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F2EA-872B-42AB-8645-05EC863711CC}" type="datetimeFigureOut">
              <a:rPr lang="de-CH" smtClean="0"/>
              <a:t>22.06.2022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C90A-6709-47A4-ABA1-9D8E1F08ACA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452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F2EA-872B-42AB-8645-05EC863711CC}" type="datetimeFigureOut">
              <a:rPr lang="de-CH" smtClean="0"/>
              <a:t>22.06.2022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C90A-6709-47A4-ABA1-9D8E1F08ACA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354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F2EA-872B-42AB-8645-05EC863711CC}" type="datetimeFigureOut">
              <a:rPr lang="de-CH" smtClean="0"/>
              <a:t>22.06.2022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C90A-6709-47A4-ABA1-9D8E1F08ACA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2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F2EA-872B-42AB-8645-05EC863711CC}" type="datetimeFigureOut">
              <a:rPr lang="de-CH" smtClean="0"/>
              <a:t>22.06.2022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C90A-6709-47A4-ABA1-9D8E1F08ACA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5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F2EA-872B-42AB-8645-05EC863711CC}" type="datetimeFigureOut">
              <a:rPr lang="de-CH" smtClean="0"/>
              <a:t>22.06.2022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C90A-6709-47A4-ABA1-9D8E1F08ACA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219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F2EA-872B-42AB-8645-05EC863711CC}" type="datetimeFigureOut">
              <a:rPr lang="de-CH" smtClean="0"/>
              <a:t>22.06.2022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C90A-6709-47A4-ABA1-9D8E1F08ACA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345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F2EA-872B-42AB-8645-05EC863711CC}" type="datetimeFigureOut">
              <a:rPr lang="de-CH" smtClean="0"/>
              <a:t>22.06.2022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C90A-6709-47A4-ABA1-9D8E1F08ACA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53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F2EA-872B-42AB-8645-05EC863711CC}" type="datetimeFigureOut">
              <a:rPr lang="de-CH" smtClean="0"/>
              <a:t>22.06.2022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C90A-6709-47A4-ABA1-9D8E1F08ACA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760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F2EA-872B-42AB-8645-05EC863711CC}" type="datetimeFigureOut">
              <a:rPr lang="de-CH" smtClean="0"/>
              <a:t>22.06.2022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C90A-6709-47A4-ABA1-9D8E1F08ACA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420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F2EA-872B-42AB-8645-05EC863711CC}" type="datetimeFigureOut">
              <a:rPr lang="de-CH" smtClean="0"/>
              <a:t>22.06.2022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C90A-6709-47A4-ABA1-9D8E1F08ACA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617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F2EA-872B-42AB-8645-05EC863711CC}" type="datetimeFigureOut">
              <a:rPr lang="de-CH" smtClean="0"/>
              <a:t>22.06.2022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C90A-6709-47A4-ABA1-9D8E1F08ACA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077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F2EA-872B-42AB-8645-05EC863711CC}" type="datetimeFigureOut">
              <a:rPr lang="de-CH" smtClean="0"/>
              <a:t>22.06.2022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BC90A-6709-47A4-ABA1-9D8E1F08ACA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1360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27FA-D93E-4059-B62F-E490D8DEB3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Text-GCN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4197E-966B-4120-9DFC-5667F6B20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CIL Sentiment Classification Project 2022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3654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F735-2C91-4C7A-992E-239843B8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GCN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52206-D0A6-4883-ABA4-392D9D795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Text GCN, by Yao et al. in 2018*, is a Graph Convolutional Network for Text Classification</a:t>
            </a:r>
          </a:p>
          <a:p>
            <a:r>
              <a:rPr lang="en-US" sz="2400" dirty="0"/>
              <a:t>Only well known GCN based Text Classifier (as far as I know)</a:t>
            </a:r>
          </a:p>
          <a:p>
            <a:r>
              <a:rPr lang="en-US" sz="2400" dirty="0"/>
              <a:t>Good results at the time, but underwhelming for sentiment classification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820701-ABB6-481D-961F-0413D735B814}"/>
              </a:ext>
            </a:extLst>
          </p:cNvPr>
          <p:cNvSpPr txBox="1"/>
          <p:nvPr/>
        </p:nvSpPr>
        <p:spPr>
          <a:xfrm>
            <a:off x="1004047" y="6221506"/>
            <a:ext cx="715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*https://arxiv.org/abs/1809.05679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1053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F735-2C91-4C7A-992E-239843B8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GCN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52206-D0A6-4883-ABA4-392D9D795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8565"/>
            <a:ext cx="10515600" cy="1792941"/>
          </a:xfrm>
        </p:spPr>
        <p:txBody>
          <a:bodyPr>
            <a:normAutofit/>
          </a:bodyPr>
          <a:lstStyle/>
          <a:p>
            <a:r>
              <a:rPr lang="en-US" sz="2400" dirty="0"/>
              <a:t>Graph consists of nodes for documents (tweets) and words in the vocabulary with weighted edges between each other</a:t>
            </a:r>
          </a:p>
          <a:p>
            <a:r>
              <a:rPr lang="en-US" sz="2400" dirty="0"/>
              <a:t>With GCN layers, learn </a:t>
            </a:r>
            <a:r>
              <a:rPr lang="en-US" sz="2400" b="1" dirty="0"/>
              <a:t>embeddings of documents and words based on their neighborhood in the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343A8-6865-4240-A6E6-876C7929C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47" y="1371759"/>
            <a:ext cx="6693697" cy="28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0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F735-2C91-4C7A-992E-239843B8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GCN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52206-D0A6-4883-ABA4-392D9D795E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9"/>
                <a:ext cx="10515600" cy="453081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Output of the network: </a:t>
                </a:r>
                <a14:m>
                  <m:oMath xmlns:m="http://schemas.openxmlformats.org/officeDocument/2006/math">
                    <m:r>
                      <a:rPr lang="pl-PL" sz="2400" i="1" dirty="0" smtClean="0">
                        <a:effectLst/>
                        <a:latin typeface="Cambria Math" panose="02040503050406030204" pitchFamily="18" charset="0"/>
                      </a:rPr>
                      <m:t>𝑍</m:t>
                    </m:r>
                    <m:r>
                      <a:rPr lang="pl-PL" sz="2400" i="1" dirty="0" smtClean="0">
                        <a:effectLst/>
                        <a:latin typeface="Cambria Math" panose="02040503050406030204" pitchFamily="18" charset="0"/>
                      </a:rPr>
                      <m:t> = </m:t>
                    </m:r>
                    <m:r>
                      <a:rPr lang="pl-PL" sz="2400" i="1" dirty="0" smtClean="0">
                        <a:effectLst/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pl-PL" sz="24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400" i="1" dirty="0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 dirty="0" smtClean="0">
                            <a:effectLst/>
                            <a:latin typeface="Cambria Math" panose="02040503050406030204" pitchFamily="18" charset="0"/>
                          </a:rPr>
                          <m:t>𝑅𝑒𝐿𝑈</m:t>
                        </m:r>
                        <m:d>
                          <m:dPr>
                            <m:ctrlPr>
                              <a:rPr lang="pl-PL" sz="240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4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𝐴𝑋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24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effectLst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effectLst/>
                  </a:rPr>
                  <a:t>: Feature Matrix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: Weights Learned with Gradient Descent,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: Adjacency Matrix</a:t>
                </a:r>
              </a:p>
              <a:p>
                <a:r>
                  <a:rPr lang="en-US" sz="2400" dirty="0"/>
                  <a:t>A determines the edges between nodes in the graph and is the main driver of the model</a:t>
                </a:r>
              </a:p>
              <a:p>
                <a:r>
                  <a:rPr lang="en-US" sz="2400" dirty="0"/>
                  <a:t>Elements in A: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52206-D0A6-4883-ABA4-392D9D795E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9"/>
                <a:ext cx="10515600" cy="4530818"/>
              </a:xfrm>
              <a:blipFill>
                <a:blip r:embed="rId2"/>
                <a:stretch>
                  <a:fillRect l="-812" t="-1882" r="-92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18E22FB-AB78-4C64-A0AD-7172E8BE7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207" y="3843595"/>
            <a:ext cx="7176706" cy="187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1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F735-2C91-4C7A-992E-239843B8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Text GCN?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52206-D0A6-4883-ABA4-392D9D795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30818"/>
          </a:xfrm>
        </p:spPr>
        <p:txBody>
          <a:bodyPr>
            <a:normAutofit/>
          </a:bodyPr>
          <a:lstStyle/>
          <a:p>
            <a:r>
              <a:rPr lang="en-US" sz="2400" dirty="0"/>
              <a:t>Code is </a:t>
            </a:r>
            <a:r>
              <a:rPr lang="en-US" sz="2400" b="1" dirty="0"/>
              <a:t>entirely available on </a:t>
            </a:r>
            <a:r>
              <a:rPr lang="en-US" sz="2400" b="1" dirty="0" err="1"/>
              <a:t>Github</a:t>
            </a:r>
            <a:r>
              <a:rPr lang="en-US" sz="2400" dirty="0"/>
              <a:t>! Easy to extend and modify!</a:t>
            </a:r>
          </a:p>
          <a:p>
            <a:r>
              <a:rPr lang="en-US" sz="2400" dirty="0"/>
              <a:t>Text GCN is not too commonly used, potential for novelty.</a:t>
            </a:r>
          </a:p>
          <a:p>
            <a:r>
              <a:rPr lang="en-US" sz="2400" dirty="0"/>
              <a:t>Decent performance for small twitter dataset: </a:t>
            </a:r>
            <a:r>
              <a:rPr lang="en-US" sz="2400" b="1" i="1" dirty="0"/>
              <a:t>80-81%</a:t>
            </a:r>
            <a:r>
              <a:rPr lang="en-US" sz="2400" b="1" dirty="0"/>
              <a:t> Accuracy on 90/10 train test split</a:t>
            </a:r>
          </a:p>
          <a:p>
            <a:r>
              <a:rPr lang="en-US" sz="2400" dirty="0"/>
              <a:t>Many weaknesses that give potential for improvement:</a:t>
            </a:r>
          </a:p>
          <a:p>
            <a:pPr lvl="1"/>
            <a:r>
              <a:rPr lang="en-US" sz="2000" dirty="0"/>
              <a:t>No pre trained word embeddings used, could potentially yield many percentage points of improvement, only word co-occurrence used for now</a:t>
            </a:r>
          </a:p>
          <a:p>
            <a:pPr lvl="1"/>
            <a:r>
              <a:rPr lang="en-US" sz="2000" dirty="0"/>
              <a:t>Adjust </a:t>
            </a:r>
            <a:r>
              <a:rPr lang="en-US" sz="2000" b="1" dirty="0"/>
              <a:t>word-to-doc edges and doc-to-doc edges</a:t>
            </a:r>
          </a:p>
          <a:p>
            <a:pPr lvl="1"/>
            <a:r>
              <a:rPr lang="en-US" sz="2000" dirty="0"/>
              <a:t>Change architecture of the model</a:t>
            </a:r>
          </a:p>
          <a:p>
            <a:pPr lvl="1"/>
            <a:r>
              <a:rPr lang="en-US" sz="2000" dirty="0"/>
              <a:t>Further optimization when training the model</a:t>
            </a:r>
          </a:p>
        </p:txBody>
      </p:sp>
    </p:spTree>
    <p:extLst>
      <p:ext uri="{BB962C8B-B14F-4D97-AF65-F5344CB8AC3E}">
        <p14:creationId xmlns:p14="http://schemas.microsoft.com/office/powerpoint/2010/main" val="429347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F735-2C91-4C7A-992E-239843B87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en-US" dirty="0"/>
              <a:t>Next Steps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52206-D0A6-4883-ABA4-392D9D795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53081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Reading Paper + Understanding Code Base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Preliminary Tests with small twitter dataset and some preprocessing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2400" b="1" dirty="0"/>
              <a:t>Adjusting the Adjacency Matrix: Edges between nodes</a:t>
            </a:r>
          </a:p>
          <a:p>
            <a:r>
              <a:rPr lang="en-US" sz="2400" dirty="0"/>
              <a:t>Further changes in model architecture</a:t>
            </a:r>
          </a:p>
          <a:p>
            <a:r>
              <a:rPr lang="en-US" sz="2400" dirty="0"/>
              <a:t>If decent performance achieved on small dataset, train on larger dataset and submit results</a:t>
            </a:r>
          </a:p>
          <a:p>
            <a:r>
              <a:rPr lang="en-US" sz="2400" dirty="0"/>
              <a:t>Effective pre-processing for Text GCN</a:t>
            </a:r>
          </a:p>
        </p:txBody>
      </p:sp>
    </p:spTree>
    <p:extLst>
      <p:ext uri="{BB962C8B-B14F-4D97-AF65-F5344CB8AC3E}">
        <p14:creationId xmlns:p14="http://schemas.microsoft.com/office/powerpoint/2010/main" val="47248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295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Text-GCN</vt:lpstr>
      <vt:lpstr>Text GCN</vt:lpstr>
      <vt:lpstr>Text GCN</vt:lpstr>
      <vt:lpstr>Text GCN</vt:lpstr>
      <vt:lpstr>Why Text GCN?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On Text-GCN</dc:title>
  <dc:creator>Ahmet Solak</dc:creator>
  <cp:lastModifiedBy>Ahmet Solak</cp:lastModifiedBy>
  <cp:revision>5</cp:revision>
  <dcterms:created xsi:type="dcterms:W3CDTF">2022-06-22T16:49:38Z</dcterms:created>
  <dcterms:modified xsi:type="dcterms:W3CDTF">2022-06-22T17:30:08Z</dcterms:modified>
</cp:coreProperties>
</file>