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62" r:id="rId7"/>
    <p:sldId id="259"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7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CE9AD8-EFE1-7A42-9BEC-8E06AF53E694}"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E9AD8-EFE1-7A42-9BEC-8E06AF53E694}"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E9AD8-EFE1-7A42-9BEC-8E06AF53E694}"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CE9AD8-EFE1-7A42-9BEC-8E06AF53E694}"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ECE9AD8-EFE1-7A42-9BEC-8E06AF53E694}"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CE9AD8-EFE1-7A42-9BEC-8E06AF53E694}"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6BB21-35BB-C344-88C6-1A9F8DCC8B8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CE9AD8-EFE1-7A42-9BEC-8E06AF53E694}" type="datetimeFigureOut">
              <a:rPr lang="en-US" smtClean="0"/>
              <a:t>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CE9AD8-EFE1-7A42-9BEC-8E06AF53E694}" type="datetimeFigureOut">
              <a:rPr lang="en-US" smtClean="0"/>
              <a:t>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E9AD8-EFE1-7A42-9BEC-8E06AF53E694}" type="datetimeFigureOut">
              <a:rPr lang="en-US" smtClean="0"/>
              <a:t>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ECE9AD8-EFE1-7A42-9BEC-8E06AF53E694}" type="datetimeFigureOut">
              <a:rPr lang="en-US" smtClean="0"/>
              <a:t>2/8/23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136BB21-35BB-C344-88C6-1A9F8DCC8B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CE9AD8-EFE1-7A42-9BEC-8E06AF53E694}"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6BB21-35BB-C344-88C6-1A9F8DCC8B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ECE9AD8-EFE1-7A42-9BEC-8E06AF53E694}" type="datetimeFigureOut">
              <a:rPr lang="en-US" smtClean="0"/>
              <a:t>2/8/23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136BB21-35BB-C344-88C6-1A9F8DCC8B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481339" y="1189671"/>
            <a:ext cx="5782225" cy="1870578"/>
          </a:xfrm>
        </p:spPr>
        <p:txBody>
          <a:bodyPr/>
          <a:lstStyle/>
          <a:p>
            <a:pPr algn="ctr"/>
            <a:r>
              <a:rPr lang="en-US" sz="6000" dirty="0" smtClean="0">
                <a:latin typeface="Copperplate Gothic Bold"/>
                <a:cs typeface="Copperplate Gothic Bold"/>
              </a:rPr>
              <a:t>Big Mountain resort </a:t>
            </a:r>
            <a:endParaRPr lang="en-US" sz="6000" dirty="0">
              <a:latin typeface="Copperplate Gothic Bold"/>
              <a:cs typeface="Copperplate Gothic Bold"/>
            </a:endParaRPr>
          </a:p>
        </p:txBody>
      </p:sp>
      <p:sp>
        <p:nvSpPr>
          <p:cNvPr id="3" name="Subtitle 2"/>
          <p:cNvSpPr>
            <a:spLocks noGrp="1"/>
          </p:cNvSpPr>
          <p:nvPr>
            <p:ph type="subTitle" idx="1"/>
          </p:nvPr>
        </p:nvSpPr>
        <p:spPr>
          <a:xfrm rot="19140000">
            <a:off x="1775259" y="2585034"/>
            <a:ext cx="6511131" cy="1250015"/>
          </a:xfrm>
        </p:spPr>
        <p:txBody>
          <a:bodyPr>
            <a:noAutofit/>
          </a:bodyPr>
          <a:lstStyle/>
          <a:p>
            <a:pPr algn="ctr"/>
            <a:r>
              <a:rPr lang="en-US" sz="3200" dirty="0" smtClean="0">
                <a:cs typeface="Copperplate Gothic Light"/>
              </a:rPr>
              <a:t>Findings, solutions &amp; recommendations</a:t>
            </a:r>
            <a:endParaRPr lang="en-US" sz="3200" dirty="0">
              <a:cs typeface="Copperplate Gothic Light"/>
            </a:endParaRPr>
          </a:p>
        </p:txBody>
      </p:sp>
      <p:sp>
        <p:nvSpPr>
          <p:cNvPr id="4" name="TextBox 3"/>
          <p:cNvSpPr txBox="1"/>
          <p:nvPr/>
        </p:nvSpPr>
        <p:spPr>
          <a:xfrm>
            <a:off x="3653251" y="5817584"/>
            <a:ext cx="5340705" cy="461665"/>
          </a:xfrm>
          <a:prstGeom prst="rect">
            <a:avLst/>
          </a:prstGeom>
          <a:noFill/>
        </p:spPr>
        <p:txBody>
          <a:bodyPr wrap="square" rtlCol="0">
            <a:spAutoFit/>
          </a:bodyPr>
          <a:lstStyle/>
          <a:p>
            <a:r>
              <a:rPr lang="en-US" sz="2400" dirty="0" smtClean="0">
                <a:latin typeface="Lucida Handwriting"/>
                <a:cs typeface="Lucida Handwriting"/>
              </a:rPr>
              <a:t>HAUWANAT A. BALOGUN</a:t>
            </a:r>
            <a:endParaRPr lang="en-US" sz="2400" dirty="0">
              <a:latin typeface="Lucida Handwriting"/>
              <a:cs typeface="Lucida Handwriting"/>
            </a:endParaRPr>
          </a:p>
        </p:txBody>
      </p:sp>
    </p:spTree>
    <p:extLst>
      <p:ext uri="{BB962C8B-B14F-4D97-AF65-F5344CB8AC3E}">
        <p14:creationId xmlns:p14="http://schemas.microsoft.com/office/powerpoint/2010/main" val="265794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Problem identification</a:t>
            </a:r>
            <a:endParaRPr lang="en-US" sz="4000" dirty="0"/>
          </a:p>
        </p:txBody>
      </p:sp>
      <p:sp>
        <p:nvSpPr>
          <p:cNvPr id="3" name="Content Placeholder 2"/>
          <p:cNvSpPr>
            <a:spLocks noGrp="1"/>
          </p:cNvSpPr>
          <p:nvPr>
            <p:ph idx="1"/>
          </p:nvPr>
        </p:nvSpPr>
        <p:spPr>
          <a:xfrm>
            <a:off x="822960" y="1474158"/>
            <a:ext cx="7520940" cy="3579849"/>
          </a:xfrm>
        </p:spPr>
        <p:txBody>
          <a:bodyPr/>
          <a:lstStyle/>
          <a:p>
            <a:pPr marL="0" lvl="1" indent="0">
              <a:buNone/>
            </a:pPr>
            <a:r>
              <a:rPr lang="en-US" sz="2800" dirty="0" smtClean="0"/>
              <a:t>How can Big Mountain Resort select better values for ticket prices that are above average ticket price?</a:t>
            </a:r>
          </a:p>
          <a:p>
            <a:pPr lvl="1"/>
            <a:endParaRPr lang="en-US" dirty="0" smtClean="0"/>
          </a:p>
          <a:p>
            <a:endParaRPr lang="en-US" dirty="0"/>
          </a:p>
        </p:txBody>
      </p:sp>
    </p:spTree>
    <p:extLst>
      <p:ext uri="{BB962C8B-B14F-4D97-AF65-F5344CB8AC3E}">
        <p14:creationId xmlns:p14="http://schemas.microsoft.com/office/powerpoint/2010/main" val="119343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633746" cy="734868"/>
          </a:xfrm>
        </p:spPr>
        <p:txBody>
          <a:bodyPr/>
          <a:lstStyle/>
          <a:p>
            <a:pPr algn="ctr"/>
            <a:r>
              <a:rPr lang="en-US" sz="4000" dirty="0" smtClean="0"/>
              <a:t>Project background </a:t>
            </a:r>
            <a:endParaRPr lang="en-US" sz="4000" dirty="0"/>
          </a:p>
        </p:txBody>
      </p:sp>
      <p:sp>
        <p:nvSpPr>
          <p:cNvPr id="3" name="Content Placeholder 2"/>
          <p:cNvSpPr>
            <a:spLocks noGrp="1"/>
          </p:cNvSpPr>
          <p:nvPr>
            <p:ph idx="1"/>
          </p:nvPr>
        </p:nvSpPr>
        <p:spPr/>
        <p:txBody>
          <a:bodyPr>
            <a:normAutofit lnSpcReduction="10000"/>
          </a:bodyPr>
          <a:lstStyle/>
          <a:p>
            <a:pPr marL="0" lvl="1" indent="0">
              <a:buNone/>
            </a:pPr>
            <a:r>
              <a:rPr lang="en-US" sz="2400" dirty="0"/>
              <a:t>Big Mountain Resort, a ski resort located in Montana, with access to 105 trails, Glacier national Park, and Flathead National Forest views, accommodates approximately 350,000 people yearly. They are currently serviced by 11 lifts, 2 T-bars, and 1 magic carpet (for novice skiers). An additional chair lift has been added in order to help increase distribution of visitors across the mountain. Big Mountain will need to capitalize on increasing ticket prices far above average prices, and cut costs without undermining ticket prices. </a:t>
            </a:r>
          </a:p>
        </p:txBody>
      </p:sp>
    </p:spTree>
    <p:extLst>
      <p:ext uri="{BB962C8B-B14F-4D97-AF65-F5344CB8AC3E}">
        <p14:creationId xmlns:p14="http://schemas.microsoft.com/office/powerpoint/2010/main" val="285647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Modeling results </a:t>
            </a:r>
            <a:r>
              <a:rPr lang="en-US" sz="3200" dirty="0" smtClean="0"/>
              <a:t>&amp; analysis</a:t>
            </a:r>
            <a:endParaRPr lang="en-US" sz="3200" dirty="0"/>
          </a:p>
        </p:txBody>
      </p:sp>
      <p:sp>
        <p:nvSpPr>
          <p:cNvPr id="4" name="Text Placeholder 3"/>
          <p:cNvSpPr>
            <a:spLocks noGrp="1"/>
          </p:cNvSpPr>
          <p:nvPr>
            <p:ph type="body" idx="1"/>
          </p:nvPr>
        </p:nvSpPr>
        <p:spPr>
          <a:xfrm>
            <a:off x="1031717" y="890393"/>
            <a:ext cx="3200400" cy="398695"/>
          </a:xfrm>
        </p:spPr>
        <p:txBody>
          <a:bodyPr>
            <a:noAutofit/>
          </a:bodyPr>
          <a:lstStyle/>
          <a:p>
            <a:r>
              <a:rPr lang="en-US" sz="2400" b="1" u="sng" dirty="0" smtClean="0"/>
              <a:t>SCENARIO 1</a:t>
            </a:r>
            <a:endParaRPr lang="en-US" sz="2400" b="1" u="sng" dirty="0"/>
          </a:p>
        </p:txBody>
      </p:sp>
      <p:sp>
        <p:nvSpPr>
          <p:cNvPr id="5" name="Content Placeholder 4"/>
          <p:cNvSpPr>
            <a:spLocks noGrp="1"/>
          </p:cNvSpPr>
          <p:nvPr>
            <p:ph sz="half" idx="2"/>
          </p:nvPr>
        </p:nvSpPr>
        <p:spPr>
          <a:xfrm>
            <a:off x="819150" y="1296627"/>
            <a:ext cx="3200400" cy="2898758"/>
          </a:xfrm>
        </p:spPr>
        <p:txBody>
          <a:bodyPr>
            <a:normAutofit fontScale="40000" lnSpcReduction="20000"/>
          </a:bodyPr>
          <a:lstStyle/>
          <a:p>
            <a:pPr lvl="1"/>
            <a:r>
              <a:rPr lang="en-US" sz="3800" dirty="0"/>
              <a:t>Closing 1 run did not affect the revenue at all.  ($0)</a:t>
            </a:r>
          </a:p>
          <a:p>
            <a:pPr lvl="1"/>
            <a:r>
              <a:rPr lang="en-US" sz="3800" dirty="0"/>
              <a:t>Closing 2 runs affects revenue by decrease of approximately $500,000</a:t>
            </a:r>
          </a:p>
          <a:p>
            <a:pPr lvl="1"/>
            <a:r>
              <a:rPr lang="en-US" sz="3800" dirty="0"/>
              <a:t>Closing 3 to 5 runs affects revenue by decrease of approximately  $1M</a:t>
            </a:r>
          </a:p>
          <a:p>
            <a:pPr lvl="1"/>
            <a:r>
              <a:rPr lang="en-US" sz="3800" dirty="0"/>
              <a:t>Closing 6 to 8 runs also decreased the revenue by approximately $2.3M. </a:t>
            </a:r>
          </a:p>
          <a:p>
            <a:pPr lvl="1"/>
            <a:r>
              <a:rPr lang="en-US" sz="3800" dirty="0"/>
              <a:t>Closing 9 runs decreased revenue by approximately $3M</a:t>
            </a:r>
          </a:p>
          <a:p>
            <a:pPr lvl="1"/>
            <a:r>
              <a:rPr lang="en-US" sz="3800" dirty="0"/>
              <a:t>Closing 10 runs decreased revenue significantly by well over  $3M</a:t>
            </a:r>
          </a:p>
          <a:p>
            <a:endParaRPr lang="en-US" sz="1700" dirty="0"/>
          </a:p>
        </p:txBody>
      </p:sp>
      <p:pic>
        <p:nvPicPr>
          <p:cNvPr id="8" name="Picture 7" descr="Chart, line chart&#10;&#10;Description automatically generated">
            <a:extLst>
              <a:ext uri="{FF2B5EF4-FFF2-40B4-BE49-F238E27FC236}">
                <a16:creationId xmlns="" xmlns:a16="http://schemas.microsoft.com/office/drawing/2014/main" id="{4FC5365C-A887-FECA-3340-3C141361CDA4}"/>
              </a:ext>
            </a:extLst>
          </p:cNvPr>
          <p:cNvPicPr>
            <a:picLocks noChangeAspect="1"/>
          </p:cNvPicPr>
          <p:nvPr/>
        </p:nvPicPr>
        <p:blipFill>
          <a:blip r:embed="rId2"/>
          <a:stretch>
            <a:fillRect/>
          </a:stretch>
        </p:blipFill>
        <p:spPr>
          <a:xfrm>
            <a:off x="4019550" y="914400"/>
            <a:ext cx="4924588" cy="2634654"/>
          </a:xfrm>
          <a:prstGeom prst="rect">
            <a:avLst/>
          </a:prstGeom>
        </p:spPr>
      </p:pic>
      <p:sp>
        <p:nvSpPr>
          <p:cNvPr id="13" name="TextBox 12"/>
          <p:cNvSpPr txBox="1"/>
          <p:nvPr/>
        </p:nvSpPr>
        <p:spPr>
          <a:xfrm>
            <a:off x="819149" y="4254445"/>
            <a:ext cx="8124989" cy="646331"/>
          </a:xfrm>
          <a:prstGeom prst="rect">
            <a:avLst/>
          </a:prstGeom>
          <a:noFill/>
        </p:spPr>
        <p:txBody>
          <a:bodyPr wrap="square" rtlCol="0">
            <a:spAutoFit/>
          </a:bodyPr>
          <a:lstStyle/>
          <a:p>
            <a:r>
              <a:rPr lang="en-US" dirty="0" smtClean="0"/>
              <a:t>Operating cost per run is unknown, and therefore how much cost saving will offset loss in revenue with closing multiple runs, cannot be determined. </a:t>
            </a:r>
            <a:endParaRPr lang="en-US" dirty="0"/>
          </a:p>
        </p:txBody>
      </p:sp>
      <p:sp>
        <p:nvSpPr>
          <p:cNvPr id="14" name="TextBox 13"/>
          <p:cNvSpPr txBox="1"/>
          <p:nvPr/>
        </p:nvSpPr>
        <p:spPr>
          <a:xfrm>
            <a:off x="4232117" y="3549054"/>
            <a:ext cx="4587874" cy="646331"/>
          </a:xfrm>
          <a:prstGeom prst="rect">
            <a:avLst/>
          </a:prstGeom>
          <a:noFill/>
        </p:spPr>
        <p:txBody>
          <a:bodyPr wrap="square" rtlCol="0">
            <a:spAutoFit/>
          </a:bodyPr>
          <a:lstStyle/>
          <a:p>
            <a:r>
              <a:rPr lang="en-US" b="1" dirty="0" smtClean="0"/>
              <a:t>Fig. 1. </a:t>
            </a:r>
            <a:r>
              <a:rPr lang="en-US" dirty="0" smtClean="0"/>
              <a:t>Big Mountain's Total Price and Revenue per Runs closed</a:t>
            </a:r>
            <a:endParaRPr lang="en-US" dirty="0"/>
          </a:p>
        </p:txBody>
      </p:sp>
    </p:spTree>
    <p:extLst>
      <p:ext uri="{BB962C8B-B14F-4D97-AF65-F5344CB8AC3E}">
        <p14:creationId xmlns:p14="http://schemas.microsoft.com/office/powerpoint/2010/main" val="171827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2960" y="365760"/>
            <a:ext cx="3856680" cy="548640"/>
          </a:xfrm>
        </p:spPr>
        <p:txBody>
          <a:bodyPr/>
          <a:lstStyle/>
          <a:p>
            <a:pPr algn="ctr"/>
            <a:r>
              <a:rPr lang="en-US" sz="3200" dirty="0" smtClean="0"/>
              <a:t>SCENARIOS 2 &amp; 3</a:t>
            </a:r>
            <a:endParaRPr lang="en-US" sz="3200" dirty="0"/>
          </a:p>
        </p:txBody>
      </p:sp>
      <p:sp>
        <p:nvSpPr>
          <p:cNvPr id="10" name="Text Placeholder 9"/>
          <p:cNvSpPr>
            <a:spLocks noGrp="1"/>
          </p:cNvSpPr>
          <p:nvPr>
            <p:ph idx="1"/>
          </p:nvPr>
        </p:nvSpPr>
        <p:spPr>
          <a:xfrm>
            <a:off x="509824" y="914400"/>
            <a:ext cx="4169816" cy="2239222"/>
          </a:xfrm>
        </p:spPr>
        <p:txBody>
          <a:bodyPr/>
          <a:lstStyle/>
          <a:p>
            <a:pPr>
              <a:buFont typeface="Arial"/>
              <a:buChar char="•"/>
            </a:pPr>
            <a:r>
              <a:rPr lang="en-US" u="sng" dirty="0" smtClean="0"/>
              <a:t>Scenarios 2</a:t>
            </a:r>
          </a:p>
          <a:p>
            <a:pPr lvl="2">
              <a:buFont typeface="Arial"/>
              <a:buChar char="•"/>
            </a:pPr>
            <a:r>
              <a:rPr lang="en-US" dirty="0" smtClean="0"/>
              <a:t>Increasing vertical drop by 150ft </a:t>
            </a:r>
          </a:p>
          <a:p>
            <a:pPr lvl="2">
              <a:buFont typeface="Arial"/>
              <a:buChar char="•"/>
            </a:pPr>
            <a:r>
              <a:rPr lang="en-US" dirty="0" smtClean="0"/>
              <a:t>Installation of additional chairs</a:t>
            </a:r>
          </a:p>
          <a:p>
            <a:pPr>
              <a:buFont typeface="Arial"/>
              <a:buChar char="•"/>
            </a:pPr>
            <a:r>
              <a:rPr lang="en-US" u="sng" dirty="0" smtClean="0"/>
              <a:t>Scenario 3</a:t>
            </a:r>
          </a:p>
          <a:p>
            <a:pPr lvl="2">
              <a:buFont typeface="Arial"/>
              <a:buChar char="•"/>
            </a:pPr>
            <a:r>
              <a:rPr lang="en-US" dirty="0" smtClean="0"/>
              <a:t>Increasing vertical drop by 150ft</a:t>
            </a:r>
          </a:p>
          <a:p>
            <a:pPr lvl="2">
              <a:buFont typeface="Arial"/>
              <a:buChar char="•"/>
            </a:pPr>
            <a:r>
              <a:rPr lang="en-US" dirty="0" smtClean="0"/>
              <a:t>Addition of 2 acres of snow making cover</a:t>
            </a:r>
            <a:endParaRPr lang="en-US" dirty="0"/>
          </a:p>
        </p:txBody>
      </p:sp>
      <p:pic>
        <p:nvPicPr>
          <p:cNvPr id="14" name="Picture 13">
            <a:extLst>
              <a:ext uri="{FF2B5EF4-FFF2-40B4-BE49-F238E27FC236}">
                <a16:creationId xmlns:lc="http://schemas.openxmlformats.org/drawingml/2006/lockedCanvas" xmlns:a16="http://schemas.microsoft.com/office/drawing/2014/main" xmlns="" id="{F38D50E9-6E8E-FDA5-D945-CA82E17D8A18}"/>
              </a:ext>
            </a:extLst>
          </p:cNvPr>
          <p:cNvPicPr>
            <a:picLocks noChangeAspect="1"/>
          </p:cNvPicPr>
          <p:nvPr/>
        </p:nvPicPr>
        <p:blipFill>
          <a:blip r:embed="rId2"/>
          <a:stretch>
            <a:fillRect/>
          </a:stretch>
        </p:blipFill>
        <p:spPr>
          <a:xfrm>
            <a:off x="191361" y="2896574"/>
            <a:ext cx="4034143" cy="2100315"/>
          </a:xfrm>
          <a:prstGeom prst="rect">
            <a:avLst/>
          </a:prstGeom>
        </p:spPr>
      </p:pic>
      <p:pic>
        <p:nvPicPr>
          <p:cNvPr id="15" name="Picture 14">
            <a:extLst>
              <a:ext uri="{FF2B5EF4-FFF2-40B4-BE49-F238E27FC236}">
                <a16:creationId xmlns:lc="http://schemas.openxmlformats.org/drawingml/2006/lockedCanvas" xmlns:a16="http://schemas.microsoft.com/office/drawing/2014/main" xmlns="" id="{EBAC06E7-BFF6-1173-60EC-6DFE6CB0F94B}"/>
              </a:ext>
            </a:extLst>
          </p:cNvPr>
          <p:cNvPicPr>
            <a:picLocks noChangeAspect="1"/>
          </p:cNvPicPr>
          <p:nvPr/>
        </p:nvPicPr>
        <p:blipFill>
          <a:blip r:embed="rId3"/>
          <a:stretch>
            <a:fillRect/>
          </a:stretch>
        </p:blipFill>
        <p:spPr>
          <a:xfrm>
            <a:off x="4818811" y="230485"/>
            <a:ext cx="4052942" cy="2139591"/>
          </a:xfrm>
          <a:prstGeom prst="rect">
            <a:avLst/>
          </a:prstGeom>
        </p:spPr>
      </p:pic>
      <p:sp>
        <p:nvSpPr>
          <p:cNvPr id="18" name="TextBox 17"/>
          <p:cNvSpPr txBox="1"/>
          <p:nvPr/>
        </p:nvSpPr>
        <p:spPr>
          <a:xfrm>
            <a:off x="4225504" y="4113000"/>
            <a:ext cx="3794252" cy="584776"/>
          </a:xfrm>
          <a:prstGeom prst="rect">
            <a:avLst/>
          </a:prstGeom>
          <a:noFill/>
        </p:spPr>
        <p:txBody>
          <a:bodyPr wrap="square" rtlCol="0">
            <a:spAutoFit/>
          </a:bodyPr>
          <a:lstStyle/>
          <a:p>
            <a:r>
              <a:rPr lang="en-US" sz="1600" b="1" dirty="0" smtClean="0"/>
              <a:t>Fig. 3. </a:t>
            </a:r>
            <a:r>
              <a:rPr lang="en-US" sz="1600" dirty="0" smtClean="0"/>
              <a:t>Big Mountain with one of the highest snow making area</a:t>
            </a:r>
            <a:endParaRPr lang="en-US" sz="1600" dirty="0"/>
          </a:p>
        </p:txBody>
      </p:sp>
      <p:sp>
        <p:nvSpPr>
          <p:cNvPr id="19" name="TextBox 18"/>
          <p:cNvSpPr txBox="1"/>
          <p:nvPr/>
        </p:nvSpPr>
        <p:spPr>
          <a:xfrm>
            <a:off x="5079758" y="2370076"/>
            <a:ext cx="3791995" cy="584776"/>
          </a:xfrm>
          <a:prstGeom prst="rect">
            <a:avLst/>
          </a:prstGeom>
          <a:noFill/>
        </p:spPr>
        <p:txBody>
          <a:bodyPr wrap="square" rtlCol="0">
            <a:spAutoFit/>
          </a:bodyPr>
          <a:lstStyle/>
          <a:p>
            <a:r>
              <a:rPr lang="en-US" sz="1600" b="1" dirty="0" smtClean="0"/>
              <a:t>Fig. 2. </a:t>
            </a:r>
            <a:r>
              <a:rPr lang="en-US" sz="1600" dirty="0" smtClean="0"/>
              <a:t>Big Mountain among resorts with highest number of chairs  </a:t>
            </a:r>
            <a:endParaRPr lang="en-US" sz="1600" dirty="0"/>
          </a:p>
        </p:txBody>
      </p:sp>
    </p:spTree>
    <p:extLst>
      <p:ext uri="{BB962C8B-B14F-4D97-AF65-F5344CB8AC3E}">
        <p14:creationId xmlns:p14="http://schemas.microsoft.com/office/powerpoint/2010/main" val="301181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2129" y="365760"/>
            <a:ext cx="3578338" cy="548640"/>
          </a:xfrm>
        </p:spPr>
        <p:txBody>
          <a:bodyPr/>
          <a:lstStyle/>
          <a:p>
            <a:pPr algn="ctr"/>
            <a:r>
              <a:rPr lang="en-US" sz="4000" dirty="0" smtClean="0"/>
              <a:t>Scenario 4</a:t>
            </a:r>
            <a:endParaRPr lang="en-US" sz="4000" dirty="0"/>
          </a:p>
        </p:txBody>
      </p:sp>
      <p:sp>
        <p:nvSpPr>
          <p:cNvPr id="10" name="Content Placeholder 9"/>
          <p:cNvSpPr>
            <a:spLocks noGrp="1"/>
          </p:cNvSpPr>
          <p:nvPr>
            <p:ph idx="1"/>
          </p:nvPr>
        </p:nvSpPr>
        <p:spPr>
          <a:xfrm>
            <a:off x="822960" y="1533922"/>
            <a:ext cx="7520940" cy="1926111"/>
          </a:xfrm>
        </p:spPr>
        <p:txBody>
          <a:bodyPr>
            <a:normAutofit/>
          </a:bodyPr>
          <a:lstStyle/>
          <a:p>
            <a:pPr>
              <a:buFont typeface="Arial"/>
              <a:buChar char="•"/>
            </a:pPr>
            <a:r>
              <a:rPr lang="en-US" sz="1800" b="0" dirty="0" smtClean="0"/>
              <a:t>Increase run by ¼ mile &amp; adding 4 acres of snow making cover generates no revenue at all.</a:t>
            </a:r>
          </a:p>
          <a:p>
            <a:pPr>
              <a:buFont typeface="Arial"/>
              <a:buChar char="•"/>
            </a:pPr>
            <a:r>
              <a:rPr lang="en-US" sz="1800" b="0" dirty="0" smtClean="0"/>
              <a:t>Longest run feature was used in a linear model. The random forest model was chosen due to it having the best performance, and acted as a control for determining this scenario. </a:t>
            </a:r>
          </a:p>
        </p:txBody>
      </p:sp>
    </p:spTree>
    <p:extLst>
      <p:ext uri="{BB962C8B-B14F-4D97-AF65-F5344CB8AC3E}">
        <p14:creationId xmlns:p14="http://schemas.microsoft.com/office/powerpoint/2010/main" val="105270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Recommendations and key findings</a:t>
            </a:r>
            <a:endParaRPr lang="en-US" sz="3200" dirty="0"/>
          </a:p>
        </p:txBody>
      </p:sp>
      <p:sp>
        <p:nvSpPr>
          <p:cNvPr id="4" name="Text Placeholder 3"/>
          <p:cNvSpPr>
            <a:spLocks noGrp="1"/>
          </p:cNvSpPr>
          <p:nvPr>
            <p:ph type="body" idx="1"/>
          </p:nvPr>
        </p:nvSpPr>
        <p:spPr>
          <a:xfrm>
            <a:off x="822960" y="1097280"/>
            <a:ext cx="3200400" cy="363905"/>
          </a:xfrm>
        </p:spPr>
        <p:txBody>
          <a:bodyPr>
            <a:noAutofit/>
          </a:bodyPr>
          <a:lstStyle/>
          <a:p>
            <a:r>
              <a:rPr lang="en-US" sz="2400" b="1" u="sng" dirty="0" smtClean="0"/>
              <a:t>KEY FINDINGS</a:t>
            </a:r>
            <a:endParaRPr lang="en-US" sz="2400" b="1" u="sng" dirty="0"/>
          </a:p>
        </p:txBody>
      </p:sp>
      <p:sp>
        <p:nvSpPr>
          <p:cNvPr id="5" name="Content Placeholder 4"/>
          <p:cNvSpPr>
            <a:spLocks noGrp="1"/>
          </p:cNvSpPr>
          <p:nvPr>
            <p:ph sz="half" idx="2"/>
          </p:nvPr>
        </p:nvSpPr>
        <p:spPr>
          <a:xfrm>
            <a:off x="819150" y="1461185"/>
            <a:ext cx="3200400" cy="3349623"/>
          </a:xfrm>
        </p:spPr>
        <p:txBody>
          <a:bodyPr>
            <a:normAutofit/>
          </a:bodyPr>
          <a:lstStyle/>
          <a:p>
            <a:pPr marL="0" indent="0"/>
            <a:r>
              <a:rPr lang="en-US" sz="1600" b="0" dirty="0" smtClean="0"/>
              <a:t>Big Mountain Resort is undercharging for ticket prices at $81.00, versus other resorts with average price of $95.87</a:t>
            </a:r>
            <a:endParaRPr lang="en-US" sz="1600" b="0" dirty="0"/>
          </a:p>
        </p:txBody>
      </p:sp>
      <p:sp>
        <p:nvSpPr>
          <p:cNvPr id="6" name="Text Placeholder 5"/>
          <p:cNvSpPr>
            <a:spLocks noGrp="1"/>
          </p:cNvSpPr>
          <p:nvPr>
            <p:ph type="body" sz="quarter" idx="3"/>
          </p:nvPr>
        </p:nvSpPr>
        <p:spPr>
          <a:xfrm>
            <a:off x="4700016" y="1097280"/>
            <a:ext cx="3643884" cy="363905"/>
          </a:xfrm>
        </p:spPr>
        <p:txBody>
          <a:bodyPr>
            <a:noAutofit/>
          </a:bodyPr>
          <a:lstStyle/>
          <a:p>
            <a:r>
              <a:rPr lang="en-US" sz="2100" b="1" u="sng" dirty="0" smtClean="0"/>
              <a:t>RECOMMENDATIONs</a:t>
            </a:r>
            <a:endParaRPr lang="en-US" sz="2100" b="1" u="sng" dirty="0"/>
          </a:p>
        </p:txBody>
      </p:sp>
      <p:sp>
        <p:nvSpPr>
          <p:cNvPr id="7" name="Content Placeholder 6"/>
          <p:cNvSpPr>
            <a:spLocks noGrp="1"/>
          </p:cNvSpPr>
          <p:nvPr>
            <p:ph sz="quarter" idx="4"/>
          </p:nvPr>
        </p:nvSpPr>
        <p:spPr>
          <a:xfrm>
            <a:off x="4700015" y="1461185"/>
            <a:ext cx="3368219" cy="3633756"/>
          </a:xfrm>
        </p:spPr>
        <p:txBody>
          <a:bodyPr>
            <a:noAutofit/>
          </a:bodyPr>
          <a:lstStyle/>
          <a:p>
            <a:pPr marL="400050" indent="-400050">
              <a:buFont typeface="+mj-lt"/>
              <a:buAutoNum type="arabicPeriod"/>
            </a:pPr>
            <a:r>
              <a:rPr lang="en-US" sz="1400" b="0" dirty="0" smtClean="0"/>
              <a:t>Increase vertical drop (by 150ft.) and install additional chair lifts </a:t>
            </a:r>
            <a:r>
              <a:rPr lang="en-US" sz="1400" b="0" i="1" dirty="0" smtClean="0"/>
              <a:t>without</a:t>
            </a:r>
            <a:r>
              <a:rPr lang="en-US" sz="1400" b="0" dirty="0" smtClean="0"/>
              <a:t> additional snow making coverage, which will:</a:t>
            </a:r>
          </a:p>
          <a:p>
            <a:pPr marL="637794" lvl="2" indent="-400050">
              <a:buFont typeface="+mj-lt"/>
              <a:buAutoNum type="arabicPeriod"/>
            </a:pPr>
            <a:r>
              <a:rPr lang="en-US" sz="1400" dirty="0" smtClean="0"/>
              <a:t>Increase ticket price to $8.61 </a:t>
            </a:r>
          </a:p>
          <a:p>
            <a:pPr marL="637794" lvl="2" indent="-400050">
              <a:buFont typeface="+mj-lt"/>
              <a:buAutoNum type="arabicPeriod"/>
            </a:pPr>
            <a:r>
              <a:rPr lang="en-US" sz="1400" b="0" dirty="0" smtClean="0"/>
              <a:t>Generate revenue of $15,065,471 (over the course of when the resort is open)</a:t>
            </a:r>
          </a:p>
          <a:p>
            <a:pPr marL="400050" indent="-400050">
              <a:buFont typeface="+mj-lt"/>
              <a:buAutoNum type="arabicPeriod"/>
            </a:pPr>
            <a:r>
              <a:rPr lang="en-US" sz="1400" b="0" dirty="0" smtClean="0"/>
              <a:t>Increase vertical drop (by 150ft) and adding 2 acres of snow making cover, which results in:</a:t>
            </a:r>
            <a:endParaRPr lang="en-US" sz="1400" b="0" dirty="0"/>
          </a:p>
          <a:p>
            <a:pPr marL="637794" lvl="2" indent="-400050">
              <a:buFont typeface="+mj-lt"/>
              <a:buAutoNum type="arabicPeriod"/>
            </a:pPr>
            <a:r>
              <a:rPr lang="en-US" sz="1400" dirty="0" smtClean="0"/>
              <a:t>Increase ticket price to $9.90 </a:t>
            </a:r>
          </a:p>
          <a:p>
            <a:pPr marL="637794" lvl="2" indent="-400050">
              <a:buFont typeface="+mj-lt"/>
              <a:buAutoNum type="arabicPeriod"/>
            </a:pPr>
            <a:r>
              <a:rPr lang="en-US" sz="1400" b="0" dirty="0" smtClean="0"/>
              <a:t>Generate revenue of $17,322,717 (over course of when resort is open)</a:t>
            </a:r>
          </a:p>
        </p:txBody>
      </p:sp>
    </p:spTree>
    <p:extLst>
      <p:ext uri="{BB962C8B-B14F-4D97-AF65-F5344CB8AC3E}">
        <p14:creationId xmlns:p14="http://schemas.microsoft.com/office/powerpoint/2010/main" val="24548062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4000" dirty="0" smtClean="0"/>
              <a:t>Summary &amp; conclusion</a:t>
            </a:r>
            <a:endParaRPr lang="en-US" sz="4000" dirty="0"/>
          </a:p>
        </p:txBody>
      </p:sp>
      <p:sp>
        <p:nvSpPr>
          <p:cNvPr id="8" name="Content Placeholder 7"/>
          <p:cNvSpPr>
            <a:spLocks noGrp="1"/>
          </p:cNvSpPr>
          <p:nvPr>
            <p:ph idx="1"/>
          </p:nvPr>
        </p:nvSpPr>
        <p:spPr>
          <a:xfrm>
            <a:off x="822960" y="1309805"/>
            <a:ext cx="7520940" cy="3157607"/>
          </a:xfrm>
        </p:spPr>
        <p:txBody>
          <a:bodyPr/>
          <a:lstStyle/>
          <a:p>
            <a:pPr marL="0" indent="0"/>
            <a:r>
              <a:rPr lang="en-US" b="0" dirty="0" smtClean="0"/>
              <a:t>Following the application for ski resort ticket price in order for Big Mountain to leverage and explore potential scenarios for increasing revenue, it is concluded that the scenario with the best outcome would be scenario </a:t>
            </a:r>
            <a:r>
              <a:rPr lang="en-US" b="0" dirty="0" smtClean="0"/>
              <a:t>2, in which:</a:t>
            </a:r>
            <a:endParaRPr lang="en-US" b="0" dirty="0" smtClean="0"/>
          </a:p>
          <a:p>
            <a:pPr lvl="3">
              <a:buFont typeface="Arial"/>
              <a:buChar char="•"/>
            </a:pPr>
            <a:r>
              <a:rPr lang="en-US" dirty="0" smtClean="0"/>
              <a:t>Vertical drop is increased by 150ft</a:t>
            </a:r>
          </a:p>
          <a:p>
            <a:pPr lvl="3">
              <a:buFont typeface="Arial"/>
              <a:buChar char="•"/>
            </a:pPr>
            <a:r>
              <a:rPr lang="en-US" dirty="0" smtClean="0"/>
              <a:t>Adding additional chair lift without the addition of snow making.</a:t>
            </a:r>
          </a:p>
          <a:p>
            <a:pPr marL="0" lvl="1" indent="0">
              <a:buNone/>
            </a:pPr>
            <a:r>
              <a:rPr lang="en-US" dirty="0" smtClean="0"/>
              <a:t>This scenario  increases ticket price by $1.99, and increases revenue by approximately $3.5 million (not including deduction of operating costs).</a:t>
            </a:r>
          </a:p>
          <a:p>
            <a:pPr marL="0" lvl="1" indent="0">
              <a:buNone/>
            </a:pPr>
            <a:endParaRPr lang="en-US" dirty="0"/>
          </a:p>
          <a:p>
            <a:pPr marL="0" lvl="1" indent="0">
              <a:buNone/>
            </a:pPr>
            <a:r>
              <a:rPr lang="en-US" dirty="0" smtClean="0"/>
              <a:t>The data given was on a small-</a:t>
            </a:r>
            <a:r>
              <a:rPr lang="en-US" dirty="0" smtClean="0"/>
              <a:t>scale. As </a:t>
            </a:r>
            <a:r>
              <a:rPr lang="en-US" dirty="0" smtClean="0"/>
              <a:t>a </a:t>
            </a:r>
            <a:r>
              <a:rPr lang="en-US" dirty="0" smtClean="0"/>
              <a:t>result, </a:t>
            </a:r>
            <a:r>
              <a:rPr lang="en-US" dirty="0" smtClean="0"/>
              <a:t>closing down used run was not on the list of </a:t>
            </a:r>
            <a:r>
              <a:rPr lang="en-US" dirty="0" smtClean="0"/>
              <a:t>recommendations</a:t>
            </a:r>
            <a:endParaRPr lang="en-US" dirty="0"/>
          </a:p>
          <a:p>
            <a:pPr lvl="3">
              <a:buFont typeface="Arial"/>
              <a:buChar char="•"/>
            </a:pPr>
            <a:endParaRPr lang="en-US" dirty="0"/>
          </a:p>
        </p:txBody>
      </p:sp>
    </p:spTree>
    <p:extLst>
      <p:ext uri="{BB962C8B-B14F-4D97-AF65-F5344CB8AC3E}">
        <p14:creationId xmlns:p14="http://schemas.microsoft.com/office/powerpoint/2010/main" val="12582277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320</TotalTime>
  <Words>587</Words>
  <Application>Microsoft Macintosh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Big Mountain resort </vt:lpstr>
      <vt:lpstr>Problem identification</vt:lpstr>
      <vt:lpstr>Project background </vt:lpstr>
      <vt:lpstr>Modeling results &amp; analysis</vt:lpstr>
      <vt:lpstr>SCENARIOS 2 &amp; 3</vt:lpstr>
      <vt:lpstr>Scenario 4</vt:lpstr>
      <vt:lpstr>Recommendations and key findings</vt:lpstr>
      <vt:lpstr>Summary &amp;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BIDEMI BALOGUN</dc:creator>
  <cp:lastModifiedBy>BIDEMI BALOGUN</cp:lastModifiedBy>
  <cp:revision>19</cp:revision>
  <dcterms:created xsi:type="dcterms:W3CDTF">2023-02-08T15:03:26Z</dcterms:created>
  <dcterms:modified xsi:type="dcterms:W3CDTF">2023-02-08T20:33:20Z</dcterms:modified>
</cp:coreProperties>
</file>