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6"/>
  </p:notesMasterIdLst>
  <p:sldIdLst>
    <p:sldId id="256" r:id="rId2"/>
    <p:sldId id="257" r:id="rId3"/>
    <p:sldId id="268" r:id="rId4"/>
    <p:sldId id="259" r:id="rId5"/>
    <p:sldId id="280" r:id="rId6"/>
    <p:sldId id="274" r:id="rId7"/>
    <p:sldId id="270" r:id="rId8"/>
    <p:sldId id="260" r:id="rId9"/>
    <p:sldId id="282" r:id="rId10"/>
    <p:sldId id="283" r:id="rId11"/>
    <p:sldId id="275" r:id="rId12"/>
    <p:sldId id="276" r:id="rId13"/>
    <p:sldId id="272"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60"/>
    <p:restoredTop sz="96154"/>
  </p:normalViewPr>
  <p:slideViewPr>
    <p:cSldViewPr snapToGrid="0">
      <p:cViewPr varScale="1">
        <p:scale>
          <a:sx n="90" d="100"/>
          <a:sy n="90" d="100"/>
        </p:scale>
        <p:origin x="-120"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DEA8C-7DB5-C54A-8B57-EFED5C3B03A1}"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036B6-2D84-4F40-801D-82CA61516BE4}" type="slidenum">
              <a:rPr lang="en-US" smtClean="0"/>
              <a:t>‹#›</a:t>
            </a:fld>
            <a:endParaRPr lang="en-US"/>
          </a:p>
        </p:txBody>
      </p:sp>
    </p:spTree>
    <p:extLst>
      <p:ext uri="{BB962C8B-B14F-4D97-AF65-F5344CB8AC3E}">
        <p14:creationId xmlns:p14="http://schemas.microsoft.com/office/powerpoint/2010/main" val="107021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0036B6-2D84-4F40-801D-82CA61516BE4}" type="slidenum">
              <a:rPr lang="en-US" smtClean="0"/>
              <a:t>14</a:t>
            </a:fld>
            <a:endParaRPr lang="en-US"/>
          </a:p>
        </p:txBody>
      </p:sp>
    </p:spTree>
    <p:extLst>
      <p:ext uri="{BB962C8B-B14F-4D97-AF65-F5344CB8AC3E}">
        <p14:creationId xmlns:p14="http://schemas.microsoft.com/office/powerpoint/2010/main" val="137318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09599" y="1295401"/>
            <a:ext cx="10970684"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609599" y="3307976"/>
            <a:ext cx="10970684"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060482E-DC6D-6644-A21A-A6C4453A3B7E}"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fld id="{F7886C9C-DC18-4195-8FD5-A50AA931D419}" type="slidenum">
              <a:rPr lang="en-US" smtClean="0"/>
              <a:pPr algn="r"/>
              <a:t>‹#›</a:t>
            </a:fld>
            <a:endParaRPr lang="en-US" dirty="0"/>
          </a:p>
        </p:txBody>
      </p:sp>
      <p:sp>
        <p:nvSpPr>
          <p:cNvPr id="8" name="TextBox 7"/>
          <p:cNvSpPr txBox="1"/>
          <p:nvPr/>
        </p:nvSpPr>
        <p:spPr>
          <a:xfrm>
            <a:off x="11057091" y="5804647"/>
            <a:ext cx="366987"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0482E-DC6D-6644-A21A-A6C4453A3B7E}" type="datetimeFigureOut">
              <a:rPr lang="en-US" smtClean="0"/>
              <a:t>8/21/23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BADB3-73BE-6240-A3BB-9EEBEF187A9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4679577"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6705600" y="273051"/>
            <a:ext cx="48768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9600" y="2649071"/>
            <a:ext cx="4679577"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35234" y="381001"/>
            <a:ext cx="4847167"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6735234" y="2649071"/>
            <a:ext cx="4847167"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ADB3-73BE-6240-A3BB-9EEBEF187A93}" type="slidenum">
              <a:rPr lang="en-US" smtClean="0"/>
              <a:t>‹#›</a:t>
            </a:fld>
            <a:endParaRPr lang="en-US"/>
          </a:p>
        </p:txBody>
      </p:sp>
      <p:sp>
        <p:nvSpPr>
          <p:cNvPr id="9" name="Picture Placeholder 8"/>
          <p:cNvSpPr>
            <a:spLocks noGrp="1"/>
          </p:cNvSpPr>
          <p:nvPr>
            <p:ph type="pic" sz="quarter" idx="13"/>
          </p:nvPr>
        </p:nvSpPr>
        <p:spPr>
          <a:xfrm>
            <a:off x="304800" y="1143000"/>
            <a:ext cx="56896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35234" y="381001"/>
            <a:ext cx="4847167"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6735234" y="2649071"/>
            <a:ext cx="4847167"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ADB3-73BE-6240-A3BB-9EEBEF187A93}" type="slidenum">
              <a:rPr lang="en-US" smtClean="0"/>
              <a:t>‹#›</a:t>
            </a:fld>
            <a:endParaRPr lang="en-US"/>
          </a:p>
        </p:txBody>
      </p:sp>
      <p:sp>
        <p:nvSpPr>
          <p:cNvPr id="9" name="Picture Placeholder 8"/>
          <p:cNvSpPr>
            <a:spLocks noGrp="1"/>
          </p:cNvSpPr>
          <p:nvPr>
            <p:ph type="pic" sz="quarter" idx="13"/>
          </p:nvPr>
        </p:nvSpPr>
        <p:spPr>
          <a:xfrm>
            <a:off x="1320800" y="2590800"/>
            <a:ext cx="46736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3306234" y="1260475"/>
            <a:ext cx="1672167"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359834" y="762000"/>
            <a:ext cx="2789767"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1" y="2568389"/>
            <a:ext cx="10970684"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060482E-DC6D-6644-A21A-A6C4453A3B7E}"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ADB3-73BE-6240-A3BB-9EEBEF187A9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8800" y="274639"/>
            <a:ext cx="2032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609600" y="416859"/>
            <a:ext cx="80264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060482E-DC6D-6644-A21A-A6C4453A3B7E}"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ADB3-73BE-6240-A3BB-9EEBEF187A9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60482E-DC6D-6644-A21A-A6C4453A3B7E}" type="datetimeFigureOut">
              <a:rPr lang="en-US" smtClean="0"/>
              <a:t>8/21/23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ADB3-73BE-6240-A3BB-9EEBEF187A9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060482E-DC6D-6644-A21A-A6C4453A3B7E}"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BADB3-73BE-6240-A3BB-9EEBEF187A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36695"/>
            <a:ext cx="85344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2235200" y="3609696"/>
            <a:ext cx="69088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8060482E-DC6D-6644-A21A-A6C4453A3B7E}" type="datetimeFigureOut">
              <a:rPr lang="en-US" smtClean="0"/>
              <a:t>8/21/23</a:t>
            </a:fld>
            <a:endParaRPr lang="en-US"/>
          </a:p>
        </p:txBody>
      </p:sp>
      <p:sp>
        <p:nvSpPr>
          <p:cNvPr id="5" name="Footer Placeholder 4"/>
          <p:cNvSpPr>
            <a:spLocks noGrp="1"/>
          </p:cNvSpPr>
          <p:nvPr>
            <p:ph type="ftr" sz="quarter" idx="11"/>
          </p:nvPr>
        </p:nvSpPr>
        <p:spPr>
          <a:xfrm>
            <a:off x="9651999" y="6356351"/>
            <a:ext cx="1928284"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46BADB3-73BE-6240-A3BB-9EEBEF187A93}" type="slidenum">
              <a:rPr lang="en-US" smtClean="0"/>
              <a:t>‹#›</a:t>
            </a:fld>
            <a:endParaRPr lang="en-US"/>
          </a:p>
        </p:txBody>
      </p:sp>
      <p:sp>
        <p:nvSpPr>
          <p:cNvPr id="8" name="TextBox 7"/>
          <p:cNvSpPr txBox="1"/>
          <p:nvPr/>
        </p:nvSpPr>
        <p:spPr>
          <a:xfrm>
            <a:off x="11057091" y="5804647"/>
            <a:ext cx="366987"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87552" y="2784475"/>
            <a:ext cx="5023104"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179671" y="2784475"/>
            <a:ext cx="5023104"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ADB3-73BE-6240-A3BB-9EEBEF187A9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87552" y="2232211"/>
            <a:ext cx="5023104"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87552" y="3160060"/>
            <a:ext cx="5023104"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175437" y="2232211"/>
            <a:ext cx="5023104"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5437" y="3160060"/>
            <a:ext cx="5023104"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060482E-DC6D-6644-A21A-A6C4453A3B7E}"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BADB3-73BE-6240-A3BB-9EEBEF187A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16000" y="2784475"/>
            <a:ext cx="10208683"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ADB3-73BE-6240-A3BB-9EEBEF187A93}" type="slidenum">
              <a:rPr lang="en-US" smtClean="0"/>
              <a:t>‹#›</a:t>
            </a:fld>
            <a:endParaRPr lang="en-US"/>
          </a:p>
        </p:txBody>
      </p:sp>
      <p:sp>
        <p:nvSpPr>
          <p:cNvPr id="8" name="Content Placeholder 2"/>
          <p:cNvSpPr>
            <a:spLocks noGrp="1"/>
          </p:cNvSpPr>
          <p:nvPr>
            <p:ph sz="half" idx="13"/>
          </p:nvPr>
        </p:nvSpPr>
        <p:spPr>
          <a:xfrm>
            <a:off x="1016000" y="4497070"/>
            <a:ext cx="10208683"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181344" y="2784475"/>
            <a:ext cx="5023104"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ADB3-73BE-6240-A3BB-9EEBEF187A93}" type="slidenum">
              <a:rPr lang="en-US" smtClean="0"/>
              <a:t>‹#›</a:t>
            </a:fld>
            <a:endParaRPr lang="en-US"/>
          </a:p>
        </p:txBody>
      </p:sp>
      <p:sp>
        <p:nvSpPr>
          <p:cNvPr id="8" name="Content Placeholder 2"/>
          <p:cNvSpPr>
            <a:spLocks noGrp="1"/>
          </p:cNvSpPr>
          <p:nvPr>
            <p:ph sz="half" idx="13"/>
          </p:nvPr>
        </p:nvSpPr>
        <p:spPr>
          <a:xfrm>
            <a:off x="6181344" y="4497070"/>
            <a:ext cx="5023104"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987552" y="2784475"/>
            <a:ext cx="5023104"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181344" y="2784475"/>
            <a:ext cx="5023104"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060482E-DC6D-6644-A21A-A6C4453A3B7E}"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BADB3-73BE-6240-A3BB-9EEBEF187A93}" type="slidenum">
              <a:rPr lang="en-US" smtClean="0"/>
              <a:t>‹#›</a:t>
            </a:fld>
            <a:endParaRPr lang="en-US"/>
          </a:p>
        </p:txBody>
      </p:sp>
      <p:sp>
        <p:nvSpPr>
          <p:cNvPr id="8" name="Content Placeholder 2"/>
          <p:cNvSpPr>
            <a:spLocks noGrp="1"/>
          </p:cNvSpPr>
          <p:nvPr>
            <p:ph sz="half" idx="13"/>
          </p:nvPr>
        </p:nvSpPr>
        <p:spPr>
          <a:xfrm>
            <a:off x="6181344" y="4497070"/>
            <a:ext cx="5023104"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986367" y="2784475"/>
            <a:ext cx="5023104"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986367" y="4497070"/>
            <a:ext cx="5023104"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060482E-DC6D-6644-A21A-A6C4453A3B7E}" type="datetimeFigureOut">
              <a:rPr lang="en-US" smtClean="0"/>
              <a:t>8/21/23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BADB3-73BE-6240-A3BB-9EEBEF187A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45141"/>
            <a:ext cx="109728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86367" y="2770095"/>
            <a:ext cx="10217152"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8060482E-DC6D-6644-A21A-A6C4453A3B7E}" type="datetimeFigureOut">
              <a:rPr lang="en-US" smtClean="0"/>
              <a:t>8/21/23</a:t>
            </a:fld>
            <a:endParaRPr lang="en-US"/>
          </a:p>
        </p:txBody>
      </p:sp>
      <p:sp>
        <p:nvSpPr>
          <p:cNvPr id="5" name="Footer Placeholder 4"/>
          <p:cNvSpPr>
            <a:spLocks noGrp="1"/>
          </p:cNvSpPr>
          <p:nvPr>
            <p:ph type="ftr" sz="quarter" idx="3"/>
          </p:nvPr>
        </p:nvSpPr>
        <p:spPr>
          <a:xfrm>
            <a:off x="7719484" y="6356351"/>
            <a:ext cx="3860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740400" y="6356351"/>
            <a:ext cx="7112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D46BADB3-73BE-6240-A3BB-9EEBEF187A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merishnasuwal/breast-cancer-prediction-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6EEA96B9-F614-2121-B67D-852000F147F7}"/>
              </a:ext>
            </a:extLst>
          </p:cNvPr>
          <p:cNvSpPr>
            <a:spLocks noGrp="1"/>
          </p:cNvSpPr>
          <p:nvPr>
            <p:ph type="ctrTitle"/>
          </p:nvPr>
        </p:nvSpPr>
        <p:spPr>
          <a:xfrm>
            <a:off x="1314824" y="735106"/>
            <a:ext cx="10053763" cy="2928470"/>
          </a:xfrm>
        </p:spPr>
        <p:txBody>
          <a:bodyPr anchor="b">
            <a:noAutofit/>
          </a:bodyPr>
          <a:lstStyle/>
          <a:p>
            <a:r>
              <a:rPr lang="en-US" sz="6600" b="1" dirty="0" smtClean="0">
                <a:solidFill>
                  <a:srgbClr val="FFFFFF"/>
                </a:solidFill>
                <a:latin typeface="Copperplate Gothic Bold"/>
                <a:cs typeface="Copperplate Gothic Bold"/>
              </a:rPr>
              <a:t>Breast Cancer Detection Prediction</a:t>
            </a:r>
            <a:endParaRPr lang="en-US" sz="6600" b="1" dirty="0">
              <a:solidFill>
                <a:srgbClr val="FFFFFF"/>
              </a:solidFill>
              <a:latin typeface="Copperplate Gothic Bold"/>
              <a:cs typeface="Copperplate Gothic Bold"/>
            </a:endParaRPr>
          </a:p>
        </p:txBody>
      </p:sp>
      <p:sp>
        <p:nvSpPr>
          <p:cNvPr id="3" name="Subtitle 2">
            <a:extLst>
              <a:ext uri="{FF2B5EF4-FFF2-40B4-BE49-F238E27FC236}">
                <a16:creationId xmlns="" xmlns:a16="http://schemas.microsoft.com/office/drawing/2014/main" id="{46199596-B384-4D3D-42D7-C532EA55DDE7}"/>
              </a:ext>
            </a:extLst>
          </p:cNvPr>
          <p:cNvSpPr>
            <a:spLocks noGrp="1"/>
          </p:cNvSpPr>
          <p:nvPr>
            <p:ph type="subTitle" idx="1"/>
          </p:nvPr>
        </p:nvSpPr>
        <p:spPr>
          <a:xfrm>
            <a:off x="1350682" y="4870823"/>
            <a:ext cx="10005951" cy="1410781"/>
          </a:xfrm>
        </p:spPr>
        <p:txBody>
          <a:bodyPr anchor="ctr">
            <a:normAutofit/>
          </a:bodyPr>
          <a:lstStyle/>
          <a:p>
            <a:pPr algn="r"/>
            <a:r>
              <a:rPr lang="en-US" dirty="0">
                <a:solidFill>
                  <a:schemeClr val="tx1"/>
                </a:solidFill>
                <a:latin typeface="Lucida Handwriting"/>
                <a:cs typeface="Lucida Handwriting"/>
              </a:rPr>
              <a:t>Data Science </a:t>
            </a:r>
            <a:r>
              <a:rPr lang="en-US" dirty="0" smtClean="0">
                <a:solidFill>
                  <a:schemeClr val="tx1"/>
                </a:solidFill>
                <a:latin typeface="Lucida Handwriting"/>
                <a:cs typeface="Lucida Handwriting"/>
              </a:rPr>
              <a:t>Capstone Project</a:t>
            </a:r>
            <a:endParaRPr lang="en-US" dirty="0">
              <a:solidFill>
                <a:schemeClr val="tx1"/>
              </a:solidFill>
              <a:latin typeface="Lucida Handwriting"/>
              <a:cs typeface="Lucida Handwriting"/>
            </a:endParaRPr>
          </a:p>
          <a:p>
            <a:pPr algn="r"/>
            <a:r>
              <a:rPr lang="en-US" dirty="0" smtClean="0">
                <a:solidFill>
                  <a:schemeClr val="tx1"/>
                </a:solidFill>
                <a:latin typeface="Lucida Handwriting"/>
                <a:cs typeface="Lucida Handwriting"/>
              </a:rPr>
              <a:t>Hauwanat A Balogun</a:t>
            </a:r>
          </a:p>
          <a:p>
            <a:pPr algn="r"/>
            <a:r>
              <a:rPr lang="en-US" dirty="0" smtClean="0">
                <a:solidFill>
                  <a:schemeClr val="tx1"/>
                </a:solidFill>
                <a:latin typeface="Lucida Handwriting"/>
                <a:cs typeface="Lucida Handwriting"/>
              </a:rPr>
              <a:t>August 2023 </a:t>
            </a:r>
            <a:r>
              <a:rPr lang="en-US" dirty="0" smtClean="0">
                <a:solidFill>
                  <a:schemeClr val="tx1"/>
                </a:solidFill>
              </a:rPr>
              <a:t>					</a:t>
            </a:r>
            <a:r>
              <a:rPr lang="en-US" dirty="0" smtClean="0"/>
              <a:t>	   </a:t>
            </a:r>
            <a:endParaRPr lang="en-US" dirty="0"/>
          </a:p>
        </p:txBody>
      </p:sp>
    </p:spTree>
    <p:extLst>
      <p:ext uri="{BB962C8B-B14F-4D97-AF65-F5344CB8AC3E}">
        <p14:creationId xmlns:p14="http://schemas.microsoft.com/office/powerpoint/2010/main" val="273681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1625731" y="300241"/>
            <a:ext cx="7091300" cy="1141808"/>
          </a:xfrm>
        </p:spPr>
        <p:txBody>
          <a:bodyPr vert="horz" lIns="91440" tIns="45720" rIns="91440" bIns="45720" rtlCol="0" anchor="ctr">
            <a:noAutofit/>
          </a:bodyPr>
          <a:lstStyle/>
          <a:p>
            <a:r>
              <a:rPr lang="en-US" sz="4000" dirty="0" smtClean="0">
                <a:solidFill>
                  <a:srgbClr val="FFFFFF"/>
                </a:solidFill>
                <a:latin typeface="Copperplate Gothic Bold"/>
                <a:cs typeface="Copperplate Gothic Bold"/>
              </a:rPr>
              <a:t>Mean radius </a:t>
            </a:r>
            <a:r>
              <a:rPr lang="en-US" sz="4000" dirty="0" err="1" smtClean="0">
                <a:solidFill>
                  <a:srgbClr val="FFFFFF"/>
                </a:solidFill>
                <a:latin typeface="Copperplate Gothic Bold"/>
                <a:cs typeface="Copperplate Gothic Bold"/>
              </a:rPr>
              <a:t>vs</a:t>
            </a:r>
            <a:r>
              <a:rPr lang="en-US" sz="4000" dirty="0" smtClean="0">
                <a:solidFill>
                  <a:srgbClr val="FFFFFF"/>
                </a:solidFill>
                <a:latin typeface="Copperplate Gothic Bold"/>
                <a:cs typeface="Copperplate Gothic Bold"/>
              </a:rPr>
              <a:t> Mean Area of </a:t>
            </a:r>
            <a:endParaRPr lang="en-US" sz="4000" dirty="0">
              <a:solidFill>
                <a:srgbClr val="FFFFFF"/>
              </a:solidFill>
              <a:latin typeface="Copperplate Gothic Bold"/>
              <a:cs typeface="Copperplate Gothic Bold"/>
            </a:endParaRPr>
          </a:p>
        </p:txBody>
      </p:sp>
      <p:sp>
        <p:nvSpPr>
          <p:cNvPr id="4" name="Rectangle 3"/>
          <p:cNvSpPr/>
          <p:nvPr/>
        </p:nvSpPr>
        <p:spPr>
          <a:xfrm>
            <a:off x="158746" y="1602729"/>
            <a:ext cx="7869794" cy="923330"/>
          </a:xfrm>
          <a:prstGeom prst="rect">
            <a:avLst/>
          </a:prstGeom>
        </p:spPr>
        <p:txBody>
          <a:bodyPr wrap="square">
            <a:spAutoFit/>
          </a:bodyPr>
          <a:lstStyle/>
          <a:p>
            <a:r>
              <a:rPr lang="en-US" dirty="0"/>
              <a:t>T</a:t>
            </a:r>
            <a:r>
              <a:rPr lang="en-US" dirty="0" smtClean="0"/>
              <a:t>here </a:t>
            </a:r>
            <a:r>
              <a:rPr lang="en-US" dirty="0"/>
              <a:t>is a relation between mean radius and mean area of cancer cells. The higher the mean radius, the higher the mean area of the cancer cells. This is slowly and indication of our hypothesis. </a:t>
            </a: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424334" y="2236833"/>
            <a:ext cx="5486400" cy="4289425"/>
          </a:xfrm>
          <a:prstGeom prst="rect">
            <a:avLst/>
          </a:prstGeom>
          <a:noFill/>
          <a:ln>
            <a:noFill/>
          </a:ln>
        </p:spPr>
      </p:pic>
    </p:spTree>
    <p:extLst>
      <p:ext uri="{BB962C8B-B14F-4D97-AF65-F5344CB8AC3E}">
        <p14:creationId xmlns:p14="http://schemas.microsoft.com/office/powerpoint/2010/main" val="143821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6EEA96B9-F614-2121-B67D-852000F147F7}"/>
              </a:ext>
            </a:extLst>
          </p:cNvPr>
          <p:cNvSpPr>
            <a:spLocks noGrp="1"/>
          </p:cNvSpPr>
          <p:nvPr>
            <p:ph type="ctrTitle"/>
          </p:nvPr>
        </p:nvSpPr>
        <p:spPr>
          <a:xfrm>
            <a:off x="1314824" y="735106"/>
            <a:ext cx="10053763" cy="3427672"/>
          </a:xfrm>
        </p:spPr>
        <p:txBody>
          <a:bodyPr anchor="b">
            <a:noAutofit/>
          </a:bodyPr>
          <a:lstStyle/>
          <a:p>
            <a:r>
              <a:rPr lang="en-US" sz="6600" b="1" dirty="0">
                <a:solidFill>
                  <a:srgbClr val="FFFFFF"/>
                </a:solidFill>
                <a:latin typeface="Copperplate Gothic Bold"/>
                <a:cs typeface="Copperplate Gothic Bold"/>
              </a:rPr>
              <a:t>Feature Engineering &amp; Modeling</a:t>
            </a:r>
          </a:p>
        </p:txBody>
      </p:sp>
    </p:spTree>
    <p:extLst>
      <p:ext uri="{BB962C8B-B14F-4D97-AF65-F5344CB8AC3E}">
        <p14:creationId xmlns:p14="http://schemas.microsoft.com/office/powerpoint/2010/main" val="389288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1377047" y="1"/>
            <a:ext cx="8232620" cy="1608666"/>
          </a:xfrm>
        </p:spPr>
        <p:txBody>
          <a:bodyPr vert="horz" lIns="91440" tIns="45720" rIns="91440" bIns="45720" rtlCol="0" anchor="ctr">
            <a:noAutofit/>
          </a:bodyPr>
          <a:lstStyle/>
          <a:p>
            <a:r>
              <a:rPr lang="en-US" sz="5400" dirty="0">
                <a:solidFill>
                  <a:srgbClr val="FFFFFF"/>
                </a:solidFill>
                <a:latin typeface="Copperplate Gothic Bold"/>
                <a:cs typeface="Copperplate Gothic Bold"/>
              </a:rPr>
              <a:t>Feature Engineering</a:t>
            </a:r>
          </a:p>
        </p:txBody>
      </p:sp>
      <p:sp>
        <p:nvSpPr>
          <p:cNvPr id="3" name="TextBox 2">
            <a:extLst>
              <a:ext uri="{FF2B5EF4-FFF2-40B4-BE49-F238E27FC236}">
                <a16:creationId xmlns="" xmlns:a16="http://schemas.microsoft.com/office/drawing/2014/main" id="{52DF1184-164C-54E3-93AA-898359DB5799}"/>
              </a:ext>
            </a:extLst>
          </p:cNvPr>
          <p:cNvSpPr txBox="1"/>
          <p:nvPr/>
        </p:nvSpPr>
        <p:spPr>
          <a:xfrm>
            <a:off x="908057" y="2297731"/>
            <a:ext cx="10138175" cy="3416320"/>
          </a:xfrm>
          <a:prstGeom prst="rect">
            <a:avLst/>
          </a:prstGeom>
          <a:noFill/>
        </p:spPr>
        <p:txBody>
          <a:bodyPr wrap="square" rtlCol="0">
            <a:spAutoFit/>
          </a:bodyPr>
          <a:lstStyle/>
          <a:p>
            <a:pPr algn="l"/>
            <a:r>
              <a:rPr lang="en-US" b="1" i="0" dirty="0">
                <a:solidFill>
                  <a:srgbClr val="24292F"/>
                </a:solidFill>
                <a:effectLst/>
                <a:latin typeface="Bookman Old Style"/>
                <a:cs typeface="Bookman Old Style"/>
              </a:rPr>
              <a:t>Feature Engineering Major Steps:</a:t>
            </a:r>
            <a:endParaRPr lang="en-US" dirty="0">
              <a:solidFill>
                <a:srgbClr val="24292F"/>
              </a:solidFill>
              <a:latin typeface="Bookman Old Style"/>
              <a:cs typeface="Bookman Old Style"/>
            </a:endParaRPr>
          </a:p>
          <a:p>
            <a:pPr marL="285750" indent="-285750" algn="l">
              <a:buFont typeface="Arial" panose="020B0604020202020204" pitchFamily="34" charset="0"/>
              <a:buChar char="•"/>
            </a:pPr>
            <a:r>
              <a:rPr lang="en-US" b="0" i="0" dirty="0">
                <a:solidFill>
                  <a:srgbClr val="24292F"/>
                </a:solidFill>
                <a:effectLst/>
                <a:latin typeface="Bookman Old Style"/>
                <a:cs typeface="Bookman Old Style"/>
              </a:rPr>
              <a:t>Encode some categorical features </a:t>
            </a:r>
            <a:endParaRPr lang="en-US" b="0" i="0" dirty="0" smtClean="0">
              <a:solidFill>
                <a:srgbClr val="24292F"/>
              </a:solidFill>
              <a:effectLst/>
              <a:latin typeface="Bookman Old Style"/>
              <a:cs typeface="Bookman Old Style"/>
            </a:endParaRPr>
          </a:p>
          <a:p>
            <a:pPr marL="285750" indent="-285750" algn="l">
              <a:buFont typeface="Arial" panose="020B0604020202020204" pitchFamily="34" charset="0"/>
              <a:buChar char="•"/>
            </a:pPr>
            <a:r>
              <a:rPr lang="en-US" b="0" i="0" dirty="0" smtClean="0">
                <a:solidFill>
                  <a:srgbClr val="24292F"/>
                </a:solidFill>
                <a:effectLst/>
                <a:latin typeface="Bookman Old Style"/>
                <a:cs typeface="Bookman Old Style"/>
              </a:rPr>
              <a:t>Create new features</a:t>
            </a:r>
          </a:p>
          <a:p>
            <a:pPr marL="285750" indent="-285750" algn="l">
              <a:buFont typeface="Arial" panose="020B0604020202020204" pitchFamily="34" charset="0"/>
              <a:buChar char="•"/>
            </a:pPr>
            <a:r>
              <a:rPr lang="en-US" b="0" i="0" dirty="0" smtClean="0">
                <a:solidFill>
                  <a:srgbClr val="24292F"/>
                </a:solidFill>
                <a:effectLst/>
                <a:latin typeface="Bookman Old Style"/>
                <a:cs typeface="Bookman Old Style"/>
              </a:rPr>
              <a:t>Log </a:t>
            </a:r>
            <a:r>
              <a:rPr lang="en-US" b="0" i="0" dirty="0">
                <a:solidFill>
                  <a:srgbClr val="24292F"/>
                </a:solidFill>
                <a:effectLst/>
                <a:latin typeface="Bookman Old Style"/>
                <a:cs typeface="Bookman Old Style"/>
              </a:rPr>
              <a:t>transform of the skewed numerical features to lessen impact of outliers</a:t>
            </a:r>
          </a:p>
          <a:p>
            <a:pPr marL="285750" indent="-285750" algn="l">
              <a:buFont typeface="Arial" panose="020B0604020202020204" pitchFamily="34" charset="0"/>
              <a:buChar char="•"/>
            </a:pPr>
            <a:r>
              <a:rPr lang="en-US" b="0" i="0" dirty="0">
                <a:solidFill>
                  <a:srgbClr val="24292F"/>
                </a:solidFill>
                <a:effectLst/>
                <a:latin typeface="Bookman Old Style"/>
                <a:cs typeface="Bookman Old Style"/>
              </a:rPr>
              <a:t>Transformation of </a:t>
            </a:r>
            <a:r>
              <a:rPr lang="en-US" b="0" i="0" dirty="0" smtClean="0">
                <a:solidFill>
                  <a:srgbClr val="24292F"/>
                </a:solidFill>
                <a:effectLst/>
                <a:latin typeface="Bookman Old Style"/>
                <a:cs typeface="Bookman Old Style"/>
              </a:rPr>
              <a:t>categorical features</a:t>
            </a:r>
            <a:endParaRPr lang="en-US" b="0" i="0" dirty="0">
              <a:solidFill>
                <a:srgbClr val="24292F"/>
              </a:solidFill>
              <a:effectLst/>
              <a:latin typeface="Bookman Old Style"/>
              <a:cs typeface="Bookman Old Style"/>
            </a:endParaRPr>
          </a:p>
          <a:p>
            <a:pPr marL="285750" indent="-285750" algn="l">
              <a:buFont typeface="Arial" panose="020B0604020202020204" pitchFamily="34" charset="0"/>
              <a:buChar char="•"/>
            </a:pPr>
            <a:r>
              <a:rPr lang="en-US" b="0" i="0" dirty="0">
                <a:solidFill>
                  <a:srgbClr val="24292F"/>
                </a:solidFill>
                <a:effectLst/>
                <a:latin typeface="Bookman Old Style"/>
                <a:cs typeface="Bookman Old Style"/>
              </a:rPr>
              <a:t>Split into testing and training datasets</a:t>
            </a:r>
          </a:p>
          <a:p>
            <a:pPr marL="285750" indent="-285750" algn="l">
              <a:buFont typeface="Arial" panose="020B0604020202020204" pitchFamily="34" charset="0"/>
              <a:buChar char="•"/>
            </a:pPr>
            <a:r>
              <a:rPr lang="en-US" b="0" i="0" dirty="0">
                <a:solidFill>
                  <a:srgbClr val="24292F"/>
                </a:solidFill>
                <a:effectLst/>
                <a:latin typeface="Bookman Old Style"/>
                <a:cs typeface="Bookman Old Style"/>
              </a:rPr>
              <a:t>Standardize the magnitude of numeric features using a scaler</a:t>
            </a:r>
          </a:p>
          <a:p>
            <a:endParaRPr lang="en-US" dirty="0">
              <a:latin typeface="Bookman Old Style"/>
              <a:cs typeface="Bookman Old Style"/>
            </a:endParaRPr>
          </a:p>
          <a:p>
            <a:r>
              <a:rPr lang="en-US" sz="1800" b="1" dirty="0" smtClean="0">
                <a:effectLst/>
                <a:latin typeface="Bookman Old Style"/>
                <a:cs typeface="Bookman Old Style"/>
              </a:rPr>
              <a:t>Model </a:t>
            </a:r>
            <a:r>
              <a:rPr lang="en-US" sz="1800" b="1" dirty="0">
                <a:effectLst/>
                <a:latin typeface="Bookman Old Style"/>
                <a:cs typeface="Bookman Old Style"/>
              </a:rPr>
              <a:t>Optimization:</a:t>
            </a:r>
          </a:p>
          <a:p>
            <a:pPr marL="285750" indent="-285750">
              <a:buFont typeface="Arial" panose="020B0604020202020204" pitchFamily="34" charset="0"/>
              <a:buChar char="•"/>
            </a:pPr>
            <a:r>
              <a:rPr lang="en-US" sz="1800" dirty="0" smtClean="0">
                <a:effectLst/>
                <a:latin typeface="Bookman Old Style"/>
                <a:cs typeface="Bookman Old Style"/>
              </a:rPr>
              <a:t>Random Forest</a:t>
            </a:r>
          </a:p>
          <a:p>
            <a:pPr marL="285750" indent="-285750">
              <a:buFont typeface="Arial" panose="020B0604020202020204" pitchFamily="34" charset="0"/>
              <a:buChar char="•"/>
            </a:pPr>
            <a:r>
              <a:rPr lang="en-US" dirty="0" smtClean="0">
                <a:latin typeface="Bookman Old Style"/>
                <a:cs typeface="Bookman Old Style"/>
              </a:rPr>
              <a:t>Logistic Regression</a:t>
            </a:r>
            <a:r>
              <a:rPr lang="en-US" sz="1800" dirty="0">
                <a:effectLst/>
                <a:latin typeface="Arial" panose="020B0604020202020204" pitchFamily="34" charset="0"/>
                <a:cs typeface="Arial" panose="020B0604020202020204" pitchFamily="34" charset="0"/>
              </a:rPr>
              <a:t/>
            </a:r>
            <a:br>
              <a:rPr lang="en-US" sz="1800" dirty="0">
                <a:effectLst/>
                <a:latin typeface="Arial" panose="020B0604020202020204" pitchFamily="34" charset="0"/>
                <a:cs typeface="Arial" panose="020B0604020202020204" pitchFamily="34" charset="0"/>
              </a:rPr>
            </a:br>
            <a:endParaRPr lang="en-US"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98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1941492" y="339049"/>
            <a:ext cx="7091300" cy="898581"/>
          </a:xfrm>
        </p:spPr>
        <p:txBody>
          <a:bodyPr vert="horz" lIns="91440" tIns="45720" rIns="91440" bIns="45720" rtlCol="0" anchor="ctr">
            <a:normAutofit/>
          </a:bodyPr>
          <a:lstStyle/>
          <a:p>
            <a:r>
              <a:rPr lang="en-US" sz="4800" dirty="0" smtClean="0">
                <a:solidFill>
                  <a:srgbClr val="FFFFFF"/>
                </a:solidFill>
                <a:latin typeface="Copperplate Gothic Bold"/>
                <a:cs typeface="Copperplate Gothic Bold"/>
              </a:rPr>
              <a:t>Modeling &amp; Results</a:t>
            </a:r>
            <a:endParaRPr lang="en-US" sz="4800" dirty="0">
              <a:solidFill>
                <a:srgbClr val="FFFFFF"/>
              </a:solidFill>
              <a:latin typeface="Copperplate Gothic Bold"/>
              <a:cs typeface="Copperplate Gothic Bold"/>
            </a:endParaRPr>
          </a:p>
        </p:txBody>
      </p:sp>
      <p:sp>
        <p:nvSpPr>
          <p:cNvPr id="9" name="TextBox 8">
            <a:extLst>
              <a:ext uri="{FF2B5EF4-FFF2-40B4-BE49-F238E27FC236}">
                <a16:creationId xmlns="" xmlns:a16="http://schemas.microsoft.com/office/drawing/2014/main" id="{BB98792F-6AD1-03B7-B2A4-516B45FD46E6}"/>
              </a:ext>
            </a:extLst>
          </p:cNvPr>
          <p:cNvSpPr txBox="1"/>
          <p:nvPr/>
        </p:nvSpPr>
        <p:spPr>
          <a:xfrm>
            <a:off x="409222" y="1726505"/>
            <a:ext cx="2460487" cy="2031325"/>
          </a:xfrm>
          <a:prstGeom prst="rect">
            <a:avLst/>
          </a:prstGeom>
          <a:noFill/>
        </p:spPr>
        <p:txBody>
          <a:bodyPr wrap="square">
            <a:spAutoFit/>
          </a:bodyPr>
          <a:lstStyle/>
          <a:p>
            <a:pPr algn="l"/>
            <a:r>
              <a:rPr lang="en-US" b="1" i="0" dirty="0">
                <a:solidFill>
                  <a:srgbClr val="24292F"/>
                </a:solidFill>
                <a:effectLst/>
                <a:latin typeface="Bookman Old Style"/>
                <a:cs typeface="Bookman Old Style"/>
              </a:rPr>
              <a:t>Modeling Major Steps:</a:t>
            </a:r>
            <a:r>
              <a:rPr lang="en-US" b="0" i="0" dirty="0">
                <a:solidFill>
                  <a:srgbClr val="24292F"/>
                </a:solidFill>
                <a:effectLst/>
                <a:latin typeface="Bookman Old Style"/>
                <a:cs typeface="Bookman Old Style"/>
              </a:rPr>
              <a:t> </a:t>
            </a:r>
          </a:p>
          <a:p>
            <a:pPr marL="285750" indent="-285750" algn="l">
              <a:buFont typeface="Arial" panose="020B0604020202020204" pitchFamily="34" charset="0"/>
              <a:buChar char="•"/>
            </a:pPr>
            <a:r>
              <a:rPr lang="en-US" b="0" i="0" dirty="0" smtClean="0">
                <a:solidFill>
                  <a:srgbClr val="24292F"/>
                </a:solidFill>
                <a:effectLst/>
                <a:latin typeface="Bookman Old Style"/>
                <a:cs typeface="Bookman Old Style"/>
              </a:rPr>
              <a:t>Random Forest</a:t>
            </a:r>
          </a:p>
          <a:p>
            <a:pPr marL="285750" indent="-285750" algn="l">
              <a:buFont typeface="Arial" panose="020B0604020202020204" pitchFamily="34" charset="0"/>
              <a:buChar char="•"/>
            </a:pPr>
            <a:r>
              <a:rPr lang="en-US" dirty="0" smtClean="0">
                <a:solidFill>
                  <a:srgbClr val="24292F"/>
                </a:solidFill>
                <a:latin typeface="Bookman Old Style"/>
                <a:cs typeface="Bookman Old Style"/>
              </a:rPr>
              <a:t>Logistic Regression</a:t>
            </a:r>
            <a:endParaRPr lang="en-US" b="0" i="0" dirty="0">
              <a:solidFill>
                <a:srgbClr val="24292F"/>
              </a:solidFill>
              <a:effectLst/>
              <a:latin typeface="Bookman Old Style"/>
              <a:cs typeface="Bookman Old Style"/>
            </a:endParaRPr>
          </a:p>
          <a:p>
            <a:pPr algn="l"/>
            <a:endParaRPr lang="en-US" b="0" i="0" dirty="0">
              <a:solidFill>
                <a:srgbClr val="24292F"/>
              </a:solidFill>
              <a:effectLst/>
              <a:latin typeface="Arial" panose="020B0604020202020204" pitchFamily="34" charset="0"/>
              <a:cs typeface="Arial" panose="020B0604020202020204" pitchFamily="34" charset="0"/>
            </a:endParaRPr>
          </a:p>
          <a:p>
            <a:pPr algn="l"/>
            <a:endParaRPr lang="en-US" b="0" i="0" dirty="0">
              <a:solidFill>
                <a:srgbClr val="24292F"/>
              </a:solidFill>
              <a:effectLst/>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224619" y="1707444"/>
            <a:ext cx="5780159" cy="4679215"/>
          </a:xfrm>
          <a:prstGeom prst="rect">
            <a:avLst/>
          </a:prstGeom>
          <a:noFill/>
          <a:ln>
            <a:noFill/>
          </a:ln>
        </p:spPr>
      </p:pic>
      <p:sp>
        <p:nvSpPr>
          <p:cNvPr id="3" name="TextBox 2"/>
          <p:cNvSpPr txBox="1"/>
          <p:nvPr/>
        </p:nvSpPr>
        <p:spPr>
          <a:xfrm>
            <a:off x="345538" y="3524930"/>
            <a:ext cx="3756981" cy="1200329"/>
          </a:xfrm>
          <a:prstGeom prst="rect">
            <a:avLst/>
          </a:prstGeom>
          <a:noFill/>
        </p:spPr>
        <p:txBody>
          <a:bodyPr wrap="square" rtlCol="0">
            <a:spAutoFit/>
          </a:bodyPr>
          <a:lstStyle/>
          <a:p>
            <a:r>
              <a:rPr lang="en-US" b="1" dirty="0" smtClean="0">
                <a:latin typeface="Bookman Old Style"/>
                <a:cs typeface="Bookman Old Style"/>
              </a:rPr>
              <a:t>Results:</a:t>
            </a:r>
          </a:p>
          <a:p>
            <a:r>
              <a:rPr lang="en-US" dirty="0" smtClean="0">
                <a:latin typeface="Bookman Old Style"/>
                <a:cs typeface="Bookman Old Style"/>
              </a:rPr>
              <a:t>Model with the most accurate step is Logistic Regression, with a precision score of 93% </a:t>
            </a:r>
          </a:p>
        </p:txBody>
      </p:sp>
    </p:spTree>
    <p:extLst>
      <p:ext uri="{BB962C8B-B14F-4D97-AF65-F5344CB8AC3E}">
        <p14:creationId xmlns:p14="http://schemas.microsoft.com/office/powerpoint/2010/main" val="332377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1828602" y="169334"/>
            <a:ext cx="7091300" cy="1340556"/>
          </a:xfrm>
        </p:spPr>
        <p:txBody>
          <a:bodyPr vert="horz" lIns="91440" tIns="45720" rIns="91440" bIns="45720" rtlCol="0" anchor="ctr">
            <a:noAutofit/>
          </a:bodyPr>
          <a:lstStyle/>
          <a:p>
            <a:r>
              <a:rPr lang="en-US" sz="4400" dirty="0" smtClean="0">
                <a:solidFill>
                  <a:srgbClr val="FFFFFF"/>
                </a:solidFill>
                <a:latin typeface="Copperplate Gothic Bold"/>
                <a:cs typeface="Copperplate Gothic Bold"/>
              </a:rPr>
              <a:t>Predictions &amp; Future Improvements</a:t>
            </a:r>
            <a:endParaRPr lang="en-US" sz="4400" dirty="0">
              <a:solidFill>
                <a:srgbClr val="FFFFFF"/>
              </a:solidFill>
              <a:latin typeface="Copperplate Gothic Bold"/>
              <a:cs typeface="Copperplate Gothic Bold"/>
            </a:endParaRPr>
          </a:p>
        </p:txBody>
      </p:sp>
      <p:sp>
        <p:nvSpPr>
          <p:cNvPr id="4" name="TextBox 3">
            <a:extLst>
              <a:ext uri="{FF2B5EF4-FFF2-40B4-BE49-F238E27FC236}">
                <a16:creationId xmlns="" xmlns:a16="http://schemas.microsoft.com/office/drawing/2014/main" id="{34C6B152-B22B-9671-935C-821774253E07}"/>
              </a:ext>
            </a:extLst>
          </p:cNvPr>
          <p:cNvSpPr txBox="1"/>
          <p:nvPr/>
        </p:nvSpPr>
        <p:spPr>
          <a:xfrm>
            <a:off x="1195516" y="2586849"/>
            <a:ext cx="9530148" cy="193899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4292F"/>
                </a:solidFill>
                <a:effectLst/>
                <a:latin typeface="Bookman Old Style"/>
                <a:cs typeface="Bookman Old Style"/>
              </a:rPr>
              <a:t>Test </a:t>
            </a:r>
            <a:r>
              <a:rPr lang="en-US" sz="2000" dirty="0" smtClean="0">
                <a:solidFill>
                  <a:srgbClr val="24292F"/>
                </a:solidFill>
                <a:latin typeface="Bookman Old Style"/>
                <a:cs typeface="Bookman Old Style"/>
              </a:rPr>
              <a:t>other models for better predication and accuracy:</a:t>
            </a:r>
          </a:p>
          <a:p>
            <a:pPr marL="742950" lvl="1" indent="-285750">
              <a:buFont typeface="Arial" panose="020B0604020202020204" pitchFamily="34" charset="0"/>
              <a:buChar char="•"/>
            </a:pPr>
            <a:r>
              <a:rPr lang="en-US" sz="2000" dirty="0" smtClean="0">
                <a:latin typeface="Bookman Old Style"/>
                <a:cs typeface="Bookman Old Style"/>
              </a:rPr>
              <a:t>Linear Regression</a:t>
            </a:r>
          </a:p>
          <a:p>
            <a:pPr marL="742950" lvl="1" indent="-285750">
              <a:buFont typeface="Arial" panose="020B0604020202020204" pitchFamily="34" charset="0"/>
              <a:buChar char="•"/>
            </a:pPr>
            <a:r>
              <a:rPr lang="en-US" sz="2000" dirty="0" smtClean="0">
                <a:latin typeface="Bookman Old Style"/>
                <a:cs typeface="Bookman Old Style"/>
              </a:rPr>
              <a:t> </a:t>
            </a:r>
            <a:r>
              <a:rPr lang="en-US" sz="2000" dirty="0">
                <a:latin typeface="Bookman Old Style"/>
                <a:cs typeface="Bookman Old Style"/>
              </a:rPr>
              <a:t>Gradient </a:t>
            </a:r>
            <a:r>
              <a:rPr lang="en-US" sz="2000" dirty="0" smtClean="0">
                <a:latin typeface="Bookman Old Style"/>
                <a:cs typeface="Bookman Old Style"/>
              </a:rPr>
              <a:t>Boosting</a:t>
            </a:r>
            <a:endParaRPr lang="en-US" sz="2000" dirty="0">
              <a:latin typeface="Bookman Old Style"/>
              <a:cs typeface="Bookman Old Style"/>
            </a:endParaRPr>
          </a:p>
          <a:p>
            <a:pPr marL="742950" lvl="1" indent="-285750">
              <a:buFont typeface="Arial" panose="020B0604020202020204" pitchFamily="34" charset="0"/>
              <a:buChar char="•"/>
            </a:pPr>
            <a:r>
              <a:rPr lang="en-US" sz="2000" dirty="0" smtClean="0">
                <a:latin typeface="Bookman Old Style"/>
                <a:cs typeface="Bookman Old Style"/>
              </a:rPr>
              <a:t>K </a:t>
            </a:r>
            <a:r>
              <a:rPr lang="en-US" sz="2000" dirty="0">
                <a:latin typeface="Bookman Old Style"/>
                <a:cs typeface="Bookman Old Style"/>
              </a:rPr>
              <a:t>Nearest </a:t>
            </a:r>
            <a:r>
              <a:rPr lang="en-US" sz="2000" dirty="0" smtClean="0">
                <a:latin typeface="Bookman Old Style"/>
                <a:cs typeface="Bookman Old Style"/>
              </a:rPr>
              <a:t>Neighbor</a:t>
            </a:r>
            <a:endParaRPr lang="en-US" sz="2000" b="0" i="0" dirty="0">
              <a:solidFill>
                <a:srgbClr val="24292F"/>
              </a:solidFill>
              <a:effectLst/>
              <a:latin typeface="Bookman Old Style"/>
              <a:cs typeface="Bookman Old Style"/>
            </a:endParaRPr>
          </a:p>
          <a:p>
            <a:pPr marL="285750" indent="-285750">
              <a:buFont typeface="Arial" panose="020B0604020202020204" pitchFamily="34" charset="0"/>
              <a:buChar char="•"/>
            </a:pPr>
            <a:endParaRPr lang="en-US" sz="2000" b="0" i="0" dirty="0">
              <a:solidFill>
                <a:srgbClr val="24292F"/>
              </a:solidFill>
              <a:effectLst/>
              <a:latin typeface="Bookman Old Style"/>
              <a:cs typeface="Bookman Old Style"/>
            </a:endParaRPr>
          </a:p>
          <a:p>
            <a:pPr marL="285750" indent="-285750">
              <a:buFont typeface="Arial" panose="020B0604020202020204" pitchFamily="34" charset="0"/>
              <a:buChar char="•"/>
            </a:pPr>
            <a:r>
              <a:rPr lang="en-US" sz="2000" b="0" i="0" dirty="0">
                <a:solidFill>
                  <a:srgbClr val="24292F"/>
                </a:solidFill>
                <a:effectLst/>
                <a:latin typeface="Bookman Old Style"/>
                <a:cs typeface="Bookman Old Style"/>
              </a:rPr>
              <a:t>Test </a:t>
            </a:r>
            <a:r>
              <a:rPr lang="en-US" sz="2000" dirty="0" smtClean="0">
                <a:solidFill>
                  <a:srgbClr val="24292F"/>
                </a:solidFill>
                <a:latin typeface="Bookman Old Style"/>
                <a:cs typeface="Bookman Old Style"/>
              </a:rPr>
              <a:t>other model parameters</a:t>
            </a:r>
            <a:endParaRPr lang="en-US" sz="2000" dirty="0">
              <a:latin typeface="Bookman Old Style"/>
              <a:cs typeface="Bookman Old Style"/>
            </a:endParaRPr>
          </a:p>
        </p:txBody>
      </p:sp>
    </p:spTree>
    <p:extLst>
      <p:ext uri="{BB962C8B-B14F-4D97-AF65-F5344CB8AC3E}">
        <p14:creationId xmlns:p14="http://schemas.microsoft.com/office/powerpoint/2010/main" val="317328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D6F04E8-DD38-4DC8-4905-EED43AC8693E}"/>
              </a:ext>
            </a:extLst>
          </p:cNvPr>
          <p:cNvSpPr>
            <a:spLocks noGrp="1"/>
          </p:cNvSpPr>
          <p:nvPr>
            <p:ph type="title"/>
          </p:nvPr>
        </p:nvSpPr>
        <p:spPr>
          <a:xfrm>
            <a:off x="1371599" y="294538"/>
            <a:ext cx="9895951" cy="1033669"/>
          </a:xfrm>
        </p:spPr>
        <p:txBody>
          <a:bodyPr>
            <a:normAutofit/>
          </a:bodyPr>
          <a:lstStyle/>
          <a:p>
            <a:r>
              <a:rPr lang="en-US" sz="5400" dirty="0">
                <a:solidFill>
                  <a:srgbClr val="FFFFFF"/>
                </a:solidFill>
                <a:latin typeface="Copperplate Gothic Bold"/>
                <a:cs typeface="Copperplate Gothic Bold"/>
              </a:rPr>
              <a:t>Problem Statement</a:t>
            </a:r>
          </a:p>
        </p:txBody>
      </p:sp>
      <p:sp>
        <p:nvSpPr>
          <p:cNvPr id="3" name="Content Placeholder 2">
            <a:extLst>
              <a:ext uri="{FF2B5EF4-FFF2-40B4-BE49-F238E27FC236}">
                <a16:creationId xmlns="" xmlns:a16="http://schemas.microsoft.com/office/drawing/2014/main" id="{D5382E44-1A29-52CD-2582-03F04B517B31}"/>
              </a:ext>
            </a:extLst>
          </p:cNvPr>
          <p:cNvSpPr>
            <a:spLocks noGrp="1"/>
          </p:cNvSpPr>
          <p:nvPr>
            <p:ph idx="1"/>
          </p:nvPr>
        </p:nvSpPr>
        <p:spPr>
          <a:xfrm>
            <a:off x="1371599" y="2318197"/>
            <a:ext cx="9724031" cy="3683358"/>
          </a:xfrm>
        </p:spPr>
        <p:txBody>
          <a:bodyPr anchor="ctr">
            <a:normAutofit/>
          </a:bodyPr>
          <a:lstStyle/>
          <a:p>
            <a:pPr marL="0" indent="0" algn="ctr">
              <a:spcBef>
                <a:spcPts val="1200"/>
              </a:spcBef>
              <a:spcAft>
                <a:spcPts val="1200"/>
              </a:spcAft>
              <a:buNone/>
            </a:pPr>
            <a:r>
              <a:rPr lang="en-US" sz="3200" dirty="0">
                <a:solidFill>
                  <a:srgbClr val="000000"/>
                </a:solidFill>
                <a:latin typeface="Bookman Old Style"/>
                <a:cs typeface="Bookman Old Style"/>
              </a:rPr>
              <a:t>How can one predict early stages of breast cancer given the breast cancer </a:t>
            </a:r>
            <a:r>
              <a:rPr lang="en-US" sz="3200" dirty="0" smtClean="0">
                <a:solidFill>
                  <a:srgbClr val="000000"/>
                </a:solidFill>
                <a:latin typeface="Bookman Old Style"/>
                <a:cs typeface="Bookman Old Style"/>
              </a:rPr>
              <a:t>features?</a:t>
            </a:r>
            <a:endParaRPr lang="en-US" sz="3200" dirty="0">
              <a:solidFill>
                <a:srgbClr val="000000"/>
              </a:solidFill>
              <a:latin typeface="Bookman Old Style"/>
              <a:cs typeface="Bookman Old Style"/>
            </a:endParaRPr>
          </a:p>
          <a:p>
            <a:pPr marL="0" indent="0">
              <a:buNone/>
            </a:pPr>
            <a:endParaRPr lang="en-US" sz="2000" dirty="0"/>
          </a:p>
        </p:txBody>
      </p:sp>
    </p:spTree>
    <p:extLst>
      <p:ext uri="{BB962C8B-B14F-4D97-AF65-F5344CB8AC3E}">
        <p14:creationId xmlns:p14="http://schemas.microsoft.com/office/powerpoint/2010/main" val="419035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D6F04E8-DD38-4DC8-4905-EED43AC8693E}"/>
              </a:ext>
            </a:extLst>
          </p:cNvPr>
          <p:cNvSpPr>
            <a:spLocks noGrp="1"/>
          </p:cNvSpPr>
          <p:nvPr>
            <p:ph type="title"/>
          </p:nvPr>
        </p:nvSpPr>
        <p:spPr>
          <a:xfrm>
            <a:off x="1371599" y="294538"/>
            <a:ext cx="9895951" cy="1033669"/>
          </a:xfrm>
        </p:spPr>
        <p:txBody>
          <a:bodyPr>
            <a:noAutofit/>
          </a:bodyPr>
          <a:lstStyle/>
          <a:p>
            <a:pPr algn="ctr"/>
            <a:r>
              <a:rPr lang="en-US" sz="7200" dirty="0">
                <a:solidFill>
                  <a:srgbClr val="FFFFFF"/>
                </a:solidFill>
                <a:latin typeface="Copperplate Gothic Bold"/>
                <a:cs typeface="Copperplate Gothic Bold"/>
              </a:rPr>
              <a:t>Goal</a:t>
            </a:r>
          </a:p>
        </p:txBody>
      </p:sp>
      <p:sp>
        <p:nvSpPr>
          <p:cNvPr id="3" name="Content Placeholder 2">
            <a:extLst>
              <a:ext uri="{FF2B5EF4-FFF2-40B4-BE49-F238E27FC236}">
                <a16:creationId xmlns="" xmlns:a16="http://schemas.microsoft.com/office/drawing/2014/main" id="{D5382E44-1A29-52CD-2582-03F04B517B31}"/>
              </a:ext>
            </a:extLst>
          </p:cNvPr>
          <p:cNvSpPr>
            <a:spLocks noGrp="1"/>
          </p:cNvSpPr>
          <p:nvPr>
            <p:ph idx="1"/>
          </p:nvPr>
        </p:nvSpPr>
        <p:spPr>
          <a:xfrm>
            <a:off x="1371599" y="2318197"/>
            <a:ext cx="10080886" cy="3683358"/>
          </a:xfrm>
        </p:spPr>
        <p:txBody>
          <a:bodyPr anchor="ctr">
            <a:normAutofit/>
          </a:bodyPr>
          <a:lstStyle/>
          <a:p>
            <a:r>
              <a:rPr lang="en-US" sz="2800" dirty="0">
                <a:solidFill>
                  <a:srgbClr val="000000"/>
                </a:solidFill>
                <a:latin typeface="Bookman Old Style"/>
                <a:cs typeface="Bookman Old Style"/>
              </a:rPr>
              <a:t>B</a:t>
            </a:r>
            <a:r>
              <a:rPr lang="en-US" sz="2800" b="0" i="0" u="none" strike="noStrike" dirty="0" smtClean="0">
                <a:solidFill>
                  <a:srgbClr val="000000"/>
                </a:solidFill>
                <a:effectLst/>
                <a:latin typeface="Bookman Old Style"/>
                <a:cs typeface="Bookman Old Style"/>
              </a:rPr>
              <a:t>uild models to predict breast cancer detection</a:t>
            </a:r>
          </a:p>
          <a:p>
            <a:r>
              <a:rPr lang="en-US" sz="2800" dirty="0" smtClean="0">
                <a:solidFill>
                  <a:srgbClr val="000000"/>
                </a:solidFill>
                <a:latin typeface="Bookman Old Style"/>
                <a:cs typeface="Bookman Old Style"/>
              </a:rPr>
              <a:t>To </a:t>
            </a:r>
            <a:r>
              <a:rPr lang="en-US" sz="2800" dirty="0">
                <a:solidFill>
                  <a:srgbClr val="000000"/>
                </a:solidFill>
                <a:latin typeface="Bookman Old Style"/>
                <a:cs typeface="Bookman Old Style"/>
              </a:rPr>
              <a:t>p</a:t>
            </a:r>
            <a:r>
              <a:rPr lang="en-US" sz="2800" b="0" i="0" u="none" strike="noStrike" dirty="0">
                <a:solidFill>
                  <a:srgbClr val="000000"/>
                </a:solidFill>
                <a:effectLst/>
                <a:latin typeface="Bookman Old Style"/>
                <a:cs typeface="Bookman Old Style"/>
              </a:rPr>
              <a:t>rovide useful </a:t>
            </a:r>
            <a:r>
              <a:rPr lang="en-US" sz="2800" b="0" i="0" u="none" strike="noStrike" dirty="0" smtClean="0">
                <a:solidFill>
                  <a:srgbClr val="000000"/>
                </a:solidFill>
                <a:effectLst/>
                <a:latin typeface="Bookman Old Style"/>
                <a:cs typeface="Bookman Old Style"/>
              </a:rPr>
              <a:t>information and ways for breast cancer detection</a:t>
            </a:r>
            <a:endParaRPr lang="en-US" sz="2800" dirty="0">
              <a:solidFill>
                <a:srgbClr val="000000"/>
              </a:solidFill>
              <a:latin typeface="Bookman Old Style"/>
              <a:cs typeface="Bookman Old Style"/>
            </a:endParaRPr>
          </a:p>
          <a:p>
            <a:pPr marL="0" indent="0">
              <a:buNone/>
            </a:pPr>
            <a:endParaRPr lang="en-US" sz="2000" dirty="0"/>
          </a:p>
        </p:txBody>
      </p:sp>
    </p:spTree>
    <p:extLst>
      <p:ext uri="{BB962C8B-B14F-4D97-AF65-F5344CB8AC3E}">
        <p14:creationId xmlns:p14="http://schemas.microsoft.com/office/powerpoint/2010/main" val="76500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C24C321-F2EC-B516-170E-77D77D094FAE}"/>
              </a:ext>
            </a:extLst>
          </p:cNvPr>
          <p:cNvSpPr>
            <a:spLocks noGrp="1"/>
          </p:cNvSpPr>
          <p:nvPr>
            <p:ph type="title"/>
          </p:nvPr>
        </p:nvSpPr>
        <p:spPr>
          <a:xfrm>
            <a:off x="1371599" y="294538"/>
            <a:ext cx="9895951" cy="1033669"/>
          </a:xfrm>
        </p:spPr>
        <p:txBody>
          <a:bodyPr>
            <a:normAutofit/>
          </a:bodyPr>
          <a:lstStyle/>
          <a:p>
            <a:r>
              <a:rPr lang="en-US" sz="6000" dirty="0">
                <a:solidFill>
                  <a:srgbClr val="FFFFFF"/>
                </a:solidFill>
                <a:latin typeface="Copperplate Gothic Bold"/>
                <a:cs typeface="Copperplate Gothic Bold"/>
              </a:rPr>
              <a:t>Dataset</a:t>
            </a:r>
          </a:p>
        </p:txBody>
      </p:sp>
      <p:sp>
        <p:nvSpPr>
          <p:cNvPr id="15" name="Content Placeholder 2">
            <a:extLst>
              <a:ext uri="{FF2B5EF4-FFF2-40B4-BE49-F238E27FC236}">
                <a16:creationId xmlns="" xmlns:a16="http://schemas.microsoft.com/office/drawing/2014/main" id="{EEB01238-8D16-A1FD-BB69-8759863E2B4A}"/>
              </a:ext>
            </a:extLst>
          </p:cNvPr>
          <p:cNvSpPr>
            <a:spLocks noGrp="1"/>
          </p:cNvSpPr>
          <p:nvPr>
            <p:ph idx="1"/>
          </p:nvPr>
        </p:nvSpPr>
        <p:spPr>
          <a:xfrm>
            <a:off x="1282484" y="1849599"/>
            <a:ext cx="9724031" cy="4151956"/>
          </a:xfrm>
        </p:spPr>
        <p:txBody>
          <a:bodyPr anchor="ctr">
            <a:normAutofit lnSpcReduction="10000"/>
          </a:bodyPr>
          <a:lstStyle/>
          <a:p>
            <a:pPr rtl="0">
              <a:spcBef>
                <a:spcPts val="0"/>
              </a:spcBef>
              <a:spcAft>
                <a:spcPts val="1000"/>
              </a:spcAft>
            </a:pPr>
            <a:r>
              <a:rPr lang="en-US" sz="2400" b="1" i="0" u="none" strike="noStrike" dirty="0" smtClean="0">
                <a:effectLst/>
                <a:latin typeface="Bookman Old Style"/>
                <a:cs typeface="Bookman Old Style"/>
              </a:rPr>
              <a:t>Kaggle Breast Cancer dataset:</a:t>
            </a:r>
          </a:p>
          <a:p>
            <a:pPr>
              <a:spcBef>
                <a:spcPts val="0"/>
              </a:spcBef>
              <a:spcAft>
                <a:spcPts val="1000"/>
              </a:spcAft>
            </a:pPr>
            <a:r>
              <a:rPr lang="en-US" sz="2400" u="sng" dirty="0">
                <a:latin typeface="Bookman Old Style"/>
                <a:cs typeface="Bookman Old Style"/>
                <a:hlinkClick r:id="rId2"/>
              </a:rPr>
              <a:t>https://www.kaggle.com/datasets/merishnasuwal/breast-cancer-prediction-dataset</a:t>
            </a:r>
            <a:endParaRPr lang="en-US" sz="2400" dirty="0">
              <a:latin typeface="Bookman Old Style"/>
              <a:cs typeface="Bookman Old Style"/>
            </a:endParaRPr>
          </a:p>
          <a:p>
            <a:pPr rtl="0">
              <a:spcBef>
                <a:spcPts val="0"/>
              </a:spcBef>
              <a:spcAft>
                <a:spcPts val="1000"/>
              </a:spcAft>
            </a:pPr>
            <a:endParaRPr lang="en-US" sz="2400" b="0" i="0" u="none" strike="noStrike" dirty="0" smtClean="0">
              <a:effectLst/>
              <a:latin typeface="Bookman Old Style"/>
              <a:cs typeface="Bookman Old Style"/>
            </a:endParaRPr>
          </a:p>
          <a:p>
            <a:pPr marL="0" indent="0" rtl="0">
              <a:spcBef>
                <a:spcPts val="0"/>
              </a:spcBef>
              <a:spcAft>
                <a:spcPts val="1000"/>
              </a:spcAft>
              <a:buNone/>
            </a:pPr>
            <a:endParaRPr lang="en-US" sz="2400" dirty="0">
              <a:latin typeface="Bookman Old Style"/>
              <a:cs typeface="Bookman Old Style"/>
            </a:endParaRPr>
          </a:p>
          <a:p>
            <a:pPr marL="0" indent="0" rtl="0">
              <a:spcBef>
                <a:spcPts val="0"/>
              </a:spcBef>
              <a:spcAft>
                <a:spcPts val="1000"/>
              </a:spcAft>
              <a:buNone/>
            </a:pPr>
            <a:r>
              <a:rPr lang="en-US" sz="2400" b="1" i="0" u="none" strike="noStrike" dirty="0">
                <a:effectLst/>
                <a:latin typeface="Bookman Old Style"/>
                <a:cs typeface="Bookman Old Style"/>
              </a:rPr>
              <a:t>Features examples</a:t>
            </a:r>
            <a:r>
              <a:rPr lang="en-US" sz="2400" b="1" i="0" u="none" strike="noStrike" dirty="0" smtClean="0">
                <a:effectLst/>
                <a:latin typeface="Bookman Old Style"/>
                <a:cs typeface="Bookman Old Style"/>
              </a:rPr>
              <a:t>:</a:t>
            </a:r>
          </a:p>
          <a:p>
            <a:pPr>
              <a:spcBef>
                <a:spcPts val="0"/>
              </a:spcBef>
              <a:spcAft>
                <a:spcPts val="1000"/>
              </a:spcAft>
            </a:pPr>
            <a:r>
              <a:rPr lang="en-US" sz="2400" dirty="0" smtClean="0">
                <a:latin typeface="Bookman Old Style"/>
                <a:cs typeface="Bookman Old Style"/>
              </a:rPr>
              <a:t>Mean radius</a:t>
            </a:r>
          </a:p>
          <a:p>
            <a:pPr>
              <a:spcBef>
                <a:spcPts val="0"/>
              </a:spcBef>
              <a:spcAft>
                <a:spcPts val="1000"/>
              </a:spcAft>
            </a:pPr>
            <a:r>
              <a:rPr lang="en-US" sz="2400" dirty="0" smtClean="0">
                <a:latin typeface="Bookman Old Style"/>
                <a:cs typeface="Bookman Old Style"/>
              </a:rPr>
              <a:t>Mean area</a:t>
            </a:r>
          </a:p>
          <a:p>
            <a:pPr>
              <a:spcBef>
                <a:spcPts val="0"/>
              </a:spcBef>
              <a:spcAft>
                <a:spcPts val="1000"/>
              </a:spcAft>
            </a:pPr>
            <a:r>
              <a:rPr lang="en-US" sz="2400" dirty="0" smtClean="0">
                <a:latin typeface="Bookman Old Style"/>
                <a:cs typeface="Bookman Old Style"/>
              </a:rPr>
              <a:t>Mean perimeter</a:t>
            </a:r>
            <a:endParaRPr lang="en-US" sz="2400" b="0" i="0" u="none" strike="noStrike" dirty="0" smtClean="0">
              <a:effectLst/>
              <a:latin typeface="Bookman Old Style"/>
              <a:cs typeface="Bookman Old Style"/>
            </a:endParaRPr>
          </a:p>
          <a:p>
            <a:pPr marL="0" indent="0" rtl="0">
              <a:spcBef>
                <a:spcPts val="0"/>
              </a:spcBef>
              <a:spcAft>
                <a:spcPts val="1000"/>
              </a:spcAft>
              <a:buNone/>
            </a:pPr>
            <a:endParaRPr lang="en-US" sz="2000" b="0" dirty="0">
              <a:effectLst/>
            </a:endParaRPr>
          </a:p>
        </p:txBody>
      </p:sp>
    </p:spTree>
    <p:extLst>
      <p:ext uri="{BB962C8B-B14F-4D97-AF65-F5344CB8AC3E}">
        <p14:creationId xmlns:p14="http://schemas.microsoft.com/office/powerpoint/2010/main" val="352488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pperplate Gothic Bold"/>
              <a:cs typeface="Copperplate Gothic Bold"/>
            </a:endParaRPr>
          </a:p>
        </p:txBody>
      </p:sp>
      <p:sp>
        <p:nvSpPr>
          <p:cNvPr id="2" name="Title 1">
            <a:extLst>
              <a:ext uri="{FF2B5EF4-FFF2-40B4-BE49-F238E27FC236}">
                <a16:creationId xmlns="" xmlns:a16="http://schemas.microsoft.com/office/drawing/2014/main" id="{FC24C321-F2EC-B516-170E-77D77D094FAE}"/>
              </a:ext>
            </a:extLst>
          </p:cNvPr>
          <p:cNvSpPr>
            <a:spLocks noGrp="1"/>
          </p:cNvSpPr>
          <p:nvPr>
            <p:ph type="title"/>
          </p:nvPr>
        </p:nvSpPr>
        <p:spPr>
          <a:xfrm>
            <a:off x="459346" y="278535"/>
            <a:ext cx="9895951" cy="1033669"/>
          </a:xfrm>
        </p:spPr>
        <p:txBody>
          <a:bodyPr>
            <a:normAutofit/>
          </a:bodyPr>
          <a:lstStyle/>
          <a:p>
            <a:r>
              <a:rPr lang="en-US" sz="6000" dirty="0">
                <a:solidFill>
                  <a:srgbClr val="FFFFFF"/>
                </a:solidFill>
                <a:latin typeface="Copperplate Gothic Bold"/>
                <a:cs typeface="Copperplate Gothic Bold"/>
              </a:rPr>
              <a:t>Data Wrangling</a:t>
            </a:r>
          </a:p>
        </p:txBody>
      </p:sp>
      <p:sp>
        <p:nvSpPr>
          <p:cNvPr id="4" name="Content Placeholder 3">
            <a:extLst>
              <a:ext uri="{FF2B5EF4-FFF2-40B4-BE49-F238E27FC236}">
                <a16:creationId xmlns="" xmlns:a16="http://schemas.microsoft.com/office/drawing/2014/main" id="{D929E1BB-ADE0-4755-E2DE-2C07636CDB2D}"/>
              </a:ext>
            </a:extLst>
          </p:cNvPr>
          <p:cNvSpPr>
            <a:spLocks noGrp="1"/>
          </p:cNvSpPr>
          <p:nvPr>
            <p:ph idx="1"/>
          </p:nvPr>
        </p:nvSpPr>
        <p:spPr>
          <a:xfrm>
            <a:off x="838200" y="2446637"/>
            <a:ext cx="10515600" cy="3730325"/>
          </a:xfrm>
        </p:spPr>
        <p:txBody>
          <a:bodyPr>
            <a:normAutofit/>
          </a:bodyPr>
          <a:lstStyle/>
          <a:p>
            <a:pPr marL="0" indent="0" algn="l">
              <a:buNone/>
            </a:pPr>
            <a:endParaRPr lang="en-US" sz="1800" b="1" i="0" dirty="0">
              <a:solidFill>
                <a:srgbClr val="24292F"/>
              </a:solidFill>
              <a:effectLst/>
              <a:latin typeface="Arial" panose="020B0604020202020204" pitchFamily="34" charset="0"/>
              <a:cs typeface="Arial" panose="020B0604020202020204" pitchFamily="34" charset="0"/>
            </a:endParaRPr>
          </a:p>
          <a:p>
            <a:pPr marL="0" indent="0" algn="l">
              <a:buNone/>
            </a:pPr>
            <a:r>
              <a:rPr lang="en-US" sz="2000" b="1" i="0" dirty="0">
                <a:solidFill>
                  <a:srgbClr val="24292F"/>
                </a:solidFill>
                <a:effectLst/>
                <a:latin typeface="Bookman Old Style"/>
                <a:cs typeface="Bookman Old Style"/>
              </a:rPr>
              <a:t>Major </a:t>
            </a:r>
            <a:r>
              <a:rPr lang="en-US" sz="2000" b="1" i="0" dirty="0" smtClean="0">
                <a:solidFill>
                  <a:srgbClr val="24292F"/>
                </a:solidFill>
                <a:effectLst/>
                <a:latin typeface="Bookman Old Style"/>
                <a:cs typeface="Bookman Old Style"/>
              </a:rPr>
              <a:t>Steps:</a:t>
            </a:r>
            <a:endParaRPr lang="en-US" sz="2000" b="1" i="0" dirty="0">
              <a:solidFill>
                <a:srgbClr val="24292F"/>
              </a:solidFill>
              <a:effectLst/>
              <a:latin typeface="Bookman Old Style"/>
              <a:cs typeface="Bookman Old Style"/>
            </a:endParaRPr>
          </a:p>
          <a:p>
            <a:r>
              <a:rPr lang="en-US" sz="2000" b="0" i="0" dirty="0">
                <a:solidFill>
                  <a:srgbClr val="24292F"/>
                </a:solidFill>
                <a:effectLst/>
                <a:latin typeface="Bookman Old Style"/>
                <a:cs typeface="Bookman Old Style"/>
              </a:rPr>
              <a:t>Check for </a:t>
            </a:r>
            <a:r>
              <a:rPr lang="en-US" sz="2000" dirty="0" smtClean="0">
                <a:solidFill>
                  <a:srgbClr val="24292F"/>
                </a:solidFill>
                <a:latin typeface="Bookman Old Style"/>
                <a:cs typeface="Bookman Old Style"/>
              </a:rPr>
              <a:t>missing values: 0 missing values</a:t>
            </a:r>
            <a:endParaRPr lang="en-US" sz="2000" b="0" i="0" dirty="0" smtClean="0">
              <a:solidFill>
                <a:srgbClr val="24292F"/>
              </a:solidFill>
              <a:effectLst/>
              <a:latin typeface="Bookman Old Style"/>
              <a:cs typeface="Bookman Old Style"/>
            </a:endParaRPr>
          </a:p>
          <a:p>
            <a:r>
              <a:rPr lang="en-US" sz="2000" b="0" i="0" dirty="0" smtClean="0">
                <a:solidFill>
                  <a:srgbClr val="24292F"/>
                </a:solidFill>
                <a:effectLst/>
                <a:latin typeface="Bookman Old Style"/>
                <a:cs typeface="Bookman Old Style"/>
              </a:rPr>
              <a:t>Transform </a:t>
            </a:r>
            <a:r>
              <a:rPr lang="en-US" sz="2000" b="0" i="0" dirty="0">
                <a:solidFill>
                  <a:srgbClr val="24292F"/>
                </a:solidFill>
                <a:effectLst/>
                <a:latin typeface="Bookman Old Style"/>
                <a:cs typeface="Bookman Old Style"/>
              </a:rPr>
              <a:t>numerical features to categorical when they are true categorical</a:t>
            </a:r>
          </a:p>
          <a:p>
            <a:r>
              <a:rPr lang="en-US" sz="2000" b="0" i="0" dirty="0">
                <a:solidFill>
                  <a:srgbClr val="24292F"/>
                </a:solidFill>
                <a:effectLst/>
                <a:latin typeface="Bookman Old Style"/>
                <a:cs typeface="Bookman Old Style"/>
              </a:rPr>
              <a:t>Encode </a:t>
            </a:r>
            <a:r>
              <a:rPr lang="en-US" sz="2000" dirty="0" smtClean="0">
                <a:solidFill>
                  <a:srgbClr val="24292F"/>
                </a:solidFill>
                <a:latin typeface="Bookman Old Style"/>
                <a:cs typeface="Bookman Old Style"/>
              </a:rPr>
              <a:t>certain </a:t>
            </a:r>
            <a:r>
              <a:rPr lang="en-US" sz="2000" b="0" i="0" dirty="0" smtClean="0">
                <a:solidFill>
                  <a:srgbClr val="24292F"/>
                </a:solidFill>
                <a:effectLst/>
                <a:latin typeface="Bookman Old Style"/>
                <a:cs typeface="Bookman Old Style"/>
              </a:rPr>
              <a:t>categorical </a:t>
            </a:r>
            <a:r>
              <a:rPr lang="en-US" sz="2000" b="0" i="0" dirty="0">
                <a:solidFill>
                  <a:srgbClr val="24292F"/>
                </a:solidFill>
                <a:effectLst/>
                <a:latin typeface="Bookman Old Style"/>
                <a:cs typeface="Bookman Old Style"/>
              </a:rPr>
              <a:t>features as ordered </a:t>
            </a:r>
            <a:r>
              <a:rPr lang="en-US" sz="2000" b="0" i="0" dirty="0" smtClean="0">
                <a:solidFill>
                  <a:srgbClr val="24292F"/>
                </a:solidFill>
                <a:effectLst/>
                <a:latin typeface="Bookman Old Style"/>
                <a:cs typeface="Bookman Old Style"/>
              </a:rPr>
              <a:t>numbers</a:t>
            </a:r>
            <a:endParaRPr lang="en-US" sz="2000" b="0" i="0" dirty="0">
              <a:solidFill>
                <a:srgbClr val="24292F"/>
              </a:solidFill>
              <a:effectLst/>
              <a:latin typeface="Bookman Old Style"/>
              <a:cs typeface="Bookman Old Style"/>
            </a:endParaRPr>
          </a:p>
        </p:txBody>
      </p:sp>
    </p:spTree>
    <p:extLst>
      <p:ext uri="{BB962C8B-B14F-4D97-AF65-F5344CB8AC3E}">
        <p14:creationId xmlns:p14="http://schemas.microsoft.com/office/powerpoint/2010/main" val="398027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6F5A5072-7B47-4D32-B52A-4EBBF590B8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9715DAF0-AE1B-46C9-8A6B-DB2AA05AB9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6016219D-510E-4184-9090-6D5578A87B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 xmlns:a16="http://schemas.microsoft.com/office/drawing/2014/main" id="{AFF4A713-7B75-4B21-90D7-5AB19547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DC631C0B-6DA6-4E57-8231-CE32B3434A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 xmlns:a16="http://schemas.microsoft.com/office/drawing/2014/main" id="{C29501E6-A978-4A61-9689-9085AF97A5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6EEA96B9-F614-2121-B67D-852000F147F7}"/>
              </a:ext>
            </a:extLst>
          </p:cNvPr>
          <p:cNvSpPr>
            <a:spLocks noGrp="1"/>
          </p:cNvSpPr>
          <p:nvPr>
            <p:ph type="ctrTitle"/>
          </p:nvPr>
        </p:nvSpPr>
        <p:spPr>
          <a:xfrm>
            <a:off x="1314824" y="735106"/>
            <a:ext cx="10053763" cy="2928470"/>
          </a:xfrm>
        </p:spPr>
        <p:txBody>
          <a:bodyPr anchor="b">
            <a:normAutofit/>
          </a:bodyPr>
          <a:lstStyle/>
          <a:p>
            <a:r>
              <a:rPr lang="en-US" sz="8000" b="1" dirty="0">
                <a:solidFill>
                  <a:srgbClr val="FFFFFF"/>
                </a:solidFill>
                <a:latin typeface="Copperplate Gothic Bold"/>
                <a:cs typeface="Copperplate Gothic Bold"/>
              </a:rPr>
              <a:t>Exploratory Data Analysis</a:t>
            </a:r>
          </a:p>
        </p:txBody>
      </p:sp>
    </p:spTree>
    <p:extLst>
      <p:ext uri="{BB962C8B-B14F-4D97-AF65-F5344CB8AC3E}">
        <p14:creationId xmlns:p14="http://schemas.microsoft.com/office/powerpoint/2010/main" val="332976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DC701763-729E-462F-A5A8-E0DEFEB1E2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699714" y="353160"/>
            <a:ext cx="10349286" cy="898581"/>
          </a:xfrm>
        </p:spPr>
        <p:txBody>
          <a:bodyPr vert="horz" lIns="91440" tIns="45720" rIns="91440" bIns="45720" rtlCol="0" anchor="ctr">
            <a:normAutofit fontScale="90000"/>
          </a:bodyPr>
          <a:lstStyle/>
          <a:p>
            <a:pPr algn="ctr"/>
            <a:r>
              <a:rPr lang="en-US" sz="4000" dirty="0">
                <a:solidFill>
                  <a:srgbClr val="FFFFFF"/>
                </a:solidFill>
                <a:latin typeface="Copperplate Gothic Bold"/>
                <a:cs typeface="Copperplate Gothic Bold"/>
              </a:rPr>
              <a:t>Numeric </a:t>
            </a:r>
            <a:r>
              <a:rPr lang="en-US" sz="4000" dirty="0" smtClean="0">
                <a:solidFill>
                  <a:srgbClr val="FFFFFF"/>
                </a:solidFill>
                <a:latin typeface="Copperplate Gothic Bold"/>
                <a:cs typeface="Copperplate Gothic Bold"/>
              </a:rPr>
              <a:t>Attributes Correlating with Mean Radius</a:t>
            </a:r>
            <a:endParaRPr lang="en-US" sz="4000" dirty="0">
              <a:solidFill>
                <a:srgbClr val="FFFFFF"/>
              </a:solidFill>
              <a:latin typeface="Copperplate Gothic Bold"/>
              <a:cs typeface="Copperplate Gothic Bold"/>
            </a:endParaRPr>
          </a:p>
        </p:txBody>
      </p:sp>
      <p:sp>
        <p:nvSpPr>
          <p:cNvPr id="6" name="TextBox 5">
            <a:extLst>
              <a:ext uri="{FF2B5EF4-FFF2-40B4-BE49-F238E27FC236}">
                <a16:creationId xmlns="" xmlns:a16="http://schemas.microsoft.com/office/drawing/2014/main" id="{EB1A395A-C4E5-FAEB-102A-569796E33CBC}"/>
              </a:ext>
            </a:extLst>
          </p:cNvPr>
          <p:cNvSpPr txBox="1"/>
          <p:nvPr/>
        </p:nvSpPr>
        <p:spPr>
          <a:xfrm>
            <a:off x="810016" y="2474723"/>
            <a:ext cx="3125720" cy="1477328"/>
          </a:xfrm>
          <a:prstGeom prst="rect">
            <a:avLst/>
          </a:prstGeom>
          <a:noFill/>
        </p:spPr>
        <p:txBody>
          <a:bodyPr wrap="square" rtlCol="0">
            <a:spAutoFit/>
          </a:bodyPr>
          <a:lstStyle/>
          <a:p>
            <a:r>
              <a:rPr lang="en-US" sz="1800" dirty="0">
                <a:effectLst/>
                <a:latin typeface="Bookman Old Style"/>
                <a:cs typeface="Bookman Old Style"/>
              </a:rPr>
              <a:t>Top Significant Categorical Attributes Discovered via </a:t>
            </a:r>
            <a:r>
              <a:rPr lang="en-US" sz="1800" dirty="0" smtClean="0">
                <a:effectLst/>
                <a:latin typeface="Bookman Old Style"/>
                <a:cs typeface="Bookman Old Style"/>
              </a:rPr>
              <a:t>heat map (with values)</a:t>
            </a:r>
            <a:endParaRPr lang="en-US" sz="1800" dirty="0">
              <a:effectLst/>
              <a:latin typeface="Bookman Old Style"/>
              <a:cs typeface="Bookman Old Style"/>
            </a:endParaRPr>
          </a:p>
          <a:p>
            <a:endParaRPr lang="en-US" dirty="0"/>
          </a:p>
        </p:txBody>
      </p:sp>
      <p:pic>
        <p:nvPicPr>
          <p:cNvPr id="5" name="Picture 4"/>
          <p:cNvPicPr>
            <a:picLocks noChangeAspect="1"/>
          </p:cNvPicPr>
          <p:nvPr/>
        </p:nvPicPr>
        <p:blipFill>
          <a:blip r:embed="rId2"/>
          <a:stretch>
            <a:fillRect/>
          </a:stretch>
        </p:blipFill>
        <p:spPr>
          <a:xfrm>
            <a:off x="4116401" y="1515335"/>
            <a:ext cx="6621915" cy="5301714"/>
          </a:xfrm>
          <a:prstGeom prst="rect">
            <a:avLst/>
          </a:prstGeom>
        </p:spPr>
      </p:pic>
    </p:spTree>
    <p:extLst>
      <p:ext uri="{BB962C8B-B14F-4D97-AF65-F5344CB8AC3E}">
        <p14:creationId xmlns:p14="http://schemas.microsoft.com/office/powerpoint/2010/main" val="351654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699714" y="353160"/>
            <a:ext cx="7091300" cy="898581"/>
          </a:xfrm>
        </p:spPr>
        <p:txBody>
          <a:bodyPr vert="horz" lIns="91440" tIns="45720" rIns="91440" bIns="45720" rtlCol="0" anchor="ctr">
            <a:noAutofit/>
          </a:bodyPr>
          <a:lstStyle/>
          <a:p>
            <a:r>
              <a:rPr lang="en-US" sz="4000" dirty="0" smtClean="0">
                <a:solidFill>
                  <a:srgbClr val="FFFFFF"/>
                </a:solidFill>
                <a:latin typeface="Copperplate Gothic Bold"/>
                <a:cs typeface="Copperplate Gothic Bold"/>
              </a:rPr>
              <a:t>Mean Radius of Cancer Cells</a:t>
            </a:r>
            <a:endParaRPr lang="en-US" sz="4000" dirty="0">
              <a:solidFill>
                <a:srgbClr val="FFFFFF"/>
              </a:solidFill>
              <a:latin typeface="Copperplate Gothic Bold"/>
              <a:cs typeface="Copperplate Gothic Bold"/>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160268" y="2471474"/>
            <a:ext cx="7649829" cy="4386526"/>
          </a:xfrm>
          <a:prstGeom prst="rect">
            <a:avLst/>
          </a:prstGeom>
          <a:noFill/>
          <a:ln>
            <a:noFill/>
          </a:ln>
        </p:spPr>
      </p:pic>
      <p:sp>
        <p:nvSpPr>
          <p:cNvPr id="4" name="Rectangle 3"/>
          <p:cNvSpPr/>
          <p:nvPr/>
        </p:nvSpPr>
        <p:spPr>
          <a:xfrm>
            <a:off x="808304" y="1629189"/>
            <a:ext cx="7112569" cy="923330"/>
          </a:xfrm>
          <a:prstGeom prst="rect">
            <a:avLst/>
          </a:prstGeom>
        </p:spPr>
        <p:txBody>
          <a:bodyPr wrap="square">
            <a:spAutoFit/>
          </a:bodyPr>
          <a:lstStyle/>
          <a:p>
            <a:r>
              <a:rPr lang="en-US" dirty="0"/>
              <a:t>T</a:t>
            </a:r>
            <a:r>
              <a:rPr lang="en-US" dirty="0" smtClean="0"/>
              <a:t>he </a:t>
            </a:r>
            <a:r>
              <a:rPr lang="en-US" dirty="0"/>
              <a:t>average mean radius with the most count is between 10 and 15, this indicates that this could be the average mean radius for detection of breast cancer cells. </a:t>
            </a:r>
          </a:p>
        </p:txBody>
      </p:sp>
    </p:spTree>
    <p:extLst>
      <p:ext uri="{BB962C8B-B14F-4D97-AF65-F5344CB8AC3E}">
        <p14:creationId xmlns:p14="http://schemas.microsoft.com/office/powerpoint/2010/main" val="153133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 xmlns:a16="http://schemas.microsoft.com/office/drawing/2014/main" id="{2151139A-886F-4B97-8815-729AD3831B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a:extLst>
              <a:ext uri="{FF2B5EF4-FFF2-40B4-BE49-F238E27FC236}">
                <a16:creationId xmlns="" xmlns:a16="http://schemas.microsoft.com/office/drawing/2014/main" id="{AB5E08C4-8CDD-4623-A5B8-E998C6DEE3B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 xmlns:a16="http://schemas.microsoft.com/office/drawing/2014/main" id="{15F33878-D502-4FFA-8ACE-F2AECDB2A23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 xmlns:a16="http://schemas.microsoft.com/office/drawing/2014/main" id="{D3539FEE-81D3-4406-802E-60B20B16F4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0BEFB5E4-B482-0CBF-6478-B29788FFE4F4}"/>
              </a:ext>
            </a:extLst>
          </p:cNvPr>
          <p:cNvSpPr>
            <a:spLocks noGrp="1"/>
          </p:cNvSpPr>
          <p:nvPr>
            <p:ph type="title"/>
          </p:nvPr>
        </p:nvSpPr>
        <p:spPr>
          <a:xfrm>
            <a:off x="1625731" y="300241"/>
            <a:ext cx="7091300" cy="1141808"/>
          </a:xfrm>
        </p:spPr>
        <p:txBody>
          <a:bodyPr vert="horz" lIns="91440" tIns="45720" rIns="91440" bIns="45720" rtlCol="0" anchor="ctr">
            <a:noAutofit/>
          </a:bodyPr>
          <a:lstStyle/>
          <a:p>
            <a:r>
              <a:rPr lang="en-US" sz="4000" dirty="0" smtClean="0">
                <a:solidFill>
                  <a:srgbClr val="FFFFFF"/>
                </a:solidFill>
                <a:latin typeface="Copperplate Gothic Bold"/>
                <a:cs typeface="Copperplate Gothic Bold"/>
              </a:rPr>
              <a:t>Mean Area of Cancer Cells</a:t>
            </a:r>
            <a:endParaRPr lang="en-US" sz="4000" dirty="0">
              <a:solidFill>
                <a:srgbClr val="FFFFFF"/>
              </a:solidFill>
              <a:latin typeface="Copperplate Gothic Bold"/>
              <a:cs typeface="Copperplate Gothic Bold"/>
            </a:endParaRPr>
          </a:p>
        </p:txBody>
      </p:sp>
      <p:sp>
        <p:nvSpPr>
          <p:cNvPr id="4" name="Rectangle 3"/>
          <p:cNvSpPr/>
          <p:nvPr/>
        </p:nvSpPr>
        <p:spPr>
          <a:xfrm>
            <a:off x="808304" y="1629189"/>
            <a:ext cx="7112569" cy="646331"/>
          </a:xfrm>
          <a:prstGeom prst="rect">
            <a:avLst/>
          </a:prstGeom>
        </p:spPr>
        <p:txBody>
          <a:bodyPr wrap="square">
            <a:spAutoFit/>
          </a:bodyPr>
          <a:lstStyle/>
          <a:p>
            <a:r>
              <a:rPr lang="en-US" dirty="0"/>
              <a:t>T</a:t>
            </a:r>
            <a:r>
              <a:rPr lang="en-US" dirty="0" smtClean="0"/>
              <a:t>he </a:t>
            </a:r>
            <a:r>
              <a:rPr lang="en-US" dirty="0"/>
              <a:t>mean area’s count and mean radius’ count are approximately the same count, therefore indicating they are directly correlated. </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313114" y="2273137"/>
            <a:ext cx="5486400" cy="4349115"/>
          </a:xfrm>
          <a:prstGeom prst="rect">
            <a:avLst/>
          </a:prstGeom>
          <a:noFill/>
          <a:ln>
            <a:noFill/>
          </a:ln>
        </p:spPr>
      </p:pic>
    </p:spTree>
    <p:extLst>
      <p:ext uri="{BB962C8B-B14F-4D97-AF65-F5344CB8AC3E}">
        <p14:creationId xmlns:p14="http://schemas.microsoft.com/office/powerpoint/2010/main" val="3837645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majorFont>
      <a:minorFont>
        <a:latin typeface="Calisto MT"/>
        <a:ea typeface=""/>
        <a:cs typeface=""/>
        <a:font script="Jpan" typeface="ＭＳ 明朝"/>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Genesis.thmx</Template>
  <TotalTime>7498</TotalTime>
  <Words>347</Words>
  <Application>Microsoft Macintosh PowerPoint</Application>
  <PresentationFormat>Custom</PresentationFormat>
  <Paragraphs>60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Genesis</vt:lpstr>
      <vt:lpstr>Breast Cancer Detection Prediction</vt:lpstr>
      <vt:lpstr>Problem Statement</vt:lpstr>
      <vt:lpstr>Goal</vt:lpstr>
      <vt:lpstr>Dataset</vt:lpstr>
      <vt:lpstr>Data Wrangling</vt:lpstr>
      <vt:lpstr>Exploratory Data Analysis</vt:lpstr>
      <vt:lpstr>Numeric Attributes Correlating with Mean Radius</vt:lpstr>
      <vt:lpstr>Mean Radius of Cancer Cells</vt:lpstr>
      <vt:lpstr>Mean Area of Cancer Cells</vt:lpstr>
      <vt:lpstr>Mean radius vs Mean Area of </vt:lpstr>
      <vt:lpstr>Feature Engineering &amp; Modeling</vt:lpstr>
      <vt:lpstr>Feature Engineering</vt:lpstr>
      <vt:lpstr>Modeling &amp; Results</vt:lpstr>
      <vt:lpstr>Predictions &amp; Future Improvements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Wang</dc:creator>
  <cp:lastModifiedBy>BIDEMI BALOGUN</cp:lastModifiedBy>
  <cp:revision>76</cp:revision>
  <dcterms:created xsi:type="dcterms:W3CDTF">2023-01-19T17:49:54Z</dcterms:created>
  <dcterms:modified xsi:type="dcterms:W3CDTF">2023-08-22T03:15:21Z</dcterms:modified>
</cp:coreProperties>
</file>