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E09DD-A271-4E46-9B09-7316EE422583}" type="datetimeFigureOut">
              <a:rPr lang="en-US"/>
              <a:t>7/30/2017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C1EAC-EC95-40C2-8C11-3A25F20A67F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57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11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21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07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77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67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15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85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76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47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40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7/30/2017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rextester.com/l/postgresql_online_compiler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qlitestudio.pl/index.rvt?act=downloa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omasnield/oreilly_advanced_sql_for_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3212421705"/>
              </p:ext>
            </p:extLst>
          </p:nvPr>
        </p:nvSpPr>
        <p:spPr/>
        <p:txBody>
          <a:bodyPr/>
          <a:lstStyle/>
          <a:p>
            <a:r>
              <a:rPr lang="en-US" dirty="0"/>
              <a:t>Advanced SQL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extLst>
              <p:ext uri="{D42A27DB-BD31-4B8C-83A1-F6EECF244321}">
                <p14:modId xmlns:p14="http://schemas.microsoft.com/office/powerpoint/2010/main" val="4047188122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for Data Analysis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-3429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381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839074539"/>
              </p:ext>
            </p:extLst>
          </p:nvPr>
        </p:nvSpPr>
        <p:spPr/>
        <p:txBody>
          <a:bodyPr/>
          <a:lstStyle/>
          <a:p>
            <a:r>
              <a:rPr lang="en-US" dirty="0"/>
              <a:t>Windowing Functions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4175654604"/>
              </p:ext>
            </p:extLst>
          </p:nvPr>
        </p:nvSpPr>
        <p:spPr/>
        <p:txBody>
          <a:bodyPr vert="horz" lIns="0" tIns="45720" rIns="0" bIns="45720" rtlCol="0" anchor="t">
            <a:normAutofit lnSpcReduction="10000"/>
          </a:bodyPr>
          <a:lstStyle/>
          <a:p>
            <a:r>
              <a:rPr lang="en-US" dirty="0"/>
              <a:t>Windowing functions are found on many database platforms, including:</a:t>
            </a:r>
          </a:p>
          <a:p>
            <a:pPr marL="383540" lvl="1"/>
            <a:r>
              <a:rPr lang="en-US" dirty="0"/>
              <a:t>Oracle</a:t>
            </a:r>
          </a:p>
          <a:p>
            <a:pPr marL="383540" lvl="1"/>
            <a:r>
              <a:rPr lang="en-US" dirty="0"/>
              <a:t>Teradata</a:t>
            </a:r>
          </a:p>
          <a:p>
            <a:pPr marL="383540" lvl="1"/>
            <a:r>
              <a:rPr lang="en-US" dirty="0"/>
              <a:t>PostgreSQL</a:t>
            </a:r>
          </a:p>
          <a:p>
            <a:pPr marL="383540" lvl="1"/>
            <a:r>
              <a:rPr lang="en-US" dirty="0"/>
              <a:t>SQL Server</a:t>
            </a:r>
          </a:p>
          <a:p>
            <a:pPr marL="383540" lvl="1"/>
            <a:r>
              <a:rPr lang="en-US" dirty="0"/>
              <a:t>Apache Spark SQL</a:t>
            </a:r>
          </a:p>
          <a:p>
            <a:r>
              <a:rPr lang="en-US" dirty="0"/>
              <a:t>These platforms notably do not have windowing functions:</a:t>
            </a:r>
          </a:p>
          <a:p>
            <a:pPr marL="383540" lvl="1"/>
            <a:r>
              <a:rPr lang="en-US" dirty="0"/>
              <a:t>MySQL</a:t>
            </a:r>
          </a:p>
          <a:p>
            <a:pPr marL="383540" lvl="1"/>
            <a:r>
              <a:rPr lang="en-US" dirty="0"/>
              <a:t>SQLite</a:t>
            </a:r>
          </a:p>
          <a:p>
            <a:pPr marL="383540" lvl="1"/>
            <a:r>
              <a:rPr lang="en-US" dirty="0"/>
              <a:t>MariaDB</a:t>
            </a:r>
          </a:p>
          <a:p>
            <a:r>
              <a:rPr lang="en-US" dirty="0"/>
              <a:t>Since SQLite does not support windowing functions, we will use a web-based PostgreSQL client: </a:t>
            </a:r>
            <a:r>
              <a:rPr lang="en-US" dirty="0">
                <a:hlinkClick r:id="rId3"/>
              </a:rPr>
              <a:t>http://rextester.com/l/postgresql_online_compiler</a:t>
            </a:r>
          </a:p>
        </p:txBody>
      </p:sp>
    </p:spTree>
    <p:extLst>
      <p:ext uri="{BB962C8B-B14F-4D97-AF65-F5344CB8AC3E}">
        <p14:creationId xmlns:p14="http://schemas.microsoft.com/office/powerpoint/2010/main" val="258485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059127707"/>
              </p:ext>
            </p:extLst>
          </p:nvPr>
        </p:nvSpPr>
        <p:spPr/>
        <p:txBody>
          <a:bodyPr/>
          <a:lstStyle/>
          <a:p>
            <a:r>
              <a:rPr lang="en-US" dirty="0"/>
              <a:t>Mixing Programming with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407814045"/>
              </p:ext>
            </p:extLst>
          </p:nvPr>
        </p:nvSpPr>
        <p:spPr/>
        <p:txBody>
          <a:bodyPr vert="horz" lIns="0" tIns="45720" rIns="0" bIns="45720" rtlCol="0" anchor="t">
            <a:normAutofit lnSpcReduction="10000"/>
          </a:bodyPr>
          <a:lstStyle/>
          <a:p>
            <a:r>
              <a:rPr lang="en-US" dirty="0"/>
              <a:t>When using SQL with a programming platform like Python, Java, or R, you will constantly be making a decision where the onus of processing will happen.</a:t>
            </a:r>
          </a:p>
          <a:p>
            <a:r>
              <a:rPr lang="en-US" dirty="0"/>
              <a:t>Should the database engine do the computation work, or the programming platform?</a:t>
            </a:r>
          </a:p>
          <a:p>
            <a:pPr marL="383540" lvl="1"/>
            <a:r>
              <a:rPr lang="en-US" dirty="0"/>
              <a:t>You can simply pull in data and have your Python/Java/R codebase do the heavy-lifting.</a:t>
            </a:r>
          </a:p>
          <a:p>
            <a:pPr marL="383540" lvl="1"/>
            <a:r>
              <a:rPr lang="en-US" dirty="0"/>
              <a:t>You can also leverage more complex SQL against the database, and have Python/Java/R consume the results.</a:t>
            </a:r>
          </a:p>
          <a:p>
            <a:pPr marL="383540" lvl="1"/>
            <a:r>
              <a:rPr lang="en-US" dirty="0"/>
              <a:t>With a very large, expensive and calculated dataset you can save it to a temporary table and use it to support your Python/R/Java application.</a:t>
            </a:r>
          </a:p>
          <a:p>
            <a:r>
              <a:rPr lang="en-US" dirty="0"/>
              <a:t>A good rule of thumb: start with the simplest code/SQL that hits the database as-needed, and gradually introduce caching strategies as performance starts to warrant it.</a:t>
            </a:r>
          </a:p>
          <a:p>
            <a:r>
              <a:rPr lang="en-US" dirty="0"/>
              <a:t>Never concatenate parameters, and use established SQL libraries to inject parameters safely to prevent SQL injection.</a:t>
            </a:r>
          </a:p>
          <a:p>
            <a:pPr marL="0" indent="0">
              <a:buNone/>
            </a:pPr>
            <a:endParaRPr lang="en-US" dirty="0"/>
          </a:p>
          <a:p>
            <a:pPr marL="383540"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49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351496175"/>
              </p:ext>
            </p:extLst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557329642"/>
              </p:ext>
            </p:extLst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 Installing </a:t>
            </a:r>
            <a:r>
              <a:rPr lang="en-US" dirty="0" err="1"/>
              <a:t>SQLiteStudio</a:t>
            </a:r>
          </a:p>
          <a:p>
            <a:r>
              <a:rPr lang="en-US" dirty="0"/>
              <a:t> Subqueries, Derived Tables, and Unions</a:t>
            </a:r>
          </a:p>
          <a:p>
            <a:r>
              <a:rPr lang="en-US" dirty="0"/>
              <a:t> Regular Expressions </a:t>
            </a:r>
          </a:p>
          <a:p>
            <a:r>
              <a:rPr lang="en-US" dirty="0"/>
              <a:t> Advanced Joins</a:t>
            </a:r>
          </a:p>
          <a:p>
            <a:r>
              <a:rPr lang="en-US" dirty="0"/>
              <a:t> Window Functions</a:t>
            </a:r>
          </a:p>
          <a:p>
            <a:r>
              <a:rPr lang="en-US" dirty="0"/>
              <a:t> Programming with SQL (Python, R and Java)</a:t>
            </a:r>
          </a:p>
        </p:txBody>
      </p:sp>
    </p:spTree>
    <p:extLst>
      <p:ext uri="{BB962C8B-B14F-4D97-AF65-F5344CB8AC3E}">
        <p14:creationId xmlns:p14="http://schemas.microsoft.com/office/powerpoint/2010/main" val="2290471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657451467"/>
              </p:ext>
            </p:extLst>
          </p:nvPr>
        </p:nvSpPr>
        <p:spPr/>
        <p:txBody>
          <a:bodyPr/>
          <a:lstStyle/>
          <a:p>
            <a:r>
              <a:rPr lang="en-US" dirty="0"/>
              <a:t>About the Speaker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97301370"/>
              </p:ext>
            </p:extLst>
          </p:nvPr>
        </p:nvSpPr>
        <p:spPr/>
        <p:txBody>
          <a:bodyPr vert="horz" lIns="0" tIns="45720" rIns="0" bIns="45720" rtlCol="0" anchor="t">
            <a:normAutofit fontScale="92500" lnSpcReduction="10000"/>
          </a:bodyPr>
          <a:lstStyle/>
          <a:p>
            <a:pPr>
              <a:lnSpc>
                <a:spcPct val="170000"/>
              </a:lnSpc>
            </a:pPr>
            <a:r>
              <a:rPr lang="en-US" dirty="0"/>
              <a:t> Thomas Nield </a:t>
            </a:r>
            <a:endParaRPr lang="en-US"/>
          </a:p>
          <a:p>
            <a:pPr>
              <a:lnSpc>
                <a:spcPct val="170000"/>
              </a:lnSpc>
            </a:pPr>
            <a:r>
              <a:rPr lang="en-US" dirty="0"/>
              <a:t> Business consultant for Southwest Airlines in Schedule Initiatives</a:t>
            </a:r>
          </a:p>
          <a:p>
            <a:pPr>
              <a:lnSpc>
                <a:spcPct val="170000"/>
              </a:lnSpc>
            </a:pPr>
            <a:r>
              <a:rPr lang="en-US" dirty="0"/>
              <a:t> Author of </a:t>
            </a:r>
            <a:r>
              <a:rPr lang="en-US" i="1" dirty="0"/>
              <a:t>Getting Started with SQL </a:t>
            </a:r>
            <a:r>
              <a:rPr lang="en-US" dirty="0"/>
              <a:t>by O'Reilly and </a:t>
            </a:r>
            <a:r>
              <a:rPr lang="en-US" i="1" dirty="0"/>
              <a:t>Learning RxJava</a:t>
            </a:r>
            <a:r>
              <a:rPr lang="en-US" dirty="0"/>
              <a:t> by Packt</a:t>
            </a:r>
          </a:p>
          <a:p>
            <a:pPr>
              <a:lnSpc>
                <a:spcPct val="170000"/>
              </a:lnSpc>
            </a:pPr>
            <a:r>
              <a:rPr lang="en-US" dirty="0"/>
              <a:t> Teach a few online trainings at O'Reilly</a:t>
            </a:r>
          </a:p>
          <a:p>
            <a:pPr marL="383540" lvl="1">
              <a:lnSpc>
                <a:spcPct val="170000"/>
              </a:lnSpc>
            </a:pPr>
            <a:r>
              <a:rPr lang="en-US" i="1" dirty="0"/>
              <a:t>SQL Fundamentals for Data</a:t>
            </a:r>
            <a:endParaRPr lang="en-US" dirty="0"/>
          </a:p>
          <a:p>
            <a:pPr marL="383540" lvl="1">
              <a:lnSpc>
                <a:spcPct val="170000"/>
              </a:lnSpc>
            </a:pPr>
            <a:r>
              <a:rPr lang="en-US" i="1" dirty="0"/>
              <a:t>Advanced SQL for Data Analysis</a:t>
            </a:r>
          </a:p>
          <a:p>
            <a:pPr marL="383540" lvl="1">
              <a:lnSpc>
                <a:spcPct val="170000"/>
              </a:lnSpc>
            </a:pPr>
            <a:r>
              <a:rPr lang="en-US" i="1" dirty="0"/>
              <a:t>Reactive Python for Data Science</a:t>
            </a:r>
          </a:p>
          <a:p>
            <a:pPr>
              <a:lnSpc>
                <a:spcPct val="17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625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388460168"/>
              </p:ext>
            </p:extLst>
          </p:nvPr>
        </p:nvSpPr>
        <p:spPr/>
        <p:txBody>
          <a:bodyPr/>
          <a:lstStyle/>
          <a:p>
            <a:r>
              <a:rPr lang="en-US" dirty="0"/>
              <a:t>Setting Up SQLite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614013226"/>
              </p:ext>
            </p:extLst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SQLiteStudio can be downloaded at the official site:</a:t>
            </a:r>
          </a:p>
          <a:p>
            <a:r>
              <a:rPr lang="en-US" dirty="0">
                <a:hlinkClick r:id="rId3"/>
              </a:rPr>
              <a:t>https://sqlitestudio.pl/index.rvt?act=download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Windows and Linux, simply unzip the folder to a location of  your choice and open </a:t>
            </a:r>
            <a:r>
              <a:rPr lang="en-US" b="1" dirty="0"/>
              <a:t>SQLiteStudio </a:t>
            </a:r>
            <a:r>
              <a:rPr lang="en-US" dirty="0"/>
              <a:t>or </a:t>
            </a:r>
            <a:r>
              <a:rPr lang="en-US" b="1" dirty="0"/>
              <a:t>SQLiteStudio.exe</a:t>
            </a:r>
          </a:p>
          <a:p>
            <a:endParaRPr lang="en-US" dirty="0"/>
          </a:p>
          <a:p>
            <a:r>
              <a:rPr lang="en-US" dirty="0"/>
              <a:t>For MacOS, double-click the downloaded DMG to install it or drag it to your Applications folder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60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551614881"/>
              </p:ext>
            </p:extLst>
          </p:nvPr>
        </p:nvSpPr>
        <p:spPr/>
        <p:txBody>
          <a:bodyPr/>
          <a:lstStyle/>
          <a:p>
            <a:r>
              <a:rPr lang="en-US" dirty="0"/>
              <a:t>Getting Resource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1145184261"/>
              </p:ext>
            </p:extLst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 The few resources needed for this class are available on GitHub:</a:t>
            </a:r>
          </a:p>
          <a:p>
            <a:r>
              <a:rPr lang="en-US" dirty="0">
                <a:hlinkClick r:id="rId3"/>
              </a:rPr>
              <a:t>https://github.com/thomasnield/oreilly_advanced_sql_for_data</a:t>
            </a:r>
          </a:p>
          <a:p>
            <a:r>
              <a:rPr lang="en-US" dirty="0"/>
              <a:t>Unzip the contents to a location of your choice, and note where you put them</a:t>
            </a:r>
          </a:p>
          <a:p>
            <a:r>
              <a:rPr lang="en-US" dirty="0"/>
              <a:t>Contents include:</a:t>
            </a:r>
          </a:p>
          <a:p>
            <a:pPr marL="383540" lvl="1"/>
            <a:r>
              <a:rPr lang="en-US" dirty="0"/>
              <a:t>A SQLite database file called </a:t>
            </a:r>
            <a:r>
              <a:rPr lang="en-US" b="1" dirty="0"/>
              <a:t>thunderbird_manufacturing.db</a:t>
            </a:r>
          </a:p>
          <a:p>
            <a:pPr marL="383540" lvl="1"/>
            <a:r>
              <a:rPr lang="en-US" dirty="0"/>
              <a:t>Class notes with all examples (in three formats)</a:t>
            </a:r>
            <a:endParaRPr lang="en-US" b="1" dirty="0"/>
          </a:p>
          <a:p>
            <a:pPr marL="383540" lvl="1"/>
            <a:r>
              <a:rPr lang="en-US" dirty="0"/>
              <a:t>A </a:t>
            </a:r>
            <a:r>
              <a:rPr lang="en-US" b="1" dirty="0"/>
              <a:t>customer_order.</a:t>
            </a:r>
            <a:r>
              <a:rPr lang="en-US" b="1" dirty="0" err="1"/>
              <a:t>sql</a:t>
            </a:r>
            <a:r>
              <a:rPr lang="en-US" dirty="0"/>
              <a:t> SQL script file to create a CUSTOMER_ORDER table</a:t>
            </a:r>
          </a:p>
        </p:txBody>
      </p:sp>
    </p:spTree>
    <p:extLst>
      <p:ext uri="{BB962C8B-B14F-4D97-AF65-F5344CB8AC3E}">
        <p14:creationId xmlns:p14="http://schemas.microsoft.com/office/powerpoint/2010/main" val="1048936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955631352"/>
              </p:ext>
            </p:extLst>
          </p:nvPr>
        </p:nvSpPr>
        <p:spPr/>
        <p:txBody>
          <a:bodyPr/>
          <a:lstStyle/>
          <a:p>
            <a:r>
              <a:rPr lang="en-US" dirty="0"/>
              <a:t>Section II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042150928"/>
              </p:ext>
            </p:extLst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Bring in all fields from CUSTOMER_ORDER, but for each record show the total quantity ordered for that given CUSTOMER_ID and PRODUCT_ID.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40404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619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117939636"/>
              </p:ext>
            </p:extLst>
          </p:nvPr>
        </p:nvSpPr>
        <p:spPr/>
        <p:txBody>
          <a:bodyPr/>
          <a:lstStyle/>
          <a:p>
            <a:r>
              <a:rPr lang="en-US" dirty="0"/>
              <a:t>Section III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4081822929"/>
              </p:ext>
            </p:extLst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Find all customers with an address ending in "Blvd" or "St"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32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993943024"/>
              </p:ext>
            </p:extLst>
          </p:nvPr>
        </p:nvSpPr>
        <p:spPr/>
        <p:txBody>
          <a:bodyPr/>
          <a:lstStyle/>
          <a:p>
            <a:r>
              <a:rPr lang="en-US" dirty="0"/>
              <a:t>Section VI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783590770"/>
              </p:ext>
            </p:extLst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For every CALENDAR_DATE and CUSTOMER_ID, show the total QUANTITY ordered for the date range of 2017-01-01 to 2017-03-31: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675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722213002"/>
              </p:ext>
            </p:extLst>
          </p:nvPr>
        </p:nvSpPr>
        <p:spPr/>
        <p:txBody>
          <a:bodyPr/>
          <a:lstStyle/>
          <a:p>
            <a:r>
              <a:rPr lang="en-US" dirty="0"/>
              <a:t>Section V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929663290"/>
              </p:ext>
            </p:extLst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For the month of March, bring in every order along with the sum of quantity ordered for that CUSTOMER_ID and PRODUCT_ID.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601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0</Words>
  <Application>Microsoft Office PowerPoint</Application>
  <PresentationFormat>Widescreen</PresentationFormat>
  <Paragraphs>0</Paragraphs>
  <Slides>11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Retrospect</vt:lpstr>
      <vt:lpstr>Advanced SQL </vt:lpstr>
      <vt:lpstr>Agenda</vt:lpstr>
      <vt:lpstr>About the Speaker</vt:lpstr>
      <vt:lpstr>Setting Up SQLite</vt:lpstr>
      <vt:lpstr>Getting Resource Files</vt:lpstr>
      <vt:lpstr>Section II Exercise</vt:lpstr>
      <vt:lpstr>Section III Exercise</vt:lpstr>
      <vt:lpstr>Section VI Exercise</vt:lpstr>
      <vt:lpstr>Section V Exercise</vt:lpstr>
      <vt:lpstr>Windowing Functions Support</vt:lpstr>
      <vt:lpstr>Mixing Programming with 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9</cp:revision>
  <dcterms:created xsi:type="dcterms:W3CDTF">2014-09-12T02:11:56Z</dcterms:created>
  <dcterms:modified xsi:type="dcterms:W3CDTF">2017-07-30T20:51:17Z</dcterms:modified>
</cp:coreProperties>
</file>