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EB Garamond" panose="020B0604020202020204" charset="0"/>
      <p:regular r:id="rId9"/>
      <p:bold r:id="rId10"/>
      <p:italic r:id="rId11"/>
      <p:boldItalic r:id="rId12"/>
    </p:embeddedFont>
    <p:embeddedFont>
      <p:font typeface="Open Sans" panose="020B0604020202020204" charset="0"/>
      <p:regular r:id="rId13"/>
      <p:bold r:id="rId14"/>
      <p:italic r:id="rId15"/>
      <p:boldItalic r:id="rId16"/>
    </p:embeddedFont>
    <p:embeddedFont>
      <p:font typeface="PT Sans Narrow"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43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results.vote.wa.gov/results/20181106/Export.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558cc998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558cc99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558cc998b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558cc998b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558cc998b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558cc998b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442afbb5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442afbb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442afbb5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442afbb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Voter data: </a:t>
            </a:r>
            <a:r>
              <a:rPr lang="en" u="sng">
                <a:solidFill>
                  <a:schemeClr val="hlink"/>
                </a:solidFill>
                <a:hlinkClick r:id="rId3"/>
              </a:rPr>
              <a:t>https://results.vote.wa.gov/results/20181106/Export.html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latin typeface="EB Garamond"/>
                <a:ea typeface="EB Garamond"/>
                <a:cs typeface="EB Garamond"/>
                <a:sym typeface="EB Garamond"/>
              </a:rPr>
              <a:t>Twitter vs IRL</a:t>
            </a:r>
            <a:endParaRPr sz="3600">
              <a:latin typeface="EB Garamond"/>
              <a:ea typeface="EB Garamond"/>
              <a:cs typeface="EB Garamond"/>
              <a:sym typeface="EB Garamond"/>
            </a:endParaRPr>
          </a:p>
          <a:p>
            <a:pPr marL="0" lvl="0" indent="0" algn="ctr" rtl="0">
              <a:spcBef>
                <a:spcPts val="0"/>
              </a:spcBef>
              <a:spcAft>
                <a:spcPts val="0"/>
              </a:spcAft>
              <a:buNone/>
            </a:pPr>
            <a:r>
              <a:rPr lang="en" sz="3600">
                <a:latin typeface="EB Garamond"/>
                <a:ea typeface="EB Garamond"/>
                <a:cs typeface="EB Garamond"/>
                <a:sym typeface="EB Garamond"/>
              </a:rPr>
              <a:t>Carbon Tax Online Debate</a:t>
            </a:r>
            <a:endParaRPr sz="3600">
              <a:latin typeface="EB Garamond"/>
              <a:ea typeface="EB Garamond"/>
              <a:cs typeface="EB Garamond"/>
              <a:sym typeface="EB Garamond"/>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EB Garamond"/>
                <a:ea typeface="EB Garamond"/>
                <a:cs typeface="EB Garamond"/>
                <a:sym typeface="EB Garamond"/>
              </a:rPr>
              <a:t>Abigail Kamp and </a:t>
            </a:r>
            <a:endParaRPr>
              <a:latin typeface="EB Garamond"/>
              <a:ea typeface="EB Garamond"/>
              <a:cs typeface="EB Garamond"/>
              <a:sym typeface="EB Garamond"/>
            </a:endParaRPr>
          </a:p>
          <a:p>
            <a:pPr marL="0" lvl="0" indent="0" algn="ctr" rtl="0">
              <a:spcBef>
                <a:spcPts val="0"/>
              </a:spcBef>
              <a:spcAft>
                <a:spcPts val="0"/>
              </a:spcAft>
              <a:buNone/>
            </a:pPr>
            <a:r>
              <a:rPr lang="en">
                <a:latin typeface="EB Garamond"/>
                <a:ea typeface="EB Garamond"/>
                <a:cs typeface="EB Garamond"/>
                <a:sym typeface="EB Garamond"/>
              </a:rPr>
              <a:t>Rameesha Mehboob</a:t>
            </a:r>
            <a:endParaRPr>
              <a:latin typeface="EB Garamond"/>
              <a:ea typeface="EB Garamond"/>
              <a:cs typeface="EB Garamond"/>
              <a:sym typeface="EB Garamond"/>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EB Garamond"/>
                <a:ea typeface="EB Garamond"/>
                <a:cs typeface="EB Garamond"/>
                <a:sym typeface="EB Garamond"/>
              </a:rPr>
              <a:t>Outline</a:t>
            </a:r>
            <a:endParaRPr>
              <a:latin typeface="EB Garamond"/>
              <a:ea typeface="EB Garamond"/>
              <a:cs typeface="EB Garamond"/>
              <a:sym typeface="EB Garamond"/>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EB Garamond"/>
              <a:buAutoNum type="arabicPeriod"/>
            </a:pPr>
            <a:r>
              <a:rPr lang="en" sz="2400">
                <a:solidFill>
                  <a:srgbClr val="000000"/>
                </a:solidFill>
                <a:latin typeface="EB Garamond"/>
                <a:ea typeface="EB Garamond"/>
                <a:cs typeface="EB Garamond"/>
                <a:sym typeface="EB Garamond"/>
              </a:rPr>
              <a:t>Background</a:t>
            </a:r>
            <a:endParaRPr sz="2400">
              <a:solidFill>
                <a:srgbClr val="000000"/>
              </a:solidFill>
              <a:latin typeface="EB Garamond"/>
              <a:ea typeface="EB Garamond"/>
              <a:cs typeface="EB Garamond"/>
              <a:sym typeface="EB Garamond"/>
            </a:endParaRPr>
          </a:p>
          <a:p>
            <a:pPr marL="457200" lvl="0" indent="-381000" algn="l" rtl="0">
              <a:spcBef>
                <a:spcPts val="0"/>
              </a:spcBef>
              <a:spcAft>
                <a:spcPts val="0"/>
              </a:spcAft>
              <a:buClr>
                <a:srgbClr val="000000"/>
              </a:buClr>
              <a:buSzPts val="2400"/>
              <a:buFont typeface="EB Garamond"/>
              <a:buAutoNum type="arabicPeriod"/>
            </a:pPr>
            <a:r>
              <a:rPr lang="en" sz="2400">
                <a:solidFill>
                  <a:srgbClr val="000000"/>
                </a:solidFill>
                <a:latin typeface="EB Garamond"/>
                <a:ea typeface="EB Garamond"/>
                <a:cs typeface="EB Garamond"/>
                <a:sym typeface="EB Garamond"/>
              </a:rPr>
              <a:t>Motivation for the paper</a:t>
            </a:r>
            <a:endParaRPr sz="2400">
              <a:solidFill>
                <a:srgbClr val="000000"/>
              </a:solidFill>
              <a:latin typeface="EB Garamond"/>
              <a:ea typeface="EB Garamond"/>
              <a:cs typeface="EB Garamond"/>
              <a:sym typeface="EB Garamond"/>
            </a:endParaRPr>
          </a:p>
          <a:p>
            <a:pPr marL="457200" lvl="0" indent="-381000" algn="l" rtl="0">
              <a:spcBef>
                <a:spcPts val="0"/>
              </a:spcBef>
              <a:spcAft>
                <a:spcPts val="0"/>
              </a:spcAft>
              <a:buClr>
                <a:srgbClr val="000000"/>
              </a:buClr>
              <a:buSzPts val="2400"/>
              <a:buFont typeface="EB Garamond"/>
              <a:buAutoNum type="arabicPeriod"/>
            </a:pPr>
            <a:r>
              <a:rPr lang="en" sz="2400">
                <a:solidFill>
                  <a:srgbClr val="000000"/>
                </a:solidFill>
                <a:latin typeface="EB Garamond"/>
                <a:ea typeface="EB Garamond"/>
                <a:cs typeface="EB Garamond"/>
                <a:sym typeface="EB Garamond"/>
              </a:rPr>
              <a:t>Research question</a:t>
            </a:r>
            <a:endParaRPr sz="2400">
              <a:solidFill>
                <a:srgbClr val="000000"/>
              </a:solidFill>
              <a:latin typeface="EB Garamond"/>
              <a:ea typeface="EB Garamond"/>
              <a:cs typeface="EB Garamond"/>
              <a:sym typeface="EB Garamond"/>
            </a:endParaRPr>
          </a:p>
          <a:p>
            <a:pPr marL="457200" lvl="0" indent="-381000" algn="l" rtl="0">
              <a:spcBef>
                <a:spcPts val="0"/>
              </a:spcBef>
              <a:spcAft>
                <a:spcPts val="0"/>
              </a:spcAft>
              <a:buClr>
                <a:srgbClr val="000000"/>
              </a:buClr>
              <a:buSzPts val="2400"/>
              <a:buFont typeface="EB Garamond"/>
              <a:buAutoNum type="arabicPeriod"/>
            </a:pPr>
            <a:r>
              <a:rPr lang="en" sz="2400">
                <a:solidFill>
                  <a:srgbClr val="000000"/>
                </a:solidFill>
                <a:latin typeface="EB Garamond"/>
                <a:ea typeface="EB Garamond"/>
                <a:cs typeface="EB Garamond"/>
                <a:sym typeface="EB Garamond"/>
              </a:rPr>
              <a:t>Data sources</a:t>
            </a:r>
            <a:endParaRPr sz="2400">
              <a:solidFill>
                <a:srgbClr val="000000"/>
              </a:solidFill>
              <a:latin typeface="EB Garamond"/>
              <a:ea typeface="EB Garamond"/>
              <a:cs typeface="EB Garamond"/>
              <a:sym typeface="EB Garamond"/>
            </a:endParaRPr>
          </a:p>
          <a:p>
            <a:pPr marL="457200" lvl="0" indent="-381000" algn="l" rtl="0">
              <a:spcBef>
                <a:spcPts val="0"/>
              </a:spcBef>
              <a:spcAft>
                <a:spcPts val="0"/>
              </a:spcAft>
              <a:buClr>
                <a:srgbClr val="000000"/>
              </a:buClr>
              <a:buSzPts val="2400"/>
              <a:buFont typeface="EB Garamond"/>
              <a:buAutoNum type="arabicPeriod"/>
            </a:pPr>
            <a:r>
              <a:rPr lang="en" sz="2400">
                <a:solidFill>
                  <a:srgbClr val="000000"/>
                </a:solidFill>
                <a:latin typeface="EB Garamond"/>
                <a:ea typeface="EB Garamond"/>
                <a:cs typeface="EB Garamond"/>
                <a:sym typeface="EB Garamond"/>
              </a:rPr>
              <a:t>Data gathering</a:t>
            </a:r>
            <a:endParaRPr sz="2400">
              <a:solidFill>
                <a:srgbClr val="000000"/>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79" name="Google Shape;79;p15"/>
          <p:cNvSpPr txBox="1">
            <a:spLocks noGrp="1"/>
          </p:cNvSpPr>
          <p:nvPr>
            <p:ph type="body" idx="1"/>
          </p:nvPr>
        </p:nvSpPr>
        <p:spPr>
          <a:xfrm>
            <a:off x="311700" y="1266325"/>
            <a:ext cx="8520600" cy="346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000000"/>
                </a:solidFill>
                <a:latin typeface="EB Garamond"/>
                <a:ea typeface="EB Garamond"/>
                <a:cs typeface="EB Garamond"/>
                <a:sym typeface="EB Garamond"/>
              </a:rPr>
              <a:t>Carbon Tax Proposal</a:t>
            </a:r>
            <a:endParaRPr>
              <a:solidFill>
                <a:srgbClr val="000000"/>
              </a:solidFill>
              <a:latin typeface="EB Garamond"/>
              <a:ea typeface="EB Garamond"/>
              <a:cs typeface="EB Garamond"/>
              <a:sym typeface="EB Garamond"/>
            </a:endParaRPr>
          </a:p>
          <a:p>
            <a:pPr marL="0" lvl="0" indent="0" algn="l" rtl="0">
              <a:spcBef>
                <a:spcPts val="0"/>
              </a:spcBef>
              <a:spcAft>
                <a:spcPts val="0"/>
              </a:spcAft>
              <a:buNone/>
            </a:pPr>
            <a:r>
              <a:rPr lang="en">
                <a:solidFill>
                  <a:srgbClr val="000000"/>
                </a:solidFill>
                <a:latin typeface="EB Garamond"/>
                <a:ea typeface="EB Garamond"/>
                <a:cs typeface="EB Garamond"/>
                <a:sym typeface="EB Garamond"/>
              </a:rPr>
              <a:t>Background: In 2018, Initiative 1631 was on the ballot in Washington state. It created a carbon emissions tax and used the revenue to invest in green energy. Carbon taxes are one policy option to reduce carbon emissions. However, like many other tax increases, carbon taxes are unpopular with voters. </a:t>
            </a:r>
            <a:endParaRPr>
              <a:solidFill>
                <a:srgbClr val="000000"/>
              </a:solidFill>
              <a:latin typeface="EB Garamond"/>
              <a:ea typeface="EB Garamond"/>
              <a:cs typeface="EB Garamond"/>
              <a:sym typeface="EB Garamond"/>
            </a:endParaRPr>
          </a:p>
          <a:p>
            <a:pPr marL="0" lvl="0" indent="0" algn="l" rtl="0">
              <a:spcBef>
                <a:spcPts val="0"/>
              </a:spcBef>
              <a:spcAft>
                <a:spcPts val="0"/>
              </a:spcAft>
              <a:buNone/>
            </a:pPr>
            <a:endParaRPr>
              <a:solidFill>
                <a:srgbClr val="000000"/>
              </a:solidFill>
              <a:latin typeface="EB Garamond"/>
              <a:ea typeface="EB Garamond"/>
              <a:cs typeface="EB Garamond"/>
              <a:sym typeface="EB Garamond"/>
            </a:endParaRPr>
          </a:p>
          <a:p>
            <a:pPr marL="0" lvl="0" indent="0" algn="l" rtl="0">
              <a:spcBef>
                <a:spcPts val="0"/>
              </a:spcBef>
              <a:spcAft>
                <a:spcPts val="0"/>
              </a:spcAft>
              <a:buNone/>
            </a:pPr>
            <a:r>
              <a:rPr lang="en">
                <a:solidFill>
                  <a:srgbClr val="000000"/>
                </a:solidFill>
                <a:latin typeface="EB Garamond"/>
                <a:ea typeface="EB Garamond"/>
                <a:cs typeface="EB Garamond"/>
                <a:sym typeface="EB Garamond"/>
              </a:rPr>
              <a:t>The referendum did not pass (59% to 41%), but we want to compare online support to real life outcomes.  Ballot initiatives will continue to be part of Washington and other state politics for the foreseeable future, so we want to compare an example of online support vs real-life voting behavior. </a:t>
            </a:r>
            <a:endParaRPr>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144625"/>
            <a:ext cx="8520600" cy="5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85" name="Google Shape;85;p16"/>
          <p:cNvSpPr txBox="1">
            <a:spLocks noGrp="1"/>
          </p:cNvSpPr>
          <p:nvPr>
            <p:ph type="body" idx="1"/>
          </p:nvPr>
        </p:nvSpPr>
        <p:spPr>
          <a:xfrm>
            <a:off x="376350" y="912375"/>
            <a:ext cx="8455800" cy="4008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400" i="1">
                <a:solidFill>
                  <a:srgbClr val="000000"/>
                </a:solidFill>
                <a:latin typeface="EB Garamond"/>
                <a:ea typeface="EB Garamond"/>
                <a:cs typeface="EB Garamond"/>
                <a:sym typeface="EB Garamond"/>
              </a:rPr>
              <a:t>Twitter as a tool for and object of political and electoral activity: Considering electoral context and variance among actors - Shannon C. McGregor, Rachel R. Mourão &amp; Logan Molyneux</a:t>
            </a:r>
            <a:endParaRPr sz="1400" i="1">
              <a:solidFill>
                <a:srgbClr val="000000"/>
              </a:solidFill>
              <a:latin typeface="EB Garamond"/>
              <a:ea typeface="EB Garamond"/>
              <a:cs typeface="EB Garamond"/>
              <a:sym typeface="EB Garamond"/>
            </a:endParaRPr>
          </a:p>
          <a:p>
            <a:pPr marL="0" lvl="0" indent="0" algn="just" rtl="0">
              <a:lnSpc>
                <a:spcPct val="100000"/>
              </a:lnSpc>
              <a:spcBef>
                <a:spcPts val="1600"/>
              </a:spcBef>
              <a:spcAft>
                <a:spcPts val="0"/>
              </a:spcAft>
              <a:buNone/>
            </a:pPr>
            <a:r>
              <a:rPr lang="en" sz="1400">
                <a:solidFill>
                  <a:srgbClr val="000000"/>
                </a:solidFill>
                <a:latin typeface="EB Garamond"/>
                <a:ea typeface="EB Garamond"/>
                <a:cs typeface="EB Garamond"/>
                <a:sym typeface="EB Garamond"/>
              </a:rPr>
              <a:t>In recent years, journalist, political elites, the public have used Twitter as an indicator of political trends. The authors used Twitter as a tool for and an object of political communication to study twitter volume as an outcome of other electoral antecedents and develop an understanding of its relevance in election campaigns. </a:t>
            </a:r>
            <a:endParaRPr sz="1400">
              <a:solidFill>
                <a:srgbClr val="000000"/>
              </a:solidFill>
              <a:latin typeface="EB Garamond"/>
              <a:ea typeface="EB Garamond"/>
              <a:cs typeface="EB Garamond"/>
              <a:sym typeface="EB Garamond"/>
            </a:endParaRPr>
          </a:p>
          <a:p>
            <a:pPr marL="0" lvl="0" indent="0" algn="just" rtl="0">
              <a:lnSpc>
                <a:spcPct val="100000"/>
              </a:lnSpc>
              <a:spcBef>
                <a:spcPts val="1600"/>
              </a:spcBef>
              <a:spcAft>
                <a:spcPts val="0"/>
              </a:spcAft>
              <a:buNone/>
            </a:pPr>
            <a:r>
              <a:rPr lang="en" sz="1400" u="sng">
                <a:solidFill>
                  <a:srgbClr val="000000"/>
                </a:solidFill>
                <a:latin typeface="EB Garamond"/>
                <a:ea typeface="EB Garamond"/>
                <a:cs typeface="EB Garamond"/>
                <a:sym typeface="EB Garamond"/>
              </a:rPr>
              <a:t>Methodology</a:t>
            </a:r>
            <a:r>
              <a:rPr lang="en" sz="1400">
                <a:solidFill>
                  <a:srgbClr val="000000"/>
                </a:solidFill>
                <a:latin typeface="EB Garamond"/>
                <a:ea typeface="EB Garamond"/>
                <a:cs typeface="EB Garamond"/>
                <a:sym typeface="EB Garamond"/>
              </a:rPr>
              <a:t>: The study measures the volume of Twitter chatter about each candidate from three distinct sources: the news media, political actors, and the rest of the general public. </a:t>
            </a:r>
            <a:endParaRPr sz="1400">
              <a:solidFill>
                <a:srgbClr val="000000"/>
              </a:solidFill>
              <a:latin typeface="EB Garamond"/>
              <a:ea typeface="EB Garamond"/>
              <a:cs typeface="EB Garamond"/>
              <a:sym typeface="EB Garamond"/>
            </a:endParaRPr>
          </a:p>
          <a:p>
            <a:pPr marL="0" lvl="0" indent="0" algn="just" rtl="0">
              <a:lnSpc>
                <a:spcPct val="100000"/>
              </a:lnSpc>
              <a:spcBef>
                <a:spcPts val="1600"/>
              </a:spcBef>
              <a:spcAft>
                <a:spcPts val="0"/>
              </a:spcAft>
              <a:buNone/>
            </a:pPr>
            <a:r>
              <a:rPr lang="en" sz="1400" u="sng">
                <a:solidFill>
                  <a:srgbClr val="000000"/>
                </a:solidFill>
                <a:latin typeface="EB Garamond"/>
                <a:ea typeface="EB Garamond"/>
                <a:cs typeface="EB Garamond"/>
                <a:sym typeface="EB Garamond"/>
              </a:rPr>
              <a:t>Data Analysis</a:t>
            </a:r>
            <a:r>
              <a:rPr lang="en" sz="1400">
                <a:solidFill>
                  <a:srgbClr val="000000"/>
                </a:solidFill>
                <a:latin typeface="EB Garamond"/>
                <a:ea typeface="EB Garamond"/>
                <a:cs typeface="EB Garamond"/>
                <a:sym typeface="EB Garamond"/>
              </a:rPr>
              <a:t>:</a:t>
            </a:r>
            <a:r>
              <a:rPr lang="en" sz="1400" i="1">
                <a:solidFill>
                  <a:srgbClr val="000000"/>
                </a:solidFill>
                <a:latin typeface="EB Garamond"/>
                <a:ea typeface="EB Garamond"/>
                <a:cs typeface="EB Garamond"/>
                <a:sym typeface="EB Garamond"/>
              </a:rPr>
              <a:t> T </a:t>
            </a:r>
            <a:r>
              <a:rPr lang="en" sz="1400">
                <a:solidFill>
                  <a:srgbClr val="000000"/>
                </a:solidFill>
                <a:latin typeface="EB Garamond"/>
                <a:ea typeface="EB Garamond"/>
                <a:cs typeface="EB Garamond"/>
                <a:sym typeface="EB Garamond"/>
              </a:rPr>
              <a:t>- test were conducted to assess the difference in the mean of volume of social media conversations about candidates who won and the candidates who lost the elections. Pearson’s Correlation was calculated to see how variables related to each other. Then Multiple Linear Regressions model were estimated with political characteristics and other specific group controls. </a:t>
            </a:r>
            <a:endParaRPr sz="1400">
              <a:solidFill>
                <a:srgbClr val="000000"/>
              </a:solidFill>
              <a:latin typeface="EB Garamond"/>
              <a:ea typeface="EB Garamond"/>
              <a:cs typeface="EB Garamond"/>
              <a:sym typeface="EB Garamond"/>
            </a:endParaRPr>
          </a:p>
          <a:p>
            <a:pPr marL="0" lvl="0" indent="0" algn="just" rtl="0">
              <a:lnSpc>
                <a:spcPct val="100000"/>
              </a:lnSpc>
              <a:spcBef>
                <a:spcPts val="1600"/>
              </a:spcBef>
              <a:spcAft>
                <a:spcPts val="0"/>
              </a:spcAft>
              <a:buNone/>
            </a:pPr>
            <a:r>
              <a:rPr lang="en" sz="1400" u="sng">
                <a:solidFill>
                  <a:srgbClr val="000000"/>
                </a:solidFill>
                <a:latin typeface="EB Garamond"/>
                <a:ea typeface="EB Garamond"/>
                <a:cs typeface="EB Garamond"/>
                <a:sym typeface="EB Garamond"/>
              </a:rPr>
              <a:t>Results:</a:t>
            </a:r>
            <a:r>
              <a:rPr lang="en" sz="1400">
                <a:solidFill>
                  <a:srgbClr val="000000"/>
                </a:solidFill>
                <a:latin typeface="EB Garamond"/>
                <a:ea typeface="EB Garamond"/>
                <a:cs typeface="EB Garamond"/>
                <a:sym typeface="EB Garamond"/>
              </a:rPr>
              <a:t>  Twitter volume did not predict vote share for any of the 35 races studied.  Findings suggested that Twitter is better understood as a tool for political communication and its usage may be predicted by money spent and race characteristics. As an object, Twitter has a limited power to replace electoral outcomes. </a:t>
            </a:r>
            <a:endParaRPr sz="1400">
              <a:solidFill>
                <a:srgbClr val="000000"/>
              </a:solidFill>
              <a:latin typeface="EB Garamond"/>
              <a:ea typeface="EB Garamond"/>
              <a:cs typeface="EB Garamond"/>
              <a:sym typeface="EB Garamond"/>
            </a:endParaRPr>
          </a:p>
          <a:p>
            <a:pPr marL="0" lvl="0" indent="0" algn="just" rtl="0">
              <a:spcBef>
                <a:spcPts val="1600"/>
              </a:spcBef>
              <a:spcAft>
                <a:spcPts val="0"/>
              </a:spcAft>
              <a:buNone/>
            </a:pPr>
            <a:endParaRPr sz="1300"/>
          </a:p>
          <a:p>
            <a:pPr marL="0" lvl="0" indent="0" algn="just" rtl="0">
              <a:spcBef>
                <a:spcPts val="1600"/>
              </a:spcBef>
              <a:spcAft>
                <a:spcPts val="0"/>
              </a:spcAft>
              <a:buNone/>
            </a:pPr>
            <a:endParaRPr sz="1200"/>
          </a:p>
          <a:p>
            <a:pPr marL="0" lvl="0" indent="0" algn="just" rtl="0">
              <a:spcBef>
                <a:spcPts val="1600"/>
              </a:spcBef>
              <a:spcAft>
                <a:spcPts val="0"/>
              </a:spcAft>
              <a:buNone/>
            </a:pPr>
            <a:endParaRPr sz="1200"/>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a:t>
            </a:r>
            <a:endParaRPr/>
          </a:p>
        </p:txBody>
      </p:sp>
      <p:sp>
        <p:nvSpPr>
          <p:cNvPr id="91" name="Google Shape;9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EB Garamond"/>
              <a:buChar char="●"/>
            </a:pPr>
            <a:r>
              <a:rPr lang="en">
                <a:solidFill>
                  <a:srgbClr val="000000"/>
                </a:solidFill>
                <a:latin typeface="EB Garamond"/>
                <a:ea typeface="EB Garamond"/>
                <a:cs typeface="EB Garamond"/>
                <a:sym typeface="EB Garamond"/>
              </a:rPr>
              <a:t>Main research question: How did the online conversations and support for Initiative 1631 compare to actual election outcomes? </a:t>
            </a:r>
            <a:endParaRPr>
              <a:solidFill>
                <a:srgbClr val="000000"/>
              </a:solidFill>
              <a:latin typeface="EB Garamond"/>
              <a:ea typeface="EB Garamond"/>
              <a:cs typeface="EB Garamond"/>
              <a:sym typeface="EB Garamond"/>
            </a:endParaRPr>
          </a:p>
          <a:p>
            <a:pPr marL="457200" lvl="0" indent="-342900" algn="l" rtl="0">
              <a:spcBef>
                <a:spcPts val="0"/>
              </a:spcBef>
              <a:spcAft>
                <a:spcPts val="0"/>
              </a:spcAft>
              <a:buClr>
                <a:srgbClr val="000000"/>
              </a:buClr>
              <a:buSzPts val="1800"/>
              <a:buFont typeface="EB Garamond"/>
              <a:buChar char="●"/>
            </a:pPr>
            <a:r>
              <a:rPr lang="en">
                <a:solidFill>
                  <a:srgbClr val="000000"/>
                </a:solidFill>
                <a:latin typeface="EB Garamond"/>
                <a:ea typeface="EB Garamond"/>
                <a:cs typeface="EB Garamond"/>
                <a:sym typeface="EB Garamond"/>
              </a:rPr>
              <a:t>Additional areas for consideration:</a:t>
            </a:r>
            <a:endParaRPr>
              <a:solidFill>
                <a:srgbClr val="000000"/>
              </a:solidFill>
              <a:latin typeface="EB Garamond"/>
              <a:ea typeface="EB Garamond"/>
              <a:cs typeface="EB Garamond"/>
              <a:sym typeface="EB Garamond"/>
            </a:endParaRPr>
          </a:p>
          <a:p>
            <a:pPr marL="914400" lvl="1" indent="-342900" algn="l" rtl="0">
              <a:spcBef>
                <a:spcPts val="0"/>
              </a:spcBef>
              <a:spcAft>
                <a:spcPts val="0"/>
              </a:spcAft>
              <a:buClr>
                <a:srgbClr val="000000"/>
              </a:buClr>
              <a:buSzPts val="1800"/>
              <a:buFont typeface="EB Garamond"/>
              <a:buChar char="○"/>
            </a:pPr>
            <a:r>
              <a:rPr lang="en" sz="1800">
                <a:solidFill>
                  <a:srgbClr val="000000"/>
                </a:solidFill>
                <a:latin typeface="EB Garamond"/>
                <a:ea typeface="EB Garamond"/>
                <a:cs typeface="EB Garamond"/>
                <a:sym typeface="EB Garamond"/>
              </a:rPr>
              <a:t>How does the geographic distribution of Twitter users differ from actual voters?</a:t>
            </a:r>
            <a:endParaRPr sz="1800">
              <a:solidFill>
                <a:srgbClr val="000000"/>
              </a:solidFill>
              <a:latin typeface="EB Garamond"/>
              <a:ea typeface="EB Garamond"/>
              <a:cs typeface="EB Garamond"/>
              <a:sym typeface="EB Garamond"/>
            </a:endParaRPr>
          </a:p>
          <a:p>
            <a:pPr marL="914400" lvl="1" indent="-342900" algn="l" rtl="0">
              <a:spcBef>
                <a:spcPts val="0"/>
              </a:spcBef>
              <a:spcAft>
                <a:spcPts val="0"/>
              </a:spcAft>
              <a:buClr>
                <a:srgbClr val="000000"/>
              </a:buClr>
              <a:buSzPts val="1800"/>
              <a:buFont typeface="EB Garamond"/>
              <a:buChar char="○"/>
            </a:pPr>
            <a:r>
              <a:rPr lang="en" sz="1800">
                <a:solidFill>
                  <a:srgbClr val="000000"/>
                </a:solidFill>
                <a:latin typeface="EB Garamond"/>
                <a:ea typeface="EB Garamond"/>
                <a:cs typeface="EB Garamond"/>
                <a:sym typeface="EB Garamond"/>
              </a:rPr>
              <a:t>What topics or facets of the referendum did online users discuss?</a:t>
            </a:r>
            <a:endParaRPr sz="1800">
              <a:solidFill>
                <a:srgbClr val="000000"/>
              </a:solidFill>
              <a:latin typeface="EB Garamond"/>
              <a:ea typeface="EB Garamond"/>
              <a:cs typeface="EB Garamond"/>
              <a:sym typeface="EB Garamond"/>
            </a:endParaRPr>
          </a:p>
          <a:p>
            <a:pPr marL="914400" lvl="1" indent="-342900" algn="l" rtl="0">
              <a:spcBef>
                <a:spcPts val="0"/>
              </a:spcBef>
              <a:spcAft>
                <a:spcPts val="0"/>
              </a:spcAft>
              <a:buClr>
                <a:srgbClr val="000000"/>
              </a:buClr>
              <a:buSzPts val="1800"/>
              <a:buFont typeface="EB Garamond"/>
              <a:buChar char="○"/>
            </a:pPr>
            <a:r>
              <a:rPr lang="en" sz="1800">
                <a:solidFill>
                  <a:srgbClr val="000000"/>
                </a:solidFill>
                <a:latin typeface="EB Garamond"/>
                <a:ea typeface="EB Garamond"/>
                <a:cs typeface="EB Garamond"/>
                <a:sym typeface="EB Garamond"/>
              </a:rPr>
              <a:t>What were the main topics or keywords that users discussed to support the measure?</a:t>
            </a:r>
            <a:endParaRPr sz="1800">
              <a:solidFill>
                <a:srgbClr val="000000"/>
              </a:solidFill>
              <a:latin typeface="EB Garamond"/>
              <a:ea typeface="EB Garamond"/>
              <a:cs typeface="EB Garamond"/>
              <a:sym typeface="EB Garamond"/>
            </a:endParaRPr>
          </a:p>
          <a:p>
            <a:pPr marL="914400" lvl="1" indent="-342900" algn="l" rtl="0">
              <a:spcBef>
                <a:spcPts val="0"/>
              </a:spcBef>
              <a:spcAft>
                <a:spcPts val="0"/>
              </a:spcAft>
              <a:buClr>
                <a:srgbClr val="000000"/>
              </a:buClr>
              <a:buSzPts val="1800"/>
              <a:buFont typeface="EB Garamond"/>
              <a:buChar char="○"/>
            </a:pPr>
            <a:r>
              <a:rPr lang="en" sz="1800">
                <a:solidFill>
                  <a:srgbClr val="000000"/>
                </a:solidFill>
                <a:latin typeface="EB Garamond"/>
                <a:ea typeface="EB Garamond"/>
                <a:cs typeface="EB Garamond"/>
                <a:sym typeface="EB Garamond"/>
              </a:rPr>
              <a:t>What were the main topics or keywords that users discussed to oppose the initiative?</a:t>
            </a:r>
            <a:endParaRPr sz="1800">
              <a:solidFill>
                <a:srgbClr val="000000"/>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a:t>
            </a:r>
            <a:endParaRPr/>
          </a:p>
        </p:txBody>
      </p:sp>
      <p:sp>
        <p:nvSpPr>
          <p:cNvPr id="97" name="Google Shape;97;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Font typeface="EB Garamond"/>
              <a:buChar char="●"/>
            </a:pPr>
            <a:r>
              <a:rPr lang="en" sz="1600">
                <a:solidFill>
                  <a:srgbClr val="000000"/>
                </a:solidFill>
                <a:latin typeface="EB Garamond"/>
                <a:ea typeface="EB Garamond"/>
                <a:cs typeface="EB Garamond"/>
                <a:sym typeface="EB Garamond"/>
              </a:rPr>
              <a:t>Twitter data pulled using Twitter’s API</a:t>
            </a:r>
            <a:endParaRPr sz="1600">
              <a:solidFill>
                <a:srgbClr val="000000"/>
              </a:solidFill>
              <a:latin typeface="EB Garamond"/>
              <a:ea typeface="EB Garamond"/>
              <a:cs typeface="EB Garamond"/>
              <a:sym typeface="EB Garamond"/>
            </a:endParaRPr>
          </a:p>
          <a:p>
            <a:pPr marL="914400" lvl="1" indent="-330200" algn="l" rtl="0">
              <a:spcBef>
                <a:spcPts val="0"/>
              </a:spcBef>
              <a:spcAft>
                <a:spcPts val="0"/>
              </a:spcAft>
              <a:buClr>
                <a:srgbClr val="000000"/>
              </a:buClr>
              <a:buSzPts val="1600"/>
              <a:buFont typeface="EB Garamond"/>
              <a:buChar char="○"/>
            </a:pPr>
            <a:r>
              <a:rPr lang="en" sz="1600">
                <a:solidFill>
                  <a:srgbClr val="000000"/>
                </a:solidFill>
                <a:latin typeface="EB Garamond"/>
                <a:ea typeface="EB Garamond"/>
                <a:cs typeface="EB Garamond"/>
                <a:sym typeface="EB Garamond"/>
              </a:rPr>
              <a:t>Geocoded for Washington state</a:t>
            </a:r>
            <a:endParaRPr sz="1600">
              <a:solidFill>
                <a:srgbClr val="000000"/>
              </a:solidFill>
              <a:latin typeface="EB Garamond"/>
              <a:ea typeface="EB Garamond"/>
              <a:cs typeface="EB Garamond"/>
              <a:sym typeface="EB Garamond"/>
            </a:endParaRPr>
          </a:p>
          <a:p>
            <a:pPr marL="914400" lvl="1" indent="-330200" algn="l" rtl="0">
              <a:spcBef>
                <a:spcPts val="0"/>
              </a:spcBef>
              <a:spcAft>
                <a:spcPts val="0"/>
              </a:spcAft>
              <a:buClr>
                <a:srgbClr val="000000"/>
              </a:buClr>
              <a:buSzPts val="1600"/>
              <a:buFont typeface="EB Garamond"/>
              <a:buChar char="○"/>
            </a:pPr>
            <a:r>
              <a:rPr lang="en" sz="1600">
                <a:solidFill>
                  <a:srgbClr val="000000"/>
                </a:solidFill>
                <a:latin typeface="EB Garamond"/>
                <a:ea typeface="EB Garamond"/>
                <a:cs typeface="EB Garamond"/>
                <a:sym typeface="EB Garamond"/>
              </a:rPr>
              <a:t>Tweeted in October and November 1-6, 2018</a:t>
            </a:r>
            <a:endParaRPr sz="1600">
              <a:solidFill>
                <a:srgbClr val="000000"/>
              </a:solidFill>
              <a:latin typeface="EB Garamond"/>
              <a:ea typeface="EB Garamond"/>
              <a:cs typeface="EB Garamond"/>
              <a:sym typeface="EB Garamond"/>
            </a:endParaRPr>
          </a:p>
          <a:p>
            <a:pPr marL="457200" lvl="0" indent="-330200" algn="l" rtl="0">
              <a:spcBef>
                <a:spcPts val="0"/>
              </a:spcBef>
              <a:spcAft>
                <a:spcPts val="0"/>
              </a:spcAft>
              <a:buClr>
                <a:srgbClr val="000000"/>
              </a:buClr>
              <a:buSzPts val="1600"/>
              <a:buFont typeface="EB Garamond"/>
              <a:buChar char="●"/>
            </a:pPr>
            <a:r>
              <a:rPr lang="en" sz="1600">
                <a:solidFill>
                  <a:srgbClr val="000000"/>
                </a:solidFill>
                <a:latin typeface="EB Garamond"/>
                <a:ea typeface="EB Garamond"/>
                <a:cs typeface="EB Garamond"/>
                <a:sym typeface="EB Garamond"/>
              </a:rPr>
              <a:t>Referendum results from Washington Secretary of State</a:t>
            </a:r>
            <a:endParaRPr sz="1600">
              <a:solidFill>
                <a:srgbClr val="000000"/>
              </a:solidFill>
              <a:latin typeface="EB Garamond"/>
              <a:ea typeface="EB Garamond"/>
              <a:cs typeface="EB Garamond"/>
              <a:sym typeface="EB Garamond"/>
            </a:endParaRPr>
          </a:p>
          <a:p>
            <a:pPr marL="457200" lvl="0" indent="-323850" algn="l" rtl="0">
              <a:spcBef>
                <a:spcPts val="0"/>
              </a:spcBef>
              <a:spcAft>
                <a:spcPts val="0"/>
              </a:spcAft>
              <a:buClr>
                <a:srgbClr val="000000"/>
              </a:buClr>
              <a:buSzPts val="1500"/>
              <a:buFont typeface="EB Garamond"/>
              <a:buChar char="●"/>
            </a:pPr>
            <a:r>
              <a:rPr lang="en" sz="1600">
                <a:solidFill>
                  <a:srgbClr val="000000"/>
                </a:solidFill>
                <a:latin typeface="EB Garamond"/>
                <a:ea typeface="EB Garamond"/>
                <a:cs typeface="EB Garamond"/>
                <a:sym typeface="EB Garamond"/>
              </a:rPr>
              <a:t>Keywords searched:</a:t>
            </a:r>
            <a:endParaRPr sz="1600">
              <a:solidFill>
                <a:srgbClr val="000000"/>
              </a:solidFill>
              <a:latin typeface="EB Garamond"/>
              <a:ea typeface="EB Garamond"/>
              <a:cs typeface="EB Garamond"/>
              <a:sym typeface="EB Garamond"/>
            </a:endParaRPr>
          </a:p>
          <a:p>
            <a:pPr marL="914400" lvl="1" indent="-330200" algn="l" rtl="0">
              <a:spcBef>
                <a:spcPts val="0"/>
              </a:spcBef>
              <a:spcAft>
                <a:spcPts val="0"/>
              </a:spcAft>
              <a:buClr>
                <a:srgbClr val="000000"/>
              </a:buClr>
              <a:buSzPts val="1600"/>
              <a:buFont typeface="EB Garamond"/>
              <a:buChar char="○"/>
            </a:pPr>
            <a:r>
              <a:rPr lang="en" sz="1600">
                <a:solidFill>
                  <a:srgbClr val="000000"/>
                </a:solidFill>
                <a:latin typeface="EB Garamond"/>
                <a:ea typeface="EB Garamond"/>
                <a:cs typeface="EB Garamond"/>
                <a:sym typeface="EB Garamond"/>
              </a:rPr>
              <a:t>“1631”</a:t>
            </a:r>
            <a:endParaRPr sz="1600">
              <a:solidFill>
                <a:srgbClr val="000000"/>
              </a:solidFill>
              <a:latin typeface="EB Garamond"/>
              <a:ea typeface="EB Garamond"/>
              <a:cs typeface="EB Garamond"/>
              <a:sym typeface="EB Garamond"/>
            </a:endParaRPr>
          </a:p>
          <a:p>
            <a:pPr marL="1371600" lvl="2" indent="-330200" algn="l" rtl="0">
              <a:spcBef>
                <a:spcPts val="0"/>
              </a:spcBef>
              <a:spcAft>
                <a:spcPts val="0"/>
              </a:spcAft>
              <a:buClr>
                <a:srgbClr val="000000"/>
              </a:buClr>
              <a:buSzPts val="1600"/>
              <a:buFont typeface="EB Garamond"/>
              <a:buChar char="■"/>
            </a:pPr>
            <a:r>
              <a:rPr lang="en" sz="1600">
                <a:solidFill>
                  <a:srgbClr val="000000"/>
                </a:solidFill>
                <a:latin typeface="EB Garamond"/>
                <a:ea typeface="EB Garamond"/>
                <a:cs typeface="EB Garamond"/>
                <a:sym typeface="EB Garamond"/>
              </a:rPr>
              <a:t>“Yes on 1631 campaign”</a:t>
            </a:r>
            <a:endParaRPr sz="1600">
              <a:solidFill>
                <a:srgbClr val="000000"/>
              </a:solidFill>
              <a:latin typeface="EB Garamond"/>
              <a:ea typeface="EB Garamond"/>
              <a:cs typeface="EB Garamond"/>
              <a:sym typeface="EB Garamond"/>
            </a:endParaRPr>
          </a:p>
          <a:p>
            <a:pPr marL="1371600" lvl="2" indent="-330200" algn="l" rtl="0">
              <a:spcBef>
                <a:spcPts val="0"/>
              </a:spcBef>
              <a:spcAft>
                <a:spcPts val="0"/>
              </a:spcAft>
              <a:buClr>
                <a:srgbClr val="000000"/>
              </a:buClr>
              <a:buSzPts val="1600"/>
              <a:buFont typeface="EB Garamond"/>
              <a:buChar char="■"/>
            </a:pPr>
            <a:r>
              <a:rPr lang="en" sz="1600">
                <a:solidFill>
                  <a:srgbClr val="000000"/>
                </a:solidFill>
                <a:latin typeface="EB Garamond"/>
                <a:ea typeface="EB Garamond"/>
                <a:cs typeface="EB Garamond"/>
                <a:sym typeface="EB Garamond"/>
              </a:rPr>
              <a:t>“No on 1631 campaign”</a:t>
            </a:r>
            <a:endParaRPr sz="1600">
              <a:solidFill>
                <a:srgbClr val="000000"/>
              </a:solidFill>
              <a:latin typeface="EB Garamond"/>
              <a:ea typeface="EB Garamond"/>
              <a:cs typeface="EB Garamond"/>
              <a:sym typeface="EB Garamond"/>
            </a:endParaRPr>
          </a:p>
          <a:p>
            <a:pPr marL="914400" lvl="1" indent="-330200" algn="l" rtl="0">
              <a:spcBef>
                <a:spcPts val="0"/>
              </a:spcBef>
              <a:spcAft>
                <a:spcPts val="0"/>
              </a:spcAft>
              <a:buClr>
                <a:srgbClr val="000000"/>
              </a:buClr>
              <a:buSzPts val="1600"/>
              <a:buFont typeface="EB Garamond"/>
              <a:buChar char="○"/>
            </a:pPr>
            <a:r>
              <a:rPr lang="en" sz="1600">
                <a:solidFill>
                  <a:srgbClr val="000000"/>
                </a:solidFill>
                <a:latin typeface="EB Garamond"/>
                <a:ea typeface="EB Garamond"/>
                <a:cs typeface="EB Garamond"/>
                <a:sym typeface="EB Garamond"/>
              </a:rPr>
              <a:t>“Carbon tax”</a:t>
            </a:r>
            <a:endParaRPr sz="1600">
              <a:solidFill>
                <a:srgbClr val="000000"/>
              </a:solidFill>
              <a:latin typeface="EB Garamond"/>
              <a:ea typeface="EB Garamond"/>
              <a:cs typeface="EB Garamond"/>
              <a:sym typeface="EB Garamond"/>
            </a:endParaRPr>
          </a:p>
          <a:p>
            <a:pPr marL="914400" lvl="1" indent="-330200" algn="l" rtl="0">
              <a:spcBef>
                <a:spcPts val="0"/>
              </a:spcBef>
              <a:spcAft>
                <a:spcPts val="0"/>
              </a:spcAft>
              <a:buClr>
                <a:srgbClr val="000000"/>
              </a:buClr>
              <a:buSzPts val="1600"/>
              <a:buFont typeface="EB Garamond"/>
              <a:buChar char="○"/>
            </a:pPr>
            <a:r>
              <a:rPr lang="en" sz="1600">
                <a:solidFill>
                  <a:srgbClr val="000000"/>
                </a:solidFill>
                <a:latin typeface="EB Garamond"/>
                <a:ea typeface="EB Garamond"/>
                <a:cs typeface="EB Garamond"/>
                <a:sym typeface="EB Garamond"/>
              </a:rPr>
              <a:t>“Energy tax”</a:t>
            </a:r>
            <a:endParaRPr sz="1600">
              <a:solidFill>
                <a:srgbClr val="000000"/>
              </a:solidFill>
              <a:latin typeface="EB Garamond"/>
              <a:ea typeface="EB Garamond"/>
              <a:cs typeface="EB Garamond"/>
              <a:sym typeface="EB Garamond"/>
            </a:endParaRPr>
          </a:p>
          <a:p>
            <a:pPr marL="914400" lvl="1" indent="-330200" algn="l" rtl="0">
              <a:spcBef>
                <a:spcPts val="0"/>
              </a:spcBef>
              <a:spcAft>
                <a:spcPts val="0"/>
              </a:spcAft>
              <a:buClr>
                <a:srgbClr val="000000"/>
              </a:buClr>
              <a:buSzPts val="1600"/>
              <a:buFont typeface="EB Garamond"/>
              <a:buChar char="○"/>
            </a:pPr>
            <a:r>
              <a:rPr lang="en" sz="1600">
                <a:solidFill>
                  <a:srgbClr val="000000"/>
                </a:solidFill>
                <a:latin typeface="EB Garamond"/>
                <a:ea typeface="EB Garamond"/>
                <a:cs typeface="EB Garamond"/>
                <a:sym typeface="EB Garamond"/>
              </a:rPr>
              <a:t>“Tax increase”</a:t>
            </a:r>
            <a:endParaRPr sz="1600">
              <a:solidFill>
                <a:srgbClr val="000000"/>
              </a:solidFill>
              <a:latin typeface="EB Garamond"/>
              <a:ea typeface="EB Garamond"/>
              <a:cs typeface="EB Garamond"/>
              <a:sym typeface="EB Garamond"/>
            </a:endParaRPr>
          </a:p>
          <a:p>
            <a:pPr marL="914400" lvl="1" indent="-330200" algn="l" rtl="0">
              <a:spcBef>
                <a:spcPts val="0"/>
              </a:spcBef>
              <a:spcAft>
                <a:spcPts val="0"/>
              </a:spcAft>
              <a:buClr>
                <a:srgbClr val="000000"/>
              </a:buClr>
              <a:buSzPts val="1600"/>
              <a:buFont typeface="EB Garamond"/>
              <a:buChar char="○"/>
            </a:pPr>
            <a:r>
              <a:rPr lang="en" sz="1600">
                <a:solidFill>
                  <a:srgbClr val="000000"/>
                </a:solidFill>
                <a:latin typeface="EB Garamond"/>
                <a:ea typeface="EB Garamond"/>
                <a:cs typeface="EB Garamond"/>
                <a:sym typeface="EB Garamond"/>
              </a:rPr>
              <a:t>“Climate change”</a:t>
            </a:r>
            <a:endParaRPr sz="1600">
              <a:solidFill>
                <a:srgbClr val="000000"/>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547</Words>
  <Application>Microsoft Office PowerPoint</Application>
  <PresentationFormat>On-screen Show (16:9)</PresentationFormat>
  <Paragraphs>44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PT Sans Narrow</vt:lpstr>
      <vt:lpstr>EB Garamond</vt:lpstr>
      <vt:lpstr>Open Sans</vt:lpstr>
      <vt:lpstr>Arial</vt:lpstr>
      <vt:lpstr>Tropic</vt:lpstr>
      <vt:lpstr>Twitter vs IRL Carbon Tax Online Debate</vt:lpstr>
      <vt:lpstr>Outline</vt:lpstr>
      <vt:lpstr>Background</vt:lpstr>
      <vt:lpstr>Motivation</vt:lpstr>
      <vt:lpstr>Research Question</vt:lpstr>
      <vt:lpstr>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vs IRL Carbon Tax Online Debate</dc:title>
  <dc:creator>Abigail Kamp</dc:creator>
  <cp:lastModifiedBy>Abigail Kamp</cp:lastModifiedBy>
  <cp:revision>1</cp:revision>
  <dcterms:modified xsi:type="dcterms:W3CDTF">2019-10-27T21:56:17Z</dcterms:modified>
</cp:coreProperties>
</file>