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1" r:id="rId3"/>
    <p:sldId id="271" r:id="rId4"/>
    <p:sldId id="266" r:id="rId5"/>
    <p:sldId id="272" r:id="rId6"/>
    <p:sldId id="273" r:id="rId7"/>
    <p:sldId id="270" r:id="rId8"/>
    <p:sldId id="267" r:id="rId9"/>
    <p:sldId id="262" r:id="rId10"/>
    <p:sldId id="269" r:id="rId11"/>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F1F"/>
    <a:srgbClr val="7AC0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2"/>
    <p:restoredTop sz="94663"/>
  </p:normalViewPr>
  <p:slideViewPr>
    <p:cSldViewPr snapToGrid="0" snapToObjects="1">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6" d="100"/>
          <a:sy n="66" d="100"/>
        </p:scale>
        <p:origin x="-3210"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8C4DAE-E381-47E2-BD4D-BF1ADD07119E}" type="doc">
      <dgm:prSet loTypeId="urn:microsoft.com/office/officeart/2005/8/layout/chevron1" loCatId="process" qsTypeId="urn:microsoft.com/office/officeart/2005/8/quickstyle/simple1" qsCatId="simple" csTypeId="urn:microsoft.com/office/officeart/2005/8/colors/accent1_2" csCatId="accent1" phldr="1"/>
      <dgm:spPr/>
    </dgm:pt>
    <dgm:pt modelId="{29F42737-B3B2-449E-8182-F6B22AE81ACB}">
      <dgm:prSet phldrT="[Text]"/>
      <dgm:spPr/>
      <dgm:t>
        <a:bodyPr/>
        <a:lstStyle/>
        <a:p>
          <a:r>
            <a:rPr lang="en-US" dirty="0"/>
            <a:t>Customer Acquisition</a:t>
          </a:r>
        </a:p>
      </dgm:t>
    </dgm:pt>
    <dgm:pt modelId="{45FE9093-F2E2-4BBF-A96B-D9E287B04321}" type="parTrans" cxnId="{6343F5B0-EF3B-473E-BDCB-69B533BFCD4E}">
      <dgm:prSet/>
      <dgm:spPr/>
      <dgm:t>
        <a:bodyPr/>
        <a:lstStyle/>
        <a:p>
          <a:endParaRPr lang="en-US"/>
        </a:p>
      </dgm:t>
    </dgm:pt>
    <dgm:pt modelId="{4731EB1A-FED5-46FF-8EA8-AD030E0A2DEA}" type="sibTrans" cxnId="{6343F5B0-EF3B-473E-BDCB-69B533BFCD4E}">
      <dgm:prSet/>
      <dgm:spPr/>
      <dgm:t>
        <a:bodyPr/>
        <a:lstStyle/>
        <a:p>
          <a:endParaRPr lang="en-US"/>
        </a:p>
      </dgm:t>
    </dgm:pt>
    <dgm:pt modelId="{A2429A1A-4CE4-4A6F-A48D-82F1915FA979}">
      <dgm:prSet phldrT="[Text]"/>
      <dgm:spPr/>
      <dgm:t>
        <a:bodyPr/>
        <a:lstStyle/>
        <a:p>
          <a:r>
            <a:rPr lang="en-US" dirty="0"/>
            <a:t>Underwriting</a:t>
          </a:r>
        </a:p>
      </dgm:t>
    </dgm:pt>
    <dgm:pt modelId="{5BFEAFB6-2EE6-4142-B0E9-A3B46E7C7531}" type="parTrans" cxnId="{D7C1681D-E612-42A6-9454-5F6AED3DB81D}">
      <dgm:prSet/>
      <dgm:spPr/>
      <dgm:t>
        <a:bodyPr/>
        <a:lstStyle/>
        <a:p>
          <a:endParaRPr lang="en-US"/>
        </a:p>
      </dgm:t>
    </dgm:pt>
    <dgm:pt modelId="{DE785731-6983-4209-8F79-ED240A9DDEEF}" type="sibTrans" cxnId="{D7C1681D-E612-42A6-9454-5F6AED3DB81D}">
      <dgm:prSet/>
      <dgm:spPr/>
      <dgm:t>
        <a:bodyPr/>
        <a:lstStyle/>
        <a:p>
          <a:endParaRPr lang="en-US"/>
        </a:p>
      </dgm:t>
    </dgm:pt>
    <dgm:pt modelId="{299C6EB2-29D4-4DBD-9C92-863B73E29234}">
      <dgm:prSet phldrT="[Text]"/>
      <dgm:spPr/>
      <dgm:t>
        <a:bodyPr/>
        <a:lstStyle/>
        <a:p>
          <a:r>
            <a:rPr lang="en-US" dirty="0"/>
            <a:t>Origination</a:t>
          </a:r>
        </a:p>
      </dgm:t>
    </dgm:pt>
    <dgm:pt modelId="{621E464A-3E49-4B58-A9C7-639DE38D6640}" type="parTrans" cxnId="{50840D6F-5766-43A4-BCDC-87F8605ED2EC}">
      <dgm:prSet/>
      <dgm:spPr/>
      <dgm:t>
        <a:bodyPr/>
        <a:lstStyle/>
        <a:p>
          <a:endParaRPr lang="en-US"/>
        </a:p>
      </dgm:t>
    </dgm:pt>
    <dgm:pt modelId="{EE2EC92B-FF81-41D9-A3A4-BEC236A0A6E0}" type="sibTrans" cxnId="{50840D6F-5766-43A4-BCDC-87F8605ED2EC}">
      <dgm:prSet/>
      <dgm:spPr/>
      <dgm:t>
        <a:bodyPr/>
        <a:lstStyle/>
        <a:p>
          <a:endParaRPr lang="en-US"/>
        </a:p>
      </dgm:t>
    </dgm:pt>
    <dgm:pt modelId="{FF85414E-085D-4CDD-A46F-577685D33342}">
      <dgm:prSet phldrT="[Text]"/>
      <dgm:spPr/>
      <dgm:t>
        <a:bodyPr/>
        <a:lstStyle/>
        <a:p>
          <a:r>
            <a:rPr lang="en-US" dirty="0"/>
            <a:t>Servicing</a:t>
          </a:r>
        </a:p>
      </dgm:t>
    </dgm:pt>
    <dgm:pt modelId="{0AFFC854-180E-4DEB-ACFD-7A7A71C38093}" type="parTrans" cxnId="{02F7AF81-D606-4E07-98A8-1E5EFDD8718C}">
      <dgm:prSet/>
      <dgm:spPr/>
      <dgm:t>
        <a:bodyPr/>
        <a:lstStyle/>
        <a:p>
          <a:endParaRPr lang="en-US"/>
        </a:p>
      </dgm:t>
    </dgm:pt>
    <dgm:pt modelId="{DDFF0266-FEAF-4A3F-AFDD-2D121837FCEA}" type="sibTrans" cxnId="{02F7AF81-D606-4E07-98A8-1E5EFDD8718C}">
      <dgm:prSet/>
      <dgm:spPr/>
      <dgm:t>
        <a:bodyPr/>
        <a:lstStyle/>
        <a:p>
          <a:endParaRPr lang="en-US"/>
        </a:p>
      </dgm:t>
    </dgm:pt>
    <dgm:pt modelId="{659B8BE8-C4D2-4FDE-BCD9-EB80AA563779}">
      <dgm:prSet phldrT="[Text]"/>
      <dgm:spPr/>
      <dgm:t>
        <a:bodyPr/>
        <a:lstStyle/>
        <a:p>
          <a:r>
            <a:rPr lang="en-US" dirty="0"/>
            <a:t>Compliance</a:t>
          </a:r>
        </a:p>
      </dgm:t>
    </dgm:pt>
    <dgm:pt modelId="{BC2698F2-D0ED-4802-B731-0F2CD5F61D42}" type="parTrans" cxnId="{FB947FEA-9E8F-4A0F-B266-F364140E4A22}">
      <dgm:prSet/>
      <dgm:spPr/>
      <dgm:t>
        <a:bodyPr/>
        <a:lstStyle/>
        <a:p>
          <a:endParaRPr lang="en-US"/>
        </a:p>
      </dgm:t>
    </dgm:pt>
    <dgm:pt modelId="{DE6A9A40-9B79-4C21-862B-DDC2612A1B7E}" type="sibTrans" cxnId="{FB947FEA-9E8F-4A0F-B266-F364140E4A22}">
      <dgm:prSet/>
      <dgm:spPr/>
      <dgm:t>
        <a:bodyPr/>
        <a:lstStyle/>
        <a:p>
          <a:endParaRPr lang="en-US"/>
        </a:p>
      </dgm:t>
    </dgm:pt>
    <dgm:pt modelId="{E03178A2-F49C-467A-B7FB-D1BCBD94F0A7}" type="pres">
      <dgm:prSet presAssocID="{6B8C4DAE-E381-47E2-BD4D-BF1ADD07119E}" presName="Name0" presStyleCnt="0">
        <dgm:presLayoutVars>
          <dgm:dir/>
          <dgm:animLvl val="lvl"/>
          <dgm:resizeHandles val="exact"/>
        </dgm:presLayoutVars>
      </dgm:prSet>
      <dgm:spPr/>
    </dgm:pt>
    <dgm:pt modelId="{7B75D1E8-9C2A-4798-94E2-E231366FDDF3}" type="pres">
      <dgm:prSet presAssocID="{29F42737-B3B2-449E-8182-F6B22AE81ACB}" presName="parTxOnly" presStyleLbl="node1" presStyleIdx="0" presStyleCnt="5">
        <dgm:presLayoutVars>
          <dgm:chMax val="0"/>
          <dgm:chPref val="0"/>
          <dgm:bulletEnabled val="1"/>
        </dgm:presLayoutVars>
      </dgm:prSet>
      <dgm:spPr/>
    </dgm:pt>
    <dgm:pt modelId="{2F0208E3-722E-4603-B75F-7116CD965F54}" type="pres">
      <dgm:prSet presAssocID="{4731EB1A-FED5-46FF-8EA8-AD030E0A2DEA}" presName="parTxOnlySpace" presStyleCnt="0"/>
      <dgm:spPr/>
    </dgm:pt>
    <dgm:pt modelId="{5F9A66B8-CD97-44C3-A303-0CAE26D1A2C1}" type="pres">
      <dgm:prSet presAssocID="{A2429A1A-4CE4-4A6F-A48D-82F1915FA979}" presName="parTxOnly" presStyleLbl="node1" presStyleIdx="1" presStyleCnt="5">
        <dgm:presLayoutVars>
          <dgm:chMax val="0"/>
          <dgm:chPref val="0"/>
          <dgm:bulletEnabled val="1"/>
        </dgm:presLayoutVars>
      </dgm:prSet>
      <dgm:spPr/>
    </dgm:pt>
    <dgm:pt modelId="{980E5238-B6C8-4974-A523-CD8D2C62A265}" type="pres">
      <dgm:prSet presAssocID="{DE785731-6983-4209-8F79-ED240A9DDEEF}" presName="parTxOnlySpace" presStyleCnt="0"/>
      <dgm:spPr/>
    </dgm:pt>
    <dgm:pt modelId="{60357805-CED6-4038-AFAB-A6316FB551B6}" type="pres">
      <dgm:prSet presAssocID="{299C6EB2-29D4-4DBD-9C92-863B73E29234}" presName="parTxOnly" presStyleLbl="node1" presStyleIdx="2" presStyleCnt="5">
        <dgm:presLayoutVars>
          <dgm:chMax val="0"/>
          <dgm:chPref val="0"/>
          <dgm:bulletEnabled val="1"/>
        </dgm:presLayoutVars>
      </dgm:prSet>
      <dgm:spPr/>
    </dgm:pt>
    <dgm:pt modelId="{7E6E2701-B194-4830-B508-52F2091210E2}" type="pres">
      <dgm:prSet presAssocID="{EE2EC92B-FF81-41D9-A3A4-BEC236A0A6E0}" presName="parTxOnlySpace" presStyleCnt="0"/>
      <dgm:spPr/>
    </dgm:pt>
    <dgm:pt modelId="{64944D15-5FA9-40AF-9260-ED7C17DD321F}" type="pres">
      <dgm:prSet presAssocID="{FF85414E-085D-4CDD-A46F-577685D33342}" presName="parTxOnly" presStyleLbl="node1" presStyleIdx="3" presStyleCnt="5">
        <dgm:presLayoutVars>
          <dgm:chMax val="0"/>
          <dgm:chPref val="0"/>
          <dgm:bulletEnabled val="1"/>
        </dgm:presLayoutVars>
      </dgm:prSet>
      <dgm:spPr/>
    </dgm:pt>
    <dgm:pt modelId="{93C63FE5-34F0-442B-9ADA-9695603B699A}" type="pres">
      <dgm:prSet presAssocID="{DDFF0266-FEAF-4A3F-AFDD-2D121837FCEA}" presName="parTxOnlySpace" presStyleCnt="0"/>
      <dgm:spPr/>
    </dgm:pt>
    <dgm:pt modelId="{677EC741-D222-4917-A942-31D7F7C47E49}" type="pres">
      <dgm:prSet presAssocID="{659B8BE8-C4D2-4FDE-BCD9-EB80AA563779}" presName="parTxOnly" presStyleLbl="node1" presStyleIdx="4" presStyleCnt="5">
        <dgm:presLayoutVars>
          <dgm:chMax val="0"/>
          <dgm:chPref val="0"/>
          <dgm:bulletEnabled val="1"/>
        </dgm:presLayoutVars>
      </dgm:prSet>
      <dgm:spPr/>
    </dgm:pt>
  </dgm:ptLst>
  <dgm:cxnLst>
    <dgm:cxn modelId="{C1BE7818-7B68-4431-83D1-6E9FB9ADBEB2}" type="presOf" srcId="{659B8BE8-C4D2-4FDE-BCD9-EB80AA563779}" destId="{677EC741-D222-4917-A942-31D7F7C47E49}" srcOrd="0" destOrd="0" presId="urn:microsoft.com/office/officeart/2005/8/layout/chevron1"/>
    <dgm:cxn modelId="{D7C1681D-E612-42A6-9454-5F6AED3DB81D}" srcId="{6B8C4DAE-E381-47E2-BD4D-BF1ADD07119E}" destId="{A2429A1A-4CE4-4A6F-A48D-82F1915FA979}" srcOrd="1" destOrd="0" parTransId="{5BFEAFB6-2EE6-4142-B0E9-A3B46E7C7531}" sibTransId="{DE785731-6983-4209-8F79-ED240A9DDEEF}"/>
    <dgm:cxn modelId="{F2786660-EB4F-43B3-88F0-1D0F749D5060}" type="presOf" srcId="{FF85414E-085D-4CDD-A46F-577685D33342}" destId="{64944D15-5FA9-40AF-9260-ED7C17DD321F}" srcOrd="0" destOrd="0" presId="urn:microsoft.com/office/officeart/2005/8/layout/chevron1"/>
    <dgm:cxn modelId="{50840D6F-5766-43A4-BCDC-87F8605ED2EC}" srcId="{6B8C4DAE-E381-47E2-BD4D-BF1ADD07119E}" destId="{299C6EB2-29D4-4DBD-9C92-863B73E29234}" srcOrd="2" destOrd="0" parTransId="{621E464A-3E49-4B58-A9C7-639DE38D6640}" sibTransId="{EE2EC92B-FF81-41D9-A3A4-BEC236A0A6E0}"/>
    <dgm:cxn modelId="{02F7AF81-D606-4E07-98A8-1E5EFDD8718C}" srcId="{6B8C4DAE-E381-47E2-BD4D-BF1ADD07119E}" destId="{FF85414E-085D-4CDD-A46F-577685D33342}" srcOrd="3" destOrd="0" parTransId="{0AFFC854-180E-4DEB-ACFD-7A7A71C38093}" sibTransId="{DDFF0266-FEAF-4A3F-AFDD-2D121837FCEA}"/>
    <dgm:cxn modelId="{F8D91FA3-D936-414C-A70C-A61EDDFCCD13}" type="presOf" srcId="{6B8C4DAE-E381-47E2-BD4D-BF1ADD07119E}" destId="{E03178A2-F49C-467A-B7FB-D1BCBD94F0A7}" srcOrd="0" destOrd="0" presId="urn:microsoft.com/office/officeart/2005/8/layout/chevron1"/>
    <dgm:cxn modelId="{6343F5B0-EF3B-473E-BDCB-69B533BFCD4E}" srcId="{6B8C4DAE-E381-47E2-BD4D-BF1ADD07119E}" destId="{29F42737-B3B2-449E-8182-F6B22AE81ACB}" srcOrd="0" destOrd="0" parTransId="{45FE9093-F2E2-4BBF-A96B-D9E287B04321}" sibTransId="{4731EB1A-FED5-46FF-8EA8-AD030E0A2DEA}"/>
    <dgm:cxn modelId="{9AF83FD8-B130-4927-9101-B48D8D74F01A}" type="presOf" srcId="{A2429A1A-4CE4-4A6F-A48D-82F1915FA979}" destId="{5F9A66B8-CD97-44C3-A303-0CAE26D1A2C1}" srcOrd="0" destOrd="0" presId="urn:microsoft.com/office/officeart/2005/8/layout/chevron1"/>
    <dgm:cxn modelId="{42BC69DC-8FCF-45C0-B47E-0B2C4F02F69A}" type="presOf" srcId="{299C6EB2-29D4-4DBD-9C92-863B73E29234}" destId="{60357805-CED6-4038-AFAB-A6316FB551B6}" srcOrd="0" destOrd="0" presId="urn:microsoft.com/office/officeart/2005/8/layout/chevron1"/>
    <dgm:cxn modelId="{679BDFE0-4190-460E-BB4B-E9C38DA08DAC}" type="presOf" srcId="{29F42737-B3B2-449E-8182-F6B22AE81ACB}" destId="{7B75D1E8-9C2A-4798-94E2-E231366FDDF3}" srcOrd="0" destOrd="0" presId="urn:microsoft.com/office/officeart/2005/8/layout/chevron1"/>
    <dgm:cxn modelId="{FB947FEA-9E8F-4A0F-B266-F364140E4A22}" srcId="{6B8C4DAE-E381-47E2-BD4D-BF1ADD07119E}" destId="{659B8BE8-C4D2-4FDE-BCD9-EB80AA563779}" srcOrd="4" destOrd="0" parTransId="{BC2698F2-D0ED-4802-B731-0F2CD5F61D42}" sibTransId="{DE6A9A40-9B79-4C21-862B-DDC2612A1B7E}"/>
    <dgm:cxn modelId="{51348170-7D2B-4E6C-8EB7-9F79F897DCA0}" type="presParOf" srcId="{E03178A2-F49C-467A-B7FB-D1BCBD94F0A7}" destId="{7B75D1E8-9C2A-4798-94E2-E231366FDDF3}" srcOrd="0" destOrd="0" presId="urn:microsoft.com/office/officeart/2005/8/layout/chevron1"/>
    <dgm:cxn modelId="{6BC9153C-4FC2-477D-8825-FC7C55862AE6}" type="presParOf" srcId="{E03178A2-F49C-467A-B7FB-D1BCBD94F0A7}" destId="{2F0208E3-722E-4603-B75F-7116CD965F54}" srcOrd="1" destOrd="0" presId="urn:microsoft.com/office/officeart/2005/8/layout/chevron1"/>
    <dgm:cxn modelId="{8DD0587E-A9E8-4A62-8B1B-BCF235D524EF}" type="presParOf" srcId="{E03178A2-F49C-467A-B7FB-D1BCBD94F0A7}" destId="{5F9A66B8-CD97-44C3-A303-0CAE26D1A2C1}" srcOrd="2" destOrd="0" presId="urn:microsoft.com/office/officeart/2005/8/layout/chevron1"/>
    <dgm:cxn modelId="{8B4719F4-E019-4F9B-9E69-7CB22DD2D00D}" type="presParOf" srcId="{E03178A2-F49C-467A-B7FB-D1BCBD94F0A7}" destId="{980E5238-B6C8-4974-A523-CD8D2C62A265}" srcOrd="3" destOrd="0" presId="urn:microsoft.com/office/officeart/2005/8/layout/chevron1"/>
    <dgm:cxn modelId="{7FACCF9F-1327-4660-874E-E15ADED626E2}" type="presParOf" srcId="{E03178A2-F49C-467A-B7FB-D1BCBD94F0A7}" destId="{60357805-CED6-4038-AFAB-A6316FB551B6}" srcOrd="4" destOrd="0" presId="urn:microsoft.com/office/officeart/2005/8/layout/chevron1"/>
    <dgm:cxn modelId="{62DC9C18-887B-4914-A69F-5490D049CDB4}" type="presParOf" srcId="{E03178A2-F49C-467A-B7FB-D1BCBD94F0A7}" destId="{7E6E2701-B194-4830-B508-52F2091210E2}" srcOrd="5" destOrd="0" presId="urn:microsoft.com/office/officeart/2005/8/layout/chevron1"/>
    <dgm:cxn modelId="{5C655B49-29D9-4BA8-94A0-71BCC68B4977}" type="presParOf" srcId="{E03178A2-F49C-467A-B7FB-D1BCBD94F0A7}" destId="{64944D15-5FA9-40AF-9260-ED7C17DD321F}" srcOrd="6" destOrd="0" presId="urn:microsoft.com/office/officeart/2005/8/layout/chevron1"/>
    <dgm:cxn modelId="{538C9F1A-08B7-4422-8574-29506C1C8C08}" type="presParOf" srcId="{E03178A2-F49C-467A-B7FB-D1BCBD94F0A7}" destId="{93C63FE5-34F0-442B-9ADA-9695603B699A}" srcOrd="7" destOrd="0" presId="urn:microsoft.com/office/officeart/2005/8/layout/chevron1"/>
    <dgm:cxn modelId="{7E1F465A-6E20-48B4-96BB-CC5879AC9556}" type="presParOf" srcId="{E03178A2-F49C-467A-B7FB-D1BCBD94F0A7}" destId="{677EC741-D222-4917-A942-31D7F7C47E49}"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75D1E8-9C2A-4798-94E2-E231366FDDF3}">
      <dsp:nvSpPr>
        <dsp:cNvPr id="0" name=""/>
        <dsp:cNvSpPr/>
      </dsp:nvSpPr>
      <dsp:spPr>
        <a:xfrm>
          <a:off x="2122" y="299166"/>
          <a:ext cx="1888716" cy="75548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Customer Acquisition</a:t>
          </a:r>
        </a:p>
      </dsp:txBody>
      <dsp:txXfrm>
        <a:off x="379865" y="299166"/>
        <a:ext cx="1133230" cy="755486"/>
      </dsp:txXfrm>
    </dsp:sp>
    <dsp:sp modelId="{5F9A66B8-CD97-44C3-A303-0CAE26D1A2C1}">
      <dsp:nvSpPr>
        <dsp:cNvPr id="0" name=""/>
        <dsp:cNvSpPr/>
      </dsp:nvSpPr>
      <dsp:spPr>
        <a:xfrm>
          <a:off x="1701966" y="299166"/>
          <a:ext cx="1888716" cy="75548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Underwriting</a:t>
          </a:r>
        </a:p>
      </dsp:txBody>
      <dsp:txXfrm>
        <a:off x="2079709" y="299166"/>
        <a:ext cx="1133230" cy="755486"/>
      </dsp:txXfrm>
    </dsp:sp>
    <dsp:sp modelId="{60357805-CED6-4038-AFAB-A6316FB551B6}">
      <dsp:nvSpPr>
        <dsp:cNvPr id="0" name=""/>
        <dsp:cNvSpPr/>
      </dsp:nvSpPr>
      <dsp:spPr>
        <a:xfrm>
          <a:off x="3401810" y="299166"/>
          <a:ext cx="1888716" cy="75548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Origination</a:t>
          </a:r>
        </a:p>
      </dsp:txBody>
      <dsp:txXfrm>
        <a:off x="3779553" y="299166"/>
        <a:ext cx="1133230" cy="755486"/>
      </dsp:txXfrm>
    </dsp:sp>
    <dsp:sp modelId="{64944D15-5FA9-40AF-9260-ED7C17DD321F}">
      <dsp:nvSpPr>
        <dsp:cNvPr id="0" name=""/>
        <dsp:cNvSpPr/>
      </dsp:nvSpPr>
      <dsp:spPr>
        <a:xfrm>
          <a:off x="5101655" y="299166"/>
          <a:ext cx="1888716" cy="75548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Servicing</a:t>
          </a:r>
        </a:p>
      </dsp:txBody>
      <dsp:txXfrm>
        <a:off x="5479398" y="299166"/>
        <a:ext cx="1133230" cy="755486"/>
      </dsp:txXfrm>
    </dsp:sp>
    <dsp:sp modelId="{677EC741-D222-4917-A942-31D7F7C47E49}">
      <dsp:nvSpPr>
        <dsp:cNvPr id="0" name=""/>
        <dsp:cNvSpPr/>
      </dsp:nvSpPr>
      <dsp:spPr>
        <a:xfrm>
          <a:off x="6801499" y="299166"/>
          <a:ext cx="1888716" cy="75548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kern="1200" dirty="0"/>
            <a:t>Compliance</a:t>
          </a:r>
        </a:p>
      </dsp:txBody>
      <dsp:txXfrm>
        <a:off x="7179242" y="299166"/>
        <a:ext cx="1133230" cy="75548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8" rIns="93177" bIns="46588" rtlCol="0"/>
          <a:lstStyle>
            <a:lvl1pPr algn="l">
              <a:defRPr sz="1200"/>
            </a:lvl1pPr>
          </a:lstStyle>
          <a:p>
            <a:endParaRPr lang="en-US"/>
          </a:p>
        </p:txBody>
      </p:sp>
      <p:sp>
        <p:nvSpPr>
          <p:cNvPr id="3" name="Date Placeholder 2"/>
          <p:cNvSpPr>
            <a:spLocks noGrp="1"/>
          </p:cNvSpPr>
          <p:nvPr>
            <p:ph type="dt" idx="1"/>
          </p:nvPr>
        </p:nvSpPr>
        <p:spPr>
          <a:xfrm>
            <a:off x="3970937" y="0"/>
            <a:ext cx="3037840" cy="464820"/>
          </a:xfrm>
          <a:prstGeom prst="rect">
            <a:avLst/>
          </a:prstGeom>
        </p:spPr>
        <p:txBody>
          <a:bodyPr vert="horz" lIns="93177" tIns="46588" rIns="93177" bIns="46588" rtlCol="0"/>
          <a:lstStyle>
            <a:lvl1pPr algn="r">
              <a:defRPr sz="1200"/>
            </a:lvl1pPr>
          </a:lstStyle>
          <a:p>
            <a:fld id="{C0287AE3-470F-48D7-8AFA-31CB247DB669}" type="datetimeFigureOut">
              <a:rPr lang="en-US" smtClean="0"/>
              <a:t>1/10/2022</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7" tIns="46588" rIns="93177" bIns="46588"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8" rIns="93177" bIns="4658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8" rIns="93177" bIns="46588" rtlCol="0" anchor="b"/>
          <a:lstStyle>
            <a:lvl1pPr algn="l">
              <a:defRPr sz="1200"/>
            </a:lvl1pPr>
          </a:lstStyle>
          <a:p>
            <a:endParaRPr lang="en-US"/>
          </a:p>
        </p:txBody>
      </p:sp>
      <p:sp>
        <p:nvSpPr>
          <p:cNvPr id="7" name="Slide Number Placeholder 6"/>
          <p:cNvSpPr>
            <a:spLocks noGrp="1"/>
          </p:cNvSpPr>
          <p:nvPr>
            <p:ph type="sldNum" sz="quarter" idx="5"/>
          </p:nvPr>
        </p:nvSpPr>
        <p:spPr>
          <a:xfrm>
            <a:off x="3970937" y="8829967"/>
            <a:ext cx="3037840" cy="464820"/>
          </a:xfrm>
          <a:prstGeom prst="rect">
            <a:avLst/>
          </a:prstGeom>
        </p:spPr>
        <p:txBody>
          <a:bodyPr vert="horz" lIns="93177" tIns="46588" rIns="93177" bIns="46588" rtlCol="0" anchor="b"/>
          <a:lstStyle>
            <a:lvl1pPr algn="r">
              <a:defRPr sz="1200"/>
            </a:lvl1pPr>
          </a:lstStyle>
          <a:p>
            <a:fld id="{1A979886-74EF-4642-AE36-6DD0E190882A}" type="slidenum">
              <a:rPr lang="en-US" smtClean="0"/>
              <a:t>‹#›</a:t>
            </a:fld>
            <a:endParaRPr lang="en-US"/>
          </a:p>
        </p:txBody>
      </p:sp>
    </p:spTree>
    <p:extLst>
      <p:ext uri="{BB962C8B-B14F-4D97-AF65-F5344CB8AC3E}">
        <p14:creationId xmlns:p14="http://schemas.microsoft.com/office/powerpoint/2010/main" val="2123151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A979886-74EF-4642-AE36-6DD0E190882A}"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A979886-74EF-4642-AE36-6DD0E190882A}" type="slidenum">
              <a:rPr lang="en-US" smtClean="0"/>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A979886-74EF-4642-AE36-6DD0E190882A}"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A979886-74EF-4642-AE36-6DD0E190882A}" type="slidenum">
              <a:rPr lang="en-US" smtClean="0"/>
              <a:t>3</a:t>
            </a:fld>
            <a:endParaRPr lang="en-US"/>
          </a:p>
        </p:txBody>
      </p:sp>
    </p:spTree>
    <p:extLst>
      <p:ext uri="{BB962C8B-B14F-4D97-AF65-F5344CB8AC3E}">
        <p14:creationId xmlns:p14="http://schemas.microsoft.com/office/powerpoint/2010/main" val="2956461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A979886-74EF-4642-AE36-6DD0E190882A}"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A979886-74EF-4642-AE36-6DD0E190882A}" type="slidenum">
              <a:rPr lang="en-US" smtClean="0"/>
              <a:t>5</a:t>
            </a:fld>
            <a:endParaRPr lang="en-US"/>
          </a:p>
        </p:txBody>
      </p:sp>
    </p:spTree>
    <p:extLst>
      <p:ext uri="{BB962C8B-B14F-4D97-AF65-F5344CB8AC3E}">
        <p14:creationId xmlns:p14="http://schemas.microsoft.com/office/powerpoint/2010/main" val="1905243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A979886-74EF-4642-AE36-6DD0E190882A}" type="slidenum">
              <a:rPr lang="en-US" smtClean="0"/>
              <a:t>6</a:t>
            </a:fld>
            <a:endParaRPr lang="en-US"/>
          </a:p>
        </p:txBody>
      </p:sp>
    </p:spTree>
    <p:extLst>
      <p:ext uri="{BB962C8B-B14F-4D97-AF65-F5344CB8AC3E}">
        <p14:creationId xmlns:p14="http://schemas.microsoft.com/office/powerpoint/2010/main" val="1055955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A979886-74EF-4642-AE36-6DD0E190882A}" type="slidenum">
              <a:rPr lang="en-US" smtClean="0"/>
              <a:t>7</a:t>
            </a:fld>
            <a:endParaRPr lang="en-US"/>
          </a:p>
        </p:txBody>
      </p:sp>
    </p:spTree>
    <p:extLst>
      <p:ext uri="{BB962C8B-B14F-4D97-AF65-F5344CB8AC3E}">
        <p14:creationId xmlns:p14="http://schemas.microsoft.com/office/powerpoint/2010/main" val="507700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A979886-74EF-4642-AE36-6DD0E190882A}"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A979886-74EF-4642-AE36-6DD0E190882A}"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796424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459CD71-BDC0-4041-A1C6-F8437F0308CE}"/>
              </a:ext>
            </a:extLst>
          </p:cNvPr>
          <p:cNvPicPr>
            <a:picLocks noChangeAspect="1"/>
          </p:cNvPicPr>
          <p:nvPr userDrawn="1"/>
        </p:nvPicPr>
        <p:blipFill>
          <a:blip r:embed="rId3"/>
          <a:stretch>
            <a:fillRect/>
          </a:stretch>
        </p:blipFill>
        <p:spPr>
          <a:xfrm>
            <a:off x="1645920" y="0"/>
            <a:ext cx="7498080" cy="711707"/>
          </a:xfrm>
          <a:prstGeom prst="rect">
            <a:avLst/>
          </a:prstGeom>
        </p:spPr>
      </p:pic>
      <p:pic>
        <p:nvPicPr>
          <p:cNvPr id="12" name="Picture 11">
            <a:extLst>
              <a:ext uri="{FF2B5EF4-FFF2-40B4-BE49-F238E27FC236}">
                <a16:creationId xmlns:a16="http://schemas.microsoft.com/office/drawing/2014/main" id="{4D0284FF-C9A9-495E-A930-7F27E88E6350}"/>
              </a:ext>
            </a:extLst>
          </p:cNvPr>
          <p:cNvPicPr>
            <a:picLocks noChangeAspect="1"/>
          </p:cNvPicPr>
          <p:nvPr userDrawn="1"/>
        </p:nvPicPr>
        <p:blipFill>
          <a:blip r:embed="rId4"/>
          <a:stretch>
            <a:fillRect/>
          </a:stretch>
        </p:blipFill>
        <p:spPr>
          <a:xfrm>
            <a:off x="0" y="0"/>
            <a:ext cx="714895" cy="714895"/>
          </a:xfrm>
          <a:prstGeom prst="rect">
            <a:avLst/>
          </a:prstGeom>
        </p:spPr>
      </p:pic>
    </p:spTree>
    <p:extLst>
      <p:ext uri="{BB962C8B-B14F-4D97-AF65-F5344CB8AC3E}">
        <p14:creationId xmlns:p14="http://schemas.microsoft.com/office/powerpoint/2010/main" val="2749622389"/>
      </p:ext>
    </p:extLst>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31737" y="1170687"/>
            <a:ext cx="5000334" cy="643246"/>
          </a:xfrm>
          <a:prstGeom prst="rect">
            <a:avLst/>
          </a:prstGeom>
        </p:spPr>
        <p:txBody>
          <a:bodyPr>
            <a:normAutofit/>
          </a:bodyPr>
          <a:lstStyle/>
          <a:p>
            <a:pPr algn="l"/>
            <a:r>
              <a:rPr lang="en-US" sz="2400" dirty="0">
                <a:solidFill>
                  <a:prstClr val="black"/>
                </a:solidFill>
              </a:rPr>
              <a:t>Originating Auto Loans on Blockchain</a:t>
            </a:r>
            <a:endParaRPr lang="en-US" sz="4000" dirty="0"/>
          </a:p>
        </p:txBody>
      </p:sp>
      <p:sp>
        <p:nvSpPr>
          <p:cNvPr id="3" name="Subtitle 2"/>
          <p:cNvSpPr>
            <a:spLocks noGrp="1"/>
          </p:cNvSpPr>
          <p:nvPr>
            <p:ph type="subTitle" idx="4294967295"/>
          </p:nvPr>
        </p:nvSpPr>
        <p:spPr>
          <a:xfrm>
            <a:off x="1371600" y="2007220"/>
            <a:ext cx="6400800" cy="3406854"/>
          </a:xfrm>
          <a:prstGeom prst="rect">
            <a:avLst/>
          </a:prstGeom>
        </p:spPr>
        <p:txBody>
          <a:bodyPr>
            <a:normAutofit lnSpcReduction="10000"/>
          </a:bodyPr>
          <a:lstStyle/>
          <a:p>
            <a:pPr lvl="0">
              <a:spcBef>
                <a:spcPts val="0"/>
              </a:spcBef>
            </a:pPr>
            <a:r>
              <a:rPr lang="en-US" b="1" dirty="0">
                <a:solidFill>
                  <a:prstClr val="black"/>
                </a:solidFill>
              </a:rPr>
              <a:t>On the Road Lending</a:t>
            </a:r>
          </a:p>
          <a:p>
            <a:pPr lvl="0">
              <a:spcBef>
                <a:spcPts val="0"/>
              </a:spcBef>
            </a:pPr>
            <a:r>
              <a:rPr lang="en-US" sz="2400" b="1" dirty="0">
                <a:solidFill>
                  <a:prstClr val="black"/>
                </a:solidFill>
              </a:rPr>
              <a:t>1500 N. Loop 12, Irving, TX 75061</a:t>
            </a:r>
          </a:p>
          <a:p>
            <a:pPr lvl="0">
              <a:spcBef>
                <a:spcPts val="0"/>
              </a:spcBef>
            </a:pPr>
            <a:r>
              <a:rPr lang="en-US" sz="2400" b="1" dirty="0" err="1">
                <a:solidFill>
                  <a:prstClr val="black"/>
                </a:solidFill>
              </a:rPr>
              <a:t>Ontheroadlending.org</a:t>
            </a:r>
            <a:endParaRPr lang="en-US" sz="2200" b="1" dirty="0">
              <a:solidFill>
                <a:prstClr val="black"/>
              </a:solidFill>
            </a:endParaRPr>
          </a:p>
          <a:p>
            <a:pPr lvl="0">
              <a:spcBef>
                <a:spcPts val="0"/>
              </a:spcBef>
            </a:pPr>
            <a:endParaRPr lang="en-US" sz="2400" b="1" dirty="0">
              <a:solidFill>
                <a:prstClr val="black"/>
              </a:solidFill>
            </a:endParaRPr>
          </a:p>
          <a:p>
            <a:pPr lvl="0">
              <a:spcBef>
                <a:spcPts val="0"/>
              </a:spcBef>
            </a:pPr>
            <a:endParaRPr lang="en-US" sz="2400" b="1" dirty="0">
              <a:solidFill>
                <a:prstClr val="black"/>
              </a:solidFill>
            </a:endParaRPr>
          </a:p>
          <a:p>
            <a:pPr lvl="0">
              <a:spcBef>
                <a:spcPts val="0"/>
              </a:spcBef>
            </a:pPr>
            <a:r>
              <a:rPr lang="en-US" sz="2400" b="1" dirty="0">
                <a:solidFill>
                  <a:prstClr val="black"/>
                </a:solidFill>
              </a:rPr>
              <a:t>Dave Eddy		</a:t>
            </a:r>
          </a:p>
          <a:p>
            <a:pPr lvl="0">
              <a:spcBef>
                <a:spcPts val="0"/>
              </a:spcBef>
            </a:pPr>
            <a:r>
              <a:rPr lang="en-US" sz="2400" b="1" dirty="0" err="1">
                <a:solidFill>
                  <a:prstClr val="black"/>
                </a:solidFill>
              </a:rPr>
              <a:t>David_s_eddy@Hotmail.com</a:t>
            </a:r>
            <a:endParaRPr lang="en-US" sz="2400" b="1" dirty="0">
              <a:solidFill>
                <a:prstClr val="black"/>
              </a:solidFill>
            </a:endParaRPr>
          </a:p>
          <a:p>
            <a:pPr lvl="0">
              <a:spcBef>
                <a:spcPts val="0"/>
              </a:spcBef>
            </a:pPr>
            <a:r>
              <a:rPr lang="en-US" sz="2400" b="1" dirty="0">
                <a:solidFill>
                  <a:prstClr val="black"/>
                </a:solidFill>
              </a:rPr>
              <a:t>Michelle Corson</a:t>
            </a:r>
          </a:p>
          <a:p>
            <a:pPr lvl="0">
              <a:spcBef>
                <a:spcPts val="0"/>
              </a:spcBef>
            </a:pPr>
            <a:r>
              <a:rPr lang="en-US" sz="2400" b="1" dirty="0" err="1">
                <a:solidFill>
                  <a:prstClr val="black"/>
                </a:solidFill>
              </a:rPr>
              <a:t>mcorson@ontheroadcompanies.com</a:t>
            </a:r>
            <a:endParaRPr lang="en-US" sz="2400" b="1" dirty="0">
              <a:solidFill>
                <a:prstClr val="black"/>
              </a:solidFill>
            </a:endParaRPr>
          </a:p>
          <a:p>
            <a:pPr marL="0" lvl="0" indent="0">
              <a:spcBef>
                <a:spcPts val="0"/>
              </a:spcBef>
              <a:buNone/>
            </a:pPr>
            <a:endParaRPr lang="en-US" sz="1800" b="1" dirty="0">
              <a:solidFill>
                <a:prstClr val="black"/>
              </a:solidFill>
            </a:endParaRPr>
          </a:p>
          <a:p>
            <a:pPr lvl="0">
              <a:spcBef>
                <a:spcPts val="0"/>
              </a:spcBef>
            </a:pPr>
            <a:endParaRPr lang="en-US" sz="1800" b="1" dirty="0">
              <a:solidFill>
                <a:prstClr val="black"/>
              </a:solidFill>
            </a:endParaRPr>
          </a:p>
          <a:p>
            <a:endParaRPr lang="en-US" dirty="0"/>
          </a:p>
        </p:txBody>
      </p:sp>
    </p:spTree>
    <p:extLst>
      <p:ext uri="{BB962C8B-B14F-4D97-AF65-F5344CB8AC3E}">
        <p14:creationId xmlns:p14="http://schemas.microsoft.com/office/powerpoint/2010/main" val="1273440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31737" y="1170687"/>
            <a:ext cx="5000334" cy="643246"/>
          </a:xfrm>
          <a:prstGeom prst="rect">
            <a:avLst/>
          </a:prstGeom>
        </p:spPr>
        <p:txBody>
          <a:bodyPr>
            <a:normAutofit fontScale="90000"/>
          </a:bodyPr>
          <a:lstStyle/>
          <a:p>
            <a:pPr algn="l"/>
            <a:r>
              <a:rPr lang="en-US" sz="2400" dirty="0">
                <a:solidFill>
                  <a:prstClr val="black"/>
                </a:solidFill>
              </a:rPr>
              <a:t>Project Title</a:t>
            </a:r>
            <a:br>
              <a:rPr lang="en-US" sz="2400" dirty="0">
                <a:solidFill>
                  <a:prstClr val="black"/>
                </a:solidFill>
              </a:rPr>
            </a:br>
            <a:r>
              <a:rPr lang="en-US" sz="2400" dirty="0">
                <a:solidFill>
                  <a:prstClr val="black"/>
                </a:solidFill>
              </a:rPr>
              <a:t>Company Name</a:t>
            </a:r>
            <a:endParaRPr lang="en-US" sz="4000" dirty="0"/>
          </a:p>
        </p:txBody>
      </p:sp>
      <p:sp>
        <p:nvSpPr>
          <p:cNvPr id="3" name="Subtitle 2"/>
          <p:cNvSpPr>
            <a:spLocks noGrp="1"/>
          </p:cNvSpPr>
          <p:nvPr>
            <p:ph type="subTitle" idx="4294967295"/>
          </p:nvPr>
        </p:nvSpPr>
        <p:spPr>
          <a:xfrm>
            <a:off x="914400" y="2007220"/>
            <a:ext cx="7315200" cy="3993530"/>
          </a:xfrm>
          <a:prstGeom prst="rect">
            <a:avLst/>
          </a:prstGeom>
        </p:spPr>
        <p:txBody>
          <a:bodyPr>
            <a:normAutofit lnSpcReduction="10000"/>
          </a:bodyPr>
          <a:lstStyle/>
          <a:p>
            <a:pPr lvl="0">
              <a:spcBef>
                <a:spcPts val="0"/>
              </a:spcBef>
            </a:pPr>
            <a:r>
              <a:rPr lang="en-US" b="1" dirty="0">
                <a:solidFill>
                  <a:prstClr val="black"/>
                </a:solidFill>
              </a:rPr>
              <a:t>Logistics</a:t>
            </a:r>
          </a:p>
          <a:p>
            <a:pPr lvl="0">
              <a:spcBef>
                <a:spcPts val="0"/>
              </a:spcBef>
            </a:pPr>
            <a:endParaRPr lang="en-US" sz="2400" b="1" dirty="0">
              <a:solidFill>
                <a:prstClr val="black"/>
              </a:solidFill>
            </a:endParaRPr>
          </a:p>
          <a:p>
            <a:pPr lvl="0">
              <a:spcBef>
                <a:spcPts val="0"/>
              </a:spcBef>
            </a:pPr>
            <a:r>
              <a:rPr lang="en-US" sz="2400" b="1" dirty="0">
                <a:solidFill>
                  <a:schemeClr val="accent6">
                    <a:lumMod val="75000"/>
                  </a:schemeClr>
                </a:solidFill>
              </a:rPr>
              <a:t>List student restrictions (US citizenship, </a:t>
            </a:r>
            <a:r>
              <a:rPr lang="en-US" sz="2400" b="1" dirty="0" err="1">
                <a:solidFill>
                  <a:schemeClr val="accent6">
                    <a:lumMod val="75000"/>
                  </a:schemeClr>
                </a:solidFill>
              </a:rPr>
              <a:t>etc</a:t>
            </a:r>
            <a:r>
              <a:rPr lang="en-US" sz="2400" b="1" dirty="0">
                <a:solidFill>
                  <a:schemeClr val="accent6">
                    <a:lumMod val="75000"/>
                  </a:schemeClr>
                </a:solidFill>
              </a:rPr>
              <a:t>)</a:t>
            </a:r>
          </a:p>
          <a:p>
            <a:pPr lvl="1">
              <a:spcBef>
                <a:spcPts val="0"/>
              </a:spcBef>
            </a:pPr>
            <a:r>
              <a:rPr lang="en-US" sz="2000" b="1" dirty="0">
                <a:solidFill>
                  <a:schemeClr val="accent6">
                    <a:lumMod val="75000"/>
                  </a:schemeClr>
                </a:solidFill>
              </a:rPr>
              <a:t>None</a:t>
            </a:r>
          </a:p>
          <a:p>
            <a:pPr lvl="0">
              <a:spcBef>
                <a:spcPts val="0"/>
              </a:spcBef>
            </a:pPr>
            <a:endParaRPr lang="en-US" b="1" dirty="0">
              <a:solidFill>
                <a:prstClr val="black"/>
              </a:solidFill>
            </a:endParaRPr>
          </a:p>
          <a:p>
            <a:pPr lvl="0">
              <a:spcBef>
                <a:spcPts val="0"/>
              </a:spcBef>
            </a:pPr>
            <a:r>
              <a:rPr lang="en-US" sz="2400" b="1" dirty="0">
                <a:solidFill>
                  <a:schemeClr val="accent6">
                    <a:lumMod val="75000"/>
                  </a:schemeClr>
                </a:solidFill>
              </a:rPr>
              <a:t>Provide </a:t>
            </a:r>
            <a:r>
              <a:rPr lang="en-US" sz="2400" b="1" dirty="0" err="1">
                <a:solidFill>
                  <a:schemeClr val="accent6">
                    <a:lumMod val="75000"/>
                  </a:schemeClr>
                </a:solidFill>
              </a:rPr>
              <a:t>mtg</a:t>
            </a:r>
            <a:r>
              <a:rPr lang="en-US" sz="2400" b="1" dirty="0">
                <a:solidFill>
                  <a:schemeClr val="accent6">
                    <a:lumMod val="75000"/>
                  </a:schemeClr>
                </a:solidFill>
              </a:rPr>
              <a:t> frequency (weekly, biweekly, </a:t>
            </a:r>
            <a:r>
              <a:rPr lang="en-US" sz="2400" b="1" dirty="0" err="1">
                <a:solidFill>
                  <a:schemeClr val="accent6">
                    <a:lumMod val="75000"/>
                  </a:schemeClr>
                </a:solidFill>
              </a:rPr>
              <a:t>etc</a:t>
            </a:r>
            <a:r>
              <a:rPr lang="en-US" sz="2400" b="1" dirty="0">
                <a:solidFill>
                  <a:schemeClr val="accent6">
                    <a:lumMod val="75000"/>
                  </a:schemeClr>
                </a:solidFill>
              </a:rPr>
              <a:t>)</a:t>
            </a:r>
          </a:p>
          <a:p>
            <a:pPr lvl="1">
              <a:spcBef>
                <a:spcPts val="0"/>
              </a:spcBef>
            </a:pPr>
            <a:r>
              <a:rPr lang="en-US" sz="2000" b="1" dirty="0">
                <a:solidFill>
                  <a:schemeClr val="accent6">
                    <a:lumMod val="75000"/>
                  </a:schemeClr>
                </a:solidFill>
              </a:rPr>
              <a:t>We will follow scrum methodology and hold the appropriate ceremonies.  Sprint cycle is 2 week.</a:t>
            </a:r>
          </a:p>
          <a:p>
            <a:pPr lvl="0">
              <a:spcBef>
                <a:spcPts val="0"/>
              </a:spcBef>
            </a:pPr>
            <a:endParaRPr lang="en-US" sz="2400" b="1" dirty="0">
              <a:solidFill>
                <a:schemeClr val="accent6">
                  <a:lumMod val="75000"/>
                </a:schemeClr>
              </a:solidFill>
            </a:endParaRPr>
          </a:p>
          <a:p>
            <a:pPr lvl="0">
              <a:spcBef>
                <a:spcPts val="0"/>
              </a:spcBef>
            </a:pPr>
            <a:r>
              <a:rPr lang="en-US" sz="2400" b="1" dirty="0">
                <a:solidFill>
                  <a:schemeClr val="accent6">
                    <a:lumMod val="75000"/>
                  </a:schemeClr>
                </a:solidFill>
              </a:rPr>
              <a:t>Provide mtg location if known</a:t>
            </a:r>
          </a:p>
          <a:p>
            <a:pPr lvl="1">
              <a:spcBef>
                <a:spcPts val="0"/>
              </a:spcBef>
            </a:pPr>
            <a:r>
              <a:rPr lang="en-US" sz="2000" b="1" dirty="0">
                <a:solidFill>
                  <a:schemeClr val="accent6">
                    <a:lumMod val="75000"/>
                  </a:schemeClr>
                </a:solidFill>
              </a:rPr>
              <a:t>online</a:t>
            </a:r>
          </a:p>
          <a:p>
            <a:pPr lvl="0">
              <a:spcBef>
                <a:spcPts val="0"/>
              </a:spcBef>
            </a:pPr>
            <a:endParaRPr lang="en-US" sz="2400" b="1" dirty="0">
              <a:solidFill>
                <a:schemeClr val="accent6">
                  <a:lumMod val="75000"/>
                </a:schemeClr>
              </a:solidFill>
            </a:endParaRPr>
          </a:p>
        </p:txBody>
      </p:sp>
    </p:spTree>
    <p:extLst>
      <p:ext uri="{BB962C8B-B14F-4D97-AF65-F5344CB8AC3E}">
        <p14:creationId xmlns:p14="http://schemas.microsoft.com/office/powerpoint/2010/main" val="3926117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31737" y="1170687"/>
            <a:ext cx="5000334" cy="643246"/>
          </a:xfrm>
          <a:prstGeom prst="rect">
            <a:avLst/>
          </a:prstGeom>
        </p:spPr>
        <p:txBody>
          <a:bodyPr>
            <a:normAutofit fontScale="90000"/>
          </a:bodyPr>
          <a:lstStyle/>
          <a:p>
            <a:pPr algn="l"/>
            <a:r>
              <a:rPr lang="en-US" sz="2400" dirty="0">
                <a:solidFill>
                  <a:prstClr val="black"/>
                </a:solidFill>
              </a:rPr>
              <a:t>Originating Car Loans on Blockchain</a:t>
            </a:r>
            <a:br>
              <a:rPr lang="en-US" sz="2400" dirty="0">
                <a:solidFill>
                  <a:prstClr val="black"/>
                </a:solidFill>
              </a:rPr>
            </a:br>
            <a:r>
              <a:rPr lang="en-US" sz="2400" dirty="0">
                <a:solidFill>
                  <a:prstClr val="black"/>
                </a:solidFill>
              </a:rPr>
              <a:t>On the Road Lending</a:t>
            </a:r>
            <a:endParaRPr lang="en-US" sz="4000" dirty="0"/>
          </a:p>
        </p:txBody>
      </p:sp>
      <p:sp>
        <p:nvSpPr>
          <p:cNvPr id="3" name="Subtitle 2"/>
          <p:cNvSpPr>
            <a:spLocks noGrp="1"/>
          </p:cNvSpPr>
          <p:nvPr>
            <p:ph type="subTitle" idx="4294967295"/>
          </p:nvPr>
        </p:nvSpPr>
        <p:spPr>
          <a:xfrm>
            <a:off x="914400" y="2205990"/>
            <a:ext cx="7315200" cy="3440430"/>
          </a:xfrm>
          <a:prstGeom prst="rect">
            <a:avLst/>
          </a:prstGeom>
        </p:spPr>
        <p:txBody>
          <a:bodyPr>
            <a:normAutofit fontScale="92500" lnSpcReduction="10000"/>
          </a:bodyPr>
          <a:lstStyle/>
          <a:p>
            <a:pPr lvl="0" algn="l">
              <a:spcBef>
                <a:spcPts val="0"/>
              </a:spcBef>
            </a:pPr>
            <a:r>
              <a:rPr lang="en-US" b="1" dirty="0">
                <a:solidFill>
                  <a:prstClr val="black"/>
                </a:solidFill>
              </a:rPr>
              <a:t>Company Overview:</a:t>
            </a:r>
          </a:p>
          <a:p>
            <a:pPr lvl="1" algn="l">
              <a:spcBef>
                <a:spcPts val="0"/>
              </a:spcBef>
            </a:pPr>
            <a:r>
              <a:rPr lang="en-US" sz="2400" b="1" dirty="0">
                <a:solidFill>
                  <a:schemeClr val="accent6">
                    <a:lumMod val="75000"/>
                  </a:schemeClr>
                </a:solidFill>
              </a:rPr>
              <a:t>Part of a family of companies with a mission to build prosperity for America’s working families through financial and transportation innovation</a:t>
            </a:r>
          </a:p>
          <a:p>
            <a:pPr lvl="1" algn="l">
              <a:spcBef>
                <a:spcPts val="0"/>
              </a:spcBef>
            </a:pPr>
            <a:r>
              <a:rPr lang="en-US" sz="2400" b="1" dirty="0">
                <a:solidFill>
                  <a:schemeClr val="accent6">
                    <a:lumMod val="75000"/>
                  </a:schemeClr>
                </a:solidFill>
              </a:rPr>
              <a:t>Related entities include On the Road Sustainability Funds (which actually makes the loans), On the Road Motors (a Texas motor vehicle dealer), On the Road Garage (a collision repair and training facility in advanced auto technology), and Champion Impact Capital (an impact investment advisory company).</a:t>
            </a:r>
            <a:endParaRPr lang="en-US" sz="2400" dirty="0">
              <a:solidFill>
                <a:schemeClr val="accent6">
                  <a:lumMod val="75000"/>
                </a:schemeClr>
              </a:solidFill>
            </a:endParaRPr>
          </a:p>
        </p:txBody>
      </p:sp>
    </p:spTree>
    <p:extLst>
      <p:ext uri="{BB962C8B-B14F-4D97-AF65-F5344CB8AC3E}">
        <p14:creationId xmlns:p14="http://schemas.microsoft.com/office/powerpoint/2010/main" val="4061970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EB86F6F6-3ABB-46FC-9F2D-B5514FB71D78}"/>
              </a:ext>
            </a:extLst>
          </p:cNvPr>
          <p:cNvGraphicFramePr/>
          <p:nvPr>
            <p:extLst>
              <p:ext uri="{D42A27DB-BD31-4B8C-83A1-F6EECF244321}">
                <p14:modId xmlns:p14="http://schemas.microsoft.com/office/powerpoint/2010/main" val="3089559444"/>
              </p:ext>
            </p:extLst>
          </p:nvPr>
        </p:nvGraphicFramePr>
        <p:xfrm>
          <a:off x="357446" y="1313180"/>
          <a:ext cx="8692338" cy="1353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E2373A43-E51E-4DC5-B842-E3236CA086ED}"/>
              </a:ext>
            </a:extLst>
          </p:cNvPr>
          <p:cNvSpPr txBox="1"/>
          <p:nvPr/>
        </p:nvSpPr>
        <p:spPr>
          <a:xfrm>
            <a:off x="281940" y="1112520"/>
            <a:ext cx="2570897" cy="369332"/>
          </a:xfrm>
          <a:prstGeom prst="rect">
            <a:avLst/>
          </a:prstGeom>
          <a:noFill/>
        </p:spPr>
        <p:txBody>
          <a:bodyPr wrap="none" rtlCol="0">
            <a:spAutoFit/>
          </a:bodyPr>
          <a:lstStyle/>
          <a:p>
            <a:r>
              <a:rPr lang="en-US" dirty="0"/>
              <a:t>Auto Finance Value Chain</a:t>
            </a:r>
          </a:p>
        </p:txBody>
      </p:sp>
      <p:sp>
        <p:nvSpPr>
          <p:cNvPr id="8" name="Rectangle: Rounded Corners 7">
            <a:extLst>
              <a:ext uri="{FF2B5EF4-FFF2-40B4-BE49-F238E27FC236}">
                <a16:creationId xmlns:a16="http://schemas.microsoft.com/office/drawing/2014/main" id="{8DC0F688-4A2B-452F-8669-513456F8641A}"/>
              </a:ext>
            </a:extLst>
          </p:cNvPr>
          <p:cNvSpPr/>
          <p:nvPr/>
        </p:nvSpPr>
        <p:spPr>
          <a:xfrm>
            <a:off x="281940" y="2533650"/>
            <a:ext cx="1668780" cy="17907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US" sz="1600" dirty="0"/>
              <a:t>Advertising</a:t>
            </a:r>
          </a:p>
          <a:p>
            <a:pPr marL="285750" indent="-285750">
              <a:buFont typeface="Arial" panose="020B0604020202020204" pitchFamily="34" charset="0"/>
              <a:buChar char="•"/>
            </a:pPr>
            <a:r>
              <a:rPr lang="en-US" sz="1600" dirty="0"/>
              <a:t>Partner Agencies</a:t>
            </a:r>
          </a:p>
          <a:p>
            <a:pPr marL="285750" indent="-285750">
              <a:buFont typeface="Arial" panose="020B0604020202020204" pitchFamily="34" charset="0"/>
              <a:buChar char="•"/>
            </a:pPr>
            <a:r>
              <a:rPr lang="en-US" sz="1600" dirty="0"/>
              <a:t>Loan Aggregators</a:t>
            </a:r>
          </a:p>
          <a:p>
            <a:pPr marL="285750" indent="-285750">
              <a:buFont typeface="Arial" panose="020B0604020202020204" pitchFamily="34" charset="0"/>
              <a:buChar char="•"/>
            </a:pPr>
            <a:r>
              <a:rPr lang="en-US" sz="1600" dirty="0"/>
              <a:t>Client Referrals</a:t>
            </a:r>
          </a:p>
        </p:txBody>
      </p:sp>
      <p:sp>
        <p:nvSpPr>
          <p:cNvPr id="9" name="Rectangle: Rounded Corners 8">
            <a:extLst>
              <a:ext uri="{FF2B5EF4-FFF2-40B4-BE49-F238E27FC236}">
                <a16:creationId xmlns:a16="http://schemas.microsoft.com/office/drawing/2014/main" id="{CCF0985B-BC59-4BAB-B863-0F6A48B2BF9B}"/>
              </a:ext>
            </a:extLst>
          </p:cNvPr>
          <p:cNvSpPr/>
          <p:nvPr/>
        </p:nvSpPr>
        <p:spPr>
          <a:xfrm>
            <a:off x="2033846" y="2533650"/>
            <a:ext cx="1668780" cy="17907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US" sz="1600" dirty="0"/>
              <a:t>Risk analysis</a:t>
            </a:r>
          </a:p>
          <a:p>
            <a:pPr marL="285750" indent="-285750">
              <a:buFont typeface="Arial" panose="020B0604020202020204" pitchFamily="34" charset="0"/>
              <a:buChar char="•"/>
            </a:pPr>
            <a:r>
              <a:rPr lang="en-US" sz="1600" dirty="0"/>
              <a:t>Financial capability</a:t>
            </a:r>
          </a:p>
          <a:p>
            <a:pPr marL="285750" indent="-285750">
              <a:buFont typeface="Arial" panose="020B0604020202020204" pitchFamily="34" charset="0"/>
              <a:buChar char="•"/>
            </a:pPr>
            <a:r>
              <a:rPr lang="en-US" sz="1600" dirty="0"/>
              <a:t>Verification</a:t>
            </a:r>
          </a:p>
        </p:txBody>
      </p:sp>
      <p:sp>
        <p:nvSpPr>
          <p:cNvPr id="10" name="Rectangle: Rounded Corners 9">
            <a:extLst>
              <a:ext uri="{FF2B5EF4-FFF2-40B4-BE49-F238E27FC236}">
                <a16:creationId xmlns:a16="http://schemas.microsoft.com/office/drawing/2014/main" id="{5F817102-DAF1-43BC-8673-08267A15CD8A}"/>
              </a:ext>
            </a:extLst>
          </p:cNvPr>
          <p:cNvSpPr/>
          <p:nvPr/>
        </p:nvSpPr>
        <p:spPr>
          <a:xfrm>
            <a:off x="3800992" y="2533650"/>
            <a:ext cx="1668780" cy="17907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US" sz="1600" dirty="0"/>
              <a:t>Loan documents</a:t>
            </a:r>
          </a:p>
          <a:p>
            <a:pPr marL="285750" indent="-285750">
              <a:buFont typeface="Arial" panose="020B0604020202020204" pitchFamily="34" charset="0"/>
              <a:buChar char="•"/>
            </a:pPr>
            <a:r>
              <a:rPr lang="en-US" sz="1600" dirty="0"/>
              <a:t>Loan vaulting</a:t>
            </a:r>
          </a:p>
          <a:p>
            <a:pPr marL="285750" indent="-285750">
              <a:buFont typeface="Arial" panose="020B0604020202020204" pitchFamily="34" charset="0"/>
              <a:buChar char="•"/>
            </a:pPr>
            <a:r>
              <a:rPr lang="en-US" sz="1600" dirty="0"/>
              <a:t>Loan setup </a:t>
            </a:r>
          </a:p>
        </p:txBody>
      </p:sp>
      <p:sp>
        <p:nvSpPr>
          <p:cNvPr id="11" name="Rectangle: Rounded Corners 10">
            <a:extLst>
              <a:ext uri="{FF2B5EF4-FFF2-40B4-BE49-F238E27FC236}">
                <a16:creationId xmlns:a16="http://schemas.microsoft.com/office/drawing/2014/main" id="{0AB8F2AF-F2F1-4B33-ABF1-83B2CFB61F61}"/>
              </a:ext>
            </a:extLst>
          </p:cNvPr>
          <p:cNvSpPr/>
          <p:nvPr/>
        </p:nvSpPr>
        <p:spPr>
          <a:xfrm>
            <a:off x="5583378" y="2533650"/>
            <a:ext cx="1668780" cy="17907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US" sz="1600" dirty="0"/>
              <a:t>Receive Payments</a:t>
            </a:r>
          </a:p>
          <a:p>
            <a:pPr marL="285750" indent="-285750">
              <a:buFont typeface="Arial" panose="020B0604020202020204" pitchFamily="34" charset="0"/>
              <a:buChar char="•"/>
            </a:pPr>
            <a:r>
              <a:rPr lang="en-US" sz="1600" dirty="0"/>
              <a:t>Amortize</a:t>
            </a:r>
          </a:p>
          <a:p>
            <a:pPr marL="285750" indent="-285750">
              <a:buFont typeface="Arial" panose="020B0604020202020204" pitchFamily="34" charset="0"/>
              <a:buChar char="•"/>
            </a:pPr>
            <a:r>
              <a:rPr lang="en-US" sz="1600" dirty="0"/>
              <a:t>Investor Waterfall</a:t>
            </a:r>
          </a:p>
        </p:txBody>
      </p:sp>
      <p:sp>
        <p:nvSpPr>
          <p:cNvPr id="12" name="Rectangle: Rounded Corners 11">
            <a:extLst>
              <a:ext uri="{FF2B5EF4-FFF2-40B4-BE49-F238E27FC236}">
                <a16:creationId xmlns:a16="http://schemas.microsoft.com/office/drawing/2014/main" id="{4D4B8006-8D59-460D-8921-E12D3A17F41A}"/>
              </a:ext>
            </a:extLst>
          </p:cNvPr>
          <p:cNvSpPr/>
          <p:nvPr/>
        </p:nvSpPr>
        <p:spPr>
          <a:xfrm>
            <a:off x="7381004" y="2533650"/>
            <a:ext cx="1668780" cy="17907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US" sz="1600" dirty="0"/>
              <a:t>Licensing</a:t>
            </a:r>
          </a:p>
          <a:p>
            <a:pPr marL="285750" indent="-285750">
              <a:buFont typeface="Arial" panose="020B0604020202020204" pitchFamily="34" charset="0"/>
              <a:buChar char="•"/>
            </a:pPr>
            <a:r>
              <a:rPr lang="en-US" sz="1600" dirty="0"/>
              <a:t>Partner Impact Reporting</a:t>
            </a:r>
          </a:p>
          <a:p>
            <a:pPr marL="285750" indent="-285750">
              <a:buFont typeface="Arial" panose="020B0604020202020204" pitchFamily="34" charset="0"/>
              <a:buChar char="•"/>
            </a:pPr>
            <a:r>
              <a:rPr lang="en-US" sz="1600" dirty="0"/>
              <a:t>Servicing Reports</a:t>
            </a:r>
          </a:p>
        </p:txBody>
      </p:sp>
      <p:sp>
        <p:nvSpPr>
          <p:cNvPr id="13" name="Rectangle: Rounded Corners 12">
            <a:extLst>
              <a:ext uri="{FF2B5EF4-FFF2-40B4-BE49-F238E27FC236}">
                <a16:creationId xmlns:a16="http://schemas.microsoft.com/office/drawing/2014/main" id="{29A9259E-3FF8-4D74-B8E7-EF98683E566E}"/>
              </a:ext>
            </a:extLst>
          </p:cNvPr>
          <p:cNvSpPr/>
          <p:nvPr/>
        </p:nvSpPr>
        <p:spPr>
          <a:xfrm>
            <a:off x="315883" y="5001992"/>
            <a:ext cx="1668780" cy="67794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indent="0" algn="ctr">
              <a:buFont typeface="Arial" panose="020B0604020202020204" pitchFamily="34" charset="0"/>
              <a:buNone/>
            </a:pPr>
            <a:r>
              <a:rPr lang="en-US" sz="1600" dirty="0"/>
              <a:t>Salesforce CRM (not designed for loan origination)</a:t>
            </a:r>
          </a:p>
        </p:txBody>
      </p:sp>
      <p:sp>
        <p:nvSpPr>
          <p:cNvPr id="14" name="TextBox 13">
            <a:extLst>
              <a:ext uri="{FF2B5EF4-FFF2-40B4-BE49-F238E27FC236}">
                <a16:creationId xmlns:a16="http://schemas.microsoft.com/office/drawing/2014/main" id="{8071A260-AEE9-43CC-8AAF-9054FB605E0A}"/>
              </a:ext>
            </a:extLst>
          </p:cNvPr>
          <p:cNvSpPr txBox="1"/>
          <p:nvPr/>
        </p:nvSpPr>
        <p:spPr>
          <a:xfrm>
            <a:off x="281940" y="4522589"/>
            <a:ext cx="2027735" cy="369332"/>
          </a:xfrm>
          <a:prstGeom prst="rect">
            <a:avLst/>
          </a:prstGeom>
          <a:noFill/>
        </p:spPr>
        <p:txBody>
          <a:bodyPr wrap="none" rtlCol="0">
            <a:spAutoFit/>
          </a:bodyPr>
          <a:lstStyle/>
          <a:p>
            <a:r>
              <a:rPr lang="en-US" dirty="0"/>
              <a:t>Supporting Systems</a:t>
            </a:r>
          </a:p>
        </p:txBody>
      </p:sp>
      <p:sp>
        <p:nvSpPr>
          <p:cNvPr id="15" name="Rectangle: Rounded Corners 14">
            <a:extLst>
              <a:ext uri="{FF2B5EF4-FFF2-40B4-BE49-F238E27FC236}">
                <a16:creationId xmlns:a16="http://schemas.microsoft.com/office/drawing/2014/main" id="{E9366FC5-8B70-4FC4-900E-9A570E3D28B0}"/>
              </a:ext>
            </a:extLst>
          </p:cNvPr>
          <p:cNvSpPr/>
          <p:nvPr/>
        </p:nvSpPr>
        <p:spPr>
          <a:xfrm>
            <a:off x="5723307" y="5037176"/>
            <a:ext cx="1388922" cy="60757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indent="0" algn="ctr">
              <a:buFont typeface="Arial" panose="020B0604020202020204" pitchFamily="34" charset="0"/>
              <a:buNone/>
            </a:pPr>
            <a:r>
              <a:rPr lang="en-US" sz="1600" dirty="0"/>
              <a:t>Auto Pal</a:t>
            </a:r>
          </a:p>
        </p:txBody>
      </p:sp>
      <p:sp>
        <p:nvSpPr>
          <p:cNvPr id="16" name="Rectangle: Rounded Corners 15">
            <a:extLst>
              <a:ext uri="{FF2B5EF4-FFF2-40B4-BE49-F238E27FC236}">
                <a16:creationId xmlns:a16="http://schemas.microsoft.com/office/drawing/2014/main" id="{A321A329-E9D7-42D3-866D-E663D06DDA0B}"/>
              </a:ext>
            </a:extLst>
          </p:cNvPr>
          <p:cNvSpPr/>
          <p:nvPr/>
        </p:nvSpPr>
        <p:spPr>
          <a:xfrm>
            <a:off x="5723307" y="5725234"/>
            <a:ext cx="1388922" cy="6779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indent="0" algn="ctr">
              <a:buFont typeface="Arial" panose="020B0604020202020204" pitchFamily="34" charset="0"/>
              <a:buNone/>
            </a:pPr>
            <a:r>
              <a:rPr lang="en-US" sz="1600" dirty="0"/>
              <a:t>QuickBooks</a:t>
            </a:r>
          </a:p>
        </p:txBody>
      </p:sp>
      <p:sp>
        <p:nvSpPr>
          <p:cNvPr id="17" name="Rectangle: Rounded Corners 14">
            <a:extLst>
              <a:ext uri="{FF2B5EF4-FFF2-40B4-BE49-F238E27FC236}">
                <a16:creationId xmlns:a16="http://schemas.microsoft.com/office/drawing/2014/main" id="{A33FDB28-9F9F-3944-A496-F7A9931F96F9}"/>
              </a:ext>
            </a:extLst>
          </p:cNvPr>
          <p:cNvSpPr/>
          <p:nvPr/>
        </p:nvSpPr>
        <p:spPr>
          <a:xfrm>
            <a:off x="3940921" y="5037176"/>
            <a:ext cx="1388922" cy="60757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indent="0" algn="ctr">
              <a:buFont typeface="Arial" panose="020B0604020202020204" pitchFamily="34" charset="0"/>
              <a:buNone/>
            </a:pPr>
            <a:r>
              <a:rPr lang="en-US" sz="1600" dirty="0" err="1"/>
              <a:t>AutoPal</a:t>
            </a:r>
            <a:r>
              <a:rPr lang="en-US" sz="1600" dirty="0"/>
              <a:t>, </a:t>
            </a:r>
            <a:r>
              <a:rPr lang="en-US" sz="1600" dirty="0" err="1"/>
              <a:t>Docusign</a:t>
            </a:r>
            <a:endParaRPr lang="en-US" sz="1600" dirty="0"/>
          </a:p>
        </p:txBody>
      </p:sp>
      <p:sp>
        <p:nvSpPr>
          <p:cNvPr id="18" name="Rectangle: Rounded Corners 14">
            <a:extLst>
              <a:ext uri="{FF2B5EF4-FFF2-40B4-BE49-F238E27FC236}">
                <a16:creationId xmlns:a16="http://schemas.microsoft.com/office/drawing/2014/main" id="{6BF33B9F-4CC9-884F-A4B8-954451EFA166}"/>
              </a:ext>
            </a:extLst>
          </p:cNvPr>
          <p:cNvSpPr/>
          <p:nvPr/>
        </p:nvSpPr>
        <p:spPr>
          <a:xfrm>
            <a:off x="2173775" y="5037176"/>
            <a:ext cx="1388922" cy="60757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indent="0" algn="ctr">
              <a:buFont typeface="Arial" panose="020B0604020202020204" pitchFamily="34" charset="0"/>
              <a:buNone/>
            </a:pPr>
            <a:r>
              <a:rPr lang="en-US" sz="1600" dirty="0"/>
              <a:t>Credit Bureaus</a:t>
            </a:r>
          </a:p>
        </p:txBody>
      </p:sp>
    </p:spTree>
    <p:extLst>
      <p:ext uri="{BB962C8B-B14F-4D97-AF65-F5344CB8AC3E}">
        <p14:creationId xmlns:p14="http://schemas.microsoft.com/office/powerpoint/2010/main" val="1739491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F2D2C8C-EE7B-46EC-A9D3-02E243D7B2BF}"/>
              </a:ext>
            </a:extLst>
          </p:cNvPr>
          <p:cNvPicPr>
            <a:picLocks noChangeAspect="1"/>
          </p:cNvPicPr>
          <p:nvPr/>
        </p:nvPicPr>
        <p:blipFill>
          <a:blip r:embed="rId3"/>
          <a:stretch>
            <a:fillRect/>
          </a:stretch>
        </p:blipFill>
        <p:spPr>
          <a:xfrm>
            <a:off x="0" y="1083912"/>
            <a:ext cx="9144000" cy="5755614"/>
          </a:xfrm>
          <a:prstGeom prst="rect">
            <a:avLst/>
          </a:prstGeom>
        </p:spPr>
      </p:pic>
      <p:sp>
        <p:nvSpPr>
          <p:cNvPr id="4" name="TextBox 3">
            <a:extLst>
              <a:ext uri="{FF2B5EF4-FFF2-40B4-BE49-F238E27FC236}">
                <a16:creationId xmlns:a16="http://schemas.microsoft.com/office/drawing/2014/main" id="{E65571A0-E71C-4234-8C2E-59C1C71CC556}"/>
              </a:ext>
            </a:extLst>
          </p:cNvPr>
          <p:cNvSpPr txBox="1"/>
          <p:nvPr/>
        </p:nvSpPr>
        <p:spPr>
          <a:xfrm>
            <a:off x="195309" y="823805"/>
            <a:ext cx="1211742" cy="369332"/>
          </a:xfrm>
          <a:prstGeom prst="rect">
            <a:avLst/>
          </a:prstGeom>
          <a:noFill/>
        </p:spPr>
        <p:txBody>
          <a:bodyPr wrap="none" rtlCol="0">
            <a:spAutoFit/>
          </a:bodyPr>
          <a:lstStyle/>
          <a:p>
            <a:r>
              <a:rPr lang="en-US" dirty="0"/>
              <a:t>Pain Points</a:t>
            </a:r>
          </a:p>
        </p:txBody>
      </p:sp>
      <p:sp>
        <p:nvSpPr>
          <p:cNvPr id="19" name="Star: 5 Points 18">
            <a:extLst>
              <a:ext uri="{FF2B5EF4-FFF2-40B4-BE49-F238E27FC236}">
                <a16:creationId xmlns:a16="http://schemas.microsoft.com/office/drawing/2014/main" id="{AAB55C08-1222-4BB2-96E5-BC021202769C}"/>
              </a:ext>
            </a:extLst>
          </p:cNvPr>
          <p:cNvSpPr/>
          <p:nvPr/>
        </p:nvSpPr>
        <p:spPr>
          <a:xfrm>
            <a:off x="3030824" y="4579113"/>
            <a:ext cx="355106" cy="275207"/>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0" name="TextBox 19">
            <a:extLst>
              <a:ext uri="{FF2B5EF4-FFF2-40B4-BE49-F238E27FC236}">
                <a16:creationId xmlns:a16="http://schemas.microsoft.com/office/drawing/2014/main" id="{E2E25792-5CBD-400B-87C3-F0AA3FE0597C}"/>
              </a:ext>
            </a:extLst>
          </p:cNvPr>
          <p:cNvSpPr txBox="1"/>
          <p:nvPr/>
        </p:nvSpPr>
        <p:spPr>
          <a:xfrm>
            <a:off x="3411217" y="5035142"/>
            <a:ext cx="2021707" cy="369332"/>
          </a:xfrm>
          <a:prstGeom prst="rect">
            <a:avLst/>
          </a:prstGeom>
          <a:noFill/>
        </p:spPr>
        <p:txBody>
          <a:bodyPr wrap="none" rtlCol="0">
            <a:spAutoFit/>
          </a:bodyPr>
          <a:lstStyle/>
          <a:p>
            <a:r>
              <a:rPr lang="en-US" dirty="0"/>
              <a:t>Process Inefficiency</a:t>
            </a:r>
          </a:p>
        </p:txBody>
      </p:sp>
      <p:sp>
        <p:nvSpPr>
          <p:cNvPr id="21" name="Star: 5 Points 20">
            <a:extLst>
              <a:ext uri="{FF2B5EF4-FFF2-40B4-BE49-F238E27FC236}">
                <a16:creationId xmlns:a16="http://schemas.microsoft.com/office/drawing/2014/main" id="{AB372561-104F-48C3-9644-F0C9A0D8AB00}"/>
              </a:ext>
            </a:extLst>
          </p:cNvPr>
          <p:cNvSpPr/>
          <p:nvPr/>
        </p:nvSpPr>
        <p:spPr>
          <a:xfrm>
            <a:off x="3056111" y="5094679"/>
            <a:ext cx="355106" cy="275207"/>
          </a:xfrm>
          <a:prstGeom prst="star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2" name="TextBox 21">
            <a:extLst>
              <a:ext uri="{FF2B5EF4-FFF2-40B4-BE49-F238E27FC236}">
                <a16:creationId xmlns:a16="http://schemas.microsoft.com/office/drawing/2014/main" id="{1F78BF8D-F569-426A-AE32-415CB8704591}"/>
              </a:ext>
            </a:extLst>
          </p:cNvPr>
          <p:cNvSpPr txBox="1"/>
          <p:nvPr/>
        </p:nvSpPr>
        <p:spPr>
          <a:xfrm>
            <a:off x="3411217" y="5454273"/>
            <a:ext cx="1547090" cy="369332"/>
          </a:xfrm>
          <a:prstGeom prst="rect">
            <a:avLst/>
          </a:prstGeom>
          <a:noFill/>
        </p:spPr>
        <p:txBody>
          <a:bodyPr wrap="none" rtlCol="0">
            <a:spAutoFit/>
          </a:bodyPr>
          <a:lstStyle/>
          <a:p>
            <a:r>
              <a:rPr lang="en-US" dirty="0"/>
              <a:t>Siloed systems</a:t>
            </a:r>
          </a:p>
        </p:txBody>
      </p:sp>
      <p:sp>
        <p:nvSpPr>
          <p:cNvPr id="8" name="Star: 5 Points 20">
            <a:extLst>
              <a:ext uri="{FF2B5EF4-FFF2-40B4-BE49-F238E27FC236}">
                <a16:creationId xmlns:a16="http://schemas.microsoft.com/office/drawing/2014/main" id="{4858CBCD-B4FA-D742-A5C5-3014B3F96455}"/>
              </a:ext>
            </a:extLst>
          </p:cNvPr>
          <p:cNvSpPr/>
          <p:nvPr/>
        </p:nvSpPr>
        <p:spPr>
          <a:xfrm>
            <a:off x="3056111" y="5492389"/>
            <a:ext cx="355106" cy="275207"/>
          </a:xfrm>
          <a:prstGeom prst="star5">
            <a:avLst>
              <a:gd name="adj" fmla="val 15520"/>
              <a:gd name="hf" fmla="val 105146"/>
              <a:gd name="vf" fmla="val 11055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D33301B4-3118-0242-94DA-0E647A36DF11}"/>
              </a:ext>
            </a:extLst>
          </p:cNvPr>
          <p:cNvSpPr txBox="1"/>
          <p:nvPr/>
        </p:nvSpPr>
        <p:spPr>
          <a:xfrm>
            <a:off x="3385930" y="4552081"/>
            <a:ext cx="3897961" cy="369332"/>
          </a:xfrm>
          <a:prstGeom prst="rect">
            <a:avLst/>
          </a:prstGeom>
          <a:noFill/>
        </p:spPr>
        <p:txBody>
          <a:bodyPr wrap="square" rtlCol="0">
            <a:spAutoFit/>
          </a:bodyPr>
          <a:lstStyle/>
          <a:p>
            <a:r>
              <a:rPr lang="en-US" dirty="0"/>
              <a:t>Inadequate functionality</a:t>
            </a:r>
          </a:p>
        </p:txBody>
      </p:sp>
      <p:sp>
        <p:nvSpPr>
          <p:cNvPr id="10" name="Star: 5 Points 20">
            <a:extLst>
              <a:ext uri="{FF2B5EF4-FFF2-40B4-BE49-F238E27FC236}">
                <a16:creationId xmlns:a16="http://schemas.microsoft.com/office/drawing/2014/main" id="{85009E86-26FA-174C-9964-38FDC9891282}"/>
              </a:ext>
            </a:extLst>
          </p:cNvPr>
          <p:cNvSpPr/>
          <p:nvPr/>
        </p:nvSpPr>
        <p:spPr>
          <a:xfrm>
            <a:off x="3056111" y="5984396"/>
            <a:ext cx="355106" cy="275207"/>
          </a:xfrm>
          <a:prstGeom prst="star5">
            <a:avLst>
              <a:gd name="adj" fmla="val 15520"/>
              <a:gd name="hf" fmla="val 105146"/>
              <a:gd name="vf" fmla="val 11055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ACC1C97E-82BE-B44E-B340-01073D41ECA5}"/>
              </a:ext>
            </a:extLst>
          </p:cNvPr>
          <p:cNvSpPr txBox="1"/>
          <p:nvPr/>
        </p:nvSpPr>
        <p:spPr>
          <a:xfrm>
            <a:off x="3411217" y="5946108"/>
            <a:ext cx="2173156" cy="369332"/>
          </a:xfrm>
          <a:prstGeom prst="rect">
            <a:avLst/>
          </a:prstGeom>
          <a:noFill/>
        </p:spPr>
        <p:txBody>
          <a:bodyPr wrap="square" rtlCol="0">
            <a:spAutoFit/>
          </a:bodyPr>
          <a:lstStyle/>
          <a:p>
            <a:r>
              <a:rPr lang="en-US" dirty="0"/>
              <a:t>Intermediary Costs</a:t>
            </a:r>
          </a:p>
        </p:txBody>
      </p:sp>
    </p:spTree>
    <p:extLst>
      <p:ext uri="{BB962C8B-B14F-4D97-AF65-F5344CB8AC3E}">
        <p14:creationId xmlns:p14="http://schemas.microsoft.com/office/powerpoint/2010/main" val="328866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5571A0-E71C-4234-8C2E-59C1C71CC556}"/>
              </a:ext>
            </a:extLst>
          </p:cNvPr>
          <p:cNvSpPr txBox="1"/>
          <p:nvPr/>
        </p:nvSpPr>
        <p:spPr>
          <a:xfrm>
            <a:off x="195309" y="823805"/>
            <a:ext cx="1141723" cy="369332"/>
          </a:xfrm>
          <a:prstGeom prst="rect">
            <a:avLst/>
          </a:prstGeom>
          <a:noFill/>
        </p:spPr>
        <p:txBody>
          <a:bodyPr wrap="none" rtlCol="0">
            <a:spAutoFit/>
          </a:bodyPr>
          <a:lstStyle/>
          <a:p>
            <a:r>
              <a:rPr lang="en-US" dirty="0"/>
              <a:t>Road Map</a:t>
            </a:r>
          </a:p>
        </p:txBody>
      </p:sp>
      <p:pic>
        <p:nvPicPr>
          <p:cNvPr id="6" name="Picture 5">
            <a:extLst>
              <a:ext uri="{FF2B5EF4-FFF2-40B4-BE49-F238E27FC236}">
                <a16:creationId xmlns:a16="http://schemas.microsoft.com/office/drawing/2014/main" id="{0ED39629-3EA9-43CA-8E87-69C4DED443C7}"/>
              </a:ext>
            </a:extLst>
          </p:cNvPr>
          <p:cNvPicPr>
            <a:picLocks noChangeAspect="1"/>
          </p:cNvPicPr>
          <p:nvPr/>
        </p:nvPicPr>
        <p:blipFill>
          <a:blip r:embed="rId3"/>
          <a:stretch>
            <a:fillRect/>
          </a:stretch>
        </p:blipFill>
        <p:spPr>
          <a:xfrm>
            <a:off x="160671" y="1497190"/>
            <a:ext cx="8983329" cy="1200318"/>
          </a:xfrm>
          <a:prstGeom prst="rect">
            <a:avLst/>
          </a:prstGeom>
        </p:spPr>
      </p:pic>
    </p:spTree>
    <p:extLst>
      <p:ext uri="{BB962C8B-B14F-4D97-AF65-F5344CB8AC3E}">
        <p14:creationId xmlns:p14="http://schemas.microsoft.com/office/powerpoint/2010/main" val="405676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5571A0-E71C-4234-8C2E-59C1C71CC556}"/>
              </a:ext>
            </a:extLst>
          </p:cNvPr>
          <p:cNvSpPr txBox="1"/>
          <p:nvPr/>
        </p:nvSpPr>
        <p:spPr>
          <a:xfrm>
            <a:off x="195309" y="823805"/>
            <a:ext cx="1141723" cy="369332"/>
          </a:xfrm>
          <a:prstGeom prst="rect">
            <a:avLst/>
          </a:prstGeom>
          <a:noFill/>
        </p:spPr>
        <p:txBody>
          <a:bodyPr wrap="none" rtlCol="0">
            <a:spAutoFit/>
          </a:bodyPr>
          <a:lstStyle/>
          <a:p>
            <a:r>
              <a:rPr lang="en-US" dirty="0"/>
              <a:t>Road Map</a:t>
            </a:r>
          </a:p>
        </p:txBody>
      </p:sp>
      <p:pic>
        <p:nvPicPr>
          <p:cNvPr id="6" name="Picture 5">
            <a:extLst>
              <a:ext uri="{FF2B5EF4-FFF2-40B4-BE49-F238E27FC236}">
                <a16:creationId xmlns:a16="http://schemas.microsoft.com/office/drawing/2014/main" id="{0ED39629-3EA9-43CA-8E87-69C4DED443C7}"/>
              </a:ext>
            </a:extLst>
          </p:cNvPr>
          <p:cNvPicPr>
            <a:picLocks noChangeAspect="1"/>
          </p:cNvPicPr>
          <p:nvPr/>
        </p:nvPicPr>
        <p:blipFill>
          <a:blip r:embed="rId3"/>
          <a:stretch>
            <a:fillRect/>
          </a:stretch>
        </p:blipFill>
        <p:spPr>
          <a:xfrm>
            <a:off x="160671" y="1235950"/>
            <a:ext cx="8983329" cy="1200318"/>
          </a:xfrm>
          <a:prstGeom prst="rect">
            <a:avLst/>
          </a:prstGeom>
        </p:spPr>
      </p:pic>
      <p:sp>
        <p:nvSpPr>
          <p:cNvPr id="2" name="Oval 1">
            <a:extLst>
              <a:ext uri="{FF2B5EF4-FFF2-40B4-BE49-F238E27FC236}">
                <a16:creationId xmlns:a16="http://schemas.microsoft.com/office/drawing/2014/main" id="{41AD930E-B9C8-422B-896D-E8BF814A0C19}"/>
              </a:ext>
            </a:extLst>
          </p:cNvPr>
          <p:cNvSpPr/>
          <p:nvPr/>
        </p:nvSpPr>
        <p:spPr>
          <a:xfrm>
            <a:off x="648069" y="1913789"/>
            <a:ext cx="3355759" cy="522479"/>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C0777F9B-971E-4680-B205-2B4E93402570}"/>
              </a:ext>
            </a:extLst>
          </p:cNvPr>
          <p:cNvSpPr txBox="1"/>
          <p:nvPr/>
        </p:nvSpPr>
        <p:spPr>
          <a:xfrm>
            <a:off x="766170" y="2479081"/>
            <a:ext cx="7418121" cy="3970318"/>
          </a:xfrm>
          <a:prstGeom prst="rect">
            <a:avLst/>
          </a:prstGeom>
          <a:noFill/>
        </p:spPr>
        <p:txBody>
          <a:bodyPr wrap="none" rtlCol="0">
            <a:spAutoFit/>
          </a:bodyPr>
          <a:lstStyle/>
          <a:p>
            <a:r>
              <a:rPr lang="en-US" b="1" dirty="0"/>
              <a:t>Full Blockchain Scope Considerations </a:t>
            </a:r>
            <a:r>
              <a:rPr lang="en-US" sz="1800" dirty="0">
                <a:solidFill>
                  <a:srgbClr val="000000"/>
                </a:solidFill>
                <a:effectLst/>
                <a:latin typeface="Calibri" panose="020F0502020204030204" pitchFamily="34" charset="0"/>
                <a:ea typeface="Times New Roman" panose="02020603050405020304" pitchFamily="18" charset="0"/>
              </a:rPr>
              <a:t> </a:t>
            </a:r>
            <a:endParaRPr lang="en-US" sz="1800" dirty="0">
              <a:effectLst/>
              <a:latin typeface="Calibri" panose="020F0502020204030204" pitchFamily="34" charset="0"/>
              <a:ea typeface="Calibri" panose="020F0502020204030204" pitchFamily="34" charset="0"/>
            </a:endParaRPr>
          </a:p>
          <a:p>
            <a:pPr marL="285750" marR="0" indent="-285750">
              <a:spcBef>
                <a:spcPts val="0"/>
              </a:spcBef>
              <a:spcAft>
                <a:spcPts val="0"/>
              </a:spcAft>
              <a:buFont typeface="Arial" panose="020B0604020202020204" pitchFamily="34" charset="0"/>
              <a:buChar char="•"/>
            </a:pPr>
            <a:r>
              <a:rPr lang="en-US" dirty="0">
                <a:solidFill>
                  <a:srgbClr val="000000"/>
                </a:solidFill>
                <a:latin typeface="Calibri" panose="020F0502020204030204" pitchFamily="34" charset="0"/>
                <a:ea typeface="Times New Roman" panose="02020603050405020304" pitchFamily="18" charset="0"/>
              </a:rPr>
              <a:t>C</a:t>
            </a:r>
            <a:r>
              <a:rPr lang="en-US" sz="1800" dirty="0">
                <a:solidFill>
                  <a:srgbClr val="000000"/>
                </a:solidFill>
                <a:effectLst/>
                <a:latin typeface="Calibri" panose="020F0502020204030204" pitchFamily="34" charset="0"/>
                <a:ea typeface="Times New Roman" panose="02020603050405020304" pitchFamily="18" charset="0"/>
              </a:rPr>
              <a:t>ustomers register and establish identity within blockchain via mobile app</a:t>
            </a:r>
            <a:endParaRPr lang="en-US" sz="1800" dirty="0">
              <a:effectLst/>
              <a:latin typeface="Calibri" panose="020F0502020204030204" pitchFamily="34" charset="0"/>
              <a:ea typeface="Calibri" panose="020F0502020204030204" pitchFamily="34" charset="0"/>
            </a:endParaRPr>
          </a:p>
          <a:p>
            <a:pPr marL="285750" marR="0" indent="-285750">
              <a:spcBef>
                <a:spcPts val="0"/>
              </a:spcBef>
              <a:spcAft>
                <a:spcPts val="0"/>
              </a:spcAft>
              <a:buFont typeface="Arial" panose="020B0604020202020204" pitchFamily="34" charset="0"/>
              <a:buChar char="•"/>
            </a:pPr>
            <a:r>
              <a:rPr lang="en-US" sz="1800" dirty="0">
                <a:solidFill>
                  <a:srgbClr val="000000"/>
                </a:solidFill>
                <a:effectLst/>
                <a:latin typeface="Calibri" panose="020F0502020204030204" pitchFamily="34" charset="0"/>
                <a:ea typeface="Times New Roman" panose="02020603050405020304" pitchFamily="18" charset="0"/>
              </a:rPr>
              <a:t>Systems supports loan application process</a:t>
            </a:r>
          </a:p>
          <a:p>
            <a:pPr marL="285750" marR="0" indent="-285750">
              <a:spcBef>
                <a:spcPts val="0"/>
              </a:spcBef>
              <a:spcAft>
                <a:spcPts val="0"/>
              </a:spcAft>
              <a:buFont typeface="Arial" panose="020B0604020202020204" pitchFamily="34" charset="0"/>
              <a:buChar char="•"/>
            </a:pPr>
            <a:r>
              <a:rPr lang="en-US" dirty="0">
                <a:solidFill>
                  <a:srgbClr val="000000"/>
                </a:solidFill>
                <a:latin typeface="Calibri" panose="020F0502020204030204" pitchFamily="34" charset="0"/>
                <a:ea typeface="Times New Roman" panose="02020603050405020304" pitchFamily="18" charset="0"/>
              </a:rPr>
              <a:t>Integration with Document Management Solutions</a:t>
            </a:r>
          </a:p>
          <a:p>
            <a:pPr marL="742950" lvl="1" indent="-285750">
              <a:buFont typeface="Arial" panose="020B0604020202020204" pitchFamily="34" charset="0"/>
              <a:buChar char="•"/>
            </a:pPr>
            <a:r>
              <a:rPr lang="en-US" dirty="0">
                <a:solidFill>
                  <a:srgbClr val="000000"/>
                </a:solidFill>
                <a:effectLst/>
                <a:latin typeface="Calibri" panose="020F0502020204030204" pitchFamily="34" charset="0"/>
                <a:ea typeface="Times New Roman" panose="02020603050405020304" pitchFamily="18" charset="0"/>
              </a:rPr>
              <a:t>Save the loan application </a:t>
            </a:r>
            <a:endParaRPr lang="en-US" dirty="0">
              <a:effectLst/>
              <a:latin typeface="Calibri" panose="020F0502020204030204" pitchFamily="34" charset="0"/>
              <a:ea typeface="Calibri" panose="020F0502020204030204" pitchFamily="34" charset="0"/>
            </a:endParaRPr>
          </a:p>
          <a:p>
            <a:pPr marL="742950" lvl="1" indent="-285750">
              <a:buFont typeface="Arial" panose="020B0604020202020204" pitchFamily="34" charset="0"/>
              <a:buChar char="•"/>
            </a:pPr>
            <a:r>
              <a:rPr lang="en-US" dirty="0">
                <a:solidFill>
                  <a:srgbClr val="000000"/>
                </a:solidFill>
                <a:latin typeface="Calibri" panose="020F0502020204030204" pitchFamily="34" charset="0"/>
                <a:ea typeface="Times New Roman" panose="02020603050405020304" pitchFamily="18" charset="0"/>
              </a:rPr>
              <a:t>Support </a:t>
            </a:r>
            <a:r>
              <a:rPr lang="en-US" dirty="0">
                <a:solidFill>
                  <a:srgbClr val="000000"/>
                </a:solidFill>
                <a:effectLst/>
                <a:latin typeface="Calibri" panose="020F0502020204030204" pitchFamily="34" charset="0"/>
                <a:ea typeface="Times New Roman" panose="02020603050405020304" pitchFamily="18" charset="0"/>
              </a:rPr>
              <a:t>digital signature</a:t>
            </a:r>
            <a:endParaRPr lang="en-US" dirty="0">
              <a:effectLst/>
              <a:latin typeface="Calibri" panose="020F0502020204030204" pitchFamily="34" charset="0"/>
              <a:ea typeface="Calibri" panose="020F0502020204030204" pitchFamily="34" charset="0"/>
            </a:endParaRPr>
          </a:p>
          <a:p>
            <a:pPr marL="285750" marR="0" indent="-285750">
              <a:spcBef>
                <a:spcPts val="0"/>
              </a:spcBef>
              <a:spcAft>
                <a:spcPts val="0"/>
              </a:spcAft>
              <a:buFont typeface="Arial" panose="020B0604020202020204" pitchFamily="34" charset="0"/>
              <a:buChar char="•"/>
            </a:pPr>
            <a:r>
              <a:rPr lang="en-US" dirty="0">
                <a:solidFill>
                  <a:srgbClr val="000000"/>
                </a:solidFill>
                <a:latin typeface="Calibri" panose="020F0502020204030204" pitchFamily="34" charset="0"/>
                <a:ea typeface="Times New Roman" panose="02020603050405020304" pitchFamily="18" charset="0"/>
              </a:rPr>
              <a:t>VIN/Asset Management</a:t>
            </a:r>
          </a:p>
          <a:p>
            <a:pPr marL="742950" lvl="1" indent="-285750">
              <a:buFont typeface="Arial" panose="020B0604020202020204" pitchFamily="34" charset="0"/>
              <a:buChar char="•"/>
            </a:pPr>
            <a:r>
              <a:rPr lang="en-US" dirty="0">
                <a:solidFill>
                  <a:srgbClr val="000000"/>
                </a:solidFill>
                <a:latin typeface="Calibri" panose="020F0502020204030204" pitchFamily="34" charset="0"/>
                <a:ea typeface="Times New Roman" panose="02020603050405020304" pitchFamily="18" charset="0"/>
              </a:rPr>
              <a:t>Vehicle Identity Stored on chain</a:t>
            </a:r>
          </a:p>
          <a:p>
            <a:pPr marL="742950" lvl="1" indent="-285750">
              <a:buFont typeface="Arial" panose="020B0604020202020204" pitchFamily="34" charset="0"/>
              <a:buChar char="•"/>
            </a:pPr>
            <a:r>
              <a:rPr lang="en-US" dirty="0">
                <a:solidFill>
                  <a:srgbClr val="000000"/>
                </a:solidFill>
                <a:latin typeface="Calibri" panose="020F0502020204030204" pitchFamily="34" charset="0"/>
                <a:ea typeface="Times New Roman" panose="02020603050405020304" pitchFamily="18" charset="0"/>
              </a:rPr>
              <a:t>Associated with Loan</a:t>
            </a:r>
          </a:p>
          <a:p>
            <a:pPr marL="285750" marR="0" indent="-285750">
              <a:spcBef>
                <a:spcPts val="0"/>
              </a:spcBef>
              <a:spcAft>
                <a:spcPts val="0"/>
              </a:spcAft>
              <a:buFont typeface="Arial" panose="020B0604020202020204" pitchFamily="34" charset="0"/>
              <a:buChar char="•"/>
            </a:pPr>
            <a:r>
              <a:rPr lang="en-US" sz="1800" dirty="0">
                <a:solidFill>
                  <a:srgbClr val="000000"/>
                </a:solidFill>
                <a:effectLst/>
                <a:latin typeface="Calibri" panose="020F0502020204030204" pitchFamily="34" charset="0"/>
                <a:ea typeface="Times New Roman" panose="02020603050405020304" pitchFamily="18" charset="0"/>
              </a:rPr>
              <a:t>Payment Processing (with crypto)</a:t>
            </a:r>
            <a:endParaRPr lang="en-US" sz="1800" dirty="0">
              <a:effectLst/>
              <a:latin typeface="Calibri" panose="020F0502020204030204" pitchFamily="34" charset="0"/>
              <a:ea typeface="Calibri" panose="020F0502020204030204" pitchFamily="34" charset="0"/>
            </a:endParaRPr>
          </a:p>
          <a:p>
            <a:pPr marL="285750" marR="0" indent="-285750">
              <a:spcBef>
                <a:spcPts val="0"/>
              </a:spcBef>
              <a:spcAft>
                <a:spcPts val="0"/>
              </a:spcAft>
              <a:buFont typeface="Arial" panose="020B0604020202020204" pitchFamily="34" charset="0"/>
              <a:buChar char="•"/>
            </a:pPr>
            <a:r>
              <a:rPr lang="en-US" sz="1800" dirty="0">
                <a:solidFill>
                  <a:srgbClr val="000000"/>
                </a:solidFill>
                <a:effectLst/>
                <a:latin typeface="Calibri" panose="020F0502020204030204" pitchFamily="34" charset="0"/>
                <a:ea typeface="Times New Roman" panose="02020603050405020304" pitchFamily="18" charset="0"/>
              </a:rPr>
              <a:t>Crypto asset backing the loan</a:t>
            </a:r>
            <a:endParaRPr lang="en-US" sz="1800" dirty="0">
              <a:effectLst/>
              <a:latin typeface="Calibri" panose="020F0502020204030204" pitchFamily="34" charset="0"/>
              <a:ea typeface="Calibri" panose="020F0502020204030204" pitchFamily="34" charset="0"/>
            </a:endParaRPr>
          </a:p>
          <a:p>
            <a:pPr marL="285750" marR="0" indent="-285750">
              <a:spcBef>
                <a:spcPts val="0"/>
              </a:spcBef>
              <a:spcAft>
                <a:spcPts val="0"/>
              </a:spcAft>
              <a:buFont typeface="Arial" panose="020B0604020202020204" pitchFamily="34" charset="0"/>
              <a:buChar char="•"/>
            </a:pPr>
            <a:r>
              <a:rPr lang="en-US" sz="1800" dirty="0">
                <a:solidFill>
                  <a:srgbClr val="000000"/>
                </a:solidFill>
                <a:effectLst/>
                <a:latin typeface="Calibri" panose="020F0502020204030204" pitchFamily="34" charset="0"/>
                <a:ea typeface="Times New Roman" panose="02020603050405020304" pitchFamily="18" charset="0"/>
              </a:rPr>
              <a:t>Smart contract linking the loan to the asset</a:t>
            </a:r>
            <a:endParaRPr lang="en-US" sz="1800" dirty="0">
              <a:effectLst/>
              <a:latin typeface="Calibri" panose="020F0502020204030204" pitchFamily="34" charset="0"/>
              <a:ea typeface="Calibri" panose="020F0502020204030204" pitchFamily="34" charset="0"/>
            </a:endParaRPr>
          </a:p>
          <a:p>
            <a:pPr marL="285750" marR="0" indent="-285750">
              <a:spcBef>
                <a:spcPts val="0"/>
              </a:spcBef>
              <a:spcAft>
                <a:spcPts val="0"/>
              </a:spcAft>
              <a:buFont typeface="Arial" panose="020B0604020202020204" pitchFamily="34" charset="0"/>
              <a:buChar char="•"/>
            </a:pPr>
            <a:r>
              <a:rPr lang="en-US" sz="1800" dirty="0">
                <a:solidFill>
                  <a:srgbClr val="000000"/>
                </a:solidFill>
                <a:effectLst/>
                <a:latin typeface="Calibri" panose="020F0502020204030204" pitchFamily="34" charset="0"/>
                <a:ea typeface="Times New Roman" panose="02020603050405020304" pitchFamily="18" charset="0"/>
              </a:rPr>
              <a:t>Payments made into a wallet address associated with the smart contract</a:t>
            </a: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6855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9C4658E4-3543-4C56-ACF7-7D256FA3EDC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17E01CC6-0667-41A3-8730-E7EB33E48B7C}"/>
              </a:ext>
            </a:extLst>
          </p:cNvPr>
          <p:cNvPicPr>
            <a:picLocks noChangeAspect="1"/>
          </p:cNvPicPr>
          <p:nvPr/>
        </p:nvPicPr>
        <p:blipFill>
          <a:blip r:embed="rId3"/>
          <a:stretch>
            <a:fillRect/>
          </a:stretch>
        </p:blipFill>
        <p:spPr>
          <a:xfrm>
            <a:off x="291620" y="1535195"/>
            <a:ext cx="8560760" cy="5160072"/>
          </a:xfrm>
          <a:prstGeom prst="rect">
            <a:avLst/>
          </a:prstGeom>
        </p:spPr>
      </p:pic>
      <p:sp>
        <p:nvSpPr>
          <p:cNvPr id="6" name="TextBox 5">
            <a:extLst>
              <a:ext uri="{FF2B5EF4-FFF2-40B4-BE49-F238E27FC236}">
                <a16:creationId xmlns:a16="http://schemas.microsoft.com/office/drawing/2014/main" id="{F558C1E5-BE0B-4126-AFFC-60354A207972}"/>
              </a:ext>
            </a:extLst>
          </p:cNvPr>
          <p:cNvSpPr txBox="1"/>
          <p:nvPr/>
        </p:nvSpPr>
        <p:spPr>
          <a:xfrm>
            <a:off x="384048" y="1152144"/>
            <a:ext cx="8577541" cy="369332"/>
          </a:xfrm>
          <a:prstGeom prst="rect">
            <a:avLst/>
          </a:prstGeom>
          <a:noFill/>
        </p:spPr>
        <p:txBody>
          <a:bodyPr wrap="none" rtlCol="0">
            <a:spAutoFit/>
          </a:bodyPr>
          <a:lstStyle/>
          <a:p>
            <a:r>
              <a:rPr lang="en-US" dirty="0"/>
              <a:t>The focus of the UTD Capstone project will be building the Reputation Score components.</a:t>
            </a:r>
          </a:p>
        </p:txBody>
      </p:sp>
    </p:spTree>
    <p:extLst>
      <p:ext uri="{BB962C8B-B14F-4D97-AF65-F5344CB8AC3E}">
        <p14:creationId xmlns:p14="http://schemas.microsoft.com/office/powerpoint/2010/main" val="1146714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31737" y="1170687"/>
            <a:ext cx="5000334" cy="643246"/>
          </a:xfrm>
          <a:prstGeom prst="rect">
            <a:avLst/>
          </a:prstGeom>
        </p:spPr>
        <p:txBody>
          <a:bodyPr>
            <a:normAutofit fontScale="90000"/>
          </a:bodyPr>
          <a:lstStyle/>
          <a:p>
            <a:pPr algn="l"/>
            <a:r>
              <a:rPr lang="en-US" sz="2400" dirty="0">
                <a:solidFill>
                  <a:prstClr val="black"/>
                </a:solidFill>
              </a:rPr>
              <a:t>Project Title</a:t>
            </a:r>
            <a:br>
              <a:rPr lang="en-US" sz="2400" dirty="0">
                <a:solidFill>
                  <a:prstClr val="black"/>
                </a:solidFill>
              </a:rPr>
            </a:br>
            <a:r>
              <a:rPr lang="en-US" sz="2400" dirty="0">
                <a:solidFill>
                  <a:prstClr val="black"/>
                </a:solidFill>
              </a:rPr>
              <a:t>Company Name</a:t>
            </a:r>
            <a:endParaRPr lang="en-US" sz="4000" dirty="0"/>
          </a:p>
        </p:txBody>
      </p:sp>
      <p:sp>
        <p:nvSpPr>
          <p:cNvPr id="3" name="Subtitle 2"/>
          <p:cNvSpPr>
            <a:spLocks noGrp="1"/>
          </p:cNvSpPr>
          <p:nvPr>
            <p:ph type="subTitle" idx="4294967295"/>
          </p:nvPr>
        </p:nvSpPr>
        <p:spPr>
          <a:xfrm>
            <a:off x="914400" y="2205990"/>
            <a:ext cx="7315200" cy="3440430"/>
          </a:xfrm>
          <a:prstGeom prst="rect">
            <a:avLst/>
          </a:prstGeom>
        </p:spPr>
        <p:txBody>
          <a:bodyPr>
            <a:normAutofit/>
          </a:bodyPr>
          <a:lstStyle/>
          <a:p>
            <a:pPr lvl="0" algn="l">
              <a:spcBef>
                <a:spcPts val="0"/>
              </a:spcBef>
            </a:pPr>
            <a:r>
              <a:rPr lang="en-US" b="1" dirty="0">
                <a:solidFill>
                  <a:prstClr val="black"/>
                </a:solidFill>
              </a:rPr>
              <a:t>Project Objectives:</a:t>
            </a:r>
          </a:p>
          <a:p>
            <a:pPr marL="800100" lvl="1" indent="-342900" algn="l">
              <a:spcBef>
                <a:spcPts val="0"/>
              </a:spcBef>
              <a:buFont typeface="Arial" pitchFamily="34" charset="0"/>
              <a:buChar char="•"/>
            </a:pPr>
            <a:r>
              <a:rPr lang="en-US" sz="2400" b="1" dirty="0">
                <a:solidFill>
                  <a:schemeClr val="accent6">
                    <a:lumMod val="75000"/>
                  </a:schemeClr>
                </a:solidFill>
              </a:rPr>
              <a:t>Give brief project objectives here.</a:t>
            </a:r>
            <a:endParaRPr lang="en-US" sz="2400" dirty="0">
              <a:solidFill>
                <a:schemeClr val="accent6">
                  <a:lumMod val="75000"/>
                </a:schemeClr>
              </a:solidFill>
            </a:endParaRPr>
          </a:p>
        </p:txBody>
      </p:sp>
      <p:sp>
        <p:nvSpPr>
          <p:cNvPr id="6" name="TextBox 5"/>
          <p:cNvSpPr txBox="1"/>
          <p:nvPr/>
        </p:nvSpPr>
        <p:spPr>
          <a:xfrm>
            <a:off x="7772400" y="1170687"/>
            <a:ext cx="1097280" cy="830997"/>
          </a:xfrm>
          <a:prstGeom prst="rect">
            <a:avLst/>
          </a:prstGeom>
          <a:noFill/>
        </p:spPr>
        <p:txBody>
          <a:bodyPr wrap="square" rtlCol="0">
            <a:spAutoFit/>
          </a:bodyPr>
          <a:lstStyle/>
          <a:p>
            <a:r>
              <a:rPr lang="en-US" sz="1600" dirty="0"/>
              <a:t>Insert company logo here</a:t>
            </a:r>
          </a:p>
        </p:txBody>
      </p:sp>
    </p:spTree>
    <p:extLst>
      <p:ext uri="{BB962C8B-B14F-4D97-AF65-F5344CB8AC3E}">
        <p14:creationId xmlns:p14="http://schemas.microsoft.com/office/powerpoint/2010/main" val="4126573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31737" y="1170687"/>
            <a:ext cx="5000334" cy="643246"/>
          </a:xfrm>
          <a:prstGeom prst="rect">
            <a:avLst/>
          </a:prstGeom>
        </p:spPr>
        <p:txBody>
          <a:bodyPr>
            <a:normAutofit fontScale="90000"/>
          </a:bodyPr>
          <a:lstStyle/>
          <a:p>
            <a:pPr algn="l"/>
            <a:r>
              <a:rPr lang="en-US" sz="2400" dirty="0">
                <a:solidFill>
                  <a:prstClr val="black"/>
                </a:solidFill>
              </a:rPr>
              <a:t>Project Title</a:t>
            </a:r>
            <a:br>
              <a:rPr lang="en-US" sz="2400" dirty="0">
                <a:solidFill>
                  <a:prstClr val="black"/>
                </a:solidFill>
              </a:rPr>
            </a:br>
            <a:r>
              <a:rPr lang="en-US" sz="2400" dirty="0">
                <a:solidFill>
                  <a:prstClr val="black"/>
                </a:solidFill>
              </a:rPr>
              <a:t>Company Name</a:t>
            </a:r>
            <a:endParaRPr lang="en-US" sz="4000" dirty="0"/>
          </a:p>
        </p:txBody>
      </p:sp>
      <p:sp>
        <p:nvSpPr>
          <p:cNvPr id="3" name="Subtitle 2"/>
          <p:cNvSpPr>
            <a:spLocks noGrp="1"/>
          </p:cNvSpPr>
          <p:nvPr>
            <p:ph type="subTitle" idx="4294967295"/>
          </p:nvPr>
        </p:nvSpPr>
        <p:spPr>
          <a:xfrm>
            <a:off x="914400" y="2007220"/>
            <a:ext cx="7315200" cy="3993530"/>
          </a:xfrm>
          <a:prstGeom prst="rect">
            <a:avLst/>
          </a:prstGeom>
        </p:spPr>
        <p:txBody>
          <a:bodyPr>
            <a:normAutofit fontScale="92500" lnSpcReduction="10000"/>
          </a:bodyPr>
          <a:lstStyle/>
          <a:p>
            <a:pPr lvl="0">
              <a:spcBef>
                <a:spcPts val="0"/>
              </a:spcBef>
            </a:pPr>
            <a:r>
              <a:rPr lang="en-US" b="1" dirty="0">
                <a:solidFill>
                  <a:prstClr val="black"/>
                </a:solidFill>
              </a:rPr>
              <a:t>Skill Sets</a:t>
            </a:r>
          </a:p>
          <a:p>
            <a:pPr lvl="0">
              <a:spcBef>
                <a:spcPts val="0"/>
              </a:spcBef>
            </a:pPr>
            <a:endParaRPr lang="en-US" sz="2400" b="1" dirty="0">
              <a:solidFill>
                <a:prstClr val="black"/>
              </a:solidFill>
            </a:endParaRPr>
          </a:p>
          <a:p>
            <a:pPr lvl="0">
              <a:spcBef>
                <a:spcPts val="0"/>
              </a:spcBef>
            </a:pPr>
            <a:r>
              <a:rPr lang="en-US" sz="2800" b="1" dirty="0">
                <a:solidFill>
                  <a:prstClr val="black"/>
                </a:solidFill>
              </a:rPr>
              <a:t>Required Skills</a:t>
            </a:r>
          </a:p>
          <a:p>
            <a:pPr lvl="0">
              <a:spcBef>
                <a:spcPts val="0"/>
              </a:spcBef>
            </a:pPr>
            <a:r>
              <a:rPr lang="en-US" sz="2400" b="1" dirty="0">
                <a:solidFill>
                  <a:schemeClr val="accent6">
                    <a:lumMod val="75000"/>
                  </a:schemeClr>
                </a:solidFill>
              </a:rPr>
              <a:t>Demonstrated </a:t>
            </a:r>
            <a:r>
              <a:rPr lang="en-US" sz="2400" b="1" u="sng" dirty="0">
                <a:solidFill>
                  <a:schemeClr val="accent6">
                    <a:lumMod val="75000"/>
                  </a:schemeClr>
                </a:solidFill>
              </a:rPr>
              <a:t>Interest</a:t>
            </a:r>
            <a:r>
              <a:rPr lang="en-US" sz="2400" b="1" dirty="0">
                <a:solidFill>
                  <a:schemeClr val="accent6">
                    <a:lumMod val="75000"/>
                  </a:schemeClr>
                </a:solidFill>
              </a:rPr>
              <a:t> in Blockchain Development.  (No skills required at the start.  The existing prototype of the private blockchain is written in Node.js)</a:t>
            </a:r>
          </a:p>
          <a:p>
            <a:pPr lvl="0">
              <a:spcBef>
                <a:spcPts val="0"/>
              </a:spcBef>
            </a:pPr>
            <a:endParaRPr lang="en-US" b="1" dirty="0">
              <a:solidFill>
                <a:prstClr val="black"/>
              </a:solidFill>
            </a:endParaRPr>
          </a:p>
          <a:p>
            <a:pPr lvl="0">
              <a:spcBef>
                <a:spcPts val="0"/>
              </a:spcBef>
            </a:pPr>
            <a:r>
              <a:rPr lang="en-US" sz="2800" b="1" dirty="0">
                <a:solidFill>
                  <a:prstClr val="black"/>
                </a:solidFill>
              </a:rPr>
              <a:t>Skills to be Developed </a:t>
            </a:r>
            <a:br>
              <a:rPr lang="en-US" b="1" dirty="0">
                <a:solidFill>
                  <a:prstClr val="black"/>
                </a:solidFill>
              </a:rPr>
            </a:br>
            <a:r>
              <a:rPr lang="en-US" sz="2400" b="1" dirty="0">
                <a:solidFill>
                  <a:schemeClr val="accent6">
                    <a:lumMod val="75000"/>
                  </a:schemeClr>
                </a:solidFill>
              </a:rPr>
              <a:t>The UI components will be in react.js and we will be deploying on AWS using docker image.  Some experiences in these area will be helpful but not required.</a:t>
            </a:r>
          </a:p>
        </p:txBody>
      </p:sp>
      <p:sp>
        <p:nvSpPr>
          <p:cNvPr id="6" name="TextBox 5"/>
          <p:cNvSpPr txBox="1"/>
          <p:nvPr/>
        </p:nvSpPr>
        <p:spPr>
          <a:xfrm>
            <a:off x="7772400" y="1223377"/>
            <a:ext cx="1097280" cy="830997"/>
          </a:xfrm>
          <a:prstGeom prst="rect">
            <a:avLst/>
          </a:prstGeom>
          <a:noFill/>
        </p:spPr>
        <p:txBody>
          <a:bodyPr wrap="square" rtlCol="0">
            <a:spAutoFit/>
          </a:bodyPr>
          <a:lstStyle/>
          <a:p>
            <a:r>
              <a:rPr lang="en-US" sz="1600" dirty="0"/>
              <a:t>Insert company logo here</a:t>
            </a:r>
          </a:p>
        </p:txBody>
      </p:sp>
    </p:spTree>
    <p:extLst>
      <p:ext uri="{BB962C8B-B14F-4D97-AF65-F5344CB8AC3E}">
        <p14:creationId xmlns:p14="http://schemas.microsoft.com/office/powerpoint/2010/main" val="775240706"/>
      </p:ext>
    </p:extLst>
  </p:cSld>
  <p:clrMapOvr>
    <a:masterClrMapping/>
  </p:clrMapOvr>
</p:sld>
</file>

<file path=ppt/theme/theme1.xml><?xml version="1.0" encoding="utf-8"?>
<a:theme xmlns:a="http://schemas.openxmlformats.org/drawingml/2006/main" name="corporate proposal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corporate proposal presentation</Template>
  <TotalTime>5098</TotalTime>
  <Words>444</Words>
  <Application>Microsoft Office PowerPoint</Application>
  <PresentationFormat>On-screen Show (4:3)</PresentationFormat>
  <Paragraphs>97</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corporate proposal presentation</vt:lpstr>
      <vt:lpstr>Originating Auto Loans on Blockchain</vt:lpstr>
      <vt:lpstr>Originating Car Loans on Blockchain On the Road Lending</vt:lpstr>
      <vt:lpstr>PowerPoint Presentation</vt:lpstr>
      <vt:lpstr>PowerPoint Presentation</vt:lpstr>
      <vt:lpstr>PowerPoint Presentation</vt:lpstr>
      <vt:lpstr>PowerPoint Presentation</vt:lpstr>
      <vt:lpstr>PowerPoint Presentation</vt:lpstr>
      <vt:lpstr>Project Title Company Name</vt:lpstr>
      <vt:lpstr>Project Title Company Name</vt:lpstr>
      <vt:lpstr>Project Title Company Name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–Company     Company Logo</dc:title>
  <dc:creator>Turcatti, Andrea</dc:creator>
  <cp:lastModifiedBy>David Eddy</cp:lastModifiedBy>
  <cp:revision>28</cp:revision>
  <cp:lastPrinted>2013-08-05T14:02:13Z</cp:lastPrinted>
  <dcterms:created xsi:type="dcterms:W3CDTF">2013-07-30T12:59:57Z</dcterms:created>
  <dcterms:modified xsi:type="dcterms:W3CDTF">2022-01-10T16:14:19Z</dcterms:modified>
</cp:coreProperties>
</file>