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8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6"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CB529-A9AD-43C7-9EBB-774CBECAC818}" type="datetimeFigureOut">
              <a:rPr lang="en-US" smtClean="0"/>
              <a:t>1/4/1980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770A3-DBC0-4ABB-8C0C-94069F60152F}" type="slidenum">
              <a:rPr lang="en-US" smtClean="0"/>
              <a:t>‹#›</a:t>
            </a:fld>
            <a:endParaRPr lang="en-US"/>
          </a:p>
        </p:txBody>
      </p:sp>
    </p:spTree>
    <p:extLst>
      <p:ext uri="{BB962C8B-B14F-4D97-AF65-F5344CB8AC3E}">
        <p14:creationId xmlns:p14="http://schemas.microsoft.com/office/powerpoint/2010/main" val="176385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1EDA6-127B-4FB0-85A3-A328A11381BD}" type="datetimeFigureOut">
              <a:rPr lang="en-US" smtClean="0"/>
              <a:t>1/4/1980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80686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1EDA6-127B-4FB0-85A3-A328A11381BD}" type="datetimeFigureOut">
              <a:rPr lang="en-US" smtClean="0"/>
              <a:t>1/4/1980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352611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1EDA6-127B-4FB0-85A3-A328A11381BD}" type="datetimeFigureOut">
              <a:rPr lang="en-US" smtClean="0"/>
              <a:t>1/4/1980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297068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1EDA6-127B-4FB0-85A3-A328A11381BD}" type="datetimeFigureOut">
              <a:rPr lang="en-US" smtClean="0"/>
              <a:t>1/4/1980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04465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1EDA6-127B-4FB0-85A3-A328A11381BD}" type="datetimeFigureOut">
              <a:rPr lang="en-US" smtClean="0"/>
              <a:t>1/4/1980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34216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1EDA6-127B-4FB0-85A3-A328A11381BD}" type="datetimeFigureOut">
              <a:rPr lang="en-US" smtClean="0"/>
              <a:t>1/4/1980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84652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1EDA6-127B-4FB0-85A3-A328A11381BD}" type="datetimeFigureOut">
              <a:rPr lang="en-US" smtClean="0"/>
              <a:t>1/4/1980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23623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1EDA6-127B-4FB0-85A3-A328A11381BD}" type="datetimeFigureOut">
              <a:rPr lang="en-US" smtClean="0"/>
              <a:t>1/4/1980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344620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1EDA6-127B-4FB0-85A3-A328A11381BD}" type="datetimeFigureOut">
              <a:rPr lang="en-US" smtClean="0"/>
              <a:t>1/4/1980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2648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1EDA6-127B-4FB0-85A3-A328A11381BD}" type="datetimeFigureOut">
              <a:rPr lang="en-US" smtClean="0"/>
              <a:t>1/4/1980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191486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1EDA6-127B-4FB0-85A3-A328A11381BD}" type="datetimeFigureOut">
              <a:rPr lang="en-US" smtClean="0"/>
              <a:t>1/4/1980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B29D-29C8-4760-A0F8-8A6E4ABC5BC9}" type="slidenum">
              <a:rPr lang="en-US" smtClean="0"/>
              <a:t>‹#›</a:t>
            </a:fld>
            <a:endParaRPr lang="en-US"/>
          </a:p>
        </p:txBody>
      </p:sp>
    </p:spTree>
    <p:extLst>
      <p:ext uri="{BB962C8B-B14F-4D97-AF65-F5344CB8AC3E}">
        <p14:creationId xmlns:p14="http://schemas.microsoft.com/office/powerpoint/2010/main" val="70502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1EDA6-127B-4FB0-85A3-A328A11381BD}" type="datetimeFigureOut">
              <a:rPr lang="en-US" smtClean="0"/>
              <a:t>1/4/1980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B29D-29C8-4760-A0F8-8A6E4ABC5BC9}" type="slidenum">
              <a:rPr lang="en-US" smtClean="0"/>
              <a:t>‹#›</a:t>
            </a:fld>
            <a:endParaRPr lang="en-US"/>
          </a:p>
        </p:txBody>
      </p:sp>
    </p:spTree>
    <p:extLst>
      <p:ext uri="{BB962C8B-B14F-4D97-AF65-F5344CB8AC3E}">
        <p14:creationId xmlns:p14="http://schemas.microsoft.com/office/powerpoint/2010/main" val="99110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0steoporosis</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Characterised</a:t>
            </a:r>
            <a:r>
              <a:rPr lang="en-US" dirty="0" smtClean="0"/>
              <a:t> by </a:t>
            </a:r>
            <a:r>
              <a:rPr lang="en-US" dirty="0" err="1" smtClean="0"/>
              <a:t>abnormaly</a:t>
            </a:r>
            <a:r>
              <a:rPr lang="en-US" dirty="0" smtClean="0"/>
              <a:t> low bone mas and </a:t>
            </a:r>
            <a:r>
              <a:rPr lang="en-US" dirty="0" err="1" smtClean="0"/>
              <a:t>defectin</a:t>
            </a:r>
            <a:r>
              <a:rPr lang="en-US" dirty="0" smtClean="0"/>
              <a:t> bone structure. This renders bone </a:t>
            </a:r>
            <a:r>
              <a:rPr lang="en-US" dirty="0" err="1" smtClean="0"/>
              <a:t>unussually</a:t>
            </a:r>
            <a:r>
              <a:rPr lang="en-US" dirty="0" smtClean="0"/>
              <a:t> fragile.</a:t>
            </a:r>
            <a:endParaRPr lang="en-US" dirty="0"/>
          </a:p>
          <a:p>
            <a:r>
              <a:rPr lang="en-US" dirty="0" smtClean="0"/>
              <a:t>The </a:t>
            </a:r>
            <a:r>
              <a:rPr lang="en-US" dirty="0" err="1" smtClean="0"/>
              <a:t>cancellous</a:t>
            </a:r>
            <a:r>
              <a:rPr lang="en-US" dirty="0" smtClean="0"/>
              <a:t> regions are more porous and the cortices thinner than normal but existing bone are fully </a:t>
            </a:r>
            <a:r>
              <a:rPr lang="en-US" dirty="0" err="1" smtClean="0"/>
              <a:t>mineralised</a:t>
            </a:r>
            <a:endParaRPr lang="en-US" dirty="0" smtClean="0"/>
          </a:p>
          <a:p>
            <a:pPr algn="just"/>
            <a:r>
              <a:rPr lang="en-US" dirty="0" smtClean="0"/>
              <a:t>There is   a)predominant bone </a:t>
            </a:r>
            <a:r>
              <a:rPr lang="en-US" dirty="0" err="1" smtClean="0"/>
              <a:t>resorption</a:t>
            </a:r>
            <a:endParaRPr lang="en-US" dirty="0"/>
          </a:p>
          <a:p>
            <a:pPr algn="just"/>
            <a:r>
              <a:rPr lang="en-US" dirty="0" smtClean="0"/>
              <a:t>	b) Decreased bone formation</a:t>
            </a:r>
            <a:endParaRPr lang="en-US" dirty="0"/>
          </a:p>
        </p:txBody>
      </p:sp>
    </p:spTree>
    <p:extLst>
      <p:ext uri="{BB962C8B-B14F-4D97-AF65-F5344CB8AC3E}">
        <p14:creationId xmlns:p14="http://schemas.microsoft.com/office/powerpoint/2010/main" val="293252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Vertebrae fracture are hard to diagnose</a:t>
            </a:r>
          </a:p>
          <a:p>
            <a:r>
              <a:rPr lang="en-US" dirty="0" smtClean="0"/>
              <a:t>Les than one third are actually </a:t>
            </a:r>
            <a:r>
              <a:rPr lang="en-US" dirty="0" err="1" smtClean="0"/>
              <a:t>dianosed</a:t>
            </a:r>
            <a:endParaRPr lang="en-US" dirty="0" smtClean="0"/>
          </a:p>
          <a:p>
            <a:r>
              <a:rPr lang="en-US" dirty="0" smtClean="0"/>
              <a:t>In severe cases due to multiple vertebrae fracture, present as </a:t>
            </a:r>
          </a:p>
          <a:p>
            <a:pPr marL="3657600" lvl="8" indent="0">
              <a:buNone/>
            </a:pPr>
            <a:r>
              <a:rPr lang="en-US" dirty="0" smtClean="0"/>
              <a:t>1.    height loss</a:t>
            </a:r>
          </a:p>
          <a:p>
            <a:pPr marL="4114800" lvl="8" indent="-457200">
              <a:buAutoNum type="arabicPeriod" startAt="2"/>
            </a:pPr>
            <a:r>
              <a:rPr lang="en-US" dirty="0" smtClean="0"/>
              <a:t>Thoracic </a:t>
            </a:r>
            <a:r>
              <a:rPr lang="en-US" dirty="0" err="1" smtClean="0"/>
              <a:t>kyposis</a:t>
            </a:r>
            <a:endParaRPr lang="en-US" dirty="0" smtClean="0"/>
          </a:p>
          <a:p>
            <a:pPr marL="4114800" lvl="8" indent="-457200">
              <a:buAutoNum type="arabicPeriod" startAt="2"/>
            </a:pPr>
            <a:r>
              <a:rPr lang="en-US" dirty="0"/>
              <a:t> </a:t>
            </a:r>
            <a:r>
              <a:rPr lang="en-US" dirty="0" smtClean="0"/>
              <a:t>nerve injuries </a:t>
            </a:r>
            <a:endParaRPr lang="en-US" dirty="0"/>
          </a:p>
        </p:txBody>
      </p:sp>
    </p:spTree>
    <p:extLst>
      <p:ext uri="{BB962C8B-B14F-4D97-AF65-F5344CB8AC3E}">
        <p14:creationId xmlns:p14="http://schemas.microsoft.com/office/powerpoint/2010/main" val="361369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fracture</a:t>
            </a:r>
            <a:endParaRPr lang="en-US" dirty="0"/>
          </a:p>
        </p:txBody>
      </p:sp>
      <p:sp>
        <p:nvSpPr>
          <p:cNvPr id="3" name="Content Placeholder 2"/>
          <p:cNvSpPr>
            <a:spLocks noGrp="1"/>
          </p:cNvSpPr>
          <p:nvPr>
            <p:ph idx="1"/>
          </p:nvPr>
        </p:nvSpPr>
        <p:spPr/>
        <p:txBody>
          <a:bodyPr>
            <a:normAutofit lnSpcReduction="10000"/>
          </a:bodyPr>
          <a:lstStyle/>
          <a:p>
            <a:r>
              <a:rPr lang="en-US" dirty="0" smtClean="0"/>
              <a:t>Asses </a:t>
            </a:r>
            <a:r>
              <a:rPr lang="en-US" dirty="0" err="1" smtClean="0"/>
              <a:t>fractre</a:t>
            </a:r>
            <a:r>
              <a:rPr lang="en-US" dirty="0" smtClean="0"/>
              <a:t> risk using FRAX as well as bone density </a:t>
            </a:r>
            <a:r>
              <a:rPr lang="en-US" dirty="0" err="1" smtClean="0"/>
              <a:t>assesment</a:t>
            </a:r>
            <a:r>
              <a:rPr lang="en-US" dirty="0" smtClean="0"/>
              <a:t> by DXA</a:t>
            </a:r>
          </a:p>
          <a:p>
            <a:r>
              <a:rPr lang="en-US" dirty="0" smtClean="0"/>
              <a:t>This tests are done on adults above 50yrs with fractures </a:t>
            </a:r>
          </a:p>
          <a:p>
            <a:r>
              <a:rPr lang="en-US" dirty="0" smtClean="0"/>
              <a:t>Diet rich in calcium and vitamin D supplements </a:t>
            </a:r>
          </a:p>
          <a:p>
            <a:r>
              <a:rPr lang="en-US" dirty="0" smtClean="0"/>
              <a:t>Weight bearing exercises</a:t>
            </a:r>
          </a:p>
          <a:p>
            <a:r>
              <a:rPr lang="en-US" dirty="0" smtClean="0"/>
              <a:t>Avoiding smoking and excessive </a:t>
            </a:r>
            <a:r>
              <a:rPr lang="en-US" dirty="0" err="1" smtClean="0"/>
              <a:t>consmption</a:t>
            </a:r>
            <a:r>
              <a:rPr lang="en-US" dirty="0" smtClean="0"/>
              <a:t> of alcohol </a:t>
            </a:r>
            <a:endParaRPr lang="en-US" dirty="0"/>
          </a:p>
        </p:txBody>
      </p:sp>
    </p:spTree>
    <p:extLst>
      <p:ext uri="{BB962C8B-B14F-4D97-AF65-F5344CB8AC3E}">
        <p14:creationId xmlns:p14="http://schemas.microsoft.com/office/powerpoint/2010/main" val="134083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p:txBody>
          <a:bodyPr>
            <a:normAutofit fontScale="92500"/>
          </a:bodyPr>
          <a:lstStyle/>
          <a:p>
            <a:r>
              <a:rPr lang="en-US" dirty="0" err="1" smtClean="0"/>
              <a:t>Biphosphonates</a:t>
            </a:r>
            <a:r>
              <a:rPr lang="en-US" dirty="0" smtClean="0"/>
              <a:t> - are 1</a:t>
            </a:r>
            <a:r>
              <a:rPr lang="en-US" baseline="30000" dirty="0" smtClean="0"/>
              <a:t>st</a:t>
            </a:r>
            <a:r>
              <a:rPr lang="en-US" dirty="0" smtClean="0"/>
              <a:t> line in reducing fracture risk. they also reduce </a:t>
            </a:r>
            <a:r>
              <a:rPr lang="en-US" dirty="0" err="1" smtClean="0"/>
              <a:t>osteoclastic</a:t>
            </a:r>
            <a:r>
              <a:rPr lang="en-US" dirty="0" smtClean="0"/>
              <a:t> activity.</a:t>
            </a:r>
          </a:p>
          <a:p>
            <a:r>
              <a:rPr lang="en-US" dirty="0" smtClean="0"/>
              <a:t>Calcium and vitamin D supplements</a:t>
            </a:r>
          </a:p>
          <a:p>
            <a:r>
              <a:rPr lang="en-US" dirty="0" smtClean="0"/>
              <a:t>Parathyroid hormone- given intermittently at low doses to stimulate bone formation and prevent cortical steroid induced osteoporosis.</a:t>
            </a:r>
          </a:p>
          <a:p>
            <a:r>
              <a:rPr lang="en-US" dirty="0" smtClean="0"/>
              <a:t>Monoclonal antibodies- </a:t>
            </a:r>
            <a:r>
              <a:rPr lang="en-US" dirty="0" err="1" smtClean="0"/>
              <a:t>denosumab</a:t>
            </a:r>
            <a:r>
              <a:rPr lang="en-US" dirty="0" smtClean="0"/>
              <a:t> promote </a:t>
            </a:r>
            <a:r>
              <a:rPr lang="en-US" dirty="0" err="1" smtClean="0"/>
              <a:t>osteoclastogenesis</a:t>
            </a:r>
            <a:r>
              <a:rPr lang="en-US" dirty="0" smtClean="0"/>
              <a:t>. Given as subcutaneous injection for 6months.</a:t>
            </a:r>
          </a:p>
        </p:txBody>
      </p:sp>
    </p:spTree>
    <p:extLst>
      <p:ext uri="{BB962C8B-B14F-4D97-AF65-F5344CB8AC3E}">
        <p14:creationId xmlns:p14="http://schemas.microsoft.com/office/powerpoint/2010/main" val="219090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Selective estrogen receptor modulator – </a:t>
            </a:r>
            <a:r>
              <a:rPr lang="en-US" dirty="0" err="1" smtClean="0"/>
              <a:t>raloxifene</a:t>
            </a:r>
            <a:r>
              <a:rPr lang="en-US" dirty="0" smtClean="0"/>
              <a:t>- their main side effects are </a:t>
            </a:r>
            <a:r>
              <a:rPr lang="en-US" dirty="0" err="1" smtClean="0"/>
              <a:t>hotflashes</a:t>
            </a:r>
            <a:endParaRPr lang="en-US" dirty="0" smtClean="0"/>
          </a:p>
          <a:p>
            <a:r>
              <a:rPr lang="en-US" dirty="0" err="1" smtClean="0"/>
              <a:t>Strontuim</a:t>
            </a:r>
            <a:r>
              <a:rPr lang="en-US" dirty="0" smtClean="0"/>
              <a:t> </a:t>
            </a:r>
            <a:r>
              <a:rPr lang="en-US" dirty="0" err="1" smtClean="0"/>
              <a:t>ranelate</a:t>
            </a:r>
            <a:r>
              <a:rPr lang="en-US" dirty="0" smtClean="0"/>
              <a:t> – this increases bone formation while decreasing bone </a:t>
            </a:r>
            <a:r>
              <a:rPr lang="en-US" dirty="0" err="1" smtClean="0"/>
              <a:t>resorption</a:t>
            </a:r>
            <a:r>
              <a:rPr lang="en-US" dirty="0" smtClean="0"/>
              <a:t> in vitro ( its in granules that dissolve in water  and drunk ones a day.</a:t>
            </a:r>
          </a:p>
          <a:p>
            <a:pPr marL="0" indent="0">
              <a:buNone/>
            </a:pPr>
            <a:endParaRPr lang="en-US" dirty="0" smtClean="0"/>
          </a:p>
          <a:p>
            <a:endParaRPr lang="en-US" dirty="0" smtClean="0"/>
          </a:p>
        </p:txBody>
      </p:sp>
    </p:spTree>
    <p:extLst>
      <p:ext uri="{BB962C8B-B14F-4D97-AF65-F5344CB8AC3E}">
        <p14:creationId xmlns:p14="http://schemas.microsoft.com/office/powerpoint/2010/main" val="199883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fracture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a:t>
            </a:r>
            <a:r>
              <a:rPr lang="en-US" dirty="0" err="1" smtClean="0"/>
              <a:t>longbone</a:t>
            </a:r>
            <a:r>
              <a:rPr lang="en-US" dirty="0" smtClean="0"/>
              <a:t> fracture and femoral neck fracture may need operative treatment</a:t>
            </a:r>
          </a:p>
          <a:p>
            <a:r>
              <a:rPr lang="en-US" dirty="0" smtClean="0"/>
              <a:t>Physiotherapy- to maintain muscle tone</a:t>
            </a:r>
          </a:p>
          <a:p>
            <a:r>
              <a:rPr lang="en-US" dirty="0" err="1" smtClean="0"/>
              <a:t>Vertabral</a:t>
            </a:r>
            <a:r>
              <a:rPr lang="en-US" dirty="0" smtClean="0"/>
              <a:t> fracture may require analgesia for the pain. </a:t>
            </a:r>
          </a:p>
          <a:p>
            <a:r>
              <a:rPr lang="en-US" dirty="0" smtClean="0"/>
              <a:t>Spinal </a:t>
            </a:r>
            <a:r>
              <a:rPr lang="en-US" dirty="0" err="1" smtClean="0"/>
              <a:t>orthoses</a:t>
            </a:r>
            <a:r>
              <a:rPr lang="en-US" dirty="0" smtClean="0"/>
              <a:t> may be needed for </a:t>
            </a:r>
            <a:r>
              <a:rPr lang="en-US" dirty="0" err="1" smtClean="0"/>
              <a:t>suport</a:t>
            </a:r>
            <a:r>
              <a:rPr lang="en-US" dirty="0" smtClean="0"/>
              <a:t> and pain relief</a:t>
            </a:r>
          </a:p>
          <a:p>
            <a:r>
              <a:rPr lang="en-US" dirty="0" smtClean="0"/>
              <a:t>Vertebral augmentation </a:t>
            </a:r>
            <a:r>
              <a:rPr lang="en-US" dirty="0" err="1" smtClean="0"/>
              <a:t>eg</a:t>
            </a:r>
            <a:r>
              <a:rPr lang="en-US" dirty="0" smtClean="0"/>
              <a:t> </a:t>
            </a:r>
            <a:r>
              <a:rPr lang="en-US" dirty="0" err="1" smtClean="0"/>
              <a:t>kyphoplasty</a:t>
            </a:r>
            <a:r>
              <a:rPr lang="en-US" dirty="0" smtClean="0"/>
              <a:t> or vertebral </a:t>
            </a:r>
            <a:r>
              <a:rPr lang="en-US" dirty="0" err="1" smtClean="0"/>
              <a:t>plasty</a:t>
            </a:r>
            <a:r>
              <a:rPr lang="en-US" dirty="0" smtClean="0"/>
              <a:t> treat extremely </a:t>
            </a:r>
            <a:r>
              <a:rPr lang="en-US" dirty="0" err="1" smtClean="0"/>
              <a:t>painfull</a:t>
            </a:r>
            <a:r>
              <a:rPr lang="en-US" dirty="0" smtClean="0"/>
              <a:t> fracture causing symptoms for more than 6-8 weeks</a:t>
            </a:r>
            <a:endParaRPr lang="en-US" dirty="0"/>
          </a:p>
        </p:txBody>
      </p:sp>
    </p:spTree>
    <p:extLst>
      <p:ext uri="{BB962C8B-B14F-4D97-AF65-F5344CB8AC3E}">
        <p14:creationId xmlns:p14="http://schemas.microsoft.com/office/powerpoint/2010/main" val="291950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Osteoporosis in men</a:t>
            </a:r>
            <a:endParaRPr lang="en-US" dirty="0"/>
          </a:p>
        </p:txBody>
      </p:sp>
      <p:sp>
        <p:nvSpPr>
          <p:cNvPr id="3" name="Content Placeholder 2"/>
          <p:cNvSpPr>
            <a:spLocks noGrp="1"/>
          </p:cNvSpPr>
          <p:nvPr>
            <p:ph idx="1"/>
          </p:nvPr>
        </p:nvSpPr>
        <p:spPr/>
        <p:txBody>
          <a:bodyPr/>
          <a:lstStyle/>
          <a:p>
            <a:r>
              <a:rPr lang="en-US" dirty="0" smtClean="0"/>
              <a:t>Due to gradual depletion of </a:t>
            </a:r>
            <a:r>
              <a:rPr lang="en-US" dirty="0" err="1" smtClean="0"/>
              <a:t>adrogenic</a:t>
            </a:r>
            <a:r>
              <a:rPr lang="en-US" dirty="0" smtClean="0"/>
              <a:t> hormones less to similar bone change </a:t>
            </a:r>
            <a:r>
              <a:rPr lang="en-US" dirty="0" err="1" smtClean="0"/>
              <a:t>aaa</a:t>
            </a:r>
            <a:r>
              <a:rPr lang="en-US" dirty="0" smtClean="0"/>
              <a:t> menopause. </a:t>
            </a:r>
          </a:p>
          <a:p>
            <a:r>
              <a:rPr lang="en-US" dirty="0" smtClean="0"/>
              <a:t>Occurs 15yrs later, that around 60yrs.</a:t>
            </a:r>
          </a:p>
          <a:p>
            <a:r>
              <a:rPr lang="en-US" dirty="0" smtClean="0"/>
              <a:t>Osteoporotic fractures in men </a:t>
            </a:r>
            <a:r>
              <a:rPr lang="en-US" dirty="0" err="1" smtClean="0"/>
              <a:t>unde</a:t>
            </a:r>
            <a:r>
              <a:rPr lang="en-US" dirty="0" smtClean="0"/>
              <a:t> the age 60yrs should arouse suspicion of underlying disorder </a:t>
            </a:r>
            <a:endParaRPr lang="en-US" dirty="0"/>
          </a:p>
        </p:txBody>
      </p:sp>
    </p:spTree>
    <p:extLst>
      <p:ext uri="{BB962C8B-B14F-4D97-AF65-F5344CB8AC3E}">
        <p14:creationId xmlns:p14="http://schemas.microsoft.com/office/powerpoint/2010/main" val="180419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This </a:t>
            </a:r>
            <a:r>
              <a:rPr lang="en-US" dirty="0" smtClean="0"/>
              <a:t>disorders </a:t>
            </a:r>
            <a:r>
              <a:rPr lang="en-US" dirty="0" smtClean="0"/>
              <a:t>may include </a:t>
            </a:r>
          </a:p>
          <a:p>
            <a:pPr marL="400050" lvl="1" indent="0">
              <a:buNone/>
            </a:pPr>
            <a:r>
              <a:rPr lang="en-US" dirty="0" smtClean="0"/>
              <a:t>	B)Endocrine </a:t>
            </a:r>
            <a:r>
              <a:rPr lang="en-US" dirty="0"/>
              <a:t>causes</a:t>
            </a:r>
          </a:p>
          <a:p>
            <a:pPr lvl="0"/>
            <a:r>
              <a:rPr lang="en-US" dirty="0"/>
              <a:t>Hyperthyroidism</a:t>
            </a:r>
          </a:p>
          <a:p>
            <a:pPr lvl="0"/>
            <a:r>
              <a:rPr lang="en-US" dirty="0"/>
              <a:t>Hyperparathyroidism </a:t>
            </a:r>
          </a:p>
          <a:p>
            <a:pPr lvl="0"/>
            <a:r>
              <a:rPr lang="en-US" dirty="0"/>
              <a:t>Cushing syndrome </a:t>
            </a:r>
          </a:p>
          <a:p>
            <a:pPr lvl="0"/>
            <a:r>
              <a:rPr lang="en-US" dirty="0"/>
              <a:t>Acromegaly </a:t>
            </a:r>
            <a:endParaRPr lang="en-US" dirty="0" smtClean="0"/>
          </a:p>
          <a:p>
            <a:pPr lvl="0"/>
            <a:r>
              <a:rPr lang="en-US" dirty="0" smtClean="0"/>
              <a:t>Obesity </a:t>
            </a:r>
            <a:endParaRPr lang="en-US" dirty="0"/>
          </a:p>
          <a:p>
            <a:pPr lvl="0"/>
            <a:r>
              <a:rPr lang="en-US" dirty="0"/>
              <a:t>Estrogen deficiency </a:t>
            </a:r>
          </a:p>
          <a:p>
            <a:pPr lvl="0"/>
            <a:r>
              <a:rPr lang="en-US" dirty="0" err="1"/>
              <a:t>Hypogonadism</a:t>
            </a:r>
            <a:r>
              <a:rPr lang="en-US" dirty="0"/>
              <a:t> </a:t>
            </a:r>
          </a:p>
          <a:p>
            <a:pPr lvl="0"/>
            <a:r>
              <a:rPr lang="en-US" dirty="0"/>
              <a:t>Diabetes mellitus </a:t>
            </a:r>
          </a:p>
          <a:p>
            <a:pPr lvl="0"/>
            <a:r>
              <a:rPr lang="en-US" dirty="0"/>
              <a:t>Pregnancy</a:t>
            </a:r>
          </a:p>
        </p:txBody>
      </p:sp>
    </p:spTree>
    <p:extLst>
      <p:ext uri="{BB962C8B-B14F-4D97-AF65-F5344CB8AC3E}">
        <p14:creationId xmlns:p14="http://schemas.microsoft.com/office/powerpoint/2010/main" val="109741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t>c)Deficiency states</a:t>
            </a:r>
            <a:endParaRPr lang="en-US" dirty="0"/>
          </a:p>
          <a:p>
            <a:pPr lvl="0"/>
            <a:r>
              <a:rPr lang="en-US" dirty="0"/>
              <a:t>Scurvy </a:t>
            </a:r>
          </a:p>
          <a:p>
            <a:pPr lvl="0"/>
            <a:r>
              <a:rPr lang="en-US" dirty="0"/>
              <a:t>Malnutrition </a:t>
            </a:r>
          </a:p>
          <a:p>
            <a:pPr lvl="0"/>
            <a:r>
              <a:rPr lang="en-US" dirty="0"/>
              <a:t>Anorexia nervosa </a:t>
            </a:r>
          </a:p>
          <a:p>
            <a:pPr lvl="0"/>
            <a:r>
              <a:rPr lang="en-US" dirty="0"/>
              <a:t>Protein deficiency </a:t>
            </a:r>
          </a:p>
          <a:p>
            <a:pPr lvl="0"/>
            <a:r>
              <a:rPr lang="en-US" dirty="0"/>
              <a:t>Alcoholism </a:t>
            </a:r>
          </a:p>
          <a:p>
            <a:endParaRPr lang="en-US" dirty="0"/>
          </a:p>
        </p:txBody>
      </p:sp>
    </p:spTree>
    <p:extLst>
      <p:ext uri="{BB962C8B-B14F-4D97-AF65-F5344CB8AC3E}">
        <p14:creationId xmlns:p14="http://schemas.microsoft.com/office/powerpoint/2010/main" val="124007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u="sng" dirty="0"/>
              <a:t>)Organ failures</a:t>
            </a:r>
            <a:endParaRPr lang="en-US" dirty="0"/>
          </a:p>
          <a:p>
            <a:pPr lvl="0"/>
            <a:r>
              <a:rPr lang="en-US" dirty="0"/>
              <a:t>Liver disease</a:t>
            </a:r>
          </a:p>
          <a:p>
            <a:pPr lvl="0"/>
            <a:r>
              <a:rPr lang="en-US" dirty="0"/>
              <a:t>Renal Failure</a:t>
            </a:r>
          </a:p>
          <a:p>
            <a:r>
              <a:rPr lang="en-US" u="sng" dirty="0"/>
              <a:t>e)Malignancy</a:t>
            </a:r>
            <a:endParaRPr lang="en-US" dirty="0"/>
          </a:p>
          <a:p>
            <a:pPr lvl="0"/>
            <a:r>
              <a:rPr lang="en-US" dirty="0"/>
              <a:t>Myeloma </a:t>
            </a:r>
          </a:p>
          <a:p>
            <a:pPr lvl="0"/>
            <a:r>
              <a:rPr lang="en-US" dirty="0"/>
              <a:t>Leukemia </a:t>
            </a:r>
          </a:p>
          <a:p>
            <a:pPr lvl="0"/>
            <a:r>
              <a:rPr lang="en-US" dirty="0"/>
              <a:t>Lymphoma </a:t>
            </a:r>
          </a:p>
          <a:p>
            <a:pPr lvl="0"/>
            <a:r>
              <a:rPr lang="en-US" dirty="0"/>
              <a:t>Metastatic disease</a:t>
            </a:r>
          </a:p>
        </p:txBody>
      </p:sp>
    </p:spTree>
    <p:extLst>
      <p:ext uri="{BB962C8B-B14F-4D97-AF65-F5344CB8AC3E}">
        <p14:creationId xmlns:p14="http://schemas.microsoft.com/office/powerpoint/2010/main" val="174140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Respiratory- cystic </a:t>
            </a:r>
            <a:r>
              <a:rPr lang="en-US" dirty="0" err="1" smtClean="0"/>
              <a:t>fribrosis</a:t>
            </a:r>
            <a:r>
              <a:rPr lang="en-US" dirty="0" smtClean="0"/>
              <a:t>, smoking related</a:t>
            </a:r>
          </a:p>
          <a:p>
            <a:r>
              <a:rPr lang="en-US" dirty="0" err="1" smtClean="0"/>
              <a:t>Haematological</a:t>
            </a:r>
            <a:r>
              <a:rPr lang="en-US" dirty="0" smtClean="0"/>
              <a:t>-</a:t>
            </a:r>
          </a:p>
          <a:p>
            <a:pPr lvl="7"/>
            <a:r>
              <a:rPr lang="en-US" dirty="0" smtClean="0"/>
              <a:t> multiple myeloma</a:t>
            </a:r>
          </a:p>
          <a:p>
            <a:pPr lvl="7"/>
            <a:r>
              <a:rPr lang="en-US" dirty="0" err="1" smtClean="0"/>
              <a:t>Haemoglobinopathies</a:t>
            </a:r>
            <a:endParaRPr lang="en-US" dirty="0" smtClean="0"/>
          </a:p>
          <a:p>
            <a:pPr lvl="7"/>
            <a:r>
              <a:rPr lang="en-US" dirty="0" smtClean="0"/>
              <a:t>Systemic </a:t>
            </a:r>
            <a:r>
              <a:rPr lang="en-US" dirty="0" err="1" smtClean="0"/>
              <a:t>mastocytosis</a:t>
            </a:r>
            <a:endParaRPr lang="en-US" dirty="0" smtClean="0"/>
          </a:p>
        </p:txBody>
      </p:sp>
    </p:spTree>
    <p:extLst>
      <p:ext uri="{BB962C8B-B14F-4D97-AF65-F5344CB8AC3E}">
        <p14:creationId xmlns:p14="http://schemas.microsoft.com/office/powerpoint/2010/main" val="331247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err="1" smtClean="0"/>
              <a:t>Generalised</a:t>
            </a:r>
            <a:r>
              <a:rPr lang="en-US" dirty="0" smtClean="0"/>
              <a:t> osteoporosis- this involves </a:t>
            </a:r>
            <a:r>
              <a:rPr lang="en-US" dirty="0" err="1" smtClean="0"/>
              <a:t>allmost</a:t>
            </a:r>
            <a:r>
              <a:rPr lang="en-US" dirty="0" smtClean="0"/>
              <a:t> all bones  in a body</a:t>
            </a:r>
          </a:p>
          <a:p>
            <a:r>
              <a:rPr lang="en-US" dirty="0" smtClean="0"/>
              <a:t>Regional osteoporosis- involves specific bones and I due to 	</a:t>
            </a:r>
          </a:p>
          <a:p>
            <a:pPr lvl="5"/>
            <a:r>
              <a:rPr lang="en-US" dirty="0" smtClean="0"/>
              <a:t> disuse</a:t>
            </a:r>
          </a:p>
          <a:p>
            <a:pPr lvl="5"/>
            <a:r>
              <a:rPr lang="en-US" dirty="0" smtClean="0"/>
              <a:t> </a:t>
            </a:r>
            <a:r>
              <a:rPr lang="en-US" dirty="0" err="1" smtClean="0"/>
              <a:t>inflamation</a:t>
            </a:r>
            <a:endParaRPr lang="en-US" dirty="0" smtClean="0"/>
          </a:p>
          <a:p>
            <a:pPr lvl="5"/>
            <a:r>
              <a:rPr lang="en-US" dirty="0" smtClean="0"/>
              <a:t> pregnancy.</a:t>
            </a:r>
            <a:endParaRPr lang="en-US" dirty="0"/>
          </a:p>
        </p:txBody>
      </p:sp>
    </p:spTree>
    <p:extLst>
      <p:ext uri="{BB962C8B-B14F-4D97-AF65-F5344CB8AC3E}">
        <p14:creationId xmlns:p14="http://schemas.microsoft.com/office/powerpoint/2010/main" val="71002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induced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lvl="0"/>
            <a:r>
              <a:rPr lang="en-US" dirty="0"/>
              <a:t>Heparin-induced </a:t>
            </a:r>
          </a:p>
          <a:p>
            <a:pPr lvl="0"/>
            <a:r>
              <a:rPr lang="en-US" dirty="0"/>
              <a:t>Anti-</a:t>
            </a:r>
            <a:r>
              <a:rPr lang="en-US" dirty="0" err="1"/>
              <a:t>convulsants</a:t>
            </a:r>
            <a:r>
              <a:rPr lang="en-US" dirty="0"/>
              <a:t>- phenytoin, barbiturates, carbamazepine) - Due to treatment-induced vitamin D deficiency</a:t>
            </a:r>
          </a:p>
          <a:p>
            <a:pPr lvl="0"/>
            <a:r>
              <a:rPr lang="en-US" dirty="0" smtClean="0"/>
              <a:t>Steroid-induced/glucocorticoids</a:t>
            </a:r>
            <a:endParaRPr lang="en-US" dirty="0"/>
          </a:p>
          <a:p>
            <a:pPr lvl="0"/>
            <a:r>
              <a:rPr lang="en-US" dirty="0"/>
              <a:t>Dilantin-induced</a:t>
            </a:r>
          </a:p>
          <a:p>
            <a:pPr lvl="0"/>
            <a:r>
              <a:rPr lang="en-US" dirty="0"/>
              <a:t>Cyclosporine A</a:t>
            </a:r>
          </a:p>
          <a:p>
            <a:pPr lvl="0"/>
            <a:r>
              <a:rPr lang="en-US" dirty="0"/>
              <a:t>Anti-acids with </a:t>
            </a:r>
            <a:r>
              <a:rPr lang="en-US" dirty="0" err="1"/>
              <a:t>aluminium-deccrease</a:t>
            </a:r>
            <a:r>
              <a:rPr lang="en-US" dirty="0"/>
              <a:t> </a:t>
            </a:r>
            <a:r>
              <a:rPr lang="en-US" dirty="0" err="1"/>
              <a:t>ca</a:t>
            </a:r>
            <a:r>
              <a:rPr lang="en-US" dirty="0"/>
              <a:t> absorption and interfere </a:t>
            </a:r>
            <a:r>
              <a:rPr lang="en-US" dirty="0" err="1"/>
              <a:t>minararlization</a:t>
            </a:r>
            <a:endParaRPr lang="en-US" dirty="0"/>
          </a:p>
          <a:p>
            <a:endParaRPr lang="en-US" dirty="0"/>
          </a:p>
        </p:txBody>
      </p:sp>
    </p:spTree>
    <p:extLst>
      <p:ext uri="{BB962C8B-B14F-4D97-AF65-F5344CB8AC3E}">
        <p14:creationId xmlns:p14="http://schemas.microsoft.com/office/powerpoint/2010/main" val="368619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Investigation</a:t>
            </a:r>
            <a:endParaRPr lang="en-US" dirty="0"/>
          </a:p>
        </p:txBody>
      </p:sp>
      <p:sp>
        <p:nvSpPr>
          <p:cNvPr id="3" name="Content Placeholder 2"/>
          <p:cNvSpPr>
            <a:spLocks noGrp="1"/>
          </p:cNvSpPr>
          <p:nvPr>
            <p:ph idx="1"/>
          </p:nvPr>
        </p:nvSpPr>
        <p:spPr>
          <a:xfrm>
            <a:off x="609600" y="1752600"/>
            <a:ext cx="8229600" cy="4525963"/>
          </a:xfrm>
        </p:spPr>
        <p:txBody>
          <a:bodyPr>
            <a:normAutofit fontScale="47500" lnSpcReduction="20000"/>
          </a:bodyPr>
          <a:lstStyle/>
          <a:p>
            <a:pPr marL="0" indent="0">
              <a:buNone/>
            </a:pPr>
            <a:endParaRPr lang="en-US" sz="5100" dirty="0"/>
          </a:p>
          <a:p>
            <a:r>
              <a:rPr lang="en-US" dirty="0"/>
              <a:t>1. FHG-WBC count and differential in multiple myeloma, leukemia.</a:t>
            </a:r>
          </a:p>
          <a:p>
            <a:r>
              <a:rPr lang="en-US" dirty="0"/>
              <a:t>2.Renal Fun </a:t>
            </a:r>
            <a:r>
              <a:rPr lang="en-US" dirty="0" err="1"/>
              <a:t>ction-Urea,electrolyte</a:t>
            </a:r>
            <a:r>
              <a:rPr lang="en-US" dirty="0"/>
              <a:t> and </a:t>
            </a:r>
            <a:r>
              <a:rPr lang="en-US" dirty="0" err="1"/>
              <a:t>creatinine</a:t>
            </a:r>
            <a:endParaRPr lang="en-US" dirty="0"/>
          </a:p>
          <a:p>
            <a:r>
              <a:rPr lang="en-US" dirty="0"/>
              <a:t>3.Liver function-Alkaline </a:t>
            </a:r>
            <a:r>
              <a:rPr lang="en-US" dirty="0" err="1"/>
              <a:t>phospahatase</a:t>
            </a:r>
            <a:r>
              <a:rPr lang="en-US" dirty="0"/>
              <a:t> ,ALT </a:t>
            </a:r>
            <a:r>
              <a:rPr lang="en-US" dirty="0" smtClean="0"/>
              <a:t>and </a:t>
            </a:r>
            <a:r>
              <a:rPr lang="en-US" dirty="0"/>
              <a:t>AST</a:t>
            </a:r>
          </a:p>
          <a:p>
            <a:r>
              <a:rPr lang="en-US" dirty="0"/>
              <a:t>4. Levels of serum calcium, phosphate, and alkaline phosphatase are usually normal in persons with primary osteoporosis, although alkaline phosphatase levels may be elevated for several months after a fracture.</a:t>
            </a:r>
          </a:p>
          <a:p>
            <a:r>
              <a:rPr lang="en-US" dirty="0"/>
              <a:t>5. Endocrine-Thyroid hormones, PTH, </a:t>
            </a:r>
            <a:r>
              <a:rPr lang="en-US" dirty="0" err="1"/>
              <a:t>Cholecalciferol</a:t>
            </a:r>
            <a:r>
              <a:rPr lang="en-US" dirty="0"/>
              <a:t>, cortisol, GH, Estrogen and testosterone.</a:t>
            </a:r>
          </a:p>
          <a:p>
            <a:r>
              <a:rPr lang="en-US" dirty="0"/>
              <a:t>6 .Markers of bone turnover (both formation and </a:t>
            </a:r>
            <a:r>
              <a:rPr lang="en-US" dirty="0" err="1"/>
              <a:t>resorption</a:t>
            </a:r>
            <a:r>
              <a:rPr lang="en-US" dirty="0"/>
              <a:t>) may be elevated in high bone turnover states (</a:t>
            </a:r>
            <a:r>
              <a:rPr lang="en-US" dirty="0" err="1"/>
              <a:t>eg</a:t>
            </a:r>
            <a:r>
              <a:rPr lang="en-US" dirty="0"/>
              <a:t>, early type 1 osteoporosis) and may be useful in some patients for monitoring early response to therapy.</a:t>
            </a:r>
          </a:p>
          <a:p>
            <a:r>
              <a:rPr lang="en-US" dirty="0"/>
              <a:t>-Bone-specific alkaline phosphatase (bone formation)</a:t>
            </a:r>
          </a:p>
          <a:p>
            <a:r>
              <a:rPr lang="en-US" dirty="0"/>
              <a:t>-</a:t>
            </a:r>
            <a:r>
              <a:rPr lang="en-US" dirty="0" err="1"/>
              <a:t>Osteocalcin</a:t>
            </a:r>
            <a:r>
              <a:rPr lang="en-US" dirty="0"/>
              <a:t> (bone formation)</a:t>
            </a:r>
          </a:p>
          <a:p>
            <a:r>
              <a:rPr lang="en-US" dirty="0"/>
              <a:t>-Type I </a:t>
            </a:r>
            <a:r>
              <a:rPr lang="en-US" dirty="0" err="1"/>
              <a:t>procollagen</a:t>
            </a:r>
            <a:r>
              <a:rPr lang="en-US" dirty="0"/>
              <a:t> peptides (bone formation)</a:t>
            </a:r>
          </a:p>
          <a:p>
            <a:r>
              <a:rPr lang="en-US" dirty="0"/>
              <a:t>Urinary </a:t>
            </a:r>
            <a:r>
              <a:rPr lang="en-US" dirty="0" err="1"/>
              <a:t>deoxypyridinoline</a:t>
            </a:r>
            <a:r>
              <a:rPr lang="en-US" dirty="0"/>
              <a:t> and cross-linked N- and C-</a:t>
            </a:r>
            <a:r>
              <a:rPr lang="en-US" dirty="0" err="1"/>
              <a:t>telopeptide</a:t>
            </a:r>
            <a:r>
              <a:rPr lang="en-US" dirty="0"/>
              <a:t> of type I collagen (bone </a:t>
            </a:r>
            <a:r>
              <a:rPr lang="en-US" dirty="0" err="1"/>
              <a:t>resorption</a:t>
            </a:r>
            <a:r>
              <a:rPr lang="en-US" dirty="0"/>
              <a:t>)</a:t>
            </a:r>
          </a:p>
          <a:p>
            <a:r>
              <a:rPr lang="en-US" dirty="0"/>
              <a:t>7.Plasma electrophoresis-multiple myeloma </a:t>
            </a:r>
          </a:p>
        </p:txBody>
      </p:sp>
    </p:spTree>
    <p:extLst>
      <p:ext uri="{BB962C8B-B14F-4D97-AF65-F5344CB8AC3E}">
        <p14:creationId xmlns:p14="http://schemas.microsoft.com/office/powerpoint/2010/main" val="34244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Imaging Studies: </a:t>
            </a:r>
            <a:endParaRPr lang="en-US" dirty="0"/>
          </a:p>
          <a:p>
            <a:r>
              <a:rPr lang="en-US" dirty="0"/>
              <a:t>Obtain radiographs of the affected area in patients who are symptomatic. Lateral spine radiographs are obtained in patients who are asymptomatic and at risk for detection of vertebral fracture.</a:t>
            </a:r>
          </a:p>
          <a:p>
            <a:r>
              <a:rPr lang="en-US" dirty="0"/>
              <a:t>-Radiographs may show fractures or other conditions, such as osteoarthritis, disk disease, or </a:t>
            </a:r>
            <a:r>
              <a:rPr lang="en-US" dirty="0" err="1"/>
              <a:t>spondylolisthesis</a:t>
            </a:r>
            <a:r>
              <a:rPr lang="en-US" dirty="0"/>
              <a:t>.</a:t>
            </a:r>
          </a:p>
          <a:p>
            <a:r>
              <a:rPr lang="en-US" dirty="0"/>
              <a:t>-Osteopenia (low bone density) may be apparent as radiographic </a:t>
            </a:r>
            <a:r>
              <a:rPr lang="en-US" dirty="0" err="1"/>
              <a:t>lucency</a:t>
            </a:r>
            <a:r>
              <a:rPr lang="en-US" dirty="0"/>
              <a:t> but is not always noticeable until 30% of bone mineral is lost.</a:t>
            </a:r>
          </a:p>
          <a:p>
            <a:r>
              <a:rPr lang="en-US" dirty="0"/>
              <a:t>-Radiograph findings also depend somewhat on technique and exposure.</a:t>
            </a:r>
          </a:p>
          <a:p>
            <a:endParaRPr lang="en-US" dirty="0"/>
          </a:p>
        </p:txBody>
      </p:sp>
    </p:spTree>
    <p:extLst>
      <p:ext uri="{BB962C8B-B14F-4D97-AF65-F5344CB8AC3E}">
        <p14:creationId xmlns:p14="http://schemas.microsoft.com/office/powerpoint/2010/main" val="27664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u="sng" dirty="0" smtClean="0"/>
              <a:t>CT </a:t>
            </a:r>
            <a:r>
              <a:rPr lang="en-US" u="sng" dirty="0"/>
              <a:t>scan of the spine</a:t>
            </a:r>
            <a:endParaRPr lang="en-US" dirty="0"/>
          </a:p>
          <a:p>
            <a:r>
              <a:rPr lang="en-US" dirty="0"/>
              <a:t> is the most sensitive method for diagnosing osteoporosis because it measures trabecular bone within the vertebral body.</a:t>
            </a:r>
          </a:p>
          <a:p>
            <a:r>
              <a:rPr lang="en-US" dirty="0"/>
              <a:t>It is not an ideal technique when repeated measurements are needed to detect small changes in bone density.</a:t>
            </a:r>
          </a:p>
          <a:p>
            <a:r>
              <a:rPr lang="en-US" u="sng" dirty="0"/>
              <a:t>SPA of the proximal forearm</a:t>
            </a:r>
            <a:r>
              <a:rPr lang="en-US" dirty="0"/>
              <a:t> </a:t>
            </a:r>
          </a:p>
          <a:p>
            <a:r>
              <a:rPr lang="en-US" dirty="0"/>
              <a:t>Provides precision and low radiation exposure, but this test is relatively insensitive for detecting early stages of osteoporosis because it measures cortical bone, not trabecular bone.</a:t>
            </a:r>
          </a:p>
          <a:p>
            <a:r>
              <a:rPr lang="en-US" u="sng" dirty="0"/>
              <a:t>DPA</a:t>
            </a:r>
            <a:endParaRPr lang="en-US" dirty="0"/>
          </a:p>
          <a:p>
            <a:r>
              <a:rPr lang="en-US" dirty="0"/>
              <a:t>Is a means of measuring BMD in the spine and proximal femur. Use of DPA is very limited because of poor reproducibility, prolonged scanning times, and artifacts caused by vascular calcifications.</a:t>
            </a:r>
          </a:p>
          <a:p>
            <a:r>
              <a:rPr lang="en-US" u="sng" dirty="0"/>
              <a:t>DEXA</a:t>
            </a:r>
            <a:r>
              <a:rPr lang="en-US" dirty="0"/>
              <a:t> </a:t>
            </a:r>
          </a:p>
          <a:p>
            <a:r>
              <a:rPr lang="en-US" dirty="0"/>
              <a:t>Is the method of choice to assess bone density of the lumbar spine and proximal femur. </a:t>
            </a:r>
          </a:p>
          <a:p>
            <a:r>
              <a:rPr lang="en-US" dirty="0"/>
              <a:t>Although DEXA is not as sensitive as QCT scan for detecting early trabecular bone loss, it does provide rapid scanning times, lower costs, and greater precision. </a:t>
            </a:r>
          </a:p>
          <a:p>
            <a:endParaRPr lang="en-US" dirty="0"/>
          </a:p>
        </p:txBody>
      </p:sp>
    </p:spTree>
    <p:extLst>
      <p:ext uri="{BB962C8B-B14F-4D97-AF65-F5344CB8AC3E}">
        <p14:creationId xmlns:p14="http://schemas.microsoft.com/office/powerpoint/2010/main" val="2454021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p>
          <a:p>
            <a:r>
              <a:rPr lang="en-US" dirty="0"/>
              <a:t>MRI can be used to discriminate between acute and chronic fractures of the vertebrae and occult stress fractures of the proximal femur. These osteoporotic fractures demonstrate characteristic changes in the bone marrow that distinguish them from other uninvolved parts of the skeleton and the adjacent vertebrae.</a:t>
            </a:r>
          </a:p>
          <a:p>
            <a:r>
              <a:rPr lang="en-US" u="sng" dirty="0"/>
              <a:t>Bone scan	</a:t>
            </a:r>
            <a:endParaRPr lang="en-US" dirty="0"/>
          </a:p>
          <a:p>
            <a:r>
              <a:rPr lang="en-US" dirty="0"/>
              <a:t>Bone scans assess the function and tissue metabolism of organs by using a radionuclide (</a:t>
            </a:r>
            <a:r>
              <a:rPr lang="en-US" dirty="0" err="1"/>
              <a:t>Tc</a:t>
            </a:r>
            <a:r>
              <a:rPr lang="en-US" dirty="0"/>
              <a:t> 99m) that emits radiation in proportion to its attachment to target structure.</a:t>
            </a:r>
          </a:p>
          <a:p>
            <a:r>
              <a:rPr lang="en-US" dirty="0"/>
              <a:t>A bone scan is a nonspecific modality, but it is very sensitive for detecting bony abnormalities because an increase in </a:t>
            </a:r>
            <a:r>
              <a:rPr lang="en-US" dirty="0" err="1"/>
              <a:t>osteoblastic</a:t>
            </a:r>
            <a:r>
              <a:rPr lang="en-US" dirty="0"/>
              <a:t> activity (as seen in compression fractures) results in an increase of the radionuclide tracer concentration.</a:t>
            </a:r>
          </a:p>
        </p:txBody>
      </p:sp>
    </p:spTree>
    <p:extLst>
      <p:ext uri="{BB962C8B-B14F-4D97-AF65-F5344CB8AC3E}">
        <p14:creationId xmlns:p14="http://schemas.microsoft.com/office/powerpoint/2010/main" val="387817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Pharmacotherapy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1.Hormoanal </a:t>
            </a:r>
            <a:r>
              <a:rPr lang="en-US" b="1" dirty="0"/>
              <a:t>Replacement therapy(HRT)</a:t>
            </a:r>
            <a:endParaRPr lang="en-US" dirty="0"/>
          </a:p>
          <a:p>
            <a:r>
              <a:rPr lang="en-US" dirty="0"/>
              <a:t>Estrogens are prescribed primarily for menopausal symptoms in females who are elderly. Several studies have shown the benefit of estrogens in prevention of osteoporosis. If the patient has not undergone hysterectomy, then </a:t>
            </a:r>
            <a:r>
              <a:rPr lang="en-US" dirty="0" err="1"/>
              <a:t>progestins</a:t>
            </a:r>
            <a:r>
              <a:rPr lang="en-US" dirty="0"/>
              <a:t> also must be administered to protect against endometrial hyperplasia and malignancy. Studies have shown reduced risk of ischemic heart disease and improved cognitive function with use of estrogens. </a:t>
            </a:r>
          </a:p>
        </p:txBody>
      </p:sp>
    </p:spTree>
    <p:extLst>
      <p:ext uri="{BB962C8B-B14F-4D97-AF65-F5344CB8AC3E}">
        <p14:creationId xmlns:p14="http://schemas.microsoft.com/office/powerpoint/2010/main" val="169177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2. </a:t>
            </a:r>
            <a:r>
              <a:rPr lang="en-US" b="1" dirty="0"/>
              <a:t>Selective Estrogen Receptor Modulators (SERMs)</a:t>
            </a:r>
            <a:r>
              <a:rPr lang="en-US" b="1" dirty="0" err="1"/>
              <a:t>eg</a:t>
            </a:r>
            <a:r>
              <a:rPr lang="en-US" b="1" dirty="0"/>
              <a:t> </a:t>
            </a:r>
            <a:r>
              <a:rPr lang="en-US" b="1" dirty="0" err="1"/>
              <a:t>Raloxifene</a:t>
            </a:r>
            <a:endParaRPr lang="en-US" dirty="0"/>
          </a:p>
          <a:p>
            <a:r>
              <a:rPr lang="en-US" dirty="0" err="1"/>
              <a:t>Raloxifene</a:t>
            </a:r>
            <a:r>
              <a:rPr lang="en-US" dirty="0"/>
              <a:t> provide the beneficial effects of estrogen without the potential side effects. </a:t>
            </a:r>
          </a:p>
          <a:p>
            <a:r>
              <a:rPr lang="en-US" dirty="0"/>
              <a:t>It prevents bone loss, causes a 40-50% reduction of risk of vertebral fractures. </a:t>
            </a:r>
          </a:p>
          <a:p>
            <a:r>
              <a:rPr lang="en-US" dirty="0"/>
              <a:t>However, increase the incidence of deep vein thrombosis (DVT) and hot flashes. Use of epidural injections for the treatment of pain following acute vertebral compression fractures should be considered. The intracellular chemicals released from both injured tissues and inflammatory cells at the site of acute spine injury can generate pain signals from local nerves. The proposed primary mechanism of action of epidural corticosteroid injections is the potent anti-inflammatory properties. The mechanism of action of epidural corticosteroid injections is believed to be associated with potent anti-inflammatory properties. </a:t>
            </a:r>
          </a:p>
          <a:p>
            <a:endParaRPr lang="en-US" dirty="0"/>
          </a:p>
        </p:txBody>
      </p:sp>
    </p:spTree>
    <p:extLst>
      <p:ext uri="{BB962C8B-B14F-4D97-AF65-F5344CB8AC3E}">
        <p14:creationId xmlns:p14="http://schemas.microsoft.com/office/powerpoint/2010/main" val="5227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3.Calcitonin</a:t>
            </a:r>
            <a:endParaRPr lang="en-US" dirty="0"/>
          </a:p>
          <a:p>
            <a:r>
              <a:rPr lang="en-US" dirty="0"/>
              <a:t>Decreases osteoclast activity, thereby impeding postmenopausal bone loss</a:t>
            </a:r>
          </a:p>
          <a:p>
            <a:r>
              <a:rPr lang="en-US" dirty="0"/>
              <a:t>. In the first 2 years, calcitonin has been found to increase spinal BMD by approximately 2%. Calcitonin has an analgesic property that makes it ideally suited for treatment of acute vertebral fractures. Calcitonin is delivered as a single daily intranasal spray that provides 200 U of the drug. The drug can be delivered subcutaneously, but this route is used only rarely. </a:t>
            </a:r>
          </a:p>
          <a:p>
            <a:endParaRPr lang="en-US" dirty="0"/>
          </a:p>
        </p:txBody>
      </p:sp>
    </p:spTree>
    <p:extLst>
      <p:ext uri="{BB962C8B-B14F-4D97-AF65-F5344CB8AC3E}">
        <p14:creationId xmlns:p14="http://schemas.microsoft.com/office/powerpoint/2010/main" val="349592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4.Biphosphanates-alendronate</a:t>
            </a:r>
            <a:endParaRPr lang="en-US" dirty="0"/>
          </a:p>
          <a:p>
            <a:r>
              <a:rPr lang="en-US" dirty="0"/>
              <a:t>Bisphosphonates have been used for prevention and treatment of osteoporosis. When used for prevention, the recommended dose is 5 mg/d.</a:t>
            </a:r>
          </a:p>
          <a:p>
            <a:r>
              <a:rPr lang="en-US" dirty="0"/>
              <a:t>Alendronate has been shown to increase both spinal and hip mineral density in postmenopausal women alendronate sodium  treatment reduces the incidence of fracture at the spine, hip, and wrist by 50% in patients with osteoporosis. Unlike earlier bisphosphonates such as </a:t>
            </a:r>
            <a:r>
              <a:rPr lang="en-US" dirty="0" err="1"/>
              <a:t>etidronate</a:t>
            </a:r>
            <a:r>
              <a:rPr lang="en-US" dirty="0"/>
              <a:t>, alendronate in common doses has no substantial effect on bone mineralization and, therefore, can be taken continuously. The treatment dose of alendronate is 10 mg to be taken sitting upright with a large glass of water at least 30 minutes before eating in the morning</a:t>
            </a:r>
          </a:p>
        </p:txBody>
      </p:sp>
    </p:spTree>
    <p:extLst>
      <p:ext uri="{BB962C8B-B14F-4D97-AF65-F5344CB8AC3E}">
        <p14:creationId xmlns:p14="http://schemas.microsoft.com/office/powerpoint/2010/main" val="166871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5. </a:t>
            </a:r>
            <a:r>
              <a:rPr lang="en-US" b="1" dirty="0"/>
              <a:t>Parathyroid hormone</a:t>
            </a:r>
            <a:r>
              <a:rPr lang="en-US" dirty="0"/>
              <a:t> </a:t>
            </a:r>
          </a:p>
          <a:p>
            <a:r>
              <a:rPr lang="en-US" dirty="0"/>
              <a:t>This agent promotes new bone formation, leading to increased BMD. </a:t>
            </a:r>
            <a:r>
              <a:rPr lang="en-US" dirty="0" err="1"/>
              <a:t>Teriparatide</a:t>
            </a:r>
            <a:r>
              <a:rPr lang="en-US" dirty="0"/>
              <a:t> is a biological product containing a portion of human PTH, which primarily regulates calcium and phosphate metabolism in bones. </a:t>
            </a:r>
          </a:p>
          <a:p>
            <a:r>
              <a:rPr lang="en-US" dirty="0" err="1"/>
              <a:t>Teriparatide</a:t>
            </a:r>
            <a:r>
              <a:rPr lang="en-US" dirty="0"/>
              <a:t> (</a:t>
            </a:r>
            <a:r>
              <a:rPr lang="en-US" dirty="0" err="1"/>
              <a:t>Forteo</a:t>
            </a:r>
            <a:r>
              <a:rPr lang="en-US" dirty="0"/>
              <a:t>) -- </a:t>
            </a:r>
            <a:r>
              <a:rPr lang="en-US" dirty="0" err="1"/>
              <a:t>rhPTH</a:t>
            </a:r>
            <a:r>
              <a:rPr lang="en-US" dirty="0"/>
              <a:t> (1-34) that has identical sequence to 34 N-terminal amino acids (biologically active region) of 84-amino acid human PTH. Acts as endogenous PTH, thus regulating calcium and phosphate metabolism in bone and kidney. Works primarily to stimulate new bone by increasing number and activity of osteoblasts (bone-forming cells). Additional physiological actions include regulation of bone metabolism, renal tubular reabsorption of calcium and phosphate, and intestinal calcium absorption. When administered with calcium and vitamin D, increases BMD and decreases risk of fractures in patients with osteoporosis.</a:t>
            </a:r>
          </a:p>
        </p:txBody>
      </p:sp>
    </p:spTree>
    <p:extLst>
      <p:ext uri="{BB962C8B-B14F-4D97-AF65-F5344CB8AC3E}">
        <p14:creationId xmlns:p14="http://schemas.microsoft.com/office/powerpoint/2010/main" val="255046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r>
              <a:rPr lang="en-US" dirty="0"/>
              <a:t> </a:t>
            </a:r>
          </a:p>
          <a:p>
            <a:pPr lvl="0"/>
            <a:r>
              <a:rPr lang="en-US" dirty="0"/>
              <a:t>It is classified into primary and secondary forms. </a:t>
            </a:r>
          </a:p>
          <a:p>
            <a:pPr lvl="0"/>
            <a:r>
              <a:rPr lang="en-US" b="1" dirty="0"/>
              <a:t>Primary </a:t>
            </a:r>
            <a:r>
              <a:rPr lang="en-US" b="1" dirty="0" smtClean="0"/>
              <a:t>osteoporosis- </a:t>
            </a:r>
            <a:r>
              <a:rPr lang="en-US" dirty="0"/>
              <a:t>occurs in association with menopause or with aging. </a:t>
            </a:r>
          </a:p>
          <a:p>
            <a:pPr lvl="0"/>
            <a:r>
              <a:rPr lang="en-US" dirty="0"/>
              <a:t>It is traditionally subdivided into types I and II </a:t>
            </a:r>
          </a:p>
          <a:p>
            <a:pPr lvl="0"/>
            <a:r>
              <a:rPr lang="en-US" b="1" dirty="0"/>
              <a:t>Type I </a:t>
            </a:r>
            <a:r>
              <a:rPr lang="en-US" dirty="0"/>
              <a:t>is referred to as postmenopausal osteoporosis and is due to estrogen deficiency. Estrogen deficiency leads to increased numbers of osteoblasts and osteoclasts, resulting in a high bone turnover state with </a:t>
            </a:r>
            <a:r>
              <a:rPr lang="en-US" dirty="0" err="1"/>
              <a:t>resorption</a:t>
            </a:r>
            <a:r>
              <a:rPr lang="en-US" dirty="0"/>
              <a:t> exceeding formation and consequent acceleration in bone loss</a:t>
            </a:r>
          </a:p>
          <a:p>
            <a:pPr lvl="0"/>
            <a:r>
              <a:rPr lang="en-US" b="1" dirty="0"/>
              <a:t>Type II </a:t>
            </a:r>
            <a:r>
              <a:rPr lang="en-US" dirty="0"/>
              <a:t>primary osteoporosis, often called senile or </a:t>
            </a:r>
            <a:r>
              <a:rPr lang="en-US" dirty="0" err="1"/>
              <a:t>involutional</a:t>
            </a:r>
            <a:r>
              <a:rPr lang="en-US" dirty="0"/>
              <a:t> osteoporosis, is associated with aging. </a:t>
            </a:r>
          </a:p>
          <a:p>
            <a:pPr lvl="0"/>
            <a:r>
              <a:rPr lang="en-US" dirty="0"/>
              <a:t>In contrast to type I, there is decreased bone turnover with a primary defect in </a:t>
            </a:r>
            <a:r>
              <a:rPr lang="en-US" dirty="0" err="1"/>
              <a:t>osteoblastic</a:t>
            </a:r>
            <a:r>
              <a:rPr lang="en-US" dirty="0"/>
              <a:t> activity and decreased bone formation.</a:t>
            </a:r>
          </a:p>
          <a:p>
            <a:pPr lvl="0"/>
            <a:r>
              <a:rPr lang="en-US" b="1" dirty="0" smtClean="0"/>
              <a:t>Secondary osteoporosis- </a:t>
            </a:r>
            <a:r>
              <a:rPr lang="en-US" dirty="0" smtClean="0"/>
              <a:t>is </a:t>
            </a:r>
            <a:r>
              <a:rPr lang="en-US" dirty="0"/>
              <a:t>osteoporosis resulting from conditions other than aging or menopause.</a:t>
            </a:r>
          </a:p>
          <a:p>
            <a:endParaRPr lang="en-US" dirty="0"/>
          </a:p>
        </p:txBody>
      </p:sp>
    </p:spTree>
    <p:extLst>
      <p:ext uri="{BB962C8B-B14F-4D97-AF65-F5344CB8AC3E}">
        <p14:creationId xmlns:p14="http://schemas.microsoft.com/office/powerpoint/2010/main" val="119984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Management of pathological fractures</a:t>
            </a:r>
            <a:endParaRPr lang="en-US" dirty="0"/>
          </a:p>
          <a:p>
            <a:r>
              <a:rPr lang="en-US" u="sng" dirty="0"/>
              <a:t>vertebral compression fractures</a:t>
            </a:r>
            <a:endParaRPr lang="en-US" dirty="0"/>
          </a:p>
          <a:p>
            <a:r>
              <a:rPr lang="en-US" dirty="0"/>
              <a:t>Operative interventions include anterior and posterior decompression and stabilization with placement of such internal fixation devices as screws, plates, cages, or rods. Bone grafting routinely is performed to achieve bony union. The failure rate of spinal arthrodesis is significant because achieving adequate fixation of hardware in osteoporotic bone is difficult. Moreover, patients who are elderly have a reduced </a:t>
            </a:r>
            <a:r>
              <a:rPr lang="en-US" dirty="0" err="1"/>
              <a:t>osteogenic</a:t>
            </a:r>
            <a:r>
              <a:rPr lang="en-US" dirty="0"/>
              <a:t> potential.</a:t>
            </a:r>
          </a:p>
          <a:p>
            <a:r>
              <a:rPr lang="en-US" dirty="0"/>
              <a:t>Fracture neck of femur	</a:t>
            </a:r>
          </a:p>
          <a:p>
            <a:r>
              <a:rPr lang="en-US" dirty="0"/>
              <a:t>Options for surgery are </a:t>
            </a:r>
            <a:r>
              <a:rPr lang="en-US" dirty="0" err="1"/>
              <a:t>hemiarthroplasty</a:t>
            </a:r>
            <a:r>
              <a:rPr lang="en-US" dirty="0"/>
              <a:t> or total </a:t>
            </a:r>
            <a:r>
              <a:rPr lang="en-US" dirty="0" err="1"/>
              <a:t>arthroplasty</a:t>
            </a:r>
            <a:endParaRPr lang="en-US" dirty="0"/>
          </a:p>
        </p:txBody>
      </p:sp>
    </p:spTree>
    <p:extLst>
      <p:ext uri="{BB962C8B-B14F-4D97-AF65-F5344CB8AC3E}">
        <p14:creationId xmlns:p14="http://schemas.microsoft.com/office/powerpoint/2010/main" val="22926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Bone mass and strength</a:t>
            </a:r>
            <a:endParaRPr lang="en-US" dirty="0"/>
          </a:p>
        </p:txBody>
      </p:sp>
      <p:sp>
        <p:nvSpPr>
          <p:cNvPr id="3" name="Content Placeholder 2"/>
          <p:cNvSpPr>
            <a:spLocks noGrp="1"/>
          </p:cNvSpPr>
          <p:nvPr>
            <p:ph idx="1"/>
          </p:nvPr>
        </p:nvSpPr>
        <p:spPr/>
        <p:txBody>
          <a:bodyPr>
            <a:normAutofit lnSpcReduction="10000"/>
          </a:bodyPr>
          <a:lstStyle/>
          <a:p>
            <a:r>
              <a:rPr lang="en-US" dirty="0" smtClean="0"/>
              <a:t>With advancing age the loss of bone is accompanied by a disproportionate loss of bone strength. This is explained by </a:t>
            </a:r>
          </a:p>
          <a:p>
            <a:pPr lvl="1"/>
            <a:r>
              <a:rPr lang="en-US" dirty="0" smtClean="0"/>
              <a:t> a)the absolute </a:t>
            </a:r>
            <a:r>
              <a:rPr lang="en-US" dirty="0" err="1" smtClean="0"/>
              <a:t>dimunition</a:t>
            </a:r>
            <a:r>
              <a:rPr lang="en-US" dirty="0" smtClean="0"/>
              <a:t> in bone mass is the most important. </a:t>
            </a:r>
          </a:p>
          <a:p>
            <a:pPr lvl="1"/>
            <a:r>
              <a:rPr lang="en-US" dirty="0" smtClean="0"/>
              <a:t>B) with increased post menopausal bone </a:t>
            </a:r>
            <a:r>
              <a:rPr lang="en-US" dirty="0" err="1" smtClean="0"/>
              <a:t>resorption</a:t>
            </a:r>
            <a:r>
              <a:rPr lang="en-US" dirty="0" smtClean="0"/>
              <a:t>, </a:t>
            </a:r>
            <a:r>
              <a:rPr lang="en-US" dirty="0" err="1" smtClean="0"/>
              <a:t>perforationss</a:t>
            </a:r>
            <a:r>
              <a:rPr lang="en-US" dirty="0" smtClean="0"/>
              <a:t> and gaps appearing in bone reduce the </a:t>
            </a:r>
            <a:r>
              <a:rPr lang="en-US" dirty="0" err="1" smtClean="0"/>
              <a:t>overal</a:t>
            </a:r>
            <a:r>
              <a:rPr lang="en-US" dirty="0" smtClean="0"/>
              <a:t> bone strength</a:t>
            </a:r>
          </a:p>
          <a:p>
            <a:pPr lvl="1"/>
            <a:r>
              <a:rPr lang="en-US" dirty="0" smtClean="0"/>
              <a:t>C) in old age the </a:t>
            </a:r>
            <a:r>
              <a:rPr lang="en-US" dirty="0" err="1" smtClean="0"/>
              <a:t>ddecreasing</a:t>
            </a:r>
            <a:r>
              <a:rPr lang="en-US" dirty="0" smtClean="0"/>
              <a:t> bone cell activity makes for slower </a:t>
            </a:r>
            <a:r>
              <a:rPr lang="en-US" dirty="0" err="1" smtClean="0"/>
              <a:t>remodelling</a:t>
            </a:r>
            <a:endParaRPr lang="en-US" dirty="0" smtClean="0"/>
          </a:p>
        </p:txBody>
      </p:sp>
    </p:spTree>
    <p:extLst>
      <p:ext uri="{BB962C8B-B14F-4D97-AF65-F5344CB8AC3E}">
        <p14:creationId xmlns:p14="http://schemas.microsoft.com/office/powerpoint/2010/main" val="360765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tendency to increase bone fragility with age is counteracted to some extent by the fact that they increase diameter as cortices become thinner .</a:t>
            </a:r>
          </a:p>
          <a:p>
            <a:r>
              <a:rPr lang="en-US" dirty="0" smtClean="0"/>
              <a:t>During each </a:t>
            </a:r>
            <a:r>
              <a:rPr lang="en-US" dirty="0" err="1" smtClean="0"/>
              <a:t>remodelling</a:t>
            </a:r>
            <a:r>
              <a:rPr lang="en-US" dirty="0" smtClean="0"/>
              <a:t> cycle </a:t>
            </a:r>
            <a:r>
              <a:rPr lang="en-US" dirty="0" err="1" smtClean="0"/>
              <a:t>resorption</a:t>
            </a:r>
            <a:r>
              <a:rPr lang="en-US" dirty="0" smtClean="0"/>
              <a:t> exceeds  </a:t>
            </a:r>
            <a:r>
              <a:rPr lang="en-US" dirty="0" err="1" smtClean="0"/>
              <a:t>formationon</a:t>
            </a:r>
            <a:r>
              <a:rPr lang="en-US" dirty="0" smtClean="0"/>
              <a:t> </a:t>
            </a:r>
            <a:r>
              <a:rPr lang="en-US" dirty="0" err="1" smtClean="0"/>
              <a:t>endossteal</a:t>
            </a:r>
            <a:r>
              <a:rPr lang="en-US" dirty="0" smtClean="0"/>
              <a:t> </a:t>
            </a:r>
            <a:r>
              <a:rPr lang="en-US" dirty="0" err="1" smtClean="0"/>
              <a:t>surfacewhile</a:t>
            </a:r>
            <a:r>
              <a:rPr lang="en-US" dirty="0" smtClean="0"/>
              <a:t> formation slightly </a:t>
            </a:r>
            <a:r>
              <a:rPr lang="en-US" dirty="0" err="1" smtClean="0"/>
              <a:t>excedes</a:t>
            </a:r>
            <a:r>
              <a:rPr lang="en-US" dirty="0" smtClean="0"/>
              <a:t> </a:t>
            </a:r>
            <a:r>
              <a:rPr lang="en-US" dirty="0" err="1" smtClean="0"/>
              <a:t>resoprtion</a:t>
            </a:r>
            <a:r>
              <a:rPr lang="en-US" dirty="0" smtClean="0"/>
              <a:t> on periosteal surface</a:t>
            </a:r>
            <a:endParaRPr lang="en-US" dirty="0"/>
          </a:p>
        </p:txBody>
      </p:sp>
    </p:spTree>
    <p:extLst>
      <p:ext uri="{BB962C8B-B14F-4D97-AF65-F5344CB8AC3E}">
        <p14:creationId xmlns:p14="http://schemas.microsoft.com/office/powerpoint/2010/main" val="312237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 for osteoporosis</a:t>
            </a:r>
            <a:endParaRPr lang="en-US" dirty="0"/>
          </a:p>
        </p:txBody>
      </p:sp>
      <p:sp>
        <p:nvSpPr>
          <p:cNvPr id="3" name="Content Placeholder 2"/>
          <p:cNvSpPr>
            <a:spLocks noGrp="1"/>
          </p:cNvSpPr>
          <p:nvPr>
            <p:ph idx="1"/>
          </p:nvPr>
        </p:nvSpPr>
        <p:spPr/>
        <p:txBody>
          <a:bodyPr/>
          <a:lstStyle/>
          <a:p>
            <a:r>
              <a:rPr lang="en-US" dirty="0" smtClean="0"/>
              <a:t>Age </a:t>
            </a:r>
          </a:p>
          <a:p>
            <a:r>
              <a:rPr lang="en-US" dirty="0" smtClean="0"/>
              <a:t>Female gender </a:t>
            </a:r>
          </a:p>
          <a:p>
            <a:r>
              <a:rPr lang="en-US" dirty="0" smtClean="0"/>
              <a:t> previous fragility fracture</a:t>
            </a:r>
          </a:p>
          <a:p>
            <a:r>
              <a:rPr lang="en-US" dirty="0" smtClean="0"/>
              <a:t>Family history of hip fracture</a:t>
            </a:r>
          </a:p>
          <a:p>
            <a:r>
              <a:rPr lang="en-US" dirty="0" smtClean="0"/>
              <a:t>Low BMI  of less than 18.5kg/m2</a:t>
            </a:r>
          </a:p>
          <a:p>
            <a:r>
              <a:rPr lang="en-US" dirty="0" smtClean="0"/>
              <a:t>Use of oral cortical steroids</a:t>
            </a:r>
          </a:p>
          <a:p>
            <a:r>
              <a:rPr lang="en-US" dirty="0" smtClean="0"/>
              <a:t>smoking</a:t>
            </a:r>
            <a:endParaRPr lang="en-US" dirty="0"/>
          </a:p>
        </p:txBody>
      </p:sp>
    </p:spTree>
    <p:extLst>
      <p:ext uri="{BB962C8B-B14F-4D97-AF65-F5344CB8AC3E}">
        <p14:creationId xmlns:p14="http://schemas.microsoft.com/office/powerpoint/2010/main" val="192837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Postmenopausal osteoporosis</a:t>
            </a:r>
            <a:endParaRPr lang="en-US" dirty="0"/>
          </a:p>
        </p:txBody>
      </p:sp>
      <p:sp>
        <p:nvSpPr>
          <p:cNvPr id="3" name="Content Placeholder 2"/>
          <p:cNvSpPr>
            <a:spLocks noGrp="1"/>
          </p:cNvSpPr>
          <p:nvPr>
            <p:ph idx="1"/>
          </p:nvPr>
        </p:nvSpPr>
        <p:spPr/>
        <p:txBody>
          <a:bodyPr/>
          <a:lstStyle/>
          <a:p>
            <a:r>
              <a:rPr lang="en-US" dirty="0" smtClean="0"/>
              <a:t>Accompanies ageing and loss of gonadal activity ( estrogen withdrawal as it regulates </a:t>
            </a:r>
            <a:r>
              <a:rPr lang="en-US" dirty="0" err="1" smtClean="0"/>
              <a:t>osteoclastic</a:t>
            </a:r>
            <a:r>
              <a:rPr lang="en-US" dirty="0" smtClean="0"/>
              <a:t> activity) </a:t>
            </a:r>
          </a:p>
          <a:p>
            <a:r>
              <a:rPr lang="en-US" dirty="0" smtClean="0"/>
              <a:t>Genetic factors may accelerate the process </a:t>
            </a:r>
          </a:p>
          <a:p>
            <a:r>
              <a:rPr lang="en-US" dirty="0" smtClean="0"/>
              <a:t>From the onset of menopause and for the next 10 </a:t>
            </a:r>
            <a:r>
              <a:rPr lang="en-US" dirty="0" err="1" smtClean="0"/>
              <a:t>yrs</a:t>
            </a:r>
            <a:r>
              <a:rPr lang="en-US" dirty="0" smtClean="0"/>
              <a:t> the rate of bone loss in women accelerates to about 3% per year </a:t>
            </a:r>
            <a:r>
              <a:rPr lang="en-US" dirty="0" err="1" smtClean="0"/>
              <a:t>occuring</a:t>
            </a:r>
            <a:r>
              <a:rPr lang="en-US" dirty="0" smtClean="0"/>
              <a:t> in trabecular bone</a:t>
            </a:r>
            <a:endParaRPr lang="en-US" dirty="0"/>
          </a:p>
        </p:txBody>
      </p:sp>
    </p:spTree>
    <p:extLst>
      <p:ext uri="{BB962C8B-B14F-4D97-AF65-F5344CB8AC3E}">
        <p14:creationId xmlns:p14="http://schemas.microsoft.com/office/powerpoint/2010/main" val="45505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due to excessive </a:t>
            </a:r>
            <a:r>
              <a:rPr lang="en-US" dirty="0" err="1" smtClean="0"/>
              <a:t>osteoclastic</a:t>
            </a:r>
            <a:r>
              <a:rPr lang="en-US" dirty="0" smtClean="0"/>
              <a:t> activity also seen in younger 5yrs after oophorectomy</a:t>
            </a:r>
          </a:p>
          <a:p>
            <a:r>
              <a:rPr lang="en-US" dirty="0" smtClean="0"/>
              <a:t>From 65yr-70yrs rate off bone loss gradually tails off by 75yrs to a rate of 0.55% per year</a:t>
            </a:r>
          </a:p>
          <a:p>
            <a:r>
              <a:rPr lang="en-US" dirty="0" smtClean="0"/>
              <a:t>This later phase is due to diminished </a:t>
            </a:r>
            <a:r>
              <a:rPr lang="en-US" dirty="0" err="1" smtClean="0"/>
              <a:t>osteoblasstic</a:t>
            </a:r>
            <a:r>
              <a:rPr lang="en-US" dirty="0" smtClean="0"/>
              <a:t> activity.</a:t>
            </a:r>
            <a:endParaRPr lang="en-US" dirty="0"/>
          </a:p>
        </p:txBody>
      </p:sp>
    </p:spTree>
    <p:extLst>
      <p:ext uri="{BB962C8B-B14F-4D97-AF65-F5344CB8AC3E}">
        <p14:creationId xmlns:p14="http://schemas.microsoft.com/office/powerpoint/2010/main" val="128593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a:t>
            </a:r>
            <a:endParaRPr lang="en-US" dirty="0"/>
          </a:p>
        </p:txBody>
      </p:sp>
      <p:sp>
        <p:nvSpPr>
          <p:cNvPr id="3" name="Content Placeholder 2"/>
          <p:cNvSpPr>
            <a:spLocks noGrp="1"/>
          </p:cNvSpPr>
          <p:nvPr>
            <p:ph idx="1"/>
          </p:nvPr>
        </p:nvSpPr>
        <p:spPr/>
        <p:txBody>
          <a:bodyPr>
            <a:normAutofit lnSpcReduction="10000"/>
          </a:bodyPr>
          <a:lstStyle/>
          <a:p>
            <a:r>
              <a:rPr lang="en-US" dirty="0" smtClean="0"/>
              <a:t>Osteoporosis is </a:t>
            </a:r>
            <a:r>
              <a:rPr lang="en-US" dirty="0" err="1" smtClean="0"/>
              <a:t>assymptomatic</a:t>
            </a:r>
            <a:r>
              <a:rPr lang="en-US" dirty="0" smtClean="0"/>
              <a:t> unless fracture occurs. </a:t>
            </a:r>
          </a:p>
          <a:p>
            <a:r>
              <a:rPr lang="en-US" dirty="0" smtClean="0"/>
              <a:t>Present as an elderly lady above 50yrs with a fracture due to low energy fall </a:t>
            </a:r>
            <a:r>
              <a:rPr lang="en-US" dirty="0" err="1" smtClean="0"/>
              <a:t>eg</a:t>
            </a:r>
            <a:r>
              <a:rPr lang="en-US" dirty="0" smtClean="0"/>
              <a:t>. from a standing height.</a:t>
            </a:r>
          </a:p>
          <a:p>
            <a:r>
              <a:rPr lang="en-US" dirty="0" smtClean="0"/>
              <a:t>Fracture off distal radius ( </a:t>
            </a:r>
            <a:r>
              <a:rPr lang="en-US" dirty="0" err="1" smtClean="0"/>
              <a:t>colles</a:t>
            </a:r>
            <a:r>
              <a:rPr lang="en-US" dirty="0" smtClean="0"/>
              <a:t> fracture) is the  1</a:t>
            </a:r>
            <a:r>
              <a:rPr lang="en-US" baseline="30000" dirty="0" smtClean="0"/>
              <a:t>st</a:t>
            </a:r>
            <a:r>
              <a:rPr lang="en-US" dirty="0" smtClean="0"/>
              <a:t>  most </a:t>
            </a:r>
            <a:r>
              <a:rPr lang="en-US" dirty="0" err="1" smtClean="0"/>
              <a:t>liely</a:t>
            </a:r>
            <a:r>
              <a:rPr lang="en-US" dirty="0" smtClean="0"/>
              <a:t> fracture to occur.</a:t>
            </a:r>
          </a:p>
          <a:p>
            <a:r>
              <a:rPr lang="en-US" dirty="0" smtClean="0"/>
              <a:t>This is followed by vertebrae and hip unless treatment is </a:t>
            </a:r>
            <a:r>
              <a:rPr lang="en-US" dirty="0" err="1" smtClean="0"/>
              <a:t>innitiated</a:t>
            </a:r>
            <a:endParaRPr lang="en-US" dirty="0"/>
          </a:p>
        </p:txBody>
      </p:sp>
    </p:spTree>
    <p:extLst>
      <p:ext uri="{BB962C8B-B14F-4D97-AF65-F5344CB8AC3E}">
        <p14:creationId xmlns:p14="http://schemas.microsoft.com/office/powerpoint/2010/main" val="20402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1723</Words>
  <Application>Microsoft Office PowerPoint</Application>
  <PresentationFormat>On-screen Show (4:3)</PresentationFormat>
  <Paragraphs>169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0steoporosis</vt:lpstr>
      <vt:lpstr>classification</vt:lpstr>
      <vt:lpstr>classification</vt:lpstr>
      <vt:lpstr>Bone mass and strength</vt:lpstr>
      <vt:lpstr>PowerPoint Presentation</vt:lpstr>
      <vt:lpstr>Risk factors for osteoporosis</vt:lpstr>
      <vt:lpstr>Postmenopausal osteoporosis</vt:lpstr>
      <vt:lpstr>PowerPoint Presentation</vt:lpstr>
      <vt:lpstr>Clinical feature</vt:lpstr>
      <vt:lpstr>PowerPoint Presentation</vt:lpstr>
      <vt:lpstr>Prevention of fracture</vt:lpstr>
      <vt:lpstr>Medical management</vt:lpstr>
      <vt:lpstr>PowerPoint Presentation</vt:lpstr>
      <vt:lpstr>Management of fracture</vt:lpstr>
      <vt:lpstr>Osteoporosis in men</vt:lpstr>
      <vt:lpstr>PowerPoint Presentation</vt:lpstr>
      <vt:lpstr>PowerPoint Presentation</vt:lpstr>
      <vt:lpstr>PowerPoint Presentation</vt:lpstr>
      <vt:lpstr>PowerPoint Presentation</vt:lpstr>
      <vt:lpstr>Drug induced</vt:lpstr>
      <vt:lpstr>Investigation</vt:lpstr>
      <vt:lpstr>PowerPoint Presentation</vt:lpstr>
      <vt:lpstr>PowerPoint Presentation</vt:lpstr>
      <vt:lpstr>PowerPoint Presentation</vt:lpstr>
      <vt:lpstr>Pharmacotherapy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0steoporosis</dc:title>
  <dc:creator>gacheha</dc:creator>
  <cp:lastModifiedBy>gacheha</cp:lastModifiedBy>
  <cp:revision>37</cp:revision>
  <dcterms:created xsi:type="dcterms:W3CDTF">1980-01-03T21:01:47Z</dcterms:created>
  <dcterms:modified xsi:type="dcterms:W3CDTF">1980-01-03T21:31:55Z</dcterms:modified>
</cp:coreProperties>
</file>