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60" r:id="rId7"/>
    <p:sldId id="261" r:id="rId8"/>
    <p:sldId id="262" r:id="rId9"/>
    <p:sldId id="288" r:id="rId10"/>
    <p:sldId id="263" r:id="rId11"/>
    <p:sldId id="296" r:id="rId12"/>
    <p:sldId id="297" r:id="rId13"/>
    <p:sldId id="298" r:id="rId14"/>
    <p:sldId id="299" r:id="rId15"/>
    <p:sldId id="300" r:id="rId16"/>
    <p:sldId id="264" r:id="rId17"/>
    <p:sldId id="265" r:id="rId18"/>
    <p:sldId id="266" r:id="rId19"/>
    <p:sldId id="267" r:id="rId20"/>
    <p:sldId id="289" r:id="rId21"/>
    <p:sldId id="290" r:id="rId22"/>
    <p:sldId id="268" r:id="rId23"/>
    <p:sldId id="269" r:id="rId24"/>
    <p:sldId id="270" r:id="rId25"/>
    <p:sldId id="271" r:id="rId26"/>
    <p:sldId id="294" r:id="rId27"/>
    <p:sldId id="295" r:id="rId28"/>
    <p:sldId id="301" r:id="rId29"/>
    <p:sldId id="306" r:id="rId30"/>
    <p:sldId id="314" r:id="rId31"/>
    <p:sldId id="315" r:id="rId32"/>
    <p:sldId id="302" r:id="rId33"/>
    <p:sldId id="303" r:id="rId34"/>
    <p:sldId id="304" r:id="rId35"/>
    <p:sldId id="305" r:id="rId36"/>
    <p:sldId id="307" r:id="rId37"/>
    <p:sldId id="308" r:id="rId38"/>
    <p:sldId id="309" r:id="rId39"/>
    <p:sldId id="310" r:id="rId40"/>
    <p:sldId id="311" r:id="rId41"/>
    <p:sldId id="313" r:id="rId42"/>
    <p:sldId id="272" r:id="rId43"/>
    <p:sldId id="273" r:id="rId44"/>
    <p:sldId id="275" r:id="rId45"/>
    <p:sldId id="316" r:id="rId46"/>
    <p:sldId id="317" r:id="rId47"/>
    <p:sldId id="318" r:id="rId48"/>
    <p:sldId id="274" r:id="rId49"/>
    <p:sldId id="276" r:id="rId50"/>
    <p:sldId id="277" r:id="rId51"/>
    <p:sldId id="278" r:id="rId52"/>
    <p:sldId id="279" r:id="rId53"/>
    <p:sldId id="280" r:id="rId54"/>
    <p:sldId id="281" r:id="rId55"/>
    <p:sldId id="282" r:id="rId56"/>
    <p:sldId id="291" r:id="rId57"/>
    <p:sldId id="284" r:id="rId58"/>
    <p:sldId id="285" r:id="rId59"/>
    <p:sldId id="286" r:id="rId60"/>
    <p:sldId id="292" r:id="rId61"/>
    <p:sldId id="319" r:id="rId62"/>
    <p:sldId id="320" r:id="rId63"/>
    <p:sldId id="29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7A58D-B736-4F74-A4D8-81D6B9AEAFC2}"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35152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7A58D-B736-4F74-A4D8-81D6B9AEAFC2}"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39422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7A58D-B736-4F74-A4D8-81D6B9AEAFC2}"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413439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7A58D-B736-4F74-A4D8-81D6B9AEAFC2}"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48953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07A58D-B736-4F74-A4D8-81D6B9AEAFC2}"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207869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7A58D-B736-4F74-A4D8-81D6B9AEAFC2}"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403289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07A58D-B736-4F74-A4D8-81D6B9AEAFC2}"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40084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07A58D-B736-4F74-A4D8-81D6B9AEAFC2}"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390169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7A58D-B736-4F74-A4D8-81D6B9AEAFC2}"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403669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07A58D-B736-4F74-A4D8-81D6B9AEAFC2}"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1181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07A58D-B736-4F74-A4D8-81D6B9AEAFC2}"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FAC28-44DC-47B3-AEDF-62D25E496977}" type="slidenum">
              <a:rPr lang="en-US" smtClean="0"/>
              <a:t>‹#›</a:t>
            </a:fld>
            <a:endParaRPr lang="en-US"/>
          </a:p>
        </p:txBody>
      </p:sp>
    </p:spTree>
    <p:extLst>
      <p:ext uri="{BB962C8B-B14F-4D97-AF65-F5344CB8AC3E}">
        <p14:creationId xmlns:p14="http://schemas.microsoft.com/office/powerpoint/2010/main" val="21326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7A58D-B736-4F74-A4D8-81D6B9AEAFC2}" type="datetimeFigureOut">
              <a:rPr lang="en-US" smtClean="0"/>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FAC28-44DC-47B3-AEDF-62D25E496977}" type="slidenum">
              <a:rPr lang="en-US" smtClean="0"/>
              <a:t>‹#›</a:t>
            </a:fld>
            <a:endParaRPr lang="en-US"/>
          </a:p>
        </p:txBody>
      </p:sp>
    </p:spTree>
    <p:extLst>
      <p:ext uri="{BB962C8B-B14F-4D97-AF65-F5344CB8AC3E}">
        <p14:creationId xmlns:p14="http://schemas.microsoft.com/office/powerpoint/2010/main" val="69122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radiologykey.com/spine" TargetMode="External"/><Relationship Id="rId2" Type="http://schemas.openxmlformats.org/officeDocument/2006/relationships/hyperlink" Target="https://neurosurgicalassociates.com/anatom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ANATOMY OF THE SPINE</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10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44354"/>
            <a:ext cx="9962210" cy="5368834"/>
          </a:xfrm>
        </p:spPr>
        <p:txBody>
          <a:bodyPr/>
          <a:lstStyle/>
          <a:p>
            <a:pPr algn="l"/>
            <a:r>
              <a:rPr lang="en-US" dirty="0" smtClean="0"/>
              <a:t>Atlantoaxial anatomy </a:t>
            </a:r>
          </a:p>
          <a:p>
            <a:pPr algn="l"/>
            <a:r>
              <a:rPr lang="en-US" dirty="0" smtClean="0"/>
              <a:t>Articulation of the  atlas and axis forms</a:t>
            </a:r>
          </a:p>
          <a:p>
            <a:pPr algn="l"/>
            <a:r>
              <a:rPr lang="en-US" dirty="0" smtClean="0"/>
              <a:t>Forms the atlantoaxial joint </a:t>
            </a:r>
          </a:p>
          <a:p>
            <a:pPr algn="l"/>
            <a:r>
              <a:rPr lang="en-US" dirty="0" smtClean="0"/>
              <a:t>2 lateral and medial</a:t>
            </a:r>
          </a:p>
          <a:p>
            <a:pPr algn="l"/>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873" y="207819"/>
            <a:ext cx="5223163" cy="5697818"/>
          </a:xfrm>
          <a:prstGeom prst="rect">
            <a:avLst/>
          </a:prstGeom>
        </p:spPr>
      </p:pic>
    </p:spTree>
    <p:extLst>
      <p:ext uri="{BB962C8B-B14F-4D97-AF65-F5344CB8AC3E}">
        <p14:creationId xmlns:p14="http://schemas.microsoft.com/office/powerpoint/2010/main" val="192120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149927"/>
            <a:ext cx="10515600" cy="5027036"/>
          </a:xfrm>
        </p:spPr>
        <p:txBody>
          <a:bodyPr/>
          <a:lstStyle/>
          <a:p>
            <a:pPr marL="0" indent="0">
              <a:buNone/>
            </a:pPr>
            <a:r>
              <a:rPr lang="en-US" dirty="0" smtClean="0"/>
              <a:t>The median atlantoaxial joint is formed between the dens of the axis and an </a:t>
            </a:r>
            <a:r>
              <a:rPr lang="en-US" dirty="0" err="1" smtClean="0"/>
              <a:t>osteoligamentous</a:t>
            </a:r>
            <a:r>
              <a:rPr lang="en-US" dirty="0" smtClean="0"/>
              <a:t> ring of the atlas anteriorly and transverse ligament </a:t>
            </a:r>
            <a:r>
              <a:rPr lang="en-US" dirty="0" err="1" smtClean="0"/>
              <a:t>posteriorly.Its</a:t>
            </a:r>
            <a:r>
              <a:rPr lang="en-US" dirty="0" smtClean="0"/>
              <a:t> classified as a pivot</a:t>
            </a:r>
          </a:p>
          <a:p>
            <a:pPr marL="0" indent="0">
              <a:buNone/>
            </a:pPr>
            <a:r>
              <a:rPr lang="en-US" dirty="0" smtClean="0"/>
              <a:t>The lateral atlantoaxial joint are bilateral joints formed between the lateral masses of the atlas and </a:t>
            </a:r>
            <a:r>
              <a:rPr lang="en-US" dirty="0" err="1" smtClean="0"/>
              <a:t>axis.classified</a:t>
            </a:r>
            <a:r>
              <a:rPr lang="en-US" dirty="0" smtClean="0"/>
              <a:t> as gliding or plane joints</a:t>
            </a:r>
          </a:p>
          <a:p>
            <a:pPr marL="0" indent="0">
              <a:buNone/>
            </a:pPr>
            <a:r>
              <a:rPr lang="en-US" dirty="0"/>
              <a:t> </a:t>
            </a:r>
            <a:r>
              <a:rPr lang="en-US" b="1" dirty="0" smtClean="0"/>
              <a:t>ligaments</a:t>
            </a:r>
          </a:p>
          <a:p>
            <a:pPr marL="0" indent="0">
              <a:buNone/>
            </a:pPr>
            <a:r>
              <a:rPr lang="en-US" dirty="0" smtClean="0"/>
              <a:t>Cruciform ligament-is a complex of 3 ligaments-one horizontal and two longitudinal</a:t>
            </a:r>
          </a:p>
          <a:p>
            <a:pPr marL="0" indent="0">
              <a:buNone/>
            </a:pPr>
            <a:r>
              <a:rPr lang="en-US" dirty="0" smtClean="0"/>
              <a:t>The 3 bands are transverse that runs transversely between the lateral masses of the atlas and arches behind the dens</a:t>
            </a:r>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185885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lstStyle/>
          <a:p>
            <a:pPr marL="0" indent="0">
              <a:buNone/>
            </a:pPr>
            <a:r>
              <a:rPr lang="en-US" dirty="0" smtClean="0"/>
              <a:t>The transverse </a:t>
            </a:r>
            <a:r>
              <a:rPr lang="en-US" dirty="0" err="1" smtClean="0"/>
              <a:t>lig</a:t>
            </a:r>
            <a:r>
              <a:rPr lang="en-US" dirty="0" smtClean="0"/>
              <a:t> is the main stabilizer of the dens of axis ,acting to resist forward translation of the atlas relative to the axis</a:t>
            </a:r>
          </a:p>
          <a:p>
            <a:pPr marL="0" indent="0">
              <a:buNone/>
            </a:pPr>
            <a:r>
              <a:rPr lang="en-US" dirty="0" smtClean="0"/>
              <a:t>Superior longitudinal band of cruciform- arises from the superior margin of the median part of the transverse ligament.</a:t>
            </a:r>
          </a:p>
          <a:p>
            <a:pPr marL="0" indent="0">
              <a:buNone/>
            </a:pPr>
            <a:r>
              <a:rPr lang="en-US" dirty="0" smtClean="0"/>
              <a:t>lies between the apical ligament of the dens and the tectorial membrane</a:t>
            </a:r>
          </a:p>
          <a:p>
            <a:pPr marL="0" indent="0">
              <a:buNone/>
            </a:pPr>
            <a:r>
              <a:rPr lang="en-US" dirty="0" smtClean="0"/>
              <a:t>Inferior longitudinal band-arises from the inferior margin of the median part of the transverse </a:t>
            </a:r>
            <a:r>
              <a:rPr lang="en-US" dirty="0" err="1" smtClean="0"/>
              <a:t>lig</a:t>
            </a:r>
            <a:endParaRPr lang="en-US" dirty="0" smtClean="0"/>
          </a:p>
          <a:p>
            <a:pPr marL="0" indent="0">
              <a:buNone/>
            </a:pPr>
            <a:endParaRPr lang="en-US" dirty="0" smtClean="0"/>
          </a:p>
        </p:txBody>
      </p:sp>
    </p:spTree>
    <p:extLst>
      <p:ext uri="{BB962C8B-B14F-4D97-AF65-F5344CB8AC3E}">
        <p14:creationId xmlns:p14="http://schemas.microsoft.com/office/powerpoint/2010/main" val="200444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840" y="234950"/>
            <a:ext cx="7806319" cy="5942013"/>
          </a:xfrm>
        </p:spPr>
      </p:pic>
    </p:spTree>
    <p:extLst>
      <p:ext uri="{BB962C8B-B14F-4D97-AF65-F5344CB8AC3E}">
        <p14:creationId xmlns:p14="http://schemas.microsoft.com/office/powerpoint/2010/main" val="227512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817418"/>
            <a:ext cx="10515600" cy="5359545"/>
          </a:xfrm>
        </p:spPr>
        <p:txBody>
          <a:bodyPr/>
          <a:lstStyle/>
          <a:p>
            <a:pPr marL="0" indent="0">
              <a:buNone/>
            </a:pPr>
            <a:r>
              <a:rPr lang="en-US" b="1" dirty="0" smtClean="0"/>
              <a:t>Accessory ligaments</a:t>
            </a:r>
          </a:p>
          <a:p>
            <a:pPr marL="0" indent="0">
              <a:buNone/>
            </a:pPr>
            <a:r>
              <a:rPr lang="en-US" dirty="0" smtClean="0"/>
              <a:t>Tectorial membrane-represents the superior continuation of the posterior longitudinal </a:t>
            </a:r>
            <a:r>
              <a:rPr lang="en-US" dirty="0" err="1" smtClean="0"/>
              <a:t>ligament.It</a:t>
            </a:r>
            <a:r>
              <a:rPr lang="en-US" dirty="0" smtClean="0"/>
              <a:t> is situated posterior to the cruciform and alar ligaments</a:t>
            </a:r>
          </a:p>
          <a:p>
            <a:pPr marL="0" indent="0">
              <a:buNone/>
            </a:pPr>
            <a:r>
              <a:rPr lang="en-US" dirty="0" smtClean="0"/>
              <a:t>Alar ligaments-short but strong and act to limit excessive motion within the atlantoaxial joint</a:t>
            </a:r>
          </a:p>
          <a:p>
            <a:pPr marL="0" indent="0">
              <a:buNone/>
            </a:pPr>
            <a:r>
              <a:rPr lang="en-US" dirty="0" smtClean="0"/>
              <a:t>Apical ligament of dens-originates from the apex of dens fanning out superiorly to attach to anterior margin of foramen magnum</a:t>
            </a:r>
          </a:p>
          <a:p>
            <a:pPr marL="0" indent="0">
              <a:buNone/>
            </a:pPr>
            <a:r>
              <a:rPr lang="en-US" dirty="0" smtClean="0"/>
              <a:t>Anterior atlantoaxial membrane-continuation of anterior longitudinal and spans the length  from inferior border of atlas to inferior part of axis</a:t>
            </a:r>
          </a:p>
          <a:p>
            <a:pPr marL="0" indent="0">
              <a:buNone/>
            </a:pPr>
            <a:r>
              <a:rPr lang="en-US" dirty="0" smtClean="0"/>
              <a:t>Posterior atlantoaxial membrane-continuation of </a:t>
            </a:r>
            <a:r>
              <a:rPr lang="en-US" dirty="0" err="1" smtClean="0"/>
              <a:t>ligamentum</a:t>
            </a:r>
            <a:r>
              <a:rPr lang="en-US" dirty="0" smtClean="0"/>
              <a:t> </a:t>
            </a:r>
            <a:r>
              <a:rPr lang="en-US" dirty="0" err="1" smtClean="0"/>
              <a:t>flavum</a:t>
            </a:r>
            <a:endParaRPr lang="en-US" dirty="0"/>
          </a:p>
        </p:txBody>
      </p:sp>
    </p:spTree>
    <p:extLst>
      <p:ext uri="{BB962C8B-B14F-4D97-AF65-F5344CB8AC3E}">
        <p14:creationId xmlns:p14="http://schemas.microsoft.com/office/powerpoint/2010/main" val="222624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17418"/>
            <a:ext cx="9144000" cy="537556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253" y="784041"/>
            <a:ext cx="5399512" cy="5483063"/>
          </a:xfrm>
          <a:prstGeom prst="rect">
            <a:avLst/>
          </a:prstGeom>
        </p:spPr>
      </p:pic>
    </p:spTree>
    <p:extLst>
      <p:ext uri="{BB962C8B-B14F-4D97-AF65-F5344CB8AC3E}">
        <p14:creationId xmlns:p14="http://schemas.microsoft.com/office/powerpoint/2010/main" val="350611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809897"/>
            <a:ext cx="10779034" cy="5367066"/>
          </a:xfrm>
        </p:spPr>
        <p:txBody>
          <a:bodyPr/>
          <a:lstStyle/>
          <a:p>
            <a:pPr marL="0" indent="0">
              <a:buNone/>
            </a:pPr>
            <a:r>
              <a:rPr lang="en-US" b="1" dirty="0" smtClean="0"/>
              <a:t>Thoracic vertebrae</a:t>
            </a:r>
          </a:p>
          <a:p>
            <a:pPr marL="0" indent="0">
              <a:buNone/>
            </a:pPr>
            <a:r>
              <a:rPr lang="en-US" sz="2000" dirty="0" smtClean="0">
                <a:latin typeface="Times New Roman" panose="02020603050405020304" pitchFamily="18" charset="0"/>
                <a:cs typeface="Times New Roman" panose="02020603050405020304" pitchFamily="18" charset="0"/>
              </a:rPr>
              <a:t>Are twelve in </a:t>
            </a:r>
            <a:r>
              <a:rPr lang="en-US" sz="2000" dirty="0" err="1" smtClean="0">
                <a:latin typeface="Times New Roman" panose="02020603050405020304" pitchFamily="18" charset="0"/>
                <a:cs typeface="Times New Roman" panose="02020603050405020304" pitchFamily="18" charset="0"/>
              </a:rPr>
              <a:t>number.They</a:t>
            </a:r>
            <a:r>
              <a:rPr lang="en-US" sz="2000" dirty="0" smtClean="0">
                <a:latin typeface="Times New Roman" panose="02020603050405020304" pitchFamily="18" charset="0"/>
                <a:cs typeface="Times New Roman" panose="02020603050405020304" pitchFamily="18" charset="0"/>
              </a:rPr>
              <a:t> are medium sized and increase in size from superior  to inferior .</a:t>
            </a:r>
          </a:p>
          <a:p>
            <a:pPr marL="0" indent="0">
              <a:buNone/>
            </a:pPr>
            <a:r>
              <a:rPr lang="en-US" sz="2000" dirty="0" smtClean="0">
                <a:latin typeface="Times New Roman" panose="02020603050405020304" pitchFamily="18" charset="0"/>
                <a:cs typeface="Times New Roman" panose="02020603050405020304" pitchFamily="18" charset="0"/>
              </a:rPr>
              <a:t>They articulate with ribs producing the bony thorax</a:t>
            </a:r>
          </a:p>
          <a:p>
            <a:pPr marL="0" indent="0">
              <a:buNone/>
            </a:pPr>
            <a:r>
              <a:rPr lang="en-US" sz="2000" dirty="0" smtClean="0">
                <a:latin typeface="Times New Roman" panose="02020603050405020304" pitchFamily="18" charset="0"/>
                <a:cs typeface="Times New Roman" panose="02020603050405020304" pitchFamily="18" charset="0"/>
              </a:rPr>
              <a:t>Has a narrow spinal canal</a:t>
            </a:r>
          </a:p>
          <a:p>
            <a:pPr marL="0" indent="0">
              <a:buNone/>
            </a:pPr>
            <a:r>
              <a:rPr lang="en-US" sz="2000" dirty="0" smtClean="0">
                <a:latin typeface="Times New Roman" panose="02020603050405020304" pitchFamily="18" charset="0"/>
                <a:cs typeface="Times New Roman" panose="02020603050405020304" pitchFamily="18" charset="0"/>
              </a:rPr>
              <a:t>On the transverse processes ,</a:t>
            </a:r>
            <a:r>
              <a:rPr lang="en-US" sz="2000" dirty="0" err="1" smtClean="0">
                <a:latin typeface="Times New Roman" panose="02020603050405020304" pitchFamily="18" charset="0"/>
                <a:cs typeface="Times New Roman" panose="02020603050405020304" pitchFamily="18" charset="0"/>
              </a:rPr>
              <a:t>theres</a:t>
            </a:r>
            <a:r>
              <a:rPr lang="en-US" sz="2000" dirty="0" smtClean="0">
                <a:latin typeface="Times New Roman" panose="02020603050405020304" pitchFamily="18" charset="0"/>
                <a:cs typeface="Times New Roman" panose="02020603050405020304" pitchFamily="18" charset="0"/>
              </a:rPr>
              <a:t> a costal facet for </a:t>
            </a:r>
          </a:p>
          <a:p>
            <a:pPr marL="0" indent="0">
              <a:buNone/>
            </a:pPr>
            <a:r>
              <a:rPr lang="en-US" sz="2000" dirty="0" smtClean="0">
                <a:latin typeface="Times New Roman" panose="02020603050405020304" pitchFamily="18" charset="0"/>
                <a:cs typeface="Times New Roman" panose="02020603050405020304" pitchFamily="18" charset="0"/>
              </a:rPr>
              <a:t>Articulation with the shaft of a single rib</a:t>
            </a:r>
          </a:p>
          <a:p>
            <a:pPr marL="0" indent="0">
              <a:buNone/>
            </a:pPr>
            <a:r>
              <a:rPr lang="en-US" sz="2000" dirty="0" smtClean="0">
                <a:latin typeface="Times New Roman" panose="02020603050405020304" pitchFamily="18" charset="0"/>
                <a:cs typeface="Times New Roman" panose="02020603050405020304" pitchFamily="18" charset="0"/>
              </a:rPr>
              <a:t>Spinous process is oriented obliquely inferiorly and</a:t>
            </a:r>
          </a:p>
          <a:p>
            <a:pPr marL="0" indent="0">
              <a:buNone/>
            </a:pPr>
            <a:r>
              <a:rPr lang="en-US" sz="2000" dirty="0" smtClean="0">
                <a:latin typeface="Times New Roman" panose="02020603050405020304" pitchFamily="18" charset="0"/>
                <a:cs typeface="Times New Roman" panose="02020603050405020304" pitchFamily="18" charset="0"/>
              </a:rPr>
              <a:t>Posteriorly</a:t>
            </a:r>
          </a:p>
          <a:p>
            <a:pPr marL="0" indent="0">
              <a:buNone/>
            </a:pPr>
            <a:r>
              <a:rPr lang="en-US" sz="2000" dirty="0" smtClean="0">
                <a:latin typeface="Times New Roman" panose="02020603050405020304" pitchFamily="18" charset="0"/>
                <a:cs typeface="Times New Roman" panose="02020603050405020304" pitchFamily="18" charset="0"/>
              </a:rPr>
              <a:t>In contrast to the cervical </a:t>
            </a:r>
            <a:r>
              <a:rPr lang="en-US" sz="2000" dirty="0" err="1" smtClean="0">
                <a:latin typeface="Times New Roman" panose="02020603050405020304" pitchFamily="18" charset="0"/>
                <a:cs typeface="Times New Roman" panose="02020603050405020304" pitchFamily="18" charset="0"/>
              </a:rPr>
              <a:t>vertebrae,the</a:t>
            </a:r>
            <a:r>
              <a:rPr lang="en-US" sz="2000" dirty="0" smtClean="0">
                <a:latin typeface="Times New Roman" panose="02020603050405020304" pitchFamily="18" charset="0"/>
                <a:cs typeface="Times New Roman" panose="02020603050405020304" pitchFamily="18" charset="0"/>
              </a:rPr>
              <a:t> vertebral foramen </a:t>
            </a:r>
          </a:p>
          <a:p>
            <a:pPr marL="0" indent="0">
              <a:buNone/>
            </a:pPr>
            <a:r>
              <a:rPr lang="en-US" sz="2000" dirty="0" smtClean="0">
                <a:latin typeface="Times New Roman" panose="02020603050405020304" pitchFamily="18" charset="0"/>
                <a:cs typeface="Times New Roman" panose="02020603050405020304" pitchFamily="18" charset="0"/>
              </a:rPr>
              <a:t>Of thoracic vertebrae is circular</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731" y="2140131"/>
            <a:ext cx="4953000" cy="3713163"/>
          </a:xfrm>
          <a:prstGeom prst="rect">
            <a:avLst/>
          </a:prstGeom>
          <a:noFill/>
          <a:ln w="25560" cap="flat">
            <a:solidFill>
              <a:srgbClr val="E7E6E6"/>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705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8"/>
            <a:ext cx="10515600" cy="5824266"/>
          </a:xfrm>
        </p:spPr>
        <p:txBody>
          <a:bodyPr>
            <a:normAutofit/>
          </a:bodyPr>
          <a:lstStyle/>
          <a:p>
            <a:r>
              <a:rPr lang="en-US" sz="2400" b="1" dirty="0" smtClean="0">
                <a:latin typeface="Times New Roman" panose="02020603050405020304" pitchFamily="18" charset="0"/>
                <a:cs typeface="Times New Roman" panose="02020603050405020304" pitchFamily="18" charset="0"/>
              </a:rPr>
              <a:t>Lumbar vertebrae</a:t>
            </a:r>
          </a:p>
          <a:p>
            <a:pPr marL="0" indent="0">
              <a:buNone/>
            </a:pPr>
            <a:r>
              <a:rPr lang="en-US" sz="2400" dirty="0" smtClean="0">
                <a:latin typeface="Times New Roman" panose="02020603050405020304" pitchFamily="18" charset="0"/>
                <a:cs typeface="Times New Roman" panose="02020603050405020304" pitchFamily="18" charset="0"/>
              </a:rPr>
              <a:t>Are 5 in </a:t>
            </a:r>
            <a:r>
              <a:rPr lang="en-US" sz="2400" dirty="0" err="1" smtClean="0">
                <a:latin typeface="Times New Roman" panose="02020603050405020304" pitchFamily="18" charset="0"/>
                <a:cs typeface="Times New Roman" panose="02020603050405020304" pitchFamily="18" charset="0"/>
              </a:rPr>
              <a:t>number.They</a:t>
            </a:r>
            <a:r>
              <a:rPr lang="en-US" sz="2400" dirty="0" smtClean="0">
                <a:latin typeface="Times New Roman" panose="02020603050405020304" pitchFamily="18" charset="0"/>
                <a:cs typeface="Times New Roman" panose="02020603050405020304" pitchFamily="18" charset="0"/>
              </a:rPr>
              <a:t> are the largest in the vertebral </a:t>
            </a:r>
            <a:r>
              <a:rPr lang="en-US" sz="2400" dirty="0" err="1" smtClean="0">
                <a:latin typeface="Times New Roman" panose="02020603050405020304" pitchFamily="18" charset="0"/>
                <a:cs typeface="Times New Roman" panose="02020603050405020304" pitchFamily="18" charset="0"/>
              </a:rPr>
              <a:t>column.Lordosis</a:t>
            </a:r>
            <a:r>
              <a:rPr lang="en-US" sz="2400" dirty="0" smtClean="0">
                <a:latin typeface="Times New Roman" panose="02020603050405020304" pitchFamily="18" charset="0"/>
                <a:cs typeface="Times New Roman" panose="02020603050405020304" pitchFamily="18" charset="0"/>
              </a:rPr>
              <a:t> is a natural </a:t>
            </a:r>
            <a:r>
              <a:rPr lang="en-US" sz="2400" dirty="0" err="1" smtClean="0">
                <a:latin typeface="Times New Roman" panose="02020603050405020304" pitchFamily="18" charset="0"/>
                <a:cs typeface="Times New Roman" panose="02020603050405020304" pitchFamily="18" charset="0"/>
              </a:rPr>
              <a:t>allignment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Structurally  modified to support the weight of the torso</a:t>
            </a:r>
          </a:p>
          <a:p>
            <a:pPr marL="0" indent="0">
              <a:buNone/>
            </a:pPr>
            <a:r>
              <a:rPr lang="en-US" sz="2400" dirty="0" smtClean="0">
                <a:latin typeface="Times New Roman" panose="02020603050405020304" pitchFamily="18" charset="0"/>
                <a:cs typeface="Times New Roman" panose="02020603050405020304" pitchFamily="18" charset="0"/>
              </a:rPr>
              <a:t>They are kidney </a:t>
            </a:r>
            <a:r>
              <a:rPr lang="en-US" sz="2400" dirty="0" err="1" smtClean="0">
                <a:latin typeface="Times New Roman" panose="02020603050405020304" pitchFamily="18" charset="0"/>
                <a:cs typeface="Times New Roman" panose="02020603050405020304" pitchFamily="18" charset="0"/>
              </a:rPr>
              <a:t>shaped,no</a:t>
            </a:r>
            <a:r>
              <a:rPr lang="en-US" sz="2400" dirty="0" smtClean="0">
                <a:latin typeface="Times New Roman" panose="02020603050405020304" pitchFamily="18" charset="0"/>
                <a:cs typeface="Times New Roman" panose="02020603050405020304" pitchFamily="18" charset="0"/>
              </a:rPr>
              <a:t> transverse </a:t>
            </a:r>
            <a:r>
              <a:rPr lang="en-US" sz="2400" dirty="0" err="1" smtClean="0">
                <a:latin typeface="Times New Roman" panose="02020603050405020304" pitchFamily="18" charset="0"/>
                <a:cs typeface="Times New Roman" panose="02020603050405020304" pitchFamily="18" charset="0"/>
              </a:rPr>
              <a:t>foramen,costal</a:t>
            </a:r>
            <a:r>
              <a:rPr lang="en-US" sz="2400" dirty="0" smtClean="0">
                <a:latin typeface="Times New Roman" panose="02020603050405020304" pitchFamily="18" charset="0"/>
                <a:cs typeface="Times New Roman" panose="02020603050405020304" pitchFamily="18" charset="0"/>
              </a:rPr>
              <a:t> facets or bifid spinous processes</a:t>
            </a:r>
          </a:p>
          <a:p>
            <a:pPr marL="0" indent="0">
              <a:buNone/>
            </a:pPr>
            <a:r>
              <a:rPr lang="en-US" sz="2400" dirty="0" smtClean="0">
                <a:latin typeface="Times New Roman" panose="02020603050405020304" pitchFamily="18" charset="0"/>
                <a:cs typeface="Times New Roman" panose="02020603050405020304" pitchFamily="18" charset="0"/>
              </a:rPr>
              <a:t>Similar to cervical vertebrae in that it has a triangular shaped  vertebral foramen</a:t>
            </a:r>
          </a:p>
          <a:p>
            <a:pPr marL="0" indent="0">
              <a:buNone/>
            </a:pPr>
            <a:r>
              <a:rPr lang="en-US" sz="2400" dirty="0" smtClean="0">
                <a:latin typeface="Times New Roman" panose="02020603050405020304" pitchFamily="18" charset="0"/>
                <a:cs typeface="Times New Roman" panose="02020603050405020304" pitchFamily="18" charset="0"/>
              </a:rPr>
              <a:t>Spinous processes are shorter than those of thoracic and do not extend inferiorly below the level of vertebral body</a:t>
            </a:r>
          </a:p>
          <a:p>
            <a:pPr marL="0" indent="0">
              <a:buNone/>
            </a:pPr>
            <a:r>
              <a:rPr lang="en-US" sz="2400" dirty="0" smtClean="0">
                <a:latin typeface="Times New Roman" panose="02020603050405020304" pitchFamily="18" charset="0"/>
                <a:cs typeface="Times New Roman" panose="02020603050405020304" pitchFamily="18" charset="0"/>
              </a:rPr>
              <a:t>Their size and orientation permits needle access to their spinal canal and spinal cord during lumbar puncture or epidural </a:t>
            </a:r>
            <a:r>
              <a:rPr lang="en-US" sz="2400" dirty="0" err="1" smtClean="0">
                <a:latin typeface="Times New Roman" panose="02020603050405020304" pitchFamily="18" charset="0"/>
                <a:cs typeface="Times New Roman" panose="02020603050405020304" pitchFamily="18" charset="0"/>
              </a:rPr>
              <a:t>anaesthesia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93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719138" y="287338"/>
            <a:ext cx="10698162" cy="5224462"/>
          </a:xfrm>
        </p:spPr>
        <p:txBody>
          <a:bodyPr/>
          <a:lstStyle/>
          <a:p>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425" y="476250"/>
            <a:ext cx="3317875" cy="5035550"/>
          </a:xfrm>
          <a:prstGeom prst="rect">
            <a:avLst/>
          </a:prstGeom>
          <a:noFill/>
          <a:ln w="25560" cap="flat">
            <a:solidFill>
              <a:srgbClr val="E7E6E6"/>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6023"/>
            <a:ext cx="5669281" cy="4749165"/>
          </a:xfrm>
          <a:prstGeom prst="rect">
            <a:avLst/>
          </a:prstGeom>
        </p:spPr>
      </p:pic>
    </p:spTree>
    <p:extLst>
      <p:ext uri="{BB962C8B-B14F-4D97-AF65-F5344CB8AC3E}">
        <p14:creationId xmlns:p14="http://schemas.microsoft.com/office/powerpoint/2010/main" val="205721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796834"/>
            <a:ext cx="10583091" cy="5380129"/>
          </a:xfrm>
        </p:spPr>
        <p:txBody>
          <a:bodyPr/>
          <a:lstStyle/>
          <a:p>
            <a:pPr marL="0" indent="0">
              <a:buNone/>
            </a:pPr>
            <a:r>
              <a:rPr lang="en-US" b="1" dirty="0" smtClean="0"/>
              <a:t>Sacrum and coccyx</a:t>
            </a:r>
          </a:p>
          <a:p>
            <a:pPr marL="0" indent="0">
              <a:buNone/>
            </a:pPr>
            <a:r>
              <a:rPr lang="en-US" dirty="0" smtClean="0"/>
              <a:t>Sacrum is a  collection of five fused vertebrae</a:t>
            </a:r>
          </a:p>
          <a:p>
            <a:pPr marL="0" indent="0">
              <a:buNone/>
            </a:pPr>
            <a:r>
              <a:rPr lang="en-US" dirty="0" smtClean="0"/>
              <a:t>It looks like an inverted triangle with the apex pointing inferiorly</a:t>
            </a:r>
          </a:p>
          <a:p>
            <a:pPr marL="0" indent="0">
              <a:buNone/>
            </a:pPr>
            <a:r>
              <a:rPr lang="en-US" dirty="0" smtClean="0"/>
              <a:t>On the lateral walls of the sacrum are facets for articulation with the pelvis at the sacroiliac joints</a:t>
            </a:r>
          </a:p>
          <a:p>
            <a:pPr marL="0" indent="0">
              <a:buNone/>
            </a:pPr>
            <a:r>
              <a:rPr lang="en-US" dirty="0" smtClean="0"/>
              <a:t>Coccyx is a small bone which articulates with the apex of the </a:t>
            </a:r>
            <a:r>
              <a:rPr lang="en-US" dirty="0" err="1" smtClean="0"/>
              <a:t>sacrum.It</a:t>
            </a:r>
            <a:r>
              <a:rPr lang="en-US" dirty="0" smtClean="0"/>
              <a:t> lacks vertebral arches thus has no vertebral canal</a:t>
            </a:r>
          </a:p>
          <a:p>
            <a:pPr marL="0" indent="0">
              <a:buNone/>
            </a:pPr>
            <a:r>
              <a:rPr lang="en-US" dirty="0" smtClean="0"/>
              <a:t>Separation of S1  from the sacrum is known as </a:t>
            </a:r>
            <a:r>
              <a:rPr lang="en-US" b="1" dirty="0" smtClean="0"/>
              <a:t>lumbarization</a:t>
            </a:r>
            <a:r>
              <a:rPr lang="en-US" dirty="0" smtClean="0"/>
              <a:t> while fusion of L5 to the sacrum is </a:t>
            </a:r>
            <a:r>
              <a:rPr lang="en-US" b="1" dirty="0" err="1" smtClean="0"/>
              <a:t>sacralisation.T</a:t>
            </a:r>
            <a:r>
              <a:rPr lang="en-US" dirty="0" err="1" smtClean="0"/>
              <a:t>hese</a:t>
            </a:r>
            <a:r>
              <a:rPr lang="en-US" dirty="0" smtClean="0"/>
              <a:t> are congenital anomalies</a:t>
            </a:r>
            <a:endParaRPr lang="en-US" dirty="0"/>
          </a:p>
        </p:txBody>
      </p:sp>
    </p:spTree>
    <p:extLst>
      <p:ext uri="{BB962C8B-B14F-4D97-AF65-F5344CB8AC3E}">
        <p14:creationId xmlns:p14="http://schemas.microsoft.com/office/powerpoint/2010/main" val="336264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548640"/>
            <a:ext cx="10765971" cy="5628323"/>
          </a:xfrm>
        </p:spPr>
        <p:txBody>
          <a:bodyPr>
            <a:normAutofit/>
          </a:bodyPr>
          <a:lstStyle/>
          <a:p>
            <a:pPr marL="0" indent="0">
              <a:buNone/>
            </a:pPr>
            <a:r>
              <a:rPr lang="en-US" sz="2000" dirty="0" smtClean="0"/>
              <a:t>It is composed of 33 bones called vertebrae which are separated by intervertebral </a:t>
            </a:r>
            <a:r>
              <a:rPr lang="en-US" sz="2000" dirty="0" err="1" smtClean="0"/>
              <a:t>discs.Divided</a:t>
            </a:r>
            <a:r>
              <a:rPr lang="en-US" sz="2000" dirty="0" smtClean="0"/>
              <a:t> into </a:t>
            </a:r>
            <a:r>
              <a:rPr lang="en-US" sz="2000" dirty="0" err="1" smtClean="0"/>
              <a:t>sections:the</a:t>
            </a:r>
            <a:r>
              <a:rPr lang="en-US" sz="2000" dirty="0" smtClean="0"/>
              <a:t> </a:t>
            </a:r>
            <a:r>
              <a:rPr lang="en-US" sz="2000" dirty="0" err="1" smtClean="0"/>
              <a:t>cervical,thoracic,lumbar,sacrum</a:t>
            </a:r>
            <a:r>
              <a:rPr lang="en-US" sz="2000" dirty="0" smtClean="0"/>
              <a:t> and coccyx bones</a:t>
            </a:r>
          </a:p>
          <a:p>
            <a:pPr marL="0" indent="0">
              <a:buNone/>
            </a:pPr>
            <a:r>
              <a:rPr lang="en-US" sz="2000" dirty="0" smtClean="0"/>
              <a:t>The vertebral column has 4 main functions:</a:t>
            </a:r>
          </a:p>
          <a:p>
            <a:pPr marL="0" indent="0">
              <a:buNone/>
            </a:pPr>
            <a:r>
              <a:rPr lang="en-US" sz="2000" dirty="0" smtClean="0"/>
              <a:t>1)Protection-encloses and protects the spinal cord within the canal</a:t>
            </a:r>
          </a:p>
          <a:p>
            <a:pPr marL="0" indent="0">
              <a:buNone/>
            </a:pPr>
            <a:r>
              <a:rPr lang="en-US" sz="2000" dirty="0" smtClean="0"/>
              <a:t>2)support-carries weight of body above pelvis</a:t>
            </a:r>
          </a:p>
          <a:p>
            <a:pPr marL="0" indent="0">
              <a:buNone/>
            </a:pPr>
            <a:r>
              <a:rPr lang="en-US" sz="2000" dirty="0" smtClean="0"/>
              <a:t>3)Forms the central axis of the body</a:t>
            </a:r>
          </a:p>
          <a:p>
            <a:pPr marL="0" indent="0">
              <a:buNone/>
            </a:pPr>
            <a:r>
              <a:rPr lang="en-US" sz="2000" dirty="0" smtClean="0"/>
              <a:t>4)Role in movement and posture</a:t>
            </a:r>
          </a:p>
          <a:p>
            <a:pPr marL="0" indent="0">
              <a:buNone/>
            </a:pPr>
            <a:r>
              <a:rPr lang="en-US" sz="2000" b="1" dirty="0" smtClean="0"/>
              <a:t>Structure of vertebrae</a:t>
            </a:r>
          </a:p>
          <a:p>
            <a:pPr marL="0" indent="0">
              <a:buNone/>
            </a:pPr>
            <a:r>
              <a:rPr lang="en-US" sz="2000" dirty="0" smtClean="0"/>
              <a:t>Each consist of an anterior vertebral body and posterior vertebral arch</a:t>
            </a:r>
          </a:p>
          <a:p>
            <a:pPr marL="0" indent="0">
              <a:buNone/>
            </a:pPr>
            <a:r>
              <a:rPr lang="en-US" sz="2000" b="1" dirty="0" smtClean="0"/>
              <a:t>Vertebral body</a:t>
            </a:r>
            <a:r>
              <a:rPr lang="en-US" sz="2000" dirty="0" smtClean="0"/>
              <a:t>-forms the anterior part of each vertebrae.</a:t>
            </a:r>
          </a:p>
          <a:p>
            <a:pPr marL="0" indent="0">
              <a:buNone/>
            </a:pPr>
            <a:r>
              <a:rPr lang="en-US" sz="2000" dirty="0" smtClean="0"/>
              <a:t>It’s the weight bearing </a:t>
            </a:r>
            <a:r>
              <a:rPr lang="en-US" sz="2000" dirty="0" err="1" smtClean="0"/>
              <a:t>component.Those</a:t>
            </a:r>
            <a:r>
              <a:rPr lang="en-US" sz="2000" dirty="0" smtClean="0"/>
              <a:t> in the lower portion have larger bodies than those in the upper portion(support the increasing weight)</a:t>
            </a:r>
          </a:p>
          <a:p>
            <a:pPr marL="0" indent="0">
              <a:buNone/>
            </a:pPr>
            <a:endParaRPr lang="en-US" sz="2000" dirty="0" smtClean="0"/>
          </a:p>
          <a:p>
            <a:pPr marL="0" indent="0">
              <a:buNone/>
            </a:pPr>
            <a:endParaRPr lang="en-US" sz="2000" dirty="0" smtClean="0"/>
          </a:p>
          <a:p>
            <a:pPr marL="0" indent="0">
              <a:buNone/>
            </a:pPr>
            <a:endParaRPr lang="en-US" sz="2000" b="1"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8313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62" y="1325563"/>
            <a:ext cx="6696075" cy="4505325"/>
          </a:xfrm>
        </p:spPr>
      </p:pic>
    </p:spTree>
    <p:extLst>
      <p:ext uri="{BB962C8B-B14F-4D97-AF65-F5344CB8AC3E}">
        <p14:creationId xmlns:p14="http://schemas.microsoft.com/office/powerpoint/2010/main" val="2504474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27909" y="862149"/>
            <a:ext cx="9440091" cy="439565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350" y="1452562"/>
            <a:ext cx="5067300" cy="3952875"/>
          </a:xfrm>
          <a:prstGeom prst="rect">
            <a:avLst/>
          </a:prstGeom>
        </p:spPr>
      </p:pic>
    </p:spTree>
    <p:extLst>
      <p:ext uri="{BB962C8B-B14F-4D97-AF65-F5344CB8AC3E}">
        <p14:creationId xmlns:p14="http://schemas.microsoft.com/office/powerpoint/2010/main" val="123204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331"/>
            <a:ext cx="10515600" cy="5484632"/>
          </a:xfrm>
        </p:spPr>
        <p:txBody>
          <a:bodyPr/>
          <a:lstStyle/>
          <a:p>
            <a:pPr marL="0" indent="0">
              <a:buNone/>
            </a:pPr>
            <a:r>
              <a:rPr lang="en-US" dirty="0" smtClean="0"/>
              <a:t>Joints and ligaments</a:t>
            </a:r>
          </a:p>
          <a:p>
            <a:pPr marL="0" indent="0">
              <a:buNone/>
            </a:pPr>
            <a:r>
              <a:rPr lang="en-US" sz="2400" dirty="0" smtClean="0">
                <a:latin typeface="Times New Roman" panose="02020603050405020304" pitchFamily="18" charset="0"/>
                <a:cs typeface="Times New Roman" panose="02020603050405020304" pitchFamily="18" charset="0"/>
              </a:rPr>
              <a:t>The mobile vertebrae articulate with each other  via joints between their bodies and articular facets:</a:t>
            </a:r>
          </a:p>
          <a:p>
            <a:pPr marL="0" indent="0">
              <a:buNone/>
            </a:pPr>
            <a:r>
              <a:rPr lang="en-US" sz="2400" dirty="0" smtClean="0">
                <a:latin typeface="Times New Roman" panose="02020603050405020304" pitchFamily="18" charset="0"/>
                <a:cs typeface="Times New Roman" panose="02020603050405020304" pitchFamily="18" charset="0"/>
              </a:rPr>
              <a:t>Left and right superior articular facets articulate with vertebra above while the inferior facets articulate with vertebra below</a:t>
            </a:r>
          </a:p>
          <a:p>
            <a:pPr marL="0" indent="0">
              <a:buNone/>
            </a:pPr>
            <a:r>
              <a:rPr lang="en-US" sz="2400" dirty="0" smtClean="0">
                <a:latin typeface="Times New Roman" panose="02020603050405020304" pitchFamily="18" charset="0"/>
                <a:cs typeface="Times New Roman" panose="02020603050405020304" pitchFamily="18" charset="0"/>
              </a:rPr>
              <a:t>The vertebral  bodies indirectly articulate with each other via intervertebral discs</a:t>
            </a:r>
          </a:p>
          <a:p>
            <a:pPr marL="0" indent="0">
              <a:buNone/>
            </a:pPr>
            <a:r>
              <a:rPr lang="en-US" sz="2400" dirty="0" smtClean="0">
                <a:latin typeface="Times New Roman" panose="02020603050405020304" pitchFamily="18" charset="0"/>
                <a:cs typeface="Times New Roman" panose="02020603050405020304" pitchFamily="18" charset="0"/>
              </a:rPr>
              <a:t>Vertebral body joints are cartilaginous joints designed for bearing </a:t>
            </a:r>
            <a:r>
              <a:rPr lang="en-US" sz="2400" dirty="0" err="1" smtClean="0">
                <a:latin typeface="Times New Roman" panose="02020603050405020304" pitchFamily="18" charset="0"/>
                <a:cs typeface="Times New Roman" panose="02020603050405020304" pitchFamily="18" charset="0"/>
              </a:rPr>
              <a:t>weight.The</a:t>
            </a:r>
            <a:r>
              <a:rPr lang="en-US" sz="2400" dirty="0" smtClean="0">
                <a:latin typeface="Times New Roman" panose="02020603050405020304" pitchFamily="18" charset="0"/>
                <a:cs typeface="Times New Roman" panose="02020603050405020304" pitchFamily="18" charset="0"/>
              </a:rPr>
              <a:t> articular surfaces are covered by hyaline cartilage and are connected by intervertebral disc</a:t>
            </a:r>
          </a:p>
          <a:p>
            <a:pPr marL="0" indent="0">
              <a:buNone/>
            </a:pPr>
            <a:r>
              <a:rPr lang="en-US" sz="2400" dirty="0" smtClean="0">
                <a:latin typeface="Times New Roman" panose="02020603050405020304" pitchFamily="18" charset="0"/>
                <a:cs typeface="Times New Roman" panose="02020603050405020304" pitchFamily="18" charset="0"/>
              </a:rPr>
              <a:t>2 ligaments strengthen the vertebral body </a:t>
            </a:r>
            <a:r>
              <a:rPr lang="en-US" sz="2400" dirty="0" err="1" smtClean="0">
                <a:latin typeface="Times New Roman" panose="02020603050405020304" pitchFamily="18" charset="0"/>
                <a:cs typeface="Times New Roman" panose="02020603050405020304" pitchFamily="18" charset="0"/>
              </a:rPr>
              <a:t>joints:the</a:t>
            </a:r>
            <a:r>
              <a:rPr lang="en-US" sz="2400" dirty="0" smtClean="0">
                <a:latin typeface="Times New Roman" panose="02020603050405020304" pitchFamily="18" charset="0"/>
                <a:cs typeface="Times New Roman" panose="02020603050405020304" pitchFamily="18" charset="0"/>
              </a:rPr>
              <a:t> anterior and posterior longitudinal ligaments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7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1782" y="365123"/>
            <a:ext cx="10254343" cy="4611825"/>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The anterior longitudinal ligament is thick and prevents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hyperextension of the vertebral column</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The posterior longitudinal ligament is weaker and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prevents </a:t>
            </a:r>
            <a:r>
              <a:rPr lang="en-US" sz="2400" dirty="0" err="1" smtClean="0">
                <a:latin typeface="Times New Roman" panose="02020603050405020304" pitchFamily="18" charset="0"/>
                <a:cs typeface="Times New Roman" panose="02020603050405020304" pitchFamily="18" charset="0"/>
              </a:rPr>
              <a:t>hyperflexion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The joints between articular facets called facet joints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allow for some gliding motions between the vertebrae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ligamentum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flavum-exends</a:t>
            </a:r>
            <a:r>
              <a:rPr lang="en-US" sz="2400" dirty="0" smtClean="0">
                <a:latin typeface="Times New Roman" panose="02020603050405020304" pitchFamily="18" charset="0"/>
                <a:cs typeface="Times New Roman" panose="02020603050405020304" pitchFamily="18" charset="0"/>
              </a:rPr>
              <a:t> between lamina  of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adjacent vertebrae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interspinous</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supraspinous</a:t>
            </a:r>
            <a:r>
              <a:rPr lang="en-US" sz="2400" dirty="0" smtClean="0">
                <a:latin typeface="Times New Roman" panose="02020603050405020304" pitchFamily="18" charset="0"/>
                <a:cs typeface="Times New Roman" panose="02020603050405020304" pitchFamily="18" charset="0"/>
              </a:rPr>
              <a:t>-join the spinous processes of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adjacent vertebrae</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interspinous</a:t>
            </a:r>
            <a:r>
              <a:rPr lang="en-US" sz="2400" dirty="0" smtClean="0">
                <a:latin typeface="Times New Roman" panose="02020603050405020304" pitchFamily="18" charset="0"/>
                <a:cs typeface="Times New Roman" panose="02020603050405020304" pitchFamily="18" charset="0"/>
              </a:rPr>
              <a:t> ligaments attach between processes and the </a:t>
            </a:r>
            <a:r>
              <a:rPr lang="en-US" sz="2400" dirty="0" err="1" smtClean="0">
                <a:latin typeface="Times New Roman" panose="02020603050405020304" pitchFamily="18" charset="0"/>
                <a:cs typeface="Times New Roman" panose="02020603050405020304" pitchFamily="18" charset="0"/>
              </a:rPr>
              <a:t>supraspinous</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ligaments attach to  tips</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Intertransverse</a:t>
            </a:r>
            <a:r>
              <a:rPr lang="en-US" sz="2400" dirty="0" smtClean="0">
                <a:latin typeface="Times New Roman" panose="02020603050405020304" pitchFamily="18" charset="0"/>
                <a:cs typeface="Times New Roman" panose="02020603050405020304" pitchFamily="18" charset="0"/>
              </a:rPr>
              <a:t> ligaments-extends between transverse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process</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16982" y="365123"/>
            <a:ext cx="3135085" cy="3155986"/>
          </a:xfrm>
        </p:spPr>
      </p:pic>
    </p:spTree>
    <p:extLst>
      <p:ext uri="{BB962C8B-B14F-4D97-AF65-F5344CB8AC3E}">
        <p14:creationId xmlns:p14="http://schemas.microsoft.com/office/powerpoint/2010/main" val="53545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657114" cy="6498539"/>
          </a:xfrm>
        </p:spPr>
        <p:txBody>
          <a:bodyPr/>
          <a:lstStyle/>
          <a:p>
            <a:pPr marL="0" indent="0">
              <a:buNone/>
            </a:pPr>
            <a:r>
              <a:rPr lang="en-US" b="1" dirty="0" smtClean="0"/>
              <a:t>Spinal cord</a:t>
            </a:r>
          </a:p>
          <a:p>
            <a:pPr marL="0" indent="0">
              <a:buNone/>
            </a:pPr>
            <a:r>
              <a:rPr lang="en-US" dirty="0" smtClean="0"/>
              <a:t>It’s a tubular bundle of nervous tissue and supporting cells extending from the foramen magnum to the lumbar vertebrae(L1-L2)</a:t>
            </a:r>
          </a:p>
          <a:p>
            <a:pPr marL="0" indent="0">
              <a:buNone/>
            </a:pPr>
            <a:r>
              <a:rPr lang="en-US" dirty="0" smtClean="0"/>
              <a:t>It travels inferiorly within the vertebral canal </a:t>
            </a:r>
          </a:p>
          <a:p>
            <a:pPr marL="0" indent="0">
              <a:buNone/>
            </a:pPr>
            <a:r>
              <a:rPr lang="en-US" dirty="0" smtClean="0"/>
              <a:t>Its surrounded by spinal meninges  containing</a:t>
            </a:r>
          </a:p>
          <a:p>
            <a:pPr marL="0" indent="0">
              <a:buNone/>
            </a:pPr>
            <a:r>
              <a:rPr lang="en-US" dirty="0" smtClean="0"/>
              <a:t>Cerebrospinal fluids</a:t>
            </a:r>
          </a:p>
          <a:p>
            <a:pPr marL="0" indent="0">
              <a:buNone/>
            </a:pPr>
            <a:r>
              <a:rPr lang="en-US" dirty="0" smtClean="0"/>
              <a:t>At L2 the cord tapers off forming the conus </a:t>
            </a:r>
          </a:p>
          <a:p>
            <a:pPr marL="0" indent="0">
              <a:buNone/>
            </a:pPr>
            <a:r>
              <a:rPr lang="en-US" dirty="0" err="1" smtClean="0"/>
              <a:t>Medullaris</a:t>
            </a: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652" y="1780483"/>
            <a:ext cx="3997234" cy="49790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142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01337"/>
            <a:ext cx="9144000" cy="4911634"/>
          </a:xfrm>
        </p:spPr>
        <p:txBody>
          <a:bodyPr>
            <a:normAutofit/>
          </a:bodyPr>
          <a:lstStyle/>
          <a:p>
            <a:pPr algn="l"/>
            <a:r>
              <a:rPr lang="en-US" dirty="0" smtClean="0"/>
              <a:t>The spinal nerves that arise from the end of the spinal cord are bundled together forming cauda </a:t>
            </a:r>
            <a:r>
              <a:rPr lang="en-US" dirty="0" err="1" smtClean="0"/>
              <a:t>equina</a:t>
            </a:r>
            <a:r>
              <a:rPr lang="en-US" dirty="0" smtClean="0"/>
              <a:t>. Compression of cauda </a:t>
            </a:r>
            <a:r>
              <a:rPr lang="en-US" dirty="0" err="1" smtClean="0"/>
              <a:t>equina</a:t>
            </a:r>
            <a:r>
              <a:rPr lang="en-US" dirty="0" smtClean="0"/>
              <a:t> leads to cauda </a:t>
            </a:r>
            <a:r>
              <a:rPr lang="en-US" dirty="0" err="1" smtClean="0"/>
              <a:t>equina</a:t>
            </a:r>
            <a:r>
              <a:rPr lang="en-US" dirty="0" smtClean="0"/>
              <a:t> syndrome.</a:t>
            </a:r>
          </a:p>
          <a:p>
            <a:pPr algn="l"/>
            <a:r>
              <a:rPr lang="en-US" dirty="0" smtClean="0"/>
              <a:t>2 enlargements :cervical enlargement located C4-T1 level and is the origin of brachial plexus</a:t>
            </a:r>
          </a:p>
          <a:p>
            <a:pPr algn="l"/>
            <a:r>
              <a:rPr lang="en-US" dirty="0"/>
              <a:t> </a:t>
            </a:r>
            <a:r>
              <a:rPr lang="en-US" dirty="0" smtClean="0"/>
              <a:t>		lumbar enlargement between representing the origin of the lumbar and sacral plexus(T11-l1)</a:t>
            </a:r>
          </a:p>
          <a:p>
            <a:pPr algn="l"/>
            <a:r>
              <a:rPr lang="en-US" dirty="0" smtClean="0"/>
              <a:t>The enlargements accommodate the greater number of nerve cells and connections needed to process information related to upper and lower limbs</a:t>
            </a:r>
          </a:p>
          <a:p>
            <a:pPr algn="l"/>
            <a:r>
              <a:rPr lang="en-US" dirty="0" smtClean="0"/>
              <a:t>The enlargement that corresponds to the arms is the cervical whereas lumbar corresponds to the legs</a:t>
            </a:r>
          </a:p>
          <a:p>
            <a:pPr algn="l"/>
            <a:endParaRPr lang="en-US" dirty="0"/>
          </a:p>
        </p:txBody>
      </p:sp>
    </p:spTree>
    <p:extLst>
      <p:ext uri="{BB962C8B-B14F-4D97-AF65-F5344CB8AC3E}">
        <p14:creationId xmlns:p14="http://schemas.microsoft.com/office/powerpoint/2010/main" val="384570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067" y="770873"/>
            <a:ext cx="1513916" cy="43187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7" y="200891"/>
            <a:ext cx="6706924" cy="5458691"/>
          </a:xfrm>
          <a:prstGeom prst="rect">
            <a:avLst/>
          </a:prstGeom>
        </p:spPr>
      </p:pic>
    </p:spTree>
    <p:extLst>
      <p:ext uri="{BB962C8B-B14F-4D97-AF65-F5344CB8AC3E}">
        <p14:creationId xmlns:p14="http://schemas.microsoft.com/office/powerpoint/2010/main" val="320144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509"/>
            <a:ext cx="10515600" cy="5082454"/>
          </a:xfrm>
        </p:spPr>
        <p:txBody>
          <a:bodyPr/>
          <a:lstStyle/>
          <a:p>
            <a:r>
              <a:rPr lang="en-US" dirty="0" smtClean="0"/>
              <a:t>The spinal cord has  a fissure located anteriorly and sulci located </a:t>
            </a:r>
            <a:r>
              <a:rPr lang="en-US" dirty="0" err="1" smtClean="0"/>
              <a:t>anterolateral,posterolateral</a:t>
            </a:r>
            <a:r>
              <a:rPr lang="en-US" dirty="0" smtClean="0"/>
              <a:t> and posterior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64" y="2185762"/>
            <a:ext cx="7523018" cy="4147064"/>
          </a:xfrm>
          <a:prstGeom prst="rect">
            <a:avLst/>
          </a:prstGeom>
        </p:spPr>
      </p:pic>
    </p:spTree>
    <p:extLst>
      <p:ext uri="{BB962C8B-B14F-4D97-AF65-F5344CB8AC3E}">
        <p14:creationId xmlns:p14="http://schemas.microsoft.com/office/powerpoint/2010/main" val="207414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65017"/>
            <a:ext cx="9088582" cy="5209309"/>
          </a:xfrm>
        </p:spPr>
        <p:txBody>
          <a:bodyPr/>
          <a:lstStyle/>
          <a:p>
            <a:pPr algn="l"/>
            <a:r>
              <a:rPr lang="en-US" dirty="0" smtClean="0"/>
              <a:t>The anterolateral sulcus denotes the location at which ventral </a:t>
            </a:r>
            <a:r>
              <a:rPr lang="en-US" dirty="0" err="1" smtClean="0"/>
              <a:t>fibres</a:t>
            </a:r>
            <a:r>
              <a:rPr lang="en-US" dirty="0" smtClean="0"/>
              <a:t> leave the spinal cord.</a:t>
            </a:r>
          </a:p>
          <a:p>
            <a:pPr algn="l"/>
            <a:r>
              <a:rPr lang="en-US" dirty="0" smtClean="0"/>
              <a:t>The gray matter is the  butterfly </a:t>
            </a:r>
            <a:r>
              <a:rPr lang="en-US" dirty="0" err="1" smtClean="0"/>
              <a:t>shapedcentral</a:t>
            </a:r>
            <a:r>
              <a:rPr lang="en-US" dirty="0" smtClean="0"/>
              <a:t> part of the spinal cord and is comprised of neuronal cell </a:t>
            </a:r>
            <a:r>
              <a:rPr lang="en-US" dirty="0" err="1" smtClean="0"/>
              <a:t>bodies.carries</a:t>
            </a:r>
            <a:r>
              <a:rPr lang="en-US" dirty="0" smtClean="0"/>
              <a:t> postganglionic nerve </a:t>
            </a:r>
            <a:r>
              <a:rPr lang="en-US" dirty="0" err="1" smtClean="0"/>
              <a:t>fibres</a:t>
            </a:r>
            <a:r>
              <a:rPr lang="en-US" dirty="0" smtClean="0"/>
              <a:t> from the paravertebral ganglia in the sympathetic chain to the target organ</a:t>
            </a:r>
          </a:p>
          <a:p>
            <a:pPr algn="l"/>
            <a:r>
              <a:rPr lang="en-US" dirty="0" smtClean="0"/>
              <a:t>Shows anterior ,lateral and posterior horns</a:t>
            </a:r>
          </a:p>
          <a:p>
            <a:pPr algn="l"/>
            <a:r>
              <a:rPr lang="en-US" dirty="0" smtClean="0"/>
              <a:t>White matter surrounds gray matter and is made of axons .contains pathways that connect the brain with the rest of the body</a:t>
            </a:r>
          </a:p>
          <a:p>
            <a:pPr algn="l"/>
            <a:endParaRPr lang="en-US" dirty="0"/>
          </a:p>
        </p:txBody>
      </p:sp>
    </p:spTree>
    <p:extLst>
      <p:ext uri="{BB962C8B-B14F-4D97-AF65-F5344CB8AC3E}">
        <p14:creationId xmlns:p14="http://schemas.microsoft.com/office/powerpoint/2010/main" val="4266275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87927"/>
            <a:ext cx="9144000" cy="570807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615" y="1862558"/>
            <a:ext cx="4492770" cy="3058403"/>
          </a:xfrm>
          <a:prstGeom prst="rect">
            <a:avLst/>
          </a:prstGeom>
        </p:spPr>
      </p:pic>
    </p:spTree>
    <p:extLst>
      <p:ext uri="{BB962C8B-B14F-4D97-AF65-F5344CB8AC3E}">
        <p14:creationId xmlns:p14="http://schemas.microsoft.com/office/powerpoint/2010/main" val="425180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509" y="274319"/>
            <a:ext cx="10335491" cy="574765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424055"/>
            <a:ext cx="3922157" cy="5597921"/>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780" y="914400"/>
            <a:ext cx="4343657" cy="4691150"/>
          </a:xfrm>
          <a:prstGeom prst="rect">
            <a:avLst/>
          </a:prstGeom>
        </p:spPr>
      </p:pic>
    </p:spTree>
    <p:extLst>
      <p:ext uri="{BB962C8B-B14F-4D97-AF65-F5344CB8AC3E}">
        <p14:creationId xmlns:p14="http://schemas.microsoft.com/office/powerpoint/2010/main" val="1362469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14399"/>
            <a:ext cx="9144000" cy="4752109"/>
          </a:xfrm>
        </p:spPr>
        <p:txBody>
          <a:bodyPr>
            <a:normAutofit lnSpcReduction="10000"/>
          </a:bodyPr>
          <a:lstStyle/>
          <a:p>
            <a:pPr algn="l"/>
            <a:r>
              <a:rPr lang="en-US" b="1" dirty="0" smtClean="0"/>
              <a:t>Blood supply of the spinal cord</a:t>
            </a:r>
          </a:p>
          <a:p>
            <a:pPr algn="l"/>
            <a:r>
              <a:rPr lang="en-US" dirty="0" smtClean="0"/>
              <a:t>Main blood supply is via single anterior spinal artery and two posterior spinal arteries</a:t>
            </a:r>
          </a:p>
          <a:p>
            <a:pPr algn="l"/>
            <a:r>
              <a:rPr lang="en-US" dirty="0" smtClean="0"/>
              <a:t>Anterior spinal is formed by vertebral arteries that originate from first part of subclavian </a:t>
            </a:r>
            <a:r>
              <a:rPr lang="en-US" dirty="0" err="1" smtClean="0"/>
              <a:t>artery.Before</a:t>
            </a:r>
            <a:r>
              <a:rPr lang="en-US" dirty="0" smtClean="0"/>
              <a:t> joining to become basilar </a:t>
            </a:r>
            <a:r>
              <a:rPr lang="en-US" dirty="0" err="1" smtClean="0"/>
              <a:t>artery,the</a:t>
            </a:r>
            <a:r>
              <a:rPr lang="en-US" dirty="0" smtClean="0"/>
              <a:t> vertebral  arteries each give off a branch which becomes the anterior spinal artery and travels </a:t>
            </a:r>
            <a:r>
              <a:rPr lang="en-US" dirty="0" err="1" smtClean="0"/>
              <a:t>caudaly</a:t>
            </a:r>
            <a:r>
              <a:rPr lang="en-US" dirty="0" smtClean="0"/>
              <a:t> through the anterior sulcus</a:t>
            </a:r>
          </a:p>
          <a:p>
            <a:pPr algn="l"/>
            <a:r>
              <a:rPr lang="en-US" dirty="0" smtClean="0"/>
              <a:t>Posterior spinal branch off posterior inferior cerebellar artery</a:t>
            </a:r>
          </a:p>
          <a:p>
            <a:pPr algn="l"/>
            <a:r>
              <a:rPr lang="en-US" dirty="0" smtClean="0"/>
              <a:t>Segmental spinal arteries are additional arteries that bifurcate into anterior and posterior radicular </a:t>
            </a:r>
            <a:r>
              <a:rPr lang="en-US" dirty="0" err="1" smtClean="0"/>
              <a:t>artery.supply</a:t>
            </a:r>
            <a:r>
              <a:rPr lang="en-US" dirty="0" smtClean="0"/>
              <a:t> nerve roots along which they track </a:t>
            </a:r>
          </a:p>
          <a:p>
            <a:pPr algn="l"/>
            <a:r>
              <a:rPr lang="en-US" dirty="0" smtClean="0"/>
              <a:t>Lower cervical to upper thoracic spinal cord is supplied  by </a:t>
            </a:r>
            <a:r>
              <a:rPr lang="en-US" dirty="0" err="1" smtClean="0"/>
              <a:t>radiculomedullary</a:t>
            </a:r>
            <a:r>
              <a:rPr lang="en-US" dirty="0" smtClean="0"/>
              <a:t> arteries arising </a:t>
            </a:r>
            <a:r>
              <a:rPr lang="en-US" dirty="0" err="1" smtClean="0"/>
              <a:t>fromcervicothoracic</a:t>
            </a:r>
            <a:r>
              <a:rPr lang="en-US" dirty="0" smtClean="0"/>
              <a:t> trunk</a:t>
            </a:r>
          </a:p>
          <a:p>
            <a:pPr algn="l"/>
            <a:endParaRPr lang="en-US" dirty="0"/>
          </a:p>
        </p:txBody>
      </p:sp>
    </p:spTree>
    <p:extLst>
      <p:ext uri="{BB962C8B-B14F-4D97-AF65-F5344CB8AC3E}">
        <p14:creationId xmlns:p14="http://schemas.microsoft.com/office/powerpoint/2010/main" val="3760664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498475"/>
            <a:ext cx="6470073" cy="5678488"/>
          </a:xfrm>
        </p:spPr>
      </p:pic>
    </p:spTree>
    <p:extLst>
      <p:ext uri="{BB962C8B-B14F-4D97-AF65-F5344CB8AC3E}">
        <p14:creationId xmlns:p14="http://schemas.microsoft.com/office/powerpoint/2010/main" val="4256572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r>
              <a:rPr lang="en-US" dirty="0" smtClean="0"/>
              <a:t> spinal nerves</a:t>
            </a:r>
          </a:p>
          <a:p>
            <a:pPr marL="0" indent="0">
              <a:buNone/>
            </a:pPr>
            <a:r>
              <a:rPr lang="en-US" dirty="0" smtClean="0"/>
              <a:t>Part of the peripheral nervous system.it is a mixed nerve carrying motor ,sensory and autonomic signals between the spinal cord and the body</a:t>
            </a:r>
          </a:p>
          <a:p>
            <a:pPr marL="0" indent="0">
              <a:buNone/>
            </a:pPr>
            <a:r>
              <a:rPr lang="en-US" dirty="0" smtClean="0"/>
              <a:t>There are 31 in number and roughly correspond to a segment of the vertebral column .8 Cervical(c1-c8),thoracic( T1-T12),5 lumbar(l1-l5)</a:t>
            </a:r>
          </a:p>
          <a:p>
            <a:pPr marL="0" indent="0">
              <a:buNone/>
            </a:pPr>
            <a:r>
              <a:rPr lang="en-US" dirty="0" smtClean="0"/>
              <a:t>5 sacral(s1-s2)</a:t>
            </a:r>
          </a:p>
          <a:p>
            <a:pPr marL="0" indent="0">
              <a:buNone/>
            </a:pPr>
            <a:r>
              <a:rPr lang="en-US" dirty="0" smtClean="0"/>
              <a:t>Near the spinal cord each spinal nerve branches into two </a:t>
            </a:r>
            <a:r>
              <a:rPr lang="en-US" dirty="0" err="1" smtClean="0"/>
              <a:t>roots,dorsal</a:t>
            </a:r>
            <a:r>
              <a:rPr lang="en-US" dirty="0" smtClean="0"/>
              <a:t> and ventral . </a:t>
            </a:r>
            <a:r>
              <a:rPr lang="en-US" b="1" dirty="0" smtClean="0"/>
              <a:t>sensory</a:t>
            </a:r>
            <a:r>
              <a:rPr lang="en-US" dirty="0" smtClean="0"/>
              <a:t> </a:t>
            </a:r>
            <a:r>
              <a:rPr lang="en-US" dirty="0" err="1" smtClean="0"/>
              <a:t>fibres</a:t>
            </a:r>
            <a:r>
              <a:rPr lang="en-US" dirty="0" smtClean="0"/>
              <a:t> entering the spinal cord via the dorsal </a:t>
            </a:r>
            <a:r>
              <a:rPr lang="en-US" dirty="0" err="1" smtClean="0"/>
              <a:t>root:its</a:t>
            </a:r>
            <a:r>
              <a:rPr lang="en-US" dirty="0" smtClean="0"/>
              <a:t> cell bodies lie in a spinal ganglion that is outside the spinal cord via the central root</a:t>
            </a:r>
          </a:p>
          <a:p>
            <a:pPr marL="0" indent="0">
              <a:buNone/>
            </a:pPr>
            <a:r>
              <a:rPr lang="en-US" dirty="0" smtClean="0"/>
              <a:t>Motor </a:t>
            </a:r>
            <a:r>
              <a:rPr lang="en-US" dirty="0" err="1" smtClean="0"/>
              <a:t>fibres</a:t>
            </a:r>
            <a:r>
              <a:rPr lang="en-US" dirty="0" smtClean="0"/>
              <a:t> leave the cord via ventral </a:t>
            </a:r>
            <a:r>
              <a:rPr lang="en-US" dirty="0" err="1" smtClean="0"/>
              <a:t>root,its</a:t>
            </a:r>
            <a:r>
              <a:rPr lang="en-US" dirty="0" smtClean="0"/>
              <a:t> cell bodies lie in specific areas of the spinal cord itself</a:t>
            </a:r>
          </a:p>
          <a:p>
            <a:pPr marL="0" indent="0">
              <a:buNone/>
            </a:pPr>
            <a:endParaRPr lang="en-US" dirty="0"/>
          </a:p>
        </p:txBody>
      </p:sp>
    </p:spTree>
    <p:extLst>
      <p:ext uri="{BB962C8B-B14F-4D97-AF65-F5344CB8AC3E}">
        <p14:creationId xmlns:p14="http://schemas.microsoft.com/office/powerpoint/2010/main" val="80283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837" y="817418"/>
            <a:ext cx="6355240" cy="5359545"/>
          </a:xfrm>
        </p:spPr>
      </p:pic>
    </p:spTree>
    <p:extLst>
      <p:ext uri="{BB962C8B-B14F-4D97-AF65-F5344CB8AC3E}">
        <p14:creationId xmlns:p14="http://schemas.microsoft.com/office/powerpoint/2010/main" val="365317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lnSpcReduction="10000"/>
          </a:bodyPr>
          <a:lstStyle/>
          <a:p>
            <a:r>
              <a:rPr lang="en-US" dirty="0" smtClean="0"/>
              <a:t>The anterior/ventral ramus </a:t>
            </a:r>
            <a:r>
              <a:rPr lang="en-US" dirty="0" err="1" smtClean="0"/>
              <a:t>innervatesthe</a:t>
            </a:r>
            <a:r>
              <a:rPr lang="en-US" dirty="0" smtClean="0"/>
              <a:t> </a:t>
            </a:r>
            <a:r>
              <a:rPr lang="en-US" dirty="0" err="1" smtClean="0"/>
              <a:t>skinand</a:t>
            </a:r>
            <a:r>
              <a:rPr lang="en-US" dirty="0" smtClean="0"/>
              <a:t> muscle on the anterior aspect of the trunk while posterior /dorsal ramus innervates the post-vertebral muscles and skin of the back.</a:t>
            </a:r>
          </a:p>
          <a:p>
            <a:r>
              <a:rPr lang="en-US" dirty="0" smtClean="0"/>
              <a:t>Nerve </a:t>
            </a:r>
            <a:r>
              <a:rPr lang="en-US" dirty="0" err="1" smtClean="0"/>
              <a:t>fibres</a:t>
            </a:r>
            <a:r>
              <a:rPr lang="en-US" dirty="0" smtClean="0"/>
              <a:t> supplying the upper limb are from anterior rami which have been redistributed within a network of nerves(nerve plexus)</a:t>
            </a:r>
          </a:p>
          <a:p>
            <a:r>
              <a:rPr lang="en-US" dirty="0" smtClean="0"/>
              <a:t>The anterior rami of the upper cervical spinal nerves form cervical plexus(supplies anterior neck)</a:t>
            </a:r>
          </a:p>
          <a:p>
            <a:r>
              <a:rPr lang="en-US" dirty="0" smtClean="0"/>
              <a:t>Lower cervical and first thoracic anterior rami form the brachial plexus(supplies upper limb)</a:t>
            </a:r>
          </a:p>
          <a:p>
            <a:r>
              <a:rPr lang="en-US" dirty="0" smtClean="0"/>
              <a:t>Lower lumbar and upper sacral anterior rami form the lumbosacral plexus (supplies lower limb)</a:t>
            </a:r>
          </a:p>
          <a:p>
            <a:r>
              <a:rPr lang="en-US" dirty="0" smtClean="0"/>
              <a:t>The thoracic anterior rami remain segmental becoming the intercostal nerves</a:t>
            </a:r>
            <a:endParaRPr lang="en-US" dirty="0"/>
          </a:p>
        </p:txBody>
      </p:sp>
    </p:spTree>
    <p:extLst>
      <p:ext uri="{BB962C8B-B14F-4D97-AF65-F5344CB8AC3E}">
        <p14:creationId xmlns:p14="http://schemas.microsoft.com/office/powerpoint/2010/main" val="3029308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17418"/>
            <a:ext cx="9144000" cy="5943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819150"/>
            <a:ext cx="5324475" cy="5775614"/>
          </a:xfrm>
          <a:prstGeom prst="rect">
            <a:avLst/>
          </a:prstGeom>
        </p:spPr>
      </p:pic>
    </p:spTree>
    <p:extLst>
      <p:ext uri="{BB962C8B-B14F-4D97-AF65-F5344CB8AC3E}">
        <p14:creationId xmlns:p14="http://schemas.microsoft.com/office/powerpoint/2010/main" val="334041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855"/>
            <a:ext cx="10515600" cy="5597236"/>
          </a:xfrm>
        </p:spPr>
        <p:txBody>
          <a:bodyPr/>
          <a:lstStyle/>
          <a:p>
            <a:pPr marL="0" indent="0">
              <a:buNone/>
            </a:pPr>
            <a:r>
              <a:rPr lang="en-US" dirty="0" smtClean="0"/>
              <a:t>The spinal nerve also gives off a meningeal(</a:t>
            </a:r>
            <a:r>
              <a:rPr lang="en-US" dirty="0" err="1" smtClean="0"/>
              <a:t>sinuvertebral</a:t>
            </a:r>
            <a:r>
              <a:rPr lang="en-US" dirty="0" smtClean="0"/>
              <a:t>)branch which provides sensory and vasomotor innervation to the spinal meninges</a:t>
            </a:r>
          </a:p>
          <a:p>
            <a:r>
              <a:rPr lang="en-US" b="1" dirty="0" smtClean="0"/>
              <a:t>Types of fibers</a:t>
            </a:r>
          </a:p>
          <a:p>
            <a:pPr marL="0" indent="0">
              <a:buNone/>
            </a:pPr>
            <a:r>
              <a:rPr lang="en-US" dirty="0" smtClean="0"/>
              <a:t>Somatic efferent-responsible for motor innervation of skeletal muscles</a:t>
            </a:r>
          </a:p>
          <a:p>
            <a:pPr marL="0" indent="0">
              <a:buNone/>
            </a:pPr>
            <a:r>
              <a:rPr lang="en-US" dirty="0" smtClean="0"/>
              <a:t>Somatic afferent-carry sensory information from the </a:t>
            </a:r>
            <a:r>
              <a:rPr lang="en-US" dirty="0" err="1" smtClean="0"/>
              <a:t>skin,joints</a:t>
            </a:r>
            <a:r>
              <a:rPr lang="en-US" dirty="0" smtClean="0"/>
              <a:t> and muscles to the posterior/dorsal column</a:t>
            </a:r>
          </a:p>
          <a:p>
            <a:pPr marL="0" indent="0">
              <a:buNone/>
            </a:pPr>
            <a:r>
              <a:rPr lang="en-US" dirty="0" smtClean="0"/>
              <a:t>Visceral efferent-autonomic </a:t>
            </a:r>
            <a:r>
              <a:rPr lang="en-US" dirty="0" err="1" smtClean="0"/>
              <a:t>fibres</a:t>
            </a:r>
            <a:r>
              <a:rPr lang="en-US" dirty="0" smtClean="0"/>
              <a:t> that supply the </a:t>
            </a:r>
            <a:r>
              <a:rPr lang="en-US" dirty="0" err="1" smtClean="0"/>
              <a:t>organ.Divided</a:t>
            </a:r>
            <a:r>
              <a:rPr lang="en-US" dirty="0" smtClean="0"/>
              <a:t> into sympathetic and parasympathetic</a:t>
            </a:r>
          </a:p>
          <a:p>
            <a:pPr marL="0" indent="0">
              <a:buNone/>
            </a:pPr>
            <a:r>
              <a:rPr lang="en-US" dirty="0" smtClean="0"/>
              <a:t>Sympathetic origin-</a:t>
            </a:r>
            <a:r>
              <a:rPr lang="en-US" dirty="0" err="1" smtClean="0"/>
              <a:t>fromthoracic</a:t>
            </a:r>
            <a:r>
              <a:rPr lang="en-US" dirty="0" smtClean="0"/>
              <a:t> as well as L1&amp;L2</a:t>
            </a:r>
          </a:p>
          <a:p>
            <a:pPr marL="0" indent="0">
              <a:buNone/>
            </a:pPr>
            <a:r>
              <a:rPr lang="en-US" dirty="0" smtClean="0"/>
              <a:t>Parasympathetic-originate from S2-S4 to supply pelvic and lower abdominal viscera</a:t>
            </a:r>
          </a:p>
          <a:p>
            <a:pPr marL="0" indent="0">
              <a:buNone/>
            </a:pPr>
            <a:r>
              <a:rPr lang="en-US" dirty="0" smtClean="0"/>
              <a:t>Visceral afferent-innervate organs</a:t>
            </a:r>
            <a:endParaRPr lang="en-US" dirty="0"/>
          </a:p>
        </p:txBody>
      </p:sp>
    </p:spTree>
    <p:extLst>
      <p:ext uri="{BB962C8B-B14F-4D97-AF65-F5344CB8AC3E}">
        <p14:creationId xmlns:p14="http://schemas.microsoft.com/office/powerpoint/2010/main" val="2031892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4" y="719642"/>
            <a:ext cx="8395854" cy="5070764"/>
          </a:xfrm>
        </p:spPr>
      </p:pic>
    </p:spTree>
    <p:extLst>
      <p:ext uri="{BB962C8B-B14F-4D97-AF65-F5344CB8AC3E}">
        <p14:creationId xmlns:p14="http://schemas.microsoft.com/office/powerpoint/2010/main" val="159677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64" y="748145"/>
            <a:ext cx="9033163" cy="5029200"/>
          </a:xfrm>
          <a:prstGeom prst="rect">
            <a:avLst/>
          </a:prstGeom>
        </p:spPr>
      </p:pic>
    </p:spTree>
    <p:extLst>
      <p:ext uri="{BB962C8B-B14F-4D97-AF65-F5344CB8AC3E}">
        <p14:creationId xmlns:p14="http://schemas.microsoft.com/office/powerpoint/2010/main" val="295433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036"/>
            <a:ext cx="10515600" cy="5608927"/>
          </a:xfrm>
        </p:spPr>
        <p:txBody>
          <a:bodyPr/>
          <a:lstStyle/>
          <a:p>
            <a:pPr marL="0" indent="0">
              <a:buNone/>
            </a:pPr>
            <a:r>
              <a:rPr lang="en-US" b="1" dirty="0" smtClean="0"/>
              <a:t>Dermatomes</a:t>
            </a:r>
          </a:p>
          <a:p>
            <a:pPr marL="0" indent="0">
              <a:buNone/>
            </a:pPr>
            <a:r>
              <a:rPr lang="en-US" dirty="0" smtClean="0"/>
              <a:t>They are defined as area of skin to which the sensory component of a spinal nerve is distributed to a specific spinal cord segment.</a:t>
            </a:r>
          </a:p>
          <a:p>
            <a:pPr marL="0" indent="0">
              <a:buNone/>
            </a:pPr>
            <a:r>
              <a:rPr lang="en-US" dirty="0" smtClean="0"/>
              <a:t>All dermatomes below the shoulder relay their sensory information back to the CNS through spinal nerves.</a:t>
            </a:r>
            <a:endParaRPr lang="en-US" dirty="0"/>
          </a:p>
        </p:txBody>
      </p:sp>
    </p:spTree>
    <p:extLst>
      <p:ext uri="{BB962C8B-B14F-4D97-AF65-F5344CB8AC3E}">
        <p14:creationId xmlns:p14="http://schemas.microsoft.com/office/powerpoint/2010/main" val="280234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3921" y="679269"/>
            <a:ext cx="9853748" cy="4323805"/>
          </a:xfrm>
        </p:spPr>
        <p:txBody>
          <a:bodyPr>
            <a:normAutofit lnSpcReduction="10000"/>
          </a:bodyPr>
          <a:lstStyle/>
          <a:p>
            <a:pPr algn="l"/>
            <a:r>
              <a:rPr lang="en-US" dirty="0" smtClean="0"/>
              <a:t>The superior and inferior aspects of the body  are lined with hyaline cartilage.</a:t>
            </a:r>
          </a:p>
          <a:p>
            <a:pPr algn="l"/>
            <a:r>
              <a:rPr lang="en-US" b="1" dirty="0" smtClean="0"/>
              <a:t>Vertebral arch-</a:t>
            </a:r>
            <a:r>
              <a:rPr lang="en-US" dirty="0" smtClean="0"/>
              <a:t>forms the lateral and posterior aspect of each vertebrae</a:t>
            </a:r>
          </a:p>
          <a:p>
            <a:pPr algn="l"/>
            <a:r>
              <a:rPr lang="en-US" dirty="0" smtClean="0"/>
              <a:t>The arch in combination with the vertebral body  form an enclosed hole which is the vertebral </a:t>
            </a:r>
            <a:r>
              <a:rPr lang="en-US" dirty="0" err="1" smtClean="0"/>
              <a:t>foramen.The</a:t>
            </a:r>
            <a:r>
              <a:rPr lang="en-US" dirty="0" smtClean="0"/>
              <a:t> foramina of all vertebrae line up to form vertebral canal that encloses the spinal cord.</a:t>
            </a:r>
          </a:p>
          <a:p>
            <a:pPr algn="l"/>
            <a:r>
              <a:rPr lang="en-US" dirty="0" smtClean="0"/>
              <a:t>The arches have several bony prominences that act as attachment sites for muscles and ligaments</a:t>
            </a:r>
          </a:p>
          <a:p>
            <a:pPr algn="l"/>
            <a:r>
              <a:rPr lang="en-US" b="1" dirty="0" smtClean="0"/>
              <a:t> </a:t>
            </a:r>
            <a:r>
              <a:rPr lang="en-US" dirty="0" err="1" smtClean="0"/>
              <a:t>i</a:t>
            </a:r>
            <a:r>
              <a:rPr lang="en-US" dirty="0" smtClean="0"/>
              <a:t>)Spinous processes-each vertebra has a single spinous </a:t>
            </a:r>
            <a:r>
              <a:rPr lang="en-US" dirty="0" err="1" smtClean="0"/>
              <a:t>process,centred</a:t>
            </a:r>
            <a:r>
              <a:rPr lang="en-US" dirty="0" smtClean="0"/>
              <a:t> posteriorly at the point of the arch</a:t>
            </a:r>
          </a:p>
          <a:p>
            <a:pPr algn="l"/>
            <a:r>
              <a:rPr lang="en-US" dirty="0" smtClean="0"/>
              <a:t>ii)Transverse processes-each has 2 that extend laterally and posteriorly from the vertebral body</a:t>
            </a:r>
          </a:p>
        </p:txBody>
      </p:sp>
    </p:spTree>
    <p:extLst>
      <p:ext uri="{BB962C8B-B14F-4D97-AF65-F5344CB8AC3E}">
        <p14:creationId xmlns:p14="http://schemas.microsoft.com/office/powerpoint/2010/main" val="1555883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2473" y="35284"/>
            <a:ext cx="8352119" cy="6060715"/>
          </a:xfrm>
          <a:prstGeom prst="rect">
            <a:avLst/>
          </a:prstGeom>
        </p:spPr>
      </p:pic>
    </p:spTree>
    <p:extLst>
      <p:ext uri="{BB962C8B-B14F-4D97-AF65-F5344CB8AC3E}">
        <p14:creationId xmlns:p14="http://schemas.microsoft.com/office/powerpoint/2010/main" val="3006520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78873"/>
            <a:ext cx="9144000" cy="5112327"/>
          </a:xfrm>
        </p:spPr>
        <p:txBody>
          <a:bodyPr/>
          <a:lstStyle/>
          <a:p>
            <a:pPr algn="l"/>
            <a:r>
              <a:rPr lang="en-US" dirty="0" err="1" smtClean="0"/>
              <a:t>Myotomes</a:t>
            </a:r>
            <a:r>
              <a:rPr lang="en-US" dirty="0" smtClean="0"/>
              <a:t>-these are muscles served by a spinal nerve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254" y="1004454"/>
            <a:ext cx="5493327" cy="5493327"/>
          </a:xfrm>
          <a:prstGeom prst="rect">
            <a:avLst/>
          </a:prstGeom>
        </p:spPr>
      </p:pic>
    </p:spTree>
    <p:extLst>
      <p:ext uri="{BB962C8B-B14F-4D97-AF65-F5344CB8AC3E}">
        <p14:creationId xmlns:p14="http://schemas.microsoft.com/office/powerpoint/2010/main" val="4185646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pPr marL="0" indent="0">
              <a:buNone/>
            </a:pPr>
            <a:r>
              <a:rPr lang="en-US" b="1" dirty="0" smtClean="0"/>
              <a:t>Spinal meninges</a:t>
            </a:r>
          </a:p>
          <a:p>
            <a:pPr marL="0" indent="0">
              <a:buNone/>
            </a:pPr>
            <a:r>
              <a:rPr lang="en-US" dirty="0" smtClean="0"/>
              <a:t>There are 3 membranes that surround the spinal cord-the dura ,arachnoid and pia matter</a:t>
            </a:r>
          </a:p>
          <a:p>
            <a:pPr marL="0" indent="0">
              <a:buNone/>
            </a:pPr>
            <a:r>
              <a:rPr lang="en-US" dirty="0" err="1" smtClean="0"/>
              <a:t>Distally,the</a:t>
            </a:r>
            <a:r>
              <a:rPr lang="en-US" dirty="0" smtClean="0"/>
              <a:t> meninges form a strand of fibrous tissue-the filum </a:t>
            </a:r>
            <a:r>
              <a:rPr lang="en-US" dirty="0" err="1" smtClean="0"/>
              <a:t>terminale</a:t>
            </a:r>
            <a:r>
              <a:rPr lang="en-US" dirty="0" smtClean="0"/>
              <a:t> which attaches to vertebral bodies of the coccyx.</a:t>
            </a:r>
          </a:p>
          <a:p>
            <a:pPr marL="0" indent="0">
              <a:buNone/>
            </a:pPr>
            <a:r>
              <a:rPr lang="en-US" u="sng" dirty="0" smtClean="0"/>
              <a:t>Dura matter</a:t>
            </a:r>
          </a:p>
          <a:p>
            <a:pPr marL="0" indent="0">
              <a:buNone/>
            </a:pPr>
            <a:r>
              <a:rPr lang="en-US" dirty="0" smtClean="0"/>
              <a:t>Is the most external of the meninges</a:t>
            </a:r>
          </a:p>
          <a:p>
            <a:pPr marL="0" indent="0">
              <a:buNone/>
            </a:pPr>
            <a:r>
              <a:rPr lang="en-US" dirty="0" smtClean="0"/>
              <a:t>Separated from the walls of vertebral canal by the epidural space that contains some loose connective tissue and the internal vertebral venous plexus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97208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953589"/>
            <a:ext cx="9644744" cy="5159828"/>
          </a:xfrm>
        </p:spPr>
        <p:txBody>
          <a:bodyPr>
            <a:normAutofit lnSpcReduction="10000"/>
          </a:bodyPr>
          <a:lstStyle/>
          <a:p>
            <a:pPr algn="l"/>
            <a:r>
              <a:rPr lang="en-US" b="1" dirty="0" smtClean="0"/>
              <a:t>Arachnoid matter</a:t>
            </a:r>
          </a:p>
          <a:p>
            <a:pPr algn="l"/>
            <a:r>
              <a:rPr lang="en-US" dirty="0" smtClean="0"/>
              <a:t>Its located between dura matter and the pia matter</a:t>
            </a:r>
          </a:p>
          <a:p>
            <a:pPr algn="l"/>
            <a:r>
              <a:rPr lang="en-US" dirty="0" smtClean="0"/>
              <a:t>Its separated from the latter by the subarachnoid space  containing cerebrospinal fluid</a:t>
            </a:r>
          </a:p>
          <a:p>
            <a:pPr algn="l"/>
            <a:r>
              <a:rPr lang="en-US" dirty="0" smtClean="0"/>
              <a:t>Distal to the conus </a:t>
            </a:r>
            <a:r>
              <a:rPr lang="en-US" dirty="0" err="1" smtClean="0"/>
              <a:t>medullaris</a:t>
            </a:r>
            <a:r>
              <a:rPr lang="en-US" dirty="0" smtClean="0"/>
              <a:t> ,subarachnoid space expands forming the lumbar </a:t>
            </a:r>
            <a:r>
              <a:rPr lang="en-US" dirty="0" err="1" smtClean="0"/>
              <a:t>cistern.This</a:t>
            </a:r>
            <a:r>
              <a:rPr lang="en-US" dirty="0" smtClean="0"/>
              <a:t> space accessed during a lumbar puncture</a:t>
            </a:r>
          </a:p>
          <a:p>
            <a:pPr algn="l"/>
            <a:r>
              <a:rPr lang="en-US" b="1" dirty="0" smtClean="0"/>
              <a:t>Pia matter</a:t>
            </a:r>
          </a:p>
          <a:p>
            <a:pPr algn="l"/>
            <a:r>
              <a:rPr lang="en-US" dirty="0" smtClean="0"/>
              <a:t>Innermost  of the meninges</a:t>
            </a:r>
          </a:p>
          <a:p>
            <a:pPr algn="l"/>
            <a:r>
              <a:rPr lang="en-US" dirty="0" smtClean="0"/>
              <a:t>It is a thin membrane that covers roots and their blood vessels .Inferiorly ,the spinal pia mater fuses with the filum </a:t>
            </a:r>
            <a:r>
              <a:rPr lang="en-US" dirty="0" err="1" smtClean="0"/>
              <a:t>terminale</a:t>
            </a:r>
            <a:endParaRPr lang="en-US" dirty="0" smtClean="0"/>
          </a:p>
          <a:p>
            <a:pPr algn="l"/>
            <a:r>
              <a:rPr lang="en-US" dirty="0" smtClean="0"/>
              <a:t>The arterial supply of the spinal cord-anterior and posterior  spinal arteries</a:t>
            </a:r>
          </a:p>
          <a:p>
            <a:pPr algn="l"/>
            <a:r>
              <a:rPr lang="en-US" dirty="0" smtClean="0"/>
              <a:t>Additional arterial supply is via the  anterior and posterior segmental medullary arteries.</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202347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838200" y="352697"/>
            <a:ext cx="10515600" cy="5824266"/>
          </a:xfrm>
        </p:spPr>
        <p:txBody>
          <a:bodyPr>
            <a:normAutofit lnSpcReduction="10000"/>
          </a:bodyPr>
          <a:lstStyle/>
          <a:p>
            <a:pPr marL="0" indent="0">
              <a:buNone/>
            </a:pPr>
            <a:r>
              <a:rPr lang="en-US" dirty="0" smtClean="0"/>
              <a:t>Spinal tracts</a:t>
            </a:r>
          </a:p>
          <a:p>
            <a:pPr marL="0" indent="0">
              <a:buNone/>
            </a:pPr>
            <a:r>
              <a:rPr lang="en-US" dirty="0" smtClean="0"/>
              <a:t>White tracts send messages to and from the brain</a:t>
            </a:r>
          </a:p>
          <a:p>
            <a:pPr marL="0" indent="0">
              <a:buNone/>
            </a:pPr>
            <a:r>
              <a:rPr lang="en-US" dirty="0" smtClean="0"/>
              <a:t>Ascending and descending tracts</a:t>
            </a:r>
          </a:p>
          <a:p>
            <a:pPr marL="0" indent="0">
              <a:buNone/>
            </a:pPr>
            <a:r>
              <a:rPr lang="en-US" dirty="0" smtClean="0"/>
              <a:t>Ascending carry impulses into the brain </a:t>
            </a:r>
            <a:r>
              <a:rPr lang="en-US" dirty="0" err="1" smtClean="0"/>
              <a:t>i.etouch,deep</a:t>
            </a:r>
            <a:r>
              <a:rPr lang="en-US" dirty="0" smtClean="0"/>
              <a:t> </a:t>
            </a:r>
            <a:r>
              <a:rPr lang="en-US" dirty="0" err="1" smtClean="0"/>
              <a:t>vibration,position</a:t>
            </a:r>
            <a:r>
              <a:rPr lang="en-US" dirty="0" smtClean="0"/>
              <a:t> </a:t>
            </a:r>
          </a:p>
          <a:p>
            <a:pPr marL="0" indent="0">
              <a:buNone/>
            </a:pPr>
            <a:r>
              <a:rPr lang="en-US" dirty="0" smtClean="0"/>
              <a:t>Descending  tracts carry impulses </a:t>
            </a:r>
            <a:r>
              <a:rPr lang="en-US" dirty="0"/>
              <a:t>n</a:t>
            </a:r>
            <a:r>
              <a:rPr lang="en-US" dirty="0" smtClean="0"/>
              <a:t>ecessary for voluntary muscle </a:t>
            </a:r>
            <a:r>
              <a:rPr lang="en-US" dirty="0" err="1" smtClean="0"/>
              <a:t>mvt</a:t>
            </a:r>
            <a:endParaRPr lang="en-US" dirty="0" smtClean="0"/>
          </a:p>
          <a:p>
            <a:pPr marL="0" indent="0">
              <a:buNone/>
            </a:pPr>
            <a:r>
              <a:rPr lang="en-US" dirty="0" smtClean="0"/>
              <a:t>The spinal cord is not only a conduit but it also modifies and </a:t>
            </a:r>
            <a:r>
              <a:rPr lang="en-US" dirty="0" err="1" smtClean="0"/>
              <a:t>intergrates</a:t>
            </a:r>
            <a:r>
              <a:rPr lang="en-US" dirty="0" smtClean="0"/>
              <a:t> the information passing through</a:t>
            </a:r>
          </a:p>
          <a:p>
            <a:pPr marL="0" indent="0">
              <a:buNone/>
            </a:pPr>
            <a:r>
              <a:rPr lang="en-US" dirty="0" smtClean="0"/>
              <a:t>Ascending tracts-pathway consists of neurons </a:t>
            </a:r>
          </a:p>
          <a:p>
            <a:pPr marL="0" indent="0">
              <a:buNone/>
            </a:pPr>
            <a:r>
              <a:rPr lang="en-US" dirty="0" smtClean="0"/>
              <a:t>1</a:t>
            </a:r>
            <a:r>
              <a:rPr lang="en-US" baseline="30000" dirty="0" smtClean="0"/>
              <a:t>st</a:t>
            </a:r>
            <a:r>
              <a:rPr lang="en-US" dirty="0" smtClean="0"/>
              <a:t> order-detect stimulus and transmit  it to the spinal cord</a:t>
            </a:r>
          </a:p>
          <a:p>
            <a:pPr marL="0" indent="0">
              <a:buNone/>
            </a:pPr>
            <a:r>
              <a:rPr lang="en-US" dirty="0" smtClean="0"/>
              <a:t>2</a:t>
            </a:r>
            <a:r>
              <a:rPr lang="en-US" baseline="30000" dirty="0" smtClean="0"/>
              <a:t>nd</a:t>
            </a:r>
            <a:r>
              <a:rPr lang="en-US" dirty="0" smtClean="0"/>
              <a:t> order-carry signal  up the spinal cord to the brain</a:t>
            </a:r>
          </a:p>
          <a:p>
            <a:pPr marL="0" indent="0">
              <a:buNone/>
            </a:pPr>
            <a:r>
              <a:rPr lang="en-US" dirty="0" smtClean="0"/>
              <a:t>3</a:t>
            </a:r>
            <a:r>
              <a:rPr lang="en-US" baseline="30000" dirty="0" smtClean="0"/>
              <a:t>rd</a:t>
            </a:r>
            <a:r>
              <a:rPr lang="en-US" dirty="0" smtClean="0"/>
              <a:t> order-carry signal to the sensory region of the cerebral cortex</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0932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28255"/>
            <a:ext cx="9144000" cy="5223163"/>
          </a:xfrm>
        </p:spPr>
        <p:txBody>
          <a:bodyPr/>
          <a:lstStyle/>
          <a:p>
            <a:r>
              <a:rPr lang="en-US" dirty="0" smtClean="0"/>
              <a:t>Spinothalamic –transmit sensations of pain ,</a:t>
            </a:r>
            <a:r>
              <a:rPr lang="en-US" dirty="0" err="1" smtClean="0"/>
              <a:t>temperature,gross</a:t>
            </a:r>
            <a:r>
              <a:rPr lang="en-US" dirty="0" smtClean="0"/>
              <a:t> touch and pressure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34" y="1505200"/>
            <a:ext cx="5577321" cy="50266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283" y="1787236"/>
            <a:ext cx="5148890" cy="4364182"/>
          </a:xfrm>
          <a:prstGeom prst="rect">
            <a:avLst/>
          </a:prstGeom>
        </p:spPr>
      </p:pic>
    </p:spTree>
    <p:extLst>
      <p:ext uri="{BB962C8B-B14F-4D97-AF65-F5344CB8AC3E}">
        <p14:creationId xmlns:p14="http://schemas.microsoft.com/office/powerpoint/2010/main" val="819425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3344"/>
            <a:ext cx="9144000" cy="5611091"/>
          </a:xfrm>
        </p:spPr>
        <p:txBody>
          <a:bodyPr/>
          <a:lstStyle/>
          <a:p>
            <a:pPr algn="l"/>
            <a:r>
              <a:rPr lang="en-US" dirty="0" smtClean="0"/>
              <a:t>Spinocerebellar tract</a:t>
            </a:r>
          </a:p>
          <a:p>
            <a:pPr algn="l"/>
            <a:r>
              <a:rPr lang="en-US" dirty="0" smtClean="0"/>
              <a:t>Has dorsal and ventral </a:t>
            </a:r>
            <a:r>
              <a:rPr lang="en-US" dirty="0" err="1" smtClean="0"/>
              <a:t>components.Dorsal</a:t>
            </a:r>
            <a:r>
              <a:rPr lang="en-US" dirty="0" smtClean="0"/>
              <a:t> fibers do not decussate whereas ventral decussate upon entering the spinal cord and in the </a:t>
            </a:r>
            <a:r>
              <a:rPr lang="en-US" dirty="0" err="1" smtClean="0"/>
              <a:t>brainstem.All</a:t>
            </a:r>
            <a:r>
              <a:rPr lang="en-US" dirty="0" smtClean="0"/>
              <a:t> fibers end in the ipsilateral cerebellum</a:t>
            </a:r>
          </a:p>
          <a:p>
            <a:pPr algn="l"/>
            <a:r>
              <a:rPr lang="en-US" dirty="0" smtClean="0"/>
              <a:t>Transmits proprioception</a:t>
            </a:r>
          </a:p>
          <a:p>
            <a:pPr algn="l"/>
            <a:r>
              <a:rPr lang="en-US" dirty="0" smtClean="0"/>
              <a:t>Descending</a:t>
            </a:r>
          </a:p>
          <a:p>
            <a:pPr algn="l"/>
            <a:r>
              <a:rPr lang="en-US" dirty="0" smtClean="0"/>
              <a:t>Carries motor and visceral impulses down the cord.</a:t>
            </a:r>
          </a:p>
          <a:p>
            <a:pPr algn="l"/>
            <a:r>
              <a:rPr lang="en-US" dirty="0" smtClean="0"/>
              <a:t>Pathway consists of 2 types of neurons-upper and lower motor</a:t>
            </a:r>
          </a:p>
          <a:p>
            <a:pPr algn="l"/>
            <a:r>
              <a:rPr lang="en-US" dirty="0" smtClean="0"/>
              <a:t>Corticospinal-has lateral and ventral/anterior components</a:t>
            </a:r>
          </a:p>
          <a:p>
            <a:pPr algn="l"/>
            <a:r>
              <a:rPr lang="en-US" dirty="0" smtClean="0"/>
              <a:t>Lateral tract decussates in the medulla whereas ventral decussates just before exiting the spinal cord</a:t>
            </a:r>
            <a:endParaRPr lang="en-US" dirty="0"/>
          </a:p>
        </p:txBody>
      </p:sp>
    </p:spTree>
    <p:extLst>
      <p:ext uri="{BB962C8B-B14F-4D97-AF65-F5344CB8AC3E}">
        <p14:creationId xmlns:p14="http://schemas.microsoft.com/office/powerpoint/2010/main" val="3705949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93" y="506313"/>
            <a:ext cx="6081962" cy="526347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6596" y="0"/>
            <a:ext cx="3132700" cy="6858000"/>
          </a:xfrm>
          <a:prstGeom prst="rect">
            <a:avLst/>
          </a:prstGeom>
        </p:spPr>
      </p:pic>
    </p:spTree>
    <p:extLst>
      <p:ext uri="{BB962C8B-B14F-4D97-AF65-F5344CB8AC3E}">
        <p14:creationId xmlns:p14="http://schemas.microsoft.com/office/powerpoint/2010/main" val="120261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fontScale="92500"/>
          </a:bodyPr>
          <a:lstStyle/>
          <a:p>
            <a:pPr marL="0" indent="0">
              <a:buNone/>
            </a:pPr>
            <a:r>
              <a:rPr lang="en-US" dirty="0" smtClean="0"/>
              <a:t>EXAMINATION  OF THE SPINE</a:t>
            </a:r>
          </a:p>
          <a:p>
            <a:pPr marL="0" indent="0">
              <a:buNone/>
            </a:pPr>
            <a:r>
              <a:rPr lang="en-US" dirty="0" smtClean="0"/>
              <a:t>Can be broken down to four key </a:t>
            </a:r>
            <a:r>
              <a:rPr lang="en-US" dirty="0" err="1" smtClean="0"/>
              <a:t>components:look,feel,move</a:t>
            </a:r>
            <a:r>
              <a:rPr lang="en-US" dirty="0" smtClean="0"/>
              <a:t> and special tests</a:t>
            </a:r>
          </a:p>
          <a:p>
            <a:pPr marL="0" indent="0">
              <a:buNone/>
            </a:pPr>
            <a:r>
              <a:rPr lang="en-US" b="1" u="sng" dirty="0" smtClean="0"/>
              <a:t>Look</a:t>
            </a:r>
          </a:p>
          <a:p>
            <a:pPr marL="0" indent="0">
              <a:buNone/>
            </a:pPr>
            <a:r>
              <a:rPr lang="en-US" dirty="0" smtClean="0"/>
              <a:t>General inspection for clinical signs underlying pathology such as body </a:t>
            </a:r>
            <a:r>
              <a:rPr lang="en-US" dirty="0" err="1" smtClean="0"/>
              <a:t>habitus,scars</a:t>
            </a:r>
            <a:r>
              <a:rPr lang="en-US" dirty="0" smtClean="0"/>
              <a:t> that may indicate previous spinal </a:t>
            </a:r>
            <a:r>
              <a:rPr lang="en-US" dirty="0" err="1" smtClean="0"/>
              <a:t>surgery,wasting</a:t>
            </a:r>
            <a:r>
              <a:rPr lang="en-US" dirty="0" smtClean="0"/>
              <a:t> of muscles.</a:t>
            </a:r>
          </a:p>
          <a:p>
            <a:pPr marL="0" indent="0">
              <a:buNone/>
            </a:pPr>
            <a:r>
              <a:rPr lang="en-US" dirty="0" smtClean="0"/>
              <a:t>Closer inspection of the spine-Ask patient to stand and turn in 90 degree increments as you inspect the spine from each angle for evidence of pathology</a:t>
            </a:r>
          </a:p>
          <a:p>
            <a:pPr marL="0" indent="0">
              <a:buNone/>
            </a:pPr>
            <a:r>
              <a:rPr lang="en-US" b="1" dirty="0" smtClean="0"/>
              <a:t>Anterior inspection</a:t>
            </a:r>
            <a:r>
              <a:rPr lang="en-US" dirty="0" smtClean="0"/>
              <a:t>-check for scars  ,posture –note any asymmetry which may indicate joint pathology or </a:t>
            </a:r>
            <a:r>
              <a:rPr lang="en-US" dirty="0" err="1" smtClean="0"/>
              <a:t>scoliosis,asymmetry</a:t>
            </a:r>
            <a:r>
              <a:rPr lang="en-US" dirty="0" smtClean="0"/>
              <a:t>  of the shoulder girdle  that may be caused by scoliosis fractures or </a:t>
            </a:r>
            <a:r>
              <a:rPr lang="en-US" dirty="0" err="1" smtClean="0"/>
              <a:t>disloactions</a:t>
            </a:r>
            <a:endParaRPr lang="en-US" dirty="0" smtClean="0"/>
          </a:p>
          <a:p>
            <a:endParaRPr lang="en-US" dirty="0" smtClean="0"/>
          </a:p>
          <a:p>
            <a:endParaRPr lang="en-US" dirty="0" smtClean="0"/>
          </a:p>
        </p:txBody>
      </p:sp>
    </p:spTree>
    <p:extLst>
      <p:ext uri="{BB962C8B-B14F-4D97-AF65-F5344CB8AC3E}">
        <p14:creationId xmlns:p14="http://schemas.microsoft.com/office/powerpoint/2010/main" val="1480859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indent="0">
              <a:buNone/>
            </a:pPr>
            <a:r>
              <a:rPr lang="en-US" dirty="0" smtClean="0"/>
              <a:t>Pelvic tilt-lateral pelvic tilt can be caused by </a:t>
            </a:r>
            <a:r>
              <a:rPr lang="en-US" dirty="0" err="1" smtClean="0"/>
              <a:t>scoliosis,leg</a:t>
            </a:r>
            <a:r>
              <a:rPr lang="en-US" dirty="0" smtClean="0"/>
              <a:t> length discrepancy or hip abductor weakness</a:t>
            </a:r>
          </a:p>
          <a:p>
            <a:pPr marL="0" indent="0">
              <a:buNone/>
            </a:pPr>
            <a:r>
              <a:rPr lang="en-US" b="1" dirty="0" smtClean="0"/>
              <a:t>Lateral inspection</a:t>
            </a:r>
          </a:p>
          <a:p>
            <a:pPr marL="0" indent="0">
              <a:buNone/>
            </a:pPr>
            <a:r>
              <a:rPr lang="en-US" dirty="0" smtClean="0"/>
              <a:t>Note abnormalities such as</a:t>
            </a:r>
          </a:p>
          <a:p>
            <a:pPr marL="571500" indent="-571500">
              <a:buAutoNum type="romanLcParenR"/>
            </a:pPr>
            <a:r>
              <a:rPr lang="en-US" dirty="0" smtClean="0"/>
              <a:t>cervical lordosis-</a:t>
            </a:r>
            <a:r>
              <a:rPr lang="en-US" dirty="0" err="1" smtClean="0"/>
              <a:t>hyperlordosis</a:t>
            </a:r>
            <a:r>
              <a:rPr lang="en-US" dirty="0" smtClean="0"/>
              <a:t> is associated with chronic degenerative joint disease </a:t>
            </a:r>
            <a:r>
              <a:rPr lang="en-US" dirty="0" err="1" smtClean="0"/>
              <a:t>i.e</a:t>
            </a:r>
            <a:r>
              <a:rPr lang="en-US" dirty="0" smtClean="0"/>
              <a:t> osteoarthritis</a:t>
            </a:r>
          </a:p>
          <a:p>
            <a:pPr marL="571500" indent="-571500">
              <a:buAutoNum type="romanLcParenR"/>
            </a:pPr>
            <a:r>
              <a:rPr lang="en-US" dirty="0" smtClean="0"/>
              <a:t>Thoracic kyphosis</a:t>
            </a:r>
          </a:p>
          <a:p>
            <a:pPr marL="571500" indent="-571500">
              <a:buAutoNum type="romanLcParenR"/>
            </a:pPr>
            <a:r>
              <a:rPr lang="en-US" dirty="0" smtClean="0"/>
              <a:t>Lumbar lordosis-loss of normal lumbar lordosis is associated with sacroiliac joint disease such as ankylosing spondylitis</a:t>
            </a:r>
          </a:p>
          <a:p>
            <a:pPr marL="0" indent="0">
              <a:buNone/>
            </a:pPr>
            <a:r>
              <a:rPr lang="en-US" b="1" dirty="0" smtClean="0"/>
              <a:t>Posterior inspection</a:t>
            </a:r>
          </a:p>
          <a:p>
            <a:pPr marL="0" indent="0">
              <a:buNone/>
            </a:pPr>
            <a:r>
              <a:rPr lang="en-US" dirty="0" smtClean="0"/>
              <a:t>Inspect patient from behind</a:t>
            </a:r>
          </a:p>
          <a:p>
            <a:pPr marL="0" indent="0">
              <a:buNone/>
            </a:pPr>
            <a:endParaRPr lang="en-US" dirty="0"/>
          </a:p>
        </p:txBody>
      </p:sp>
    </p:spTree>
    <p:extLst>
      <p:ext uri="{BB962C8B-B14F-4D97-AF65-F5344CB8AC3E}">
        <p14:creationId xmlns:p14="http://schemas.microsoft.com/office/powerpoint/2010/main" val="263317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269" y="914400"/>
            <a:ext cx="10674531" cy="5262563"/>
          </a:xfrm>
        </p:spPr>
        <p:txBody>
          <a:bodyPr/>
          <a:lstStyle/>
          <a:p>
            <a:r>
              <a:rPr lang="en-US" dirty="0" smtClean="0"/>
              <a:t>iii)pedicles-connect vertebral body to the transverse process</a:t>
            </a:r>
          </a:p>
          <a:p>
            <a:r>
              <a:rPr lang="en-US" dirty="0" smtClean="0"/>
              <a:t>Iv)lamina-connects the transverse and spinous processes</a:t>
            </a:r>
          </a:p>
          <a:p>
            <a:r>
              <a:rPr lang="en-US" dirty="0" smtClean="0"/>
              <a:t>V)Articular processes-form joints between one vertebra and its superior and inferior counterparts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06" y="3350862"/>
            <a:ext cx="4401164" cy="2429214"/>
          </a:xfrm>
          <a:prstGeom prst="rect">
            <a:avLst/>
          </a:prstGeom>
        </p:spPr>
      </p:pic>
    </p:spTree>
    <p:extLst>
      <p:ext uri="{BB962C8B-B14F-4D97-AF65-F5344CB8AC3E}">
        <p14:creationId xmlns:p14="http://schemas.microsoft.com/office/powerpoint/2010/main" val="609707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27463"/>
            <a:ext cx="9144000" cy="4689566"/>
          </a:xfrm>
        </p:spPr>
        <p:txBody>
          <a:bodyPr/>
          <a:lstStyle/>
          <a:p>
            <a:pPr algn="l"/>
            <a:r>
              <a:rPr lang="en-US" dirty="0" smtClean="0"/>
              <a:t>Spinal alignment-inspect for lateral curvature of the spine indicative of scoliosis</a:t>
            </a:r>
          </a:p>
          <a:p>
            <a:pPr algn="l"/>
            <a:r>
              <a:rPr lang="en-US" dirty="0" smtClean="0"/>
              <a:t>Iliac crest alignment-misalignment may indicate leg length discrepancy</a:t>
            </a:r>
          </a:p>
          <a:p>
            <a:pPr algn="l"/>
            <a:r>
              <a:rPr lang="en-US" dirty="0" smtClean="0"/>
              <a:t>Muscle  wasting</a:t>
            </a:r>
          </a:p>
          <a:p>
            <a:pPr algn="l"/>
            <a:r>
              <a:rPr lang="en-US" dirty="0" smtClean="0"/>
              <a:t>Bruising-may suggest trauma</a:t>
            </a:r>
          </a:p>
          <a:p>
            <a:pPr algn="l"/>
            <a:r>
              <a:rPr lang="en-US" b="1" dirty="0" smtClean="0"/>
              <a:t>Gait-</a:t>
            </a:r>
            <a:r>
              <a:rPr lang="en-US" dirty="0" smtClean="0"/>
              <a:t>ask</a:t>
            </a:r>
            <a:r>
              <a:rPr lang="en-US" b="1" dirty="0" smtClean="0"/>
              <a:t> </a:t>
            </a:r>
            <a:r>
              <a:rPr lang="en-US" dirty="0" smtClean="0"/>
              <a:t>patient  to walk to the end of the examination room and then turn and walk back to you</a:t>
            </a:r>
          </a:p>
          <a:p>
            <a:pPr algn="l"/>
            <a:r>
              <a:rPr lang="en-US" dirty="0" smtClean="0"/>
              <a:t>Check for </a:t>
            </a:r>
            <a:r>
              <a:rPr lang="en-US" dirty="0" err="1" smtClean="0"/>
              <a:t>limping,leg</a:t>
            </a:r>
            <a:r>
              <a:rPr lang="en-US" dirty="0" smtClean="0"/>
              <a:t> </a:t>
            </a:r>
            <a:r>
              <a:rPr lang="en-US" dirty="0" err="1" smtClean="0"/>
              <a:t>length,turning,Trendelenburg</a:t>
            </a:r>
            <a:r>
              <a:rPr lang="en-US" dirty="0" smtClean="0"/>
              <a:t> </a:t>
            </a:r>
            <a:r>
              <a:rPr lang="en-US" dirty="0" err="1" smtClean="0"/>
              <a:t>gait,waddling</a:t>
            </a:r>
            <a:r>
              <a:rPr lang="en-US" dirty="0" smtClean="0"/>
              <a:t> gait</a:t>
            </a:r>
          </a:p>
          <a:p>
            <a:endParaRPr lang="en-US" dirty="0"/>
          </a:p>
        </p:txBody>
      </p:sp>
    </p:spTree>
    <p:extLst>
      <p:ext uri="{BB962C8B-B14F-4D97-AF65-F5344CB8AC3E}">
        <p14:creationId xmlns:p14="http://schemas.microsoft.com/office/powerpoint/2010/main" val="2000030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2"/>
            <a:ext cx="10515600" cy="5667512"/>
          </a:xfrm>
        </p:spPr>
        <p:txBody>
          <a:bodyPr/>
          <a:lstStyle/>
          <a:p>
            <a:pPr marL="0" indent="0">
              <a:buNone/>
            </a:pPr>
            <a:r>
              <a:rPr lang="en-US" b="1" u="sng" dirty="0" smtClean="0"/>
              <a:t>Feel</a:t>
            </a:r>
            <a:endParaRPr lang="en-US" u="sng" dirty="0" smtClean="0"/>
          </a:p>
          <a:p>
            <a:pPr marL="0" indent="0">
              <a:buNone/>
            </a:pPr>
            <a:r>
              <a:rPr lang="en-US" dirty="0" smtClean="0"/>
              <a:t>Palpate the spinal processes and sacroiliac joints assessing their alignment and note any tenderness</a:t>
            </a:r>
          </a:p>
          <a:p>
            <a:pPr marL="0" indent="0">
              <a:buNone/>
            </a:pPr>
            <a:r>
              <a:rPr lang="en-US" dirty="0" smtClean="0"/>
              <a:t>Palpate the </a:t>
            </a:r>
            <a:r>
              <a:rPr lang="en-US" dirty="0" err="1" smtClean="0"/>
              <a:t>paraspinal</a:t>
            </a:r>
            <a:r>
              <a:rPr lang="en-US" dirty="0" smtClean="0"/>
              <a:t> muscles noting muscular spasms or tenderness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751" y="3299974"/>
            <a:ext cx="3889472" cy="2876990"/>
          </a:xfrm>
          <a:prstGeom prst="rect">
            <a:avLst/>
          </a:prstGeom>
        </p:spPr>
      </p:pic>
    </p:spTree>
    <p:extLst>
      <p:ext uri="{BB962C8B-B14F-4D97-AF65-F5344CB8AC3E}">
        <p14:creationId xmlns:p14="http://schemas.microsoft.com/office/powerpoint/2010/main" val="842801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lstStyle/>
          <a:p>
            <a:pPr marL="0" indent="0">
              <a:buNone/>
            </a:pPr>
            <a:r>
              <a:rPr lang="en-US" b="1" dirty="0" smtClean="0"/>
              <a:t>Move</a:t>
            </a:r>
          </a:p>
          <a:p>
            <a:pPr marL="0" indent="0">
              <a:buNone/>
            </a:pPr>
            <a:r>
              <a:rPr lang="en-US" dirty="0" smtClean="0"/>
              <a:t>Assess active and passive movement</a:t>
            </a:r>
          </a:p>
          <a:p>
            <a:pPr marL="0" indent="0">
              <a:buNone/>
            </a:pPr>
            <a:r>
              <a:rPr lang="en-US" dirty="0" smtClean="0"/>
              <a:t>Active </a:t>
            </a:r>
            <a:r>
              <a:rPr lang="en-US" dirty="0" err="1" smtClean="0"/>
              <a:t>mvt</a:t>
            </a:r>
            <a:r>
              <a:rPr lang="en-US" dirty="0" smtClean="0"/>
              <a:t>-performed by the patient </a:t>
            </a:r>
            <a:r>
              <a:rPr lang="en-US" dirty="0" err="1" smtClean="0"/>
              <a:t>independently.Ask</a:t>
            </a:r>
            <a:r>
              <a:rPr lang="en-US" dirty="0" smtClean="0"/>
              <a:t> patient to perform a sequence of active </a:t>
            </a:r>
            <a:r>
              <a:rPr lang="en-US" dirty="0" err="1" smtClean="0"/>
              <a:t>mvts</a:t>
            </a:r>
            <a:r>
              <a:rPr lang="en-US" dirty="0" smtClean="0"/>
              <a:t> to assess joint function </a:t>
            </a:r>
            <a:r>
              <a:rPr lang="en-US" dirty="0" err="1" smtClean="0"/>
              <a:t>i.e</a:t>
            </a:r>
            <a:r>
              <a:rPr lang="en-US" dirty="0" smtClean="0"/>
              <a:t> bending</a:t>
            </a:r>
          </a:p>
          <a:p>
            <a:pPr marL="0" indent="0">
              <a:buNone/>
            </a:pPr>
            <a:r>
              <a:rPr lang="en-US" dirty="0" smtClean="0"/>
              <a:t>Note any restrictions ,signs of discomfort</a:t>
            </a:r>
          </a:p>
          <a:p>
            <a:pPr marL="0" indent="0">
              <a:buNone/>
            </a:pPr>
            <a:r>
              <a:rPr lang="en-US" dirty="0" smtClean="0"/>
              <a:t>Passive </a:t>
            </a:r>
            <a:r>
              <a:rPr lang="en-US" dirty="0" err="1" smtClean="0"/>
              <a:t>mvt</a:t>
            </a:r>
            <a:r>
              <a:rPr lang="en-US" dirty="0" smtClean="0"/>
              <a:t>-move the joints observing discomfort and feel for crepitus</a:t>
            </a:r>
          </a:p>
          <a:p>
            <a:pPr marL="0" indent="0">
              <a:buNone/>
            </a:pPr>
            <a:r>
              <a:rPr lang="en-US" dirty="0" smtClean="0"/>
              <a:t>Cervical spine</a:t>
            </a:r>
          </a:p>
          <a:p>
            <a:pPr marL="0" indent="0">
              <a:buNone/>
            </a:pPr>
            <a:r>
              <a:rPr lang="en-US" dirty="0" smtClean="0"/>
              <a:t>Flexion-normal range 0-80 </a:t>
            </a:r>
            <a:r>
              <a:rPr lang="en-US" dirty="0" err="1" smtClean="0"/>
              <a:t>degrees.Ask</a:t>
            </a:r>
            <a:r>
              <a:rPr lang="en-US" dirty="0" smtClean="0"/>
              <a:t> patient to touch their chin to their chest</a:t>
            </a:r>
            <a:endParaRPr lang="en-US" dirty="0"/>
          </a:p>
        </p:txBody>
      </p:sp>
    </p:spTree>
    <p:extLst>
      <p:ext uri="{BB962C8B-B14F-4D97-AF65-F5344CB8AC3E}">
        <p14:creationId xmlns:p14="http://schemas.microsoft.com/office/powerpoint/2010/main" val="2751775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lstStyle/>
          <a:p>
            <a:pPr marL="0" indent="0">
              <a:buNone/>
            </a:pPr>
            <a:r>
              <a:rPr lang="en-US" dirty="0" smtClean="0"/>
              <a:t>Extension-ROM 0-50 </a:t>
            </a:r>
            <a:r>
              <a:rPr lang="en-US" dirty="0" err="1" smtClean="0"/>
              <a:t>degrees.Ask</a:t>
            </a:r>
            <a:r>
              <a:rPr lang="en-US" dirty="0" smtClean="0"/>
              <a:t> patient to look at the ceiling</a:t>
            </a:r>
          </a:p>
          <a:p>
            <a:pPr marL="0" indent="0">
              <a:buNone/>
            </a:pPr>
            <a:r>
              <a:rPr lang="en-US" dirty="0" smtClean="0"/>
              <a:t>Lateral flexion-ROM 0-45 Ask patient to touch their ear to their shoulder on each side</a:t>
            </a:r>
          </a:p>
          <a:p>
            <a:pPr marL="0" indent="0">
              <a:buNone/>
            </a:pPr>
            <a:r>
              <a:rPr lang="en-US" dirty="0" smtClean="0"/>
              <a:t>Rotation –Ask patient </a:t>
            </a:r>
            <a:r>
              <a:rPr lang="en-US" dirty="0" err="1" smtClean="0"/>
              <a:t>tto</a:t>
            </a:r>
            <a:r>
              <a:rPr lang="en-US" dirty="0" smtClean="0"/>
              <a:t> turn their head to the left and the right</a:t>
            </a:r>
          </a:p>
          <a:p>
            <a:pPr marL="0" indent="0">
              <a:buNone/>
            </a:pPr>
            <a:r>
              <a:rPr lang="en-US" b="1" u="sng" dirty="0" smtClean="0"/>
              <a:t>Lumbar</a:t>
            </a:r>
          </a:p>
          <a:p>
            <a:pPr marL="0" indent="0">
              <a:buNone/>
            </a:pPr>
            <a:r>
              <a:rPr lang="en-US" dirty="0" smtClean="0"/>
              <a:t>Flexion-ask patient to touch their toes whilst keeping their legs straight</a:t>
            </a:r>
          </a:p>
          <a:p>
            <a:pPr marL="0" indent="0">
              <a:buNone/>
            </a:pPr>
            <a:r>
              <a:rPr lang="en-US" dirty="0" smtClean="0"/>
              <a:t>Extension-ROM 10-20 degrees .</a:t>
            </a:r>
          </a:p>
          <a:p>
            <a:pPr marL="0" indent="0">
              <a:buNone/>
            </a:pPr>
            <a:r>
              <a:rPr lang="en-US" dirty="0" smtClean="0"/>
              <a:t>ask patient to lean back as far as they are comfortably able whilst positioned close to them for support if needed</a:t>
            </a:r>
          </a:p>
          <a:p>
            <a:pPr marL="0" indent="0">
              <a:buNone/>
            </a:pPr>
            <a:r>
              <a:rPr lang="en-US" dirty="0" smtClean="0"/>
              <a:t>Lateral flexion-ask patient to slide their left hand down the outer aspect of their leg as far as they are able to whilst keeping their legs straight</a:t>
            </a:r>
          </a:p>
          <a:p>
            <a:pPr marL="0" indent="0">
              <a:buNone/>
            </a:pPr>
            <a:endParaRPr lang="en-US" dirty="0"/>
          </a:p>
        </p:txBody>
      </p:sp>
    </p:spTree>
    <p:extLst>
      <p:ext uri="{BB962C8B-B14F-4D97-AF65-F5344CB8AC3E}">
        <p14:creationId xmlns:p14="http://schemas.microsoft.com/office/powerpoint/2010/main" val="575732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lstStyle/>
          <a:p>
            <a:pPr marL="0" indent="0">
              <a:buNone/>
            </a:pPr>
            <a:r>
              <a:rPr lang="en-US" b="1" u="sng" dirty="0" smtClean="0"/>
              <a:t>Thoracic</a:t>
            </a:r>
          </a:p>
          <a:p>
            <a:pPr marL="0" indent="0">
              <a:buNone/>
            </a:pPr>
            <a:r>
              <a:rPr lang="en-US" dirty="0" smtClean="0"/>
              <a:t>Rotation-ask patient to sit on side of the clinical examination couch and cross their </a:t>
            </a:r>
            <a:r>
              <a:rPr lang="en-US" dirty="0" err="1" smtClean="0"/>
              <a:t>arms.Then</a:t>
            </a:r>
            <a:r>
              <a:rPr lang="en-US" dirty="0" smtClean="0"/>
              <a:t> ask them to turn to the left or right as far as they are comfortably able to</a:t>
            </a:r>
            <a:endParaRPr lang="en-US" dirty="0"/>
          </a:p>
        </p:txBody>
      </p:sp>
    </p:spTree>
    <p:extLst>
      <p:ext uri="{BB962C8B-B14F-4D97-AF65-F5344CB8AC3E}">
        <p14:creationId xmlns:p14="http://schemas.microsoft.com/office/powerpoint/2010/main" val="223187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62148"/>
            <a:ext cx="9144000" cy="5473337"/>
          </a:xfrm>
        </p:spPr>
        <p:txBody>
          <a:bodyPr/>
          <a:lstStyle/>
          <a:p>
            <a:pPr algn="l"/>
            <a:r>
              <a:rPr lang="en-US" b="1" dirty="0" smtClean="0"/>
              <a:t>Special tests</a:t>
            </a:r>
          </a:p>
          <a:p>
            <a:pPr algn="l"/>
            <a:r>
              <a:rPr lang="en-US" b="1" dirty="0" err="1" smtClean="0"/>
              <a:t>Schobers</a:t>
            </a:r>
            <a:r>
              <a:rPr lang="en-US" b="1" dirty="0" smtClean="0"/>
              <a:t> test</a:t>
            </a:r>
          </a:p>
          <a:p>
            <a:pPr algn="l"/>
            <a:r>
              <a:rPr lang="en-US" dirty="0" smtClean="0"/>
              <a:t>Used to identify restricted flexion of the lumbar spine that may occur </a:t>
            </a:r>
            <a:r>
              <a:rPr lang="en-US" dirty="0" err="1" smtClean="0"/>
              <a:t>i.e</a:t>
            </a:r>
            <a:r>
              <a:rPr lang="en-US" dirty="0" smtClean="0"/>
              <a:t> in ankylosing spondylitis</a:t>
            </a:r>
          </a:p>
          <a:p>
            <a:pPr algn="l"/>
            <a:r>
              <a:rPr lang="en-US" dirty="0" smtClean="0"/>
              <a:t>Identify the location of posterior superior iliac spine (</a:t>
            </a:r>
            <a:r>
              <a:rPr lang="en-US" dirty="0" err="1" smtClean="0"/>
              <a:t>psis</a:t>
            </a:r>
            <a:r>
              <a:rPr lang="en-US" dirty="0" smtClean="0"/>
              <a:t>)on each side</a:t>
            </a:r>
          </a:p>
          <a:p>
            <a:pPr algn="l"/>
            <a:r>
              <a:rPr lang="en-US" dirty="0" smtClean="0"/>
              <a:t>Mark  the skin in the </a:t>
            </a:r>
            <a:r>
              <a:rPr lang="en-US" dirty="0" err="1" smtClean="0"/>
              <a:t>midlne</a:t>
            </a:r>
            <a:r>
              <a:rPr lang="en-US" dirty="0" smtClean="0"/>
              <a:t> 5 cm below the </a:t>
            </a:r>
            <a:r>
              <a:rPr lang="en-US" dirty="0" err="1" smtClean="0"/>
              <a:t>psis</a:t>
            </a:r>
            <a:endParaRPr lang="en-US" dirty="0" smtClean="0"/>
          </a:p>
          <a:p>
            <a:pPr algn="l"/>
            <a:r>
              <a:rPr lang="en-US" dirty="0" smtClean="0"/>
              <a:t>Mark the skin in the midline 10cm above the </a:t>
            </a:r>
            <a:r>
              <a:rPr lang="en-US" dirty="0" err="1" smtClean="0"/>
              <a:t>psis</a:t>
            </a:r>
            <a:endParaRPr lang="en-US" dirty="0" smtClean="0"/>
          </a:p>
          <a:p>
            <a:pPr algn="l"/>
            <a:r>
              <a:rPr lang="en-US" dirty="0" smtClean="0"/>
              <a:t>Ask patient to touch their toes to assess lumbar flexion</a:t>
            </a:r>
          </a:p>
          <a:p>
            <a:pPr algn="l"/>
            <a:r>
              <a:rPr lang="en-US" dirty="0" smtClean="0"/>
              <a:t>Measure distance between the two lines</a:t>
            </a:r>
            <a:endParaRPr lang="en-US" dirty="0"/>
          </a:p>
        </p:txBody>
      </p:sp>
    </p:spTree>
    <p:extLst>
      <p:ext uri="{BB962C8B-B14F-4D97-AF65-F5344CB8AC3E}">
        <p14:creationId xmlns:p14="http://schemas.microsoft.com/office/powerpoint/2010/main" val="73588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2549" y="972806"/>
            <a:ext cx="4486901" cy="4753638"/>
          </a:xfrm>
        </p:spPr>
      </p:pic>
    </p:spTree>
    <p:extLst>
      <p:ext uri="{BB962C8B-B14F-4D97-AF65-F5344CB8AC3E}">
        <p14:creationId xmlns:p14="http://schemas.microsoft.com/office/powerpoint/2010/main" val="610836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9269"/>
            <a:ext cx="10515600" cy="5497694"/>
          </a:xfrm>
        </p:spPr>
        <p:txBody>
          <a:bodyPr/>
          <a:lstStyle/>
          <a:p>
            <a:pPr marL="0" indent="0">
              <a:buNone/>
            </a:pPr>
            <a:r>
              <a:rPr lang="en-US" b="1" u="sng" dirty="0" smtClean="0"/>
              <a:t>Sciatic stretch test(straight leg raise</a:t>
            </a:r>
            <a:r>
              <a:rPr lang="en-US" dirty="0" smtClean="0"/>
              <a:t>)</a:t>
            </a:r>
          </a:p>
          <a:p>
            <a:pPr marL="0" indent="0">
              <a:buNone/>
            </a:pPr>
            <a:r>
              <a:rPr lang="en-US" dirty="0" smtClean="0"/>
              <a:t>Is used to identify sciatic nerve irritation</a:t>
            </a:r>
          </a:p>
          <a:p>
            <a:pPr marL="0" indent="0">
              <a:buNone/>
            </a:pPr>
            <a:r>
              <a:rPr lang="en-US" dirty="0" smtClean="0"/>
              <a:t>Position patient in supine</a:t>
            </a:r>
          </a:p>
          <a:p>
            <a:pPr marL="0" indent="0">
              <a:buNone/>
            </a:pPr>
            <a:r>
              <a:rPr lang="en-US" dirty="0" smtClean="0"/>
              <a:t>Hold the patients ankle ,raise their leg by passively flexing the </a:t>
            </a:r>
            <a:r>
              <a:rPr lang="en-US" dirty="0" err="1" smtClean="0"/>
              <a:t>hp</a:t>
            </a:r>
            <a:r>
              <a:rPr lang="en-US" dirty="0" smtClean="0"/>
              <a:t> while keeping the patients knee fully extended</a:t>
            </a:r>
          </a:p>
          <a:p>
            <a:pPr marL="0" indent="0">
              <a:buNone/>
            </a:pPr>
            <a:r>
              <a:rPr lang="en-US" dirty="0" smtClean="0"/>
              <a:t>The normal range of </a:t>
            </a:r>
            <a:r>
              <a:rPr lang="en-US" dirty="0" err="1" smtClean="0"/>
              <a:t>mvt</a:t>
            </a:r>
            <a:r>
              <a:rPr lang="en-US" dirty="0" smtClean="0"/>
              <a:t> for passive  hip flexion is approx. 80-90</a:t>
            </a:r>
          </a:p>
          <a:p>
            <a:pPr marL="0" indent="0">
              <a:buNone/>
            </a:pPr>
            <a:r>
              <a:rPr lang="en-US" dirty="0" smtClean="0"/>
              <a:t>Once the patients hip is flexed </a:t>
            </a:r>
            <a:r>
              <a:rPr lang="en-US" dirty="0" err="1" smtClean="0"/>
              <a:t>dorsiflex</a:t>
            </a:r>
            <a:r>
              <a:rPr lang="en-US" dirty="0" smtClean="0"/>
              <a:t> the patients foot.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71456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691" y="587829"/>
            <a:ext cx="6934071" cy="4911634"/>
          </a:xfrm>
        </p:spPr>
      </p:pic>
    </p:spTree>
    <p:extLst>
      <p:ext uri="{BB962C8B-B14F-4D97-AF65-F5344CB8AC3E}">
        <p14:creationId xmlns:p14="http://schemas.microsoft.com/office/powerpoint/2010/main" val="2625456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r>
              <a:rPr lang="en-US" dirty="0" smtClean="0"/>
              <a:t>The test is considered </a:t>
            </a:r>
            <a:r>
              <a:rPr lang="en-US" dirty="0" err="1" smtClean="0"/>
              <a:t>posiive</a:t>
            </a:r>
            <a:r>
              <a:rPr lang="en-US" dirty="0" smtClean="0"/>
              <a:t> I patient experiences pain the posterior thigh or </a:t>
            </a:r>
            <a:r>
              <a:rPr lang="en-US" dirty="0" err="1" smtClean="0"/>
              <a:t>buttock.Nerve</a:t>
            </a:r>
            <a:r>
              <a:rPr lang="en-US" dirty="0" smtClean="0"/>
              <a:t> irritation may be secondary to lumbar disc prolapse</a:t>
            </a:r>
          </a:p>
          <a:p>
            <a:pPr marL="0" indent="0">
              <a:buNone/>
            </a:pPr>
            <a:r>
              <a:rPr lang="en-US" b="1" dirty="0" smtClean="0"/>
              <a:t>Femoral nerve stretch</a:t>
            </a:r>
          </a:p>
          <a:p>
            <a:pPr marL="0" indent="0">
              <a:buNone/>
            </a:pPr>
            <a:r>
              <a:rPr lang="en-US" dirty="0" smtClean="0"/>
              <a:t>Used to identify femoral nerve irritation</a:t>
            </a:r>
          </a:p>
          <a:p>
            <a:pPr marL="0" indent="0">
              <a:buNone/>
            </a:pPr>
            <a:r>
              <a:rPr lang="en-US" dirty="0" smtClean="0"/>
              <a:t>Position patient prone on the exam couch</a:t>
            </a:r>
          </a:p>
          <a:p>
            <a:pPr marL="0" indent="0">
              <a:buNone/>
            </a:pPr>
            <a:r>
              <a:rPr lang="en-US" dirty="0" smtClean="0"/>
              <a:t>Flex the patients knee to 90 </a:t>
            </a:r>
            <a:r>
              <a:rPr lang="en-US" dirty="0" err="1" smtClean="0"/>
              <a:t>degreees</a:t>
            </a:r>
            <a:r>
              <a:rPr lang="en-US" dirty="0" smtClean="0"/>
              <a:t> then extend the hip joint</a:t>
            </a:r>
          </a:p>
          <a:p>
            <a:pPr marL="0" indent="0">
              <a:buNone/>
            </a:pPr>
            <a:r>
              <a:rPr lang="en-US" dirty="0" smtClean="0"/>
              <a:t>Finally plantar flex the patients foot</a:t>
            </a:r>
            <a:endParaRPr lang="en-US" dirty="0"/>
          </a:p>
        </p:txBody>
      </p:sp>
    </p:spTree>
    <p:extLst>
      <p:ext uri="{BB962C8B-B14F-4D97-AF65-F5344CB8AC3E}">
        <p14:creationId xmlns:p14="http://schemas.microsoft.com/office/powerpoint/2010/main" val="110631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39" y="953589"/>
            <a:ext cx="10136777" cy="5473337"/>
          </a:xfrm>
        </p:spPr>
        <p:txBody>
          <a:bodyPr/>
          <a:lstStyle/>
          <a:p>
            <a:pPr algn="l"/>
            <a:r>
              <a:rPr lang="en-US" b="1" dirty="0" smtClean="0"/>
              <a:t>Classification of vertebrae</a:t>
            </a:r>
          </a:p>
          <a:p>
            <a:pPr algn="l"/>
            <a:r>
              <a:rPr lang="en-US" b="1" dirty="0" smtClean="0"/>
              <a:t>Cervical vertebrae</a:t>
            </a:r>
          </a:p>
          <a:p>
            <a:pPr algn="l"/>
            <a:r>
              <a:rPr lang="en-US" dirty="0" smtClean="0"/>
              <a:t>There are seven in number C1-C7 and is connected to the base of the skull</a:t>
            </a:r>
          </a:p>
          <a:p>
            <a:pPr algn="l"/>
            <a:r>
              <a:rPr lang="en-US" dirty="0" smtClean="0"/>
              <a:t>The top two are known as atlas and axis respectively and they form the joint that connects the skull to the spine</a:t>
            </a:r>
          </a:p>
          <a:p>
            <a:pPr algn="l"/>
            <a:r>
              <a:rPr lang="en-US" dirty="0" smtClean="0"/>
              <a:t>The cervical portion is responsible for mobility and normal functioning of the neck as well as protection of the spinal cord , arteries and nerves that travel from the brain to the rest of the body</a:t>
            </a:r>
          </a:p>
          <a:p>
            <a:pPr algn="l"/>
            <a:endParaRPr lang="en-US" dirty="0"/>
          </a:p>
        </p:txBody>
      </p:sp>
    </p:spTree>
    <p:extLst>
      <p:ext uri="{BB962C8B-B14F-4D97-AF65-F5344CB8AC3E}">
        <p14:creationId xmlns:p14="http://schemas.microsoft.com/office/powerpoint/2010/main" val="812262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74" y="209006"/>
            <a:ext cx="7232323" cy="4667996"/>
          </a:xfrm>
          <a:prstGeom prst="rect">
            <a:avLst/>
          </a:prstGeom>
        </p:spPr>
      </p:pic>
    </p:spTree>
    <p:extLst>
      <p:ext uri="{BB962C8B-B14F-4D97-AF65-F5344CB8AC3E}">
        <p14:creationId xmlns:p14="http://schemas.microsoft.com/office/powerpoint/2010/main" val="1407302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65018"/>
            <a:ext cx="9144000" cy="5015346"/>
          </a:xfrm>
        </p:spPr>
        <p:txBody>
          <a:bodyPr/>
          <a:lstStyle/>
          <a:p>
            <a:r>
              <a:rPr lang="en-US" dirty="0" smtClean="0"/>
              <a:t>ASIA CHART(American spinal cord injury association)</a:t>
            </a:r>
          </a:p>
          <a:p>
            <a:pPr algn="l"/>
            <a:r>
              <a:rPr lang="en-US" dirty="0" smtClean="0"/>
              <a:t>Involves both motor and sensory examination to determine sensory and motor examination for each side of the body to determine  whether injury is complete or incomplete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273" y="2200018"/>
            <a:ext cx="6242582" cy="4270055"/>
          </a:xfrm>
          <a:prstGeom prst="rect">
            <a:avLst/>
          </a:prstGeom>
        </p:spPr>
      </p:pic>
    </p:spTree>
    <p:extLst>
      <p:ext uri="{BB962C8B-B14F-4D97-AF65-F5344CB8AC3E}">
        <p14:creationId xmlns:p14="http://schemas.microsoft.com/office/powerpoint/2010/main" val="4184414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080655"/>
            <a:ext cx="9144000" cy="4959927"/>
          </a:xfrm>
        </p:spPr>
        <p:txBody>
          <a:bodyPr/>
          <a:lstStyle/>
          <a:p>
            <a:pPr algn="l"/>
            <a:r>
              <a:rPr lang="en-US" dirty="0" smtClean="0"/>
              <a:t>Key sensory points are located in relation to bony anatomical landmarks in the </a:t>
            </a:r>
            <a:r>
              <a:rPr lang="en-US" dirty="0" err="1" smtClean="0"/>
              <a:t>dermatomes.Teseted</a:t>
            </a:r>
            <a:r>
              <a:rPr lang="en-US" dirty="0" smtClean="0"/>
              <a:t> by bilaterally using light touch </a:t>
            </a:r>
            <a:r>
              <a:rPr lang="en-US" dirty="0" err="1" smtClean="0"/>
              <a:t>i.e</a:t>
            </a:r>
            <a:r>
              <a:rPr lang="en-US" dirty="0" smtClean="0"/>
              <a:t> cotton tip applicator and pin prick(sharp dull discrimination).Appreciation of light touch and pin prick sensation is made in comparison to sensation on patients </a:t>
            </a:r>
            <a:r>
              <a:rPr lang="en-US" dirty="0" err="1" smtClean="0"/>
              <a:t>cheek.Rate</a:t>
            </a:r>
            <a:r>
              <a:rPr lang="en-US" dirty="0" smtClean="0"/>
              <a:t> if its </a:t>
            </a:r>
            <a:r>
              <a:rPr lang="en-US" dirty="0" err="1" smtClean="0"/>
              <a:t>absent,altred</a:t>
            </a:r>
            <a:r>
              <a:rPr lang="en-US" dirty="0" smtClean="0"/>
              <a:t> or normal</a:t>
            </a:r>
          </a:p>
          <a:p>
            <a:pPr algn="l"/>
            <a:r>
              <a:rPr lang="en-US" dirty="0" smtClean="0"/>
              <a:t>Motor examination-ask patient to perform activity and check for range of </a:t>
            </a:r>
            <a:r>
              <a:rPr lang="en-US" dirty="0" err="1" smtClean="0"/>
              <a:t>mvt</a:t>
            </a:r>
            <a:r>
              <a:rPr lang="en-US" dirty="0" smtClean="0"/>
              <a:t> acquired </a:t>
            </a:r>
            <a:r>
              <a:rPr lang="en-US" dirty="0" err="1" smtClean="0"/>
              <a:t>i.e</a:t>
            </a:r>
            <a:r>
              <a:rPr lang="en-US" dirty="0" smtClean="0"/>
              <a:t> hip flexion to see if L2 has a problem</a:t>
            </a:r>
          </a:p>
          <a:p>
            <a:pPr algn="l"/>
            <a:endParaRPr lang="en-US" dirty="0" smtClean="0"/>
          </a:p>
          <a:p>
            <a:pPr algn="l"/>
            <a:endParaRPr lang="en-US" dirty="0"/>
          </a:p>
        </p:txBody>
      </p:sp>
    </p:spTree>
    <p:extLst>
      <p:ext uri="{BB962C8B-B14F-4D97-AF65-F5344CB8AC3E}">
        <p14:creationId xmlns:p14="http://schemas.microsoft.com/office/powerpoint/2010/main" val="2634020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Reference</a:t>
            </a:r>
          </a:p>
          <a:p>
            <a:pPr marL="0" indent="0">
              <a:buNone/>
            </a:pPr>
            <a:r>
              <a:rPr lang="en-US" dirty="0" smtClean="0">
                <a:hlinkClick r:id="rId2"/>
              </a:rPr>
              <a:t>https://neurosurgicalassociates.com/anatomy</a:t>
            </a:r>
            <a:r>
              <a:rPr lang="en-US" dirty="0" smtClean="0"/>
              <a:t> of the spine</a:t>
            </a:r>
          </a:p>
          <a:p>
            <a:pPr marL="0" indent="0">
              <a:buNone/>
            </a:pPr>
            <a:r>
              <a:rPr lang="en-US" dirty="0" err="1" smtClean="0"/>
              <a:t>Apleys</a:t>
            </a:r>
            <a:r>
              <a:rPr lang="en-US" dirty="0" smtClean="0"/>
              <a:t> system of orthopedics and fractures</a:t>
            </a:r>
          </a:p>
          <a:p>
            <a:pPr marL="0" indent="0">
              <a:buNone/>
            </a:pPr>
            <a:r>
              <a:rPr lang="en-US" dirty="0" smtClean="0">
                <a:hlinkClick r:id="rId3"/>
              </a:rPr>
              <a:t>https://radiologykey.com/spine</a:t>
            </a:r>
            <a:r>
              <a:rPr lang="en-US" dirty="0" smtClean="0"/>
              <a:t> anatomy</a:t>
            </a:r>
          </a:p>
          <a:p>
            <a:pPr marL="0" indent="0">
              <a:buNone/>
            </a:pPr>
            <a:r>
              <a:rPr lang="en-US" smtClean="0"/>
              <a:t>Teachmeanatomy.info/neck/bones</a:t>
            </a:r>
            <a:endParaRPr lang="en-US" dirty="0"/>
          </a:p>
        </p:txBody>
      </p:sp>
    </p:spTree>
    <p:extLst>
      <p:ext uri="{BB962C8B-B14F-4D97-AF65-F5344CB8AC3E}">
        <p14:creationId xmlns:p14="http://schemas.microsoft.com/office/powerpoint/2010/main" val="269251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4583" y="927463"/>
            <a:ext cx="10868297" cy="5342708"/>
          </a:xfrm>
        </p:spPr>
        <p:txBody>
          <a:bodyPr/>
          <a:lstStyle/>
          <a:p>
            <a:pPr algn="l"/>
            <a:r>
              <a:rPr lang="en-US" dirty="0" smtClean="0"/>
              <a:t>C1-atlas</a:t>
            </a:r>
          </a:p>
          <a:p>
            <a:pPr algn="l"/>
            <a:r>
              <a:rPr lang="en-US" dirty="0" smtClean="0"/>
              <a:t>No body</a:t>
            </a:r>
          </a:p>
          <a:p>
            <a:pPr algn="l"/>
            <a:r>
              <a:rPr lang="en-US" dirty="0" smtClean="0"/>
              <a:t>2 articular pillars</a:t>
            </a:r>
          </a:p>
          <a:p>
            <a:pPr algn="l"/>
            <a:r>
              <a:rPr lang="en-US" dirty="0" smtClean="0"/>
              <a:t>Vertebral foramen and a flat articular </a:t>
            </a:r>
          </a:p>
          <a:p>
            <a:pPr algn="l"/>
            <a:r>
              <a:rPr lang="en-US" dirty="0" smtClean="0"/>
              <a:t>Surface</a:t>
            </a:r>
          </a:p>
          <a:p>
            <a:pPr algn="l"/>
            <a:r>
              <a:rPr lang="en-US" dirty="0" smtClean="0"/>
              <a:t>Anterior and posterior arches </a:t>
            </a:r>
          </a:p>
          <a:p>
            <a:pPr algn="l"/>
            <a:r>
              <a:rPr lang="en-US" dirty="0" smtClean="0"/>
              <a:t>Important anatomical points</a:t>
            </a:r>
          </a:p>
          <a:p>
            <a:pPr algn="l"/>
            <a:r>
              <a:rPr lang="en-US" dirty="0" err="1" smtClean="0"/>
              <a:t>i</a:t>
            </a:r>
            <a:r>
              <a:rPr lang="en-US" dirty="0" smtClean="0"/>
              <a:t>)Groove for vertebral artery –common </a:t>
            </a:r>
          </a:p>
          <a:p>
            <a:pPr algn="l"/>
            <a:r>
              <a:rPr lang="en-US" dirty="0" smtClean="0"/>
              <a:t>Fracture site</a:t>
            </a:r>
          </a:p>
          <a:p>
            <a:pPr algn="l"/>
            <a:r>
              <a:rPr lang="en-US" dirty="0" smtClean="0"/>
              <a:t>ii)Superior articular process-flex/extension</a:t>
            </a:r>
          </a:p>
          <a:p>
            <a:pPr algn="l"/>
            <a:r>
              <a:rPr lang="en-US" dirty="0" smtClean="0"/>
              <a:t>iii)Inferior art process allows rotation</a:t>
            </a:r>
          </a:p>
          <a:p>
            <a:pPr algn="l"/>
            <a:endParaRPr lang="en-US" dirty="0" smtClean="0"/>
          </a:p>
          <a:p>
            <a:pPr algn="l"/>
            <a:endParaRPr lang="en-US" dirty="0" smtClean="0"/>
          </a:p>
          <a:p>
            <a:pPr algn="l"/>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63" y="1143000"/>
            <a:ext cx="4325574" cy="5490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3775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3588" y="326572"/>
            <a:ext cx="10685417" cy="5852160"/>
          </a:xfrm>
        </p:spPr>
        <p:txBody>
          <a:bodyPr/>
          <a:lstStyle/>
          <a:p>
            <a:pPr algn="l"/>
            <a:r>
              <a:rPr lang="en-US" dirty="0" smtClean="0"/>
              <a:t>C2-Axis</a:t>
            </a:r>
          </a:p>
          <a:p>
            <a:pPr algn="l"/>
            <a:r>
              <a:rPr lang="en-US" dirty="0" smtClean="0"/>
              <a:t>Dens-is an embryological derivative of c1</a:t>
            </a:r>
          </a:p>
          <a:p>
            <a:pPr algn="l"/>
            <a:r>
              <a:rPr lang="en-US" dirty="0" smtClean="0"/>
              <a:t>	Its poorly vascularized </a:t>
            </a:r>
          </a:p>
          <a:p>
            <a:pPr algn="l"/>
            <a:r>
              <a:rPr lang="en-US" dirty="0" smtClean="0"/>
              <a:t>              Prone to osteoporosis</a:t>
            </a:r>
          </a:p>
          <a:p>
            <a:pPr algn="l"/>
            <a:r>
              <a:rPr lang="en-US" dirty="0" smtClean="0"/>
              <a:t>The dens articulates with anterior arch of atlas creating </a:t>
            </a:r>
          </a:p>
          <a:p>
            <a:pPr algn="l"/>
            <a:r>
              <a:rPr lang="en-US" dirty="0" smtClean="0"/>
              <a:t>Medial atlantoaxial joint</a:t>
            </a:r>
          </a:p>
          <a:p>
            <a:pPr algn="l"/>
            <a:r>
              <a:rPr lang="en-US" dirty="0" smtClean="0"/>
              <a:t>The axis also contains superior articular facets which </a:t>
            </a:r>
          </a:p>
          <a:p>
            <a:pPr algn="l"/>
            <a:r>
              <a:rPr lang="en-US" dirty="0" smtClean="0"/>
              <a:t>Articulates with the inferior articular facets of the atlas to </a:t>
            </a:r>
          </a:p>
          <a:p>
            <a:pPr algn="l"/>
            <a:r>
              <a:rPr lang="en-US" dirty="0" smtClean="0"/>
              <a:t>Form the two lateral atlantoaxial joints</a:t>
            </a:r>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890" y="0"/>
            <a:ext cx="4510809" cy="5613400"/>
          </a:xfrm>
          <a:prstGeom prst="rect">
            <a:avLst/>
          </a:prstGeom>
        </p:spPr>
      </p:pic>
    </p:spTree>
    <p:extLst>
      <p:ext uri="{BB962C8B-B14F-4D97-AF65-F5344CB8AC3E}">
        <p14:creationId xmlns:p14="http://schemas.microsoft.com/office/powerpoint/2010/main" val="68415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4114" y="902129"/>
            <a:ext cx="7824652" cy="5288689"/>
          </a:xfrm>
        </p:spPr>
      </p:pic>
    </p:spTree>
    <p:extLst>
      <p:ext uri="{BB962C8B-B14F-4D97-AF65-F5344CB8AC3E}">
        <p14:creationId xmlns:p14="http://schemas.microsoft.com/office/powerpoint/2010/main" val="281794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2623</Words>
  <Application>Microsoft Office PowerPoint</Application>
  <PresentationFormat>Widescreen</PresentationFormat>
  <Paragraphs>255</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ANATOMY OF THE SPINE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anterior longitudinal ligament is thick and prevents  hyperextension of the vertebral column The posterior longitudinal ligament is weaker and  prevents hyperflexion The joints between articular facets called facet joints  allow for some gliding motions between the vertebrae -ligamentum flavum-exends between lamina  of  adjacent vertebrae -interspinous and supraspinous-join the spinous processes of  adjacent vertebrae interspinous ligaments attach between processes and the supraspinous  ligaments attach to  tips Intertransverse ligaments-extends between transverse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THE SPINE</dc:title>
  <dc:creator>Windows User</dc:creator>
  <cp:lastModifiedBy>Windows User</cp:lastModifiedBy>
  <cp:revision>75</cp:revision>
  <dcterms:created xsi:type="dcterms:W3CDTF">2022-01-12T08:52:25Z</dcterms:created>
  <dcterms:modified xsi:type="dcterms:W3CDTF">2022-01-13T18:05:14Z</dcterms:modified>
</cp:coreProperties>
</file>