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94660"/>
  </p:normalViewPr>
  <p:slideViewPr>
    <p:cSldViewPr snapToGrid="0">
      <p:cViewPr varScale="1">
        <p:scale>
          <a:sx n="91" d="100"/>
          <a:sy n="91" d="100"/>
        </p:scale>
        <p:origin x="113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8a34b2c2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8a34b2c2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8a34b2c2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8a34b2c2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8a34b2c2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8a34b2c2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8a34b2c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8a34b2c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8a34b2c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8a34b2c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8a34b2c2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8a34b2c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8a34b2c2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8a34b2c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8a34b2c2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8a34b2c2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8a34b2c2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8a34b2c2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8a34b2c2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8a34b2c2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8a34b2c2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8a34b2c2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08075"/>
            <a:ext cx="8520600" cy="10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a:t>CONVOLUTIONAL NEURAL </a:t>
            </a:r>
            <a:endParaRPr sz="3000"/>
          </a:p>
          <a:p>
            <a:pPr marL="0" lvl="0" indent="0" algn="ctr" rtl="0">
              <a:spcBef>
                <a:spcPts val="0"/>
              </a:spcBef>
              <a:spcAft>
                <a:spcPts val="0"/>
              </a:spcAft>
              <a:buNone/>
            </a:pPr>
            <a:r>
              <a:rPr lang="en-GB" sz="3000"/>
              <a:t>NETWORKS</a:t>
            </a:r>
            <a:endParaRPr sz="3000"/>
          </a:p>
        </p:txBody>
      </p:sp>
      <p:sp>
        <p:nvSpPr>
          <p:cNvPr id="55" name="Google Shape;55;p13"/>
          <p:cNvSpPr txBox="1">
            <a:spLocks noGrp="1"/>
          </p:cNvSpPr>
          <p:nvPr>
            <p:ph type="subTitle" idx="1"/>
          </p:nvPr>
        </p:nvSpPr>
        <p:spPr>
          <a:xfrm rot="-3461">
            <a:off x="293073" y="1380052"/>
            <a:ext cx="8641204" cy="362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solidFill>
                  <a:schemeClr val="dk1"/>
                </a:solidFill>
              </a:rPr>
              <a:t>What is CNN?</a:t>
            </a:r>
            <a:endParaRPr sz="2400">
              <a:solidFill>
                <a:schemeClr val="dk1"/>
              </a:solidFill>
            </a:endParaRPr>
          </a:p>
          <a:p>
            <a:pPr marL="0" lvl="0" indent="0" algn="l" rtl="0">
              <a:spcBef>
                <a:spcPts val="0"/>
              </a:spcBef>
              <a:spcAft>
                <a:spcPts val="0"/>
              </a:spcAft>
              <a:buNone/>
            </a:pPr>
            <a:r>
              <a:rPr lang="en-GB" sz="2400">
                <a:solidFill>
                  <a:schemeClr val="dk1"/>
                </a:solidFill>
              </a:rPr>
              <a:t>-</a:t>
            </a:r>
            <a:r>
              <a:rPr lang="en-GB" sz="1800">
                <a:solidFill>
                  <a:schemeClr val="dk1"/>
                </a:solidFill>
              </a:rPr>
              <a:t>CNN also known as Convolutional Neural Network is a special kind of Neural Networks for processing data that has a grid -like-structure, these may include 1D time series data or 2D images.</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b="1">
                <a:solidFill>
                  <a:schemeClr val="dk1"/>
                </a:solidFill>
              </a:rPr>
              <a:t>-</a:t>
            </a:r>
            <a:r>
              <a:rPr lang="en-GB" sz="1800">
                <a:solidFill>
                  <a:schemeClr val="dk1"/>
                </a:solidFill>
              </a:rPr>
              <a:t>CNN is a very important concept in Deep Learning that was developed specially to overcome the drawbacks of the ANN model.</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GB" sz="1800" b="1">
                <a:solidFill>
                  <a:schemeClr val="dk1"/>
                </a:solidFill>
              </a:rPr>
              <a:t>-</a:t>
            </a:r>
            <a:r>
              <a:rPr lang="en-GB" sz="1800">
                <a:solidFill>
                  <a:schemeClr val="dk1"/>
                </a:solidFill>
              </a:rPr>
              <a:t>The concept of CNN was inspired by the working of our visual cortex present in our brain, which takes input from the retina and enables us to process various information like color, orientation, shape, edges etc.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311700" y="707700"/>
            <a:ext cx="8520600" cy="4272600"/>
          </a:xfrm>
          <a:prstGeom prst="rect">
            <a:avLst/>
          </a:prstGeom>
        </p:spPr>
        <p:txBody>
          <a:bodyPr spcFirstLastPara="1" wrap="square" lIns="91425" tIns="91425" rIns="91425" bIns="91425" anchor="t" anchorCtr="0">
            <a:normAutofit lnSpcReduction="10000"/>
          </a:bodyPr>
          <a:lstStyle/>
          <a:p>
            <a:pPr marL="0" lvl="0" indent="0" algn="l" rtl="0">
              <a:spcBef>
                <a:spcPts val="1000"/>
              </a:spcBef>
              <a:spcAft>
                <a:spcPts val="0"/>
              </a:spcAft>
              <a:buNone/>
            </a:pPr>
            <a:r>
              <a:rPr lang="en-GB">
                <a:solidFill>
                  <a:schemeClr val="dk1"/>
                </a:solidFill>
              </a:rPr>
              <a:t>-Let’s say we have an image of size 32X32. We perform the convolution operation on the image using filter of size 5X5X4 with stride(1).Here, 4 denotes the number of filters.</a:t>
            </a:r>
            <a:endParaRPr>
              <a:solidFill>
                <a:schemeClr val="dk1"/>
              </a:solidFill>
            </a:endParaRPr>
          </a:p>
          <a:p>
            <a:pPr marL="0" lvl="0" indent="0" algn="l" rtl="0">
              <a:spcBef>
                <a:spcPts val="1000"/>
              </a:spcBef>
              <a:spcAft>
                <a:spcPts val="0"/>
              </a:spcAft>
              <a:buNone/>
            </a:pPr>
            <a:r>
              <a:rPr lang="en-GB">
                <a:solidFill>
                  <a:schemeClr val="dk1"/>
                </a:solidFill>
              </a:rPr>
              <a:t>-After Convolution operation we will get an image of size 28X28X4, this size can be determined using n-f+1 where,</a:t>
            </a:r>
            <a:endParaRPr>
              <a:solidFill>
                <a:schemeClr val="dk1"/>
              </a:solidFill>
            </a:endParaRPr>
          </a:p>
          <a:p>
            <a:pPr marL="0" lvl="0" indent="0" algn="l" rtl="0">
              <a:spcBef>
                <a:spcPts val="0"/>
              </a:spcBef>
              <a:spcAft>
                <a:spcPts val="0"/>
              </a:spcAft>
              <a:buNone/>
            </a:pPr>
            <a:r>
              <a:rPr lang="en-GB">
                <a:solidFill>
                  <a:schemeClr val="dk1"/>
                </a:solidFill>
              </a:rPr>
              <a:t>n= input size</a:t>
            </a:r>
            <a:endParaRPr>
              <a:solidFill>
                <a:schemeClr val="dk1"/>
              </a:solidFill>
            </a:endParaRPr>
          </a:p>
          <a:p>
            <a:pPr marL="0" lvl="0" indent="0" algn="l" rtl="0">
              <a:spcBef>
                <a:spcPts val="0"/>
              </a:spcBef>
              <a:spcAft>
                <a:spcPts val="0"/>
              </a:spcAft>
              <a:buNone/>
            </a:pPr>
            <a:r>
              <a:rPr lang="en-GB">
                <a:solidFill>
                  <a:schemeClr val="dk1"/>
                </a:solidFill>
              </a:rPr>
              <a:t>f=filter size</a:t>
            </a:r>
            <a:endParaRPr>
              <a:solidFill>
                <a:schemeClr val="dk1"/>
              </a:solidFill>
            </a:endParaRPr>
          </a:p>
          <a:p>
            <a:pPr marL="0" lvl="0" indent="0" algn="l" rtl="0">
              <a:spcBef>
                <a:spcPts val="0"/>
              </a:spcBef>
              <a:spcAft>
                <a:spcPts val="0"/>
              </a:spcAft>
              <a:buNone/>
            </a:pPr>
            <a:r>
              <a:rPr lang="en-GB">
                <a:solidFill>
                  <a:schemeClr val="dk1"/>
                </a:solidFill>
              </a:rPr>
              <a:t>-(n-f+1) is nothing but an operation used to calculate the output size. So, applying the above expression we get,</a:t>
            </a:r>
            <a:endParaRPr>
              <a:solidFill>
                <a:schemeClr val="dk1"/>
              </a:solidFill>
            </a:endParaRPr>
          </a:p>
          <a:p>
            <a:pPr marL="0" lvl="0" indent="0" algn="l" rtl="0">
              <a:spcBef>
                <a:spcPts val="0"/>
              </a:spcBef>
              <a:spcAft>
                <a:spcPts val="0"/>
              </a:spcAft>
              <a:buNone/>
            </a:pPr>
            <a:r>
              <a:rPr lang="en-GB">
                <a:solidFill>
                  <a:schemeClr val="dk1"/>
                </a:solidFill>
              </a:rPr>
              <a:t>n-f+1 = 32-5+1 = 28 , which will be our output size after applying Convolutional layer.</a:t>
            </a:r>
            <a:endParaRPr>
              <a:solidFill>
                <a:schemeClr val="dk1"/>
              </a:solidFill>
            </a:endParaRPr>
          </a:p>
          <a:p>
            <a:pPr marL="0" lvl="0" indent="0" algn="l" rtl="0">
              <a:spcBef>
                <a:spcPts val="0"/>
              </a:spcBef>
              <a:spcAft>
                <a:spcPts val="0"/>
              </a:spcAft>
              <a:buNone/>
            </a:pPr>
            <a:r>
              <a:rPr lang="en-GB">
                <a:solidFill>
                  <a:schemeClr val="dk1"/>
                </a:solidFill>
              </a:rPr>
              <a:t>- Since we applied 4 filters on our image we will get 4 images each highlighting different important features.</a:t>
            </a:r>
            <a:endParaRPr>
              <a:solidFill>
                <a:schemeClr val="dk1"/>
              </a:solidFill>
            </a:endParaRPr>
          </a:p>
        </p:txBody>
      </p:sp>
      <p:sp>
        <p:nvSpPr>
          <p:cNvPr id="109" name="Google Shape;109;p22"/>
          <p:cNvSpPr txBox="1">
            <a:spLocks noGrp="1"/>
          </p:cNvSpPr>
          <p:nvPr>
            <p:ph type="title"/>
          </p:nvPr>
        </p:nvSpPr>
        <p:spPr>
          <a:xfrm>
            <a:off x="311700" y="190500"/>
            <a:ext cx="8520600" cy="517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Working of CNN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body" idx="1"/>
          </p:nvPr>
        </p:nvSpPr>
        <p:spPr>
          <a:xfrm>
            <a:off x="122475" y="163275"/>
            <a:ext cx="8871900" cy="4884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solidFill>
                  <a:schemeClr val="dk1"/>
                </a:solidFill>
              </a:rPr>
              <a:t>-Now we’ll apply the pooling layer on the feature map obtained after the convolution operation. Pooling method used here is MaxPooling with 2X2 filter and stride (2).</a:t>
            </a:r>
            <a:endParaRPr>
              <a:solidFill>
                <a:schemeClr val="dk1"/>
              </a:solidFill>
            </a:endParaRPr>
          </a:p>
          <a:p>
            <a:pPr marL="0" lvl="0" indent="0" algn="l" rtl="0">
              <a:spcBef>
                <a:spcPts val="0"/>
              </a:spcBef>
              <a:spcAft>
                <a:spcPts val="0"/>
              </a:spcAft>
              <a:buNone/>
            </a:pPr>
            <a:r>
              <a:rPr lang="en-GB">
                <a:solidFill>
                  <a:schemeClr val="dk1"/>
                </a:solidFill>
              </a:rPr>
              <a:t>-After applying MaxPooling we’ll obtain an image of size 14X14X4, this size is determined using the following expression,</a:t>
            </a:r>
            <a:endParaRPr>
              <a:solidFill>
                <a:schemeClr val="dk1"/>
              </a:solidFill>
            </a:endParaRPr>
          </a:p>
          <a:p>
            <a:pPr marL="0" lvl="0" indent="0" algn="l" rtl="0">
              <a:spcBef>
                <a:spcPts val="0"/>
              </a:spcBef>
              <a:spcAft>
                <a:spcPts val="0"/>
              </a:spcAft>
              <a:buNone/>
            </a:pPr>
            <a:r>
              <a:rPr lang="en-GB">
                <a:solidFill>
                  <a:schemeClr val="dk1"/>
                </a:solidFill>
              </a:rPr>
              <a:t>new size = n-f/2 +1, which will give,</a:t>
            </a:r>
            <a:endParaRPr>
              <a:solidFill>
                <a:schemeClr val="dk1"/>
              </a:solidFill>
            </a:endParaRPr>
          </a:p>
          <a:p>
            <a:pPr marL="0" lvl="0" indent="0" algn="l" rtl="0">
              <a:spcBef>
                <a:spcPts val="0"/>
              </a:spcBef>
              <a:spcAft>
                <a:spcPts val="0"/>
              </a:spcAft>
              <a:buNone/>
            </a:pPr>
            <a:r>
              <a:rPr lang="en-GB">
                <a:solidFill>
                  <a:schemeClr val="dk1"/>
                </a:solidFill>
              </a:rPr>
              <a:t>n-f/2+1 = 28-2/2+1 =14.</a:t>
            </a:r>
            <a:endParaRPr>
              <a:solidFill>
                <a:schemeClr val="dk1"/>
              </a:solidFill>
            </a:endParaRPr>
          </a:p>
          <a:p>
            <a:pPr marL="0" lvl="0" indent="0" algn="l" rtl="0">
              <a:spcBef>
                <a:spcPts val="0"/>
              </a:spcBef>
              <a:spcAft>
                <a:spcPts val="0"/>
              </a:spcAft>
              <a:buNone/>
            </a:pPr>
            <a:r>
              <a:rPr lang="en-GB">
                <a:solidFill>
                  <a:schemeClr val="dk1"/>
                </a:solidFill>
              </a:rPr>
              <a:t>-Now this completes the first layer of our CNN model.</a:t>
            </a:r>
            <a:endParaRPr>
              <a:solidFill>
                <a:schemeClr val="dk1"/>
              </a:solidFill>
            </a:endParaRPr>
          </a:p>
          <a:p>
            <a:pPr marL="0" lvl="0" indent="0" algn="l" rtl="0">
              <a:spcBef>
                <a:spcPts val="0"/>
              </a:spcBef>
              <a:spcAft>
                <a:spcPts val="0"/>
              </a:spcAft>
              <a:buNone/>
            </a:pPr>
            <a:r>
              <a:rPr lang="en-GB">
                <a:solidFill>
                  <a:schemeClr val="dk1"/>
                </a:solidFill>
              </a:rPr>
              <a:t>-Similarly, we apply 2nd Conv layer with filter of 3X3X4 and stride (1) on the previously obtained image and after this process we get a new image or feature map of size ,</a:t>
            </a:r>
            <a:endParaRPr>
              <a:solidFill>
                <a:schemeClr val="dk1"/>
              </a:solidFill>
            </a:endParaRPr>
          </a:p>
          <a:p>
            <a:pPr marL="0" lvl="0" indent="0" algn="l" rtl="0">
              <a:spcBef>
                <a:spcPts val="0"/>
              </a:spcBef>
              <a:spcAft>
                <a:spcPts val="0"/>
              </a:spcAft>
              <a:buNone/>
            </a:pPr>
            <a:r>
              <a:rPr lang="en-GB">
                <a:solidFill>
                  <a:schemeClr val="dk1"/>
                </a:solidFill>
              </a:rPr>
              <a:t>n-f+1 = 14-3+1=12, which is 12*12*4.</a:t>
            </a:r>
            <a:endParaRPr>
              <a:solidFill>
                <a:schemeClr val="dk1"/>
              </a:solidFill>
            </a:endParaRPr>
          </a:p>
          <a:p>
            <a:pPr marL="0" lvl="0" indent="0" algn="l" rtl="0">
              <a:spcBef>
                <a:spcPts val="0"/>
              </a:spcBef>
              <a:spcAft>
                <a:spcPts val="0"/>
              </a:spcAft>
              <a:buNone/>
            </a:pPr>
            <a:r>
              <a:rPr lang="en-GB">
                <a:solidFill>
                  <a:schemeClr val="dk1"/>
                </a:solidFill>
              </a:rPr>
              <a:t>-Similarly, we apply 2nd pooling layer with 2X2 filter and stride=2 on the feature map obtained after applying the 2nd conv operation , we get an image of size 6X6X4 by using, n-f/2+1= 12-2/2+1=6.</a:t>
            </a:r>
            <a:endParaRPr>
              <a:solidFill>
                <a:schemeClr val="dk1"/>
              </a:solidFill>
            </a:endParaRPr>
          </a:p>
          <a:p>
            <a:pPr marL="0" lvl="0" indent="0" algn="l" rtl="0">
              <a:spcBef>
                <a:spcPts val="0"/>
              </a:spcBef>
              <a:spcAft>
                <a:spcPts val="0"/>
              </a:spcAft>
              <a:buNone/>
            </a:pPr>
            <a:r>
              <a:rPr lang="en-GB">
                <a:solidFill>
                  <a:schemeClr val="dk1"/>
                </a:solidFill>
              </a:rPr>
              <a:t>-Now we cannot pass the 2D image as input to the Fully Connected layer , we would need to transform the pixels of 2D image to 1D array, so that we can establish connections between each pixel value and each neuron of the fully connected layers.</a:t>
            </a:r>
            <a:endParaRPr>
              <a:solidFill>
                <a:schemeClr val="dk1"/>
              </a:solidFill>
            </a:endParaRPr>
          </a:p>
          <a:p>
            <a:pPr marL="0" lvl="0" indent="0" algn="l" rtl="0">
              <a:spcBef>
                <a:spcPts val="0"/>
              </a:spcBef>
              <a:spcAft>
                <a:spcPts val="0"/>
              </a:spcAft>
              <a:buNone/>
            </a:pPr>
            <a:r>
              <a:rPr lang="en-GB">
                <a:solidFill>
                  <a:schemeClr val="dk1"/>
                </a:solidFill>
              </a:rPr>
              <a:t>-This transformation can be done using flatten layer , so now our final 6X6X4 image will be reshaped as a 1D array of pixels,so in total we will have 6*6*4 = 144 units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body" idx="1"/>
          </p:nvPr>
        </p:nvSpPr>
        <p:spPr>
          <a:xfrm>
            <a:off x="311700" y="367400"/>
            <a:ext cx="8628300" cy="446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-Then these 144 units will considered as inputs for the first layer , where each neuron or unit is connected to each and every neuron in the layer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a:t>Why use CNN over ANN?</a:t>
            </a:r>
            <a:endParaRPr sz="2400"/>
          </a:p>
        </p:txBody>
      </p:sp>
      <p:sp>
        <p:nvSpPr>
          <p:cNvPr id="61" name="Google Shape;61;p14"/>
          <p:cNvSpPr txBox="1">
            <a:spLocks noGrp="1"/>
          </p:cNvSpPr>
          <p:nvPr>
            <p:ph type="body" idx="1"/>
          </p:nvPr>
        </p:nvSpPr>
        <p:spPr>
          <a:xfrm>
            <a:off x="311700" y="1017725"/>
            <a:ext cx="8520600" cy="40095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935"/>
              <a:buNone/>
            </a:pPr>
            <a:r>
              <a:rPr lang="en-GB" sz="1729" b="1"/>
              <a:t>-</a:t>
            </a:r>
            <a:r>
              <a:rPr lang="en-GB" sz="1729">
                <a:solidFill>
                  <a:schemeClr val="dk1"/>
                </a:solidFill>
              </a:rPr>
              <a:t>It’s not like we cannot use ANN’s for classifying grid-like-structures like an image , we might as well classify the image accurately.</a:t>
            </a:r>
            <a:endParaRPr sz="1729">
              <a:solidFill>
                <a:schemeClr val="dk1"/>
              </a:solidFill>
            </a:endParaRPr>
          </a:p>
          <a:p>
            <a:pPr marL="0" lvl="0" indent="0" algn="l" rtl="0">
              <a:lnSpc>
                <a:spcPct val="90000"/>
              </a:lnSpc>
              <a:spcBef>
                <a:spcPts val="1200"/>
              </a:spcBef>
              <a:spcAft>
                <a:spcPts val="0"/>
              </a:spcAft>
              <a:buSzPts val="935"/>
              <a:buNone/>
            </a:pPr>
            <a:r>
              <a:rPr lang="en-GB" sz="1729" b="1">
                <a:solidFill>
                  <a:schemeClr val="dk1"/>
                </a:solidFill>
              </a:rPr>
              <a:t>-</a:t>
            </a:r>
            <a:r>
              <a:rPr lang="en-GB" sz="1729">
                <a:solidFill>
                  <a:schemeClr val="dk1"/>
                </a:solidFill>
              </a:rPr>
              <a:t>For example, let's say we have an image of size 40*40 pixels and to process the image take an ANN model of 100 units.</a:t>
            </a:r>
            <a:endParaRPr sz="1729">
              <a:solidFill>
                <a:schemeClr val="dk1"/>
              </a:solidFill>
            </a:endParaRPr>
          </a:p>
          <a:p>
            <a:pPr marL="0" lvl="0" indent="0" algn="l" rtl="0">
              <a:lnSpc>
                <a:spcPct val="90000"/>
              </a:lnSpc>
              <a:spcBef>
                <a:spcPts val="1200"/>
              </a:spcBef>
              <a:spcAft>
                <a:spcPts val="0"/>
              </a:spcAft>
              <a:buSzPts val="935"/>
              <a:buNone/>
            </a:pPr>
            <a:r>
              <a:rPr lang="en-GB" sz="1729">
                <a:solidFill>
                  <a:schemeClr val="dk1"/>
                </a:solidFill>
              </a:rPr>
              <a:t>-Now, we pass the pixel values of the image as a 1D array , since our image is of 40*40 pixels we’ll need to pass 40 such arrays which will acts as inputs for our model.</a:t>
            </a:r>
            <a:endParaRPr sz="1729">
              <a:solidFill>
                <a:schemeClr val="dk1"/>
              </a:solidFill>
            </a:endParaRPr>
          </a:p>
          <a:p>
            <a:pPr marL="0" lvl="0" indent="0" algn="l" rtl="0">
              <a:lnSpc>
                <a:spcPct val="90000"/>
              </a:lnSpc>
              <a:spcBef>
                <a:spcPts val="1200"/>
              </a:spcBef>
              <a:spcAft>
                <a:spcPts val="0"/>
              </a:spcAft>
              <a:buSzPts val="935"/>
              <a:buNone/>
            </a:pPr>
            <a:r>
              <a:rPr lang="en-GB" sz="1729" b="1">
                <a:solidFill>
                  <a:schemeClr val="dk1"/>
                </a:solidFill>
              </a:rPr>
              <a:t>-</a:t>
            </a:r>
            <a:r>
              <a:rPr lang="en-GB" sz="1729">
                <a:solidFill>
                  <a:schemeClr val="dk1"/>
                </a:solidFill>
              </a:rPr>
              <a:t>Each pixel value in a cell is connected to each and every neuron of the first hidden layer of our model. So, this means we will get a total of 40*40*100 i.e 1,60,000 parameters.</a:t>
            </a:r>
            <a:endParaRPr sz="1729">
              <a:solidFill>
                <a:schemeClr val="dk1"/>
              </a:solidFill>
            </a:endParaRPr>
          </a:p>
          <a:p>
            <a:pPr marL="0" lvl="0" indent="0" algn="l" rtl="0">
              <a:lnSpc>
                <a:spcPct val="90000"/>
              </a:lnSpc>
              <a:spcBef>
                <a:spcPts val="1200"/>
              </a:spcBef>
              <a:spcAft>
                <a:spcPts val="0"/>
              </a:spcAft>
              <a:buSzPts val="935"/>
              <a:buNone/>
            </a:pPr>
            <a:r>
              <a:rPr lang="en-GB" sz="1729" b="1">
                <a:solidFill>
                  <a:schemeClr val="dk1"/>
                </a:solidFill>
              </a:rPr>
              <a:t>-</a:t>
            </a:r>
            <a:r>
              <a:rPr lang="en-GB" sz="1729">
                <a:solidFill>
                  <a:schemeClr val="dk1"/>
                </a:solidFill>
              </a:rPr>
              <a:t>All these 1,60,000 parameters or weights in the first layer itself are trained and computed, this results in massive increase in the computational cost of our model.</a:t>
            </a:r>
            <a:endParaRPr sz="1729">
              <a:solidFill>
                <a:schemeClr val="dk1"/>
              </a:solidFill>
            </a:endParaRPr>
          </a:p>
          <a:p>
            <a:pPr marL="0" lvl="0" indent="0" algn="l" rtl="0">
              <a:lnSpc>
                <a:spcPct val="90000"/>
              </a:lnSpc>
              <a:spcBef>
                <a:spcPts val="1200"/>
              </a:spcBef>
              <a:spcAft>
                <a:spcPts val="0"/>
              </a:spcAft>
              <a:buSzPts val="935"/>
              <a:buNone/>
            </a:pPr>
            <a:r>
              <a:rPr lang="en-GB" sz="1729" b="1">
                <a:solidFill>
                  <a:schemeClr val="dk1"/>
                </a:solidFill>
              </a:rPr>
              <a:t>-</a:t>
            </a:r>
            <a:r>
              <a:rPr lang="en-GB" sz="1729">
                <a:solidFill>
                  <a:schemeClr val="dk1"/>
                </a:solidFill>
              </a:rPr>
              <a:t>This is one of the major drawbacks of using an ANN model.</a:t>
            </a:r>
            <a:endParaRPr sz="1729">
              <a:solidFill>
                <a:schemeClr val="dk1"/>
              </a:solidFill>
            </a:endParaRPr>
          </a:p>
          <a:p>
            <a:pPr marL="0" lvl="0" indent="0" algn="l" rtl="0">
              <a:lnSpc>
                <a:spcPct val="90000"/>
              </a:lnSpc>
              <a:spcBef>
                <a:spcPts val="1200"/>
              </a:spcBef>
              <a:spcAft>
                <a:spcPts val="0"/>
              </a:spcAft>
              <a:buSzPts val="935"/>
              <a:buNone/>
            </a:pPr>
            <a:endParaRPr sz="1729">
              <a:solidFill>
                <a:schemeClr val="dk1"/>
              </a:solidFill>
            </a:endParaRPr>
          </a:p>
          <a:p>
            <a:pPr marL="0" lvl="0" indent="0" algn="l" rtl="0">
              <a:lnSpc>
                <a:spcPct val="90000"/>
              </a:lnSpc>
              <a:spcBef>
                <a:spcPts val="1200"/>
              </a:spcBef>
              <a:spcAft>
                <a:spcPts val="1200"/>
              </a:spcAft>
              <a:buSzPts val="935"/>
              <a:buNone/>
            </a:pPr>
            <a:endParaRPr sz="153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83650" y="3492500"/>
            <a:ext cx="8448600" cy="1442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t>-</a:t>
            </a:r>
            <a:r>
              <a:rPr lang="en-GB">
                <a:solidFill>
                  <a:schemeClr val="dk1"/>
                </a:solidFill>
              </a:rPr>
              <a:t>The complexity and computational cost of the ANN model will  increase even further with increase in the image size.</a:t>
            </a:r>
            <a:endParaRPr>
              <a:solidFill>
                <a:schemeClr val="dk1"/>
              </a:solidFill>
            </a:endParaRPr>
          </a:p>
        </p:txBody>
      </p:sp>
      <p:pic>
        <p:nvPicPr>
          <p:cNvPr id="68" name="Google Shape;68;p15" title="IMG_6027.jpeg"/>
          <p:cNvPicPr preferRelativeResize="0"/>
          <p:nvPr/>
        </p:nvPicPr>
        <p:blipFill>
          <a:blip r:embed="rId3">
            <a:alphaModFix/>
          </a:blip>
          <a:stretch>
            <a:fillRect/>
          </a:stretch>
        </p:blipFill>
        <p:spPr>
          <a:xfrm>
            <a:off x="311700" y="338125"/>
            <a:ext cx="7421548" cy="283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476250"/>
            <a:ext cx="8565000" cy="414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 Another drawback of using ANN model is Overfitting.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-If we have 1,60,000 weighted connections our aim will be to capture every minute detail and patterns within in our image and weights will be trained according to it , this may result in overfitting.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 This tells us that the model may perform very well on training data but will perform poorly on the unseen testing dataset.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 One more drawback of using ANN is that the important features may be lost when transforming the pixel values of 2D image to 1D array.</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873125"/>
            <a:ext cx="8520600" cy="4101000"/>
          </a:xfrm>
          <a:prstGeom prst="rect">
            <a:avLst/>
          </a:prstGeom>
        </p:spPr>
        <p:txBody>
          <a:bodyPr spcFirstLastPara="1" wrap="square" lIns="91425" tIns="91425" rIns="91425" bIns="91425" anchor="t" anchorCtr="0">
            <a:normAutofit fontScale="92500"/>
          </a:bodyPr>
          <a:lstStyle/>
          <a:p>
            <a:pPr marL="0" lvl="0" indent="0" algn="l" rtl="0">
              <a:spcBef>
                <a:spcPts val="1200"/>
              </a:spcBef>
              <a:spcAft>
                <a:spcPts val="0"/>
              </a:spcAft>
              <a:buClr>
                <a:schemeClr val="dk1"/>
              </a:buClr>
              <a:buSzPts val="1100"/>
              <a:buFont typeface="Arial"/>
              <a:buNone/>
            </a:pPr>
            <a:r>
              <a:rPr lang="en-GB">
                <a:solidFill>
                  <a:schemeClr val="dk1"/>
                </a:solidFill>
              </a:rPr>
              <a:t>CNN involves three basic layers that plays a vital role in successful implementation of the CNN model.</a:t>
            </a:r>
            <a:endParaRPr>
              <a:solidFill>
                <a:schemeClr val="dk1"/>
              </a:solidFill>
            </a:endParaRPr>
          </a:p>
          <a:p>
            <a:pPr marL="0" lvl="0" indent="0" algn="l" rtl="0">
              <a:spcBef>
                <a:spcPts val="1200"/>
              </a:spcBef>
              <a:spcAft>
                <a:spcPts val="0"/>
              </a:spcAft>
              <a:buNone/>
            </a:pPr>
            <a:r>
              <a:rPr lang="en-GB">
                <a:solidFill>
                  <a:schemeClr val="dk1"/>
                </a:solidFill>
              </a:rPr>
              <a:t>1. Convolutional Layer:</a:t>
            </a:r>
            <a:endParaRPr>
              <a:solidFill>
                <a:schemeClr val="dk1"/>
              </a:solidFill>
            </a:endParaRPr>
          </a:p>
          <a:p>
            <a:pPr marL="0" lvl="0" indent="0" algn="l" rtl="0">
              <a:spcBef>
                <a:spcPts val="0"/>
              </a:spcBef>
              <a:spcAft>
                <a:spcPts val="0"/>
              </a:spcAft>
              <a:buNone/>
            </a:pPr>
            <a:r>
              <a:rPr lang="en-GB">
                <a:solidFill>
                  <a:schemeClr val="dk1"/>
                </a:solidFill>
              </a:rPr>
              <a:t>-This is most primary layer to identify that the neural network used is CNN.</a:t>
            </a:r>
            <a:endParaRPr>
              <a:solidFill>
                <a:schemeClr val="dk1"/>
              </a:solidFill>
            </a:endParaRPr>
          </a:p>
          <a:p>
            <a:pPr marL="0" lvl="0" indent="0" algn="l" rtl="0">
              <a:spcBef>
                <a:spcPts val="0"/>
              </a:spcBef>
              <a:spcAft>
                <a:spcPts val="0"/>
              </a:spcAft>
              <a:buNone/>
            </a:pPr>
            <a:r>
              <a:rPr lang="en-GB">
                <a:solidFill>
                  <a:schemeClr val="dk1"/>
                </a:solidFill>
              </a:rPr>
              <a:t>-This layer involves the use of filters or kernel that overlap with our raw image to identify the important features within our image such as vertical or horizontal edges, shapes, colors etc.</a:t>
            </a:r>
            <a:endParaRPr>
              <a:solidFill>
                <a:schemeClr val="dk1"/>
              </a:solidFill>
            </a:endParaRPr>
          </a:p>
          <a:p>
            <a:pPr marL="0" lvl="0" indent="0" algn="l" rtl="0">
              <a:spcBef>
                <a:spcPts val="0"/>
              </a:spcBef>
              <a:spcAft>
                <a:spcPts val="0"/>
              </a:spcAft>
              <a:buNone/>
            </a:pPr>
            <a:r>
              <a:rPr lang="en-GB">
                <a:solidFill>
                  <a:schemeClr val="dk1"/>
                </a:solidFill>
              </a:rPr>
              <a:t>-Syntax : Conv(No. of filters,(filter_size, input_size()))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2.Pooling: </a:t>
            </a:r>
            <a:endParaRPr>
              <a:solidFill>
                <a:schemeClr val="dk1"/>
              </a:solidFill>
            </a:endParaRPr>
          </a:p>
          <a:p>
            <a:pPr marL="0" lvl="0" indent="0" algn="l" rtl="0">
              <a:spcBef>
                <a:spcPts val="0"/>
              </a:spcBef>
              <a:spcAft>
                <a:spcPts val="0"/>
              </a:spcAft>
              <a:buNone/>
            </a:pPr>
            <a:r>
              <a:rPr lang="en-GB">
                <a:solidFill>
                  <a:schemeClr val="dk1"/>
                </a:solidFill>
              </a:rPr>
              <a:t>-Pooling is a simple technique in CNN which is used to reduce the overall size of the image.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-Syntax: Pooling_layer(filter_size)</a:t>
            </a:r>
            <a:endParaRPr>
              <a:solidFill>
                <a:schemeClr val="dk1"/>
              </a:solidFill>
            </a:endParaRPr>
          </a:p>
          <a:p>
            <a:pPr marL="0" lvl="0" indent="0" algn="l" rtl="0">
              <a:spcBef>
                <a:spcPts val="0"/>
              </a:spcBef>
              <a:spcAft>
                <a:spcPts val="1200"/>
              </a:spcAft>
              <a:buNone/>
            </a:pPr>
            <a:endParaRPr/>
          </a:p>
        </p:txBody>
      </p:sp>
      <p:sp>
        <p:nvSpPr>
          <p:cNvPr id="79" name="Google Shape;79;p17"/>
          <p:cNvSpPr txBox="1">
            <a:spLocks noGrp="1"/>
          </p:cNvSpPr>
          <p:nvPr>
            <p:ph type="title"/>
          </p:nvPr>
        </p:nvSpPr>
        <p:spPr>
          <a:xfrm>
            <a:off x="311700" y="251350"/>
            <a:ext cx="8520600" cy="54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0909"/>
              <a:buNone/>
            </a:pPr>
            <a:r>
              <a:rPr lang="en-GB" sz="2420"/>
              <a:t>Layers in CNN</a:t>
            </a:r>
            <a:endParaRPr sz="242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05825"/>
            <a:ext cx="8657700" cy="472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dk1"/>
                </a:solidFill>
              </a:rPr>
              <a:t>Pooling Layers in CNN.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dirty="0">
                <a:solidFill>
                  <a:schemeClr val="dk1"/>
                </a:solidFill>
              </a:rPr>
              <a:t>I. </a:t>
            </a:r>
            <a:r>
              <a:rPr lang="en-GB" dirty="0" err="1">
                <a:solidFill>
                  <a:schemeClr val="dk1"/>
                </a:solidFill>
              </a:rPr>
              <a:t>MaxPooling</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a:solidFill>
                  <a:schemeClr val="dk1"/>
                </a:solidFill>
              </a:rPr>
              <a:t>-</a:t>
            </a:r>
            <a:r>
              <a:rPr lang="en-GB" dirty="0" err="1">
                <a:solidFill>
                  <a:schemeClr val="dk1"/>
                </a:solidFill>
              </a:rPr>
              <a:t>MaxPooling</a:t>
            </a:r>
            <a:r>
              <a:rPr lang="en-GB" dirty="0">
                <a:solidFill>
                  <a:schemeClr val="dk1"/>
                </a:solidFill>
              </a:rPr>
              <a:t> layer </a:t>
            </a:r>
            <a:r>
              <a:rPr lang="en-GB">
                <a:solidFill>
                  <a:schemeClr val="dk1"/>
                </a:solidFill>
              </a:rPr>
              <a:t>selects </a:t>
            </a:r>
            <a:r>
              <a:rPr lang="en-GB" smtClean="0">
                <a:solidFill>
                  <a:schemeClr val="dk1"/>
                </a:solidFill>
              </a:rPr>
              <a:t>the </a:t>
            </a:r>
            <a:r>
              <a:rPr lang="en-GB">
                <a:solidFill>
                  <a:schemeClr val="dk1"/>
                </a:solidFill>
              </a:rPr>
              <a:t>maximum pixel value from the region of the feature map covered by the filter.</a:t>
            </a:r>
            <a:endParaRPr dirty="0">
              <a:solidFill>
                <a:schemeClr val="dk1"/>
              </a:solidFill>
            </a:endParaRPr>
          </a:p>
          <a:p>
            <a:pPr marL="0" lvl="0" indent="0" algn="l" rtl="0">
              <a:spcBef>
                <a:spcPts val="0"/>
              </a:spcBef>
              <a:spcAft>
                <a:spcPts val="0"/>
              </a:spcAft>
              <a:buNone/>
            </a:pPr>
            <a:r>
              <a:rPr lang="en-GB" dirty="0">
                <a:solidFill>
                  <a:schemeClr val="dk1"/>
                </a:solidFill>
              </a:rPr>
              <a:t>-</a:t>
            </a:r>
            <a:r>
              <a:rPr lang="en-GB" dirty="0" err="1">
                <a:solidFill>
                  <a:schemeClr val="dk1"/>
                </a:solidFill>
              </a:rPr>
              <a:t>MaxPooling</a:t>
            </a:r>
            <a:r>
              <a:rPr lang="en-GB" dirty="0">
                <a:solidFill>
                  <a:schemeClr val="dk1"/>
                </a:solidFill>
              </a:rPr>
              <a:t> not only reduces the size of the image but also preserves the important features obtained in the Convolutional layer.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85" name="Google Shape;85;p18" title="IMG_6028.jpeg"/>
          <p:cNvPicPr preferRelativeResize="0"/>
          <p:nvPr/>
        </p:nvPicPr>
        <p:blipFill>
          <a:blip r:embed="rId3">
            <a:alphaModFix/>
          </a:blip>
          <a:stretch>
            <a:fillRect/>
          </a:stretch>
        </p:blipFill>
        <p:spPr>
          <a:xfrm>
            <a:off x="687950" y="2394625"/>
            <a:ext cx="6755149" cy="215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190500" y="136075"/>
            <a:ext cx="8735700" cy="477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II. AveragePooling:</a:t>
            </a:r>
            <a:endParaRPr>
              <a:solidFill>
                <a:schemeClr val="dk1"/>
              </a:solidFill>
            </a:endParaRPr>
          </a:p>
          <a:p>
            <a:pPr marL="0" lvl="0" indent="0" algn="l" rtl="0">
              <a:spcBef>
                <a:spcPts val="0"/>
              </a:spcBef>
              <a:spcAft>
                <a:spcPts val="0"/>
              </a:spcAft>
              <a:buNone/>
            </a:pPr>
            <a:r>
              <a:rPr lang="en-GB">
                <a:solidFill>
                  <a:schemeClr val="dk1"/>
                </a:solidFill>
              </a:rPr>
              <a:t>-AveragePooling layer calculates the average of all the pixel value from the region of the feature map covered by the filter.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a:t>
            </a:r>
            <a:r>
              <a:rPr lang="en-GB">
                <a:solidFill>
                  <a:schemeClr val="dk1"/>
                </a:solidFill>
                <a:highlight>
                  <a:srgbClr val="FFFFFF"/>
                </a:highlight>
              </a:rPr>
              <a:t>While max pooling gives the most prominent feature in a particular patch of the feature map, average pooling gives the average of features present in a patch.</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91" name="Google Shape;91;p19" title="IMG_6029.jpeg"/>
          <p:cNvPicPr preferRelativeResize="0"/>
          <p:nvPr/>
        </p:nvPicPr>
        <p:blipFill>
          <a:blip r:embed="rId3">
            <a:alphaModFix/>
          </a:blip>
          <a:stretch>
            <a:fillRect/>
          </a:stretch>
        </p:blipFill>
        <p:spPr>
          <a:xfrm>
            <a:off x="843625" y="2148650"/>
            <a:ext cx="6898852" cy="239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136075" y="163275"/>
            <a:ext cx="8776500" cy="473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3. FC or Fully Connected layer: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 fully connected layer is also known as a Dense layer. It is often considered to be last layer in a CNN model.</a:t>
            </a:r>
            <a:endParaRPr>
              <a:solidFill>
                <a:schemeClr val="dk1"/>
              </a:solidFill>
            </a:endParaRPr>
          </a:p>
          <a:p>
            <a:pPr marL="0" lvl="0" indent="0" algn="l" rtl="0">
              <a:spcBef>
                <a:spcPts val="0"/>
              </a:spcBef>
              <a:spcAft>
                <a:spcPts val="0"/>
              </a:spcAft>
              <a:buNone/>
            </a:pPr>
            <a:r>
              <a:rPr lang="en-GB">
                <a:solidFill>
                  <a:schemeClr val="dk1"/>
                </a:solidFill>
              </a:rPr>
              <a:t>-In this layer each neuron in the current layer is connected to every neuron present in the previous as well as the proceeding layers.</a:t>
            </a:r>
            <a:endParaRPr>
              <a:solidFill>
                <a:schemeClr val="dk1"/>
              </a:solidFill>
            </a:endParaRPr>
          </a:p>
          <a:p>
            <a:pPr marL="0" lvl="0" indent="0" algn="l" rtl="0">
              <a:spcBef>
                <a:spcPts val="0"/>
              </a:spcBef>
              <a:spcAft>
                <a:spcPts val="0"/>
              </a:spcAft>
              <a:buNone/>
            </a:pPr>
            <a:r>
              <a:rPr lang="en-GB">
                <a:solidFill>
                  <a:schemeClr val="dk1"/>
                </a:solidFill>
              </a:rPr>
              <a:t>-This means that each neuron receives input from all the neurons from the previous layer and will also serve as input to the upcoming layers.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-In order to pass inputs to the fully connected layer we need to transform the pixel values of 2D image into a 1D array.</a:t>
            </a:r>
            <a:endParaRPr>
              <a:solidFill>
                <a:schemeClr val="dk1"/>
              </a:solidFill>
            </a:endParaRPr>
          </a:p>
          <a:p>
            <a:pPr marL="0" lvl="0" indent="0" algn="l" rtl="0">
              <a:spcBef>
                <a:spcPts val="0"/>
              </a:spcBef>
              <a:spcAft>
                <a:spcPts val="0"/>
              </a:spcAft>
              <a:buNone/>
            </a:pPr>
            <a:r>
              <a:rPr lang="en-GB">
                <a:solidFill>
                  <a:schemeClr val="dk1"/>
                </a:solidFill>
              </a:rPr>
              <a:t>-This can be done using the Flatten layer, which helps in reshaping the 2D or 3D pixels of the image to 1D array.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body" idx="1"/>
          </p:nvPr>
        </p:nvSpPr>
        <p:spPr>
          <a:xfrm>
            <a:off x="149675" y="748425"/>
            <a:ext cx="8682600" cy="3820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2" name="Google Shape;102;p21"/>
          <p:cNvSpPr txBox="1">
            <a:spLocks noGrp="1"/>
          </p:cNvSpPr>
          <p:nvPr>
            <p:ph type="title"/>
          </p:nvPr>
        </p:nvSpPr>
        <p:spPr>
          <a:xfrm>
            <a:off x="311700" y="217725"/>
            <a:ext cx="8520600" cy="53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a:t>Architecture of CNN</a:t>
            </a:r>
            <a:endParaRPr sz="2400"/>
          </a:p>
        </p:txBody>
      </p:sp>
      <p:pic>
        <p:nvPicPr>
          <p:cNvPr id="103" name="Google Shape;103;p21" title="IMG_6031.jpeg"/>
          <p:cNvPicPr preferRelativeResize="0"/>
          <p:nvPr/>
        </p:nvPicPr>
        <p:blipFill>
          <a:blip r:embed="rId3">
            <a:alphaModFix/>
          </a:blip>
          <a:stretch>
            <a:fillRect/>
          </a:stretch>
        </p:blipFill>
        <p:spPr>
          <a:xfrm>
            <a:off x="149675" y="748425"/>
            <a:ext cx="8682598" cy="4118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1177</Words>
  <Application>Microsoft Office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CONVOLUTIONAL NEURAL  NETWORKS</vt:lpstr>
      <vt:lpstr>Why use CNN over ANN?</vt:lpstr>
      <vt:lpstr>PowerPoint Presentation</vt:lpstr>
      <vt:lpstr>PowerPoint Presentation</vt:lpstr>
      <vt:lpstr>Layers in CNN</vt:lpstr>
      <vt:lpstr>PowerPoint Presentation</vt:lpstr>
      <vt:lpstr>PowerPoint Presentation</vt:lpstr>
      <vt:lpstr>PowerPoint Presentation</vt:lpstr>
      <vt:lpstr>Architecture of CNN</vt:lpstr>
      <vt:lpstr>Working of CNN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cp:lastModifiedBy>Shreyas Damle</cp:lastModifiedBy>
  <cp:revision>1</cp:revision>
  <dcterms:modified xsi:type="dcterms:W3CDTF">2025-05-14T10:45:55Z</dcterms:modified>
</cp:coreProperties>
</file>