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0"/>
  </p:notesMasterIdLst>
  <p:handoutMasterIdLst>
    <p:handoutMasterId r:id="rId231"/>
  </p:handoutMasterIdLst>
  <p:sldIdLst>
    <p:sldId id="477" r:id="rId2"/>
    <p:sldId id="663" r:id="rId3"/>
    <p:sldId id="833" r:id="rId4"/>
    <p:sldId id="664" r:id="rId5"/>
    <p:sldId id="665" r:id="rId6"/>
    <p:sldId id="666" r:id="rId7"/>
    <p:sldId id="667" r:id="rId8"/>
    <p:sldId id="668" r:id="rId9"/>
    <p:sldId id="670" r:id="rId10"/>
    <p:sldId id="1090" r:id="rId11"/>
    <p:sldId id="1091" r:id="rId12"/>
    <p:sldId id="959" r:id="rId13"/>
    <p:sldId id="835" r:id="rId14"/>
    <p:sldId id="1057" r:id="rId15"/>
    <p:sldId id="893" r:id="rId16"/>
    <p:sldId id="860" r:id="rId17"/>
    <p:sldId id="1002" r:id="rId18"/>
    <p:sldId id="972" r:id="rId19"/>
    <p:sldId id="960" r:id="rId20"/>
    <p:sldId id="837" r:id="rId21"/>
    <p:sldId id="838" r:id="rId22"/>
    <p:sldId id="894" r:id="rId23"/>
    <p:sldId id="839" r:id="rId24"/>
    <p:sldId id="840" r:id="rId25"/>
    <p:sldId id="841" r:id="rId26"/>
    <p:sldId id="916" r:id="rId27"/>
    <p:sldId id="842" r:id="rId28"/>
    <p:sldId id="843" r:id="rId29"/>
    <p:sldId id="895" r:id="rId30"/>
    <p:sldId id="844" r:id="rId31"/>
    <p:sldId id="961" r:id="rId32"/>
    <p:sldId id="845" r:id="rId33"/>
    <p:sldId id="810" r:id="rId34"/>
    <p:sldId id="846" r:id="rId35"/>
    <p:sldId id="1025" r:id="rId36"/>
    <p:sldId id="896" r:id="rId37"/>
    <p:sldId id="1003" r:id="rId38"/>
    <p:sldId id="1004" r:id="rId39"/>
    <p:sldId id="847" r:id="rId40"/>
    <p:sldId id="848" r:id="rId41"/>
    <p:sldId id="897" r:id="rId42"/>
    <p:sldId id="849" r:id="rId43"/>
    <p:sldId id="1026" r:id="rId44"/>
    <p:sldId id="850" r:id="rId45"/>
    <p:sldId id="851" r:id="rId46"/>
    <p:sldId id="898" r:id="rId47"/>
    <p:sldId id="852" r:id="rId48"/>
    <p:sldId id="877" r:id="rId49"/>
    <p:sldId id="853" r:id="rId50"/>
    <p:sldId id="793" r:id="rId51"/>
    <p:sldId id="854" r:id="rId52"/>
    <p:sldId id="855" r:id="rId53"/>
    <p:sldId id="857" r:id="rId54"/>
    <p:sldId id="899" r:id="rId55"/>
    <p:sldId id="858" r:id="rId56"/>
    <p:sldId id="859" r:id="rId57"/>
    <p:sldId id="937" r:id="rId58"/>
    <p:sldId id="962" r:id="rId59"/>
    <p:sldId id="929" r:id="rId60"/>
    <p:sldId id="930" r:id="rId61"/>
    <p:sldId id="931" r:id="rId62"/>
    <p:sldId id="932" r:id="rId63"/>
    <p:sldId id="933" r:id="rId64"/>
    <p:sldId id="1099" r:id="rId65"/>
    <p:sldId id="1100" r:id="rId66"/>
    <p:sldId id="934" r:id="rId67"/>
    <p:sldId id="803" r:id="rId68"/>
    <p:sldId id="804" r:id="rId69"/>
    <p:sldId id="827" r:id="rId70"/>
    <p:sldId id="964" r:id="rId71"/>
    <p:sldId id="826" r:id="rId72"/>
    <p:sldId id="965" r:id="rId73"/>
    <p:sldId id="969" r:id="rId74"/>
    <p:sldId id="870" r:id="rId75"/>
    <p:sldId id="900" r:id="rId76"/>
    <p:sldId id="871" r:id="rId77"/>
    <p:sldId id="872" r:id="rId78"/>
    <p:sldId id="874" r:id="rId79"/>
    <p:sldId id="1098" r:id="rId80"/>
    <p:sldId id="672" r:id="rId81"/>
    <p:sldId id="673" r:id="rId82"/>
    <p:sldId id="674" r:id="rId83"/>
    <p:sldId id="675" r:id="rId84"/>
    <p:sldId id="676" r:id="rId85"/>
    <p:sldId id="902" r:id="rId86"/>
    <p:sldId id="1086" r:id="rId87"/>
    <p:sldId id="677" r:id="rId88"/>
    <p:sldId id="678" r:id="rId89"/>
    <p:sldId id="679" r:id="rId90"/>
    <p:sldId id="680" r:id="rId91"/>
    <p:sldId id="903" r:id="rId92"/>
    <p:sldId id="963" r:id="rId93"/>
    <p:sldId id="681" r:id="rId94"/>
    <p:sldId id="878" r:id="rId95"/>
    <p:sldId id="879" r:id="rId96"/>
    <p:sldId id="880" r:id="rId97"/>
    <p:sldId id="882" r:id="rId98"/>
    <p:sldId id="883" r:id="rId99"/>
    <p:sldId id="884" r:id="rId100"/>
    <p:sldId id="967" r:id="rId101"/>
    <p:sldId id="885" r:id="rId102"/>
    <p:sldId id="886" r:id="rId103"/>
    <p:sldId id="887" r:id="rId104"/>
    <p:sldId id="888" r:id="rId105"/>
    <p:sldId id="1016" r:id="rId106"/>
    <p:sldId id="973" r:id="rId107"/>
    <p:sldId id="974" r:id="rId108"/>
    <p:sldId id="975" r:id="rId109"/>
    <p:sldId id="976" r:id="rId110"/>
    <p:sldId id="977" r:id="rId111"/>
    <p:sldId id="978" r:id="rId112"/>
    <p:sldId id="979" r:id="rId113"/>
    <p:sldId id="980" r:id="rId114"/>
    <p:sldId id="981" r:id="rId115"/>
    <p:sldId id="983" r:id="rId116"/>
    <p:sldId id="984" r:id="rId117"/>
    <p:sldId id="987" r:id="rId118"/>
    <p:sldId id="986" r:id="rId119"/>
    <p:sldId id="1058" r:id="rId120"/>
    <p:sldId id="1059" r:id="rId121"/>
    <p:sldId id="1095" r:id="rId122"/>
    <p:sldId id="1060" r:id="rId123"/>
    <p:sldId id="1061" r:id="rId124"/>
    <p:sldId id="1062" r:id="rId125"/>
    <p:sldId id="695" r:id="rId126"/>
    <p:sldId id="915" r:id="rId127"/>
    <p:sldId id="696" r:id="rId128"/>
    <p:sldId id="697" r:id="rId129"/>
    <p:sldId id="698" r:id="rId130"/>
    <p:sldId id="700" r:id="rId131"/>
    <p:sldId id="701" r:id="rId132"/>
    <p:sldId id="702" r:id="rId133"/>
    <p:sldId id="703" r:id="rId134"/>
    <p:sldId id="704" r:id="rId135"/>
    <p:sldId id="706" r:id="rId136"/>
    <p:sldId id="1096" r:id="rId137"/>
    <p:sldId id="708" r:id="rId138"/>
    <p:sldId id="711" r:id="rId139"/>
    <p:sldId id="904" r:id="rId140"/>
    <p:sldId id="1102" r:id="rId141"/>
    <p:sldId id="712" r:id="rId142"/>
    <p:sldId id="1101" r:id="rId143"/>
    <p:sldId id="970" r:id="rId144"/>
    <p:sldId id="909" r:id="rId145"/>
    <p:sldId id="938" r:id="rId146"/>
    <p:sldId id="1027" r:id="rId147"/>
    <p:sldId id="1028" r:id="rId148"/>
    <p:sldId id="709" r:id="rId149"/>
    <p:sldId id="710" r:id="rId150"/>
    <p:sldId id="718" r:id="rId151"/>
    <p:sldId id="719" r:id="rId152"/>
    <p:sldId id="905" r:id="rId153"/>
    <p:sldId id="906" r:id="rId154"/>
    <p:sldId id="720" r:id="rId155"/>
    <p:sldId id="721" r:id="rId156"/>
    <p:sldId id="722" r:id="rId157"/>
    <p:sldId id="908" r:id="rId158"/>
    <p:sldId id="907" r:id="rId159"/>
    <p:sldId id="723" r:id="rId160"/>
    <p:sldId id="724" r:id="rId161"/>
    <p:sldId id="773" r:id="rId162"/>
    <p:sldId id="725" r:id="rId163"/>
    <p:sldId id="912" r:id="rId164"/>
    <p:sldId id="726" r:id="rId165"/>
    <p:sldId id="727" r:id="rId166"/>
    <p:sldId id="728" r:id="rId167"/>
    <p:sldId id="729" r:id="rId168"/>
    <p:sldId id="913" r:id="rId169"/>
    <p:sldId id="730" r:id="rId170"/>
    <p:sldId id="1063" r:id="rId171"/>
    <p:sldId id="1064" r:id="rId172"/>
    <p:sldId id="1079" r:id="rId173"/>
    <p:sldId id="1065" r:id="rId174"/>
    <p:sldId id="1066" r:id="rId175"/>
    <p:sldId id="1067" r:id="rId176"/>
    <p:sldId id="1080" r:id="rId177"/>
    <p:sldId id="735" r:id="rId178"/>
    <p:sldId id="736" r:id="rId179"/>
    <p:sldId id="1045" r:id="rId180"/>
    <p:sldId id="737" r:id="rId181"/>
    <p:sldId id="738" r:id="rId182"/>
    <p:sldId id="1085" r:id="rId183"/>
    <p:sldId id="1083" r:id="rId184"/>
    <p:sldId id="1082" r:id="rId185"/>
    <p:sldId id="1049" r:id="rId186"/>
    <p:sldId id="1005" r:id="rId187"/>
    <p:sldId id="1084" r:id="rId188"/>
    <p:sldId id="740" r:id="rId189"/>
    <p:sldId id="1024" r:id="rId190"/>
    <p:sldId id="741" r:id="rId191"/>
    <p:sldId id="742" r:id="rId192"/>
    <p:sldId id="743" r:id="rId193"/>
    <p:sldId id="744" r:id="rId194"/>
    <p:sldId id="1047" r:id="rId195"/>
    <p:sldId id="1048" r:id="rId196"/>
    <p:sldId id="1038" r:id="rId197"/>
    <p:sldId id="747" r:id="rId198"/>
    <p:sldId id="745" r:id="rId199"/>
    <p:sldId id="748" r:id="rId200"/>
    <p:sldId id="1037" r:id="rId201"/>
    <p:sldId id="750" r:id="rId202"/>
    <p:sldId id="1007" r:id="rId203"/>
    <p:sldId id="1068" r:id="rId204"/>
    <p:sldId id="1069" r:id="rId205"/>
    <p:sldId id="1070" r:id="rId206"/>
    <p:sldId id="1071" r:id="rId207"/>
    <p:sldId id="1072" r:id="rId208"/>
    <p:sldId id="1073" r:id="rId209"/>
    <p:sldId id="1074" r:id="rId210"/>
    <p:sldId id="1075" r:id="rId211"/>
    <p:sldId id="1076" r:id="rId212"/>
    <p:sldId id="1077" r:id="rId213"/>
    <p:sldId id="1078" r:id="rId214"/>
    <p:sldId id="988" r:id="rId215"/>
    <p:sldId id="989" r:id="rId216"/>
    <p:sldId id="1052" r:id="rId217"/>
    <p:sldId id="1053" r:id="rId218"/>
    <p:sldId id="1087" r:id="rId219"/>
    <p:sldId id="1054" r:id="rId220"/>
    <p:sldId id="990" r:id="rId221"/>
    <p:sldId id="1088" r:id="rId222"/>
    <p:sldId id="1015" r:id="rId223"/>
    <p:sldId id="1055" r:id="rId224"/>
    <p:sldId id="1056" r:id="rId225"/>
    <p:sldId id="1040" r:id="rId226"/>
    <p:sldId id="1041" r:id="rId227"/>
    <p:sldId id="1044" r:id="rId228"/>
    <p:sldId id="659" r:id="rId229"/>
  </p:sldIdLst>
  <p:sldSz cx="14630400" cy="8229600"/>
  <p:notesSz cx="7102475" cy="9369425"/>
  <p:defaultTextStyle>
    <a:defPPr>
      <a:defRPr lang="en-US"/>
    </a:defPPr>
    <a:lvl1pPr marL="0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48606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097211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645817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194422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743025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291633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3840236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388842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2">
          <p15:clr>
            <a:srgbClr val="A4A3A4"/>
          </p15:clr>
        </p15:guide>
        <p15:guide id="2" orient="horz" pos="744">
          <p15:clr>
            <a:srgbClr val="A4A3A4"/>
          </p15:clr>
        </p15:guide>
        <p15:guide id="3" pos="522">
          <p15:clr>
            <a:srgbClr val="A4A3A4"/>
          </p15:clr>
        </p15:guide>
        <p15:guide id="4" pos="2904">
          <p15:clr>
            <a:srgbClr val="A4A3A4"/>
          </p15:clr>
        </p15:guide>
        <p15:guide id="5" pos="4622">
          <p15:clr>
            <a:srgbClr val="A4A3A4"/>
          </p15:clr>
        </p15:guide>
        <p15:guide id="6" orient="horz" pos="1256">
          <p15:clr>
            <a:srgbClr val="A4A3A4"/>
          </p15:clr>
        </p15:guide>
        <p15:guide id="7" orient="horz" pos="4848">
          <p15:clr>
            <a:srgbClr val="A4A3A4"/>
          </p15:clr>
        </p15:guide>
        <p15:guide id="8" pos="588">
          <p15:clr>
            <a:srgbClr val="A4A3A4"/>
          </p15:clr>
        </p15:guide>
        <p15:guide id="9" pos="4610">
          <p15:clr>
            <a:srgbClr val="A4A3A4"/>
          </p15:clr>
        </p15:guide>
        <p15:guide id="10" pos="86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1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ian Montgomery" initials="G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9E0"/>
    <a:srgbClr val="2B3239"/>
    <a:srgbClr val="C5CAD4"/>
    <a:srgbClr val="FFFFFF"/>
    <a:srgbClr val="829AB0"/>
    <a:srgbClr val="A8B9C8"/>
    <a:srgbClr val="B1D5AF"/>
    <a:srgbClr val="C8C8C8"/>
    <a:srgbClr val="00A3A5"/>
    <a:srgbClr val="3C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85651" autoAdjust="0"/>
  </p:normalViewPr>
  <p:slideViewPr>
    <p:cSldViewPr snapToGrid="0">
      <p:cViewPr varScale="1">
        <p:scale>
          <a:sx n="61" d="100"/>
          <a:sy n="61" d="100"/>
        </p:scale>
        <p:origin x="540" y="78"/>
      </p:cViewPr>
      <p:guideLst>
        <p:guide orient="horz" pos="4592"/>
        <p:guide orient="horz" pos="744"/>
        <p:guide pos="522"/>
        <p:guide pos="2904"/>
        <p:guide pos="4622"/>
        <p:guide orient="horz" pos="1256"/>
        <p:guide orient="horz" pos="4848"/>
        <p:guide pos="588"/>
        <p:guide pos="4610"/>
        <p:guide pos="869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-19085"/>
    </p:cViewPr>
  </p:sorterViewPr>
  <p:notesViewPr>
    <p:cSldViewPr snapToGrid="0">
      <p:cViewPr varScale="1">
        <p:scale>
          <a:sx n="96" d="100"/>
          <a:sy n="96" d="100"/>
        </p:scale>
        <p:origin x="-4432" y="-104"/>
      </p:cViewPr>
      <p:guideLst>
        <p:guide orient="horz" pos="2951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presProps" Target="presProp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notesMaster" Target="notesMasters/notesMaster1.xml"/><Relationship Id="rId235" Type="http://schemas.openxmlformats.org/officeDocument/2006/relationships/theme" Target="theme/theme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tableStyles" Target="tableStyles.xml"/><Relationship Id="rId26" Type="http://schemas.openxmlformats.org/officeDocument/2006/relationships/slide" Target="slides/slide25.xml"/><Relationship Id="rId231" Type="http://schemas.openxmlformats.org/officeDocument/2006/relationships/handoutMaster" Target="handoutMasters/handoutMaster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commentAuthors" Target="commentAuthor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3D22D-0F46-4BF4-9660-1D4B24F0D9EA}" type="datetimeFigureOut">
              <a:rPr lang="en-US" smtClean="0">
                <a:latin typeface="Arial" panose="020B0604020202020204" pitchFamily="34" charset="0"/>
              </a:rPr>
              <a:t>6/20/2016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9525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899525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51696-4263-4686-8631-6326D8E42C39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61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B714F60-978E-4B46-A1E7-4610C4949FB2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468313"/>
            <a:ext cx="2895600" cy="1628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19" tIns="47060" rIns="94119" bIns="4706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2179948"/>
            <a:ext cx="5681980" cy="6486770"/>
          </a:xfrm>
          <a:prstGeom prst="rect">
            <a:avLst/>
          </a:prstGeom>
        </p:spPr>
        <p:txBody>
          <a:bodyPr vert="horz" lIns="94119" tIns="47060" rIns="94119" bIns="4706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38491A7-CDAE-6648-97E4-398EE75E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0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548606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097211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645817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194422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743025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291633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3840236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388842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6750" y="392113"/>
            <a:ext cx="2938463" cy="1654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247" y="2185313"/>
            <a:ext cx="6173015" cy="6481405"/>
          </a:xfrm>
        </p:spPr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35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dirty="0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19714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54526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6446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6394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80297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7834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53266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56068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64337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13493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259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72796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97089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117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0567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118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82292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120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2697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121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97728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122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81053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123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3463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124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52891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88200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128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824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51023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129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806844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131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13848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132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67214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0508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28674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137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698286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138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>
                <a:solidFill>
                  <a:prstClr val="black"/>
                </a:solidFill>
              </a:rPr>
              <a:t>Have the students run the commands in the python</a:t>
            </a:r>
            <a:r>
              <a:rPr lang="en-US" baseline="0" dirty="0" smtClean="0">
                <a:solidFill>
                  <a:prstClr val="black"/>
                </a:solidFill>
              </a:rPr>
              <a:t> shell as the slides are presented.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54444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139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63055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140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6516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141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716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93808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142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8885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143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13668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144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66988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145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83671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146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304438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147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158298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148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1540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149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309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151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51271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152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956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16108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153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15230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154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017698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155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80643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156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843282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157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10844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158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98599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159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426314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160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555715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162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91697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163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075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492174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164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454744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165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072879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166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148829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167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57315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168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492726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169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27789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171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402577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172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153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173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934889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174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1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60818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175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2466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176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045721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178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16291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179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59188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180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104022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181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782499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182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8207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183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77966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184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809570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185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010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732291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186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608634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187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030923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188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936767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189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828909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190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29094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191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80968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192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82129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193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94201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194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18519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195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88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64671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196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74923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197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977251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198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822074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199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33429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200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82743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201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81187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202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384088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204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836703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205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110147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206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54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27356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207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768686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209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7333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210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83744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211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0437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212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471286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213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82596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dirty="0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264200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216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55756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217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9854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218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448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endParaRPr lang="en-US" altLang="en-US" dirty="0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65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64285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219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36014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220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371274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221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798332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222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306562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223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258439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224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114429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459515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02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775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7228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836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9073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3462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223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123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3870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984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dirty="0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9712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364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0629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869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4907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638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9673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9219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dirty="0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078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553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235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0528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5927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946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713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494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0116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5147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4152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9263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809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143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dirty="0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1139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695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490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6405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0876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711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8662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3453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7605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250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34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7040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3467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8598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1065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4924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1531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57812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36589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4212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25843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450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9907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464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1823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6173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11114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672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00167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8548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23984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46084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704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dirty="0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4587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92048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59585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33953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4320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52372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0744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5438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70229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52684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77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dirty="0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45473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23667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4088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00024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84225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30638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03792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endParaRPr lang="en-US" altLang="en-US" dirty="0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77889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48121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86580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US" altLang="en-US" smtClean="0">
              <a:latin typeface="Franklin Gothic Boo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98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jpg"/><Relationship Id="rId4" Type="http://schemas.microsoft.com/office/2007/relationships/hdphoto" Target="../media/hdphoto1.wdp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5021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440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317047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7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294581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1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85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883" y="2918809"/>
            <a:ext cx="6309360" cy="4741547"/>
          </a:xfrm>
          <a:prstGeom prst="rect">
            <a:avLst/>
          </a:prstGeom>
        </p:spPr>
        <p:txBody>
          <a:bodyPr lIns="91425" tIns="45713" rIns="91425" bIns="45713"/>
          <a:lstStyle>
            <a:lvl1pPr marL="276624" indent="-276624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2800">
                <a:solidFill>
                  <a:schemeClr val="accent2"/>
                </a:solidFill>
              </a:defRPr>
            </a:lvl1pPr>
            <a:lvl2pPr marL="682977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2pPr>
            <a:lvl3pPr marL="1102684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512852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1800">
                <a:solidFill>
                  <a:schemeClr val="accent2"/>
                </a:solidFill>
              </a:defRPr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73051" y="2918809"/>
            <a:ext cx="6309360" cy="4741547"/>
          </a:xfrm>
          <a:prstGeom prst="rect">
            <a:avLst/>
          </a:prstGeom>
        </p:spPr>
        <p:txBody>
          <a:bodyPr lIns="91425" tIns="45713" rIns="91425" bIns="45713"/>
          <a:lstStyle>
            <a:lvl1pPr marL="276624" indent="-276624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2800">
                <a:solidFill>
                  <a:schemeClr val="accent2"/>
                </a:solidFill>
              </a:defRPr>
            </a:lvl1pPr>
            <a:lvl2pPr marL="682977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2pPr>
            <a:lvl3pPr marL="1241951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779938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tabLst/>
              <a:defRPr sz="1800">
                <a:solidFill>
                  <a:schemeClr val="accent2"/>
                </a:solidFill>
              </a:defRPr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52883" y="1927366"/>
            <a:ext cx="6309360" cy="767716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73051" y="1927366"/>
            <a:ext cx="6309360" cy="767716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4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itle w Content, Left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 userDrawn="1"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H="1">
            <a:off x="0" y="2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46871" y="1139566"/>
            <a:ext cx="8970442" cy="59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62255" y="2088304"/>
            <a:ext cx="9033904" cy="5200228"/>
          </a:xfrm>
          <a:prstGeom prst="rect">
            <a:avLst/>
          </a:prstGeom>
        </p:spPr>
        <p:txBody>
          <a:bodyPr lIns="109887" tIns="54942" rIns="109887" bIns="54942"/>
          <a:lstStyle>
            <a:lvl1pPr marL="411455" indent="-411455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 marL="1371515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 marL="2468722" indent="-274304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" y="0"/>
            <a:ext cx="3998081" cy="8229600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3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587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3" name="Picture 12" descr="longwindowperspective.jpg"/>
          <p:cNvPicPr>
            <a:picLocks noChangeAspect="1"/>
          </p:cNvPicPr>
          <p:nvPr userDrawn="1"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46871" y="1139566"/>
            <a:ext cx="8970442" cy="59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spcAft>
                <a:spcPts val="1441"/>
              </a:spcAft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" y="0"/>
            <a:ext cx="3998081" cy="8229600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988644" y="3366639"/>
            <a:ext cx="7698751" cy="1891666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139267" indent="-139267">
              <a:lnSpc>
                <a:spcPct val="95000"/>
              </a:lnSpc>
              <a:spcBef>
                <a:spcPts val="900"/>
              </a:spcBef>
              <a:buNone/>
              <a:tabLst>
                <a:tab pos="8115599" algn="r"/>
              </a:tabLst>
              <a:defRPr sz="2900">
                <a:solidFill>
                  <a:schemeClr val="accent2"/>
                </a:solidFill>
              </a:defRPr>
            </a:lvl1pPr>
            <a:lvl2pPr marL="548606" indent="0">
              <a:buNone/>
              <a:defRPr sz="2900">
                <a:solidFill>
                  <a:schemeClr val="accent2"/>
                </a:solidFill>
              </a:defRPr>
            </a:lvl2pPr>
            <a:lvl3pPr marL="1097211" indent="0">
              <a:buNone/>
              <a:defRPr sz="2900">
                <a:solidFill>
                  <a:schemeClr val="accent2"/>
                </a:solidFill>
              </a:defRPr>
            </a:lvl3pPr>
            <a:lvl4pPr marL="1645813" indent="0">
              <a:buNone/>
              <a:defRPr sz="2900">
                <a:solidFill>
                  <a:schemeClr val="accent2"/>
                </a:solidFill>
              </a:defRPr>
            </a:lvl4pPr>
            <a:lvl5pPr marL="2194418" indent="0">
              <a:buNone/>
              <a:defRPr sz="29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2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938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 userDrawn="1"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responsive_pallete.png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956" y="4503152"/>
            <a:ext cx="7700009" cy="931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6220" y="2579408"/>
            <a:ext cx="8055056" cy="177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defRPr lang="en-US" sz="72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1109174" y="4747696"/>
            <a:ext cx="8055218" cy="548788"/>
          </a:xfrm>
          <a:prstGeom prst="rect">
            <a:avLst/>
          </a:prstGeom>
          <a:noFill/>
          <a:ln>
            <a:noFill/>
          </a:ln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400" cap="none" spc="-61" baseline="0">
                <a:solidFill>
                  <a:schemeClr val="tx1"/>
                </a:solidFill>
              </a:defRPr>
            </a:lvl1pPr>
            <a:lvl2pPr marL="548606" indent="0">
              <a:buNone/>
              <a:defRPr sz="2900" cap="all" baseline="0">
                <a:solidFill>
                  <a:schemeClr val="accent2"/>
                </a:solidFill>
              </a:defRPr>
            </a:lvl2pPr>
            <a:lvl3pPr marL="1097211" indent="0">
              <a:buNone/>
              <a:defRPr sz="2900" cap="all" baseline="0">
                <a:solidFill>
                  <a:schemeClr val="accent2"/>
                </a:solidFill>
              </a:defRPr>
            </a:lvl3pPr>
            <a:lvl4pPr marL="1645813" indent="0">
              <a:buNone/>
              <a:defRPr sz="2900" cap="all" baseline="0">
                <a:solidFill>
                  <a:schemeClr val="accent2"/>
                </a:solidFill>
              </a:defRPr>
            </a:lvl4pPr>
            <a:lvl5pPr marL="2194418" indent="0">
              <a:buNone/>
              <a:defRPr sz="29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/>
          </p:nvPr>
        </p:nvSpPr>
        <p:spPr>
          <a:xfrm>
            <a:off x="1109174" y="5928803"/>
            <a:ext cx="8034064" cy="781050"/>
          </a:xfrm>
          <a:prstGeom prst="rect">
            <a:avLst/>
          </a:prstGeom>
          <a:noFill/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0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2400" cap="all" baseline="0">
                <a:solidFill>
                  <a:schemeClr val="accent2"/>
                </a:solidFill>
              </a:defRPr>
            </a:lvl2pPr>
            <a:lvl3pPr marL="1097211" indent="0">
              <a:buNone/>
              <a:defRPr sz="2400" cap="all" baseline="0">
                <a:solidFill>
                  <a:schemeClr val="accent2"/>
                </a:solidFill>
              </a:defRPr>
            </a:lvl3pPr>
            <a:lvl4pPr marL="1645813" indent="0">
              <a:buNone/>
              <a:defRPr sz="2400" cap="all" baseline="0">
                <a:solidFill>
                  <a:schemeClr val="accent2"/>
                </a:solidFill>
              </a:defRPr>
            </a:lvl4pPr>
            <a:lvl5pPr marL="2194418" indent="0">
              <a:buNone/>
              <a:defRPr sz="24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 descr="juniper_cmyk.png"/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9631" y="432094"/>
            <a:ext cx="2280998" cy="6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4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room.jpg"/>
          <p:cNvPicPr>
            <a:picLocks noChangeAspect="1"/>
          </p:cNvPicPr>
          <p:nvPr userDrawn="1"/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14630401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366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ngwindowperspective.jpg"/>
          <p:cNvPicPr>
            <a:picLocks noChangeAspect="1"/>
          </p:cNvPicPr>
          <p:nvPr userDrawn="1"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9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87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stytest5.png"/>
          <p:cNvPicPr>
            <a:picLocks noChangeAspect="1"/>
          </p:cNvPicPr>
          <p:nvPr userDrawn="1"/>
        </p:nvPicPr>
        <p:blipFill rotWithShape="1"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6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8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ngwindowperspective.jpg"/>
          <p:cNvPicPr>
            <a:picLocks noChangeAspect="1"/>
          </p:cNvPicPr>
          <p:nvPr userDrawn="1"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7" name="Picture 6" descr="juniper_cmyk.png"/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9631" y="432094"/>
            <a:ext cx="2280998" cy="623615"/>
          </a:xfrm>
          <a:prstGeom prst="rect">
            <a:avLst/>
          </a:prstGeom>
        </p:spPr>
      </p:pic>
      <p:pic>
        <p:nvPicPr>
          <p:cNvPr id="8" name="Picture 7" descr="Slide16 copy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5766" y="4824065"/>
            <a:ext cx="6050008" cy="105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543" y="3323490"/>
            <a:ext cx="6674148" cy="1371600"/>
          </a:xfrm>
          <a:prstGeom prst="rect">
            <a:avLst/>
          </a:prstGeom>
        </p:spPr>
        <p:txBody>
          <a:bodyPr lIns="91425" tIns="45713" rIns="91425" bIns="45713" anchor="b" anchorCtr="0"/>
          <a:lstStyle>
            <a:lvl1pPr>
              <a:lnSpc>
                <a:spcPct val="95000"/>
              </a:lnSpc>
              <a:spcBef>
                <a:spcPts val="900"/>
              </a:spcBef>
              <a:defRPr lang="en-US" sz="10000" b="0" cap="none" spc="-6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5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Restricted &amp; Confidenti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04345" y="7873007"/>
            <a:ext cx="286646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Restricted &amp;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877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tricted &amp; Confidential_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04345" y="7873007"/>
            <a:ext cx="286646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Restricted &amp;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611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fidenti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310656" y="7873007"/>
            <a:ext cx="2060149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0521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310656" y="7873007"/>
            <a:ext cx="2060149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 smtClean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Confidential</a:t>
            </a:r>
            <a:endParaRPr lang="en-US" sz="1100" kern="1200" dirty="0">
              <a:solidFill>
                <a:srgbClr val="344A58">
                  <a:alpha val="50000"/>
                </a:srgbClr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77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stytest8.png"/>
          <p:cNvPicPr>
            <a:picLocks noChangeAspect="1"/>
          </p:cNvPicPr>
          <p:nvPr userDrawn="1"/>
        </p:nvPicPr>
        <p:blipFill rotWithShape="1"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53" t="16137"/>
          <a:stretch/>
        </p:blipFill>
        <p:spPr>
          <a:xfrm>
            <a:off x="3" y="0"/>
            <a:ext cx="14630399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3" y="4629915"/>
            <a:ext cx="9052311" cy="1634491"/>
          </a:xfrm>
          <a:prstGeom prst="rect">
            <a:avLst/>
          </a:prstGeom>
        </p:spPr>
        <p:txBody>
          <a:bodyPr lIns="91425" tIns="45713" rIns="91425" bIns="45713" anchor="t"/>
          <a:lstStyle>
            <a:lvl1pPr algn="l">
              <a:lnSpc>
                <a:spcPct val="95000"/>
              </a:lnSpc>
              <a:spcBef>
                <a:spcPts val="400"/>
              </a:spcBef>
              <a:defRPr sz="5800" b="0" cap="none" spc="-61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responsive_pallete.png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956" y="4452512"/>
            <a:ext cx="8800012" cy="9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5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baseline="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 baseline="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baseline="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306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9703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628298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 baseline="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438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628298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766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628298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43658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482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/>
        </p:nvPicPr>
        <p:blipFill rotWithShape="1">
          <a:blip r:embed="rId29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1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  <a:extLst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56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833" r:id="rId4"/>
    <p:sldLayoutId id="2147483838" r:id="rId5"/>
    <p:sldLayoutId id="2147483825" r:id="rId6"/>
    <p:sldLayoutId id="2147483834" r:id="rId7"/>
    <p:sldLayoutId id="2147483839" r:id="rId8"/>
    <p:sldLayoutId id="2147483832" r:id="rId9"/>
    <p:sldLayoutId id="2147483835" r:id="rId10"/>
    <p:sldLayoutId id="2147483840" r:id="rId11"/>
    <p:sldLayoutId id="2147483826" r:id="rId12"/>
    <p:sldLayoutId id="2147483836" r:id="rId13"/>
    <p:sldLayoutId id="2147483841" r:id="rId14"/>
    <p:sldLayoutId id="2147483837" r:id="rId15"/>
    <p:sldLayoutId id="2147483843" r:id="rId16"/>
    <p:sldLayoutId id="2147483653" r:id="rId17"/>
    <p:sldLayoutId id="2147483844" r:id="rId18"/>
    <p:sldLayoutId id="2147483846" r:id="rId19"/>
    <p:sldLayoutId id="2147483827" r:id="rId20"/>
    <p:sldLayoutId id="2147483828" r:id="rId21"/>
    <p:sldLayoutId id="2147483850" r:id="rId22"/>
    <p:sldLayoutId id="2147483655" r:id="rId23"/>
    <p:sldLayoutId id="2147483851" r:id="rId24"/>
    <p:sldLayoutId id="2147483852" r:id="rId25"/>
    <p:sldLayoutId id="2147483853" r:id="rId26"/>
    <p:sldLayoutId id="2147483854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548606" rtl="0" eaLnBrk="1" latinLnBrk="0" hangingPunct="1">
        <a:spcBef>
          <a:spcPct val="0"/>
        </a:spcBef>
        <a:buNone/>
        <a:defRPr sz="4000" b="1" i="0" kern="1200">
          <a:solidFill>
            <a:schemeClr val="accent6"/>
          </a:solidFill>
          <a:latin typeface="Arial"/>
          <a:ea typeface="+mj-ea"/>
          <a:cs typeface="Arial"/>
        </a:defRPr>
      </a:lvl1pPr>
    </p:titleStyle>
    <p:bodyStyle>
      <a:lvl1pPr marL="411455" indent="-411455" algn="l" defTabSz="548606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1pPr>
      <a:lvl2pPr marL="891485" indent="-342878" algn="l" defTabSz="548606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2pPr>
      <a:lvl3pPr marL="1371515" indent="-274304" algn="l" defTabSz="548606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3pPr>
      <a:lvl4pPr marL="1920117" indent="-274304" algn="l" defTabSz="548606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4pPr>
      <a:lvl5pPr marL="2468722" indent="-274304" algn="l" defTabSz="548606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5pPr>
      <a:lvl6pPr marL="3017328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935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542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146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06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11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17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22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025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633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236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8842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niper.net/documentation/en_US/junos15.1/information-products/pathway-pages/rest-api/rest-api.pdf" TargetMode="External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72.30.177.170:3000/" TargetMode="Externa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219" y="2305488"/>
            <a:ext cx="13424181" cy="2046714"/>
          </a:xfrm>
        </p:spPr>
        <p:txBody>
          <a:bodyPr/>
          <a:lstStyle/>
          <a:p>
            <a:r>
              <a:rPr lang="en-GB" altLang="en-US" sz="5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alt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FOR </a:t>
            </a:r>
            <a:r>
              <a:rPr lang="en-GB" altLang="en-US" sz="5400" dirty="0"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GB" alt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ENGINEERS</a:t>
            </a:r>
            <a:br>
              <a:rPr lang="en-GB" alt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 journey from CLI to Python</a:t>
            </a:r>
            <a:endParaRPr lang="en-US" sz="5400" dirty="0"/>
          </a:p>
        </p:txBody>
      </p:sp>
      <p:sp>
        <p:nvSpPr>
          <p:cNvPr id="4" name="Rectangle 3"/>
          <p:cNvSpPr/>
          <p:nvPr/>
        </p:nvSpPr>
        <p:spPr>
          <a:xfrm>
            <a:off x="1137025" y="4746414"/>
            <a:ext cx="4237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November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2015. </a:t>
            </a: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Version </a:t>
            </a:r>
            <a:r>
              <a:rPr lang="en-GB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4.18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42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6609" y="429332"/>
            <a:ext cx="11398916" cy="664797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PIP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(package manager/installer program)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607220" y="1266295"/>
            <a:ext cx="11928305" cy="3674308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 for "Pip Installs Packages" or "Pip Installs Python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 is a package management system used to find, install and manage Python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packages. 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packages can be found in the Python Package Index 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PyPI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repository for Python. 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currently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80000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packages.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https://pypi.python.org/pypi.  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use pip to find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packages in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Package Index 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PyPI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to install them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16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901826" y="1088876"/>
            <a:ext cx="10872265" cy="61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open a file with write mode, use "w". 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file doesn’t exist, python will create it. 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the file already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exists,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python will overwrite its content.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 open a file with append mode, use "a". 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file pointer is at the end of the file if the file exists. That is, the file is in the append mode.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write content without overwriting the file content. 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file does not exist, it creates a new file for writing.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alt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43305" y="5308123"/>
            <a:ext cx="1138930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f=open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python_basics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list_of_ip.txt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","a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&lt;open file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python_basics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list_of_ip.txt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', mode 'a' at 0x000000000317AD20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help(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f.write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f.write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172.30.179.106\n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f.write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172.30.179.107\n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f.close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826" y="424079"/>
            <a:ext cx="12131674" cy="664797"/>
          </a:xfrm>
        </p:spPr>
        <p:txBody>
          <a:bodyPr/>
          <a:lstStyle/>
          <a:p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LAB 8 - WRITE </a:t>
            </a: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 ON A FILE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701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901826" y="1525298"/>
            <a:ext cx="10872265" cy="61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defines the method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splitlines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This method returns a list  of strings.  </a:t>
            </a:r>
          </a:p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ach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line of the string is an item of the list. </a:t>
            </a:r>
          </a:p>
          <a:p>
            <a:pPr algn="just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alt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1221" y="3428286"/>
            <a:ext cx="11389305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f=open("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list_of_ip.txt","r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s=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f.read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  <a:p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'172.30.179.101\n172.30.179.102\n172.30.179.103\n172.30.179.104\n172.30.179.105\n172.30.179.106\n172.30.179.107\n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s.splitlines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list_ip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s.splitlines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type(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list_ip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&lt;type 'list'&gt;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list_ip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['172.30.179.101', '172.30.179.102', '172.30.179.103', </a:t>
            </a:r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'172.30.179.104', '172.30.179.105'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'172.30.179.106', '172.30.179.107']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list_ip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172.30.179.102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f.close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826" y="600555"/>
            <a:ext cx="12131674" cy="664797"/>
          </a:xfrm>
        </p:spPr>
        <p:txBody>
          <a:bodyPr/>
          <a:lstStyle/>
          <a:p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LAB 8 -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 IT INTO A LIST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7204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901826" y="1224506"/>
            <a:ext cx="10872265" cy="61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read data from a file with methods read,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readline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readlines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… this moves the position of  pointer within the file.  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use the method seek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position of the read/write pointer within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file. This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doesn't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any value. 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eek(0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places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file pointer at the beginning of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file. Use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file.seek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to get help about this method of the class file.</a:t>
            </a:r>
          </a:p>
          <a:p>
            <a:pPr algn="just"/>
            <a:endParaRPr lang="en-GB" alt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27323" y="3982283"/>
            <a:ext cx="1185452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f=open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python_basics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list_of_ip.txt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","r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pointer is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 of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file.</a:t>
            </a:r>
            <a:endParaRPr lang="en-US" sz="18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s=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f.read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method read moved the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pointer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the end of the file.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  <a:p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'172.30.179.101\n172.30.179.102\n172.30.179.103\n172.30.179.104\n172.30.179.105\n172.30.179.106\n172.30.179.107\n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s1=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f.read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 is an empty string (the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pointer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was at the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of the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file)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 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'‘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help(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f.seek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f.seek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s1=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f.read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</a:p>
          <a:p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'172.30.179.101\n172.30.179.102\n172.30.179.103\n172.30.179.104\n172.30.179.105\n172.30.179.106\n172.30.179.107\n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826" y="600555"/>
            <a:ext cx="12131674" cy="664797"/>
          </a:xfrm>
        </p:spPr>
        <p:txBody>
          <a:bodyPr/>
          <a:lstStyle/>
          <a:p>
            <a:pPr algn="just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LAB 8 -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POINTER POSITION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980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901826" y="1088876"/>
            <a:ext cx="10872265" cy="61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method tell returns the current position of the file read/write pointer within the file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method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readline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reads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line from a file and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returns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string. It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returns an empty string at EOF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 it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moves the position of  pointer within the file to the next line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alt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1826" y="3839375"/>
            <a:ext cx="11389305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f=open("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python_basics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list_of_ip.txt","r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help(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f.tell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f.tell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help(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f.readline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f.readline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'172.30.179.101\n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f.tell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f.readline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'172.30.179.102\n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f.tell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826" y="164133"/>
            <a:ext cx="12131674" cy="664797"/>
          </a:xfrm>
        </p:spPr>
        <p:txBody>
          <a:bodyPr/>
          <a:lstStyle/>
          <a:p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LAB 8 - POINTER </a:t>
            </a: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6912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901826" y="1640418"/>
            <a:ext cx="10872265" cy="61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method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readlines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calls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readline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repeatedly and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returns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the lines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alt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1826" y="2852239"/>
            <a:ext cx="1138930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f=open("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python_basics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list_of_ip.txt","r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f.readlines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['172.30.179.101\n', '172.30.179.102\n', '172.30.179.103\n', '172.30.179.104\n', '172.30.179.105\n</a:t>
            </a:r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'172.30.179.106\n'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'172.30.179.107\n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826" y="164133"/>
            <a:ext cx="12131674" cy="664797"/>
          </a:xfrm>
        </p:spPr>
        <p:txBody>
          <a:bodyPr/>
          <a:lstStyle/>
          <a:p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LAB 8 - TRANSFORM </a:t>
            </a: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FILE INTO A LIST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955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901826" y="1525298"/>
            <a:ext cx="10872265" cy="61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It is good practice to use the "with" keyword when dealing with file objects. This has the advantage that the file is properly closed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automatically (so no need to use the method close)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even if an exception is raised on the way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alt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2938" y="3969707"/>
            <a:ext cx="1098132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with open ("list_of_ip.txt", "a") as f:</a:t>
            </a: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f.write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172.30.179.108\n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f.write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172.30.179.109\n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endParaRPr lang="en-GB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f.closed</a:t>
            </a:r>
            <a:endParaRPr lang="en-GB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826" y="600555"/>
            <a:ext cx="12131674" cy="664797"/>
          </a:xfrm>
        </p:spPr>
        <p:txBody>
          <a:bodyPr/>
          <a:lstStyle/>
          <a:p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LAB 8 - USE </a:t>
            </a: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“WITH” KEYWORD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284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81226" y="3963473"/>
            <a:ext cx="10258424" cy="664797"/>
          </a:xfrm>
        </p:spPr>
        <p:txBody>
          <a:bodyPr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USE TEMPLATES  WITH PYTHON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80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176" y="559030"/>
            <a:ext cx="10258424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JINJA2 PACKAGE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313217" y="2013968"/>
            <a:ext cx="10241280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Jinja2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is a Python package used to generate documents based on templates.</a:t>
            </a:r>
          </a:p>
          <a:p>
            <a:pPr algn="just"/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here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are other templating engines for Python: 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jinja2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is simple, rich, stable and widely 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used.</a:t>
            </a:r>
          </a:p>
          <a:p>
            <a:pPr algn="just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Jinja2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files use a .j2 file extension </a:t>
            </a:r>
            <a:endParaRPr lang="en-GB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ariables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are marked in the 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</a:p>
          <a:p>
            <a:pPr lvl="1" algn="just"/>
            <a:r>
              <a:rPr lang="en-GB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use a </a:t>
            </a: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{{ variable-name }} syntax.</a:t>
            </a:r>
          </a:p>
          <a:p>
            <a:pPr algn="just"/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upports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some control structures (if and for). </a:t>
            </a:r>
            <a:endParaRPr lang="en-GB" sz="32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a {% ... %} syntax. </a:t>
            </a:r>
            <a:endParaRPr lang="en-GB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We will use Jinja2 to handle </a:t>
            </a:r>
            <a:r>
              <a:rPr lang="en-GB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templates</a:t>
            </a:r>
            <a:endParaRPr 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7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176" y="283458"/>
            <a:ext cx="10258424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LAB 9 -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JINJA2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43176" y="1685115"/>
            <a:ext cx="9437149" cy="48197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the </a:t>
            </a:r>
            <a:r>
              <a:rPr lang="en-US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Template from </a:t>
            </a:r>
            <a:r>
              <a:rPr lang="en-US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jinja2.environment</a:t>
            </a:r>
          </a:p>
          <a:p>
            <a:r>
              <a:rPr lang="en-US" altLang="en-US" sz="192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jinja2 import Template</a:t>
            </a:r>
          </a:p>
          <a:p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pPr eaLnBrk="1" hangingPunct="1"/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template is an instance of the </a:t>
            </a:r>
            <a:r>
              <a:rPr lang="en-US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Template. </a:t>
            </a:r>
            <a:endParaRPr lang="en-US" altLang="en-US" sz="192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template=Template("set system host-name {{hostname}}")</a:t>
            </a:r>
          </a:p>
          <a:p>
            <a:pPr eaLnBrk="1" hangingPunct="1"/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type (template)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&lt;class 'jinja2.environment.Template'&gt;</a:t>
            </a:r>
          </a:p>
          <a:p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pPr eaLnBrk="1" hangingPunct="1"/>
            <a:r>
              <a:rPr lang="en-US" altLang="en-US" sz="192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render is a method from </a:t>
            </a:r>
            <a:r>
              <a:rPr lang="en-US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Template</a:t>
            </a:r>
            <a:endParaRPr lang="en-US" altLang="en-US" sz="192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 </a:t>
            </a:r>
            <a:r>
              <a:rPr lang="en-US" altLang="en-US" sz="192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template.render</a:t>
            </a:r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(hostname="</a:t>
            </a:r>
            <a:r>
              <a:rPr lang="en-US" altLang="en-US" sz="192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EX_RACK3_RAW12</a:t>
            </a:r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set system hostname 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EX_RACK3_RAW12</a:t>
            </a:r>
            <a:endParaRPr lang="en-US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pPr eaLnBrk="1" hangingPunct="1"/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template2 is another instance of </a:t>
            </a:r>
            <a:r>
              <a:rPr lang="en-US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Template</a:t>
            </a:r>
            <a:endParaRPr lang="en-US" altLang="en-US" sz="192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template2=Template("set </a:t>
            </a:r>
            <a:r>
              <a:rPr lang="en-US" altLang="en-US" sz="192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{{</a:t>
            </a:r>
            <a:r>
              <a:rPr lang="en-US" altLang="en-US" sz="192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vlanname</a:t>
            </a:r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 </a:t>
            </a:r>
            <a:r>
              <a:rPr lang="en-US" altLang="en-US" sz="192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-id {{</a:t>
            </a:r>
            <a:r>
              <a:rPr lang="en-US" altLang="en-US" sz="192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vlanid</a:t>
            </a:r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}}")</a:t>
            </a:r>
          </a:p>
          <a:p>
            <a:pPr eaLnBrk="1" hangingPunct="1"/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nl-NL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print (template2.render(vlanname="v10",vlanid="10"))</a:t>
            </a:r>
            <a:endParaRPr lang="en-US" altLang="en-US" sz="192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v10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-id 10</a:t>
            </a:r>
          </a:p>
        </p:txBody>
      </p:sp>
    </p:spTree>
    <p:extLst>
      <p:ext uri="{BB962C8B-B14F-4D97-AF65-F5344CB8AC3E}">
        <p14:creationId xmlns:p14="http://schemas.microsoft.com/office/powerpoint/2010/main" val="3276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176" y="283458"/>
            <a:ext cx="10258424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LAB 9 -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JINJA2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23474" y="3417662"/>
            <a:ext cx="12187990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jinja2 import </a:t>
            </a:r>
            <a:r>
              <a:rPr lang="en-US" altLang="en-US" sz="192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the class Template from module </a:t>
            </a:r>
            <a:r>
              <a:rPr lang="en-US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jinja2.environment</a:t>
            </a:r>
            <a:endParaRPr lang="en-US" altLang="en-US" sz="192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f=open("jinja2_basics/template_int_vlan.j2") </a:t>
            </a:r>
            <a:r>
              <a:rPr lang="en-US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template_int_vlan.j2 is a jinja2 file</a:t>
            </a:r>
            <a:endParaRPr lang="en-US" altLang="en-US" sz="192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s=</a:t>
            </a:r>
            <a:r>
              <a:rPr lang="en-US" altLang="en-US" sz="192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f.read</a:t>
            </a:r>
            <a:r>
              <a:rPr lang="en-US" altLang="en-US" sz="192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is a string with the content of the file template_interf_and_vlan.j2 </a:t>
            </a:r>
            <a:endParaRPr lang="en-US" altLang="en-US" sz="192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type(s)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&lt;type '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s</a:t>
            </a:r>
            <a:endParaRPr lang="en-US" altLang="en-US" sz="192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set interfaces {{ interface }} unit 0 family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ethernet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-switching port-mode access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members {{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vlan_name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}}</a:t>
            </a:r>
          </a:p>
          <a:p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template=Template(s</a:t>
            </a:r>
            <a:r>
              <a:rPr lang="en-US" altLang="en-US" sz="192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template is an instance of the class Template.</a:t>
            </a:r>
            <a:endParaRPr lang="en-US" altLang="en-US" sz="192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92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en-US" sz="192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template.render</a:t>
            </a:r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(interface="ge-0/0/2", </a:t>
            </a:r>
            <a:r>
              <a:rPr lang="en-US" altLang="en-US" sz="192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vlan_name</a:t>
            </a:r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="v14")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set interfaces ge-0/0/2 unit 0 family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ethernet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-switching port-mode access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members v14</a:t>
            </a:r>
          </a:p>
          <a:p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 </a:t>
            </a:r>
            <a:r>
              <a:rPr lang="en-US" altLang="en-US" sz="192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template.render</a:t>
            </a:r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(interface="ge-0/0/3", </a:t>
            </a:r>
            <a:r>
              <a:rPr lang="en-US" altLang="en-US" sz="192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vlan_name</a:t>
            </a:r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="v14")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set interfaces ge-0/0/3 unit 0 family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ethernet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-switching port-mode access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members v14</a:t>
            </a:r>
          </a:p>
          <a:p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</a:p>
          <a:p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f.close</a:t>
            </a:r>
            <a:r>
              <a:rPr lang="en-US" altLang="en-US" sz="192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close the file</a:t>
            </a:r>
            <a:endParaRPr lang="en-US" altLang="en-US" sz="192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23474" y="1960033"/>
            <a:ext cx="12089687" cy="9787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</a:t>
            </a:r>
            <a:r>
              <a:rPr lang="en-US" altLang="en-US" sz="192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jinja2_basics/template_int_vlan.j2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set interfaces {{ interface }} unit 0 family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ethernet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-switching port-mode access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members {{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vlan_name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}}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77821" y="1294155"/>
            <a:ext cx="10535981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336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Lets use this jinja2 file in a python program</a:t>
            </a:r>
            <a:endParaRPr lang="en-US" sz="336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59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454" y="743748"/>
            <a:ext cx="12969271" cy="66479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1 – USE PIP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994382" y="2895559"/>
            <a:ext cx="11978877" cy="1648520"/>
          </a:xfrm>
        </p:spPr>
        <p:txBody>
          <a:bodyPr/>
          <a:lstStyle/>
          <a:p>
            <a:pPr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pip list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list 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packages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ncclient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netconf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client used by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Paramiko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client used by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junos-eznc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pip, jinja2 to manage templates,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netaddr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manage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addresses, requests to handle REST calls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 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2845" y="2290287"/>
            <a:ext cx="60133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pytraining@py-automation-backup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:~$ pip --help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23454" y="1630685"/>
            <a:ext cx="11978877" cy="776676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pip –help to understand the various options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2845" y="4847611"/>
            <a:ext cx="60133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pytraining@py-automation-master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:~$ pip list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994382" y="5520475"/>
            <a:ext cx="11978877" cy="1648520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pip search to searches packages related to contrail or Juniper or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regex .</a:t>
            </a:r>
          </a:p>
          <a:p>
            <a:pPr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pip options frequently used are install and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uninstall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6491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176" y="283458"/>
            <a:ext cx="10258424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LAB 9 -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JINJA2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6274" y="3754551"/>
            <a:ext cx="13174579" cy="39333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jinja2 import Template </a:t>
            </a:r>
            <a:r>
              <a:rPr lang="en-US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the class Template from module jinja2.environment</a:t>
            </a:r>
            <a:endParaRPr lang="en-US" altLang="en-US" sz="192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92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s=open("jinja2_basics/template_int_vlan_2.j2").read() </a:t>
            </a:r>
          </a:p>
          <a:p>
            <a:r>
              <a:rPr lang="en-US" altLang="en-US" sz="192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 s</a:t>
            </a:r>
          </a:p>
          <a:p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{%- 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for interface in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interfaces_list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%}</a:t>
            </a:r>
          </a:p>
          <a:p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set 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interfaces {{ interface }} unit 0 family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ethernet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-switching port-mode access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members {{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vlan_name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}}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{%-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endfor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%}</a:t>
            </a:r>
          </a:p>
          <a:p>
            <a:r>
              <a:rPr lang="en-US" altLang="en-US" sz="192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template=Template(s)</a:t>
            </a:r>
          </a:p>
          <a:p>
            <a:r>
              <a:rPr lang="en-US" altLang="en-US" sz="192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en-US" sz="192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template.render</a:t>
            </a:r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2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interfaces_list</a:t>
            </a:r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=["ge-0/0/4", "ge-0/0/5", "ge-0/0/6"], </a:t>
            </a:r>
            <a:r>
              <a:rPr lang="en-US" altLang="en-US" sz="192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vlan_name</a:t>
            </a:r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="v14")</a:t>
            </a:r>
          </a:p>
          <a:p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interfaces ge-0/0/4 unit 0 family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ethernet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-switching port-mode access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members v14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set interfaces ge-0/0/5 unit 0 family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ethernet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-switching port-mode access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members v14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set interfaces ge-0/0/6 unit 0 family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ethernet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-switching port-mode access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members v14</a:t>
            </a:r>
          </a:p>
          <a:p>
            <a:r>
              <a:rPr lang="en-US" altLang="en-US" sz="192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66274" y="1960033"/>
            <a:ext cx="13174579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jinja2_basics/</a:t>
            </a:r>
            <a:r>
              <a:rPr lang="en-US" altLang="en-US" sz="192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template_int_vlan_2.j2 </a:t>
            </a:r>
          </a:p>
          <a:p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{%- 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for interface in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interfaces_list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%}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set interfaces {{ interface }} unit 0 family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ethernet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-switching port-mode access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members {{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vlan_name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}}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{%-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endfor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%}</a:t>
            </a:r>
            <a:endParaRPr lang="en-US" altLang="en-US" sz="192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77821" y="1294155"/>
            <a:ext cx="10535981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336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Lets use a for loop in the jinja2 template</a:t>
            </a:r>
            <a:endParaRPr lang="en-US" sz="336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0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14734" y="3350434"/>
            <a:ext cx="11884109" cy="1329595"/>
          </a:xfrm>
        </p:spPr>
        <p:txBody>
          <a:bodyPr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DEFINE PYTHON LISTS AND DICTIONARIES USING YAML FILES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26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176" y="415736"/>
            <a:ext cx="10258424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167560" y="1232413"/>
            <a:ext cx="10634040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36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YAML </a:t>
            </a:r>
            <a:r>
              <a:rPr lang="en-GB" sz="3360" kern="0" dirty="0">
                <a:latin typeface="Arial" panose="020B0604020202020204" pitchFamily="34" charset="0"/>
                <a:cs typeface="Arial" panose="020B0604020202020204" pitchFamily="34" charset="0"/>
              </a:rPr>
              <a:t>stands for "</a:t>
            </a:r>
            <a:r>
              <a:rPr lang="en-GB" sz="336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336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360" kern="0" dirty="0" err="1">
                <a:latin typeface="Arial" panose="020B0604020202020204" pitchFamily="34" charset="0"/>
                <a:cs typeface="Arial" panose="020B0604020202020204" pitchFamily="34" charset="0"/>
              </a:rPr>
              <a:t>Ain't</a:t>
            </a:r>
            <a:r>
              <a:rPr lang="en-GB" sz="336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360" kern="0" dirty="0" err="1">
                <a:latin typeface="Arial" panose="020B0604020202020204" pitchFamily="34" charset="0"/>
                <a:cs typeface="Arial" panose="020B0604020202020204" pitchFamily="34" charset="0"/>
              </a:rPr>
              <a:t>Markup</a:t>
            </a:r>
            <a:r>
              <a:rPr lang="en-GB" sz="3360" kern="0" dirty="0">
                <a:latin typeface="Arial" panose="020B0604020202020204" pitchFamily="34" charset="0"/>
                <a:cs typeface="Arial" panose="020B0604020202020204" pitchFamily="34" charset="0"/>
              </a:rPr>
              <a:t> Language" </a:t>
            </a:r>
            <a:endParaRPr lang="en-GB" sz="336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336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336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360" kern="0" dirty="0">
                <a:latin typeface="Arial" panose="020B0604020202020204" pitchFamily="34" charset="0"/>
                <a:cs typeface="Arial" panose="020B0604020202020204" pitchFamily="34" charset="0"/>
              </a:rPr>
              <a:t>is human-readable language. </a:t>
            </a:r>
          </a:p>
          <a:p>
            <a:pPr lvl="1" algn="just"/>
            <a:r>
              <a:rPr lang="en-GB" sz="2880" kern="0" dirty="0">
                <a:latin typeface="Arial" panose="020B0604020202020204" pitchFamily="34" charset="0"/>
                <a:cs typeface="Arial" panose="020B0604020202020204" pitchFamily="34" charset="0"/>
              </a:rPr>
              <a:t>Less </a:t>
            </a:r>
            <a:r>
              <a:rPr lang="en-GB" sz="2880" kern="0" dirty="0" err="1">
                <a:latin typeface="Arial" panose="020B0604020202020204" pitchFamily="34" charset="0"/>
                <a:cs typeface="Arial" panose="020B0604020202020204" pitchFamily="34" charset="0"/>
              </a:rPr>
              <a:t>markup</a:t>
            </a:r>
            <a:r>
              <a:rPr lang="en-GB" sz="2880" kern="0" dirty="0">
                <a:latin typeface="Arial" panose="020B0604020202020204" pitchFamily="34" charset="0"/>
                <a:cs typeface="Arial" panose="020B0604020202020204" pitchFamily="34" charset="0"/>
              </a:rPr>
              <a:t>  than XML. </a:t>
            </a:r>
          </a:p>
          <a:p>
            <a:pPr lvl="1" algn="just"/>
            <a:r>
              <a:rPr lang="en-GB" sz="2880" kern="0" dirty="0">
                <a:latin typeface="Arial" panose="020B0604020202020204" pitchFamily="34" charset="0"/>
                <a:cs typeface="Arial" panose="020B0604020202020204" pitchFamily="34" charset="0"/>
              </a:rPr>
              <a:t>A superset of JSON.</a:t>
            </a:r>
          </a:p>
          <a:p>
            <a:pPr algn="just"/>
            <a:r>
              <a:rPr lang="en-GB" sz="336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Used for “users to programs” communication</a:t>
            </a:r>
            <a:endParaRPr lang="en-GB" sz="336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sz="2880" kern="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288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880" kern="0" dirty="0">
                <a:latin typeface="Arial" panose="020B0604020202020204" pitchFamily="34" charset="0"/>
                <a:cs typeface="Arial" panose="020B0604020202020204" pitchFamily="34" charset="0"/>
              </a:rPr>
              <a:t>users to read/change data. </a:t>
            </a:r>
          </a:p>
          <a:p>
            <a:pPr lvl="1" algn="just"/>
            <a:r>
              <a:rPr lang="en-GB" sz="2880" kern="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sz="288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sed </a:t>
            </a:r>
            <a:r>
              <a:rPr lang="en-GB" sz="2880" kern="0" dirty="0">
                <a:latin typeface="Arial" panose="020B0604020202020204" pitchFamily="34" charset="0"/>
                <a:cs typeface="Arial" panose="020B0604020202020204" pitchFamily="34" charset="0"/>
              </a:rPr>
              <a:t>to communicate with program. </a:t>
            </a:r>
          </a:p>
          <a:p>
            <a:pPr lvl="1" algn="just"/>
            <a:r>
              <a:rPr lang="en-GB" sz="2880" kern="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88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esigned </a:t>
            </a:r>
            <a:r>
              <a:rPr lang="en-GB" sz="2880" kern="0" dirty="0">
                <a:latin typeface="Arial" panose="020B0604020202020204" pitchFamily="34" charset="0"/>
                <a:cs typeface="Arial" panose="020B0604020202020204" pitchFamily="34" charset="0"/>
              </a:rPr>
              <a:t>to translate to structures which are common to various languages (cross language: Python, Perl, Ruby, </a:t>
            </a:r>
            <a:r>
              <a:rPr lang="en-GB" sz="2880" kern="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GB" sz="288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 algn="just"/>
            <a:r>
              <a:rPr lang="en-GB" sz="288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Used to define variables value. </a:t>
            </a:r>
            <a:endParaRPr lang="en-GB" sz="288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85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176" y="428262"/>
            <a:ext cx="10258424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YAML SYNTAX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167560" y="1518943"/>
            <a:ext cx="10408129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36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336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360" kern="0" dirty="0">
                <a:latin typeface="Arial" panose="020B0604020202020204" pitchFamily="34" charset="0"/>
                <a:cs typeface="Arial" panose="020B0604020202020204" pitchFamily="34" charset="0"/>
              </a:rPr>
              <a:t>files </a:t>
            </a:r>
            <a:r>
              <a:rPr lang="en-GB" sz="336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3360" kern="0" dirty="0">
                <a:latin typeface="Arial" panose="020B0604020202020204" pitchFamily="34" charset="0"/>
                <a:cs typeface="Arial" panose="020B0604020202020204" pitchFamily="34" charset="0"/>
              </a:rPr>
              <a:t>a .</a:t>
            </a:r>
            <a:r>
              <a:rPr lang="en-GB" sz="3360" kern="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3360" kern="0" dirty="0">
                <a:latin typeface="Arial" panose="020B0604020202020204" pitchFamily="34" charset="0"/>
                <a:cs typeface="Arial" panose="020B0604020202020204" pitchFamily="34" charset="0"/>
              </a:rPr>
              <a:t> or .</a:t>
            </a:r>
            <a:r>
              <a:rPr lang="en-GB" sz="3360" kern="0" dirty="0" err="1">
                <a:latin typeface="Arial" panose="020B0604020202020204" pitchFamily="34" charset="0"/>
                <a:cs typeface="Arial" panose="020B0604020202020204" pitchFamily="34" charset="0"/>
              </a:rPr>
              <a:t>yml</a:t>
            </a:r>
            <a:r>
              <a:rPr lang="en-GB" sz="3360" kern="0" dirty="0">
                <a:latin typeface="Arial" panose="020B0604020202020204" pitchFamily="34" charset="0"/>
                <a:cs typeface="Arial" panose="020B0604020202020204" pitchFamily="34" charset="0"/>
              </a:rPr>
              <a:t> extension </a:t>
            </a:r>
            <a:endParaRPr lang="en-GB" sz="336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336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336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360" kern="0" dirty="0">
                <a:latin typeface="Arial" panose="020B0604020202020204" pitchFamily="34" charset="0"/>
                <a:cs typeface="Arial" panose="020B0604020202020204" pitchFamily="34" charset="0"/>
              </a:rPr>
              <a:t>documents begin with three dashes 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---</a:t>
            </a:r>
            <a:endParaRPr lang="en-GB" sz="336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336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Comments </a:t>
            </a:r>
            <a:r>
              <a:rPr lang="en-GB" sz="3360" kern="0" dirty="0">
                <a:latin typeface="Arial" panose="020B0604020202020204" pitchFamily="34" charset="0"/>
                <a:cs typeface="Arial" panose="020B0604020202020204" pitchFamily="34" charset="0"/>
              </a:rPr>
              <a:t>begin with  #</a:t>
            </a:r>
          </a:p>
          <a:p>
            <a:pPr algn="just"/>
            <a:r>
              <a:rPr lang="en-GB" sz="3360" kern="0" dirty="0">
                <a:latin typeface="Arial" panose="020B0604020202020204" pitchFamily="34" charset="0"/>
                <a:cs typeface="Arial" panose="020B0604020202020204" pitchFamily="34" charset="0"/>
              </a:rPr>
              <a:t>Strings are unquoted</a:t>
            </a:r>
          </a:p>
          <a:p>
            <a:pPr algn="just"/>
            <a:r>
              <a:rPr lang="en-GB" sz="3360" kern="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336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ndentation </a:t>
            </a:r>
            <a:r>
              <a:rPr lang="en-GB" sz="3360" dirty="0">
                <a:latin typeface="Arial" panose="020B0604020202020204" pitchFamily="34" charset="0"/>
                <a:cs typeface="Arial" panose="020B0604020202020204" pitchFamily="34" charset="0"/>
              </a:rPr>
              <a:t>with one or more spaces </a:t>
            </a:r>
            <a:endParaRPr lang="en-GB" sz="33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sz="2960" dirty="0" smtClean="0">
                <a:latin typeface="Arial" panose="020B0604020202020204" pitchFamily="34" charset="0"/>
                <a:cs typeface="Arial" panose="020B0604020202020204" pitchFamily="34" charset="0"/>
              </a:rPr>
              <a:t>never </a:t>
            </a:r>
            <a:r>
              <a:rPr lang="en-GB" sz="296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GB" sz="2960" dirty="0" smtClean="0">
                <a:latin typeface="Arial" panose="020B0604020202020204" pitchFamily="34" charset="0"/>
                <a:cs typeface="Arial" panose="020B0604020202020204" pitchFamily="34" charset="0"/>
              </a:rPr>
              <a:t>tabulations</a:t>
            </a:r>
            <a:endParaRPr lang="en-GB" sz="296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3360" kern="0" dirty="0">
                <a:latin typeface="Arial" panose="020B0604020202020204" pitchFamily="34" charset="0"/>
                <a:cs typeface="Arial" panose="020B0604020202020204" pitchFamily="34" charset="0"/>
              </a:rPr>
              <a:t>Lists: one member per line. </a:t>
            </a:r>
            <a:endParaRPr lang="en-GB" sz="336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sz="296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Hyphen + space </a:t>
            </a:r>
            <a:r>
              <a:rPr lang="en-GB" sz="2960" kern="0" dirty="0">
                <a:latin typeface="Arial" panose="020B0604020202020204" pitchFamily="34" charset="0"/>
                <a:cs typeface="Arial" panose="020B0604020202020204" pitchFamily="34" charset="0"/>
              </a:rPr>
              <a:t>for each item.</a:t>
            </a:r>
          </a:p>
          <a:p>
            <a:pPr algn="just"/>
            <a:r>
              <a:rPr lang="en-GB" sz="3360" kern="0" dirty="0">
                <a:latin typeface="Arial" panose="020B0604020202020204" pitchFamily="34" charset="0"/>
                <a:cs typeface="Arial" panose="020B0604020202020204" pitchFamily="34" charset="0"/>
              </a:rPr>
              <a:t>Keys are separated from values by a </a:t>
            </a:r>
            <a:r>
              <a:rPr lang="en-GB" sz="336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colon + space.</a:t>
            </a:r>
            <a:endParaRPr lang="en-US" sz="288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02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176" y="378158"/>
            <a:ext cx="10258424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YAML SYNTAX FOR A LIST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43176" y="3993896"/>
            <a:ext cx="9437149" cy="24560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</a:t>
            </a:r>
            <a:r>
              <a:rPr lang="en-GB" altLang="en-US" sz="192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yaml_basics</a:t>
            </a:r>
            <a:r>
              <a:rPr lang="en-GB" altLang="en-US" sz="192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en-US" sz="192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device_list.yml</a:t>
            </a:r>
            <a:endParaRPr lang="en-GB" altLang="en-US" sz="192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---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#IPs of the devices in the lab environment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- 172.30.179.101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- 172.30.179.102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- 172.30.179.103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- 172.30.179.104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- 172.30.179.105</a:t>
            </a:r>
            <a:endParaRPr lang="en-GB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140353" y="1560965"/>
            <a:ext cx="10535981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336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device_list.yml</a:t>
            </a:r>
            <a:r>
              <a:rPr lang="en-US" sz="336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sz="336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sz="336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file. </a:t>
            </a:r>
          </a:p>
          <a:p>
            <a:pPr lvl="1" algn="just"/>
            <a:r>
              <a:rPr lang="en-US" sz="296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a YAML list</a:t>
            </a:r>
          </a:p>
          <a:p>
            <a:pPr lvl="1" algn="just"/>
            <a:r>
              <a:rPr lang="en-US" sz="296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one item per line</a:t>
            </a:r>
          </a:p>
          <a:p>
            <a:pPr lvl="1" algn="just"/>
            <a:r>
              <a:rPr lang="en-GB" sz="2960" kern="0" dirty="0">
                <a:latin typeface="Arial" panose="020B0604020202020204" pitchFamily="34" charset="0"/>
                <a:cs typeface="Arial" panose="020B0604020202020204" pitchFamily="34" charset="0"/>
              </a:rPr>
              <a:t>Hyphen + space for each </a:t>
            </a:r>
            <a:r>
              <a:rPr lang="en-GB" sz="296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new item</a:t>
            </a:r>
            <a:endParaRPr lang="en-US" sz="296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81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492" y="97051"/>
            <a:ext cx="10258424" cy="132959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TRANSFORM 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YAML FILE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PYTHON STRUCTURE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9658" y="2250811"/>
            <a:ext cx="10114258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f=open(</a:t>
            </a:r>
            <a:r>
              <a:rPr lang="en-US" altLang="en-US" sz="192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altLang="en-US" sz="192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yaml_basics</a:t>
            </a:r>
            <a:r>
              <a:rPr lang="en-GB" altLang="en-US" sz="192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en-US" sz="192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device_list.yml</a:t>
            </a:r>
            <a:r>
              <a:rPr lang="en-US" altLang="en-US" sz="192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&lt;open file 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92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yaml_basics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92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device_list.yml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mode 'r' at 0x00000000044468A0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type (f)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&lt;type 'file'&gt;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305787" y="1400786"/>
            <a:ext cx="11344045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en-GB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07718" y="4445513"/>
            <a:ext cx="10106198" cy="33424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s=</a:t>
            </a:r>
            <a:r>
              <a:rPr lang="en-US" altLang="en-US" sz="192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f.read</a:t>
            </a:r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eaLnBrk="1" hangingPunct="1"/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type (s)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&lt;type '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r>
              <a:rPr lang="en-GB" altLang="en-US" sz="192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s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---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#IPs of 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devices 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in the lab environment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- 172.30.179.101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- 172.30.179.102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- 172.30.179.103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- 172.30.179.104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- 172.30.179.105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305787" y="3831252"/>
            <a:ext cx="10408129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Read the file and return a 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en-GB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37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187" y="476719"/>
            <a:ext cx="10484168" cy="1329595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YAML FILE INTO A PYTHON STRUCTURE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43511" y="5809763"/>
            <a:ext cx="9437149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my_vars</a:t>
            </a:r>
            <a:endParaRPr lang="en-US" altLang="en-US" sz="192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['172.30.179.101', '172.30.179.102', '172.30.179.103', '172.30.179.104', '172.30.179.105'] </a:t>
            </a:r>
            <a:endParaRPr lang="fr-FR" altLang="en-US" sz="192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92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type(</a:t>
            </a:r>
            <a:r>
              <a:rPr lang="en-US" altLang="en-US" sz="192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my_vars</a:t>
            </a:r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&lt;type 'list'&gt;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22226" y="3310833"/>
            <a:ext cx="10408129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Use the load function to read a string and produce the corresponding Python structure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43512" y="4568141"/>
            <a:ext cx="9437149" cy="3877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my_vars</a:t>
            </a:r>
            <a:r>
              <a:rPr lang="en-US" altLang="en-US" sz="192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92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yaml.load</a:t>
            </a:r>
            <a:r>
              <a:rPr lang="en-US" altLang="en-US" sz="192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122226" y="5128822"/>
            <a:ext cx="10631248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y_var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is a Python 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list !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With the content of the </a:t>
            </a:r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 file.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167560" y="1993368"/>
            <a:ext cx="10408129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Import the </a:t>
            </a:r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 package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07718" y="2626719"/>
            <a:ext cx="9437149" cy="3877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import </a:t>
            </a:r>
            <a:r>
              <a:rPr lang="en-US" altLang="en-US" sz="192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yaml</a:t>
            </a:r>
            <a:endParaRPr lang="en-US" altLang="en-US" sz="192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76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608" y="644046"/>
            <a:ext cx="12145805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YAML SYNTAX FOR A DICTIONARY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43173" y="4458924"/>
            <a:ext cx="9437149" cy="27515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en-US" sz="192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</a:t>
            </a:r>
            <a:r>
              <a:rPr lang="sv-SE" altLang="en-US" sz="192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altLang="en-US" sz="192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yaml_basics</a:t>
            </a:r>
            <a:r>
              <a:rPr lang="sv-SE" altLang="en-US" sz="192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this_is_a_dictionary.yml</a:t>
            </a:r>
            <a:endParaRPr lang="sv-SE" altLang="en-US" sz="192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---</a:t>
            </a:r>
          </a:p>
          <a:p>
            <a:r>
              <a:rPr lang="sv-SE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interfaces:</a:t>
            </a:r>
          </a:p>
          <a:p>
            <a:r>
              <a:rPr lang="sv-SE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- ge-0/0/9</a:t>
            </a:r>
          </a:p>
          <a:p>
            <a:r>
              <a:rPr lang="sv-SE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- ge-0/0/10</a:t>
            </a:r>
          </a:p>
          <a:p>
            <a:r>
              <a:rPr lang="sv-SE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- ge-0/0/16</a:t>
            </a:r>
          </a:p>
          <a:p>
            <a:r>
              <a:rPr lang="sv-SE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- ge-0/0/18</a:t>
            </a:r>
          </a:p>
          <a:p>
            <a:endParaRPr lang="sv-SE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vlan_name: v14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99694" y="7714689"/>
            <a:ext cx="9724108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400" kern="0" dirty="0">
                <a:latin typeface="Calibri" panose="020F0502020204030204" pitchFamily="34" charset="0"/>
              </a:rPr>
              <a:t> </a:t>
            </a:r>
            <a:endParaRPr lang="en-GB" sz="336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140353" y="1560965"/>
            <a:ext cx="10535981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this_is_a_dictionary.yml</a:t>
            </a:r>
            <a:r>
              <a:rPr 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file. </a:t>
            </a:r>
          </a:p>
          <a:p>
            <a:pPr lvl="1" algn="just"/>
            <a:r>
              <a:rPr lang="en-US" sz="296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a YAML dictionary</a:t>
            </a:r>
          </a:p>
          <a:p>
            <a:pPr lvl="1" algn="just"/>
            <a:r>
              <a:rPr lang="en-GB" sz="2800" kern="0" dirty="0">
                <a:latin typeface="Arial" panose="020B0604020202020204" pitchFamily="34" charset="0"/>
                <a:cs typeface="Arial" panose="020B0604020202020204" pitchFamily="34" charset="0"/>
              </a:rPr>
              <a:t>Keys are separated from values by a colon + space</a:t>
            </a:r>
            <a:r>
              <a:rPr lang="en-GB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96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96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2 keys (interfaces and </a:t>
            </a:r>
            <a:r>
              <a:rPr lang="en-US" sz="296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vlan_name</a:t>
            </a:r>
            <a:r>
              <a:rPr lang="en-US" sz="296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algn="just"/>
            <a:r>
              <a:rPr lang="en-GB" sz="296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 value for the first key is a list </a:t>
            </a:r>
            <a:endParaRPr lang="en-US" sz="296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21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47" y="-22273"/>
            <a:ext cx="13812253" cy="1329595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CREATE A PYTHON DICTIONNARY WITH YAML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9763" y="1433425"/>
            <a:ext cx="10011905" cy="65925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import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yaml</a:t>
            </a:r>
            <a:endParaRPr lang="en-US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s=open('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this_is_a_dictionary.yml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').read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sv-SE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 s</a:t>
            </a:r>
          </a:p>
          <a:p>
            <a:r>
              <a:rPr lang="ro-RO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---</a:t>
            </a:r>
          </a:p>
          <a:p>
            <a:r>
              <a:rPr lang="ro-RO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interfaces</a:t>
            </a:r>
            <a:r>
              <a:rPr lang="ro-RO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ro-RO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- ge-0/0/9</a:t>
            </a:r>
          </a:p>
          <a:p>
            <a:r>
              <a:rPr lang="ro-RO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- ge-0/0/10</a:t>
            </a:r>
          </a:p>
          <a:p>
            <a:r>
              <a:rPr lang="ro-RO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- ge-0/0/16</a:t>
            </a:r>
          </a:p>
          <a:p>
            <a:r>
              <a:rPr lang="ro-RO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- ge-0/0/18</a:t>
            </a:r>
          </a:p>
          <a:p>
            <a:endParaRPr lang="ro-RO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vlan_name</a:t>
            </a:r>
            <a:r>
              <a:rPr lang="ro-RO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: v14</a:t>
            </a:r>
          </a:p>
          <a:p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my_vars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yaml.load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(s)</a:t>
            </a:r>
          </a:p>
          <a:p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type(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my_vars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&lt;type '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pprint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pprint</a:t>
            </a:r>
            <a:endParaRPr lang="en-US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pprint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my_vars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fr-FR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{'interfaces': ['ge-0/0/9', 'ge-0/0/10', 'ge-0/0/16', 'ge-0/0/18'],</a:t>
            </a:r>
          </a:p>
          <a:p>
            <a:r>
              <a:rPr lang="fr-FR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fr-FR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vlan_name</a:t>
            </a:r>
            <a:r>
              <a:rPr lang="fr-FR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': 'v14'}</a:t>
            </a:r>
          </a:p>
          <a:p>
            <a:r>
              <a:rPr lang="fr-FR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fr-FR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my_vars</a:t>
            </a:r>
            <a:r>
              <a:rPr lang="fr-FR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['interfaces']</a:t>
            </a:r>
          </a:p>
          <a:p>
            <a:r>
              <a:rPr lang="fr-FR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['ge-0/0/9', 'ge-0/0/10', 'ge-0/0/16', 'ge-0/0/18']</a:t>
            </a:r>
          </a:p>
          <a:p>
            <a:r>
              <a:rPr lang="fr-FR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fr-FR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my_vars</a:t>
            </a:r>
            <a:r>
              <a:rPr lang="fr-FR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fr-FR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vlan_name</a:t>
            </a:r>
            <a:r>
              <a:rPr lang="fr-FR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r>
              <a:rPr lang="fr-FR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'v14</a:t>
            </a:r>
            <a:r>
              <a:rPr lang="fr-FR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4258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14734" y="3350434"/>
            <a:ext cx="11884109" cy="1329595"/>
          </a:xfrm>
        </p:spPr>
        <p:txBody>
          <a:bodyPr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CREATE JUNOS CONFIGURATION FILES WITH JINJA2 AND YAML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87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6610" y="453395"/>
            <a:ext cx="10258424" cy="66479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1 - VARIABLES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136610" y="2084443"/>
            <a:ext cx="10241280" cy="3674308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store values</a:t>
            </a:r>
          </a:p>
          <a:p>
            <a:pPr algn="just"/>
            <a:r>
              <a:rPr lang="en-GB" dirty="0">
                <a:solidFill>
                  <a:schemeClr val="tx1"/>
                </a:solidFill>
              </a:rPr>
              <a:t>Declare the name of the variable and use the assignment operator = to assign the </a:t>
            </a:r>
            <a:r>
              <a:rPr lang="en-GB" dirty="0" smtClean="0">
                <a:solidFill>
                  <a:schemeClr val="tx1"/>
                </a:solidFill>
              </a:rPr>
              <a:t>value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declare the variable type.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assigned to the variable determines the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Integer,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Floats, String, Lists, Dictionaries, and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types.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Dynamically typed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6352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244" y="373691"/>
            <a:ext cx="12145805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JINJA2 AND YAML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99694" y="7714689"/>
            <a:ext cx="9724108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400" kern="0" dirty="0">
                <a:latin typeface="Calibri" panose="020F0502020204030204" pitchFamily="34" charset="0"/>
              </a:rPr>
              <a:t> </a:t>
            </a:r>
            <a:endParaRPr lang="en-GB" sz="336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43980" y="1111525"/>
            <a:ext cx="13005765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Lets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 a jinja2 template and 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file to build the initial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configuration files we can use with a ZTP setup to configure new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devices (build phase).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 need to provide to each new device (factory default configuration) at least the following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root password (otherwise we can not commit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management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@ and subnet, and a route (to be able to reach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remotely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new device).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allow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connection (in case we want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netconf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(to be able then to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run and audit phases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hostname. 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Only the hostname and the management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@ are unique per device. 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these 2 details are define as variables in the jinja2 template. 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define their values for each device. 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08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608" y="644046"/>
            <a:ext cx="12145805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LAB 10 - JINJA2 AND YAML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1109" y="5617380"/>
            <a:ext cx="12363953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pytraining@py-automation-master</a:t>
            </a:r>
            <a:r>
              <a:rPr lang="en-GB" alt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:~$ </a:t>
            </a:r>
            <a:r>
              <a:rPr lang="en-GB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</a:t>
            </a:r>
            <a:r>
              <a:rPr lang="en-GB" alt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configuration_builder</a:t>
            </a:r>
            <a:r>
              <a:rPr lang="en-GB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variables_build.yml</a:t>
            </a:r>
            <a:endParaRPr lang="en-GB" alt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99694" y="7714689"/>
            <a:ext cx="9724108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400" kern="0" dirty="0">
                <a:latin typeface="Calibri" panose="020F0502020204030204" pitchFamily="34" charset="0"/>
              </a:rPr>
              <a:t> </a:t>
            </a:r>
            <a:endParaRPr lang="en-GB" sz="336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635027" y="1705344"/>
            <a:ext cx="12610363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configuration_builder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variables_build.yml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file. 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his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list. With 3 items. Each item is a device.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Each item of the list is a dictionary with the device hostname and management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@.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extremely easy to add other devices.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use another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structure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instead of a list of dictionaries) but in that case you’ll need to parse it differently from the jinja2 and python files. </a:t>
            </a:r>
          </a:p>
        </p:txBody>
      </p:sp>
    </p:spTree>
    <p:extLst>
      <p:ext uri="{BB962C8B-B14F-4D97-AF65-F5344CB8AC3E}">
        <p14:creationId xmlns:p14="http://schemas.microsoft.com/office/powerpoint/2010/main" val="413116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608" y="644046"/>
            <a:ext cx="12145805" cy="664797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LAB 10 -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JINJA2 AND YAML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35027" y="3411610"/>
            <a:ext cx="12363953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GB" alt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pytraining@py-automation-master</a:t>
            </a:r>
            <a:r>
              <a:rPr lang="en-GB" alt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:~$ more </a:t>
            </a:r>
            <a:r>
              <a:rPr lang="en-GB" alt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configuration_builder</a:t>
            </a:r>
            <a:r>
              <a:rPr lang="en-GB" alt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/template_build.j2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99694" y="7714689"/>
            <a:ext cx="9724108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400" kern="0" dirty="0">
                <a:latin typeface="Calibri" panose="020F0502020204030204" pitchFamily="34" charset="0"/>
              </a:rPr>
              <a:t> </a:t>
            </a:r>
            <a:endParaRPr lang="en-GB" sz="336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635027" y="1705344"/>
            <a:ext cx="12610363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alt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configuration_builder</a:t>
            </a:r>
            <a:r>
              <a:rPr lang="en-GB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/template_build.j2 </a:t>
            </a:r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is a jinja2 template. </a:t>
            </a:r>
            <a:endParaRPr lang="en-GB" alt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this is the template to build the initial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configuration file.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uses the variables defined in the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file.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98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608" y="644046"/>
            <a:ext cx="12145805" cy="664797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LAB 10 -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JINJA2 AND YAML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3831" y="4411591"/>
            <a:ext cx="12598331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pytraining@py-automation-master</a:t>
            </a:r>
            <a:r>
              <a:rPr lang="en-US" alt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:~$ more configuration_builder/configuration_builder.py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99694" y="7714689"/>
            <a:ext cx="9724108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400" kern="0" dirty="0">
                <a:latin typeface="Calibri" panose="020F0502020204030204" pitchFamily="34" charset="0"/>
              </a:rPr>
              <a:t> </a:t>
            </a:r>
            <a:endParaRPr lang="en-GB" sz="336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635027" y="1705344"/>
            <a:ext cx="12610363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configuration_builder/configuration_builder.py </a:t>
            </a:r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is a python </a:t>
            </a:r>
            <a:r>
              <a:rPr lang="en-GB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script. </a:t>
            </a:r>
          </a:p>
          <a:p>
            <a:pPr lvl="1"/>
            <a:r>
              <a:rPr lang="en-GB" sz="2800" dirty="0"/>
              <a:t>It uses the jinja2 template and the </a:t>
            </a:r>
            <a:r>
              <a:rPr lang="en-GB" sz="2800" dirty="0" err="1"/>
              <a:t>yaml</a:t>
            </a:r>
            <a:r>
              <a:rPr lang="en-GB" sz="2800" dirty="0"/>
              <a:t> file to create the initial </a:t>
            </a:r>
            <a:r>
              <a:rPr lang="en-GB" sz="2800" dirty="0" err="1"/>
              <a:t>junos</a:t>
            </a:r>
            <a:r>
              <a:rPr lang="en-GB" sz="2800" dirty="0"/>
              <a:t> configuration file for each device defined in the </a:t>
            </a:r>
            <a:r>
              <a:rPr lang="en-GB" sz="2800" dirty="0" err="1"/>
              <a:t>yaml</a:t>
            </a:r>
            <a:r>
              <a:rPr lang="en-GB" sz="2800" dirty="0"/>
              <a:t> file. </a:t>
            </a:r>
            <a:endParaRPr lang="en-US" sz="2800" dirty="0"/>
          </a:p>
          <a:p>
            <a:pPr lvl="1"/>
            <a:r>
              <a:rPr lang="en-GB" sz="2800" dirty="0"/>
              <a:t>You can use these files with a ZTP setup </a:t>
            </a:r>
            <a:r>
              <a:rPr lang="en-US" sz="2800" dirty="0"/>
              <a:t>to configure automatically new devices (build phase). </a:t>
            </a:r>
          </a:p>
        </p:txBody>
      </p:sp>
    </p:spTree>
    <p:extLst>
      <p:ext uri="{BB962C8B-B14F-4D97-AF65-F5344CB8AC3E}">
        <p14:creationId xmlns:p14="http://schemas.microsoft.com/office/powerpoint/2010/main" val="79318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608" y="644046"/>
            <a:ext cx="12145805" cy="664797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LAB 10 -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JINJA2 AND YAML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5590" y="2460296"/>
            <a:ext cx="12592316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pytraining@py-automation-master</a:t>
            </a:r>
            <a:r>
              <a:rPr lang="en-US" alt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:~$ python configuration_builder/configuration_builder.py</a:t>
            </a:r>
          </a:p>
          <a:p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Start configuration building</a:t>
            </a:r>
          </a:p>
          <a:p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generate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file for device ex4300-4 : conf_file_build_phase_ex4300-4.conf</a:t>
            </a:r>
          </a:p>
          <a:p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generate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file for device ex4300-9 : conf_file_build_phase_ex4300-9.conf</a:t>
            </a:r>
          </a:p>
          <a:p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generate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file for device ex4300-10 : conf_file_build_phase_ex4300-10.conf</a:t>
            </a:r>
          </a:p>
          <a:p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endParaRPr lang="en-GB" alt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pytraining@py-automation-master</a:t>
            </a:r>
            <a:r>
              <a:rPr lang="en-GB" alt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:~$ ls | </a:t>
            </a:r>
            <a:r>
              <a:rPr lang="en-GB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build</a:t>
            </a:r>
            <a:endParaRPr lang="en-GB" alt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conf_file_build_phase_ex4300-10.conf</a:t>
            </a:r>
          </a:p>
          <a:p>
            <a:r>
              <a:rPr lang="en-GB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conf_file_build_phase_ex4300-4.conf</a:t>
            </a:r>
          </a:p>
          <a:p>
            <a:r>
              <a:rPr lang="en-GB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conf_file_build_phase_ex4300-9.conf</a:t>
            </a:r>
          </a:p>
          <a:p>
            <a:endParaRPr lang="en-GB" alt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pytraining@py-automation-master</a:t>
            </a:r>
            <a:r>
              <a:rPr lang="en-US" alt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:~$ more conf_file_build_phase_ex4300-10.conf</a:t>
            </a:r>
          </a:p>
          <a:p>
            <a:r>
              <a:rPr lang="en-US" alt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pytraining@py-automation-master</a:t>
            </a:r>
            <a:r>
              <a:rPr lang="en-US" alt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:~$ more </a:t>
            </a:r>
            <a:r>
              <a:rPr lang="en-US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conf_file_build_phase_ex4300-4.conf</a:t>
            </a:r>
            <a:endParaRPr lang="en-US" alt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pytraining@py-automation-master</a:t>
            </a:r>
            <a:r>
              <a:rPr lang="en-US" alt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:~$ more </a:t>
            </a:r>
            <a:r>
              <a:rPr lang="en-US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conf_file_build_phase_ex4300-9.conf</a:t>
            </a:r>
            <a:endParaRPr lang="en-US" alt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99694" y="7714689"/>
            <a:ext cx="9724108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400" kern="0" dirty="0">
                <a:latin typeface="Calibri" panose="020F0502020204030204" pitchFamily="34" charset="0"/>
              </a:rPr>
              <a:t> </a:t>
            </a:r>
            <a:endParaRPr lang="en-GB" sz="336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635027" y="1705344"/>
            <a:ext cx="12610363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 the python to generate the </a:t>
            </a:r>
            <a:r>
              <a:rPr lang="en-GB" alt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GB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configuration file.</a:t>
            </a:r>
          </a:p>
        </p:txBody>
      </p:sp>
    </p:spTree>
    <p:extLst>
      <p:ext uri="{BB962C8B-B14F-4D97-AF65-F5344CB8AC3E}">
        <p14:creationId xmlns:p14="http://schemas.microsoft.com/office/powerpoint/2010/main" val="43097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81226" y="2633878"/>
            <a:ext cx="10258424" cy="1994392"/>
          </a:xfrm>
        </p:spPr>
        <p:txBody>
          <a:bodyPr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JUNOS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AUTOMATION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WITH PYTHON PYEZ LIBRARY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0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341741" y="289217"/>
            <a:ext cx="4877206" cy="664797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PYEZ AGENDA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181226" y="1594802"/>
            <a:ext cx="11731544" cy="462001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PYEZ INTRODUCTION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TO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 FACTS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MANAGEMENT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AUDIT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UPGRADE AND ASSOCIATED FUNCTIONS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EXCEPTIONS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HANDLING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55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81226" y="3963473"/>
            <a:ext cx="10258424" cy="664797"/>
          </a:xfrm>
        </p:spPr>
        <p:txBody>
          <a:bodyPr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2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226" y="255428"/>
            <a:ext cx="10258424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698" y="1058011"/>
            <a:ext cx="10462952" cy="5821680"/>
          </a:xfrm>
        </p:spPr>
        <p:txBody>
          <a:bodyPr/>
          <a:lstStyle/>
          <a:p>
            <a:pPr algn="just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llows to manage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</a:t>
            </a:r>
          </a:p>
          <a:p>
            <a:pPr algn="just"/>
            <a:r>
              <a:rPr lang="en-US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tied to </a:t>
            </a:r>
            <a:r>
              <a:rPr lang="en-US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 or to </a:t>
            </a:r>
            <a:r>
              <a:rPr lang="en-US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product.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Juniper package for Python</a:t>
            </a:r>
          </a:p>
          <a:p>
            <a:pPr lvl="1" algn="just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package is a collection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modules</a:t>
            </a:r>
          </a:p>
          <a:p>
            <a:pPr lvl="1" algn="just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rovides classes and methods</a:t>
            </a:r>
          </a:p>
          <a:p>
            <a:pPr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Python framework </a:t>
            </a:r>
          </a:p>
          <a:p>
            <a:pPr lvl="1" algn="just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rovides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that is useful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applications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by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 in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1.3.1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been tested with Python 2.6 and 2.7. </a:t>
            </a:r>
          </a:p>
          <a:p>
            <a:pPr lvl="1" algn="just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 supported with Python 3.x due to dependencies with other Python modules such as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ncclient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do not yet support Python 3.x</a:t>
            </a:r>
          </a:p>
        </p:txBody>
      </p:sp>
    </p:spTree>
    <p:extLst>
      <p:ext uri="{BB962C8B-B14F-4D97-AF65-F5344CB8AC3E}">
        <p14:creationId xmlns:p14="http://schemas.microsoft.com/office/powerpoint/2010/main" val="264591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226" y="404467"/>
            <a:ext cx="10258424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698" y="1259008"/>
            <a:ext cx="10462952" cy="5821680"/>
          </a:xfrm>
        </p:spPr>
        <p:txBody>
          <a:bodyPr/>
          <a:lstStyle/>
          <a:p>
            <a:pPr algn="just"/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PyEZ is easy</a:t>
            </a:r>
          </a:p>
          <a:p>
            <a:pPr algn="just"/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need to be a programmer</a:t>
            </a:r>
          </a:p>
          <a:p>
            <a:pPr algn="just"/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also for network engineers</a:t>
            </a:r>
          </a:p>
          <a:p>
            <a:pPr algn="just"/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abstracts unnecessary details and complexity allowing us to focus on programmatically interfacing with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number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low level details are handled by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such as the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session establishment. no need to worry about these details. Just focus on programmatically interfacing with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70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417629"/>
            <a:ext cx="10258424" cy="66479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1 - INTEGERS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198369" y="1050060"/>
            <a:ext cx="11024336" cy="598599"/>
          </a:xfrm>
        </p:spPr>
        <p:txBody>
          <a:bodyPr/>
          <a:lstStyle/>
          <a:p>
            <a:pPr algn="just"/>
            <a:r>
              <a:rPr lang="en-GB" dirty="0" smtClean="0">
                <a:solidFill>
                  <a:schemeClr val="tx1"/>
                </a:solidFill>
              </a:rPr>
              <a:t>Assign an integer to a variable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You can add spaces </a:t>
            </a:r>
            <a:r>
              <a:rPr lang="en-US" dirty="0">
                <a:solidFill>
                  <a:schemeClr val="tx1"/>
                </a:solidFill>
              </a:rPr>
              <a:t>around '=' for readability:  </a:t>
            </a:r>
            <a:endParaRPr lang="en-US" dirty="0" smtClean="0">
              <a:solidFill>
                <a:schemeClr val="tx1"/>
              </a:solidFill>
            </a:endParaRPr>
          </a:p>
          <a:p>
            <a:pPr lvl="2" algn="just"/>
            <a:r>
              <a:rPr lang="en-US" dirty="0" smtClean="0">
                <a:solidFill>
                  <a:schemeClr val="tx1"/>
                </a:solidFill>
              </a:rPr>
              <a:t>a=b or a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b (both </a:t>
            </a:r>
            <a:r>
              <a:rPr lang="en-US" dirty="0">
                <a:solidFill>
                  <a:schemeClr val="tx1"/>
                </a:solidFill>
              </a:rPr>
              <a:t>work in </a:t>
            </a:r>
            <a:r>
              <a:rPr lang="en-US" dirty="0" smtClean="0">
                <a:solidFill>
                  <a:schemeClr val="tx1"/>
                </a:solidFill>
              </a:rPr>
              <a:t>python.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ast option is more readable) </a:t>
            </a:r>
            <a:endParaRPr lang="en-GB" dirty="0" smtClean="0">
              <a:solidFill>
                <a:schemeClr val="tx1"/>
              </a:solidFill>
            </a:endParaRPr>
          </a:p>
          <a:p>
            <a:pPr algn="just"/>
            <a:r>
              <a:rPr lang="en-GB" dirty="0" smtClean="0">
                <a:solidFill>
                  <a:schemeClr val="tx1"/>
                </a:solidFill>
              </a:rPr>
              <a:t>Integers are whole numbers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1226" y="3320894"/>
            <a:ext cx="1003633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&gt;&gt;&gt; 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 = 192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&gt;&gt;&gt; a</a:t>
            </a:r>
          </a:p>
          <a:p>
            <a:r>
              <a:rPr lang="en-US" sz="18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192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type(a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 '</a:t>
            </a:r>
            <a:r>
              <a:rPr lang="en-US" sz="18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'&gt;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&gt;&gt;&gt;</a:t>
            </a:r>
            <a:endParaRPr lang="en-US" sz="1800" dirty="0" smtClean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41692" y="5545867"/>
            <a:ext cx="11024336" cy="598599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 smtClean="0">
                <a:solidFill>
                  <a:schemeClr val="tx1"/>
                </a:solidFill>
              </a:rPr>
              <a:t>You can use Type(a) or Type (a).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oth work in python. We generally do not use a space </a:t>
            </a:r>
            <a:r>
              <a:rPr lang="en-US" dirty="0">
                <a:solidFill>
                  <a:schemeClr val="tx1"/>
                </a:solidFill>
              </a:rPr>
              <a:t>between function name and </a:t>
            </a:r>
            <a:r>
              <a:rPr lang="en-US" dirty="0" smtClean="0">
                <a:solidFill>
                  <a:schemeClr val="tx1"/>
                </a:solidFill>
              </a:rPr>
              <a:t>(). This is more readable.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179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900" y="192584"/>
            <a:ext cx="9875521" cy="66479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PYEZ 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ocument 5"/>
          <p:cNvSpPr/>
          <p:nvPr/>
        </p:nvSpPr>
        <p:spPr>
          <a:xfrm>
            <a:off x="4100378" y="1098571"/>
            <a:ext cx="6533310" cy="6814173"/>
          </a:xfrm>
          <a:prstGeom prst="rect">
            <a:avLst/>
          </a:prstGeom>
          <a:solidFill>
            <a:schemeClr val="bg1"/>
          </a:solidFill>
          <a:ln>
            <a:solidFill>
              <a:srgbClr val="A6A6A6"/>
            </a:solidFill>
          </a:ln>
          <a:effectLst>
            <a:outerShdw blurRad="190500" dist="50800" dir="5400000" algn="ctr" rotWithShape="0">
              <a:srgbClr val="000000">
                <a:alpha val="15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680" noProof="1">
                <a:latin typeface="Consolas" panose="020B0609020204030204" pitchFamily="49" charset="0"/>
                <a:cs typeface="Consolas" panose="020B0609020204030204" pitchFamily="49" charset="0"/>
              </a:rPr>
              <a:t>├── </a:t>
            </a:r>
            <a:r>
              <a:rPr lang="en-US" sz="1680" b="1" noProof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jnpr</a:t>
            </a:r>
          </a:p>
          <a:p>
            <a:r>
              <a:rPr lang="en-US" sz="1680" noProof="1">
                <a:latin typeface="Consolas" panose="020B0609020204030204" pitchFamily="49" charset="0"/>
                <a:cs typeface="Consolas" panose="020B0609020204030204" pitchFamily="49" charset="0"/>
              </a:rPr>
              <a:t>    └── </a:t>
            </a:r>
            <a:r>
              <a:rPr lang="en-US" sz="1680" b="1" noProof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 junos </a:t>
            </a:r>
          </a:p>
          <a:p>
            <a:r>
              <a:rPr lang="en-US" sz="1680" noProof="1">
                <a:latin typeface="Consolas" panose="020B0609020204030204" pitchFamily="49" charset="0"/>
                <a:cs typeface="Consolas" panose="020B0609020204030204" pitchFamily="49" charset="0"/>
              </a:rPr>
              <a:t>        ├── </a:t>
            </a:r>
            <a:r>
              <a:rPr lang="en-US" sz="1680" noProof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device</a:t>
            </a:r>
          </a:p>
          <a:p>
            <a:r>
              <a:rPr lang="en-US" sz="1680" noProof="1">
                <a:latin typeface="Consolas" panose="020B0609020204030204" pitchFamily="49" charset="0"/>
                <a:cs typeface="Consolas" panose="020B0609020204030204" pitchFamily="49" charset="0"/>
              </a:rPr>
              <a:t>        │   └── </a:t>
            </a:r>
            <a:r>
              <a:rPr lang="en-US" sz="1680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Device </a:t>
            </a:r>
            <a:endParaRPr lang="en-US" sz="1680" b="1" noProof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80" noProof="1">
                <a:latin typeface="Consolas" panose="020B0609020204030204" pitchFamily="49" charset="0"/>
                <a:cs typeface="Consolas" panose="020B0609020204030204" pitchFamily="49" charset="0"/>
              </a:rPr>
              <a:t>        │       ├── method open </a:t>
            </a:r>
          </a:p>
          <a:p>
            <a:r>
              <a:rPr lang="en-US" sz="1680" noProof="1">
                <a:latin typeface="Consolas" panose="020B0609020204030204" pitchFamily="49" charset="0"/>
                <a:cs typeface="Consolas" panose="020B0609020204030204" pitchFamily="49" charset="0"/>
              </a:rPr>
              <a:t>        │       ├── property facts</a:t>
            </a:r>
          </a:p>
          <a:p>
            <a:r>
              <a:rPr lang="en-US" sz="1680" noProof="1">
                <a:latin typeface="Consolas" panose="020B0609020204030204" pitchFamily="49" charset="0"/>
                <a:cs typeface="Consolas" panose="020B0609020204030204" pitchFamily="49" charset="0"/>
              </a:rPr>
              <a:t>        │       └──  […]</a:t>
            </a:r>
          </a:p>
          <a:p>
            <a:r>
              <a:rPr lang="en-US" sz="1680" noProof="1">
                <a:latin typeface="Consolas" panose="020B0609020204030204" pitchFamily="49" charset="0"/>
                <a:cs typeface="Consolas" panose="020B0609020204030204" pitchFamily="49" charset="0"/>
              </a:rPr>
              <a:t>        ├── </a:t>
            </a:r>
            <a:r>
              <a:rPr lang="en-US" sz="1680" noProof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exception</a:t>
            </a:r>
          </a:p>
          <a:p>
            <a:r>
              <a:rPr lang="en-US" sz="1680" noProof="1">
                <a:latin typeface="Consolas" panose="020B0609020204030204" pitchFamily="49" charset="0"/>
                <a:cs typeface="Consolas" panose="020B0609020204030204" pitchFamily="49" charset="0"/>
              </a:rPr>
              <a:t>        |   ├── </a:t>
            </a:r>
            <a:r>
              <a:rPr lang="en-US" sz="1680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ConnectAuthError</a:t>
            </a:r>
          </a:p>
          <a:p>
            <a:r>
              <a:rPr lang="en-US" sz="1680" noProof="1">
                <a:latin typeface="Consolas" panose="020B0609020204030204" pitchFamily="49" charset="0"/>
                <a:cs typeface="Consolas" panose="020B0609020204030204" pitchFamily="49" charset="0"/>
              </a:rPr>
              <a:t>        │   ├── </a:t>
            </a:r>
            <a:r>
              <a:rPr lang="en-US" sz="1680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ConnectUnknownHostError</a:t>
            </a:r>
          </a:p>
          <a:p>
            <a:r>
              <a:rPr lang="en-US" sz="1680" noProof="1">
                <a:latin typeface="Consolas" panose="020B0609020204030204" pitchFamily="49" charset="0"/>
                <a:cs typeface="Consolas" panose="020B0609020204030204" pitchFamily="49" charset="0"/>
              </a:rPr>
              <a:t>        │   └── </a:t>
            </a:r>
            <a:r>
              <a:rPr lang="en-US" sz="1680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[…]</a:t>
            </a:r>
          </a:p>
          <a:p>
            <a:r>
              <a:rPr lang="en-US" sz="1680" noProof="1">
                <a:latin typeface="Consolas" panose="020B0609020204030204" pitchFamily="49" charset="0"/>
                <a:cs typeface="Consolas" panose="020B0609020204030204" pitchFamily="49" charset="0"/>
              </a:rPr>
              <a:t>        ├── </a:t>
            </a:r>
            <a:r>
              <a:rPr lang="en-US" sz="1680" b="1" noProof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 utils</a:t>
            </a:r>
          </a:p>
          <a:p>
            <a:r>
              <a:rPr lang="en-US" sz="1680" noProof="1">
                <a:latin typeface="Consolas" panose="020B0609020204030204" pitchFamily="49" charset="0"/>
                <a:cs typeface="Consolas" panose="020B0609020204030204" pitchFamily="49" charset="0"/>
              </a:rPr>
              <a:t>        │   ├── </a:t>
            </a:r>
            <a:r>
              <a:rPr lang="en-US" sz="1680" noProof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config </a:t>
            </a:r>
          </a:p>
          <a:p>
            <a:r>
              <a:rPr lang="en-US" sz="1680" noProof="1">
                <a:latin typeface="Consolas" panose="020B0609020204030204" pitchFamily="49" charset="0"/>
                <a:cs typeface="Consolas" panose="020B0609020204030204" pitchFamily="49" charset="0"/>
              </a:rPr>
              <a:t>        │   │   └── </a:t>
            </a:r>
            <a:r>
              <a:rPr lang="en-US" sz="1680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Config</a:t>
            </a:r>
          </a:p>
          <a:p>
            <a:r>
              <a:rPr lang="en-US" sz="1680" noProof="1">
                <a:latin typeface="Consolas" panose="020B0609020204030204" pitchFamily="49" charset="0"/>
                <a:cs typeface="Consolas" panose="020B0609020204030204" pitchFamily="49" charset="0"/>
              </a:rPr>
              <a:t>        │   |       ├── method load </a:t>
            </a:r>
          </a:p>
          <a:p>
            <a:r>
              <a:rPr lang="en-US" sz="1680" noProof="1">
                <a:latin typeface="Consolas" panose="020B0609020204030204" pitchFamily="49" charset="0"/>
                <a:cs typeface="Consolas" panose="020B0609020204030204" pitchFamily="49" charset="0"/>
              </a:rPr>
              <a:t>        │   |       ├── method commit</a:t>
            </a:r>
          </a:p>
          <a:p>
            <a:r>
              <a:rPr lang="en-GB" sz="1680" noProof="1">
                <a:latin typeface="Consolas" panose="020B0609020204030204" pitchFamily="49" charset="0"/>
                <a:cs typeface="Consolas" panose="020B0609020204030204" pitchFamily="49" charset="0"/>
              </a:rPr>
              <a:t>        |   |       </a:t>
            </a:r>
            <a:r>
              <a:rPr lang="en-US" sz="1680" noProof="1">
                <a:latin typeface="Consolas" panose="020B0609020204030204" pitchFamily="49" charset="0"/>
                <a:cs typeface="Consolas" panose="020B0609020204030204" pitchFamily="49" charset="0"/>
              </a:rPr>
              <a:t>└── […]</a:t>
            </a:r>
          </a:p>
          <a:p>
            <a:r>
              <a:rPr lang="en-US" sz="1680" noProof="1">
                <a:latin typeface="Consolas" panose="020B0609020204030204" pitchFamily="49" charset="0"/>
                <a:cs typeface="Consolas" panose="020B0609020204030204" pitchFamily="49" charset="0"/>
              </a:rPr>
              <a:t>        │   └── </a:t>
            </a:r>
            <a:r>
              <a:rPr lang="en-US" sz="1680" noProof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sz="1680" noProof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 </a:t>
            </a:r>
            <a:endParaRPr lang="en-US" sz="1680" noProof="1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80" noProof="1">
                <a:latin typeface="Consolas" panose="020B0609020204030204" pitchFamily="49" charset="0"/>
                <a:cs typeface="Consolas" panose="020B0609020204030204" pitchFamily="49" charset="0"/>
              </a:rPr>
              <a:t>        │       └── </a:t>
            </a:r>
            <a:r>
              <a:rPr lang="en-US" sz="1680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SW</a:t>
            </a:r>
          </a:p>
          <a:p>
            <a:r>
              <a:rPr lang="en-US" sz="1680" noProof="1">
                <a:latin typeface="Consolas" panose="020B0609020204030204" pitchFamily="49" charset="0"/>
                <a:cs typeface="Consolas" panose="020B0609020204030204" pitchFamily="49" charset="0"/>
              </a:rPr>
              <a:t>        │           ├── method install</a:t>
            </a:r>
          </a:p>
          <a:p>
            <a:r>
              <a:rPr lang="en-US" sz="1680" noProof="1">
                <a:latin typeface="Consolas" panose="020B0609020204030204" pitchFamily="49" charset="0"/>
                <a:cs typeface="Consolas" panose="020B0609020204030204" pitchFamily="49" charset="0"/>
              </a:rPr>
              <a:t>        │           ├── method reboot</a:t>
            </a:r>
          </a:p>
          <a:p>
            <a:r>
              <a:rPr lang="en-GB" sz="1680" noProof="1">
                <a:latin typeface="Consolas" panose="020B0609020204030204" pitchFamily="49" charset="0"/>
                <a:cs typeface="Consolas" panose="020B0609020204030204" pitchFamily="49" charset="0"/>
              </a:rPr>
              <a:t>        |           </a:t>
            </a:r>
            <a:r>
              <a:rPr lang="en-US" sz="1680" noProof="1">
                <a:latin typeface="Consolas" panose="020B0609020204030204" pitchFamily="49" charset="0"/>
                <a:cs typeface="Consolas" panose="020B0609020204030204" pitchFamily="49" charset="0"/>
              </a:rPr>
              <a:t>└── […]</a:t>
            </a:r>
          </a:p>
          <a:p>
            <a:r>
              <a:rPr lang="en-US" sz="1680" noProof="1">
                <a:latin typeface="Consolas" panose="020B0609020204030204" pitchFamily="49" charset="0"/>
                <a:cs typeface="Consolas" panose="020B0609020204030204" pitchFamily="49" charset="0"/>
              </a:rPr>
              <a:t>        └── </a:t>
            </a:r>
            <a:r>
              <a:rPr lang="en-US" sz="1680" b="1" noProof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 op</a:t>
            </a:r>
            <a:r>
              <a:rPr lang="en-US" sz="168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8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80" noProof="1">
                <a:latin typeface="Consolas" panose="020B0609020204030204" pitchFamily="49" charset="0"/>
                <a:cs typeface="Consolas" panose="020B0609020204030204" pitchFamily="49" charset="0"/>
              </a:rPr>
              <a:t>            ├── </a:t>
            </a:r>
            <a:r>
              <a:rPr lang="en-US" sz="1680" noProof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</a:p>
          <a:p>
            <a:r>
              <a:rPr lang="en-US" sz="1680" noProof="1">
                <a:latin typeface="Consolas" panose="020B0609020204030204" pitchFamily="49" charset="0"/>
                <a:cs typeface="Consolas" panose="020B0609020204030204" pitchFamily="49" charset="0"/>
              </a:rPr>
              <a:t>            ├── </a:t>
            </a:r>
            <a:r>
              <a:rPr lang="en-US" sz="1680" noProof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endParaRPr lang="en-GB" sz="168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80" noProof="1">
                <a:latin typeface="Consolas" panose="020B0609020204030204" pitchFamily="49" charset="0"/>
                <a:cs typeface="Consolas" panose="020B0609020204030204" pitchFamily="49" charset="0"/>
              </a:rPr>
              <a:t>            └── </a:t>
            </a:r>
            <a:r>
              <a:rPr lang="en-US" sz="1680" noProof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[…]</a:t>
            </a:r>
            <a:r>
              <a:rPr lang="en-US" sz="1680" noProof="1">
                <a:latin typeface="Consolas" panose="020B0609020204030204" pitchFamily="49" charset="0"/>
                <a:cs typeface="Consolas" panose="020B0609020204030204" pitchFamily="49" charset="0"/>
              </a:rPr>
              <a:t>         </a:t>
            </a:r>
          </a:p>
        </p:txBody>
      </p:sp>
    </p:spTree>
    <p:extLst>
      <p:ext uri="{BB962C8B-B14F-4D97-AF65-F5344CB8AC3E}">
        <p14:creationId xmlns:p14="http://schemas.microsoft.com/office/powerpoint/2010/main" val="316479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226" y="330940"/>
            <a:ext cx="10258424" cy="664797"/>
          </a:xfrm>
        </p:spPr>
        <p:txBody>
          <a:bodyPr/>
          <a:lstStyle/>
          <a:p>
            <a:r>
              <a:rPr lang="en-GB" dirty="0" err="1" smtClean="0"/>
              <a:t>PyEZ</a:t>
            </a:r>
            <a:r>
              <a:rPr lang="en-GB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0" y="1013348"/>
            <a:ext cx="10462952" cy="6552371"/>
          </a:xfrm>
        </p:spPr>
        <p:txBody>
          <a:bodyPr/>
          <a:lstStyle/>
          <a:p>
            <a:pPr algn="just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jnpr.junos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jnpr.junos.device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module) </a:t>
            </a:r>
          </a:p>
          <a:p>
            <a:pPr lvl="1" algn="just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exception (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jnpr.junos.exception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module)</a:t>
            </a:r>
          </a:p>
          <a:p>
            <a:pPr lvl="1" algn="just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jnpr.junos.utils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package)</a:t>
            </a:r>
          </a:p>
          <a:p>
            <a:pPr lvl="1"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 op (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jnpr.junos.op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package)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(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device.py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Defines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Device. The class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provides methods:</a:t>
            </a:r>
          </a:p>
          <a:p>
            <a:pPr lvl="3" algn="just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connecting to devices </a:t>
            </a:r>
          </a:p>
          <a:p>
            <a:pPr lvl="3"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retrieving facts  (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software version, serial number,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…)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</a:t>
            </a:r>
          </a:p>
          <a:p>
            <a:pPr algn="just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exception (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exception.py) </a:t>
            </a:r>
          </a:p>
          <a:p>
            <a:pPr lvl="1"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Handles errors such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 device is not reachable or if the username/password is not valid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241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43" y="498281"/>
            <a:ext cx="13167362" cy="664797"/>
          </a:xfrm>
        </p:spPr>
        <p:txBody>
          <a:bodyPr/>
          <a:lstStyle/>
          <a:p>
            <a:r>
              <a:rPr lang="en-GB" dirty="0" err="1" smtClean="0"/>
              <a:t>PyEZ</a:t>
            </a:r>
            <a:r>
              <a:rPr lang="en-GB" dirty="0"/>
              <a:t> </a:t>
            </a:r>
            <a:r>
              <a:rPr lang="en-GB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1929" y="1476228"/>
            <a:ext cx="10462952" cy="582168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jnpr.junos.utils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(config.py): handles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management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(sw.py): handles software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associated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 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Jnpr.junos.op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 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extracts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from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common operational commands and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presents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 in a native Python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Modules for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isis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lldp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....</a:t>
            </a:r>
          </a:p>
          <a:p>
            <a:pPr lvl="2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Easily extensible 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69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81226" y="3963473"/>
            <a:ext cx="10258424" cy="664797"/>
          </a:xfrm>
        </p:spPr>
        <p:txBody>
          <a:bodyPr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NETCONF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71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8370" y="131116"/>
            <a:ext cx="10258424" cy="66479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NETCONF PROTOCOL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781780" y="1055741"/>
            <a:ext cx="11091604" cy="3789624"/>
          </a:xfrm>
        </p:spPr>
        <p:txBody>
          <a:bodyPr/>
          <a:lstStyle/>
          <a:p>
            <a:pPr algn="just"/>
            <a:r>
              <a:rPr lang="en-GB" alt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uses </a:t>
            </a:r>
            <a:r>
              <a:rPr lang="en-GB" alt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Netconf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You need to enable </a:t>
            </a:r>
            <a:r>
              <a:rPr lang="en-GB" alt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Netconf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your devices. 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alt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Netconf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Protocol to manipulate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of network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</a:t>
            </a:r>
            <a:endParaRPr lang="en-GB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IETF standard (RFCs)</a:t>
            </a:r>
          </a:p>
          <a:p>
            <a:pPr lvl="1" algn="just"/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Implemented by most vendors</a:t>
            </a:r>
          </a:p>
          <a:p>
            <a:pPr lvl="1" algn="just"/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 transport, SSH encryption, XML encoding</a:t>
            </a:r>
          </a:p>
          <a:p>
            <a:pPr lvl="1" algn="just"/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RPC (remote procedure call) over SSH</a:t>
            </a:r>
          </a:p>
          <a:p>
            <a:pPr lvl="1" algn="just"/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Client/server communication (the server is the network device)</a:t>
            </a:r>
          </a:p>
          <a:p>
            <a:pPr lvl="1" algn="just"/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default port must be 830 and should be configurable (RFC 6242)</a:t>
            </a:r>
          </a:p>
        </p:txBody>
      </p:sp>
    </p:spTree>
    <p:extLst>
      <p:ext uri="{BB962C8B-B14F-4D97-AF65-F5344CB8AC3E}">
        <p14:creationId xmlns:p14="http://schemas.microsoft.com/office/powerpoint/2010/main" val="23270191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4816" y="632862"/>
            <a:ext cx="12964439" cy="664797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NETCONF PROTOCOL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7220" y="2602118"/>
            <a:ext cx="9401646" cy="683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lab@ex4200-1</a:t>
            </a:r>
            <a:r>
              <a:rPr 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set system services </a:t>
            </a:r>
            <a:r>
              <a:rPr 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netconf</a:t>
            </a:r>
            <a:r>
              <a:rPr 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endParaRPr 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lab@ex4200-1</a:t>
            </a:r>
            <a:r>
              <a:rPr 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commit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0521" y="1387544"/>
            <a:ext cx="86368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411480" algn="just"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To enable the NETCONF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service 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default port (830) on your devices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9467" y="3874548"/>
            <a:ext cx="86368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411480"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order to enable NETCONF using another port,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 command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7220" y="5208301"/>
            <a:ext cx="9509222" cy="387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lab@ex4200-1</a:t>
            </a:r>
            <a:r>
              <a:rPr 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set system services </a:t>
            </a:r>
            <a:r>
              <a:rPr 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netconf</a:t>
            </a:r>
            <a:r>
              <a:rPr 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port </a:t>
            </a:r>
            <a:r>
              <a:rPr lang="en-US" sz="192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port-number</a:t>
            </a:r>
            <a:endParaRPr lang="en-GB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9467" y="5862271"/>
            <a:ext cx="9606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411480" algn="just">
              <a:buFont typeface="Wingdings" panose="05000000000000000000" pitchFamily="2" charset="2"/>
              <a:buChar char="§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You might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want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to create another user on your devices for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(to trace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activities) (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don’t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do it in this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training).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1938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81226" y="2633878"/>
            <a:ext cx="10258424" cy="1994392"/>
          </a:xfrm>
        </p:spPr>
        <p:txBody>
          <a:bodyPr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CONNECT TO DEVICES, </a:t>
            </a:r>
            <a:b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RETRIEVE FACTS</a:t>
            </a:r>
            <a:b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WITH PYEZ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07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36" y="852664"/>
            <a:ext cx="14164395" cy="664797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CONNECT TO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DEVICES AND RETRIEVE FACTS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253" y="3630320"/>
            <a:ext cx="9702166" cy="1618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/>
            <a:r>
              <a:rPr lang="en-GB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GB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facts/</a:t>
            </a:r>
            <a:r>
              <a:rPr lang="en-GB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print_facts.py</a:t>
            </a:r>
            <a:endParaRPr lang="en-GB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the device ex4200-1 is a EX4200-24T running 12.2R2.4</a:t>
            </a:r>
          </a:p>
          <a:p>
            <a:r>
              <a:rPr 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the device ex4200-2 is a EX4200-24T running 12.3R11.2</a:t>
            </a:r>
          </a:p>
          <a:p>
            <a:r>
              <a:rPr 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the device ex4200-3 is a EX4200-24T running 12.3R11.2</a:t>
            </a:r>
          </a:p>
          <a:p>
            <a:r>
              <a:rPr 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the device ex4200-4 is a EX4200-24T running 12.3R11.2</a:t>
            </a:r>
            <a:endParaRPr lang="en-GB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62174" y="2056299"/>
            <a:ext cx="9978245" cy="206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130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Let me execute this python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program (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print_facts.py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) from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server. It prints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the hostname and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version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 list of devices defined into the program : </a:t>
            </a:r>
          </a:p>
          <a:p>
            <a:pPr algn="just"/>
            <a:endParaRPr lang="en-US" sz="288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2173" y="5402087"/>
            <a:ext cx="9978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130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It also write the output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0236" y="5986862"/>
            <a:ext cx="9702166" cy="387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</a:t>
            </a:r>
            <a:r>
              <a:rPr lang="en-GB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my_devices_inventory.txt</a:t>
            </a:r>
            <a:r>
              <a:rPr lang="en-GB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461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226" y="265514"/>
            <a:ext cx="12160416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LAB 11 - IMPORT THE CLASS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226" y="1616912"/>
            <a:ext cx="10516464" cy="1370762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mport the class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defined in the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(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device.py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in the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jnpr.junos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Device  provides methods:</a:t>
            </a:r>
          </a:p>
          <a:p>
            <a:pPr lvl="1" algn="just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connecting to devices </a:t>
            </a:r>
          </a:p>
          <a:p>
            <a:pPr lvl="1" algn="just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retrieving facts  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as software version, serial number, …)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devices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492033" y="5372305"/>
            <a:ext cx="10121436" cy="923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jnpr.junos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Device</a:t>
            </a:r>
          </a:p>
          <a:p>
            <a:pPr eaLnBrk="1" hangingPunct="1"/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Verify that the Device class has been loaded</a:t>
            </a:r>
          </a:p>
          <a:p>
            <a:pPr eaLnBrk="1" hangingPunct="1"/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4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097" y="265514"/>
            <a:ext cx="13231228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LAB 11 - INSTANTIATE THE CLASS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189796" y="1293969"/>
            <a:ext cx="10507893" cy="410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Instantiate the class Device  by declaring a variable (</a:t>
            </a:r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a_device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) and calling the class 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Device passing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arguments (your device credentials). This assigns the 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returned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value (the newly created object) to the variable </a:t>
            </a:r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a_device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Example for </a:t>
            </a: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ex4200-13</a:t>
            </a:r>
            <a:endParaRPr 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4827" y="4140794"/>
            <a:ext cx="11441139" cy="387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=Device (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host="172.30.179.113", 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user="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password="Poclab123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en-US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31443" y="4992503"/>
            <a:ext cx="10241280" cy="137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altLang="en-US" sz="3360" dirty="0" smtClean="0">
                <a:latin typeface="Arial" panose="020B0604020202020204" pitchFamily="34" charset="0"/>
                <a:cs typeface="Arial" panose="020B0604020202020204" pitchFamily="34" charset="0"/>
              </a:rPr>
              <a:t>The object </a:t>
            </a:r>
            <a:r>
              <a:rPr lang="en-US" altLang="en-US" sz="3360" dirty="0" err="1">
                <a:latin typeface="Arial" panose="020B0604020202020204" pitchFamily="34" charset="0"/>
                <a:cs typeface="Arial" panose="020B0604020202020204" pitchFamily="34" charset="0"/>
              </a:rPr>
              <a:t>a_device</a:t>
            </a:r>
            <a:r>
              <a:rPr lang="en-US" altLang="en-US" sz="3360" dirty="0">
                <a:latin typeface="Arial" panose="020B0604020202020204" pitchFamily="34" charset="0"/>
                <a:cs typeface="Arial" panose="020B0604020202020204" pitchFamily="34" charset="0"/>
              </a:rPr>
              <a:t> is an instance of the </a:t>
            </a:r>
            <a:r>
              <a:rPr lang="en-US" sz="336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en-US" sz="3360" kern="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3360" kern="0" dirty="0">
                <a:latin typeface="Arial" panose="020B0604020202020204" pitchFamily="34" charset="0"/>
                <a:cs typeface="Arial" panose="020B0604020202020204" pitchFamily="34" charset="0"/>
              </a:rPr>
              <a:t>evice</a:t>
            </a: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2626474" y="6266147"/>
            <a:ext cx="11399492" cy="12741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type (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jnpr.junos.device.Device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</a:t>
            </a:r>
            <a:endParaRPr lang="en-US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Device(172.30.179.113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04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417629"/>
            <a:ext cx="10258424" cy="66479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1 - FLOATS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198370" y="1940393"/>
            <a:ext cx="9977588" cy="598599"/>
          </a:xfrm>
        </p:spPr>
        <p:txBody>
          <a:bodyPr/>
          <a:lstStyle/>
          <a:p>
            <a:pPr marL="0" indent="0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8370" y="2899785"/>
            <a:ext cx="1003633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&gt;&gt;&gt; RU = 4.45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&gt;&gt;&gt; RU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4.45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&gt;&gt;&gt; 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type(RU)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&lt;type 'float</a:t>
            </a:r>
            <a:r>
              <a:rPr lang="en-US" sz="18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'&gt;</a:t>
            </a:r>
          </a:p>
          <a:p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5760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271" y="143123"/>
            <a:ext cx="11530738" cy="1329595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LAB 11 - LIST AVAILABLE METHODS AND PROPERTIES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222071" y="1854015"/>
            <a:ext cx="10241280" cy="68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3360" kern="0" dirty="0">
                <a:latin typeface="Arial" panose="020B0604020202020204" pitchFamily="34" charset="0"/>
                <a:cs typeface="Arial" panose="020B0604020202020204" pitchFamily="34" charset="0"/>
              </a:rPr>
              <a:t>List the available methods and properties for the </a:t>
            </a:r>
            <a:r>
              <a:rPr lang="en-US" altLang="en-US" sz="3360" dirty="0">
                <a:latin typeface="Arial" panose="020B0604020202020204" pitchFamily="34" charset="0"/>
                <a:cs typeface="Arial" panose="020B0604020202020204" pitchFamily="34" charset="0"/>
              </a:rPr>
              <a:t>object </a:t>
            </a:r>
            <a:r>
              <a:rPr lang="en-US" altLang="en-US" sz="336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a_device</a:t>
            </a:r>
            <a:r>
              <a:rPr lang="en-US" altLang="en-US" sz="336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 algn="just"/>
            <a:r>
              <a:rPr lang="en-US" altLang="en-US" sz="2960" dirty="0" smtClean="0">
                <a:latin typeface="Arial" panose="020B0604020202020204" pitchFamily="34" charset="0"/>
                <a:cs typeface="Arial" panose="020B0604020202020204" pitchFamily="34" charset="0"/>
              </a:rPr>
              <a:t>Some methods are open, close, … </a:t>
            </a:r>
          </a:p>
          <a:p>
            <a:pPr lvl="1" algn="just"/>
            <a:r>
              <a:rPr lang="en-GB" sz="296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Some properties are facts, …  </a:t>
            </a:r>
            <a:endParaRPr lang="en-US" sz="296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753271" y="4173754"/>
            <a:ext cx="9451218" cy="3877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(Device)</a:t>
            </a:r>
          </a:p>
        </p:txBody>
      </p:sp>
    </p:spTree>
    <p:extLst>
      <p:ext uri="{BB962C8B-B14F-4D97-AF65-F5344CB8AC3E}">
        <p14:creationId xmlns:p14="http://schemas.microsoft.com/office/powerpoint/2010/main" val="130879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955" y="143123"/>
            <a:ext cx="13089054" cy="132959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LAB 11 - GET HELP WITH THE CLASS  DEVICE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617102" y="3216864"/>
            <a:ext cx="9451218" cy="3877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help(Device)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097380" y="2411001"/>
            <a:ext cx="10241280" cy="68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3360" kern="0" dirty="0">
                <a:latin typeface="Arial" panose="020B0604020202020204" pitchFamily="34" charset="0"/>
                <a:cs typeface="Arial" panose="020B0604020202020204" pitchFamily="34" charset="0"/>
              </a:rPr>
              <a:t>Get help on the </a:t>
            </a:r>
            <a:r>
              <a:rPr lang="en-US" altLang="en-US" sz="3360" dirty="0">
                <a:latin typeface="Arial" panose="020B0604020202020204" pitchFamily="34" charset="0"/>
                <a:cs typeface="Arial" panose="020B0604020202020204" pitchFamily="34" charset="0"/>
              </a:rPr>
              <a:t>object </a:t>
            </a:r>
            <a:r>
              <a:rPr lang="en-US" altLang="en-US" sz="3360" dirty="0" err="1">
                <a:latin typeface="Arial" panose="020B0604020202020204" pitchFamily="34" charset="0"/>
                <a:cs typeface="Arial" panose="020B0604020202020204" pitchFamily="34" charset="0"/>
              </a:rPr>
              <a:t>a_device</a:t>
            </a:r>
            <a:endParaRPr lang="en-US" sz="336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684029" y="5191335"/>
            <a:ext cx="9451218" cy="3877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help(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Device.close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22071" y="3906365"/>
            <a:ext cx="10375134" cy="68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3360" kern="0" dirty="0">
                <a:latin typeface="Arial" panose="020B0604020202020204" pitchFamily="34" charset="0"/>
                <a:cs typeface="Arial" panose="020B0604020202020204" pitchFamily="34" charset="0"/>
              </a:rPr>
              <a:t>Get help on a </a:t>
            </a:r>
            <a:r>
              <a:rPr lang="en-US" sz="3360" dirty="0">
                <a:latin typeface="Arial" panose="020B0604020202020204" pitchFamily="34" charset="0"/>
                <a:cs typeface="Arial" panose="020B0604020202020204" pitchFamily="34" charset="0"/>
              </a:rPr>
              <a:t>method or property of the class Device </a:t>
            </a:r>
            <a:r>
              <a:rPr lang="en-US" sz="3360" dirty="0" smtClean="0">
                <a:latin typeface="Arial" panose="020B0604020202020204" pitchFamily="34" charset="0"/>
                <a:cs typeface="Arial" panose="020B0604020202020204" pitchFamily="34" charset="0"/>
              </a:rPr>
              <a:t>(example with </a:t>
            </a:r>
            <a:r>
              <a:rPr lang="en-US" sz="3360" dirty="0">
                <a:latin typeface="Arial" panose="020B0604020202020204" pitchFamily="34" charset="0"/>
                <a:cs typeface="Arial" panose="020B0604020202020204" pitchFamily="34" charset="0"/>
              </a:rPr>
              <a:t>the method </a:t>
            </a:r>
            <a:r>
              <a:rPr lang="en-US" sz="3360" dirty="0" smtClean="0">
                <a:latin typeface="Arial" panose="020B0604020202020204" pitchFamily="34" charset="0"/>
                <a:cs typeface="Arial" panose="020B0604020202020204" pitchFamily="34" charset="0"/>
              </a:rPr>
              <a:t>close)</a:t>
            </a:r>
            <a:endParaRPr lang="en-US" sz="336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8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070" y="241903"/>
            <a:ext cx="11493929" cy="132959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LAB 11 – METHODS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AND PROPERTIES IN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CLASS DEVICE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632074" y="6272394"/>
            <a:ext cx="10231870" cy="9787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a_device.close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a_device.connected</a:t>
            </a:r>
            <a:endParaRPr lang="en-US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en-US" altLang="en-US" sz="192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170116" y="5590831"/>
            <a:ext cx="10375134" cy="68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Use the method close the connection to the device</a:t>
            </a:r>
            <a:endParaRPr 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88998" y="1806496"/>
            <a:ext cx="10241280" cy="137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Use the method open to connect to the device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65147" y="2505078"/>
            <a:ext cx="10184497" cy="6832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a_device.open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Device(172.30.179.113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170117" y="3412581"/>
            <a:ext cx="10241280" cy="137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To get the properties of </a:t>
            </a:r>
            <a:r>
              <a:rPr 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object </a:t>
            </a:r>
            <a:r>
              <a:rPr lang="en-US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a_device</a:t>
            </a:r>
            <a:endParaRPr 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65147" y="4097962"/>
            <a:ext cx="10298797" cy="12741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a_device.user</a:t>
            </a:r>
            <a:endParaRPr lang="en-GB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pytraining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GB" altLang="en-US" sz="192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GB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a_device.connected</a:t>
            </a:r>
            <a:r>
              <a:rPr lang="en-GB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#check if the connection with your switch is still open</a:t>
            </a:r>
            <a:endParaRPr lang="en-GB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GB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en-GB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26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9933" y="1468756"/>
            <a:ext cx="10121255" cy="4035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130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360" dirty="0">
                <a:latin typeface="Arial" panose="020B0604020202020204" pitchFamily="34" charset="0"/>
                <a:cs typeface="Arial" panose="020B0604020202020204" pitchFamily="34" charset="0"/>
              </a:rPr>
              <a:t>Some methods from the class Device : </a:t>
            </a:r>
          </a:p>
          <a:p>
            <a:pPr marL="826770" lvl="1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Open: open a connection to the device</a:t>
            </a:r>
          </a:p>
          <a:p>
            <a:pPr marL="826770" lvl="1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: close the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</a:p>
          <a:p>
            <a:pPr marL="826770" lvl="1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facts_refresh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: Reload the facts from the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device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property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`facts`</a:t>
            </a:r>
          </a:p>
          <a:p>
            <a:pPr marL="826770" lvl="1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: execute the cli command and return the text output (You should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use this method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general automation purposes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3"/>
          <p:cNvSpPr txBox="1">
            <a:spLocks noChangeArrowheads="1"/>
          </p:cNvSpPr>
          <p:nvPr/>
        </p:nvSpPr>
        <p:spPr bwMode="auto">
          <a:xfrm>
            <a:off x="2450009" y="5537380"/>
            <a:ext cx="9956284" cy="145886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a_device.connected</a:t>
            </a:r>
            <a:endParaRPr lang="en-GB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eaLnBrk="1" hangingPunct="1"/>
            <a:r>
              <a:rPr lang="en-GB" altLang="en-US" sz="168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altLang="en-US" sz="168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GB" altLang="en-US" sz="168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a_device.cli</a:t>
            </a:r>
            <a:r>
              <a:rPr lang="en-GB" altLang="en-US" sz="168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("show interfaces terse ge-0/0/1</a:t>
            </a:r>
            <a:r>
              <a:rPr lang="en-GB" altLang="en-US" sz="168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en-GB" altLang="en-US" sz="168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GB" altLang="en-US" sz="1680" dirty="0">
                <a:latin typeface="Consolas" panose="020B0609020204030204" pitchFamily="49" charset="0"/>
                <a:cs typeface="Consolas" panose="020B0609020204030204" pitchFamily="49" charset="0"/>
              </a:rPr>
              <a:t>Interface               Admin Link Proto    Local                 Remote</a:t>
            </a:r>
          </a:p>
          <a:p>
            <a:pPr eaLnBrk="1" hangingPunct="1"/>
            <a:r>
              <a:rPr lang="en-GB" altLang="en-US" sz="1680" dirty="0">
                <a:latin typeface="Consolas" panose="020B0609020204030204" pitchFamily="49" charset="0"/>
                <a:cs typeface="Consolas" panose="020B0609020204030204" pitchFamily="49" charset="0"/>
              </a:rPr>
              <a:t>ge-0/0/1                up    </a:t>
            </a:r>
            <a:r>
              <a:rPr lang="en-GB" altLang="en-US" sz="168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down</a:t>
            </a:r>
            <a:endParaRPr lang="en-GB" altLang="en-US" sz="168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26612" y="0"/>
            <a:ext cx="13003078" cy="132959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LAB 11 – METHODS AND PROPERTIES IN THE CLASS DEVICE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2169" y="7028889"/>
            <a:ext cx="1012125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130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360" dirty="0" smtClean="0">
                <a:latin typeface="Arial" panose="020B0604020202020204" pitchFamily="34" charset="0"/>
                <a:cs typeface="Arial" panose="020B0604020202020204" pitchFamily="34" charset="0"/>
              </a:rPr>
              <a:t>Some properties are: connected, user, facts, …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14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292" y="376288"/>
            <a:ext cx="10258424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LAB 12 - FACTS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9124" y="2074537"/>
            <a:ext cx="10276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130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By default, device facts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(such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as software-version, serial-number, etc.)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retrieved when the  connection is established. </a:t>
            </a:r>
          </a:p>
        </p:txBody>
      </p:sp>
      <p:sp>
        <p:nvSpPr>
          <p:cNvPr id="28" name="TextBox 3"/>
          <p:cNvSpPr txBox="1">
            <a:spLocks noChangeArrowheads="1"/>
          </p:cNvSpPr>
          <p:nvPr/>
        </p:nvSpPr>
        <p:spPr bwMode="auto">
          <a:xfrm>
            <a:off x="2195292" y="5350538"/>
            <a:ext cx="11923664" cy="22221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US" alt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jnpr.junos</a:t>
            </a:r>
            <a:r>
              <a:rPr lang="en-US" alt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Device</a:t>
            </a:r>
          </a:p>
          <a:p>
            <a:pPr eaLnBrk="1" hangingPunct="1"/>
            <a:r>
              <a:rPr lang="en-US" alt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</a:t>
            </a:r>
            <a:r>
              <a:rPr lang="en-US" alt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=Device (host="172.30.179.113", user="</a:t>
            </a:r>
            <a:r>
              <a:rPr lang="en-US" alt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</a:t>
            </a:r>
            <a:r>
              <a:rPr lang="en-US" alt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password="Poclab123")</a:t>
            </a:r>
          </a:p>
          <a:p>
            <a:pPr eaLnBrk="1" hangingPunct="1"/>
            <a:r>
              <a:rPr lang="en-US" alt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a_device.open</a:t>
            </a:r>
            <a:r>
              <a:rPr lang="en-US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eaLnBrk="1" hangingPunct="1"/>
            <a:r>
              <a:rPr lang="en-GB" alt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alt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a_device.connected</a:t>
            </a:r>
            <a:r>
              <a:rPr lang="en-GB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en-US" sz="20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#check if the connection with your switch is still open</a:t>
            </a:r>
            <a:endParaRPr lang="en-GB" altLang="en-US" sz="2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GB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en-US" alt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type(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a_device.facts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&lt;type '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  <a:endParaRPr lang="en-US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9125" y="3769256"/>
            <a:ext cx="97116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130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Facts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is a property defined in the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class Device.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This is a dictionary. This command returns the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facts. 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34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292" y="175872"/>
            <a:ext cx="10258424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LAB 12 - FACTS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195292" y="1554367"/>
            <a:ext cx="10497948" cy="646330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pprint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alt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pprint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pp</a:t>
            </a:r>
            <a:endParaRPr lang="en-US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pp 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a_device.facts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{'2RE': False,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'HOME': '/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/home/remote',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'RE0': {'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last_reboot_reason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': '0x2:watchdog ',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'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mastership_state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': 'master',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'model': 'EX4200-24T, 8 POE',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'status': 'OK',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'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up_time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': '4 days, 3 minutes, 45 seconds'},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'domain': '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poc-nl.jnpr.net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fqdn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': 'ex4200-1.poc-nl.jnpr.net',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'hostname': 'ex4200-1',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ifd_style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': 'SWITCH',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'master': 'RE0',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'model': 'EX4200-24T',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'personality': 'SWITCH',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serialnumber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': 'BM0210118154',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switch_style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': 'VLAN',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vc_capable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': True,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vc_mode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': 'Enabled',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'version': '12.2R2.4',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'version_RE0': '12.2R2.4',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version_info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':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junos.version_info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(major=(12, 2), type=R, minor=2, build=4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)}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0520" y="955606"/>
            <a:ext cx="10276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130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Pretty print the facts with </a:t>
            </a:r>
            <a:r>
              <a:rPr lang="en-GB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pprint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1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292" y="385061"/>
            <a:ext cx="10258424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LAB 12 - FACTS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5292" y="1329449"/>
            <a:ext cx="7994700" cy="115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130" indent="-278130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Select some device facts</a:t>
            </a:r>
          </a:p>
          <a:p>
            <a:pPr marL="278130" indent="-278130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2406929" y="1888630"/>
            <a:ext cx="9451218" cy="186512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a_device.facts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["hostname"]</a:t>
            </a:r>
          </a:p>
          <a:p>
            <a:pPr eaLnBrk="1" hangingPunct="1"/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'ex4200-1'</a:t>
            </a:r>
            <a:endParaRPr lang="en-US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a_device.facts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["version"]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'12.2R2.4'</a:t>
            </a:r>
          </a:p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a_device.facts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["version"]=="14.1R1.2"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73206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51" y="852664"/>
            <a:ext cx="13123880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LAB 12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REVIEW THE FACTS PROGRAM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252" y="3239186"/>
            <a:ext cx="9702166" cy="1618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/>
            <a:r>
              <a:rPr lang="en-GB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GB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facts/</a:t>
            </a:r>
            <a:r>
              <a:rPr lang="en-GB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print_facts.py</a:t>
            </a:r>
            <a:endParaRPr lang="en-GB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the device ex4200-1 is a EX4200-24T running 12.2R2.4</a:t>
            </a:r>
          </a:p>
          <a:p>
            <a:r>
              <a:rPr 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the device ex4200-2 is a EX4200-24T running 12.3R11.2</a:t>
            </a:r>
          </a:p>
          <a:p>
            <a:r>
              <a:rPr 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the device ex4200-3 is a EX4200-24T running 12.3R11.2</a:t>
            </a:r>
          </a:p>
          <a:p>
            <a:r>
              <a:rPr 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the device ex4200-4 is a EX4200-24T running 12.3R11.2</a:t>
            </a:r>
            <a:endParaRPr lang="en-GB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62174" y="2056299"/>
            <a:ext cx="9978245" cy="1571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130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program prints the hostname and </a:t>
            </a:r>
            <a:r>
              <a:rPr lang="en-GB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for a list of devices defined in the program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/>
            <a:endParaRPr lang="en-US" sz="288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0236" y="6770518"/>
            <a:ext cx="9702166" cy="387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/>
            <a:r>
              <a:rPr lang="en-GB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facts/</a:t>
            </a:r>
            <a:r>
              <a:rPr lang="en-GB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print_facts.py</a:t>
            </a:r>
            <a:endParaRPr lang="en-GB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2173" y="6158899"/>
            <a:ext cx="9978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130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Have a look at the program. </a:t>
            </a:r>
            <a:endParaRPr lang="en-US" sz="288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2173" y="5030128"/>
            <a:ext cx="9978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130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Have a look at output file. </a:t>
            </a:r>
            <a:endParaRPr lang="en-US" sz="288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0236" y="5614903"/>
            <a:ext cx="9702166" cy="387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</a:t>
            </a:r>
            <a:r>
              <a:rPr lang="en-GB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my_devices_inventory.txt</a:t>
            </a:r>
            <a:r>
              <a:rPr lang="en-GB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382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03162" y="3678292"/>
            <a:ext cx="9710335" cy="1628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/>
            <a:r>
              <a:rPr lang="en-GB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GB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facts/</a:t>
            </a:r>
            <a:r>
              <a:rPr lang="en-GB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test_junos_version.py</a:t>
            </a:r>
            <a:endParaRPr lang="en-GB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GB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GB" sz="1920" dirty="0">
                <a:latin typeface="Consolas" panose="020B0609020204030204" pitchFamily="49" charset="0"/>
                <a:cs typeface="Consolas" panose="020B0609020204030204" pitchFamily="49" charset="0"/>
              </a:rPr>
              <a:t> address of the </a:t>
            </a:r>
            <a:r>
              <a:rPr lang="en-GB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device:</a:t>
            </a:r>
            <a:r>
              <a:rPr lang="en-GB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172.30.179.101</a:t>
            </a:r>
            <a:endParaRPr lang="en-GB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GB" sz="1920" dirty="0">
                <a:latin typeface="Consolas" panose="020B0609020204030204" pitchFamily="49" charset="0"/>
                <a:cs typeface="Consolas" panose="020B0609020204030204" pitchFamily="49" charset="0"/>
              </a:rPr>
              <a:t>login </a:t>
            </a:r>
            <a:r>
              <a:rPr lang="en-GB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GB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</a:t>
            </a:r>
            <a:endParaRPr lang="en-GB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GB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passwd:</a:t>
            </a:r>
            <a:r>
              <a:rPr lang="en-GB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Poclab123</a:t>
            </a:r>
            <a:endParaRPr lang="en-GB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92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junos</a:t>
            </a:r>
            <a:r>
              <a:rPr lang="en-GB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920" dirty="0">
                <a:latin typeface="Consolas" panose="020B0609020204030204" pitchFamily="49" charset="0"/>
                <a:cs typeface="Consolas" panose="020B0609020204030204" pitchFamily="49" charset="0"/>
              </a:rPr>
              <a:t>version is 12.2R2.4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76242" y="1583438"/>
            <a:ext cx="99641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130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Execute this python program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test_junos_version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from the server.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It prompts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you for a device credentials and then prints its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version. Example for </a:t>
            </a: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ex4200-1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5431" y="852664"/>
            <a:ext cx="13042991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LAB 12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EXECUTE THIS PYTHON PROGRAM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72229" y="5393441"/>
            <a:ext cx="9964177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130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We are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using the built-in function </a:t>
            </a:r>
            <a:r>
              <a:rPr lang="en-GB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raw_input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to prompt you for a device credentials and read the string from standard input.</a:t>
            </a:r>
          </a:p>
          <a:p>
            <a:pPr marL="278130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Have a look  at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the program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7936" y="7550488"/>
            <a:ext cx="9695561" cy="387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</a:t>
            </a:r>
            <a:r>
              <a:rPr lang="en-GB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facts/</a:t>
            </a:r>
            <a:r>
              <a:rPr lang="en-GB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test_junos_version.py</a:t>
            </a:r>
            <a:endParaRPr lang="en-GB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93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7895" y="3928176"/>
            <a:ext cx="10763164" cy="683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facts/test_junos_version_2.py </a:t>
            </a:r>
            <a:r>
              <a:rPr lang="en-GB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172.30.179.101 </a:t>
            </a:r>
            <a:r>
              <a:rPr lang="en-GB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</a:t>
            </a:r>
            <a:r>
              <a:rPr lang="en-GB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Poclab123</a:t>
            </a:r>
          </a:p>
          <a:p>
            <a:r>
              <a:rPr lang="en-GB" sz="1920" dirty="0">
                <a:latin typeface="Consolas" panose="020B0609020204030204" pitchFamily="49" charset="0"/>
                <a:cs typeface="Consolas" panose="020B0609020204030204" pitchFamily="49" charset="0"/>
              </a:rPr>
              <a:t>the device ex4200-1 runs 12.2R2.4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8117" y="1834706"/>
            <a:ext cx="11214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130" indent="-278130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Execute this python program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test_junos_version_2.py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from the server.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It prints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the hostname and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version of a device. The device credentials are passed in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arguments. Example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ex4200-1: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27551" y="852664"/>
            <a:ext cx="13046388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LAB 12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EXECUTE THIS PYTHON PROGRAM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72229" y="4815921"/>
            <a:ext cx="11086571" cy="319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130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Have a look  at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</a:p>
          <a:p>
            <a:pPr marL="826736" lvl="1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used the module sys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5341" lvl="2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sys.argv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is the list of arguments passed to the Python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program.</a:t>
            </a:r>
          </a:p>
          <a:p>
            <a:pPr marL="1375341" lvl="2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sys.argv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[0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] is the name of the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</a:p>
          <a:p>
            <a:pPr marL="1375341" lvl="2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sys.argv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[1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] is the first argument you passed to the program.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7895" y="7514398"/>
            <a:ext cx="10120385" cy="387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</a:t>
            </a:r>
            <a:r>
              <a:rPr lang="en-GB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facts/test_junos_version_2.py</a:t>
            </a:r>
            <a:endParaRPr lang="en-GB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00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1122" y="430156"/>
            <a:ext cx="10258424" cy="66479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1 - INTEGERS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116705" y="2026746"/>
            <a:ext cx="10241280" cy="598599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chemeClr val="tx1"/>
                </a:solidFill>
              </a:rPr>
              <a:t>Manipulate integers with arithmetic operators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19623" y="2766863"/>
            <a:ext cx="940164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&gt;&gt;&gt; a</a:t>
            </a:r>
          </a:p>
          <a:p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192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b = 10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type(b)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&lt;type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202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b%3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b/3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b/3.0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3.3333333333333335</a:t>
            </a:r>
          </a:p>
          <a:p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150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81226" y="2633878"/>
            <a:ext cx="10258424" cy="1994392"/>
          </a:xfrm>
        </p:spPr>
        <p:txBody>
          <a:bodyPr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CONFIGURATION MANAGEMENT</a:t>
            </a:r>
            <a:b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WITH PYEZ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3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458" y="104985"/>
            <a:ext cx="10258424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IMPORT THE CLASS CONFIG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828136" y="2625361"/>
            <a:ext cx="11085969" cy="137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the class </a:t>
            </a:r>
            <a:r>
              <a:rPr lang="en-US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from the module config.py in the </a:t>
            </a:r>
            <a:r>
              <a:rPr lang="en-US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utils</a:t>
            </a:r>
            <a:r>
              <a:rPr 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package  </a:t>
            </a:r>
            <a:endParaRPr 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3"/>
          <p:cNvSpPr txBox="1">
            <a:spLocks noChangeArrowheads="1"/>
          </p:cNvSpPr>
          <p:nvPr/>
        </p:nvSpPr>
        <p:spPr bwMode="auto">
          <a:xfrm>
            <a:off x="2073346" y="3775591"/>
            <a:ext cx="9465639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&gt;&gt;&gt;from 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jnpr.junos.utils.config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alt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endParaRPr lang="en-US" altLang="en-US" sz="18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814280" y="1597025"/>
            <a:ext cx="11085969" cy="137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 provides us the necessary pieces of code to automate configuration deployment</a:t>
            </a:r>
            <a:endParaRPr 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824124" y="4293738"/>
            <a:ext cx="11085969" cy="89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call the </a:t>
            </a:r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 function  without 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argument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to get  the list of the names defined in the current scope. 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 class </a:t>
            </a:r>
            <a:r>
              <a:rPr lang="en-GB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is now in the current scope.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071458" y="5865501"/>
            <a:ext cx="9465639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alt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39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216" y="-559813"/>
            <a:ext cx="12558942" cy="132959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METHODS DEFINED IN THE CLASS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828136" y="2905299"/>
            <a:ext cx="11128361" cy="137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Some methods for the class </a:t>
            </a:r>
            <a:r>
              <a:rPr lang="en-US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Load: apply changes into the candidate </a:t>
            </a:r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conf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algn="just"/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Pdiff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: display </a:t>
            </a:r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conf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 changes between active and candidate</a:t>
            </a:r>
          </a:p>
          <a:p>
            <a:pPr lvl="1" algn="just"/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Commit-check</a:t>
            </a:r>
          </a:p>
          <a:p>
            <a:pPr lvl="1" algn="just"/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Commit: commit a candidate </a:t>
            </a:r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conf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algn="just"/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ollback </a:t>
            </a:r>
            <a:endParaRPr lang="en-GB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Lock: l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ock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the candidate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en-GB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Unlock: </a:t>
            </a:r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unl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ock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the candidate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en-GB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7196" lvl="1" indent="0" algn="just">
              <a:buNone/>
            </a:pPr>
            <a:endParaRPr lang="en-GB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828136" y="1496759"/>
            <a:ext cx="11085969" cy="68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List the available methods for the class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1949362" y="2191558"/>
            <a:ext cx="9451218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76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265" y="-224982"/>
            <a:ext cx="11610474" cy="1329595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GET HELP WITH THE CLASS CONFIG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739385" y="2068839"/>
            <a:ext cx="9451218" cy="3877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help(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09363" y="1385457"/>
            <a:ext cx="10241280" cy="68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3360" kern="0" dirty="0">
                <a:latin typeface="Arial" panose="020B0604020202020204" pitchFamily="34" charset="0"/>
                <a:cs typeface="Arial" panose="020B0604020202020204" pitchFamily="34" charset="0"/>
              </a:rPr>
              <a:t>Get help on the class </a:t>
            </a:r>
            <a:r>
              <a:rPr lang="en-US" altLang="en-US" sz="336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en-US" sz="336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737893" y="3790144"/>
            <a:ext cx="9451218" cy="3877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help(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Config.lock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03823" y="2628708"/>
            <a:ext cx="11555208" cy="68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3360" kern="0" dirty="0">
                <a:latin typeface="Arial" panose="020B0604020202020204" pitchFamily="34" charset="0"/>
                <a:cs typeface="Arial" panose="020B0604020202020204" pitchFamily="34" charset="0"/>
              </a:rPr>
              <a:t>Get help on the </a:t>
            </a:r>
            <a:r>
              <a:rPr lang="en-US" altLang="en-US" sz="3360" dirty="0" err="1">
                <a:latin typeface="Arial" panose="020B0604020202020204" pitchFamily="34" charset="0"/>
                <a:cs typeface="Arial" panose="020B0604020202020204" pitchFamily="34" charset="0"/>
              </a:rPr>
              <a:t>Config’s</a:t>
            </a:r>
            <a:r>
              <a:rPr lang="en-US" altLang="en-US" sz="3360" dirty="0">
                <a:latin typeface="Arial" panose="020B0604020202020204" pitchFamily="34" charset="0"/>
                <a:cs typeface="Arial" panose="020B0604020202020204" pitchFamily="34" charset="0"/>
              </a:rPr>
              <a:t> methods. </a:t>
            </a:r>
            <a:endParaRPr lang="en-US" altLang="en-US" sz="33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en-US" sz="296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altLang="en-US" sz="2960" dirty="0">
                <a:latin typeface="Arial" panose="020B0604020202020204" pitchFamily="34" charset="0"/>
                <a:cs typeface="Arial" panose="020B0604020202020204" pitchFamily="34" charset="0"/>
              </a:rPr>
              <a:t>with method lock</a:t>
            </a:r>
            <a:endParaRPr lang="en-US" sz="296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81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176" y="151912"/>
            <a:ext cx="10258424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INSTANTIATE THE CLASS CONFIG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05073" y="4191262"/>
            <a:ext cx="10297863" cy="15327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a_device.connected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#check if the connection with your switch is still open</a:t>
            </a:r>
          </a:p>
          <a:p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en-US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cfg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type (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cfg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/>
            <a:r>
              <a:rPr lang="en-GB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GB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jnpr.junos.utils.config.Config</a:t>
            </a:r>
            <a:r>
              <a:rPr lang="en-GB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981228" y="1060395"/>
            <a:ext cx="10634041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3360" kern="0" dirty="0">
                <a:latin typeface="Arial" panose="020B0604020202020204" pitchFamily="34" charset="0"/>
                <a:cs typeface="Arial" panose="020B0604020202020204" pitchFamily="34" charset="0"/>
              </a:rPr>
              <a:t>Define the candidate configuration. </a:t>
            </a:r>
          </a:p>
          <a:p>
            <a:pPr lvl="1" algn="just"/>
            <a:r>
              <a:rPr lang="en-US" sz="2880" kern="0" dirty="0">
                <a:latin typeface="Arial" panose="020B0604020202020204" pitchFamily="34" charset="0"/>
                <a:cs typeface="Arial" panose="020B0604020202020204" pitchFamily="34" charset="0"/>
              </a:rPr>
              <a:t>Instantiate the class </a:t>
            </a:r>
            <a:r>
              <a:rPr lang="en-US" sz="2880" kern="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US" sz="288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8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en-US" sz="2880" kern="0" dirty="0">
                <a:latin typeface="Arial" panose="020B0604020202020204" pitchFamily="34" charset="0"/>
                <a:cs typeface="Arial" panose="020B0604020202020204" pitchFamily="34" charset="0"/>
              </a:rPr>
              <a:t>declaring a variable (</a:t>
            </a:r>
            <a:r>
              <a:rPr lang="en-US" sz="2880" kern="0" dirty="0" err="1">
                <a:latin typeface="Arial" panose="020B0604020202020204" pitchFamily="34" charset="0"/>
                <a:cs typeface="Arial" panose="020B0604020202020204" pitchFamily="34" charset="0"/>
              </a:rPr>
              <a:t>cfg</a:t>
            </a:r>
            <a:r>
              <a:rPr lang="en-US" sz="2880" kern="0" dirty="0">
                <a:latin typeface="Arial" panose="020B0604020202020204" pitchFamily="34" charset="0"/>
                <a:cs typeface="Arial" panose="020B0604020202020204" pitchFamily="34" charset="0"/>
              </a:rPr>
              <a:t>) and calling the class passing an argument (</a:t>
            </a:r>
            <a:r>
              <a:rPr lang="en-US" altLang="en-US" sz="2880" dirty="0" err="1">
                <a:latin typeface="Arial" panose="020B0604020202020204" pitchFamily="34" charset="0"/>
                <a:cs typeface="Arial" panose="020B0604020202020204" pitchFamily="34" charset="0"/>
              </a:rPr>
              <a:t>a_device</a:t>
            </a:r>
            <a:r>
              <a:rPr lang="en-US" sz="2880" kern="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lvl="1" algn="just"/>
            <a:r>
              <a:rPr lang="en-GB" sz="288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This assigns the returned value (the newly created object</a:t>
            </a:r>
            <a:r>
              <a:rPr lang="en-GB" sz="2880" kern="0" dirty="0">
                <a:latin typeface="Arial" panose="020B0604020202020204" pitchFamily="34" charset="0"/>
                <a:cs typeface="Arial" panose="020B0604020202020204" pitchFamily="34" charset="0"/>
              </a:rPr>
              <a:t>) to the variable </a:t>
            </a:r>
            <a:r>
              <a:rPr lang="en-GB" sz="2880" kern="0" dirty="0" err="1">
                <a:latin typeface="Arial" panose="020B0604020202020204" pitchFamily="34" charset="0"/>
                <a:cs typeface="Arial" panose="020B0604020202020204" pitchFamily="34" charset="0"/>
              </a:rPr>
              <a:t>cfg</a:t>
            </a:r>
            <a:r>
              <a:rPr lang="en-GB" sz="2880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8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 algn="just"/>
            <a:r>
              <a:rPr lang="en-US" altLang="en-US" sz="248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cfg</a:t>
            </a:r>
            <a:r>
              <a:rPr lang="en-US" altLang="en-US" sz="248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80" dirty="0">
                <a:latin typeface="Arial" panose="020B0604020202020204" pitchFamily="34" charset="0"/>
                <a:cs typeface="Arial" panose="020B0604020202020204" pitchFamily="34" charset="0"/>
              </a:rPr>
              <a:t>is the candidate configuration for the device </a:t>
            </a:r>
            <a:r>
              <a:rPr lang="en-US" altLang="en-US" sz="2480" dirty="0" err="1">
                <a:latin typeface="Arial" panose="020B0604020202020204" pitchFamily="34" charset="0"/>
                <a:cs typeface="Arial" panose="020B0604020202020204" pitchFamily="34" charset="0"/>
              </a:rPr>
              <a:t>a_device</a:t>
            </a:r>
            <a:r>
              <a:rPr lang="en-US" sz="2480" kern="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84848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168" y="-550464"/>
            <a:ext cx="12801600" cy="1329595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CHANGE THE CANDIDATE CONFIGURATION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843928" y="1030144"/>
            <a:ext cx="11221143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328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 sz="3280" kern="0" dirty="0">
                <a:latin typeface="Arial" panose="020B0604020202020204" pitchFamily="34" charset="0"/>
                <a:cs typeface="Arial" panose="020B0604020202020204" pitchFamily="34" charset="0"/>
              </a:rPr>
              <a:t>are different ways to load changes to the candidate </a:t>
            </a:r>
            <a:r>
              <a:rPr lang="en-US" sz="328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configuration. Lets see some of them here:  </a:t>
            </a:r>
            <a:endParaRPr lang="en-US" sz="328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0264" y="2405183"/>
            <a:ext cx="12406745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cfg.load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("set interfaces ge-0/0/23 description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PyEZ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format='set')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&lt;Element load-configuration-results at 0x7f77c8431ef0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en-US" sz="192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192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en-US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variable. It’s a string. </a:t>
            </a:r>
            <a:endParaRPr lang="en-GB" altLang="en-US" sz="192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='''set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vlans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vlan-927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-id 927</a:t>
            </a:r>
          </a:p>
          <a:p>
            <a:pPr eaLnBrk="1" hangingPunct="1"/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vlans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vlan-927 description "created with python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"'''</a:t>
            </a:r>
            <a:endParaRPr lang="en-US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vlans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vlan-927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-id 927</a:t>
            </a:r>
          </a:p>
          <a:p>
            <a:pPr eaLnBrk="1" hangingPunct="1"/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vlans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vlan-927 description "created with python"</a:t>
            </a:r>
          </a:p>
          <a:p>
            <a:pPr eaLnBrk="1" hangingPunct="1"/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cfg.load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format='set')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&lt;Element load-configuration-results at 0x7f77c8431560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en-US" sz="192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192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confjunos.conf</a:t>
            </a:r>
            <a:r>
              <a:rPr lang="en-US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file with </a:t>
            </a:r>
            <a:r>
              <a:rPr lang="en-US" altLang="en-US" sz="192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junos</a:t>
            </a:r>
            <a:r>
              <a:rPr lang="en-US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 with the format set that define </a:t>
            </a:r>
            <a:r>
              <a:rPr lang="en-US" altLang="en-US" sz="192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911</a:t>
            </a:r>
            <a:endParaRPr lang="en-US" altLang="en-US" sz="192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cfg.load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(path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configuration_management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confjunos.conf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format='set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&lt;Element load-configuration-results at 0x7f77c84317a0&gt;</a:t>
            </a:r>
          </a:p>
        </p:txBody>
      </p:sp>
    </p:spTree>
    <p:extLst>
      <p:ext uri="{BB962C8B-B14F-4D97-AF65-F5344CB8AC3E}">
        <p14:creationId xmlns:p14="http://schemas.microsoft.com/office/powerpoint/2010/main" val="26464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176" y="125678"/>
            <a:ext cx="10258424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COMPARE CONFIGURATIONS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119752" y="1238763"/>
            <a:ext cx="10535981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ompare </a:t>
            </a:r>
            <a:r>
              <a:rPr 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the candidate configuration and the active configuration (or a provided rollback</a:t>
            </a:r>
            <a:r>
              <a:rPr 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 with the method </a:t>
            </a:r>
            <a:r>
              <a:rPr lang="en-US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pdiff</a:t>
            </a:r>
            <a:r>
              <a:rPr 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37376" y="2831065"/>
            <a:ext cx="9437149" cy="48197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cfg.pdiff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[edit interfaces]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+   ge-0/0/23 {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+       description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PyEZ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+   }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[edit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vlans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+   vlan-911 {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+       description "created with python";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+      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-id 911;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+   }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+   vlan-927 {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+       description "created with python";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+      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-id 927;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+   }</a:t>
            </a:r>
          </a:p>
          <a:p>
            <a:endParaRPr lang="en-US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cfg.pdiff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rb_id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417694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642" y="203150"/>
            <a:ext cx="15099631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ROLLBACK THE CANDIDATE CONFIGURATION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093498" y="1894133"/>
            <a:ext cx="10535981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ollback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the candidate configuration to either the last active or a specific rollback 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the method </a:t>
            </a:r>
            <a:r>
              <a:rPr 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rollback. </a:t>
            </a:r>
            <a:r>
              <a:rPr 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15861" y="3608020"/>
            <a:ext cx="9437149" cy="6832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cfg.rollback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cfg.rollback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rb_id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90809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176" y="125678"/>
            <a:ext cx="10258424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CONFIGURATION 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15860" y="3560234"/>
            <a:ext cx="9437149" cy="12741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cfg.commit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cfg.commit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(confirm=2)</a:t>
            </a:r>
          </a:p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cfg.commit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(comment="from 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pyez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en-US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 (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a_device.cli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("show system commit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104258" y="2403175"/>
            <a:ext cx="10535981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3360" kern="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36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ommit </a:t>
            </a:r>
            <a:r>
              <a:rPr lang="en-GB" sz="3360" kern="0" dirty="0">
                <a:latin typeface="Arial" panose="020B0604020202020204" pitchFamily="34" charset="0"/>
                <a:cs typeface="Arial" panose="020B0604020202020204" pitchFamily="34" charset="0"/>
              </a:rPr>
              <a:t>a candidate </a:t>
            </a:r>
            <a:r>
              <a:rPr lang="en-GB" sz="336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configuration with </a:t>
            </a:r>
            <a:r>
              <a:rPr lang="en-US" sz="336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360" kern="0" dirty="0">
                <a:latin typeface="Arial" panose="020B0604020202020204" pitchFamily="34" charset="0"/>
                <a:cs typeface="Arial" panose="020B0604020202020204" pitchFamily="34" charset="0"/>
              </a:rPr>
              <a:t>method </a:t>
            </a:r>
            <a:r>
              <a:rPr lang="en-US" sz="336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commit. Some examples:</a:t>
            </a:r>
            <a:endParaRPr lang="en-US" sz="336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5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593" y="758913"/>
            <a:ext cx="13167362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LAB 13 –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CONFIGURATION 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92586" y="2904128"/>
            <a:ext cx="10276306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130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36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3360" dirty="0" err="1"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r>
              <a:rPr lang="en-GB" sz="3360" dirty="0">
                <a:latin typeface="Arial" panose="020B0604020202020204" pitchFamily="34" charset="0"/>
                <a:cs typeface="Arial" panose="020B0604020202020204" pitchFamily="34" charset="0"/>
              </a:rPr>
              <a:t> to create </a:t>
            </a:r>
            <a:r>
              <a:rPr lang="en-GB" sz="3360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n-GB" sz="3360" dirty="0">
                <a:latin typeface="Arial" panose="020B0604020202020204" pitchFamily="34" charset="0"/>
                <a:cs typeface="Arial" panose="020B0604020202020204" pitchFamily="34" charset="0"/>
              </a:rPr>
              <a:t> 222, 223, 224 on your device. If you need help, have a look to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262168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242265"/>
            <a:ext cx="10258424" cy="66479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1 - INTEGERS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8773" y="1946984"/>
            <a:ext cx="940164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&gt;&gt;&gt; a</a:t>
            </a:r>
          </a:p>
          <a:p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192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'192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3406" y="893676"/>
            <a:ext cx="10131448" cy="598599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onvert an integer into a </a:t>
            </a:r>
            <a:r>
              <a:rPr lang="en-US" dirty="0">
                <a:solidFill>
                  <a:schemeClr val="tx1"/>
                </a:solidFill>
              </a:rPr>
              <a:t>string with </a:t>
            </a:r>
            <a:r>
              <a:rPr lang="en-US" dirty="0" smtClean="0">
                <a:solidFill>
                  <a:schemeClr val="tx1"/>
                </a:solidFill>
              </a:rPr>
              <a:t>the built-in function </a:t>
            </a:r>
            <a:r>
              <a:rPr lang="en-US" dirty="0" err="1" smtClean="0">
                <a:solidFill>
                  <a:schemeClr val="tx1"/>
                </a:solidFill>
              </a:rPr>
              <a:t>str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5206" y="4589376"/>
            <a:ext cx="940164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hex(a)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'0xc0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0xff</a:t>
            </a:r>
          </a:p>
          <a:p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619941" y="3521209"/>
            <a:ext cx="10241280" cy="598599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onvert an integer into </a:t>
            </a:r>
            <a:r>
              <a:rPr lang="en-US" dirty="0">
                <a:solidFill>
                  <a:schemeClr val="tx1"/>
                </a:solidFill>
              </a:rPr>
              <a:t>an hexadecimal </a:t>
            </a:r>
            <a:r>
              <a:rPr lang="en-US" dirty="0" smtClean="0">
                <a:solidFill>
                  <a:schemeClr val="tx1"/>
                </a:solidFill>
              </a:rPr>
              <a:t>with the built-in function hex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48773" y="6970868"/>
            <a:ext cx="940164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bin(a)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'0b11000000'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0b1111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533347" y="5937673"/>
            <a:ext cx="10327874" cy="598599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chemeClr val="tx1"/>
                </a:solidFill>
              </a:rPr>
              <a:t>Convert </a:t>
            </a:r>
            <a:r>
              <a:rPr lang="en-US" dirty="0">
                <a:solidFill>
                  <a:schemeClr val="tx1"/>
                </a:solidFill>
              </a:rPr>
              <a:t>an integer into an </a:t>
            </a:r>
            <a:r>
              <a:rPr lang="en-US" dirty="0" smtClean="0">
                <a:solidFill>
                  <a:schemeClr val="tx1"/>
                </a:solidFill>
              </a:rPr>
              <a:t>binary with the built-in </a:t>
            </a:r>
            <a:r>
              <a:rPr lang="en-US" dirty="0">
                <a:solidFill>
                  <a:schemeClr val="tx1"/>
                </a:solidFill>
              </a:rPr>
              <a:t>function bin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4656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770" y="696262"/>
            <a:ext cx="12250183" cy="664797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LAB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13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CONFIGURATION 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3"/>
          <p:cNvSpPr txBox="1">
            <a:spLocks noChangeArrowheads="1"/>
          </p:cNvSpPr>
          <p:nvPr/>
        </p:nvSpPr>
        <p:spPr bwMode="auto">
          <a:xfrm>
            <a:off x="1202770" y="1676613"/>
            <a:ext cx="12465104" cy="618630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jnpr.junos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Device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#import the class Device</a:t>
            </a:r>
            <a:endParaRPr lang="en-US" alt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jnpr.junos.utils.config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alt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#import the class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endParaRPr lang="en-US" alt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en-US" altLang="en-US" sz="18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GB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Instantiate </a:t>
            </a:r>
            <a:r>
              <a:rPr lang="en-GB" sz="18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class Device</a:t>
            </a:r>
            <a:endParaRPr lang="en-US" alt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=Device (host="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172.30.179.113", 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="Poclab123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eaLnBrk="1" hangingPunct="1"/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lets use the parameter 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gather_facts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=False with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method open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a_device.open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gather_facts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=False)</a:t>
            </a:r>
          </a:p>
          <a:p>
            <a:pPr eaLnBrk="1" hangingPunct="1"/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endParaRPr lang="en-US" altLang="en-US" sz="18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instantiate the class 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Cfg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the candidate configuration for the device 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</a:t>
            </a:r>
            <a:endParaRPr lang="en-US" alt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cfg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pPr eaLnBrk="1" hangingPunct="1"/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vlans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='''set 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vlans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vlan-222 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-id 222</a:t>
            </a:r>
          </a:p>
          <a:p>
            <a:pPr eaLnBrk="1" hangingPunct="1"/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vlans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vlan-223 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-id 223</a:t>
            </a:r>
          </a:p>
          <a:p>
            <a:pPr eaLnBrk="1" hangingPunct="1"/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vlans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vlan-224 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-id 224'''</a:t>
            </a:r>
          </a:p>
          <a:p>
            <a:pPr eaLnBrk="1" hangingPunct="1"/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 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vlans</a:t>
            </a:r>
            <a:endParaRPr lang="en-US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vlans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vlan-222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-id 222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vlans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vlan-223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-id 223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vlans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vlan-224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-id 224</a:t>
            </a:r>
          </a:p>
          <a:p>
            <a:pPr eaLnBrk="1" hangingPunct="1"/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pPr eaLnBrk="1" hangingPunct="1"/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cfg.load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vlans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format='set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load change on the candidate configuration</a:t>
            </a:r>
            <a:endParaRPr lang="en-US" alt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cfg.pdiff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the </a:t>
            </a:r>
            <a:r>
              <a:rPr lang="en-GB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 </a:t>
            </a:r>
            <a:r>
              <a:rPr lang="en-GB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 the current </a:t>
            </a:r>
            <a:r>
              <a:rPr lang="en-GB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candidate and </a:t>
            </a:r>
            <a:r>
              <a:rPr lang="en-GB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active configuration</a:t>
            </a:r>
            <a:endParaRPr lang="en-US" alt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cfg.commit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commit the candidate configuration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55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14734" y="2685637"/>
            <a:ext cx="11884109" cy="1994392"/>
          </a:xfrm>
        </p:spPr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CONFIGURATION MANAGEMENT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PYEZ, YAML AND JINJA2</a:t>
            </a:r>
            <a:b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65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6152" y="2711746"/>
            <a:ext cx="10659556" cy="552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130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It prompts you for a device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@. It connects to it.</a:t>
            </a:r>
          </a:p>
          <a:p>
            <a:pPr marL="278130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It configures a list of interfaces with a given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826770" lvl="1" indent="-278130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There is no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command in the Python code. It uses a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template defined in the "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configuration_management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template_int_vlan.j2" file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826770" lvl="1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is no variable definition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the Python program. It uses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"</a:t>
            </a:r>
            <a:r>
              <a:rPr lang="en-GB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configration_management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list_int_vlan.yml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to get the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details and the list of interfaces. </a:t>
            </a:r>
          </a:p>
          <a:p>
            <a:pPr marL="826770" lvl="1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merges the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file and jinja2 file and applies the change to the candidate configuration. </a:t>
            </a:r>
          </a:p>
          <a:p>
            <a:pPr marL="278130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It then prints the change.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165259" y="2350122"/>
            <a:ext cx="10437820" cy="3877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configuration_management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conf_int_with_vlan.py</a:t>
            </a:r>
            <a:endParaRPr lang="en-US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11117" y="1108320"/>
            <a:ext cx="10546105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130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We discussed previously the benefits of </a:t>
            </a:r>
            <a:r>
              <a:rPr lang="en-GB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and Jinja2</a:t>
            </a:r>
          </a:p>
          <a:p>
            <a:pPr marL="278130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Execute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this Python program (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conf_int_with_vlan.py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74157" y="313151"/>
            <a:ext cx="13505514" cy="681668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MERGE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YAML FILE AND A JINJA2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71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157" y="313151"/>
            <a:ext cx="13505514" cy="681668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MERGE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YAML FILE AND A JINJA2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9850" y="2983789"/>
            <a:ext cx="9437149" cy="33424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</a:t>
            </a:r>
            <a:r>
              <a:rPr lang="sv-SE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configuration_management</a:t>
            </a:r>
            <a:r>
              <a:rPr lang="sv-SE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sv-SE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list_int_vlan.yml</a:t>
            </a:r>
            <a:r>
              <a:rPr lang="sv-SE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sv-SE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---</a:t>
            </a:r>
            <a:endParaRPr lang="sv-SE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host_ports</a:t>
            </a:r>
            <a:r>
              <a:rPr lang="sv-SE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sv-SE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- ge-0/0/9</a:t>
            </a:r>
          </a:p>
          <a:p>
            <a:r>
              <a:rPr lang="sv-SE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- ge-0/0/10</a:t>
            </a:r>
          </a:p>
          <a:p>
            <a:r>
              <a:rPr lang="sv-SE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- ge-0/0/16</a:t>
            </a:r>
          </a:p>
          <a:p>
            <a:r>
              <a:rPr lang="sv-SE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- ge-0/0/18</a:t>
            </a:r>
          </a:p>
          <a:p>
            <a:endParaRPr lang="sv-SE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altLang="en-US" sz="192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sv-SE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sv-SE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sv-SE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: v14</a:t>
            </a:r>
          </a:p>
          <a:p>
            <a:r>
              <a:rPr lang="sv-SE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vlan_id</a:t>
            </a:r>
            <a:r>
              <a:rPr lang="sv-SE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: 14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0005" y="1781826"/>
            <a:ext cx="10521958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130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Have a look at the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file (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list_int_vlan.yml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n-GB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6736" lvl="1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has the variables definition</a:t>
            </a:r>
          </a:p>
        </p:txBody>
      </p:sp>
    </p:spTree>
    <p:extLst>
      <p:ext uri="{BB962C8B-B14F-4D97-AF65-F5344CB8AC3E}">
        <p14:creationId xmlns:p14="http://schemas.microsoft.com/office/powerpoint/2010/main" val="397310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157" y="313151"/>
            <a:ext cx="13505514" cy="681668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MERGE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YAML FILE AND A JINJA2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7744" y="3958568"/>
            <a:ext cx="11707993" cy="21605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pytraining@py-automation-master</a:t>
            </a:r>
            <a:r>
              <a:rPr lang="sv-SE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:~$ more configuration_management/template_int_vlan.j2                           </a:t>
            </a:r>
            <a:r>
              <a:rPr lang="sv-SE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set vlans {{ vlan['name'] }} vlan-id {{ vlan['vlan_id'] }}</a:t>
            </a:r>
          </a:p>
          <a:p>
            <a:r>
              <a:rPr lang="sv-SE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{%- for iface in host_ports %}</a:t>
            </a:r>
          </a:p>
          <a:p>
            <a:r>
              <a:rPr lang="sv-SE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set interfaces {{ iface }} unit 0 family ethernet-switching port-mode access vlan members {{ vlan['name'] }}</a:t>
            </a:r>
          </a:p>
          <a:p>
            <a:r>
              <a:rPr lang="sv-SE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{%- endfor %}</a:t>
            </a:r>
          </a:p>
          <a:p>
            <a:endParaRPr lang="sv-SE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8309" y="1219939"/>
            <a:ext cx="13261362" cy="251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130" indent="-278130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View the jinja2 file (</a:t>
            </a:r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template_int_vlan.j2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826736" lvl="1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has the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6736" lvl="1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use {{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vlan.name }}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{{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['name'] }}. You can use a dot (.) in addition to the standard Python syntax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([]): Both are valid and do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334036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472" y="1782302"/>
            <a:ext cx="14016200" cy="6297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jnpr.junos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Device</a:t>
            </a:r>
          </a:p>
          <a:p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jnpr.junos.utils.config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endParaRPr lang="en-US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yaml</a:t>
            </a:r>
            <a:endParaRPr lang="en-US" altLang="en-US" sz="192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raw_input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address of the device:") </a:t>
            </a:r>
          </a:p>
          <a:p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=Device (host=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user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="Poclab123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a_device.open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192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cfg</a:t>
            </a:r>
            <a:r>
              <a:rPr lang="en-US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the candidate configuration for </a:t>
            </a:r>
            <a:r>
              <a:rPr lang="en-US" altLang="en-US" sz="192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</a:t>
            </a:r>
            <a:endParaRPr lang="en-US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cfg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rollback any pending or uncommitted change </a:t>
            </a:r>
          </a:p>
          <a:p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cfg.rollback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 is a string with the content of the </a:t>
            </a:r>
            <a:r>
              <a:rPr lang="en-US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en-US" altLang="en-US" sz="192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configuration_management</a:t>
            </a:r>
            <a:r>
              <a:rPr lang="en-US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92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list_int_vlan.yml</a:t>
            </a:r>
            <a:r>
              <a:rPr lang="en-US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s=open('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configuration_management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list_int_vlan.yml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').read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en-US" sz="192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yaml.load</a:t>
            </a:r>
            <a:r>
              <a:rPr lang="en-GB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transforms </a:t>
            </a:r>
            <a:r>
              <a:rPr lang="en-GB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GB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into a structure that python can </a:t>
            </a:r>
            <a:r>
              <a:rPr lang="en-GB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</a:t>
            </a:r>
            <a:r>
              <a:rPr lang="en-GB" altLang="en-US" sz="192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myvars</a:t>
            </a:r>
            <a:r>
              <a:rPr lang="en-GB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python dictionary</a:t>
            </a:r>
            <a:endParaRPr lang="en-US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myvars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yaml.load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</a:p>
          <a:p>
            <a:r>
              <a:rPr lang="en-US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192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cfg.load</a:t>
            </a:r>
            <a:r>
              <a:rPr lang="en-US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merges </a:t>
            </a:r>
            <a:r>
              <a:rPr lang="en-US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altLang="en-US" sz="192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junos</a:t>
            </a:r>
            <a:r>
              <a:rPr lang="en-US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 (Jinja2) </a:t>
            </a:r>
            <a:r>
              <a:rPr lang="en-US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the variables </a:t>
            </a:r>
            <a:r>
              <a:rPr lang="en-US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 (YAML) and updates the candidate configuration</a:t>
            </a:r>
            <a:endParaRPr lang="en-US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cfg.load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template_path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configuration_management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template_int_vlan.j2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template_vars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myvars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format='set')</a:t>
            </a:r>
          </a:p>
          <a:p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cfg.pdiff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192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cfg.commit</a:t>
            </a:r>
            <a:r>
              <a:rPr lang="en-US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sz="192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cfg.rollback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1799" y="689107"/>
            <a:ext cx="11172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130" indent="-278130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the Python program (</a:t>
            </a:r>
            <a:r>
              <a:rPr lang="en-GB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configuration_management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conf_int_with_vlan.py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74157" y="81655"/>
            <a:ext cx="13505514" cy="681668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MERGE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YAML FILE AND A JINJA2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12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129" y="294531"/>
            <a:ext cx="12687156" cy="1329595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LAB 14 –USE PYEZ AND JINJA2 AND YAML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TO ENABLE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LLDP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0554" y="3383401"/>
            <a:ext cx="10276306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130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with a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.j2 file and a .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yml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file to enable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lldp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on a list of several interfaces. </a:t>
            </a:r>
            <a:endParaRPr lang="en-GB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8130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you need help, please have a look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next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slides.</a:t>
            </a:r>
          </a:p>
        </p:txBody>
      </p:sp>
    </p:spTree>
    <p:extLst>
      <p:ext uri="{BB962C8B-B14F-4D97-AF65-F5344CB8AC3E}">
        <p14:creationId xmlns:p14="http://schemas.microsoft.com/office/powerpoint/2010/main" val="10483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36429" y="3219448"/>
            <a:ext cx="10144555" cy="18651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configuration_management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interfaces.yml</a:t>
            </a:r>
            <a:endParaRPr lang="en-US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---</a:t>
            </a:r>
          </a:p>
          <a:p>
            <a:pPr eaLnBrk="1" hangingPunct="1"/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interfaces:</a:t>
            </a:r>
            <a:endParaRPr lang="en-US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- ge-0/0/1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- ge-0/0/2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- ge-0/0/3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5129" y="678772"/>
            <a:ext cx="12687156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LAB 14 – JINJA2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AND YAML – ENABLE LLDP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9026" y="2059753"/>
            <a:ext cx="10521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130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 a </a:t>
            </a:r>
            <a:r>
              <a:rPr lang="en-GB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file for the variables definition. Here’s an example (</a:t>
            </a:r>
            <a:r>
              <a:rPr lang="sv-SE" alt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interfaces.yml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96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6429" y="3856783"/>
            <a:ext cx="10144555" cy="12741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configuration_management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/template_lldp.j2</a:t>
            </a:r>
            <a:endParaRPr lang="en-US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{%- for 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interfaces 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%}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set protocols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interface {{ 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{%-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endfor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%}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5129" y="678772"/>
            <a:ext cx="12687156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LAB 14 – JINJA2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AND YAML – ENABLE LLDP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5561" y="2133895"/>
            <a:ext cx="105219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130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 a jinja2 file with the </a:t>
            </a:r>
            <a:r>
              <a:rPr lang="en-GB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template to enable LLDP on some interfaces. Here’s an example (template_lldp.j2)  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11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8422" y="3042160"/>
            <a:ext cx="13080570" cy="42288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configuration_management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enable_lldp.py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jnpr.junos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import Device </a:t>
            </a:r>
            <a:r>
              <a:rPr lang="en-US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the class Device</a:t>
            </a: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jnpr.junos.utils.config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the class </a:t>
            </a:r>
            <a:r>
              <a:rPr lang="en-US" altLang="en-US" sz="192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endParaRPr lang="en-US" altLang="en-US" sz="192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yaml</a:t>
            </a:r>
            <a:endParaRPr lang="en-US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s=open('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configuration_management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interfaces.yml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').read() </a:t>
            </a:r>
            <a:r>
              <a:rPr lang="en-US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 is a string</a:t>
            </a:r>
          </a:p>
          <a:p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my_variables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yaml.load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(s) </a:t>
            </a:r>
            <a:r>
              <a:rPr lang="en-US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192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my_variables</a:t>
            </a:r>
            <a:r>
              <a:rPr lang="en-US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dictionary</a:t>
            </a:r>
          </a:p>
          <a:p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a_device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=Device (host="172.30.179.113", user="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pytraining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", password="Poclab123")</a:t>
            </a:r>
          </a:p>
          <a:p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a_device.open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cfg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a_device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192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cfg</a:t>
            </a:r>
            <a:r>
              <a:rPr lang="en-US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the candidate configuration</a:t>
            </a:r>
          </a:p>
          <a:p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cfg.rollback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  <a:endParaRPr lang="en-US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cfg.load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template_path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configuration_management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/template_lldp.j2',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template_vars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my_variables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, format='set')</a:t>
            </a:r>
          </a:p>
          <a:p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cfg.pdiff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cfg.commit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65129" y="600513"/>
            <a:ext cx="12687156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LAB 14 – JINJA2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AND YAML – ENABLE LLDP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3051" y="1265310"/>
            <a:ext cx="121823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130" indent="-278130" algn="just">
              <a:spcBef>
                <a:spcPts val="360"/>
              </a:spcBef>
              <a:spcAft>
                <a:spcPts val="36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 a python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program that  merges the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file and jinja2 file and applies the change to the candidate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of your device 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09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2339" y="-177968"/>
            <a:ext cx="10940033" cy="1329595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LAB 1 -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COMPARAISON OPERATORS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38694" y="1574366"/>
            <a:ext cx="11888932" cy="747686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operators compare two values and return a Boolean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268" y="2626739"/>
            <a:ext cx="1232361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</a:p>
          <a:p>
            <a:r>
              <a:rPr lang="en-US" sz="18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192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1"/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&gt;&gt;&gt; b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1"/>
            <a:r>
              <a:rPr lang="pt-BR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pt-BR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a==b</a:t>
            </a:r>
          </a:p>
          <a:p>
            <a:pPr lvl="1"/>
            <a:r>
              <a:rPr lang="pt-BR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a!=b</a:t>
            </a: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a&gt;b</a:t>
            </a: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a&lt;=b</a:t>
            </a:r>
          </a:p>
          <a:p>
            <a:pPr lvl="1"/>
            <a:r>
              <a:rPr lang="en-GB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en-GB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6326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14734" y="2685637"/>
            <a:ext cx="11884109" cy="1994392"/>
          </a:xfrm>
        </p:spPr>
        <p:txBody>
          <a:bodyPr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USE AUTOMATION TO APPLY COMPLEX CONFIGURATION CHANGES ACROSS A LARGE NETWORK (RUN PHASE)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56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608" y="644046"/>
            <a:ext cx="12145805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DEMO JINJA2 AND YAML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635027" y="1705344"/>
            <a:ext cx="12610363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Lets use </a:t>
            </a:r>
            <a:r>
              <a:rPr lang="en-US" alt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and Jinja2 and </a:t>
            </a:r>
            <a:r>
              <a:rPr lang="en-US" alt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to apply a configuration change across a list of devices.</a:t>
            </a:r>
          </a:p>
          <a:p>
            <a:pPr lvl="1"/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this example we will configure some external </a:t>
            </a:r>
            <a:r>
              <a:rPr lang="en-GB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and all the required other details (</a:t>
            </a:r>
            <a:r>
              <a:rPr lang="en-GB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policies, interface configurations …)  </a:t>
            </a:r>
            <a:endParaRPr lang="en-US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68842" y="5390147"/>
            <a:ext cx="2213811" cy="6497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GB" sz="1400" dirty="0" smtClean="0">
                <a:latin typeface="Arial"/>
                <a:cs typeface="Arial"/>
              </a:rPr>
              <a:t>EX-4300-10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05510" y="4170948"/>
            <a:ext cx="2213811" cy="6497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GB" sz="1400" dirty="0" smtClean="0">
                <a:latin typeface="Arial"/>
                <a:cs typeface="Arial"/>
              </a:rPr>
              <a:t>EX-4300-9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05510" y="6874043"/>
            <a:ext cx="2213811" cy="6497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GB" sz="1400" dirty="0" smtClean="0">
                <a:latin typeface="Arial"/>
                <a:cs typeface="Arial"/>
              </a:rPr>
              <a:t>EX-4300-4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0" name="Straight Connector 9"/>
          <p:cNvCxnSpPr>
            <a:stCxn id="3" idx="3"/>
            <a:endCxn id="7" idx="1"/>
          </p:cNvCxnSpPr>
          <p:nvPr/>
        </p:nvCxnSpPr>
        <p:spPr>
          <a:xfrm flipV="1">
            <a:off x="5582653" y="4495801"/>
            <a:ext cx="3522857" cy="1219199"/>
          </a:xfrm>
          <a:prstGeom prst="line">
            <a:avLst/>
          </a:prstGeom>
          <a:ln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3"/>
            <a:endCxn id="8" idx="1"/>
          </p:cNvCxnSpPr>
          <p:nvPr/>
        </p:nvCxnSpPr>
        <p:spPr>
          <a:xfrm>
            <a:off x="5582653" y="5715000"/>
            <a:ext cx="3522857" cy="1483896"/>
          </a:xfrm>
          <a:prstGeom prst="line">
            <a:avLst/>
          </a:prstGeom>
          <a:ln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  <a:endCxn id="8" idx="0"/>
          </p:cNvCxnSpPr>
          <p:nvPr/>
        </p:nvCxnSpPr>
        <p:spPr>
          <a:xfrm>
            <a:off x="10212416" y="4820653"/>
            <a:ext cx="0" cy="2053390"/>
          </a:xfrm>
          <a:prstGeom prst="line">
            <a:avLst/>
          </a:prstGeom>
          <a:ln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5174" y="4756108"/>
            <a:ext cx="1343525" cy="433886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GB" sz="1400" dirty="0">
                <a:solidFill>
                  <a:schemeClr val="accent2"/>
                </a:solidFill>
                <a:latin typeface="Arial"/>
                <a:cs typeface="Arial"/>
              </a:rPr>
              <a:t>g</a:t>
            </a:r>
            <a:r>
              <a:rPr lang="en-GB" sz="1400" dirty="0" smtClean="0">
                <a:solidFill>
                  <a:schemeClr val="accent2"/>
                </a:solidFill>
                <a:latin typeface="Arial"/>
                <a:cs typeface="Arial"/>
              </a:rPr>
              <a:t>e-0//0/0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accent2"/>
                </a:solidFill>
                <a:latin typeface="Arial"/>
                <a:cs typeface="Arial"/>
              </a:rPr>
              <a:t>192.168.0.4/31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75174" y="6240005"/>
            <a:ext cx="1868907" cy="433886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GB" sz="1400" dirty="0">
                <a:solidFill>
                  <a:schemeClr val="accent2"/>
                </a:solidFill>
                <a:latin typeface="Arial"/>
                <a:cs typeface="Arial"/>
              </a:rPr>
              <a:t>g</a:t>
            </a:r>
            <a:r>
              <a:rPr lang="en-GB" sz="1400" dirty="0" smtClean="0">
                <a:solidFill>
                  <a:schemeClr val="accent2"/>
                </a:solidFill>
                <a:latin typeface="Arial"/>
                <a:cs typeface="Arial"/>
              </a:rPr>
              <a:t>e-0//0/1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accent2"/>
                </a:solidFill>
                <a:latin typeface="Arial"/>
                <a:cs typeface="Arial"/>
              </a:rPr>
              <a:t>192.168.0.3/31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43061" y="5607361"/>
            <a:ext cx="1179094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GB" sz="1400" dirty="0" smtClean="0">
                <a:solidFill>
                  <a:schemeClr val="accent2"/>
                </a:solidFill>
                <a:latin typeface="Arial"/>
                <a:cs typeface="Arial"/>
              </a:rPr>
              <a:t>ASN 110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546644" y="4940710"/>
            <a:ext cx="1343525" cy="433886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GB" sz="1400" dirty="0">
                <a:solidFill>
                  <a:schemeClr val="accent2"/>
                </a:solidFill>
                <a:latin typeface="Arial"/>
                <a:cs typeface="Arial"/>
              </a:rPr>
              <a:t>g</a:t>
            </a:r>
            <a:r>
              <a:rPr lang="en-GB" sz="1400" dirty="0" smtClean="0">
                <a:solidFill>
                  <a:schemeClr val="accent2"/>
                </a:solidFill>
                <a:latin typeface="Arial"/>
                <a:cs typeface="Arial"/>
              </a:rPr>
              <a:t>e-0//0/1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192.168.0.1/31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90056" y="7089862"/>
            <a:ext cx="1868907" cy="433886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GB" sz="1400" dirty="0">
                <a:solidFill>
                  <a:schemeClr val="accent2"/>
                </a:solidFill>
                <a:latin typeface="Arial"/>
                <a:cs typeface="Arial"/>
              </a:rPr>
              <a:t>g</a:t>
            </a:r>
            <a:r>
              <a:rPr lang="en-GB" sz="1400" dirty="0" smtClean="0">
                <a:solidFill>
                  <a:schemeClr val="accent2"/>
                </a:solidFill>
                <a:latin typeface="Arial"/>
                <a:cs typeface="Arial"/>
              </a:rPr>
              <a:t>e-0//0/1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192.168.0.2/31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804698" y="7619573"/>
            <a:ext cx="1179094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GB" sz="1400" dirty="0" smtClean="0">
                <a:solidFill>
                  <a:schemeClr val="accent2"/>
                </a:solidFill>
                <a:latin typeface="Arial"/>
                <a:cs typeface="Arial"/>
              </a:rPr>
              <a:t>ASN 104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8081" y="3859688"/>
            <a:ext cx="1179094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GB" sz="1400" dirty="0" smtClean="0">
                <a:solidFill>
                  <a:schemeClr val="accent2"/>
                </a:solidFill>
                <a:latin typeface="Arial"/>
                <a:cs typeface="Arial"/>
              </a:rPr>
              <a:t>ASN 109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90056" y="4099675"/>
            <a:ext cx="1343525" cy="433886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GB" sz="1400" dirty="0">
                <a:solidFill>
                  <a:schemeClr val="accent2"/>
                </a:solidFill>
                <a:latin typeface="Arial"/>
                <a:cs typeface="Arial"/>
              </a:rPr>
              <a:t>g</a:t>
            </a:r>
            <a:r>
              <a:rPr lang="en-GB" sz="1400" dirty="0" smtClean="0">
                <a:solidFill>
                  <a:schemeClr val="accent2"/>
                </a:solidFill>
                <a:latin typeface="Arial"/>
                <a:cs typeface="Arial"/>
              </a:rPr>
              <a:t>e-0//0/0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192.168.0.5/31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546645" y="6401291"/>
            <a:ext cx="1343525" cy="433886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GB" sz="1400" dirty="0">
                <a:solidFill>
                  <a:schemeClr val="accent2"/>
                </a:solidFill>
                <a:latin typeface="Arial"/>
                <a:cs typeface="Arial"/>
              </a:rPr>
              <a:t>g</a:t>
            </a:r>
            <a:r>
              <a:rPr lang="en-GB" sz="1400" dirty="0" smtClean="0">
                <a:solidFill>
                  <a:schemeClr val="accent2"/>
                </a:solidFill>
                <a:latin typeface="Arial"/>
                <a:cs typeface="Arial"/>
              </a:rPr>
              <a:t>e-0//0/0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192.168.0.0/31</a:t>
            </a:r>
          </a:p>
        </p:txBody>
      </p:sp>
    </p:spTree>
    <p:extLst>
      <p:ext uri="{BB962C8B-B14F-4D97-AF65-F5344CB8AC3E}">
        <p14:creationId xmlns:p14="http://schemas.microsoft.com/office/powerpoint/2010/main" val="94691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608" y="644046"/>
            <a:ext cx="12145805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DEMO JINJA2 AND YAML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1437" y="5357603"/>
            <a:ext cx="1236395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pytraining@py-automation-master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:~$ more </a:t>
            </a:r>
            <a:r>
              <a:rPr lang="en-GB" alt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configuration_builder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variables.yml</a:t>
            </a:r>
            <a:endParaRPr lang="en-GB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99694" y="7714689"/>
            <a:ext cx="9724108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400" kern="0" dirty="0">
                <a:latin typeface="Calibri" panose="020F0502020204030204" pitchFamily="34" charset="0"/>
              </a:rPr>
              <a:t> </a:t>
            </a:r>
            <a:endParaRPr lang="en-GB" sz="336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635027" y="1705344"/>
            <a:ext cx="12610363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configuration_builder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variables.yml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file. </a:t>
            </a:r>
          </a:p>
          <a:p>
            <a:pPr lvl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defines the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used in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jinja2 template. </a:t>
            </a:r>
          </a:p>
          <a:p>
            <a:pPr lvl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is a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list of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devices. </a:t>
            </a:r>
            <a:endParaRPr lang="en-US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Each item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the list is a dictionary with some details for a device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Very easy to add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other devices </a:t>
            </a: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use another structure (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instead of a list of dictionaries) but in that case you’ll need to parse it differently from the jinja2 file. 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62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608" y="644046"/>
            <a:ext cx="12145805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DEMO JINJA2 AND YAML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35027" y="3260771"/>
            <a:ext cx="1236395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GB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pytraining@py-automation-master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:~$ more </a:t>
            </a:r>
            <a:r>
              <a:rPr lang="en-GB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configuration_builder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/template.j2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99694" y="7714689"/>
            <a:ext cx="9724108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400" kern="0" dirty="0">
                <a:latin typeface="Calibri" panose="020F0502020204030204" pitchFamily="34" charset="0"/>
              </a:rPr>
              <a:t> </a:t>
            </a:r>
            <a:endParaRPr lang="en-GB" sz="336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635027" y="1705344"/>
            <a:ext cx="12610363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alt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configuration_builder</a:t>
            </a:r>
            <a:r>
              <a:rPr lang="en-GB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/template.j2 </a:t>
            </a:r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is a jinja2 template. </a:t>
            </a:r>
            <a:endParaRPr lang="en-GB" alt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defines BGP </a:t>
            </a:r>
            <a:r>
              <a:rPr lang="en-GB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and other details. 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uses the variables defined in the </a:t>
            </a:r>
            <a:r>
              <a:rPr lang="en-GB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file. </a:t>
            </a:r>
            <a:endParaRPr lang="en-GB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9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608" y="644046"/>
            <a:ext cx="12145805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DEMO JINJA2 AND YAML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25840" y="4271211"/>
            <a:ext cx="1125623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pytraining@py-automation-master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:~$ more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configuration_builder/configuration_builder_2.py</a:t>
            </a:r>
            <a:endParaRPr lang="en-US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99694" y="7714689"/>
            <a:ext cx="9724108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400" kern="0" dirty="0">
                <a:latin typeface="Calibri" panose="020F0502020204030204" pitchFamily="34" charset="0"/>
              </a:rPr>
              <a:t> </a:t>
            </a:r>
            <a:endParaRPr lang="en-GB" sz="336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635027" y="1705344"/>
            <a:ext cx="12610363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configuration_builder/configuration_builder_2.py </a:t>
            </a:r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is a python </a:t>
            </a:r>
            <a:r>
              <a:rPr lang="en-GB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script. </a:t>
            </a:r>
          </a:p>
          <a:p>
            <a:pPr lvl="1"/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It uses 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jinja2 template and </a:t>
            </a:r>
            <a:r>
              <a:rPr lang="en-GB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 to create a </a:t>
            </a:r>
            <a:r>
              <a:rPr lang="en-GB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configuration file for each device defined in the </a:t>
            </a:r>
            <a:r>
              <a:rPr lang="en-GB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file. </a:t>
            </a:r>
            <a:endParaRPr lang="en-GB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It then use </a:t>
            </a:r>
            <a:r>
              <a:rPr lang="en-GB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 connect to the list of devices, and load and commit the configuration change</a:t>
            </a: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27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608" y="547790"/>
            <a:ext cx="12145805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DEMO JINJA2 AND YAML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3190" y="1291578"/>
            <a:ext cx="13627032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pytraining@py-automation-master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:~$ python configuration_builder/configuration_builder_2.py</a:t>
            </a:r>
          </a:p>
          <a:p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Start configuration building</a:t>
            </a:r>
          </a:p>
          <a:p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generate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file for device ex4300-4 : conf_file_run_phase_ex4300-4.conf</a:t>
            </a:r>
          </a:p>
          <a:p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generate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file for device ex4300-9 : conf_file_run_phase_ex4300-9.conf</a:t>
            </a:r>
          </a:p>
          <a:p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generate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file for device ex4300-10 : conf_file_run_phase_ex4300-10.conf</a:t>
            </a:r>
          </a:p>
          <a:p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applying the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to the devices ...</a:t>
            </a:r>
          </a:p>
          <a:p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configuration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commited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on ex4300-4</a:t>
            </a:r>
          </a:p>
          <a:p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configuration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commited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on ex4300-9</a:t>
            </a:r>
          </a:p>
          <a:p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configuration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commited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on ex4300-10</a:t>
            </a:r>
          </a:p>
          <a:p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r>
              <a:rPr lang="en-GB" alt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pytraining@py-automation-master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:~$ ls | grep run</a:t>
            </a:r>
          </a:p>
          <a:p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conf_file_run_phase_ex4300-10.conf</a:t>
            </a:r>
          </a:p>
          <a:p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conf_file_run_phase_ex4300-4.conf</a:t>
            </a:r>
          </a:p>
          <a:p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conf_file_run_phase_ex4300-9.conf</a:t>
            </a:r>
          </a:p>
          <a:p>
            <a:r>
              <a:rPr lang="en-US" alt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pytraining@py-automation-master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:~$ more conf_file_run_phase_ex4300-10.conf</a:t>
            </a:r>
          </a:p>
          <a:p>
            <a:r>
              <a:rPr lang="en-US" alt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pytraining@py-automation-master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:~$ more conf_file_run_phase_ex4300-4.conf</a:t>
            </a:r>
          </a:p>
          <a:p>
            <a:r>
              <a:rPr lang="en-US" alt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pytraining@py-automation-master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:~$ more conf_file_run_phase_ex4300-9.conf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99694" y="7714689"/>
            <a:ext cx="9724108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400" kern="0" dirty="0">
                <a:latin typeface="Calibri" panose="020F0502020204030204" pitchFamily="34" charset="0"/>
              </a:rPr>
              <a:t> </a:t>
            </a:r>
            <a:endParaRPr lang="en-GB" sz="336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17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608" y="547790"/>
            <a:ext cx="12145805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DEMO JINJA2 AND YAML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99694" y="7714689"/>
            <a:ext cx="9724108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400" kern="0" dirty="0">
                <a:latin typeface="Calibri" panose="020F0502020204030204" pitchFamily="34" charset="0"/>
              </a:rPr>
              <a:t> </a:t>
            </a:r>
            <a:endParaRPr lang="en-GB" sz="336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5377" y="3248806"/>
            <a:ext cx="13639065" cy="1154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pytraining@py-automation-master</a:t>
            </a:r>
            <a:r>
              <a:rPr lang="en-GB" alt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:~$ </a:t>
            </a:r>
            <a:r>
              <a:rPr lang="en-GB" alt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GB" alt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ex4300-10</a:t>
            </a:r>
          </a:p>
          <a:p>
            <a:r>
              <a:rPr lang="en-GB" alt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pytraining@py-automation-master</a:t>
            </a:r>
            <a:r>
              <a:rPr lang="en-GB" alt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:~$ </a:t>
            </a:r>
            <a:r>
              <a:rPr lang="en-GB" alt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GB" alt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ex4300-4</a:t>
            </a:r>
          </a:p>
          <a:p>
            <a:r>
              <a:rPr lang="en-GB" alt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pytraining@py-automation-master</a:t>
            </a:r>
            <a:r>
              <a:rPr lang="en-GB" alt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:~$ </a:t>
            </a:r>
            <a:r>
              <a:rPr lang="en-GB" alt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GB" alt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ex4300-9</a:t>
            </a:r>
            <a:endParaRPr lang="en-GB" alt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5378" y="4714764"/>
            <a:ext cx="13639065" cy="22159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pytraining@ex4300-10</a:t>
            </a:r>
            <a:r>
              <a:rPr lang="en-GB" alt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show configuration | compare rollback </a:t>
            </a:r>
            <a:r>
              <a:rPr lang="en-GB" alt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GB" alt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pytraining@ex4300-10&gt; </a:t>
            </a:r>
            <a:r>
              <a:rPr lang="en-GB" alt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system commit</a:t>
            </a:r>
          </a:p>
          <a:p>
            <a:r>
              <a:rPr lang="en-GB" alt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pytraining@ex4300-10&gt; </a:t>
            </a:r>
            <a:r>
              <a:rPr lang="en-GB" alt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interfaces </a:t>
            </a:r>
            <a:r>
              <a:rPr lang="en-GB" alt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descriptions </a:t>
            </a:r>
          </a:p>
          <a:p>
            <a:r>
              <a:rPr lang="en-GB" alt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pytraining@ex4300-10</a:t>
            </a:r>
            <a:r>
              <a:rPr lang="en-GB" alt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alt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GB" alt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GB" alt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neighbors</a:t>
            </a:r>
            <a:endParaRPr lang="en-GB" alt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pytraining@ex4300-10&gt; </a:t>
            </a:r>
            <a:r>
              <a:rPr lang="en-GB" alt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GB" alt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bgp</a:t>
            </a:r>
            <a:r>
              <a:rPr lang="en-GB" alt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</a:t>
            </a:r>
          </a:p>
          <a:p>
            <a:r>
              <a:rPr lang="en-GB" alt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pytraining@ex4300-10&gt; show </a:t>
            </a:r>
            <a:r>
              <a:rPr lang="en-GB" alt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bgp</a:t>
            </a:r>
            <a:r>
              <a:rPr lang="en-GB" alt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endParaRPr lang="en-GB" alt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45378" y="1497984"/>
            <a:ext cx="12610363" cy="60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 on the devices and double check if everything is correct</a:t>
            </a:r>
          </a:p>
          <a:p>
            <a:pPr lvl="1"/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 will see later on in this training how to audit the network with automation instead of manually … </a:t>
            </a:r>
          </a:p>
        </p:txBody>
      </p:sp>
    </p:spTree>
    <p:extLst>
      <p:ext uri="{BB962C8B-B14F-4D97-AF65-F5344CB8AC3E}">
        <p14:creationId xmlns:p14="http://schemas.microsoft.com/office/powerpoint/2010/main" val="224946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81226" y="2633878"/>
            <a:ext cx="10258424" cy="1994392"/>
          </a:xfrm>
        </p:spPr>
        <p:txBody>
          <a:bodyPr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AUDIT MANAGEMENT</a:t>
            </a:r>
            <a:b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WITH PYEZ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59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181" y="699991"/>
            <a:ext cx="11855665" cy="664797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CLI, XML, RPC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67182" y="2142020"/>
            <a:ext cx="10402337" cy="137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CLI is optimized for humans. CLI is not optimized for programs (difficult to parse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CLI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output from a program)</a:t>
            </a:r>
          </a:p>
          <a:p>
            <a:pPr algn="just"/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supports also XML (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Extensible </a:t>
            </a:r>
            <a:r>
              <a:rPr lang="en-GB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Markup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Language)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representation. </a:t>
            </a:r>
          </a:p>
          <a:p>
            <a:pPr algn="just"/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XML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is not optimized for humans (too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much </a:t>
            </a:r>
            <a:r>
              <a:rPr lang="en-GB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markup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XML can be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manipulated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programs. </a:t>
            </a:r>
          </a:p>
        </p:txBody>
      </p:sp>
    </p:spTree>
    <p:extLst>
      <p:ext uri="{BB962C8B-B14F-4D97-AF65-F5344CB8AC3E}">
        <p14:creationId xmlns:p14="http://schemas.microsoft.com/office/powerpoint/2010/main" val="253027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181" y="699991"/>
            <a:ext cx="11855665" cy="664797"/>
          </a:xfrm>
        </p:spPr>
        <p:txBody>
          <a:bodyPr/>
          <a:lstStyle/>
          <a:p>
            <a:r>
              <a:rPr lang="en-US" dirty="0"/>
              <a:t>CLI, XML, RPC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122803" y="1675108"/>
            <a:ext cx="10402337" cy="69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200" dirty="0"/>
              <a:t>W</a:t>
            </a:r>
            <a:r>
              <a:rPr lang="en-US" sz="3200" dirty="0" smtClean="0"/>
              <a:t>hen </a:t>
            </a:r>
            <a:r>
              <a:rPr lang="en-US" sz="3200" dirty="0"/>
              <a:t>you </a:t>
            </a:r>
            <a:r>
              <a:rPr lang="en-US" sz="3200" dirty="0" smtClean="0"/>
              <a:t>interact with a </a:t>
            </a:r>
            <a:r>
              <a:rPr lang="en-US" sz="3200" dirty="0" err="1" smtClean="0"/>
              <a:t>Junos</a:t>
            </a:r>
            <a:r>
              <a:rPr lang="en-US" sz="3200" dirty="0" smtClean="0"/>
              <a:t> device using its command-line interface, you actually interact </a:t>
            </a:r>
            <a:r>
              <a:rPr lang="en-US" sz="3200" dirty="0"/>
              <a:t>with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67180" y="3664260"/>
            <a:ext cx="10402337" cy="69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200" dirty="0" smtClean="0"/>
              <a:t>Then </a:t>
            </a:r>
            <a:r>
              <a:rPr lang="en-US" sz="3200" dirty="0"/>
              <a:t>CLI </a:t>
            </a:r>
            <a:r>
              <a:rPr lang="en-US" sz="3200" dirty="0" smtClean="0"/>
              <a:t>passes </a:t>
            </a:r>
            <a:r>
              <a:rPr lang="en-US" sz="3200" dirty="0"/>
              <a:t>the equivalent </a:t>
            </a:r>
            <a:r>
              <a:rPr lang="en-US" sz="3200" dirty="0" smtClean="0"/>
              <a:t>XML RPC </a:t>
            </a:r>
            <a:r>
              <a:rPr lang="en-US" sz="3200" dirty="0"/>
              <a:t>to </a:t>
            </a:r>
            <a:r>
              <a:rPr lang="en-US" sz="3200" dirty="0" smtClean="0"/>
              <a:t>MGD</a:t>
            </a:r>
            <a:endParaRPr lang="en-US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67178" y="5126520"/>
            <a:ext cx="10402337" cy="69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200" dirty="0" smtClean="0"/>
              <a:t>Then </a:t>
            </a:r>
            <a:r>
              <a:rPr lang="en-US" sz="3200" dirty="0"/>
              <a:t>MGD get the </a:t>
            </a:r>
            <a:r>
              <a:rPr lang="en-US" sz="3200" dirty="0" smtClean="0"/>
              <a:t>data</a:t>
            </a:r>
          </a:p>
          <a:p>
            <a:r>
              <a:rPr lang="en-US" sz="3200" dirty="0" smtClean="0"/>
              <a:t>Then MGD returns the data </a:t>
            </a:r>
            <a:r>
              <a:rPr lang="en-US" sz="3200" dirty="0"/>
              <a:t>to CLI in the form of an XML document. </a:t>
            </a:r>
          </a:p>
          <a:p>
            <a:r>
              <a:rPr lang="en-US" sz="3200" dirty="0"/>
              <a:t>Then CLI converts back into a </a:t>
            </a:r>
            <a:r>
              <a:rPr lang="en-US" sz="3200" dirty="0" smtClean="0"/>
              <a:t>human readable </a:t>
            </a:r>
            <a:r>
              <a:rPr lang="en-US" sz="3200" dirty="0"/>
              <a:t>format for display.</a:t>
            </a:r>
            <a:endParaRPr lang="en-GB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54061" y="2826528"/>
            <a:ext cx="101398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pytraining@ex4200-13&gt; show version detail | match CLI</a:t>
            </a:r>
          </a:p>
          <a:p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CLI release 14.1X53-D30.3 built by builder on 2015-10-02 09:52:33 UTC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55152" y="4277207"/>
            <a:ext cx="1013872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pytraining@ex4200-13&gt; show version detail | match MGD</a:t>
            </a:r>
          </a:p>
          <a:p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MGD release 14.1X53-D30.3 built by builder on 2015-10-02 12:38:35 UTC</a:t>
            </a:r>
          </a:p>
        </p:txBody>
      </p:sp>
    </p:spTree>
    <p:extLst>
      <p:ext uri="{BB962C8B-B14F-4D97-AF65-F5344CB8AC3E}">
        <p14:creationId xmlns:p14="http://schemas.microsoft.com/office/powerpoint/2010/main" val="77593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3752" y="256774"/>
            <a:ext cx="10258424" cy="66479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1 - DIR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709997" y="2276155"/>
            <a:ext cx="10241280" cy="4144699"/>
          </a:xfrm>
        </p:spPr>
        <p:txBody>
          <a:bodyPr/>
          <a:lstStyle/>
          <a:p>
            <a:pPr lvl="1" algn="just"/>
            <a:r>
              <a:rPr lang="en-GB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returns a list of the </a:t>
            </a:r>
            <a:r>
              <a:rPr lang="en-GB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 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current scope</a:t>
            </a:r>
            <a:endParaRPr lang="en-GB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8124" y="3338825"/>
            <a:ext cx="940164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192</a:t>
            </a: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b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['__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builtins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__', '__doc__', '__name__', '__package__', 'a', 'b']</a:t>
            </a: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7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786598" y="1513974"/>
            <a:ext cx="10241280" cy="74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To display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the output of a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CLI command in XML format, append “| display xml”  option to your CLI command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“|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display xml </a:t>
            </a:r>
            <a:r>
              <a:rPr lang="en-GB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rpc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option provides you the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RPC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to get an XML encoded response </a:t>
            </a:r>
            <a:endParaRPr lang="en-GB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with LLDP</a:t>
            </a:r>
          </a:p>
          <a:p>
            <a:pPr marL="0" indent="0" algn="just">
              <a:buNone/>
            </a:pP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90181" y="699991"/>
            <a:ext cx="11855665" cy="664797"/>
          </a:xfrm>
        </p:spPr>
        <p:txBody>
          <a:bodyPr/>
          <a:lstStyle/>
          <a:p>
            <a:r>
              <a:rPr lang="en-US" dirty="0"/>
              <a:t>CLI, XML, RPC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2178770" y="4776899"/>
            <a:ext cx="8827882" cy="923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pytraining@ex4300-9&gt; 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neighbors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pytraining@ex4300-9&gt; 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neighbors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display xml </a:t>
            </a:r>
          </a:p>
          <a:p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pytraining@ex4300-9&gt; 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neighbors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display xml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endParaRPr lang="en-GB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61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7422" y="474523"/>
            <a:ext cx="10258424" cy="664797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TABLES AND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177402" y="1438094"/>
            <a:ext cx="12058143" cy="498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jnpr.junos.op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package) allows programmatic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access to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data on the devices (so you can audit your network programmatically instead of manually)</a:t>
            </a:r>
          </a:p>
          <a:p>
            <a:pPr algn="just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It uses RPCs to get the data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 an XML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</a:p>
          <a:p>
            <a:pPr algn="jus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then parses the XML response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(so you don’t need to worry about this)</a:t>
            </a:r>
          </a:p>
          <a:p>
            <a:pPr algn="just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It transforms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from XML into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structures (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tables and views, kind of list of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dictionaries) that you can easily use by Python.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It allows the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data to be presented using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</a:p>
          <a:p>
            <a:pPr lvl="1" algn="jus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 need to parse XML in your Python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  <a:p>
            <a:pPr lvl="1" algn="just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This enables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pythonic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 access to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just"/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uses YAML to create tables and views.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39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7422" y="474523"/>
            <a:ext cx="10258424" cy="664797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TABLES AND VIEWS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790751" y="1514112"/>
            <a:ext cx="11684618" cy="498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jnpr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/op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directory is in your packages directory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(/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usr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/lib/python2.7/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-packages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/)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Available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for many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topics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information,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lldp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information,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isis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adjacencies, route table,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table,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pPr algn="just"/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the one you are looking for is missing, you can easily add your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own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...)</a:t>
            </a:r>
          </a:p>
          <a:p>
            <a:pPr lvl="1" algn="just"/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26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3"/>
          <p:cNvSpPr txBox="1">
            <a:spLocks noChangeArrowheads="1"/>
          </p:cNvSpPr>
          <p:nvPr/>
        </p:nvSpPr>
        <p:spPr bwMode="auto">
          <a:xfrm>
            <a:off x="591691" y="4017373"/>
            <a:ext cx="12693113" cy="12003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pytraining@ex4300-9&gt; show 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neighbors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Local Interface    Parent Interface    Chassis Id          Port info          System Name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ge-0/0/0           -                   4c:96:14:e6:5a:40   UPLINK to ex4300-9 ex4300-10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ge-0/0/1           -                   4c:96:14:e6:82:60   UPLINK to ex4300-9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ex4300-4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91691" y="1453816"/>
            <a:ext cx="13046818" cy="74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JUNOS 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command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lldp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neighbors” on a device (</a:t>
            </a:r>
            <a:r>
              <a:rPr lang="en-GB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ex4300-4 or ex4300-9 or ex4300-10).</a:t>
            </a:r>
          </a:p>
          <a:p>
            <a:pPr lvl="1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Output is optimized for humans. </a:t>
            </a:r>
          </a:p>
          <a:p>
            <a:pPr lvl="1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Output is difficult to handle from a program.</a:t>
            </a:r>
          </a:p>
          <a:p>
            <a:pPr marL="347663" lvl="1" indent="0">
              <a:buNone/>
            </a:pP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2551" y="-489598"/>
            <a:ext cx="12663153" cy="132959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TABLES AND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VIEWS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EXAMPLE WITH LLDP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61174" y="4017373"/>
            <a:ext cx="13046818" cy="74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663" lvl="1" indent="0">
              <a:buNone/>
            </a:pP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77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3"/>
          <p:cNvSpPr txBox="1">
            <a:spLocks noChangeArrowheads="1"/>
          </p:cNvSpPr>
          <p:nvPr/>
        </p:nvSpPr>
        <p:spPr bwMode="auto">
          <a:xfrm>
            <a:off x="933365" y="3921504"/>
            <a:ext cx="12693113" cy="2862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pytraining@ex4300-9&gt; show 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neighbors | display xml 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endParaRPr lang="en-US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-reply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xmlns:junos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="http://xml.juniper.net/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junos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/13.2X51/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junos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&lt;get-</a:t>
            </a:r>
            <a:r>
              <a:rPr lang="en-US" altLang="en-US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-neighbors-information&gt;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&lt;/get-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-neighbors-information&gt;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&lt;cli&gt;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&lt;banner&gt;{master:0}&lt;/banner&gt;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&lt;/cli&gt;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-reply&gt;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91724" y="1509133"/>
            <a:ext cx="12434728" cy="74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31775" lvl="2" indent="-231775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 the JUNOS command “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lldp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neighbors | display xml </a:t>
            </a:r>
            <a:r>
              <a:rPr lang="en-US" alt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rpc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” to know </a:t>
            </a:r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he equivalent RPC. </a:t>
            </a:r>
          </a:p>
          <a:p>
            <a:pPr marL="688975" lvl="3" indent="-231775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So the RPC to get the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lldp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with an XML representation is  “get-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lldp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-information”  </a:t>
            </a:r>
          </a:p>
          <a:p>
            <a:pPr marL="0" lvl="2" indent="0" algn="just">
              <a:buClr>
                <a:schemeClr val="tx1"/>
              </a:buClr>
              <a:buNone/>
            </a:pP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2551" y="-489598"/>
            <a:ext cx="12663153" cy="1329595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 defTabSz="548606" rtl="0" eaLnBrk="1" latinLnBrk="0" hangingPunct="1">
              <a:lnSpc>
                <a:spcPct val="90000"/>
              </a:lnSpc>
              <a:spcBef>
                <a:spcPts val="400"/>
              </a:spcBef>
              <a:buNone/>
              <a:defRPr lang="en-US" sz="4800" b="0" i="0" kern="1200" spc="-61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TABLES AND VIEWS – EXAMPLE WITH LLDP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26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3"/>
          <p:cNvSpPr txBox="1">
            <a:spLocks noChangeArrowheads="1"/>
          </p:cNvSpPr>
          <p:nvPr/>
        </p:nvSpPr>
        <p:spPr bwMode="auto">
          <a:xfrm>
            <a:off x="1822988" y="1395964"/>
            <a:ext cx="12693113" cy="67403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pytraining@ex4300-9&gt; show 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neighbors | display xml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-reply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xmlns:junos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="http://xml.juniper.net/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junos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/13.2X51/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junos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-neighbors-information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junos:style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="brief"&gt;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-neighbor-information&gt;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-local-port-id&gt;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ge-0/0/0&lt;/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-local-port-id&gt;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-local-parent-interface-name&gt;-&lt;/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-local-parent-interface-name&gt;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-remote-chassis-id-subtype&gt;Mac address&lt;/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-remote-chassis-id-subtype&gt;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-remote-chassis-id&gt;4c:96:14:e6:5a:40&lt;/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-remote-chassis-id&gt;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-remote-port-description&gt;UPLINK to ex4300-9&lt;/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-remote-port-description&gt;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-remote-system-name&gt;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ex4300-10&lt;/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-remote-system-name&gt;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-neighbor-information&gt;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-neighbor-information&gt;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-local-port-id&gt;ge-0/0/1&lt;/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-local-port-id&gt;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-local-parent-interface-name&gt;-&lt;/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-local-parent-interface-name&gt;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-remote-chassis-id-subtype&gt;Mac address&lt;/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-remote-chassis-id-subtype&gt;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-remote-chassis-id&gt;4c:96:14:e6:82:60&lt;/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-remote-chassis-id&gt;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-remote-port-description&gt;UPLINK to ex4300-9&lt;/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-remote-port-description&gt;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-remote-system-name&gt;ex4300-4&lt;/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-remote-system-name&gt;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-neighbor-information&gt;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-neighbors-information&gt;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&lt;cli&gt;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&lt;banner&gt;{master:0}&lt;/banner&gt;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&lt;/cli&gt;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-reply&gt;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1903" y="668545"/>
            <a:ext cx="12446760" cy="74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31775" lvl="2" indent="-231775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isplay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 XML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2551" y="-489598"/>
            <a:ext cx="12663153" cy="132959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TABLES AND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VIEWS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EXAMPLE WITH LLDP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1574500" y="2370221"/>
            <a:ext cx="60158" cy="2081463"/>
          </a:xfrm>
          <a:prstGeom prst="leftBrace">
            <a:avLst/>
          </a:prstGeom>
          <a:ln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182671"/>
            <a:ext cx="1509963" cy="2953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GB" sz="1800" dirty="0" smtClean="0">
                <a:solidFill>
                  <a:schemeClr val="accent2"/>
                </a:solidFill>
                <a:latin typeface="Arial"/>
                <a:cs typeface="Arial"/>
              </a:rPr>
              <a:t>First item</a:t>
            </a:r>
          </a:p>
        </p:txBody>
      </p:sp>
      <p:sp>
        <p:nvSpPr>
          <p:cNvPr id="10" name="Left Brace 9"/>
          <p:cNvSpPr/>
          <p:nvPr/>
        </p:nvSpPr>
        <p:spPr>
          <a:xfrm>
            <a:off x="1564107" y="4543929"/>
            <a:ext cx="60158" cy="2081463"/>
          </a:xfrm>
          <a:prstGeom prst="leftBrace">
            <a:avLst/>
          </a:prstGeom>
          <a:ln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47" y="5199968"/>
            <a:ext cx="1515979" cy="793985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GB" sz="1800" dirty="0" smtClean="0">
                <a:solidFill>
                  <a:schemeClr val="accent2"/>
                </a:solidFill>
                <a:latin typeface="Arial"/>
                <a:cs typeface="Arial"/>
              </a:rPr>
              <a:t>Second</a:t>
            </a:r>
            <a:r>
              <a:rPr lang="en-GB" sz="18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GB" sz="1800" dirty="0" err="1" smtClean="0">
                <a:solidFill>
                  <a:schemeClr val="accent2"/>
                </a:solidFill>
                <a:latin typeface="Arial"/>
                <a:cs typeface="Arial"/>
              </a:rPr>
              <a:t>neighbor</a:t>
            </a:r>
            <a:r>
              <a:rPr lang="en-GB" sz="180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</a:p>
          <a:p>
            <a:pPr algn="l">
              <a:lnSpc>
                <a:spcPct val="90000"/>
              </a:lnSpc>
            </a:pPr>
            <a:r>
              <a:rPr lang="en-GB" sz="1800" dirty="0" smtClean="0">
                <a:solidFill>
                  <a:schemeClr val="accent2"/>
                </a:solidFill>
                <a:latin typeface="Arial"/>
                <a:cs typeface="Arial"/>
              </a:rPr>
              <a:t>details</a:t>
            </a:r>
            <a:endParaRPr lang="en-US" sz="18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098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3"/>
          <p:cNvSpPr txBox="1">
            <a:spLocks noChangeArrowheads="1"/>
          </p:cNvSpPr>
          <p:nvPr/>
        </p:nvSpPr>
        <p:spPr bwMode="auto">
          <a:xfrm>
            <a:off x="596667" y="4800867"/>
            <a:ext cx="13059175" cy="34163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pytraining@py-automation-master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:~$ more /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/local/lib/python2.7/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-packages/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jnpr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junos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/op/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lldp.yml</a:t>
            </a:r>
            <a:endParaRPr lang="en-US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---</a:t>
            </a:r>
          </a:p>
          <a:p>
            <a:pPr eaLnBrk="1" hangingPunct="1"/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LLDPNeighborTable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get-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-neighbors-information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item: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-neighbor-information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key: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-local-interface |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-local-port-id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view: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LLDPNeighborView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LLDPNeighborView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fields: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local_int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-local-interface |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-local-port-id</a:t>
            </a:r>
          </a:p>
          <a:p>
            <a:pPr eaLnBrk="1" hangingPunct="1"/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remote_sysname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lldp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-remote-system-name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28225" y="563273"/>
            <a:ext cx="13636691" cy="74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uses the RPC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get-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lldp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-neighbors-information to get the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lldp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neighbors in an XML representation.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parses the XML response for you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 No need to take care about this. It uses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lldp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file (see below)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transforms the JUNOS XML output into a structure that can be used easily by Python (much more easy than data in XML representation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build a table (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LLDPNeighborTable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) (kind of list of dictionaries): </a:t>
            </a:r>
          </a:p>
          <a:p>
            <a:pPr lvl="1" algn="just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lldp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-information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&gt; in the XML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response (so for each item/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build 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LLDPNeighborView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with the &lt;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lldp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-local-port-id&gt;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and &lt;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lldp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-remote-system-name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&gt;.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1763" y="-664798"/>
            <a:ext cx="12663153" cy="132959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TABLES AND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VIEWS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EXAMPLE WITH LLDP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7210" y="5303651"/>
            <a:ext cx="4664972" cy="29538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800" dirty="0" err="1" smtClean="0">
                <a:solidFill>
                  <a:schemeClr val="accent2"/>
                </a:solidFill>
                <a:latin typeface="Arial"/>
                <a:cs typeface="Arial"/>
              </a:rPr>
              <a:t>PyEZ</a:t>
            </a:r>
            <a:r>
              <a:rPr lang="en-US" sz="1800" dirty="0" smtClean="0">
                <a:solidFill>
                  <a:schemeClr val="accent2"/>
                </a:solidFill>
                <a:latin typeface="Arial"/>
                <a:cs typeface="Arial"/>
              </a:rPr>
              <a:t> uses this RPC to get the data in 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44836" y="5544863"/>
            <a:ext cx="1112374" cy="274048"/>
          </a:xfrm>
          <a:prstGeom prst="straightConnector1">
            <a:avLst/>
          </a:prstGeom>
          <a:ln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57209" y="5607069"/>
            <a:ext cx="7098633" cy="5446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800" dirty="0" err="1" smtClean="0">
                <a:solidFill>
                  <a:schemeClr val="accent2"/>
                </a:solidFill>
                <a:latin typeface="Arial"/>
                <a:cs typeface="Arial"/>
              </a:rPr>
              <a:t>PyEZ</a:t>
            </a:r>
            <a:r>
              <a:rPr lang="en-US" sz="1800" dirty="0" smtClean="0">
                <a:solidFill>
                  <a:schemeClr val="accent2"/>
                </a:solidFill>
                <a:latin typeface="Arial"/>
                <a:cs typeface="Arial"/>
              </a:rPr>
              <a:t> parses the XML response. </a:t>
            </a:r>
            <a:r>
              <a:rPr lang="en-US" sz="1800" dirty="0">
                <a:solidFill>
                  <a:schemeClr val="accent2"/>
                </a:solidFill>
                <a:latin typeface="Arial"/>
                <a:cs typeface="Arial"/>
              </a:rPr>
              <a:t>I</a:t>
            </a:r>
            <a:r>
              <a:rPr lang="en-US" sz="1800" dirty="0" smtClean="0">
                <a:solidFill>
                  <a:schemeClr val="accent2"/>
                </a:solidFill>
                <a:latin typeface="Arial"/>
                <a:cs typeface="Arial"/>
              </a:rPr>
              <a:t>t searches this value in the XML tags. The XML element (defined with this tag) is an item   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956465" y="6066269"/>
            <a:ext cx="1600744" cy="16752"/>
          </a:xfrm>
          <a:prstGeom prst="straightConnector1">
            <a:avLst/>
          </a:prstGeom>
          <a:ln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55280" y="6162638"/>
            <a:ext cx="5187983" cy="5446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800" dirty="0" smtClean="0">
                <a:solidFill>
                  <a:schemeClr val="accent2"/>
                </a:solidFill>
                <a:latin typeface="Arial"/>
                <a:cs typeface="Arial"/>
              </a:rPr>
              <a:t>Each item needs to be uniquely identified. </a:t>
            </a:r>
            <a:r>
              <a:rPr lang="en-US" sz="1800" dirty="0" err="1" smtClean="0">
                <a:solidFill>
                  <a:schemeClr val="accent2"/>
                </a:solidFill>
                <a:latin typeface="Arial"/>
                <a:cs typeface="Arial"/>
              </a:rPr>
              <a:t>PyEZ</a:t>
            </a:r>
            <a:r>
              <a:rPr lang="en-US" sz="1800" dirty="0" smtClean="0">
                <a:solidFill>
                  <a:schemeClr val="accent2"/>
                </a:solidFill>
                <a:latin typeface="Arial"/>
                <a:cs typeface="Arial"/>
              </a:rPr>
              <a:t> uses this tag from the XML response for this</a:t>
            </a:r>
            <a:r>
              <a:rPr lang="en-US" sz="1800" dirty="0">
                <a:solidFill>
                  <a:schemeClr val="accent2"/>
                </a:solidFill>
                <a:latin typeface="Arial"/>
                <a:cs typeface="Arial"/>
              </a:rPr>
              <a:t>.</a:t>
            </a:r>
            <a:endParaRPr lang="en-US" sz="18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783347" y="6372635"/>
            <a:ext cx="1671933" cy="62346"/>
          </a:xfrm>
          <a:prstGeom prst="straightConnector1">
            <a:avLst/>
          </a:prstGeom>
          <a:ln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8" idx="1"/>
          </p:cNvCxnSpPr>
          <p:nvPr/>
        </p:nvCxnSpPr>
        <p:spPr>
          <a:xfrm flipH="1" flipV="1">
            <a:off x="3844092" y="6707326"/>
            <a:ext cx="1469670" cy="164823"/>
          </a:xfrm>
          <a:prstGeom prst="straightConnector1">
            <a:avLst/>
          </a:prstGeom>
          <a:ln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13762" y="6724455"/>
            <a:ext cx="4235483" cy="29538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800" dirty="0" smtClean="0">
                <a:solidFill>
                  <a:schemeClr val="accent2"/>
                </a:solidFill>
                <a:latin typeface="Arial"/>
                <a:cs typeface="Arial"/>
              </a:rPr>
              <a:t>For each item, </a:t>
            </a:r>
            <a:r>
              <a:rPr lang="en-US" sz="1800" dirty="0" err="1" smtClean="0">
                <a:solidFill>
                  <a:schemeClr val="accent2"/>
                </a:solidFill>
                <a:latin typeface="Arial"/>
                <a:cs typeface="Arial"/>
              </a:rPr>
              <a:t>PyEZ</a:t>
            </a:r>
            <a:r>
              <a:rPr lang="en-US" sz="1800" dirty="0" smtClean="0">
                <a:solidFill>
                  <a:schemeClr val="accent2"/>
                </a:solidFill>
                <a:latin typeface="Arial"/>
                <a:cs typeface="Arial"/>
              </a:rPr>
              <a:t> creates this view.</a:t>
            </a:r>
          </a:p>
        </p:txBody>
      </p:sp>
      <p:cxnSp>
        <p:nvCxnSpPr>
          <p:cNvPr id="30" name="Straight Arrow Connector 29"/>
          <p:cNvCxnSpPr>
            <a:stCxn id="28" idx="1"/>
          </p:cNvCxnSpPr>
          <p:nvPr/>
        </p:nvCxnSpPr>
        <p:spPr>
          <a:xfrm flipH="1">
            <a:off x="2915838" y="6872149"/>
            <a:ext cx="2397924" cy="383826"/>
          </a:xfrm>
          <a:prstGeom prst="straightConnector1">
            <a:avLst/>
          </a:prstGeom>
          <a:ln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85271" y="7669446"/>
            <a:ext cx="4370571" cy="29538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800" dirty="0" err="1" smtClean="0">
                <a:solidFill>
                  <a:schemeClr val="accent2"/>
                </a:solidFill>
                <a:latin typeface="Arial"/>
                <a:cs typeface="Arial"/>
              </a:rPr>
              <a:t>PyEZ</a:t>
            </a:r>
            <a:r>
              <a:rPr lang="en-US" sz="1800" dirty="0" smtClean="0">
                <a:solidFill>
                  <a:schemeClr val="accent2"/>
                </a:solidFill>
                <a:latin typeface="Arial"/>
                <a:cs typeface="Arial"/>
              </a:rPr>
              <a:t> uses these tags to create the View.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7907755" y="7739518"/>
            <a:ext cx="1377516" cy="77621"/>
          </a:xfrm>
          <a:prstGeom prst="straightConnector1">
            <a:avLst/>
          </a:prstGeom>
          <a:ln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1"/>
          </p:cNvCxnSpPr>
          <p:nvPr/>
        </p:nvCxnSpPr>
        <p:spPr>
          <a:xfrm flipH="1">
            <a:off x="6452755" y="7817140"/>
            <a:ext cx="2832516" cy="217769"/>
          </a:xfrm>
          <a:prstGeom prst="straightConnector1">
            <a:avLst/>
          </a:prstGeom>
          <a:ln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20688" y="7232279"/>
            <a:ext cx="6441821" cy="29538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643" tIns="22821" rIns="45643" bIns="2282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800" dirty="0">
                <a:solidFill>
                  <a:schemeClr val="accent2"/>
                </a:solidFill>
                <a:latin typeface="Arial"/>
                <a:cs typeface="Arial"/>
              </a:rPr>
              <a:t>The </a:t>
            </a:r>
            <a:r>
              <a:rPr lang="en-GB" sz="1800" dirty="0" smtClean="0">
                <a:solidFill>
                  <a:schemeClr val="accent2"/>
                </a:solidFill>
                <a:latin typeface="Arial"/>
                <a:cs typeface="Arial"/>
              </a:rPr>
              <a:t>View </a:t>
            </a:r>
            <a:r>
              <a:rPr lang="en-GB" sz="1800" dirty="0">
                <a:solidFill>
                  <a:schemeClr val="accent2"/>
                </a:solidFill>
                <a:latin typeface="Arial"/>
                <a:cs typeface="Arial"/>
              </a:rPr>
              <a:t>defines fields. </a:t>
            </a:r>
            <a:r>
              <a:rPr lang="en-GB" sz="1800" dirty="0" smtClean="0">
                <a:solidFill>
                  <a:schemeClr val="accent2"/>
                </a:solidFill>
                <a:latin typeface="Arial"/>
                <a:cs typeface="Arial"/>
              </a:rPr>
              <a:t> We use friendly names for the fields.</a:t>
            </a:r>
            <a:endParaRPr lang="en-US" sz="18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875376" y="7403669"/>
            <a:ext cx="3438386" cy="48178"/>
          </a:xfrm>
          <a:prstGeom prst="straightConnector1">
            <a:avLst/>
          </a:prstGeom>
          <a:ln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01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80655" y="418888"/>
            <a:ext cx="13649745" cy="74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Please compare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he switch output: </a:t>
            </a:r>
          </a:p>
          <a:p>
            <a:pPr lvl="3"/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lldp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neighbors | display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  <a:p>
            <a:pPr lvl="3"/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lldp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neighbors | display xml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rpc</a:t>
            </a: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And the </a:t>
            </a:r>
            <a:r>
              <a:rPr lang="en-GB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lldp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file:</a:t>
            </a:r>
          </a:p>
          <a:p>
            <a:pPr lvl="3"/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usr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/local/lib/python2.7/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-packages/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jnpr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/op/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lldp.yml</a:t>
            </a: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Please locate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the following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elements on both the switch output and the </a:t>
            </a:r>
            <a:r>
              <a:rPr lang="en-GB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file: </a:t>
            </a:r>
          </a:p>
          <a:p>
            <a:pPr lvl="2"/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get-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lldp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-neighbors-information (this is the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rpc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lldp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-neighbor-information (this is the details for one item/neighbor)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lldp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-local-port-id</a:t>
            </a:r>
          </a:p>
          <a:p>
            <a:pPr lvl="2"/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lldp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-remote-system-name</a:t>
            </a:r>
          </a:p>
          <a:p>
            <a:pPr lvl="1" algn="just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We need a key (</a:t>
            </a:r>
            <a:r>
              <a:rPr lang="en-US" alt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lldp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-local-port-id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 to uniquely identify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each item 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View defines 'friendly' names for the fields of the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item (</a:t>
            </a:r>
            <a:r>
              <a:rPr lang="en-US" alt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local_int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remote_sysname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14557664" cy="664797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LAB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15 –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TABLES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AND VIEWS – LLDP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2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040948" y="1658319"/>
            <a:ext cx="10241280" cy="945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Let me execute this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program. </a:t>
            </a:r>
          </a:p>
          <a:p>
            <a:pPr lvl="1" algn="just"/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It uses the op package from </a:t>
            </a:r>
            <a:r>
              <a:rPr lang="en-GB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for LLDP.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3"/>
          <p:cNvSpPr txBox="1">
            <a:spLocks noChangeArrowheads="1"/>
          </p:cNvSpPr>
          <p:nvPr/>
        </p:nvSpPr>
        <p:spPr bwMode="auto">
          <a:xfrm>
            <a:off x="2488672" y="2857591"/>
            <a:ext cx="9345833" cy="45243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GB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tables_and_views</a:t>
            </a:r>
            <a:r>
              <a:rPr lang="en-GB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lldp_neighbor_status.py</a:t>
            </a:r>
            <a:r>
              <a:rPr lang="en-GB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1" hangingPunct="1"/>
            <a:endParaRPr lang="en-GB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LLDP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neighbors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of device 172.30.179.65 (hostname is ex4300-4):</a:t>
            </a: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interface me0 has this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: mgmt-13</a:t>
            </a: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interface ge-0/0/0 has this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: ex4300-9</a:t>
            </a: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interface ge-0/0/1 has this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: ex4300-10</a:t>
            </a:r>
          </a:p>
          <a:p>
            <a:pPr eaLnBrk="1" hangingPunct="1"/>
            <a:endParaRPr lang="en-GB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LLDP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neighbors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of device 172.30.179.95 (hostname is ex4300-9):</a:t>
            </a: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interface ge-0/0/0 has this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: ex4300-10</a:t>
            </a: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interface ge-0/0/1 has this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: ex4300-4</a:t>
            </a:r>
          </a:p>
          <a:p>
            <a:pPr eaLnBrk="1" hangingPunct="1"/>
            <a:endParaRPr lang="en-GB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LLDP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neighbors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of device 172.30.179.96 (hostname is ex4300-10):</a:t>
            </a: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interface me0 has this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: mgmt-13</a:t>
            </a: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interface ge-0/0/0 has this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: ex4300-9</a:t>
            </a: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interface ge-0/0/1 has this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: ex4300-4</a:t>
            </a:r>
            <a:endParaRPr lang="en-US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24146" y="391775"/>
            <a:ext cx="12323348" cy="66479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 defTabSz="548606" rtl="0" eaLnBrk="1" latinLnBrk="0" hangingPunct="1">
              <a:lnSpc>
                <a:spcPct val="90000"/>
              </a:lnSpc>
              <a:spcBef>
                <a:spcPts val="400"/>
              </a:spcBef>
              <a:buNone/>
              <a:defRPr lang="en-US" sz="4800" b="0" i="0" kern="1200" spc="-61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TABLES AND VIEWS: DEMO WITH LLDP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58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040949" y="1056572"/>
            <a:ext cx="10241280" cy="74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Let me execute this Python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6770" lvl="1" indent="-278130" algn="just">
              <a:buFont typeface="Wingdings" pitchFamily="2" charset="2"/>
              <a:buChar char="§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It uses the op package from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for LLDP.</a:t>
            </a:r>
          </a:p>
          <a:p>
            <a:pPr marL="826770" lvl="1" indent="-278130" algn="just">
              <a:buFont typeface="Wingdings" pitchFamily="2" charset="2"/>
              <a:buChar char="§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asks you for the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lldp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you are looking for. </a:t>
            </a:r>
          </a:p>
          <a:p>
            <a:pPr marL="826770" lvl="1" indent="-278130" algn="just">
              <a:buFont typeface="Wingdings" pitchFamily="2" charset="2"/>
              <a:buChar char="§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If it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finds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this hostname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lldp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table of a device in the network,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prints the device name and the interface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name on which this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lldp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connected.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3"/>
          <p:cNvSpPr txBox="1">
            <a:spLocks noChangeArrowheads="1"/>
          </p:cNvSpPr>
          <p:nvPr/>
        </p:nvSpPr>
        <p:spPr bwMode="auto">
          <a:xfrm>
            <a:off x="2609209" y="4035095"/>
            <a:ext cx="10353222" cy="15696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GB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tables_and_views</a:t>
            </a:r>
            <a:r>
              <a:rPr lang="en-GB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search_an_lldp_neighbor.py</a:t>
            </a:r>
            <a:endParaRPr lang="en-GB" altLang="en-US" sz="192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name of the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you are looking for:ex4300-4</a:t>
            </a: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this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is connected to the interface ge-0/0/1 of the device ex4300-9</a:t>
            </a: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this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is connected to the interface ge-0/0/1 of the device ex4300-10</a:t>
            </a: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endParaRPr lang="en-US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24146" y="391775"/>
            <a:ext cx="12323348" cy="664797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TABLES AND VIEWS: DEMO WITH LLDP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18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104479"/>
            <a:ext cx="10258424" cy="66479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2 - STRINGS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180061" y="1636583"/>
            <a:ext cx="10241280" cy="598599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Assign </a:t>
            </a:r>
            <a:r>
              <a:rPr lang="en-US" dirty="0">
                <a:solidFill>
                  <a:schemeClr val="tx1"/>
                </a:solidFill>
              </a:rPr>
              <a:t>a string to a </a:t>
            </a:r>
            <a:r>
              <a:rPr lang="en-US" dirty="0" smtClean="0">
                <a:solidFill>
                  <a:schemeClr val="tx1"/>
                </a:solidFill>
              </a:rPr>
              <a:t>variable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n-US" dirty="0" smtClean="0">
                <a:solidFill>
                  <a:schemeClr val="tx1"/>
                </a:solidFill>
              </a:rPr>
              <a:t>se </a:t>
            </a:r>
            <a:r>
              <a:rPr lang="en-US" dirty="0">
                <a:solidFill>
                  <a:schemeClr val="tx1"/>
                </a:solidFill>
              </a:rPr>
              <a:t>single </a:t>
            </a:r>
            <a:r>
              <a:rPr lang="en-US" dirty="0" smtClean="0">
                <a:solidFill>
                  <a:schemeClr val="tx1"/>
                </a:solidFill>
              </a:rPr>
              <a:t>quotes </a:t>
            </a:r>
            <a:r>
              <a:rPr lang="en-US" dirty="0">
                <a:solidFill>
                  <a:schemeClr val="tx1"/>
                </a:solidFill>
              </a:rPr>
              <a:t>' </a:t>
            </a:r>
            <a:r>
              <a:rPr lang="en-US" dirty="0" smtClean="0">
                <a:solidFill>
                  <a:schemeClr val="tx1"/>
                </a:solidFill>
              </a:rPr>
              <a:t>or  </a:t>
            </a:r>
            <a:r>
              <a:rPr lang="en-US" dirty="0">
                <a:solidFill>
                  <a:schemeClr val="tx1"/>
                </a:solidFill>
              </a:rPr>
              <a:t>double quotes </a:t>
            </a:r>
            <a:r>
              <a:rPr lang="en-US" dirty="0" smtClean="0">
                <a:solidFill>
                  <a:schemeClr val="tx1"/>
                </a:solidFill>
              </a:rPr>
              <a:t>"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Use \n for newline and \t  for </a:t>
            </a:r>
            <a:r>
              <a:rPr lang="en-US" dirty="0" smtClean="0">
                <a:solidFill>
                  <a:schemeClr val="tx1"/>
                </a:solidFill>
              </a:rPr>
              <a:t>tab</a:t>
            </a:r>
          </a:p>
          <a:p>
            <a:pPr algn="just"/>
            <a:endParaRPr lang="en-US" b="1" dirty="0" smtClean="0"/>
          </a:p>
          <a:p>
            <a:pPr algn="just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210" y="3711370"/>
            <a:ext cx="94016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hostname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="ex4200-1"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type(hostname)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&lt;type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  <a:r>
              <a:rPr lang="en-GB" sz="18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&gt;&gt;&gt; hostname</a:t>
            </a:r>
          </a:p>
          <a:p>
            <a:r>
              <a:rPr lang="en-GB" sz="18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'ex4200-1'</a:t>
            </a:r>
            <a:endParaRPr lang="en-GB" sz="18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&gt;&gt;&gt; print hostname</a:t>
            </a:r>
          </a:p>
          <a:p>
            <a:r>
              <a:rPr lang="en-GB" sz="18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ex4200-1</a:t>
            </a:r>
          </a:p>
          <a:p>
            <a:r>
              <a:rPr lang="nb-NO" sz="18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&gt;&gt;&gt;</a:t>
            </a:r>
            <a:endParaRPr lang="en-GB" sz="18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nb-NO" sz="18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&gt;&gt;&gt; byte="192"</a:t>
            </a:r>
          </a:p>
          <a:p>
            <a:r>
              <a:rPr lang="nb-NO" sz="18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&gt;&gt;&gt; type(byte)</a:t>
            </a:r>
          </a:p>
          <a:p>
            <a:r>
              <a:rPr lang="nb-NO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&lt;type 'str</a:t>
            </a:r>
            <a:r>
              <a:rPr lang="nb-NO" sz="18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'&gt;</a:t>
            </a:r>
          </a:p>
          <a:p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180061" y="4861909"/>
            <a:ext cx="10241280" cy="598599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747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872139" y="3466933"/>
            <a:ext cx="10241280" cy="74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Instantiate the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GB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LLDPNeighborTable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declaring a variable 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lldp_neighbors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and calling the class </a:t>
            </a:r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LLDPNeighborTable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 passing an argument (</a:t>
            </a:r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a_device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 is a Device instance). 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This assigns the returned value (the newly created object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) to the variable </a:t>
            </a:r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lldp_neighbors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246069" y="6624679"/>
            <a:ext cx="9493421" cy="9787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lldp_neighbors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LLDPNeighborTable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/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type(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lldp_neighbors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jnpr.junos.factory.OpTable.LLDPNeighborTable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'&gt; 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872139" y="1649230"/>
            <a:ext cx="10241280" cy="74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mport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LLDPNeighborTable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module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jnpr.junos.op.lldp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3"/>
          <p:cNvSpPr txBox="1">
            <a:spLocks noChangeArrowheads="1"/>
          </p:cNvSpPr>
          <p:nvPr/>
        </p:nvSpPr>
        <p:spPr bwMode="auto">
          <a:xfrm>
            <a:off x="2288272" y="2812229"/>
            <a:ext cx="9451218" cy="3877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&gt;&gt;&gt;from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jnpr.junos.op.lldp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LLDPNeighborTable</a:t>
            </a:r>
            <a:endParaRPr lang="en-US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24146" y="391775"/>
            <a:ext cx="12323348" cy="664797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TABLES AND VIEWS: DEMO WITH LLDP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4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033498" y="1994852"/>
            <a:ext cx="10241280" cy="74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Use the method get to  retrieve the </a:t>
            </a:r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lldp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 information (XML encoded) from the Device instance (</a:t>
            </a:r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a_device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build the </a:t>
            </a:r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LLDPNeighborTable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 instance (</a:t>
            </a:r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lldp_neighbors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n-GB" sz="32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LLDPNeighborTable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  instance (</a:t>
            </a:r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lldp_neighbors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) is a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structure that can be used easily by Python. </a:t>
            </a:r>
            <a:endParaRPr 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407427" y="5273551"/>
            <a:ext cx="9493421" cy="6832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lldp_neighbors.get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eaLnBrk="1" hangingPunct="1"/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LLDPNeighborTable:ex4300-4: 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24146" y="391775"/>
            <a:ext cx="12323348" cy="664797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TABLES AND VIEWS: DEMO WITH LLDP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1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853316" y="2096983"/>
            <a:ext cx="10241280" cy="74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LLDPNeighborTable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 instance (</a:t>
            </a:r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lldp_neighbors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) is a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structure that can be used easily by Python. </a:t>
            </a:r>
            <a:endParaRPr lang="en-GB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sz="2800" kern="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 becomes </a:t>
            </a:r>
            <a:r>
              <a:rPr lang="en-GB" sz="2800" kern="0" dirty="0">
                <a:latin typeface="Arial" panose="020B0604020202020204" pitchFamily="34" charset="0"/>
                <a:cs typeface="Arial" panose="020B0604020202020204" pitchFamily="34" charset="0"/>
              </a:rPr>
              <a:t>easy to manipulate LLDP data : </a:t>
            </a:r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2335917" y="3977456"/>
            <a:ext cx="9451218" cy="334245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lldp_neighbors</a:t>
            </a:r>
            <a:r>
              <a:rPr lang="fr-FR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[1].</a:t>
            </a:r>
            <a:r>
              <a:rPr lang="fr-FR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local_int</a:t>
            </a:r>
            <a:endParaRPr lang="fr-FR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fr-FR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'ge-0/0/0'</a:t>
            </a:r>
            <a:endParaRPr lang="fr-FR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fr-FR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lldp_neighbors</a:t>
            </a:r>
            <a:r>
              <a:rPr lang="fr-FR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[1].</a:t>
            </a:r>
            <a:r>
              <a:rPr lang="fr-FR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remote_sysname</a:t>
            </a:r>
            <a:endParaRPr lang="fr-FR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fr-FR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'ex4300-9'</a:t>
            </a:r>
            <a:endParaRPr lang="fr-FR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fr-FR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fr-FR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for </a:t>
            </a:r>
            <a:r>
              <a:rPr lang="fr-FR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lldp_neighbor</a:t>
            </a:r>
            <a:r>
              <a:rPr lang="fr-FR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fr-FR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lldp_neighbors</a:t>
            </a:r>
            <a:r>
              <a:rPr lang="fr-FR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1" hangingPunct="1"/>
            <a:r>
              <a:rPr lang="fr-FR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fr-FR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fr-FR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lldp_neighbor.remote_sysname</a:t>
            </a:r>
            <a:r>
              <a:rPr lang="fr-FR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/>
            <a:endParaRPr lang="fr-FR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fr-FR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mgmt-13</a:t>
            </a:r>
          </a:p>
          <a:p>
            <a:pPr eaLnBrk="1" hangingPunct="1"/>
            <a:r>
              <a:rPr lang="fr-FR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ex4300-9</a:t>
            </a:r>
          </a:p>
          <a:p>
            <a:pPr eaLnBrk="1" hangingPunct="1"/>
            <a:r>
              <a:rPr lang="fr-FR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ex4300-10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24146" y="391775"/>
            <a:ext cx="12323348" cy="664797"/>
          </a:xfrm>
          <a:noFill/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TABLES AND VIEWS: DEMO WITH LLDP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0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23987" y="1388348"/>
            <a:ext cx="14351430" cy="48197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</a:t>
            </a:r>
            <a:r>
              <a:rPr lang="en-GB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tables_and_views</a:t>
            </a:r>
            <a:r>
              <a:rPr lang="en-GB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lldp_neighbor_status.py</a:t>
            </a:r>
            <a:r>
              <a:rPr lang="en-GB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GB" altLang="en-US" sz="192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jnpr.junos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import Device</a:t>
            </a: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jnpr.junos.op.lldp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LLDPNeighborTable</a:t>
            </a:r>
            <a:endParaRPr lang="en-GB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yaml</a:t>
            </a:r>
            <a:endParaRPr lang="en-GB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endParaRPr lang="en-GB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my_list_of_devices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=open('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tables_and_views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devices.yml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').read()</a:t>
            </a:r>
          </a:p>
          <a:p>
            <a:pPr eaLnBrk="1" hangingPunct="1"/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my_list_of_switches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yaml.load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my_list_of_devices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/>
            <a:endParaRPr lang="en-GB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GB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host in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my_list_of_switches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    switch = Device(host=host, user='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pytraining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', password='Poclab123')</a:t>
            </a: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switch.open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    print "\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nLLDP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neighbors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of device " + host + " (hostname is " +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switch.facts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["hostname"]+ "):"</a:t>
            </a:r>
          </a:p>
          <a:p>
            <a:pPr eaLnBrk="1" hangingPunct="1"/>
            <a:r>
              <a:rPr lang="en-GB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altLang="en-US" sz="192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lldp_neighbors</a:t>
            </a:r>
            <a:r>
              <a:rPr lang="en-GB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altLang="en-US" sz="192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LLDPNeighborTable</a:t>
            </a:r>
            <a:r>
              <a:rPr lang="en-GB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(switch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lldp_neighbors.get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    for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lldp_neighbors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print "interface " +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neighbor.local_int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+ " has this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: " + </a:t>
            </a:r>
            <a:r>
              <a:rPr lang="en-GB" altLang="en-US" sz="192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neighbor.remote_sysname</a:t>
            </a:r>
            <a:endParaRPr lang="en-GB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24146" y="391775"/>
            <a:ext cx="12323348" cy="664797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TABLES AND VIEWS: DEMO WITH LLDP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5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39485" y="1915291"/>
            <a:ext cx="14351430" cy="403187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The 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package </a:t>
            </a: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jnpr.junos.op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 doesn’t provide table and view for </a:t>
            </a: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bgp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The first step is to create it. 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e already did it for you.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We 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added the </a:t>
            </a: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bgp.yaml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 to the package </a:t>
            </a: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jnpr.junos.op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sz="22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more </a:t>
            </a:r>
            <a:r>
              <a:rPr lang="en-US" sz="22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200" dirty="0" err="1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2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/local/lib/python2.7/</a:t>
            </a:r>
            <a:r>
              <a:rPr lang="en-US" sz="2200" dirty="0" err="1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dist</a:t>
            </a:r>
            <a:r>
              <a:rPr lang="en-US" sz="22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-packages/</a:t>
            </a:r>
            <a:r>
              <a:rPr lang="en-US" sz="2200" dirty="0" err="1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jnpr</a:t>
            </a:r>
            <a:r>
              <a:rPr lang="en-US" sz="22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200" dirty="0" err="1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junos</a:t>
            </a:r>
            <a:r>
              <a:rPr lang="en-US" sz="22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/op/</a:t>
            </a:r>
            <a:r>
              <a:rPr lang="en-US" sz="2200" dirty="0" err="1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bgp.yml</a:t>
            </a:r>
            <a:endParaRPr lang="en-US" sz="32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rpc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 is get-</a:t>
            </a: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bgp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-neighbor-information (use the </a:t>
            </a: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junos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 command “show </a:t>
            </a: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bgp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 neighbor | display xml </a:t>
            </a: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rpc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”)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Have a look to the xml response (use the </a:t>
            </a: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junos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 command “show </a:t>
            </a: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bgp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 neighbor | display xml”) to fully understand the </a:t>
            </a: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bgp.yml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 file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.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53526" y="269418"/>
            <a:ext cx="12323348" cy="132959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TABLES AND VIEWS: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ADDING NEW TABLES AND VIEWS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00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39485" y="1915290"/>
            <a:ext cx="14351430" cy="403187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We also created a python module </a:t>
            </a: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bgp.py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 in the package </a:t>
            </a: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jnpr.junos.op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3200" dirty="0" err="1" smtClean="0">
                <a:latin typeface="Arial" charset="0"/>
                <a:ea typeface="Arial" charset="0"/>
                <a:cs typeface="Arial" charset="0"/>
              </a:rPr>
              <a:t>bgp.py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is a "</a:t>
            </a: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pythonifier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".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It 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loads the </a:t>
            </a: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bgp.yml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 file and creates the classes '</a:t>
            </a: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BGPNeighborTable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‘ and '</a:t>
            </a: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BGPneighborView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‘. </a:t>
            </a:r>
          </a:p>
          <a:p>
            <a:pPr lvl="1" indent="0">
              <a:spcBef>
                <a:spcPts val="1200"/>
              </a:spcBef>
            </a:pPr>
            <a:r>
              <a:rPr lang="en-US" sz="22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	more </a:t>
            </a:r>
            <a:r>
              <a:rPr lang="en-US" sz="22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2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usr/local/lib/python2.7/dist-packages/jnpr/junos/op/bgp.py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All the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sz="3200" dirty="0" err="1" smtClean="0">
                <a:latin typeface="Arial" charset="0"/>
                <a:ea typeface="Arial" charset="0"/>
                <a:cs typeface="Arial" charset="0"/>
              </a:rPr>
              <a:t>pythonifier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” 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modules in the package </a:t>
            </a: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jnpr.junos.op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 have the same code (only the name change).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So we just copied and pasted an existing one and renamed it </a:t>
            </a:r>
            <a:r>
              <a:rPr lang="en-US" sz="3200" dirty="0" err="1" smtClean="0">
                <a:latin typeface="Arial" charset="0"/>
                <a:ea typeface="Arial" charset="0"/>
                <a:cs typeface="Arial" charset="0"/>
              </a:rPr>
              <a:t>bgp.py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53526" y="269418"/>
            <a:ext cx="12323348" cy="132959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TABLES AND VIEWS: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ADDING NEW TABLES AND VIEWS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62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129" y="695858"/>
            <a:ext cx="12687156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LAB 16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TABLES AND VIEWS WITH BGP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2678" y="2205530"/>
            <a:ext cx="127396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Use </a:t>
            </a: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PyEZ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to 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create a script that prints BGP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connection 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state.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If you need help, you can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review the previous example. </a:t>
            </a:r>
          </a:p>
          <a:p>
            <a:pPr marL="457200" indent="-457200">
              <a:buFont typeface="Arial" charset="0"/>
              <a:buChar char="•"/>
            </a:pPr>
            <a:r>
              <a:rPr lang="en-GB" sz="3200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GB" sz="3200" dirty="0">
                <a:latin typeface="Arial" charset="0"/>
                <a:ea typeface="Arial" charset="0"/>
                <a:cs typeface="Arial" charset="0"/>
              </a:rPr>
              <a:t>table and view definition for </a:t>
            </a:r>
            <a:r>
              <a:rPr lang="en-GB" sz="3200" dirty="0" smtClean="0">
                <a:latin typeface="Arial" charset="0"/>
                <a:ea typeface="Arial" charset="0"/>
                <a:cs typeface="Arial" charset="0"/>
              </a:rPr>
              <a:t>BGP is here:  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3200" dirty="0" err="1" smtClean="0">
                <a:latin typeface="Arial" charset="0"/>
                <a:ea typeface="Arial" charset="0"/>
                <a:cs typeface="Arial" charset="0"/>
              </a:rPr>
              <a:t>usr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/local/lib/python2.7/</a:t>
            </a:r>
            <a:r>
              <a:rPr lang="en-US" sz="3200" dirty="0" err="1" smtClean="0">
                <a:latin typeface="Arial" charset="0"/>
                <a:ea typeface="Arial" charset="0"/>
                <a:cs typeface="Arial" charset="0"/>
              </a:rPr>
              <a:t>dist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-packages/</a:t>
            </a:r>
            <a:r>
              <a:rPr lang="en-US" sz="3200" dirty="0" err="1" smtClean="0">
                <a:latin typeface="Arial" charset="0"/>
                <a:ea typeface="Arial" charset="0"/>
                <a:cs typeface="Arial" charset="0"/>
              </a:rPr>
              <a:t>jnpr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3200" dirty="0" err="1" smtClean="0">
                <a:latin typeface="Arial" charset="0"/>
                <a:ea typeface="Arial" charset="0"/>
                <a:cs typeface="Arial" charset="0"/>
              </a:rPr>
              <a:t>junos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/op/</a:t>
            </a:r>
            <a:r>
              <a:rPr lang="en-US" sz="3200" dirty="0" err="1" smtClean="0">
                <a:latin typeface="Arial" charset="0"/>
                <a:ea typeface="Arial" charset="0"/>
                <a:cs typeface="Arial" charset="0"/>
              </a:rPr>
              <a:t>bgp.yml</a:t>
            </a:r>
            <a:endParaRPr lang="en-US" sz="3200" dirty="0" smtClean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you still need help, please have a look at the next slides.</a:t>
            </a:r>
          </a:p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 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74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143561" y="4357574"/>
            <a:ext cx="10646006" cy="393338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/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/local/lib/python2.7/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-packages/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jnpr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junos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/op/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bgp.yml</a:t>
            </a:r>
            <a:endParaRPr lang="en-US" altLang="en-US" sz="192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BGPNeighborTable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1" hangingPunct="1"/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: get-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bgp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-neighbor-information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item: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bgp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-peer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view: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BGPneighborView</a:t>
            </a:r>
            <a:endParaRPr lang="en-US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key: peer-address</a:t>
            </a:r>
          </a:p>
          <a:p>
            <a:pPr eaLnBrk="1" hangingPunct="1"/>
            <a:endParaRPr lang="en-US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BGPneighborView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fields: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neighbor: 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peer-address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    state:  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peer-state</a:t>
            </a:r>
          </a:p>
          <a:p>
            <a:pPr eaLnBrk="1" hangingPunct="1"/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	type: peer-type</a:t>
            </a:r>
          </a:p>
          <a:p>
            <a:pPr eaLnBrk="1" hangingPunct="1"/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92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flap_count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flap-count</a:t>
            </a:r>
            <a:endParaRPr lang="en-US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82868" y="1284535"/>
            <a:ext cx="10606699" cy="9787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r>
              <a:rPr lang="en-GB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admin@EX</a:t>
            </a:r>
            <a:r>
              <a:rPr lang="en-GB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show </a:t>
            </a:r>
            <a:r>
              <a:rPr lang="en-GB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bgp</a:t>
            </a:r>
            <a:r>
              <a:rPr lang="en-GB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endParaRPr lang="en-GB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admin@EX</a:t>
            </a:r>
            <a:r>
              <a:rPr lang="en-GB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show </a:t>
            </a:r>
            <a:r>
              <a:rPr lang="en-GB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bgp</a:t>
            </a:r>
            <a:r>
              <a:rPr lang="en-GB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display xml</a:t>
            </a:r>
          </a:p>
          <a:p>
            <a:r>
              <a:rPr lang="en-GB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admin@EX</a:t>
            </a:r>
            <a:r>
              <a:rPr lang="en-GB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show </a:t>
            </a:r>
            <a:r>
              <a:rPr lang="en-GB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bgp</a:t>
            </a:r>
            <a:r>
              <a:rPr lang="en-GB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display xml </a:t>
            </a:r>
            <a:r>
              <a:rPr lang="en-GB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endParaRPr lang="en-GB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11169" y="391775"/>
            <a:ext cx="12720577" cy="664797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LAB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16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TABLES AND VIEWS WITH BGP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865517" y="2294764"/>
            <a:ext cx="11104525" cy="209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uses the </a:t>
            </a:r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rpc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 "get-</a:t>
            </a:r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-information" and 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builds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BGPNeighborTable</a:t>
            </a:r>
            <a:endParaRPr lang="en-GB" sz="32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GB" sz="2800" kern="0" dirty="0">
                <a:latin typeface="Arial" panose="020B0604020202020204" pitchFamily="34" charset="0"/>
                <a:cs typeface="Arial" panose="020B0604020202020204" pitchFamily="34" charset="0"/>
              </a:rPr>
              <a:t>each &lt;</a:t>
            </a:r>
            <a:r>
              <a:rPr lang="en-GB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  <a:r>
              <a:rPr lang="en-GB" sz="2800" kern="0" dirty="0">
                <a:latin typeface="Arial" panose="020B0604020202020204" pitchFamily="34" charset="0"/>
                <a:cs typeface="Arial" panose="020B0604020202020204" pitchFamily="34" charset="0"/>
              </a:rPr>
              <a:t>-peer&gt; in the XML response, </a:t>
            </a:r>
            <a:r>
              <a:rPr lang="en-GB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r>
              <a:rPr lang="en-GB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builds </a:t>
            </a:r>
            <a:r>
              <a:rPr lang="en-GB" sz="2800" kern="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BGPneighborView</a:t>
            </a:r>
            <a:r>
              <a:rPr lang="en-GB" sz="2800" kern="0" dirty="0">
                <a:latin typeface="Arial" panose="020B0604020202020204" pitchFamily="34" charset="0"/>
                <a:cs typeface="Arial" panose="020B0604020202020204" pitchFamily="34" charset="0"/>
              </a:rPr>
              <a:t> with the &lt;peer-address&gt; and </a:t>
            </a:r>
            <a:r>
              <a:rPr lang="en-GB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other details</a:t>
            </a:r>
            <a:endParaRPr lang="en-GB" sz="28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50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169" y="391775"/>
            <a:ext cx="12720577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LAB 16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TABLES AND VIEWS WITH BGP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280620" y="3373923"/>
            <a:ext cx="10262796" cy="393338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GB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tables_and_views</a:t>
            </a:r>
            <a:r>
              <a:rPr lang="en-GB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bgp_states.py</a:t>
            </a:r>
            <a:r>
              <a:rPr lang="en-GB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1" hangingPunct="1"/>
            <a:endParaRPr lang="en-GB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status of BGP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neighbors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of device 172.30.179.65 (hostname is ex4300-4):</a:t>
            </a: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External BGP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192.168.0.1+57665 is Established (flap count is: 0)</a:t>
            </a: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External BGP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192.168.0.3+58699 is Established (flap count is: 0)</a:t>
            </a:r>
          </a:p>
          <a:p>
            <a:pPr eaLnBrk="1" hangingPunct="1"/>
            <a:endParaRPr lang="en-GB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status of BGP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neighbors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of device 172.30.179.95 (hostname is ex4300-9):</a:t>
            </a: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External BGP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192.168.0.0+179 is Established (flap count is: 0)</a:t>
            </a: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External BGP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192.168.0.4+51736 is Established (flap count is: 0)</a:t>
            </a:r>
          </a:p>
          <a:p>
            <a:pPr eaLnBrk="1" hangingPunct="1"/>
            <a:endParaRPr lang="en-GB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status of BGP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neighbors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of device 172.30.179.96 (hostname is ex4300-10):</a:t>
            </a: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External BGP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192.168.0.2+179 is Established (flap count is: 0)</a:t>
            </a: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External BGP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neighbor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192.168.0.5+179 is Established (flap count is: 0)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944133" y="1179784"/>
            <a:ext cx="10241280" cy="74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each device in a device list, this program prints: </a:t>
            </a:r>
          </a:p>
          <a:p>
            <a:pPr lvl="1" algn="just"/>
            <a:r>
              <a:rPr lang="en-GB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800" kern="0" dirty="0"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en-GB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of its </a:t>
            </a:r>
            <a:r>
              <a:rPr lang="en-GB" sz="2800" kern="0" dirty="0">
                <a:latin typeface="Arial" panose="020B0604020202020204" pitchFamily="34" charset="0"/>
                <a:cs typeface="Arial" panose="020B0604020202020204" pitchFamily="34" charset="0"/>
              </a:rPr>
              <a:t>BGP </a:t>
            </a:r>
            <a:r>
              <a:rPr lang="en-GB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endParaRPr lang="en-GB" sz="2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sz="2800" kern="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GB" sz="2800" kern="0" dirty="0">
                <a:latin typeface="Arial" panose="020B0604020202020204" pitchFamily="34" charset="0"/>
                <a:cs typeface="Arial" panose="020B0604020202020204" pitchFamily="34" charset="0"/>
              </a:rPr>
              <a:t>status of its BGP </a:t>
            </a:r>
            <a:r>
              <a:rPr lang="en-GB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connections</a:t>
            </a:r>
            <a:endParaRPr lang="en-GB" sz="28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2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59547" y="1650017"/>
            <a:ext cx="13821403" cy="480131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tables_and_views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bgp_states.py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jnpr.junos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import Device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jnpr.junos.op.bgp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import *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yaml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my_list_of_devices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=open('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tables_and_views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devices.yml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').read()</a:t>
            </a:r>
          </a:p>
          <a:p>
            <a:pPr eaLnBrk="1" hangingPunct="1"/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my_list_of_switches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yaml.load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my_list_of_devices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/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element in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my_list_of_switches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switch = Device(host=element, user='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pytraining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', password='Poclab123')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switch.open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bgp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BGPNeighborTable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(switch)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bgp.get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print "\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nswitch.facts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["hostname"] + ":"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item in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bgp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item.type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"_" +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item.neighbor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": 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 +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item.state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" (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flaps: 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 +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item.flap_count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+")" 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11169" y="403350"/>
            <a:ext cx="12720577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LAB 16 - TABLES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VIEWS WITH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5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692" y="177277"/>
            <a:ext cx="13167362" cy="66479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DISCLAIMER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4692" y="1034579"/>
            <a:ext cx="11488466" cy="5821680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course is useful to network engineers with no python programming knowledge, who wants to use python to manage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devices. 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makes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course even more interesting, is that it is written for beginners in programming, by a beginner in programming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and code in this document are for learning and educational purposes.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samples were created with the goals of clarity and ease of understanding.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are writing code for a real application, you might write some code differently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 more help, you can engage with automation email aliases.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16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104479"/>
            <a:ext cx="10258424" cy="66479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-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1210" y="3054371"/>
            <a:ext cx="940164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&gt;&gt;&gt; banner='''you are accessing a restricted system. </a:t>
            </a:r>
            <a:endParaRPr lang="en-GB" sz="1800" dirty="0" smtClean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 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advised your actions are logged and audited are performed daily''' </a:t>
            </a:r>
            <a:endParaRPr lang="en-GB" sz="1800" dirty="0" smtClean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&gt;&gt;&gt; 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type(banner)</a:t>
            </a:r>
          </a:p>
          <a:p>
            <a:r>
              <a:rPr lang="en-GB" sz="18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&lt;type '</a:t>
            </a:r>
            <a:r>
              <a:rPr lang="en-GB" sz="18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GB" sz="18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'&gt;</a:t>
            </a: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&gt;&gt;&gt; print banner </a:t>
            </a:r>
            <a:endParaRPr lang="en-GB" sz="1800" dirty="0" smtClean="0">
              <a:solidFill>
                <a:srgbClr val="C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you </a:t>
            </a:r>
            <a:r>
              <a:rPr lang="en-GB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are accessing a restricted system. </a:t>
            </a:r>
            <a:endParaRPr lang="en-GB" sz="18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 </a:t>
            </a:r>
            <a:r>
              <a:rPr lang="en-GB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advised your actions are logged and audited are performed </a:t>
            </a:r>
            <a:r>
              <a:rPr lang="en-GB" sz="18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daily</a:t>
            </a:r>
          </a:p>
          <a:p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180061" y="2022454"/>
            <a:ext cx="10241280" cy="598599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55" lvl="1" indent="-411455">
              <a:spcBef>
                <a:spcPts val="900"/>
              </a:spcBef>
              <a:buFont typeface="Arial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T</a:t>
            </a:r>
            <a:r>
              <a:rPr lang="en-US" sz="3200" dirty="0" smtClean="0">
                <a:solidFill>
                  <a:schemeClr val="tx1"/>
                </a:solidFill>
              </a:rPr>
              <a:t>o create </a:t>
            </a:r>
            <a:r>
              <a:rPr lang="en-US" sz="3200" dirty="0">
                <a:solidFill>
                  <a:schemeClr val="tx1"/>
                </a:solidFill>
              </a:rPr>
              <a:t>a multi lines </a:t>
            </a:r>
            <a:r>
              <a:rPr lang="en-US" sz="3200" dirty="0" smtClean="0">
                <a:solidFill>
                  <a:schemeClr val="tx1"/>
                </a:solidFill>
              </a:rPr>
              <a:t>string, use </a:t>
            </a:r>
            <a:r>
              <a:rPr lang="en-US" sz="3200" dirty="0">
                <a:solidFill>
                  <a:schemeClr val="tx1"/>
                </a:solidFill>
              </a:rPr>
              <a:t>three single quotes or three double </a:t>
            </a:r>
            <a:r>
              <a:rPr lang="en-US" sz="3200" dirty="0" smtClean="0">
                <a:solidFill>
                  <a:schemeClr val="tx1"/>
                </a:solidFill>
              </a:rPr>
              <a:t>quotes</a:t>
            </a:r>
            <a:endParaRPr lang="en-US" sz="3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6514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794268" y="3549358"/>
            <a:ext cx="12720577" cy="186512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GB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tables_and_views</a:t>
            </a:r>
            <a:r>
              <a:rPr lang="en-GB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bgp_non_established.py</a:t>
            </a:r>
            <a:endParaRPr lang="en-GB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endParaRPr lang="en-GB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172.30.179.65 (hostname ex4300-4) has these BGP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neighbors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with a non established connection</a:t>
            </a:r>
            <a:r>
              <a:rPr lang="en-GB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GB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172.30.179.95 (hostname ex4300-9) has these BGP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neighbors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with a non established connection</a:t>
            </a:r>
            <a:r>
              <a:rPr lang="en-GB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GB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172.30.179.96 (hostname ex4300-10) has these BGP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neighbors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with a non established connection</a:t>
            </a:r>
            <a:r>
              <a:rPr lang="en-GB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GB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test done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accross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all the devices and all their configured </a:t>
            </a:r>
            <a:r>
              <a:rPr lang="en-GB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neighbors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768854" y="1618399"/>
            <a:ext cx="10241280" cy="74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We changed the previous script by adding a conditional to filter out all Established BGP connections.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11169" y="391775"/>
            <a:ext cx="12720577" cy="664797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LAB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17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 TABLES AND VIEWS WITH BGP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73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21209" y="1235102"/>
            <a:ext cx="13799127" cy="563231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tables_and_views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bgp_non_established.py</a:t>
            </a:r>
            <a:endParaRPr lang="en-US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jnpr.junos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import Device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jnpr.junos.op.bgp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import *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yaml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my_list_of_devices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=open('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tables_and_views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devices.yml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').read()</a:t>
            </a:r>
          </a:p>
          <a:p>
            <a:pPr eaLnBrk="1" hangingPunct="1"/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my_list_of_switches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yaml.load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my_list_of_devices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/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element in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my_list_of_switches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switch = Device(host=element, user='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pytraining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', password='Poclab123')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switch.open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bgp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BGPNeighborTable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(switch)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bgp.get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print "\n" + element +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has these BGP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neighbors 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with a non established connection:"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for item in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bgp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item.state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!= "Established":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print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item.type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"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bgp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session with " +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item.neighbor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" is not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established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ntest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done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accross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all the devices and all their configured neighbors."</a:t>
            </a:r>
          </a:p>
          <a:p>
            <a:pPr eaLnBrk="1" hangingPunct="1"/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77516" y="409482"/>
            <a:ext cx="14256135" cy="664797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LAB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17 -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TABLES AND VIEWS WITH BGP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72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885" y="481703"/>
            <a:ext cx="13386562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LAB 17 - OTHER TABLES AND VIEWS SCRIPTS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192037" y="1454678"/>
            <a:ext cx="12004410" cy="867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3200" dirty="0" smtClean="0"/>
              <a:t>There are more scripts available in the </a:t>
            </a:r>
            <a:r>
              <a:rPr lang="en-US" sz="3200" dirty="0" err="1" smtClean="0"/>
              <a:t>tables_and_views</a:t>
            </a:r>
            <a:r>
              <a:rPr lang="en-US" sz="3200" dirty="0" smtClean="0"/>
              <a:t> directory:  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07604" y="2322095"/>
            <a:ext cx="12095575" cy="563231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lvl="1"/>
            <a:r>
              <a:rPr lang="en-US" alt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US" alt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tables_and_views/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uplinks_and_downlinks_last_flap.py</a:t>
            </a:r>
          </a:p>
          <a:p>
            <a:pPr lvl="1"/>
            <a:r>
              <a:rPr lang="en-US" alt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ore tables_and_views/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uplinks_and_downlinks_last_flap.py</a:t>
            </a:r>
          </a:p>
          <a:p>
            <a:pPr lvl="1"/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US" alt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tables_and_views/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search_an_lldp_neighbor.py</a:t>
            </a:r>
          </a:p>
          <a:p>
            <a:pPr lvl="1"/>
            <a:r>
              <a:rPr lang="en-US" alt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</a:t>
            </a:r>
            <a:r>
              <a:rPr lang="en-US" alt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tables_and_views/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search_an_lldp_neighbor.py</a:t>
            </a:r>
          </a:p>
          <a:p>
            <a:pPr lvl="1"/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US" alt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tables_and_views/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lldp_neighbor_status.py</a:t>
            </a:r>
          </a:p>
          <a:p>
            <a:pPr lvl="1"/>
            <a:r>
              <a:rPr lang="en-US" alt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</a:t>
            </a:r>
            <a:r>
              <a:rPr lang="en-US" alt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tables_and_views/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lldp_neighbor_status.py</a:t>
            </a:r>
          </a:p>
          <a:p>
            <a:pPr lvl="1"/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US" alt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tables_and_views/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bgp_states.py</a:t>
            </a:r>
          </a:p>
          <a:p>
            <a:pPr lvl="1"/>
            <a:r>
              <a:rPr lang="en-US" alt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</a:t>
            </a:r>
            <a:r>
              <a:rPr lang="en-US" alt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tables_and_views/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bgp_states.py</a:t>
            </a:r>
          </a:p>
          <a:p>
            <a:pPr lvl="1"/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US" alt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tables_and_views/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bgp_non_established.py</a:t>
            </a:r>
          </a:p>
          <a:p>
            <a:pPr lvl="1"/>
            <a:r>
              <a:rPr lang="en-US" alt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</a:t>
            </a:r>
            <a:r>
              <a:rPr lang="en-US" alt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tables_and_views/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bgp_non_established.py</a:t>
            </a:r>
          </a:p>
          <a:p>
            <a:pPr lvl="1"/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21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81226" y="1969080"/>
            <a:ext cx="11696820" cy="2659190"/>
          </a:xfrm>
        </p:spPr>
        <p:txBody>
          <a:bodyPr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UPGRADE MANAGEMENT</a:t>
            </a:r>
            <a:b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WITH PYEZ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48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880" y="262928"/>
            <a:ext cx="11511027" cy="87621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SOFTWARE UPGRADE 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196837" y="1783979"/>
            <a:ext cx="10241280" cy="137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Import the class SW</a:t>
            </a:r>
          </a:p>
          <a:p>
            <a:pPr lvl="1" algn="just"/>
            <a:r>
              <a:rPr lang="en-GB" sz="2800" kern="0" dirty="0">
                <a:latin typeface="Arial" panose="020B0604020202020204" pitchFamily="34" charset="0"/>
                <a:cs typeface="Arial" panose="020B0604020202020204" pitchFamily="34" charset="0"/>
              </a:rPr>
              <a:t>The class </a:t>
            </a:r>
            <a:r>
              <a:rPr lang="en-GB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SW is </a:t>
            </a:r>
            <a:r>
              <a:rPr lang="en-GB" sz="2800" kern="0" dirty="0">
                <a:latin typeface="Arial" panose="020B0604020202020204" pitchFamily="34" charset="0"/>
                <a:cs typeface="Arial" panose="020B0604020202020204" pitchFamily="34" charset="0"/>
              </a:rPr>
              <a:t>in module </a:t>
            </a:r>
            <a:r>
              <a:rPr lang="en-GB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jnpr.junos.utils.sw</a:t>
            </a:r>
            <a:r>
              <a:rPr lang="en-GB" sz="2800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GB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GB" sz="2800" kern="0" dirty="0">
                <a:latin typeface="Arial" panose="020B0604020202020204" pitchFamily="34" charset="0"/>
                <a:cs typeface="Arial" panose="020B0604020202020204" pitchFamily="34" charset="0"/>
              </a:rPr>
              <a:t>to perform a software upgrade and associated functions</a:t>
            </a:r>
            <a:r>
              <a:rPr lang="en-GB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GB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() to check if the class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SW is in the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current scope</a:t>
            </a:r>
            <a:endParaRPr lang="en-GB" altLang="en-US" sz="2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3"/>
          <p:cNvSpPr txBox="1">
            <a:spLocks noChangeArrowheads="1"/>
          </p:cNvSpPr>
          <p:nvPr/>
        </p:nvSpPr>
        <p:spPr bwMode="auto">
          <a:xfrm>
            <a:off x="2484604" y="4599650"/>
            <a:ext cx="9451218" cy="6832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jnpr.junos.utils.sw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</a:t>
            </a:r>
          </a:p>
          <a:p>
            <a:pPr eaLnBrk="1" hangingPunct="1"/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50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176" y="400832"/>
            <a:ext cx="11173216" cy="826111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SOFTWARE UPGRADE 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1859797" y="4793144"/>
            <a:ext cx="11546237" cy="24560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jnpr.junos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Device </a:t>
            </a:r>
            <a:r>
              <a:rPr lang="en-US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the class Device</a:t>
            </a:r>
          </a:p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jnpr.junos.utils.sw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SW </a:t>
            </a:r>
            <a:r>
              <a:rPr lang="en-US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the class SW</a:t>
            </a:r>
          </a:p>
          <a:p>
            <a:pPr eaLnBrk="1" hangingPunct="1"/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=Device (host="172.30.179.113", user="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password="Poclab123")</a:t>
            </a:r>
          </a:p>
          <a:p>
            <a:pPr eaLnBrk="1" hangingPunct="1"/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a_device.open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eaLnBrk="1" hangingPunct="1"/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Device(172.30.179.113)</a:t>
            </a:r>
            <a:endParaRPr lang="en-US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a_device_mgt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=SW(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192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mgt</a:t>
            </a:r>
            <a:r>
              <a:rPr lang="en-US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an instance of the </a:t>
            </a:r>
            <a:r>
              <a:rPr lang="en-US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SW</a:t>
            </a:r>
            <a:endParaRPr lang="en-US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type(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a_device_mgt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jnpr.junos.utils.sw.SW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021102" y="1410544"/>
            <a:ext cx="10241280" cy="137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class SW from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the module </a:t>
            </a:r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jnpr.junos.utils.sw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Instantiate the 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class SW by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declaring a variable (</a:t>
            </a:r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a_device_mgt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) and calling the 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class SW passing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an argument (</a:t>
            </a:r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a_device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This assigns the returned value (the newly created object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) to the variable 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mgt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88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6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880" y="262928"/>
            <a:ext cx="11511027" cy="87621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SOFTWARE UPGRADE 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996976" y="2813693"/>
            <a:ext cx="10241280" cy="137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Some methods of </a:t>
            </a:r>
            <a:r>
              <a:rPr 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 class SW: </a:t>
            </a:r>
            <a:endParaRPr 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nstall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: perform the entire software installation process</a:t>
            </a:r>
          </a:p>
          <a:p>
            <a:pPr lvl="1" algn="just"/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eboot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: reboots the system for the new image to take effect</a:t>
            </a:r>
          </a:p>
          <a:p>
            <a:pPr lvl="1" algn="just"/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oweroff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: shutdown the system</a:t>
            </a:r>
          </a:p>
          <a:p>
            <a:pPr lvl="1" algn="just"/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: Secure copy (SCP) the package file to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device</a:t>
            </a:r>
          </a:p>
          <a:p>
            <a:pPr lvl="1" algn="just"/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kgadd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: performs the 'request system software add ' operation to install the package</a:t>
            </a:r>
          </a:p>
          <a:p>
            <a:pPr lvl="1" algn="just"/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alidate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: validate the package against the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en-US" sz="2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Rollback:  same as 'request software rollback'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66950" y="2354590"/>
            <a:ext cx="10101431" cy="3877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(SW)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959372" y="1698721"/>
            <a:ext cx="10241280" cy="60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List the available methods for the class SW</a:t>
            </a:r>
            <a:endParaRPr 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4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030854" y="2779604"/>
            <a:ext cx="10101431" cy="3877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help(SW)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923276" y="2128206"/>
            <a:ext cx="10241280" cy="60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Get help on the class SW</a:t>
            </a:r>
            <a:endParaRPr 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063126" y="4388043"/>
            <a:ext cx="10101431" cy="3877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help(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SW.reboot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983452" y="3232449"/>
            <a:ext cx="10241280" cy="60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Get help on the SW’s methods. </a:t>
            </a:r>
            <a:endParaRPr lang="en-GB" sz="32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with the method reboot</a:t>
            </a: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80272" y="7093755"/>
            <a:ext cx="10101431" cy="3877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a_device_mgt.reboot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in_min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=60)</a:t>
            </a:r>
            <a:endParaRPr lang="en-US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940423" y="5053291"/>
            <a:ext cx="10241280" cy="60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To reboot the device </a:t>
            </a:r>
            <a:r>
              <a:rPr lang="en-US" alt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a_device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in one hour, use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method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reboot with the object previously created 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a_device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alt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mgt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 and the option </a:t>
            </a:r>
            <a:r>
              <a:rPr lang="en-US" alt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in_min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and the parameter 60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678880" y="262928"/>
            <a:ext cx="11511027" cy="876215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 defTabSz="548606" rtl="0" eaLnBrk="1" latinLnBrk="0" hangingPunct="1">
              <a:lnSpc>
                <a:spcPct val="90000"/>
              </a:lnSpc>
              <a:spcBef>
                <a:spcPts val="400"/>
              </a:spcBef>
              <a:buNone/>
              <a:defRPr lang="en-US" sz="4800" b="0" i="0" kern="1200" spc="-61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SOFTWARE UPGRADE MANAGEMENT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38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81226" y="2644231"/>
            <a:ext cx="10258424" cy="1994392"/>
          </a:xfrm>
        </p:spPr>
        <p:txBody>
          <a:bodyPr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EXCEPTIONS MANAGEMENT </a:t>
            </a:r>
            <a:b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WITH PYTHON PYEZ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37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737" y="708809"/>
            <a:ext cx="11722652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168700" y="1373606"/>
            <a:ext cx="10241280" cy="74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exceptions.py provides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the classes needed to handle errors such as  an unreachable host, a commit error, ..... </a:t>
            </a:r>
          </a:p>
          <a:p>
            <a:pPr algn="just"/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classes defined in this module are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n-GB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ConnectAuthError</a:t>
            </a:r>
            <a:r>
              <a:rPr lang="en-GB" sz="2800" kern="0" dirty="0">
                <a:latin typeface="Arial" panose="020B0604020202020204" pitchFamily="34" charset="0"/>
                <a:cs typeface="Arial" panose="020B0604020202020204" pitchFamily="34" charset="0"/>
              </a:rPr>
              <a:t>:  Generated if the user-name, password is invalid</a:t>
            </a:r>
          </a:p>
          <a:p>
            <a:pPr lvl="1" algn="just"/>
            <a:r>
              <a:rPr lang="en-GB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CommitError</a:t>
            </a:r>
            <a:r>
              <a:rPr lang="en-GB" sz="2800" kern="0" dirty="0">
                <a:latin typeface="Arial" panose="020B0604020202020204" pitchFamily="34" charset="0"/>
                <a:cs typeface="Arial" panose="020B0604020202020204" pitchFamily="34" charset="0"/>
              </a:rPr>
              <a:t>: Generated in response to a commit-check or a commit action</a:t>
            </a:r>
          </a:p>
          <a:p>
            <a:pPr lvl="1" algn="just"/>
            <a:r>
              <a:rPr lang="en-GB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ConnectUnknownHostError</a:t>
            </a:r>
            <a:r>
              <a:rPr lang="en-GB" sz="2800" kern="0" dirty="0">
                <a:latin typeface="Arial" panose="020B0604020202020204" pitchFamily="34" charset="0"/>
                <a:cs typeface="Arial" panose="020B0604020202020204" pitchFamily="34" charset="0"/>
              </a:rPr>
              <a:t>: Generated if the specific hostname does not DNS resolve</a:t>
            </a:r>
          </a:p>
          <a:p>
            <a:pPr lvl="1" algn="just"/>
            <a:r>
              <a:rPr lang="en-GB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ConnectTimeoutError</a:t>
            </a:r>
            <a:r>
              <a:rPr lang="en-GB" sz="2800" kern="0" dirty="0">
                <a:latin typeface="Arial" panose="020B0604020202020204" pitchFamily="34" charset="0"/>
                <a:cs typeface="Arial" panose="020B0604020202020204" pitchFamily="34" charset="0"/>
              </a:rPr>
              <a:t>: Generated if the session fails to connect to the device </a:t>
            </a:r>
            <a:r>
              <a:rPr lang="en-GB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GB" sz="2800" kern="0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endParaRPr lang="en-US" sz="28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77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539906"/>
            <a:ext cx="10258424" cy="664797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- STRINGS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180061" y="1382004"/>
            <a:ext cx="10241280" cy="59859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Read one character of a </a:t>
            </a:r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210" y="2032800"/>
            <a:ext cx="940164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='192.168.10.254'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'1'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'9'</a:t>
            </a:r>
          </a:p>
          <a:p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61210" y="4656011"/>
            <a:ext cx="940164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[-1]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'4'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[-2]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'5'</a:t>
            </a:r>
          </a:p>
          <a:p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074327" y="3987752"/>
            <a:ext cx="10241280" cy="598599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from the other end using negative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619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334" y="8988"/>
            <a:ext cx="7905224" cy="132959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EXCEPTIONS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HANDLING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76134" y="1338583"/>
            <a:ext cx="11586411" cy="74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the program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exceptions_handling.py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handles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exceptions as elegantly as possible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GB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algn="just"/>
            <a:r>
              <a:rPr lang="en-GB" sz="2800" kern="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 uses </a:t>
            </a:r>
            <a:r>
              <a:rPr lang="en-GB" sz="2800" kern="0" dirty="0">
                <a:latin typeface="Arial" panose="020B0604020202020204" pitchFamily="34" charset="0"/>
                <a:cs typeface="Arial" panose="020B0604020202020204" pitchFamily="34" charset="0"/>
              </a:rPr>
              <a:t>the module sys to pass the device credentials (</a:t>
            </a:r>
            <a:r>
              <a:rPr lang="en-GB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GB" sz="2800" kern="0" dirty="0">
                <a:latin typeface="Arial" panose="020B0604020202020204" pitchFamily="34" charset="0"/>
                <a:cs typeface="Arial" panose="020B0604020202020204" pitchFamily="34" charset="0"/>
              </a:rPr>
              <a:t>, user, pass) in </a:t>
            </a:r>
            <a:r>
              <a:rPr lang="en-GB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arguments to the method open of the class Device</a:t>
            </a:r>
          </a:p>
          <a:p>
            <a:pPr lvl="1" algn="just"/>
            <a:r>
              <a:rPr lang="en-GB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However </a:t>
            </a:r>
            <a:r>
              <a:rPr lang="en-GB" sz="2800" kern="0" dirty="0">
                <a:latin typeface="Arial" panose="020B0604020202020204" pitchFamily="34" charset="0"/>
                <a:cs typeface="Arial" panose="020B0604020202020204" pitchFamily="34" charset="0"/>
              </a:rPr>
              <a:t>if an exception is </a:t>
            </a:r>
            <a:r>
              <a:rPr lang="en-GB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raised during the connection it </a:t>
            </a:r>
            <a:r>
              <a:rPr lang="en-GB" sz="2800" kern="0" dirty="0">
                <a:latin typeface="Arial" panose="020B0604020202020204" pitchFamily="34" charset="0"/>
                <a:cs typeface="Arial" panose="020B0604020202020204" pitchFamily="34" charset="0"/>
              </a:rPr>
              <a:t>prints </a:t>
            </a:r>
            <a:r>
              <a:rPr lang="en-GB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 customized error message for some exceptions. 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576134" y="4391202"/>
            <a:ext cx="12418835" cy="36379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exceptions/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exceptions_handling.py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172.30.179.113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wronguser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wrongpassw</a:t>
            </a:r>
            <a:endParaRPr lang="en-US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invalid username or password for host 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172.30.179.101</a:t>
            </a:r>
          </a:p>
          <a:p>
            <a:pPr eaLnBrk="1" hangingPunct="1"/>
            <a:endParaRPr lang="en-US" altLang="en-US" sz="192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exceptions/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exceptions_handling.py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wronghostname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Poclab123</a:t>
            </a:r>
            <a:endParaRPr lang="en-US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wronghostname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is not a valid host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eaLnBrk="1" hangingPunct="1"/>
            <a:endParaRPr lang="en-US" altLang="en-US" sz="192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exceptions/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exceptions_handling.py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172.30.111.199 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Poclab123</a:t>
            </a:r>
            <a:endParaRPr lang="en-US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failed to connect to 172.30.111.199. could be: a bad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is not reachable due to a routing issue or a firewall filtering, 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eaLnBrk="1" hangingPunct="1"/>
            <a:endParaRPr lang="en-US" altLang="en-US" sz="192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exceptions/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exceptions_handling.py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172.30.179.113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Poclab123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the device 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ex4200-13 runs 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12.2R2.4</a:t>
            </a:r>
          </a:p>
        </p:txBody>
      </p:sp>
    </p:spTree>
    <p:extLst>
      <p:ext uri="{BB962C8B-B14F-4D97-AF65-F5344CB8AC3E}">
        <p14:creationId xmlns:p14="http://schemas.microsoft.com/office/powerpoint/2010/main" val="303770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678" y="459154"/>
            <a:ext cx="10258424" cy="664797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EXCEPTIONS HANDLING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116678" y="2245893"/>
            <a:ext cx="11609714" cy="57061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exceptions/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exceptions_handling.py</a:t>
            </a:r>
            <a:endParaRPr lang="en-US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import sys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jnpr.junos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import Device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jnpr.junos.exception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import *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dev=Device (host=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[1], user=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[2], password=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[3])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try: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dev.open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ConnectUnknownHostError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[1] + " is not a valid host!")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ConnectAuthError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print("invalid username or password for host " +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[1])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ConnectTimeoutError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print("failed to connect to " +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[1] + ". could be: a bad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, the device is down, the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is not reachable due to a routing issue or a firewall filtering, ...")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except :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print("another error ...")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print ("the device "+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dev.facts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["hostname"]+ </a:t>
            </a:r>
            <a:r>
              <a:rPr lang="en-GB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runs " +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dev.facts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["version"])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875150" y="1381336"/>
            <a:ext cx="10241280" cy="60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Here are the details about this program</a:t>
            </a:r>
            <a:endParaRPr 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70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274" y="353377"/>
            <a:ext cx="10634193" cy="664797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EXCEPTIONS HANDLING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88550" y="2827182"/>
            <a:ext cx="11748706" cy="15696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exceptions/exceptions_handling2.py </a:t>
            </a:r>
            <a:endParaRPr lang="en-US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the device 172.30.179.101 runs 12.2R2.4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the device 172.30.179.102 runs 12.3R11.2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failed to connect to 172.30.205.102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the device 172.30.179.104 runs 12.3R11.2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688550" y="976770"/>
            <a:ext cx="11265408" cy="162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 below program doesn't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terminate if there is a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ConnectTimeoutError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exception. It handles it differently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. This is useful when you iterate a list of devices. </a:t>
            </a:r>
            <a:endParaRPr 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274" y="353377"/>
            <a:ext cx="10634193" cy="664797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EXCEPTIONS HANDLING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88550" y="2541914"/>
            <a:ext cx="11748706" cy="48197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exceptions/exceptions_handling2.py</a:t>
            </a:r>
            <a:endParaRPr lang="en-US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192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mydeviceslist</a:t>
            </a:r>
            <a:r>
              <a:rPr lang="en-US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list of devices. for each device, </a:t>
            </a:r>
            <a:r>
              <a:rPr lang="en-US" altLang="en-US" sz="192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PyEZ</a:t>
            </a:r>
            <a:r>
              <a:rPr lang="en-US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will connect to the device and print some facts. if a device is not reachable, </a:t>
            </a:r>
            <a:r>
              <a:rPr lang="en-US" altLang="en-US" sz="192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PyEZ</a:t>
            </a:r>
            <a:r>
              <a:rPr lang="en-US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will print something and continue the </a:t>
            </a:r>
            <a:r>
              <a:rPr lang="en-US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"for" loop.</a:t>
            </a:r>
            <a:endParaRPr lang="en-US" altLang="en-US" sz="192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jnpr.junos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import Device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jnpr.junos.exception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import *</a:t>
            </a:r>
          </a:p>
          <a:p>
            <a:pPr eaLnBrk="1" hangingPunct="1"/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mydeviceslist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=["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172.30.179.101", 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"172.30.179.102", "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172.30.205.102"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172.30.179.104"]</a:t>
            </a:r>
            <a:endParaRPr lang="en-US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for item in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mydeviceslist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    dev=Device(host=item, user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en-US" sz="192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pytraining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="Poclab123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    try: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dev.open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    except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ConnectTimeoutError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print("failed to connect to " + item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continue</a:t>
            </a:r>
            <a:endParaRPr lang="en-US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print 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("the device "+ item + " runs " + 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dev.facts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["version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"])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92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dev.close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688550" y="976770"/>
            <a:ext cx="11265408" cy="74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 "continue" statement will make the "for" loop go to the next item.</a:t>
            </a:r>
            <a:endParaRPr 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76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68283" y="3298674"/>
            <a:ext cx="11259201" cy="1329595"/>
          </a:xfrm>
        </p:spPr>
        <p:txBody>
          <a:bodyPr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REST CALLS</a:t>
            </a:r>
            <a:b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WITH PYTHON REQUESTS PACKAGE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1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60523" y="543172"/>
            <a:ext cx="10258424" cy="664797"/>
          </a:xfrm>
        </p:spPr>
        <p:txBody>
          <a:bodyPr/>
          <a:lstStyle/>
          <a:p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 APIs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60523" y="1396387"/>
            <a:ext cx="11923777" cy="638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alt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Many systems have REST APIs : JUNOS, </a:t>
            </a:r>
            <a:r>
              <a:rPr lang="en-GB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Space, </a:t>
            </a:r>
            <a:r>
              <a:rPr lang="en-GB" alt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loud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nalytics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ngine, </a:t>
            </a:r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GB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penclos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alt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Contrail, </a:t>
            </a:r>
            <a:r>
              <a:rPr lang="en-GB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, NSX …</a:t>
            </a:r>
          </a:p>
          <a:p>
            <a:r>
              <a:rPr lang="en-GB" alt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GB" alt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ou first need to have the REST API documentation for your system. </a:t>
            </a:r>
          </a:p>
          <a:p>
            <a:r>
              <a:rPr lang="en-GB" alt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Then you can use a graphical REST Client (browser add-on: REST </a:t>
            </a:r>
            <a:r>
              <a:rPr lang="en-GB" alt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Easy, </a:t>
            </a:r>
            <a:r>
              <a:rPr lang="en-GB" altLang="en-US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RESTClient</a:t>
            </a:r>
            <a:r>
              <a:rPr lang="en-GB" alt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, Postman) </a:t>
            </a:r>
            <a:r>
              <a:rPr lang="en-GB" alt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to start playing with REST APIs and learn more about REST APIs. </a:t>
            </a:r>
          </a:p>
          <a:p>
            <a:pPr lvl="1"/>
            <a:r>
              <a:rPr lang="en-GB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GB" altLang="en-US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raphical </a:t>
            </a:r>
            <a:r>
              <a:rPr lang="en-GB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REST c</a:t>
            </a:r>
            <a:r>
              <a:rPr lang="en-GB" altLang="en-US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lients are for humans. </a:t>
            </a:r>
          </a:p>
          <a:p>
            <a:pPr lvl="1"/>
            <a:r>
              <a:rPr lang="en-GB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altLang="en-US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f you need automation and  programmatic access, you have to use a command line REST </a:t>
            </a:r>
            <a:r>
              <a:rPr lang="en-GB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altLang="en-US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lient.</a:t>
            </a:r>
          </a:p>
          <a:p>
            <a:r>
              <a:rPr lang="en-GB" alt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You can </a:t>
            </a:r>
            <a:r>
              <a:rPr lang="en-GB" alt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then use </a:t>
            </a:r>
            <a:r>
              <a:rPr lang="en-GB" alt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as a REST Client </a:t>
            </a:r>
            <a:r>
              <a:rPr lang="en-GB" alt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alt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handle </a:t>
            </a:r>
            <a:r>
              <a:rPr lang="en-GB" alt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REST Calls. 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easy to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parse the 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REST servers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answers if they use a </a:t>
            </a:r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format (</a:t>
            </a:r>
            <a:r>
              <a:rPr lang="en-GB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format is a dictionary). </a:t>
            </a:r>
            <a:endParaRPr lang="en-GB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altLang="en-US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546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900" y="382377"/>
            <a:ext cx="12103769" cy="664797"/>
          </a:xfrm>
        </p:spPr>
        <p:txBody>
          <a:bodyPr/>
          <a:lstStyle/>
          <a:p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REST APIs </a:t>
            </a: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 JUNOS 15.1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1142615" y="1047174"/>
            <a:ext cx="12693701" cy="5821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JUNOS 15.1 </a:t>
            </a:r>
            <a:r>
              <a:rPr 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REST API to submit RPCs</a:t>
            </a:r>
          </a:p>
          <a:p>
            <a:pPr lvl="1" algn="just"/>
            <a:r>
              <a:rPr lang="en-US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only read the database </a:t>
            </a:r>
          </a:p>
          <a:p>
            <a:pPr lvl="1" algn="just"/>
            <a:r>
              <a:rPr lang="en-US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 other 3</a:t>
            </a:r>
            <a:r>
              <a:rPr lang="en-GB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GB" sz="2800" kern="0" dirty="0"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r>
              <a:rPr lang="en-GB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 (create-update-delete) are not supported</a:t>
            </a:r>
            <a:endParaRPr lang="en-GB" sz="2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use HTTP get and post methods to submit RPCs to the REST Server.</a:t>
            </a:r>
          </a:p>
          <a:p>
            <a:pPr lvl="1" algn="just"/>
            <a:r>
              <a:rPr lang="en-GB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retrieve data in XML or JSON</a:t>
            </a:r>
            <a:endParaRPr lang="en-US" sz="28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 documentation is here:</a:t>
            </a:r>
          </a:p>
          <a:p>
            <a:pPr lvl="1" algn="just"/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https://www.juniper.net/documentation/en_US/junos15.1/information-products/pathway-pages/rest-api/rest-api.pdf</a:t>
            </a:r>
            <a:endParaRPr lang="en-US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REST configuration is under “</a:t>
            </a:r>
            <a:r>
              <a:rPr lang="en-US" sz="3200" kern="0" dirty="0" smtClean="0">
                <a:latin typeface="Arial" panose="020B0604020202020204" pitchFamily="34" charset="0"/>
                <a:ea typeface="Consolas" charset="0"/>
                <a:cs typeface="Arial" panose="020B0604020202020204" pitchFamily="34" charset="0"/>
              </a:rPr>
              <a:t>system services” (default port is 3000)</a:t>
            </a:r>
          </a:p>
          <a:p>
            <a:pPr algn="just"/>
            <a:r>
              <a:rPr 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REST Explorer is an optional tool (GUI) for </a:t>
            </a:r>
            <a:r>
              <a:rPr 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US" sz="3200" kern="0" dirty="0" smtClean="0">
              <a:latin typeface="Arial" panose="020B0604020202020204" pitchFamily="34" charset="0"/>
              <a:ea typeface="Consolas" charset="0"/>
              <a:cs typeface="Arial" panose="020B0604020202020204" pitchFamily="34" charset="0"/>
            </a:endParaRPr>
          </a:p>
          <a:p>
            <a:pPr algn="just"/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JUNOS CLI </a:t>
            </a:r>
            <a:r>
              <a:rPr lang="en-GB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ouput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with “| display </a:t>
            </a:r>
            <a:r>
              <a:rPr lang="en-GB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” is also available</a:t>
            </a:r>
          </a:p>
          <a:p>
            <a:pPr algn="just"/>
            <a:endParaRPr 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85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900" y="382377"/>
            <a:ext cx="12103769" cy="664797"/>
          </a:xfrm>
        </p:spPr>
        <p:txBody>
          <a:bodyPr/>
          <a:lstStyle/>
          <a:p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18 - REST 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APIs ON JUNOS 15.1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75242" y="2097628"/>
            <a:ext cx="14822907" cy="68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will use an MX running JUNOS 15.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172.30.177.170/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pytraining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/Poclab123 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 service with HTTP is enabled on the default port (3000).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 explorer is also enabled.</a:t>
            </a:r>
          </a:p>
          <a:p>
            <a:pPr lvl="1"/>
            <a:endParaRPr lang="en-US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lvl="1" indent="0">
              <a:buNone/>
            </a:pPr>
            <a:endParaRPr lang="en-US" dirty="0" smtClean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64001" y="3999491"/>
            <a:ext cx="10724436" cy="6463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marL="347663" lvl="1" indent="0" algn="just">
              <a:buNone/>
            </a:pPr>
            <a:r>
              <a:rPr lang="en-US" sz="1800" kern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set system services rest http</a:t>
            </a:r>
          </a:p>
          <a:p>
            <a:pPr marL="347663" lvl="1" indent="0" algn="just">
              <a:buNone/>
            </a:pPr>
            <a:r>
              <a:rPr lang="en-US" sz="1800" kern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set system services rest http rest-explorer</a:t>
            </a:r>
          </a:p>
        </p:txBody>
      </p:sp>
    </p:spTree>
    <p:extLst>
      <p:ext uri="{BB962C8B-B14F-4D97-AF65-F5344CB8AC3E}">
        <p14:creationId xmlns:p14="http://schemas.microsoft.com/office/powerpoint/2010/main" val="64195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900" y="382377"/>
            <a:ext cx="12103769" cy="664797"/>
          </a:xfrm>
        </p:spPr>
        <p:txBody>
          <a:bodyPr/>
          <a:lstStyle/>
          <a:p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18 - REST EXPLORER ON JUNOS 15.1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41" y="1787236"/>
            <a:ext cx="10493711" cy="6431973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-408529" y="1193132"/>
            <a:ext cx="15714338" cy="68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the REST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explorer (</a:t>
            </a:r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GB" altLang="en-US" sz="32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172.30.177.170:3000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1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35" y="422508"/>
            <a:ext cx="16916400" cy="553998"/>
          </a:xfrm>
        </p:spPr>
        <p:txBody>
          <a:bodyPr/>
          <a:lstStyle/>
          <a:p>
            <a:r>
              <a:rPr lang="en-GB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LAB 18 - REST CALLS TO JUNOS FROM </a:t>
            </a:r>
            <a:r>
              <a:rPr lang="en-GB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BROWSER ADD-ON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04535" y="1148950"/>
            <a:ext cx="14499437" cy="68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 a graphical REST client: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yours or RDP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server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172.30.204.10 and use its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firefox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REST Client is installed. We saved a REST call in the “favorite requests” from REST Client. </a:t>
            </a:r>
            <a:endParaRPr lang="en-US" sz="2400" dirty="0" smtClean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731" y="2115207"/>
            <a:ext cx="112966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394764"/>
            <a:ext cx="10258424" cy="664797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2 - STRINGS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155998" y="1838401"/>
            <a:ext cx="10241280" cy="598599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Access a </a:t>
            </a:r>
            <a:r>
              <a:rPr lang="en-US" dirty="0">
                <a:solidFill>
                  <a:schemeClr val="tx1"/>
                </a:solidFill>
              </a:rPr>
              <a:t>substring </a:t>
            </a:r>
            <a:r>
              <a:rPr lang="en-US" dirty="0" smtClean="0">
                <a:solidFill>
                  <a:schemeClr val="tx1"/>
                </a:solidFill>
              </a:rPr>
              <a:t>using </a:t>
            </a:r>
            <a:r>
              <a:rPr lang="en-US" dirty="0">
                <a:solidFill>
                  <a:schemeClr val="tx1"/>
                </a:solidFill>
              </a:rPr>
              <a:t>this </a:t>
            </a:r>
            <a:r>
              <a:rPr lang="en-US" dirty="0" smtClean="0">
                <a:solidFill>
                  <a:schemeClr val="tx1"/>
                </a:solidFill>
              </a:rPr>
              <a:t>notation: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3291" y="2649633"/>
            <a:ext cx="940164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</a:rPr>
              <a:t>ip</a:t>
            </a:r>
            <a:r>
              <a:rPr lang="en-US" sz="1800" dirty="0">
                <a:solidFill>
                  <a:srgbClr val="C00000"/>
                </a:solidFill>
              </a:rPr>
              <a:t>='192.168.10.254'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</a:rPr>
              <a:t>ip</a:t>
            </a:r>
            <a:r>
              <a:rPr lang="en-US" sz="1800" dirty="0">
                <a:solidFill>
                  <a:srgbClr val="C00000"/>
                </a:solidFill>
              </a:rPr>
              <a:t>[0:3]</a:t>
            </a:r>
          </a:p>
          <a:p>
            <a:r>
              <a:rPr lang="en-US" sz="1800" dirty="0" smtClean="0"/>
              <a:t>'192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 smtClean="0"/>
              <a:t> </a:t>
            </a:r>
          </a:p>
          <a:p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286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70" y="-138943"/>
            <a:ext cx="13664045" cy="1329595"/>
          </a:xfrm>
        </p:spPr>
        <p:txBody>
          <a:bodyPr/>
          <a:lstStyle/>
          <a:p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18 - REST CALLS TO JUNOS WITH CURL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1330812" y="3757761"/>
            <a:ext cx="12690669" cy="9787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pytraining@py-automation-master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:~$ curl 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172.30.177.170:3000/rpc/get-software-information -u "pytraining:Poclab123" -H "Content-Type: application/xml" -H "Accept: application/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624262" y="2555249"/>
            <a:ext cx="11454063" cy="68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copy from the REST explorer the “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cURL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request”, and paste it to the server.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cURL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command line REST client. </a:t>
            </a:r>
          </a:p>
        </p:txBody>
      </p:sp>
    </p:spTree>
    <p:extLst>
      <p:ext uri="{BB962C8B-B14F-4D97-AF65-F5344CB8AC3E}">
        <p14:creationId xmlns:p14="http://schemas.microsoft.com/office/powerpoint/2010/main" val="153330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92" y="-274024"/>
            <a:ext cx="14048508" cy="1329595"/>
          </a:xfrm>
        </p:spPr>
        <p:txBody>
          <a:bodyPr/>
          <a:lstStyle/>
          <a:p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18 - REST CALLS TO JUNOS WITH 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1217837" y="4736490"/>
            <a:ext cx="12690669" cy="12741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pytraining@py-automation-master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:~$ python rest_basics/get_mx_software_information.py</a:t>
            </a:r>
          </a:p>
          <a:p>
            <a:pPr eaLnBrk="1" hangingPunct="1"/>
            <a:r>
              <a:rPr lang="en-US" altLang="en-US" sz="192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Software version: 15.1R2.9</a:t>
            </a:r>
          </a:p>
          <a:p>
            <a:pPr eaLnBrk="1" hangingPunct="1"/>
            <a:r>
              <a:rPr lang="en-US" altLang="en-US" sz="192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Host-name: mx80-17</a:t>
            </a:r>
          </a:p>
          <a:p>
            <a:pPr eaLnBrk="1" hangingPunct="1"/>
            <a:r>
              <a:rPr lang="en-US" altLang="en-US" sz="192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 name: </a:t>
            </a:r>
            <a:r>
              <a:rPr lang="en-US" altLang="en-US" sz="1920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mx80-48t</a:t>
            </a:r>
            <a:endParaRPr lang="en-US" altLang="en-US" sz="1920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624262" y="2555249"/>
            <a:ext cx="11454063" cy="68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python program </a:t>
            </a:r>
            <a:r>
              <a:rPr lang="en-US" altLang="en-US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rest_basics/get_mx_software_information.py uses the JUNOS REST APIs to get some details regarding the device</a:t>
            </a: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tx1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altLang="en-US" sz="3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3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98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263" y="390774"/>
            <a:ext cx="12103769" cy="664797"/>
          </a:xfrm>
        </p:spPr>
        <p:txBody>
          <a:bodyPr/>
          <a:lstStyle/>
          <a:p>
            <a:r>
              <a:rPr lang="en-GB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GB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USAGE </a:t>
            </a: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624262" y="1542104"/>
            <a:ext cx="12103769" cy="1709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Import the requests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Declare </a:t>
            </a:r>
            <a:r>
              <a:rPr lang="en-GB" sz="2800" kern="0" dirty="0">
                <a:latin typeface="Arial" panose="020B0604020202020204" pitchFamily="34" charset="0"/>
                <a:cs typeface="Arial" panose="020B0604020202020204" pitchFamily="34" charset="0"/>
              </a:rPr>
              <a:t>a variable and </a:t>
            </a:r>
            <a:r>
              <a:rPr lang="en-GB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GB" sz="2800" kern="0" dirty="0">
                <a:latin typeface="Arial" panose="020B0604020202020204" pitchFamily="34" charset="0"/>
                <a:cs typeface="Arial" panose="020B0604020202020204" pitchFamily="34" charset="0"/>
              </a:rPr>
              <a:t>the function GET passing </a:t>
            </a:r>
            <a:r>
              <a:rPr lang="en-GB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arguments to assign </a:t>
            </a:r>
            <a:r>
              <a:rPr lang="en-GB" sz="2800" kern="0" dirty="0">
                <a:latin typeface="Arial" panose="020B0604020202020204" pitchFamily="34" charset="0"/>
                <a:cs typeface="Arial" panose="020B0604020202020204" pitchFamily="34" charset="0"/>
              </a:rPr>
              <a:t>the returned value to the variable</a:t>
            </a:r>
            <a:r>
              <a:rPr lang="en-GB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GB" sz="28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3"/>
          <p:cNvSpPr txBox="1">
            <a:spLocks noChangeArrowheads="1"/>
          </p:cNvSpPr>
          <p:nvPr/>
        </p:nvSpPr>
        <p:spPr bwMode="auto">
          <a:xfrm>
            <a:off x="2790344" y="3737854"/>
            <a:ext cx="9771603" cy="304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requests </a:t>
            </a:r>
          </a:p>
          <a:p>
            <a:pPr eaLnBrk="1" hangingPunct="1"/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r=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requests.get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("http://www.juniper.net")</a:t>
            </a:r>
          </a:p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r.status_code</a:t>
            </a:r>
            <a:endParaRPr lang="en-US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</a:p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 r.url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http://www.juniper.net/us/en/</a:t>
            </a:r>
          </a:p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r.headers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['Content-type']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'text/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html;charset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=UTF-8'</a:t>
            </a:r>
          </a:p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"NETWORK AUTOMATION" in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r.content</a:t>
            </a:r>
            <a:endParaRPr lang="en-US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en-US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263" y="390774"/>
            <a:ext cx="12103769" cy="664797"/>
          </a:xfrm>
        </p:spPr>
        <p:txBody>
          <a:bodyPr/>
          <a:lstStyle/>
          <a:p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REST </a:t>
            </a: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CALLS TO JUNOS WITH 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624262" y="1542104"/>
            <a:ext cx="12103769" cy="169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  <a:p>
            <a:pPr lvl="1" algn="just"/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The REST API uses HTTP Basic Authentication.  all requests require a base 64 encoded username and password included in the Authorization </a:t>
            </a:r>
            <a:r>
              <a:rPr lang="en-GB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TextBox 3"/>
          <p:cNvSpPr txBox="1">
            <a:spLocks noChangeArrowheads="1"/>
          </p:cNvSpPr>
          <p:nvPr/>
        </p:nvSpPr>
        <p:spPr bwMode="auto">
          <a:xfrm>
            <a:off x="1624262" y="3644864"/>
            <a:ext cx="12103769" cy="393338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the requests library</a:t>
            </a:r>
            <a:endParaRPr lang="en-US" altLang="en-US" sz="192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requests</a:t>
            </a:r>
          </a:p>
          <a:p>
            <a:pPr eaLnBrk="1" hangingPunct="1"/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the class </a:t>
            </a:r>
            <a:r>
              <a:rPr lang="en-GB" altLang="en-US" sz="192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HTTPBasicAuth</a:t>
            </a:r>
            <a:r>
              <a:rPr lang="en-GB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GB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GB" altLang="en-US" sz="192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requests.auth</a:t>
            </a:r>
            <a:r>
              <a:rPr lang="en-GB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GB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</a:t>
            </a:r>
            <a:r>
              <a:rPr lang="en-GB" altLang="en-US" sz="19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attaches HTTP Basic Authentication to a request</a:t>
            </a:r>
            <a:r>
              <a:rPr lang="en-GB" altLang="en-US" sz="192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requests.auth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altLang="en-US" sz="192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HTTPBasicAuth</a:t>
            </a:r>
            <a:endParaRPr lang="en-US" altLang="en-US" sz="192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pPr eaLnBrk="1" hangingPunct="1"/>
            <a:r>
              <a:rPr lang="fr-FR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r=</a:t>
            </a:r>
            <a:r>
              <a:rPr lang="fr-FR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requests.get</a:t>
            </a:r>
            <a:r>
              <a:rPr lang="fr-FR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('http://172.30.177.170:3000/</a:t>
            </a:r>
            <a:r>
              <a:rPr lang="fr-FR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fr-FR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fr-FR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-software-information', </a:t>
            </a:r>
            <a:r>
              <a:rPr lang="fr-FR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fr-FR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FR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HTTPBasicAuth</a:t>
            </a:r>
            <a:r>
              <a:rPr lang="fr-FR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fr-FR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</a:t>
            </a:r>
            <a:r>
              <a:rPr lang="fr-FR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'Poclab123'))</a:t>
            </a:r>
          </a:p>
          <a:p>
            <a:pPr eaLnBrk="1" hangingPunct="1"/>
            <a:r>
              <a:rPr lang="fr-FR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fr-FR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r.status_code</a:t>
            </a:r>
            <a:endParaRPr lang="fr-FR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fr-FR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</a:p>
          <a:p>
            <a:pPr eaLnBrk="1" hangingPunct="1"/>
            <a:r>
              <a:rPr lang="fr-FR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fr-FR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r.headers</a:t>
            </a:r>
            <a:r>
              <a:rPr lang="fr-FR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['Content-type']</a:t>
            </a:r>
          </a:p>
          <a:p>
            <a:pPr eaLnBrk="1" hangingPunct="1"/>
            <a:r>
              <a:rPr lang="fr-FR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'application/</a:t>
            </a:r>
            <a:r>
              <a:rPr lang="fr-FR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fr-FR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fr-FR" altLang="en-US" sz="192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lang="fr-FR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=utf-8‘</a:t>
            </a:r>
          </a:p>
          <a:p>
            <a:pPr eaLnBrk="1" hangingPunct="1"/>
            <a:r>
              <a:rPr lang="fr-FR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02109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263" y="186232"/>
            <a:ext cx="12103769" cy="664797"/>
          </a:xfrm>
        </p:spPr>
        <p:txBody>
          <a:bodyPr/>
          <a:lstStyle/>
          <a:p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REST CALLS TO JUNOS WITH PYTHON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624262" y="851029"/>
            <a:ext cx="12103769" cy="169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Lets add the HTTP request header Accept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application/</a:t>
            </a:r>
            <a:r>
              <a:rPr lang="en-GB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to have the REST server answer with a JSON representation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instead of XML. </a:t>
            </a:r>
          </a:p>
        </p:txBody>
      </p:sp>
      <p:sp>
        <p:nvSpPr>
          <p:cNvPr id="17" name="TextBox 3"/>
          <p:cNvSpPr txBox="1">
            <a:spLocks noChangeArrowheads="1"/>
          </p:cNvSpPr>
          <p:nvPr/>
        </p:nvSpPr>
        <p:spPr bwMode="auto">
          <a:xfrm>
            <a:off x="1624262" y="2415139"/>
            <a:ext cx="12777538" cy="57061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my_headers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'Accept': 'application/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}</a:t>
            </a:r>
          </a:p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r =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requests.get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('http://172.30.177.170:3000/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/get-software-information',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HTTPBasicAuth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'Poclab123'),headers=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my_headers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pPr eaLnBrk="1" hangingPunct="1"/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r.headers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['Content-type']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'application/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charset=utf-8‘</a:t>
            </a:r>
          </a:p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type(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r.json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&lt;type '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pPr eaLnBrk="1" hangingPunct="1"/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pprint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pprint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pp</a:t>
            </a:r>
          </a:p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pp(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r.json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eaLnBrk="1" hangingPunct="1"/>
            <a:r>
              <a:rPr lang="en-GB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r.json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()['software-information'][0]['product-name'][0]['data']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mx80-48t</a:t>
            </a:r>
          </a:p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r.json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()['software-information'][0]['host-name'][0]['data']</a:t>
            </a:r>
          </a:p>
          <a:p>
            <a:pPr eaLnBrk="1" hangingPunct="1"/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mx80-17</a:t>
            </a:r>
          </a:p>
          <a:p>
            <a:pPr eaLnBrk="1" hangingPunct="1"/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r.json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()['software-information'][0]['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junos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-version'][0]['data']</a:t>
            </a:r>
          </a:p>
          <a:p>
            <a:pPr eaLnBrk="1" hangingPunct="1"/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15.1R2.9</a:t>
            </a:r>
          </a:p>
          <a:p>
            <a:pPr eaLnBrk="1" hangingPunct="1"/>
            <a:r>
              <a:rPr lang="en-US" altLang="en-US" sz="192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92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'15.1R2.9' in </a:t>
            </a:r>
            <a:r>
              <a:rPr lang="en-US" altLang="en-US" sz="192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r.content</a:t>
            </a:r>
            <a:endParaRPr lang="en-US" altLang="en-US" sz="192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1808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81226" y="3298675"/>
            <a:ext cx="10258424" cy="1329595"/>
          </a:xfrm>
        </p:spPr>
        <p:txBody>
          <a:bodyPr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USE REGULAR EXPRESSIONS </a:t>
            </a:r>
            <a:b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19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312782" y="971496"/>
            <a:ext cx="11640003" cy="61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re.py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is python module provides support for regular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expressions. Import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module re (regular expressions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altLang="en-US" sz="3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67590" y="2067088"/>
            <a:ext cx="113893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import 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826" y="164133"/>
            <a:ext cx="12131674" cy="664797"/>
          </a:xfrm>
        </p:spPr>
        <p:txBody>
          <a:bodyPr/>
          <a:lstStyle/>
          <a:p>
            <a:pPr algn="just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REGULAR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EXPRESSIONS 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312782" y="3807214"/>
            <a:ext cx="11872228" cy="61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builtin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function with the argument re to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list of available functions for regular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expressions. Some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methods are search,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findall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9938" y="5392506"/>
            <a:ext cx="113893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(re)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14989" y="5697689"/>
            <a:ext cx="11389305" cy="61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help(re) to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help on the module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re. </a:t>
            </a:r>
          </a:p>
          <a:p>
            <a:pPr algn="just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get help on a re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function,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 help(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re.function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). example with the function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findall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7590" y="7350113"/>
            <a:ext cx="113893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help(re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help(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re.findall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312782" y="2667953"/>
            <a:ext cx="11640003" cy="61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() to check if the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module re is now the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current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63577" y="3302330"/>
            <a:ext cx="113893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4572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155512" y="1290815"/>
            <a:ext cx="10872265" cy="61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31775" lvl="1" indent="-231775" algn="just">
              <a:buFont typeface="Wingdings" pitchFamily="2" charset="2"/>
              <a:buChar char="§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function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findall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module re to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have the list of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id from a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file that has the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output of “show configuration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| display set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55512" y="3609123"/>
            <a:ext cx="1236489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f=open("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python_basics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/show_config_vlans.txt")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s=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f.read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import 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re.findall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vlans_list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re.findall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-id .+", s)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vlans_list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-id 3333',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-id 1001',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-id 1002',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-id 1003',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-id 1004',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-id 1005',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-id 101',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-id 102',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-id 103',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-id 104',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-id 109',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-id 110',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-id 111',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-id 1111',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-id 150',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-id 2001',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-id 2002',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-id 201',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-id 202',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-id 1898']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vlans_list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re.findall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-id (.+)", s)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vlans_list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['3333', '1001', '1002', '1003', '1004', '1005', '101', '102', '103', '104', '109', '110', '111', '1111', '150', '2001', '2002', '201', '202', '1898']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f.close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115" y="303618"/>
            <a:ext cx="12131674" cy="664797"/>
          </a:xfrm>
        </p:spPr>
        <p:txBody>
          <a:bodyPr/>
          <a:lstStyle/>
          <a:p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19-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REGULAR EXPRESSIONS 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5512" y="2997835"/>
            <a:ext cx="123648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ore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python_basics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/show_config_vlans.txt</a:t>
            </a:r>
          </a:p>
        </p:txBody>
      </p:sp>
    </p:spTree>
    <p:extLst>
      <p:ext uri="{BB962C8B-B14F-4D97-AF65-F5344CB8AC3E}">
        <p14:creationId xmlns:p14="http://schemas.microsoft.com/office/powerpoint/2010/main" val="1682954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542" y="3323490"/>
            <a:ext cx="8107457" cy="1371600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0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481851"/>
            <a:ext cx="10258424" cy="664797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2 - STRINGS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107325" y="2041972"/>
            <a:ext cx="10241280" cy="598599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membership operator (in, not in) to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heck </a:t>
            </a:r>
            <a:r>
              <a:rPr lang="en-US" dirty="0">
                <a:solidFill>
                  <a:schemeClr val="tx1"/>
                </a:solidFill>
              </a:rPr>
              <a:t>if a string is a substring of another one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87560" y="3219106"/>
            <a:ext cx="94016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cs typeface="Consolas" panose="020B0609020204030204" pitchFamily="49" charset="0"/>
              </a:rPr>
              <a:t>ip</a:t>
            </a:r>
            <a:r>
              <a:rPr lang="en-US" sz="1800" dirty="0">
                <a:solidFill>
                  <a:srgbClr val="C00000"/>
                </a:solidFill>
                <a:cs typeface="Consolas" panose="020B0609020204030204" pitchFamily="49" charset="0"/>
              </a:rPr>
              <a:t>='192.168.10.254</a:t>
            </a:r>
            <a:r>
              <a:rPr lang="en-US" sz="1800" dirty="0" smtClean="0">
                <a:solidFill>
                  <a:srgbClr val="C00000"/>
                </a:solidFill>
                <a:cs typeface="Consolas" panose="020B0609020204030204" pitchFamily="49" charset="0"/>
              </a:rPr>
              <a:t>'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</a:rPr>
              <a:t>ip</a:t>
            </a:r>
            <a:endParaRPr lang="en-US" sz="1800" dirty="0">
              <a:solidFill>
                <a:srgbClr val="C00000"/>
              </a:solidFill>
            </a:endParaRPr>
          </a:p>
          <a:p>
            <a:r>
              <a:rPr lang="en-US" sz="1800" dirty="0"/>
              <a:t>'192.168.10.254'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</a:rPr>
              <a:t>&gt;&gt;&gt; type(</a:t>
            </a:r>
            <a:r>
              <a:rPr lang="en-US" sz="1800" dirty="0" err="1">
                <a:solidFill>
                  <a:srgbClr val="C00000"/>
                </a:solidFill>
              </a:rPr>
              <a:t>ip</a:t>
            </a:r>
            <a:r>
              <a:rPr lang="en-US" sz="1800" dirty="0">
                <a:solidFill>
                  <a:srgbClr val="C00000"/>
                </a:solidFill>
              </a:rPr>
              <a:t>)</a:t>
            </a:r>
          </a:p>
          <a:p>
            <a:r>
              <a:rPr lang="en-US" sz="1800" dirty="0"/>
              <a:t>&lt;type '</a:t>
            </a:r>
            <a:r>
              <a:rPr lang="en-US" sz="1800" dirty="0" err="1"/>
              <a:t>str</a:t>
            </a:r>
            <a:r>
              <a:rPr lang="en-US" sz="1800" dirty="0" smtClean="0"/>
              <a:t>'&gt;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&gt;&gt;&gt; </a:t>
            </a:r>
            <a:r>
              <a:rPr lang="en-US" sz="1800" dirty="0">
                <a:solidFill>
                  <a:srgbClr val="C00000"/>
                </a:solidFill>
              </a:rPr>
              <a:t>'192' in </a:t>
            </a:r>
            <a:r>
              <a:rPr lang="en-US" sz="1800" dirty="0" err="1">
                <a:solidFill>
                  <a:srgbClr val="C00000"/>
                </a:solidFill>
              </a:rPr>
              <a:t>ip</a:t>
            </a:r>
            <a:endParaRPr lang="en-US" sz="1800" dirty="0">
              <a:solidFill>
                <a:srgbClr val="C00000"/>
              </a:solidFill>
            </a:endParaRPr>
          </a:p>
          <a:p>
            <a:r>
              <a:rPr lang="en-US" sz="1800" dirty="0"/>
              <a:t>True</a:t>
            </a:r>
          </a:p>
          <a:p>
            <a:r>
              <a:rPr lang="en-US" sz="1800" dirty="0">
                <a:solidFill>
                  <a:srgbClr val="C00000"/>
                </a:solidFill>
              </a:rPr>
              <a:t>&gt;&gt;&gt; '193' in </a:t>
            </a:r>
            <a:r>
              <a:rPr lang="en-US" sz="1800" dirty="0" err="1">
                <a:solidFill>
                  <a:srgbClr val="C00000"/>
                </a:solidFill>
              </a:rPr>
              <a:t>ip</a:t>
            </a:r>
            <a:endParaRPr lang="en-US" sz="1800" dirty="0">
              <a:solidFill>
                <a:srgbClr val="C00000"/>
              </a:solidFill>
            </a:endParaRPr>
          </a:p>
          <a:p>
            <a:r>
              <a:rPr lang="en-US" sz="1800" dirty="0"/>
              <a:t>False</a:t>
            </a:r>
          </a:p>
          <a:p>
            <a:r>
              <a:rPr lang="en-US" sz="1800" dirty="0">
                <a:solidFill>
                  <a:srgbClr val="C00000"/>
                </a:solidFill>
              </a:rPr>
              <a:t>&gt;&gt;&gt; '193' not in </a:t>
            </a:r>
            <a:r>
              <a:rPr lang="en-US" sz="1800" dirty="0" err="1">
                <a:solidFill>
                  <a:srgbClr val="C00000"/>
                </a:solidFill>
              </a:rPr>
              <a:t>ip</a:t>
            </a:r>
            <a:endParaRPr lang="en-US" sz="1800" dirty="0">
              <a:solidFill>
                <a:srgbClr val="C00000"/>
              </a:solidFill>
            </a:endParaRPr>
          </a:p>
          <a:p>
            <a:r>
              <a:rPr lang="en-US" sz="1800" dirty="0" smtClean="0"/>
              <a:t>True</a:t>
            </a:r>
          </a:p>
          <a:p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8500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365736"/>
            <a:ext cx="10258424" cy="664797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2 - STRINGS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180061" y="1764162"/>
            <a:ext cx="10241280" cy="59859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Convert a string into an integer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560" y="2822543"/>
            <a:ext cx="940164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nb-NO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byte="192"</a:t>
            </a:r>
          </a:p>
          <a:p>
            <a:r>
              <a:rPr lang="nb-NO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type(byte)</a:t>
            </a:r>
          </a:p>
          <a:p>
            <a:r>
              <a:rPr lang="nb-NO" sz="1800" dirty="0">
                <a:latin typeface="Consolas" panose="020B0609020204030204" pitchFamily="49" charset="0"/>
                <a:cs typeface="Consolas" panose="020B0609020204030204" pitchFamily="49" charset="0"/>
              </a:rPr>
              <a:t>&lt;type 'str</a:t>
            </a:r>
            <a:r>
              <a:rPr lang="nb-NO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r>
              <a:rPr lang="nb-NO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nb-NO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int(byte)</a:t>
            </a:r>
          </a:p>
          <a:p>
            <a:r>
              <a:rPr lang="nb-NO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192</a:t>
            </a:r>
          </a:p>
          <a:p>
            <a:r>
              <a:rPr lang="nb-NO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nb-NO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(int(byte))</a:t>
            </a:r>
          </a:p>
          <a:p>
            <a:r>
              <a:rPr lang="nb-NO" sz="1800" dirty="0">
                <a:latin typeface="Consolas" panose="020B0609020204030204" pitchFamily="49" charset="0"/>
                <a:cs typeface="Consolas" panose="020B0609020204030204" pitchFamily="49" charset="0"/>
              </a:rPr>
              <a:t>&lt;type 'int</a:t>
            </a:r>
            <a:r>
              <a:rPr lang="nb-NO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5443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40" y="523250"/>
            <a:ext cx="10258424" cy="664797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6115" y="4544988"/>
            <a:ext cx="94016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dir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</a:p>
          <a:p>
            <a:r>
              <a:rPr lang="en-GB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['__</a:t>
            </a:r>
            <a:r>
              <a:rPr lang="en-GB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builtins</a:t>
            </a:r>
            <a:r>
              <a:rPr lang="en-GB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__', '__doc__', '__name__', '__package__', 'a', 'b', 'banner', 'byte', 'hostname', '</a:t>
            </a:r>
            <a:r>
              <a:rPr lang="en-GB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ip</a:t>
            </a:r>
            <a:r>
              <a:rPr lang="en-GB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'] </a:t>
            </a:r>
            <a:endParaRPr lang="en-GB" sz="18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&gt;&gt;&gt; </a:t>
            </a:r>
            <a:r>
              <a:rPr lang="en-GB" sz="1800" dirty="0" err="1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1800" dirty="0" err="1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GB" sz="18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 ... 'capitalize', '</a:t>
            </a:r>
            <a:r>
              <a:rPr lang="en-GB" sz="18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GB" sz="18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', 'count', 'decode', 'encode', '</a:t>
            </a:r>
            <a:r>
              <a:rPr lang="en-GB" sz="18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endswith</a:t>
            </a:r>
            <a:r>
              <a:rPr lang="en-GB" sz="18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', '</a:t>
            </a:r>
            <a:r>
              <a:rPr lang="en-GB" sz="18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expandtabs</a:t>
            </a:r>
            <a:r>
              <a:rPr lang="en-GB" sz="18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', 'find', 'format', 'index', '</a:t>
            </a:r>
            <a:r>
              <a:rPr lang="en-GB" sz="18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isalnum</a:t>
            </a:r>
            <a:r>
              <a:rPr lang="en-GB" sz="18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', '</a:t>
            </a:r>
            <a:r>
              <a:rPr lang="en-GB" sz="18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isalpha</a:t>
            </a:r>
            <a:r>
              <a:rPr lang="en-GB" sz="18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', '</a:t>
            </a:r>
            <a:r>
              <a:rPr lang="en-GB" sz="18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isdigit</a:t>
            </a:r>
            <a:r>
              <a:rPr lang="en-GB" sz="18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', '</a:t>
            </a:r>
            <a:r>
              <a:rPr lang="en-GB" sz="18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islower</a:t>
            </a:r>
            <a:r>
              <a:rPr lang="en-GB" sz="18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', '</a:t>
            </a:r>
            <a:r>
              <a:rPr lang="en-GB" sz="18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isspace</a:t>
            </a:r>
            <a:r>
              <a:rPr lang="en-GB" sz="18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', '</a:t>
            </a:r>
            <a:r>
              <a:rPr lang="en-GB" sz="18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istitle</a:t>
            </a:r>
            <a:r>
              <a:rPr lang="en-GB" sz="18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', '</a:t>
            </a:r>
            <a:r>
              <a:rPr lang="en-GB" sz="18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isupper</a:t>
            </a:r>
            <a:r>
              <a:rPr lang="en-GB" sz="18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', 'join', '</a:t>
            </a:r>
            <a:r>
              <a:rPr lang="en-GB" sz="18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ljust</a:t>
            </a:r>
            <a:r>
              <a:rPr lang="en-GB" sz="18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', 'lower', '</a:t>
            </a:r>
            <a:r>
              <a:rPr lang="en-GB" sz="18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lstrip</a:t>
            </a:r>
            <a:r>
              <a:rPr lang="en-GB" sz="18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', 'partition', 'replace', '</a:t>
            </a:r>
            <a:r>
              <a:rPr lang="en-GB" sz="18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rfind</a:t>
            </a:r>
            <a:r>
              <a:rPr lang="en-GB" sz="18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', '</a:t>
            </a:r>
            <a:r>
              <a:rPr lang="en-GB" sz="18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rindex</a:t>
            </a:r>
            <a:r>
              <a:rPr lang="en-GB" sz="18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', '</a:t>
            </a:r>
            <a:r>
              <a:rPr lang="en-GB" sz="18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rjust</a:t>
            </a:r>
            <a:r>
              <a:rPr lang="en-GB" sz="18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', '</a:t>
            </a:r>
            <a:r>
              <a:rPr lang="en-GB" sz="18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rpartition</a:t>
            </a:r>
            <a:r>
              <a:rPr lang="en-GB" sz="18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', '</a:t>
            </a:r>
            <a:r>
              <a:rPr lang="en-GB" sz="18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rsplit</a:t>
            </a:r>
            <a:r>
              <a:rPr lang="en-GB" sz="18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', '</a:t>
            </a:r>
            <a:r>
              <a:rPr lang="en-GB" sz="18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rstrip</a:t>
            </a:r>
            <a:r>
              <a:rPr lang="en-GB" sz="18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', 'split', '</a:t>
            </a:r>
            <a:r>
              <a:rPr lang="en-GB" sz="18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splitlines</a:t>
            </a:r>
            <a:r>
              <a:rPr lang="en-GB" sz="18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', '</a:t>
            </a:r>
            <a:r>
              <a:rPr lang="en-GB" sz="18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startswith</a:t>
            </a:r>
            <a:r>
              <a:rPr lang="en-GB" sz="18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', 'strip', '</a:t>
            </a:r>
            <a:r>
              <a:rPr lang="en-GB" sz="18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swapcase</a:t>
            </a:r>
            <a:r>
              <a:rPr lang="en-GB" sz="18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', 'title', 'translate', 'upper', '</a:t>
            </a:r>
            <a:r>
              <a:rPr lang="en-GB" sz="18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zfill</a:t>
            </a:r>
            <a:r>
              <a:rPr lang="en-GB" sz="18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']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188639" y="1611731"/>
            <a:ext cx="9455775" cy="598599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get the list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 available functions for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strings,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built-in function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argument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(you can also use an instance of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the argument)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Some functions for strings are: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upper, lower, join, split, </a:t>
            </a:r>
            <a:r>
              <a:rPr lang="en-US" dirty="0" err="1">
                <a:solidFill>
                  <a:schemeClr val="tx1"/>
                </a:solidFill>
              </a:rPr>
              <a:t>splitlines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strip, …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479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40" y="523250"/>
            <a:ext cx="10258424" cy="664797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375724" y="2057832"/>
            <a:ext cx="10241280" cy="59859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et help with strings:</a:t>
            </a:r>
            <a:endParaRPr lang="en-US" b="1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115" y="2874145"/>
            <a:ext cx="94016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&gt;&gt;&gt; 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help(</a:t>
            </a:r>
            <a:r>
              <a:rPr lang="en-GB" sz="1800" dirty="0" err="1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GB" sz="1800" dirty="0">
              <a:solidFill>
                <a:srgbClr val="C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377653" y="3599193"/>
            <a:ext cx="10241280" cy="598599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Get help with a function. </a:t>
            </a:r>
            <a:r>
              <a:rPr lang="en-GB" dirty="0" smtClean="0">
                <a:solidFill>
                  <a:schemeClr val="tx1"/>
                </a:solidFill>
              </a:rPr>
              <a:t>Example with the function upper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6115" y="4754972"/>
            <a:ext cx="940164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&gt;&gt;&gt; 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help(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banner.upper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</a:p>
          <a:p>
            <a:r>
              <a:rPr lang="en-GB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Help on built-in function upper:</a:t>
            </a:r>
          </a:p>
          <a:p>
            <a:endParaRPr lang="en-GB" sz="18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upper(...)</a:t>
            </a:r>
          </a:p>
          <a:p>
            <a:r>
              <a:rPr lang="en-GB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GB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S.upper</a:t>
            </a:r>
            <a:r>
              <a:rPr lang="en-GB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 -&gt; string</a:t>
            </a:r>
          </a:p>
          <a:p>
            <a:r>
              <a:rPr lang="en-GB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Return a copy of the string S converted to uppercase</a:t>
            </a:r>
            <a:r>
              <a:rPr lang="en-GB" sz="18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</a:p>
          <a:p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55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392619"/>
            <a:ext cx="10258424" cy="664797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20091" y="1780374"/>
            <a:ext cx="10241280" cy="598599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55" lvl="1" indent="-411455">
              <a:spcBef>
                <a:spcPts val="900"/>
              </a:spcBef>
              <a:buFont typeface="Arial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a string to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uppercase. Use the built-in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</a:t>
            </a:r>
          </a:p>
          <a:p>
            <a:pPr lvl="1"/>
            <a:endParaRPr lang="en-US" b="1" dirty="0" smtClean="0"/>
          </a:p>
          <a:p>
            <a:pPr algn="just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0091" y="2984044"/>
            <a:ext cx="9401646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&gt;&gt;&gt; print banner</a:t>
            </a:r>
          </a:p>
          <a:p>
            <a:r>
              <a:rPr lang="en-GB" sz="18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you are accessing a restricted system.</a:t>
            </a:r>
          </a:p>
          <a:p>
            <a:r>
              <a:rPr lang="en-GB" sz="18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 advised your actions are logged and audited are performed daily </a:t>
            </a:r>
            <a:endParaRPr lang="en-GB" sz="1800" dirty="0" smtClean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&gt;&gt;&gt; 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help (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banner.upper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GB" sz="18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Help on built-in function upper:</a:t>
            </a:r>
          </a:p>
          <a:p>
            <a:endParaRPr lang="en-GB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upper(...)</a:t>
            </a:r>
          </a:p>
          <a:p>
            <a:r>
              <a:rPr lang="en-GB" sz="18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sz="18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S.upper</a:t>
            </a:r>
            <a:r>
              <a:rPr lang="en-GB" sz="18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-&gt; string</a:t>
            </a:r>
          </a:p>
          <a:p>
            <a:r>
              <a:rPr lang="en-GB" sz="18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8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Return a copy of the string S converted to uppercase.</a:t>
            </a:r>
          </a:p>
          <a:p>
            <a:endParaRPr lang="en-GB" sz="18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&gt;&gt;&gt; 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banner.upper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</a:p>
          <a:p>
            <a:r>
              <a:rPr lang="en-GB" sz="18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YOU ARE ACCESSING A RESTRICTED SYSTEM.</a:t>
            </a:r>
          </a:p>
          <a:p>
            <a:r>
              <a:rPr lang="en-GB" sz="18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 ADVISED YOUR ACTIONS ARE LOGGED AND AUDITED ARE PERFORMED </a:t>
            </a:r>
            <a:r>
              <a:rPr lang="en-GB" sz="18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DAILY</a:t>
            </a:r>
          </a:p>
          <a:p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43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322193"/>
            <a:ext cx="10258424" cy="664797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-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4017" y="2906136"/>
            <a:ext cx="9401646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'192.168.10.254'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 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ip.split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bytes_list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ip.split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('.')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bytes_list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['192', '168', '10', '254']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bytes_list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&lt;type 'list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bytes_list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'192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type 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bytes_list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&lt;type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107325" y="1594720"/>
            <a:ext cx="10241280" cy="598599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55" lvl="1" indent="-411455" algn="just">
              <a:spcBef>
                <a:spcPts val="900"/>
              </a:spcBef>
              <a:buFont typeface="Arial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</a:t>
            </a:r>
            <a:r>
              <a:rPr lang="en-US" sz="3200" dirty="0" smtClean="0">
                <a:solidFill>
                  <a:schemeClr val="tx1"/>
                </a:solidFill>
              </a:rPr>
              <a:t>plit </a:t>
            </a:r>
            <a:r>
              <a:rPr lang="en-US" sz="3200" dirty="0">
                <a:solidFill>
                  <a:schemeClr val="tx1"/>
                </a:solidFill>
              </a:rPr>
              <a:t>a string into a list of </a:t>
            </a:r>
            <a:r>
              <a:rPr lang="en-US" sz="3200" dirty="0" smtClean="0">
                <a:solidFill>
                  <a:schemeClr val="tx1"/>
                </a:solidFill>
              </a:rPr>
              <a:t>strings. Use the </a:t>
            </a:r>
            <a:r>
              <a:rPr lang="en-US" sz="3200" dirty="0">
                <a:solidFill>
                  <a:schemeClr val="tx1"/>
                </a:solidFill>
              </a:rPr>
              <a:t>built-in function </a:t>
            </a:r>
            <a:r>
              <a:rPr lang="en-US" sz="3200" dirty="0" smtClean="0">
                <a:solidFill>
                  <a:schemeClr val="tx1"/>
                </a:solidFill>
              </a:rPr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8015757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409280"/>
            <a:ext cx="10258424" cy="664797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- STRINGS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7560" y="3445356"/>
            <a:ext cx="940164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help(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str.join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bytes_list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['192', '168', '10', '254']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".".join(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bytes_list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'192.168.10.254'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0061" y="2247592"/>
            <a:ext cx="10241280" cy="598599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55" lvl="1" indent="-411455">
              <a:spcBef>
                <a:spcPts val="900"/>
              </a:spcBef>
              <a:buFont typeface="Arial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Convert a list of strings into a </a:t>
            </a:r>
            <a:r>
              <a:rPr lang="en-US" sz="3200" dirty="0" smtClean="0">
                <a:solidFill>
                  <a:schemeClr val="tx1"/>
                </a:solidFill>
              </a:rPr>
              <a:t>string. Use </a:t>
            </a:r>
            <a:r>
              <a:rPr lang="en-GB" sz="3200" dirty="0" smtClean="0">
                <a:solidFill>
                  <a:schemeClr val="tx1"/>
                </a:solidFill>
              </a:rPr>
              <a:t>the </a:t>
            </a:r>
            <a:r>
              <a:rPr lang="en-GB" sz="3200" dirty="0">
                <a:solidFill>
                  <a:schemeClr val="tx1"/>
                </a:solidFill>
              </a:rPr>
              <a:t>built-in function </a:t>
            </a:r>
            <a:r>
              <a:rPr lang="en-GB" sz="3200" dirty="0" smtClean="0">
                <a:solidFill>
                  <a:schemeClr val="tx1"/>
                </a:solidFill>
              </a:rPr>
              <a:t>join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2273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621830"/>
            <a:ext cx="10258424" cy="66479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198370" y="1482859"/>
            <a:ext cx="11552354" cy="525890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NETWORK AUTOMATION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BASICS ABOUT PYTHON PROGRAMMING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ADDRESSES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MANIPULATION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 MANIPULATION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TEMPLATES WITH JINJA2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DEFINITION WITH YAML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JUNOS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 WITH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PYEZ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CALLS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914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554422"/>
            <a:ext cx="10258424" cy="664797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DELETE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2276" y="2666178"/>
            <a:ext cx="10048008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hostname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'ex4200-1'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'192.168.10.254'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['__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builtins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__', '__doc__', '__name__', '__package__', 'a', 'b', 'banner', 'byte',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bytes_list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', 'hostname',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del hostname, 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endParaRPr lang="en-US" sz="18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['__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builtins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__', '__doc__', '__name__', '__package__', 'a', 'b', 'banner', 'byte',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bytes_list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endParaRPr lang="en-GB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NameError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: name '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' is not defined</a:t>
            </a: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hostname</a:t>
            </a:r>
          </a:p>
          <a:p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NameError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: name 'hostname' is not defined</a:t>
            </a: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921183" y="1961524"/>
            <a:ext cx="10241280" cy="598599"/>
          </a:xfrm>
        </p:spPr>
        <p:txBody>
          <a:bodyPr/>
          <a:lstStyle/>
          <a:p>
            <a:pPr lvl="1"/>
            <a:r>
              <a:rPr lang="en-GB" sz="3200" dirty="0" smtClean="0">
                <a:solidFill>
                  <a:schemeClr val="tx1"/>
                </a:solidFill>
              </a:rPr>
              <a:t>Use del to delete variables</a:t>
            </a:r>
          </a:p>
        </p:txBody>
      </p:sp>
    </p:spTree>
    <p:extLst>
      <p:ext uri="{BB962C8B-B14F-4D97-AF65-F5344CB8AC3E}">
        <p14:creationId xmlns:p14="http://schemas.microsoft.com/office/powerpoint/2010/main" val="29772383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3752" y="256774"/>
            <a:ext cx="10258424" cy="66479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709997" y="2276155"/>
            <a:ext cx="10241280" cy="4144699"/>
          </a:xfrm>
        </p:spPr>
        <p:txBody>
          <a:bodyPr/>
          <a:lstStyle/>
          <a:p>
            <a:pPr lvl="1" algn="just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symbol # indicates a comment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8124" y="3122254"/>
            <a:ext cx="940164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this is a comment</a:t>
            </a:r>
          </a:p>
          <a:p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domain="juniper.net" </a:t>
            </a:r>
            <a:r>
              <a:rPr lang="en-GB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#this is another comment</a:t>
            </a: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domain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'juniper.net'</a:t>
            </a: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 domain</a:t>
            </a:r>
          </a:p>
          <a:p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juniper.net</a:t>
            </a:r>
          </a:p>
          <a:p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437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307677"/>
            <a:ext cx="10258424" cy="664797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8083" y="1356032"/>
            <a:ext cx="9401646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hostname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="ex4200-1"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="172.30.179.101"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en-GB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use + to concatenate strings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"the device hostname is " + hostname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the device hostname is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ex4200-1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"the device " + hostname + " has the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 +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the device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ex4200-1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has the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172.30.179.101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"the device %s has the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%s" 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(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hostname,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the device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ex4200-1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has the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172.30.179.101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"%s %s" 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hostname,ip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ex4200-1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172.30.179.101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"the device {0} has the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{1}".format(hostname,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the device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ex4200-1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has the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172.30.179.101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 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str.format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31683" y="4241100"/>
            <a:ext cx="4195865" cy="5446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800" dirty="0" smtClean="0">
                <a:solidFill>
                  <a:schemeClr val="accent2"/>
                </a:solidFill>
                <a:latin typeface="Arial"/>
                <a:cs typeface="Arial"/>
              </a:rPr>
              <a:t>Deprecated syntax, does not work in 3.x</a:t>
            </a:r>
          </a:p>
          <a:p>
            <a:pPr algn="l">
              <a:lnSpc>
                <a:spcPct val="90000"/>
              </a:lnSpc>
            </a:pPr>
            <a:r>
              <a:rPr lang="en-US" sz="1800" dirty="0" smtClean="0">
                <a:solidFill>
                  <a:schemeClr val="accent2"/>
                </a:solidFill>
                <a:latin typeface="Arial"/>
                <a:cs typeface="Arial"/>
              </a:rPr>
              <a:t>Prefer format() for forward compatibility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5570622" y="4513443"/>
            <a:ext cx="4561061" cy="111216"/>
          </a:xfrm>
          <a:prstGeom prst="straightConnector1">
            <a:avLst/>
          </a:prstGeom>
          <a:ln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8494295" y="4114800"/>
            <a:ext cx="1626450" cy="380732"/>
          </a:xfrm>
          <a:prstGeom prst="straightConnector1">
            <a:avLst/>
          </a:prstGeom>
          <a:ln>
            <a:solidFill>
              <a:schemeClr val="accent2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1383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554422"/>
            <a:ext cx="10258424" cy="66479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LISTS 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832883" y="2173118"/>
            <a:ext cx="10241280" cy="598599"/>
          </a:xfrm>
        </p:spPr>
        <p:txBody>
          <a:bodyPr/>
          <a:lstStyle/>
          <a:p>
            <a:pPr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of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</a:p>
          <a:p>
            <a:pPr algn="just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 are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ordered</a:t>
            </a:r>
          </a:p>
          <a:p>
            <a:pPr algn="just"/>
            <a:r>
              <a:rPr lang="en-GB" dirty="0">
                <a:solidFill>
                  <a:schemeClr val="tx1"/>
                </a:solidFill>
              </a:rPr>
              <a:t>I</a:t>
            </a:r>
            <a:r>
              <a:rPr lang="en-GB" dirty="0" smtClean="0">
                <a:solidFill>
                  <a:schemeClr val="tx1"/>
                </a:solidFill>
              </a:rPr>
              <a:t>tems </a:t>
            </a:r>
            <a:r>
              <a:rPr lang="en-GB" dirty="0">
                <a:solidFill>
                  <a:schemeClr val="tx1"/>
                </a:solidFill>
              </a:rPr>
              <a:t>separated by commas and enclosed within square brackets </a:t>
            </a:r>
            <a:r>
              <a:rPr lang="en-GB" dirty="0" smtClean="0">
                <a:solidFill>
                  <a:schemeClr val="tx1"/>
                </a:solidFill>
              </a:rPr>
              <a:t>([])</a:t>
            </a:r>
          </a:p>
          <a:p>
            <a:pPr algn="just"/>
            <a:r>
              <a:rPr lang="en-GB" dirty="0" smtClean="0">
                <a:solidFill>
                  <a:schemeClr val="tx1"/>
                </a:solidFill>
              </a:rPr>
              <a:t>A list is </a:t>
            </a:r>
            <a:r>
              <a:rPr lang="en-GB" dirty="0" err="1" smtClean="0">
                <a:solidFill>
                  <a:schemeClr val="tx1"/>
                </a:solidFill>
              </a:rPr>
              <a:t>iterable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smtClean="0">
                <a:solidFill>
                  <a:schemeClr val="tx1"/>
                </a:solidFill>
              </a:rPr>
              <a:t>a “for </a:t>
            </a:r>
            <a:r>
              <a:rPr lang="en-GB" dirty="0">
                <a:solidFill>
                  <a:schemeClr val="tx1"/>
                </a:solidFill>
              </a:rPr>
              <a:t>loop” </a:t>
            </a:r>
            <a:r>
              <a:rPr lang="en-GB" dirty="0" smtClean="0">
                <a:solidFill>
                  <a:schemeClr val="tx1"/>
                </a:solidFill>
              </a:rPr>
              <a:t>iterates over its items</a:t>
            </a:r>
          </a:p>
          <a:p>
            <a:pPr marL="548607" lvl="1" indent="0" algn="just">
              <a:buNone/>
            </a:pP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198370" y="4886896"/>
            <a:ext cx="10241280" cy="598599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204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554422"/>
            <a:ext cx="10258424" cy="66479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3 - LISTS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1210" y="2126019"/>
            <a:ext cx="1072341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=["172.30.108.11", "172.30.108.14", "172.30.108.141", "172.30.108.133", "172.30.108.254"]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['172.30.108.11', '172.30.108.14', '172.30.108.141', '172.30.108.133', '172.30.108.254']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&lt;type 'list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  <a:endParaRPr lang="fr-FR" sz="18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342026" y="1614830"/>
            <a:ext cx="10241280" cy="598599"/>
          </a:xfrm>
        </p:spPr>
        <p:txBody>
          <a:bodyPr/>
          <a:lstStyle/>
          <a:p>
            <a:pPr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list</a:t>
            </a:r>
            <a:endParaRPr 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475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554422"/>
            <a:ext cx="10258424" cy="66479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3 - LISTS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1361209" y="1844642"/>
            <a:ext cx="10241280" cy="598599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[] to create an empty list</a:t>
            </a:r>
            <a:endParaRPr 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61209" y="2696705"/>
            <a:ext cx="1072341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this_is_an_empty_list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=[]</a:t>
            </a: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this_is_an_empty_list</a:t>
            </a:r>
            <a:endParaRPr lang="en-GB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0264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307225" y="2282619"/>
            <a:ext cx="10241280" cy="598599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ead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a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40873" y="2881218"/>
            <a:ext cx="1072341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'172.30.108.11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[-1]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'172.30.108.254'</a:t>
            </a:r>
          </a:p>
          <a:p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181226" y="554422"/>
            <a:ext cx="10258424" cy="66479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 defTabSz="548606" rtl="0" eaLnBrk="1" latinLnBrk="0" hangingPunct="1">
              <a:lnSpc>
                <a:spcPct val="90000"/>
              </a:lnSpc>
              <a:spcBef>
                <a:spcPts val="400"/>
              </a:spcBef>
              <a:buNone/>
              <a:defRPr lang="en-US" sz="4800" b="0" i="0" kern="1200" spc="-61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fr-F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3 - LISTS</a:t>
            </a:r>
          </a:p>
        </p:txBody>
      </p:sp>
    </p:spTree>
    <p:extLst>
      <p:ext uri="{BB962C8B-B14F-4D97-AF65-F5344CB8AC3E}">
        <p14:creationId xmlns:p14="http://schemas.microsoft.com/office/powerpoint/2010/main" val="7263840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4972" y="3169335"/>
            <a:ext cx="1004800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range (5)</a:t>
            </a:r>
          </a:p>
          <a:p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[0, 1, 2, 3, 4]</a:t>
            </a:r>
          </a:p>
          <a:p>
            <a:r>
              <a:rPr lang="fr-F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 (2,5)</a:t>
            </a:r>
          </a:p>
          <a:p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[2, 3, 4</a:t>
            </a:r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range (-2, 3)</a:t>
            </a:r>
          </a:p>
          <a:p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[-2, -1, 0, 1, 2]</a:t>
            </a:r>
          </a:p>
          <a:p>
            <a:r>
              <a:rPr lang="fr-F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help(range</a:t>
            </a:r>
            <a:r>
              <a:rPr lang="fr-F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945854" y="1901386"/>
            <a:ext cx="10241280" cy="598599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You can also create a list of integers with </a:t>
            </a:r>
            <a:r>
              <a:rPr lang="en-US" dirty="0" smtClean="0">
                <a:solidFill>
                  <a:schemeClr val="tx1"/>
                </a:solidFill>
              </a:rPr>
              <a:t>the built-in function range from module __</a:t>
            </a:r>
            <a:r>
              <a:rPr lang="en-US" dirty="0" err="1" smtClean="0">
                <a:solidFill>
                  <a:schemeClr val="tx1"/>
                </a:solidFill>
              </a:rPr>
              <a:t>builtin</a:t>
            </a:r>
            <a:r>
              <a:rPr lang="en-US" dirty="0" smtClean="0">
                <a:solidFill>
                  <a:schemeClr val="tx1"/>
                </a:solidFill>
              </a:rPr>
              <a:t>__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181226" y="554422"/>
            <a:ext cx="10258424" cy="66479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 defTabSz="548606" rtl="0" eaLnBrk="1" latinLnBrk="0" hangingPunct="1">
              <a:lnSpc>
                <a:spcPct val="90000"/>
              </a:lnSpc>
              <a:spcBef>
                <a:spcPts val="400"/>
              </a:spcBef>
              <a:buNone/>
              <a:defRPr lang="en-US" sz="4800" b="0" i="0" kern="1200" spc="-61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fr-F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3 - LISTS</a:t>
            </a:r>
          </a:p>
        </p:txBody>
      </p:sp>
    </p:spTree>
    <p:extLst>
      <p:ext uri="{BB962C8B-B14F-4D97-AF65-F5344CB8AC3E}">
        <p14:creationId xmlns:p14="http://schemas.microsoft.com/office/powerpoint/2010/main" val="39853535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748427" y="858265"/>
            <a:ext cx="10241280" cy="598599"/>
          </a:xfrm>
        </p:spPr>
        <p:txBody>
          <a:bodyPr/>
          <a:lstStyle/>
          <a:p>
            <a:pPr algn="just"/>
            <a:r>
              <a:rPr lang="en-GB" dirty="0" smtClean="0">
                <a:solidFill>
                  <a:schemeClr val="tx1"/>
                </a:solidFill>
              </a:rPr>
              <a:t>You can also call the class list to create a list</a:t>
            </a:r>
          </a:p>
          <a:p>
            <a:pPr lvl="1" algn="just"/>
            <a:r>
              <a:rPr lang="en-GB" dirty="0" smtClean="0">
                <a:solidFill>
                  <a:schemeClr val="tx1"/>
                </a:solidFill>
              </a:rPr>
              <a:t>list() returns an empty list</a:t>
            </a:r>
          </a:p>
          <a:p>
            <a:pPr lvl="1" algn="just"/>
            <a:r>
              <a:rPr lang="en-GB" dirty="0" smtClean="0">
                <a:solidFill>
                  <a:schemeClr val="tx1"/>
                </a:solidFill>
              </a:rPr>
              <a:t>list(</a:t>
            </a:r>
            <a:r>
              <a:rPr lang="en-GB" dirty="0" err="1" smtClean="0">
                <a:solidFill>
                  <a:schemeClr val="tx1"/>
                </a:solidFill>
              </a:rPr>
              <a:t>iterable</a:t>
            </a:r>
            <a:r>
              <a:rPr lang="en-GB" dirty="0">
                <a:solidFill>
                  <a:schemeClr val="tx1"/>
                </a:solidFill>
              </a:rPr>
              <a:t>) </a:t>
            </a:r>
            <a:r>
              <a:rPr lang="en-GB" dirty="0" smtClean="0">
                <a:solidFill>
                  <a:schemeClr val="tx1"/>
                </a:solidFill>
              </a:rPr>
              <a:t>returns a list </a:t>
            </a:r>
            <a:r>
              <a:rPr lang="en-GB" dirty="0">
                <a:solidFill>
                  <a:schemeClr val="tx1"/>
                </a:solidFill>
              </a:rPr>
              <a:t>initialized from </a:t>
            </a:r>
            <a:r>
              <a:rPr lang="en-GB" dirty="0" err="1">
                <a:solidFill>
                  <a:schemeClr val="tx1"/>
                </a:solidFill>
              </a:rPr>
              <a:t>iterable's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items</a:t>
            </a:r>
          </a:p>
          <a:p>
            <a:pPr lvl="2" algn="just"/>
            <a:r>
              <a:rPr lang="en-GB" dirty="0" smtClean="0">
                <a:solidFill>
                  <a:schemeClr val="tx1"/>
                </a:solidFill>
              </a:rPr>
              <a:t>with a string, this class returns a list with its characters</a:t>
            </a:r>
          </a:p>
          <a:p>
            <a:pPr lvl="2" algn="just"/>
            <a:r>
              <a:rPr lang="en-GB" dirty="0" smtClean="0">
                <a:solidFill>
                  <a:schemeClr val="tx1"/>
                </a:solidFill>
              </a:rPr>
              <a:t>with a dictionary, this class returns a list with its keys</a:t>
            </a:r>
          </a:p>
          <a:p>
            <a:pPr lvl="2" algn="just"/>
            <a:r>
              <a:rPr lang="en-GB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193468"/>
            <a:ext cx="10258424" cy="66479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3 - LISTS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6233" y="3569339"/>
            <a:ext cx="10723417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list()</a:t>
            </a:r>
            <a:endParaRPr lang="en-US" sz="18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en-GB" sz="18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list("whatever")</a:t>
            </a:r>
            <a:endParaRPr lang="en-US" sz="18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['w', 'h', 'a', 't', 'e', 'v', 'e', 'r']</a:t>
            </a:r>
          </a:p>
          <a:p>
            <a:endParaRPr lang="en-GB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fr-F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={'</a:t>
            </a:r>
            <a:r>
              <a:rPr lang="fr-F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domain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'jnpr.net', '</a:t>
            </a:r>
            <a:r>
              <a:rPr lang="fr-F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hostname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'LAB-EX-VC-</a:t>
            </a:r>
            <a:r>
              <a:rPr lang="fr-F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Backbone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"</a:t>
            </a:r>
            <a:r>
              <a:rPr lang="fr-F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time_zone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'Europe/Paris', "</a:t>
            </a:r>
            <a:r>
              <a:rPr lang="fr-F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name_server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"195.68.0.1"}</a:t>
            </a:r>
          </a:p>
          <a:p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type(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&lt;type '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(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['domain', 'hostname', '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time_zone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name_server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type(list(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&lt;type 'list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8987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539906"/>
            <a:ext cx="10258424" cy="664797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3 -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6683" y="2721862"/>
            <a:ext cx="1004800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endParaRPr lang="en-GB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['172.30.108.11', '172.30.108.14', '172.30.108.141', '172.30.108.133', '172.30.108.254']</a:t>
            </a:r>
          </a:p>
          <a:p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[0]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'172.30.108.11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[-1]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'172.30.108.254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[1:]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['172.30.108.14', '172.30.108.141', '172.30.108.133', '172.30.108.254']</a:t>
            </a:r>
          </a:p>
          <a:p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[1:-1]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['172.30.108.14', '172.30.108.141', '172.30.108.133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GB" altLang="en-US" sz="18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[1:3]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['172.30.108.14', '172.30.108.141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06683" y="2005393"/>
            <a:ext cx="10241280" cy="598599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Get part of a list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2456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509807"/>
            <a:ext cx="10258424" cy="664797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SOME USE CASES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181226" y="1933725"/>
            <a:ext cx="10241280" cy="5818186"/>
          </a:xfrm>
        </p:spPr>
        <p:txBody>
          <a:bodyPr/>
          <a:lstStyle/>
          <a:p>
            <a:pPr algn="just"/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 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changes faster </a:t>
            </a:r>
            <a:endParaRPr lang="en-GB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alt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all your 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switches </a:t>
            </a:r>
          </a:p>
          <a:p>
            <a:pPr lvl="1" algn="just"/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a list of interfaces with a </a:t>
            </a:r>
            <a:r>
              <a:rPr lang="en-GB" alt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endParaRPr lang="en-GB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SNMP 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 over 100 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</a:t>
            </a:r>
          </a:p>
          <a:p>
            <a:pPr algn="just"/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educes 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errors </a:t>
            </a:r>
            <a:endParaRPr lang="en-GB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Configurations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almost always deployed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manually. A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utomated 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deployment 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reduces human errors</a:t>
            </a:r>
          </a:p>
        </p:txBody>
      </p:sp>
    </p:spTree>
    <p:extLst>
      <p:ext uri="{BB962C8B-B14F-4D97-AF65-F5344CB8AC3E}">
        <p14:creationId xmlns:p14="http://schemas.microsoft.com/office/powerpoint/2010/main" val="10814816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568936"/>
            <a:ext cx="10258424" cy="664797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6683" y="2877397"/>
            <a:ext cx="1004800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endParaRPr lang="en-GB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['172.30.108.11', '172.30.108.14', '172.30.108.141', '172.30.108.133', '172.30.108.254']</a:t>
            </a:r>
          </a:p>
          <a:p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[2]='172.30.108.254'</a:t>
            </a: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endParaRPr lang="en-GB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['172.30.108.11', '172.30.108.14', '172.30.108.254', '172.30.108.133', '172.30.108.254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429113" y="2122827"/>
            <a:ext cx="10241280" cy="59859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Replace </a:t>
            </a:r>
            <a:r>
              <a:rPr lang="en-US" dirty="0">
                <a:solidFill>
                  <a:schemeClr val="tx1"/>
                </a:solidFill>
              </a:rPr>
              <a:t>an element </a:t>
            </a:r>
          </a:p>
        </p:txBody>
      </p:sp>
    </p:spTree>
    <p:extLst>
      <p:ext uri="{BB962C8B-B14F-4D97-AF65-F5344CB8AC3E}">
        <p14:creationId xmlns:p14="http://schemas.microsoft.com/office/powerpoint/2010/main" val="39199201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950" y="365736"/>
            <a:ext cx="10258424" cy="664797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96737" y="3602183"/>
            <a:ext cx="1004800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endParaRPr lang="en-GB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['172.30.108.11', '172.30.108.14', '172.30.108.254', '172.30.108.133', '172.30.108.254']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 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['172.30.108.11', '172.30.108.14', '172.30.108.133', '172.30.108.254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89808" y="2669755"/>
            <a:ext cx="10241280" cy="598599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chemeClr val="tx1"/>
                </a:solidFill>
              </a:rPr>
              <a:t>Remove </a:t>
            </a:r>
            <a:r>
              <a:rPr lang="en-US" dirty="0">
                <a:solidFill>
                  <a:schemeClr val="tx1"/>
                </a:solidFill>
              </a:rPr>
              <a:t>an element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394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322193"/>
            <a:ext cx="10258424" cy="664797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3 -LISTS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44863" y="3132136"/>
            <a:ext cx="1004800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['172.30.108.11', '172.30.108.14', '172.30.108.133', '172.30.108.254']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"172.30.108.14" in 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"172.30.108.14" not in 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"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172.30.108.187"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18837" y="1758164"/>
            <a:ext cx="11340820" cy="598599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Check if an item is a </a:t>
            </a:r>
            <a:r>
              <a:rPr lang="en-US" dirty="0" smtClean="0">
                <a:solidFill>
                  <a:schemeClr val="tx1"/>
                </a:solidFill>
              </a:rPr>
              <a:t>list with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operator (in, not in)</a:t>
            </a:r>
          </a:p>
          <a:p>
            <a:pPr marL="0" indent="0" algn="just">
              <a:buNone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805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452822"/>
            <a:ext cx="10258424" cy="664797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LAB 3 - LISTS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336254" y="2093959"/>
            <a:ext cx="11970671" cy="598599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55" lvl="1" indent="-411455">
              <a:spcBef>
                <a:spcPts val="900"/>
              </a:spcBef>
              <a:buFont typeface="Arial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Get the list </a:t>
            </a:r>
            <a:r>
              <a:rPr lang="en-GB" sz="3200" dirty="0">
                <a:solidFill>
                  <a:schemeClr val="tx1"/>
                </a:solidFill>
              </a:rPr>
              <a:t>of available </a:t>
            </a:r>
            <a:r>
              <a:rPr lang="en-GB" sz="3200" dirty="0" smtClean="0">
                <a:solidFill>
                  <a:schemeClr val="tx1"/>
                </a:solidFill>
              </a:rPr>
              <a:t>functions</a:t>
            </a:r>
          </a:p>
          <a:p>
            <a:pPr marL="891485" lvl="2" indent="-411455">
              <a:spcBef>
                <a:spcPts val="900"/>
              </a:spcBef>
            </a:pPr>
            <a:r>
              <a:rPr lang="en-GB" sz="2800" dirty="0" smtClean="0">
                <a:solidFill>
                  <a:schemeClr val="tx1"/>
                </a:solidFill>
              </a:rPr>
              <a:t>Some functions are: </a:t>
            </a:r>
            <a:r>
              <a:rPr lang="en-GB" sz="2800" dirty="0" err="1" smtClean="0">
                <a:solidFill>
                  <a:schemeClr val="tx1"/>
                </a:solidFill>
              </a:rPr>
              <a:t>len</a:t>
            </a:r>
            <a:r>
              <a:rPr lang="en-GB" sz="2800" dirty="0" smtClean="0">
                <a:solidFill>
                  <a:schemeClr val="tx1"/>
                </a:solidFill>
              </a:rPr>
              <a:t>, sort, index</a:t>
            </a:r>
            <a:r>
              <a:rPr lang="en-GB" sz="2800" dirty="0">
                <a:solidFill>
                  <a:schemeClr val="tx1"/>
                </a:solidFill>
              </a:rPr>
              <a:t>, insert, append, count</a:t>
            </a:r>
            <a:r>
              <a:rPr lang="en-GB" sz="2800" dirty="0" smtClean="0">
                <a:solidFill>
                  <a:schemeClr val="tx1"/>
                </a:solidFill>
              </a:rPr>
              <a:t>, ...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6255" y="3933972"/>
            <a:ext cx="1072341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&gt;&gt;&gt; </a:t>
            </a:r>
            <a:r>
              <a:rPr lang="en-GB" sz="1800" dirty="0" err="1" smtClean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dir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GB" sz="1800" dirty="0" err="1" smtClean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my_devices_list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</a:p>
          <a:p>
            <a:r>
              <a:rPr lang="fr-FR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['__</a:t>
            </a:r>
            <a:r>
              <a:rPr 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</a:t>
            </a:r>
            <a:r>
              <a:rPr lang="fr-FR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__', '__class__', '__</a:t>
            </a:r>
            <a:r>
              <a:rPr 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contains</a:t>
            </a:r>
            <a:r>
              <a:rPr lang="fr-FR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__', '__</a:t>
            </a:r>
            <a:r>
              <a:rPr 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delattr</a:t>
            </a:r>
            <a:r>
              <a:rPr lang="fr-FR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__', '__</a:t>
            </a:r>
            <a:r>
              <a:rPr 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delitem</a:t>
            </a:r>
            <a:r>
              <a:rPr lang="fr-FR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__', '__</a:t>
            </a:r>
            <a:r>
              <a:rPr 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delslice</a:t>
            </a:r>
            <a:r>
              <a:rPr lang="fr-FR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__', '__doc__', '__</a:t>
            </a:r>
            <a:r>
              <a:rPr 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eq</a:t>
            </a:r>
            <a:r>
              <a:rPr lang="fr-FR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__', '__format__', '__</a:t>
            </a:r>
            <a:r>
              <a:rPr 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ge</a:t>
            </a:r>
            <a:r>
              <a:rPr lang="fr-FR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__', '__</a:t>
            </a:r>
            <a:r>
              <a:rPr 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getattribute</a:t>
            </a:r>
            <a:r>
              <a:rPr lang="fr-FR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__', '__</a:t>
            </a:r>
            <a:r>
              <a:rPr 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getitem</a:t>
            </a:r>
            <a:r>
              <a:rPr lang="fr-FR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__', '__</a:t>
            </a:r>
            <a:r>
              <a:rPr 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getslice</a:t>
            </a:r>
            <a:r>
              <a:rPr lang="fr-FR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__', '__gt__', '__hash__', '__</a:t>
            </a:r>
            <a:r>
              <a:rPr 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iadd</a:t>
            </a:r>
            <a:r>
              <a:rPr lang="fr-FR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__', '__</a:t>
            </a:r>
            <a:r>
              <a:rPr 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imul</a:t>
            </a:r>
            <a:r>
              <a:rPr lang="fr-FR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__', '__</a:t>
            </a:r>
            <a:r>
              <a:rPr 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init</a:t>
            </a:r>
            <a:r>
              <a:rPr lang="fr-FR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__', '__</a:t>
            </a:r>
            <a:r>
              <a:rPr 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iter</a:t>
            </a:r>
            <a:r>
              <a:rPr lang="fr-FR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__', '__le__', '__</a:t>
            </a:r>
            <a:r>
              <a:rPr 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len</a:t>
            </a:r>
            <a:r>
              <a:rPr lang="fr-FR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__', '__</a:t>
            </a:r>
            <a:r>
              <a:rPr 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lt</a:t>
            </a:r>
            <a:r>
              <a:rPr lang="fr-FR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__', '__</a:t>
            </a:r>
            <a:r>
              <a:rPr 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mul</a:t>
            </a:r>
            <a:r>
              <a:rPr lang="fr-FR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__', '__ne__', '__new__', '__</a:t>
            </a:r>
            <a:r>
              <a:rPr 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reduce</a:t>
            </a:r>
            <a:r>
              <a:rPr lang="fr-FR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__', '__</a:t>
            </a:r>
            <a:r>
              <a:rPr 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reduce_ex</a:t>
            </a:r>
            <a:r>
              <a:rPr lang="fr-FR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__', '__</a:t>
            </a:r>
            <a:r>
              <a:rPr 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repr</a:t>
            </a:r>
            <a:r>
              <a:rPr lang="fr-FR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__', '__</a:t>
            </a:r>
            <a:r>
              <a:rPr 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reversed</a:t>
            </a:r>
            <a:r>
              <a:rPr lang="fr-FR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__', '__</a:t>
            </a:r>
            <a:r>
              <a:rPr 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rmul</a:t>
            </a:r>
            <a:r>
              <a:rPr lang="fr-FR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__', '__</a:t>
            </a:r>
            <a:r>
              <a:rPr 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setattr</a:t>
            </a:r>
            <a:r>
              <a:rPr lang="fr-FR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__', '__</a:t>
            </a:r>
            <a:r>
              <a:rPr 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setitem</a:t>
            </a:r>
            <a:r>
              <a:rPr lang="fr-FR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__', '__</a:t>
            </a:r>
            <a:r>
              <a:rPr 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setslice</a:t>
            </a:r>
            <a:r>
              <a:rPr lang="fr-FR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__', '__</a:t>
            </a:r>
            <a:r>
              <a:rPr 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sizeof</a:t>
            </a:r>
            <a:r>
              <a:rPr lang="fr-FR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__', '__</a:t>
            </a:r>
            <a:r>
              <a:rPr 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</a:t>
            </a:r>
            <a:r>
              <a:rPr lang="fr-FR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__', '__</a:t>
            </a:r>
            <a:r>
              <a:rPr 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subclasshook</a:t>
            </a:r>
            <a:r>
              <a:rPr lang="fr-FR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__', 'append', 'count', '</a:t>
            </a:r>
            <a:r>
              <a:rPr 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extend</a:t>
            </a:r>
            <a:r>
              <a:rPr lang="fr-FR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', 'index', 'insert', 'pop', '</a:t>
            </a:r>
            <a:r>
              <a:rPr 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remove</a:t>
            </a:r>
            <a:r>
              <a:rPr lang="fr-FR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', 'reverse', 'sort']</a:t>
            </a:r>
            <a:r>
              <a:rPr lang="en-GB" sz="18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16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452822"/>
            <a:ext cx="10258424" cy="664797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LAB 3 - LISTS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357391" y="1741857"/>
            <a:ext cx="10241280" cy="598599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Get help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3594" y="2340456"/>
            <a:ext cx="94016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&gt;&gt;&gt; 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help(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my_devices_list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GB" sz="1800" dirty="0">
              <a:solidFill>
                <a:srgbClr val="C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01503" y="3205700"/>
            <a:ext cx="10241280" cy="598599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Get help for one function. Example with the function insert.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7706" y="4285569"/>
            <a:ext cx="94016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&gt;&gt;&gt; 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help(</a:t>
            </a:r>
            <a:r>
              <a:rPr lang="en-GB" sz="1800" dirty="0" err="1" smtClean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my_devices_list.insert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GB" sz="1800" dirty="0">
              <a:solidFill>
                <a:srgbClr val="C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5639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496365"/>
            <a:ext cx="10258424" cy="664797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60413" y="3581227"/>
            <a:ext cx="100480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my_devices_list.index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("172.30.108.14")</a:t>
            </a:r>
          </a:p>
          <a:p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 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my_devices_list.index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658534" y="2216023"/>
            <a:ext cx="10781115" cy="598599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the index of an item w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ith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built-in function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 that order matters with list.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584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438307"/>
            <a:ext cx="10258424" cy="664797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04885" y="3322549"/>
            <a:ext cx="1004800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endParaRPr lang="en-GB" sz="18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'172.30.108.11', '172.30.108.14', '172.30.108.133', '172.30.108.254'] </a:t>
            </a:r>
            <a:endParaRPr lang="en-GB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my_devices_list.append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172.30.108.133")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['172.30.108.11', '172.30.108.14', '172.30.108.133', '172.30.108.254', </a:t>
            </a:r>
            <a:r>
              <a:rPr lang="en-GB" sz="18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'172.30.108.133'] </a:t>
            </a:r>
          </a:p>
          <a:p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&gt;&gt;&gt; help(</a:t>
            </a:r>
            <a:r>
              <a:rPr lang="en-GB" sz="1800" dirty="0" err="1" smtClean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my_devices_list.append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GB" sz="1800" dirty="0">
              <a:solidFill>
                <a:srgbClr val="C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1704885" y="2107606"/>
            <a:ext cx="11067686" cy="598599"/>
          </a:xfrm>
        </p:spPr>
        <p:txBody>
          <a:bodyPr/>
          <a:lstStyle/>
          <a:p>
            <a:pPr marL="411455" lvl="1" indent="-411455" algn="just">
              <a:spcBef>
                <a:spcPts val="900"/>
              </a:spcBef>
              <a:buFont typeface="Arial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element  at the end of the list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GB" sz="32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built-in function </a:t>
            </a:r>
            <a:r>
              <a:rPr lang="en-GB" sz="32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append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430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29352" y="452823"/>
            <a:ext cx="10258424" cy="664797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LAB 3 - LISTS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542599" y="1041245"/>
            <a:ext cx="10241280" cy="598599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Insert an </a:t>
            </a:r>
            <a:r>
              <a:rPr lang="en-US" dirty="0" smtClean="0">
                <a:solidFill>
                  <a:schemeClr val="tx1"/>
                </a:solidFill>
              </a:rPr>
              <a:t>element with the </a:t>
            </a:r>
            <a:r>
              <a:rPr lang="en-US" dirty="0">
                <a:solidFill>
                  <a:schemeClr val="tx1"/>
                </a:solidFill>
              </a:rPr>
              <a:t>built-in function </a:t>
            </a:r>
            <a:r>
              <a:rPr lang="en-US" dirty="0" smtClean="0">
                <a:solidFill>
                  <a:schemeClr val="tx1"/>
                </a:solidFill>
              </a:rPr>
              <a:t>insert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9235" y="1972000"/>
            <a:ext cx="10048008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['172.30.108.11', '172.30.108.14', '172.30.108.133', '172.30.108.254', </a:t>
            </a:r>
            <a:r>
              <a:rPr lang="en-GB" sz="18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'172.30.108.133'] </a:t>
            </a: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en-GB" sz="18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my_devices_list.insert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(2,'172.30.108.176')</a:t>
            </a: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endParaRPr lang="en-GB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['172.30.108.11', '172.30.108.14', </a:t>
            </a:r>
            <a:r>
              <a:rPr lang="en-GB" sz="18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'172.30.108.176'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, '172.30.108.133', '172.30.108.254', 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'172.30.108.133'] </a:t>
            </a: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en-GB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my_devices_list.insert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(0,'172.30.108.10')</a:t>
            </a:r>
            <a:endParaRPr lang="en-GB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endParaRPr lang="en-GB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800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'172.30.108.10'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'172.30.108.11', 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'172.30.108.14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', '172.30.108.176', '172.30.108.133', '172.30.108.254', '172.30.108.133'] </a:t>
            </a:r>
            <a:endParaRPr lang="en-GB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my_devices_list.insert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(-1,'172.30.108.132')</a:t>
            </a:r>
            <a:endParaRPr lang="en-GB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endParaRPr lang="en-GB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['172.30.108.10', '172.30.108.11', '172.30.108.14', '172.30.108.176', '172.30.108.133', '172.30.108.254', </a:t>
            </a:r>
            <a:r>
              <a:rPr lang="en-GB" sz="1800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'172.30.108.132’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'172.30.108.133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'] </a:t>
            </a: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en-US" sz="18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my_devices_list.insert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144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496365"/>
            <a:ext cx="10258424" cy="664797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31375" y="3000411"/>
            <a:ext cx="1004800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endParaRPr lang="en-GB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['172.30.108.11', '172.30.108.14', '172.30.108.176', '172.30.108.133', '172.30.108.254', 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'172.30.108.133'] 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my_devices_list.count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172.30.108.133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534739" y="1854042"/>
            <a:ext cx="10241280" cy="598599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Get the number of occurrences of a value in a list with the built-in function count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6164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-79816"/>
            <a:ext cx="10258424" cy="664797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9809" y="1169972"/>
            <a:ext cx="11753211" cy="701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fr-FR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my_vlan_id_list</a:t>
            </a:r>
            <a:r>
              <a:rPr lang="fr-F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4,12,45,1,7,22,2</a:t>
            </a:r>
            <a:r>
              <a:rPr lang="fr-F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fr-FR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#items are </a:t>
            </a:r>
            <a:r>
              <a:rPr lang="fr-FR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fr-FR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my_vlan_id_list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[4, 12, 45, 1, 7, 22, 2</a:t>
            </a:r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8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my_vlan_id_list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fr-F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my_vlan_id_list.reverse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my_vlan_id_list</a:t>
            </a:r>
            <a:endParaRPr lang="en-GB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[2, 22, 7, 1, 45, 12, 4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fr-F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fr-FR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my_vlan_id_list.sort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fr-FR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my_vlan_id_list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[1, 2, 4, 7, 12, 22, 45</a:t>
            </a:r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my_vlan_id_list.reverse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my_vlan_id_list</a:t>
            </a:r>
            <a:endParaRPr lang="en-GB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[45, 22, 12, 7, 4, 2, 1]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my_vlan_id_list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=['172.30.108.11', '172.30.108.14', '172.30.108.176', '172.30.108.133', '172.30.108.254', 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'172.30.108.133'] </a:t>
            </a:r>
            <a:r>
              <a:rPr lang="en-GB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#items are </a:t>
            </a:r>
            <a:r>
              <a:rPr lang="en-GB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lang="en-GB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endParaRPr lang="en-GB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['172.30.108.11', '172.30.108.14', '172.30.108.176', '172.30.108.133', '172.30.108.254', '172.30.108.133']</a:t>
            </a: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my_devices_list.sort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endParaRPr lang="en-GB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['172.30.108.11', '172.30.108.133', '172.30.108.133', '172.30.108.14', '172.30.108.176', '172.30.108.254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1589810" y="682844"/>
            <a:ext cx="10241280" cy="598599"/>
          </a:xfrm>
        </p:spPr>
        <p:txBody>
          <a:bodyPr/>
          <a:lstStyle/>
          <a:p>
            <a:pPr marL="411455" lvl="2" indent="-411455">
              <a:spcBef>
                <a:spcPts val="900"/>
              </a:spcBef>
            </a:pPr>
            <a:r>
              <a:rPr lang="en-US" sz="3200" dirty="0">
                <a:solidFill>
                  <a:schemeClr val="tx1"/>
                </a:solidFill>
              </a:rPr>
              <a:t>Sort a </a:t>
            </a:r>
            <a:r>
              <a:rPr lang="en-US" sz="3200" dirty="0" smtClean="0">
                <a:solidFill>
                  <a:schemeClr val="tx1"/>
                </a:solidFill>
              </a:rPr>
              <a:t>list (</a:t>
            </a: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emember that order matters with list).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086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454325"/>
            <a:ext cx="10258424" cy="690508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SOME USE CASES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980024" y="1199902"/>
            <a:ext cx="10660828" cy="5818186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Simplify network audit</a:t>
            </a:r>
          </a:p>
          <a:p>
            <a:pPr lvl="1"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 to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task is to manually open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SSH connection to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device and manually populate a spreadsheet with relevant information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But we can perform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task in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more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automated/programmatic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fashion. </a:t>
            </a:r>
          </a:p>
          <a:p>
            <a:pPr lvl="1" algn="just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examples: </a:t>
            </a:r>
            <a:endParaRPr lang="en-GB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if your switches uplinks ports are up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the status of your BGP </a:t>
            </a:r>
            <a:r>
              <a:rPr lang="en-GB" alt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(state needs 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 “established”) 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 before and after a change (a 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change, 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upgrade …)</a:t>
            </a:r>
            <a:endParaRPr lang="en-GB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there is any issue 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a change  (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you have 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BGP </a:t>
            </a:r>
            <a:r>
              <a:rPr lang="en-GB" alt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in an “established” state ….)</a:t>
            </a:r>
            <a:endParaRPr lang="en-GB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your 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devices, and 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check if each of them is 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 the new version</a:t>
            </a:r>
          </a:p>
        </p:txBody>
      </p:sp>
    </p:spTree>
    <p:extLst>
      <p:ext uri="{BB962C8B-B14F-4D97-AF65-F5344CB8AC3E}">
        <p14:creationId xmlns:p14="http://schemas.microsoft.com/office/powerpoint/2010/main" val="3047017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264135"/>
            <a:ext cx="10258424" cy="66479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DICTIONARIES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198370" y="1153427"/>
            <a:ext cx="10241280" cy="598599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chemeClr val="tx1"/>
                </a:solidFill>
              </a:rPr>
              <a:t>Collection </a:t>
            </a:r>
            <a:r>
              <a:rPr lang="en-US" dirty="0">
                <a:solidFill>
                  <a:schemeClr val="tx1"/>
                </a:solidFill>
              </a:rPr>
              <a:t>of key-value </a:t>
            </a:r>
            <a:r>
              <a:rPr lang="en-US" dirty="0" smtClean="0">
                <a:solidFill>
                  <a:schemeClr val="tx1"/>
                </a:solidFill>
              </a:rPr>
              <a:t>pairs</a:t>
            </a:r>
          </a:p>
          <a:p>
            <a:pPr algn="just"/>
            <a:r>
              <a:rPr lang="en-GB" dirty="0">
                <a:solidFill>
                  <a:schemeClr val="tx1"/>
                </a:solidFill>
              </a:rPr>
              <a:t>We use dictionaries to associate values to </a:t>
            </a:r>
            <a:r>
              <a:rPr lang="en-GB" dirty="0" smtClean="0">
                <a:solidFill>
                  <a:schemeClr val="tx1"/>
                </a:solidFill>
              </a:rPr>
              <a:t>keys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Keys </a:t>
            </a:r>
            <a:r>
              <a:rPr lang="en-US" dirty="0">
                <a:solidFill>
                  <a:schemeClr val="tx1"/>
                </a:solidFill>
              </a:rPr>
              <a:t>are unique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Items are unordered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 curly {} brackets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chemeClr val="tx1"/>
                </a:solidFill>
              </a:rPr>
              <a:t>declare the </a:t>
            </a:r>
            <a:r>
              <a:rPr lang="en-US" dirty="0">
                <a:solidFill>
                  <a:schemeClr val="tx1"/>
                </a:solidFill>
              </a:rPr>
              <a:t>dictionary.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Separate the key and value with </a:t>
            </a:r>
            <a:r>
              <a:rPr lang="en-US" dirty="0" smtClean="0">
                <a:solidFill>
                  <a:schemeClr val="tx1"/>
                </a:solidFill>
              </a:rPr>
              <a:t>colons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dirty="0">
                <a:solidFill>
                  <a:schemeClr val="tx1"/>
                </a:solidFill>
              </a:rPr>
              <a:t>commas </a:t>
            </a:r>
            <a:r>
              <a:rPr lang="en-US" dirty="0" smtClean="0">
                <a:solidFill>
                  <a:schemeClr val="tx1"/>
                </a:solidFill>
              </a:rPr>
              <a:t>between </a:t>
            </a:r>
            <a:r>
              <a:rPr lang="en-US" dirty="0">
                <a:solidFill>
                  <a:schemeClr val="tx1"/>
                </a:solidFill>
              </a:rPr>
              <a:t>each </a:t>
            </a:r>
            <a:r>
              <a:rPr lang="en-US" dirty="0" smtClean="0">
                <a:solidFill>
                  <a:schemeClr val="tx1"/>
                </a:solidFill>
              </a:rPr>
              <a:t>pair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Use</a:t>
            </a:r>
            <a:r>
              <a:rPr lang="en-GB" dirty="0">
                <a:solidFill>
                  <a:schemeClr val="tx1"/>
                </a:solidFill>
              </a:rPr>
              <a:t> square brackets </a:t>
            </a:r>
            <a:r>
              <a:rPr lang="en-GB" dirty="0" smtClean="0">
                <a:solidFill>
                  <a:schemeClr val="tx1"/>
                </a:solidFill>
              </a:rPr>
              <a:t>[] to retrieve the value for a key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A dictionary is </a:t>
            </a:r>
            <a:r>
              <a:rPr lang="en-GB" dirty="0" err="1" smtClean="0">
                <a:solidFill>
                  <a:schemeClr val="tx1"/>
                </a:solidFill>
              </a:rPr>
              <a:t>iterable</a:t>
            </a:r>
            <a:r>
              <a:rPr lang="en-GB" dirty="0" smtClean="0">
                <a:solidFill>
                  <a:schemeClr val="tx1"/>
                </a:solidFill>
              </a:rPr>
              <a:t>: a “for loop” iterates over its keys.  </a:t>
            </a:r>
            <a:endParaRPr lang="en-US" dirty="0" smtClean="0">
              <a:solidFill>
                <a:schemeClr val="tx1"/>
              </a:solidFill>
            </a:endParaRPr>
          </a:p>
          <a:p>
            <a:pPr marL="1097211"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 algn="just"/>
            <a:endParaRPr lang="en-US" dirty="0" smtClean="0">
              <a:solidFill>
                <a:schemeClr val="tx1"/>
              </a:solidFill>
            </a:endParaRPr>
          </a:p>
          <a:p>
            <a:pPr marL="548607" lvl="1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123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380251"/>
            <a:ext cx="10258424" cy="664797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4 -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DICTIONARIES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7077" y="2919323"/>
            <a:ext cx="1004800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fr-FR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={'</a:t>
            </a:r>
            <a:r>
              <a:rPr lang="fr-F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domain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'jnpr.net', '</a:t>
            </a:r>
            <a:r>
              <a:rPr lang="fr-F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hostname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'LAB-EX-VC-</a:t>
            </a:r>
            <a:r>
              <a:rPr lang="fr-F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Backbone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"</a:t>
            </a:r>
            <a:r>
              <a:rPr lang="fr-F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time_zone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'Europe/Paris', "</a:t>
            </a:r>
            <a:r>
              <a:rPr lang="fr-F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name_server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"195.68.0.1</a:t>
            </a:r>
            <a:r>
              <a:rPr lang="fr-F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</a:p>
          <a:p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fr-F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{'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domain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': 'jnpr.net', '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hostname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': 'LAB-EX-VC-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Backbone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time_zone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': 'Europe/Paris', '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name_server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': '195.68.0.1</a:t>
            </a:r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'}</a:t>
            </a:r>
            <a:endParaRPr lang="fr-F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type (</a:t>
            </a:r>
            <a:r>
              <a:rPr lang="fr-FR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&lt;type '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584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481850"/>
            <a:ext cx="10258424" cy="664797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4 -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DICTIONARIES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4797" y="2642677"/>
            <a:ext cx="10127098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fr-FR" sz="180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fr-FR" sz="18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sz="180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this_is_a_dictionary</a:t>
            </a:r>
            <a:endParaRPr lang="fr-FR" sz="1800" dirty="0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r-FR" sz="1800" dirty="0">
                <a:latin typeface="Consolas" charset="0"/>
                <a:ea typeface="Consolas" charset="0"/>
                <a:cs typeface="Consolas" charset="0"/>
              </a:rPr>
              <a:t>{'</a:t>
            </a:r>
            <a:r>
              <a:rPr lang="fr-FR" sz="1800" dirty="0" err="1">
                <a:latin typeface="Consolas" charset="0"/>
                <a:ea typeface="Consolas" charset="0"/>
                <a:cs typeface="Consolas" charset="0"/>
              </a:rPr>
              <a:t>domain</a:t>
            </a:r>
            <a:r>
              <a:rPr lang="fr-FR" sz="1800" dirty="0">
                <a:latin typeface="Consolas" charset="0"/>
                <a:ea typeface="Consolas" charset="0"/>
                <a:cs typeface="Consolas" charset="0"/>
              </a:rPr>
              <a:t>': 'jnpr.net', '</a:t>
            </a:r>
            <a:r>
              <a:rPr lang="fr-FR" sz="1800" dirty="0" err="1">
                <a:latin typeface="Consolas" charset="0"/>
                <a:ea typeface="Consolas" charset="0"/>
                <a:cs typeface="Consolas" charset="0"/>
              </a:rPr>
              <a:t>hostname</a:t>
            </a:r>
            <a:r>
              <a:rPr lang="fr-FR" sz="1800" dirty="0">
                <a:latin typeface="Consolas" charset="0"/>
                <a:ea typeface="Consolas" charset="0"/>
                <a:cs typeface="Consolas" charset="0"/>
              </a:rPr>
              <a:t>': 'LAB-EX-VC-</a:t>
            </a:r>
            <a:r>
              <a:rPr lang="fr-FR" sz="1800" dirty="0" err="1">
                <a:latin typeface="Consolas" charset="0"/>
                <a:ea typeface="Consolas" charset="0"/>
                <a:cs typeface="Consolas" charset="0"/>
              </a:rPr>
              <a:t>Backbone</a:t>
            </a:r>
            <a:r>
              <a:rPr lang="fr-FR" sz="1800" dirty="0">
                <a:latin typeface="Consolas" charset="0"/>
                <a:ea typeface="Consolas" charset="0"/>
                <a:cs typeface="Consolas" charset="0"/>
              </a:rPr>
              <a:t>', '</a:t>
            </a:r>
            <a:r>
              <a:rPr lang="fr-FR" sz="1800" dirty="0" err="1">
                <a:latin typeface="Consolas" charset="0"/>
                <a:ea typeface="Consolas" charset="0"/>
                <a:cs typeface="Consolas" charset="0"/>
              </a:rPr>
              <a:t>time_zone</a:t>
            </a:r>
            <a:r>
              <a:rPr lang="fr-FR" sz="1800" dirty="0">
                <a:latin typeface="Consolas" charset="0"/>
                <a:ea typeface="Consolas" charset="0"/>
                <a:cs typeface="Consolas" charset="0"/>
              </a:rPr>
              <a:t>': 'Europe/Paris', '</a:t>
            </a:r>
            <a:r>
              <a:rPr lang="fr-FR" sz="1800" dirty="0" err="1">
                <a:latin typeface="Consolas" charset="0"/>
                <a:ea typeface="Consolas" charset="0"/>
                <a:cs typeface="Consolas" charset="0"/>
              </a:rPr>
              <a:t>name_server</a:t>
            </a:r>
            <a:r>
              <a:rPr lang="fr-FR" sz="1800" dirty="0">
                <a:latin typeface="Consolas" charset="0"/>
                <a:ea typeface="Consolas" charset="0"/>
                <a:cs typeface="Consolas" charset="0"/>
              </a:rPr>
              <a:t>': '195.68.0.1'} </a:t>
            </a:r>
            <a:endParaRPr lang="fr-FR" sz="18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fr-FR" sz="18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endParaRPr lang="fr-FR" sz="1800" dirty="0" smtClean="0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r-FR" sz="18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fr-FR" sz="180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fr-FR" sz="18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sz="180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pprint</a:t>
            </a:r>
            <a:r>
              <a:rPr lang="fr-FR" sz="18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import </a:t>
            </a:r>
            <a:r>
              <a:rPr lang="fr-FR" sz="1800" dirty="0" err="1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pprint</a:t>
            </a:r>
            <a:endParaRPr lang="fr-FR" sz="1800" dirty="0" smtClean="0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r-FR" sz="18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fr-FR" sz="180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dir</a:t>
            </a:r>
            <a:r>
              <a:rPr lang="fr-FR" sz="18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endParaRPr lang="fr-FR" sz="1800" dirty="0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r-FR" sz="18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fr-FR" sz="180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pprint</a:t>
            </a:r>
            <a:r>
              <a:rPr lang="fr-FR" sz="18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fr-FR" sz="1800" dirty="0" err="1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this_is_a_dictionary</a:t>
            </a:r>
            <a:r>
              <a:rPr lang="fr-FR" sz="18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fr-FR" sz="1800" dirty="0">
                <a:latin typeface="Consolas" charset="0"/>
                <a:ea typeface="Consolas" charset="0"/>
                <a:cs typeface="Consolas" charset="0"/>
              </a:rPr>
              <a:t>{'</a:t>
            </a:r>
            <a:r>
              <a:rPr lang="fr-FR" sz="1800" dirty="0" err="1">
                <a:latin typeface="Consolas" charset="0"/>
                <a:ea typeface="Consolas" charset="0"/>
                <a:cs typeface="Consolas" charset="0"/>
              </a:rPr>
              <a:t>domain</a:t>
            </a:r>
            <a:r>
              <a:rPr lang="fr-FR" sz="1800" dirty="0">
                <a:latin typeface="Consolas" charset="0"/>
                <a:ea typeface="Consolas" charset="0"/>
                <a:cs typeface="Consolas" charset="0"/>
              </a:rPr>
              <a:t>': 'jnpr.net',</a:t>
            </a:r>
          </a:p>
          <a:p>
            <a:r>
              <a:rPr lang="fr-FR" sz="1800" dirty="0">
                <a:latin typeface="Consolas" charset="0"/>
                <a:ea typeface="Consolas" charset="0"/>
                <a:cs typeface="Consolas" charset="0"/>
              </a:rPr>
              <a:t> '</a:t>
            </a:r>
            <a:r>
              <a:rPr lang="fr-FR" sz="1800" dirty="0" err="1">
                <a:latin typeface="Consolas" charset="0"/>
                <a:ea typeface="Consolas" charset="0"/>
                <a:cs typeface="Consolas" charset="0"/>
              </a:rPr>
              <a:t>hostname</a:t>
            </a:r>
            <a:r>
              <a:rPr lang="fr-FR" sz="1800" dirty="0">
                <a:latin typeface="Consolas" charset="0"/>
                <a:ea typeface="Consolas" charset="0"/>
                <a:cs typeface="Consolas" charset="0"/>
              </a:rPr>
              <a:t>': 'LAB-EX-VC-</a:t>
            </a:r>
            <a:r>
              <a:rPr lang="fr-FR" sz="1800" dirty="0" err="1">
                <a:latin typeface="Consolas" charset="0"/>
                <a:ea typeface="Consolas" charset="0"/>
                <a:cs typeface="Consolas" charset="0"/>
              </a:rPr>
              <a:t>Backbone</a:t>
            </a:r>
            <a:r>
              <a:rPr lang="fr-FR" sz="1800" dirty="0">
                <a:latin typeface="Consolas" charset="0"/>
                <a:ea typeface="Consolas" charset="0"/>
                <a:cs typeface="Consolas" charset="0"/>
              </a:rPr>
              <a:t>',</a:t>
            </a:r>
          </a:p>
          <a:p>
            <a:r>
              <a:rPr lang="fr-FR" sz="1800" dirty="0">
                <a:latin typeface="Consolas" charset="0"/>
                <a:ea typeface="Consolas" charset="0"/>
                <a:cs typeface="Consolas" charset="0"/>
              </a:rPr>
              <a:t> '</a:t>
            </a:r>
            <a:r>
              <a:rPr lang="fr-FR" sz="1800" dirty="0" err="1">
                <a:latin typeface="Consolas" charset="0"/>
                <a:ea typeface="Consolas" charset="0"/>
                <a:cs typeface="Consolas" charset="0"/>
              </a:rPr>
              <a:t>name_server</a:t>
            </a:r>
            <a:r>
              <a:rPr lang="fr-FR" sz="1800" dirty="0">
                <a:latin typeface="Consolas" charset="0"/>
                <a:ea typeface="Consolas" charset="0"/>
                <a:cs typeface="Consolas" charset="0"/>
              </a:rPr>
              <a:t>': '195.68.0.1</a:t>
            </a:r>
            <a:r>
              <a:rPr lang="fr-FR" sz="1800" dirty="0" smtClean="0">
                <a:latin typeface="Consolas" charset="0"/>
                <a:ea typeface="Consolas" charset="0"/>
                <a:cs typeface="Consolas" charset="0"/>
              </a:rPr>
              <a:t>',</a:t>
            </a:r>
            <a:endParaRPr lang="fr-FR" sz="18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fr-FR" sz="1800" dirty="0">
                <a:latin typeface="Consolas" charset="0"/>
                <a:ea typeface="Consolas" charset="0"/>
                <a:cs typeface="Consolas" charset="0"/>
              </a:rPr>
              <a:t> '</a:t>
            </a:r>
            <a:r>
              <a:rPr lang="fr-FR" sz="1800" dirty="0" err="1">
                <a:latin typeface="Consolas" charset="0"/>
                <a:ea typeface="Consolas" charset="0"/>
                <a:cs typeface="Consolas" charset="0"/>
              </a:rPr>
              <a:t>time_zone</a:t>
            </a:r>
            <a:r>
              <a:rPr lang="fr-FR" sz="1800" dirty="0">
                <a:latin typeface="Consolas" charset="0"/>
                <a:ea typeface="Consolas" charset="0"/>
                <a:cs typeface="Consolas" charset="0"/>
              </a:rPr>
              <a:t>': 'Europe/Paris</a:t>
            </a:r>
            <a:r>
              <a:rPr lang="fr-FR" sz="1800" dirty="0" smtClean="0">
                <a:latin typeface="Consolas" charset="0"/>
                <a:ea typeface="Consolas" charset="0"/>
                <a:cs typeface="Consolas" charset="0"/>
              </a:rPr>
              <a:t>'}</a:t>
            </a:r>
            <a:endParaRPr lang="fr-FR" sz="1800" dirty="0" smtClean="0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r-FR" sz="18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&gt;&gt;&gt;</a:t>
            </a:r>
            <a:endParaRPr lang="fr-FR" sz="1800" dirty="0" smtClean="0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r-FR" sz="18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fr-FR" sz="180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fr-FR" sz="18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sz="180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pprint</a:t>
            </a:r>
            <a:r>
              <a:rPr lang="fr-FR" sz="18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import </a:t>
            </a:r>
            <a:r>
              <a:rPr lang="fr-FR" sz="180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pprint</a:t>
            </a:r>
            <a:r>
              <a:rPr lang="fr-FR" sz="18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as </a:t>
            </a:r>
            <a:r>
              <a:rPr lang="fr-FR" sz="18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pp</a:t>
            </a:r>
          </a:p>
          <a:p>
            <a:r>
              <a:rPr lang="fr-FR" sz="18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fr-FR" sz="180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dir</a:t>
            </a:r>
            <a:r>
              <a:rPr lang="fr-FR" sz="18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r>
              <a:rPr lang="fr-FR" sz="18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fr-FR" sz="18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pp </a:t>
            </a:r>
            <a:r>
              <a:rPr lang="fr-FR" sz="18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r-FR" sz="180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this_is_a_dictionary</a:t>
            </a:r>
            <a:r>
              <a:rPr lang="fr-FR" sz="18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fr-FR" sz="1800" dirty="0">
                <a:latin typeface="Consolas" charset="0"/>
                <a:ea typeface="Consolas" charset="0"/>
                <a:cs typeface="Consolas" charset="0"/>
              </a:rPr>
              <a:t>{'</a:t>
            </a:r>
            <a:r>
              <a:rPr lang="fr-FR" sz="1800" dirty="0" err="1">
                <a:latin typeface="Consolas" charset="0"/>
                <a:ea typeface="Consolas" charset="0"/>
                <a:cs typeface="Consolas" charset="0"/>
              </a:rPr>
              <a:t>domain</a:t>
            </a:r>
            <a:r>
              <a:rPr lang="fr-FR" sz="1800" dirty="0">
                <a:latin typeface="Consolas" charset="0"/>
                <a:ea typeface="Consolas" charset="0"/>
                <a:cs typeface="Consolas" charset="0"/>
              </a:rPr>
              <a:t>': '</a:t>
            </a:r>
            <a:r>
              <a:rPr lang="fr-FR" sz="1800" dirty="0" err="1">
                <a:latin typeface="Consolas" charset="0"/>
                <a:ea typeface="Consolas" charset="0"/>
                <a:cs typeface="Consolas" charset="0"/>
              </a:rPr>
              <a:t>jnpr.net</a:t>
            </a:r>
            <a:r>
              <a:rPr lang="fr-FR" sz="1800" dirty="0">
                <a:latin typeface="Consolas" charset="0"/>
                <a:ea typeface="Consolas" charset="0"/>
                <a:cs typeface="Consolas" charset="0"/>
              </a:rPr>
              <a:t>',</a:t>
            </a:r>
          </a:p>
          <a:p>
            <a:r>
              <a:rPr lang="fr-FR" sz="1800" dirty="0">
                <a:latin typeface="Consolas" charset="0"/>
                <a:ea typeface="Consolas" charset="0"/>
                <a:cs typeface="Consolas" charset="0"/>
              </a:rPr>
              <a:t> '</a:t>
            </a:r>
            <a:r>
              <a:rPr lang="fr-FR" sz="1800" dirty="0" err="1">
                <a:latin typeface="Consolas" charset="0"/>
                <a:ea typeface="Consolas" charset="0"/>
                <a:cs typeface="Consolas" charset="0"/>
              </a:rPr>
              <a:t>hostname</a:t>
            </a:r>
            <a:r>
              <a:rPr lang="fr-FR" sz="1800" dirty="0">
                <a:latin typeface="Consolas" charset="0"/>
                <a:ea typeface="Consolas" charset="0"/>
                <a:cs typeface="Consolas" charset="0"/>
              </a:rPr>
              <a:t>': 'LAB-EX-VC-</a:t>
            </a:r>
            <a:r>
              <a:rPr lang="fr-FR" sz="1800" dirty="0" err="1">
                <a:latin typeface="Consolas" charset="0"/>
                <a:ea typeface="Consolas" charset="0"/>
                <a:cs typeface="Consolas" charset="0"/>
              </a:rPr>
              <a:t>Backbone</a:t>
            </a:r>
            <a:r>
              <a:rPr lang="fr-FR" sz="1800" dirty="0">
                <a:latin typeface="Consolas" charset="0"/>
                <a:ea typeface="Consolas" charset="0"/>
                <a:cs typeface="Consolas" charset="0"/>
              </a:rPr>
              <a:t>',</a:t>
            </a:r>
          </a:p>
          <a:p>
            <a:r>
              <a:rPr lang="fr-FR" sz="1800" dirty="0">
                <a:latin typeface="Consolas" charset="0"/>
                <a:ea typeface="Consolas" charset="0"/>
                <a:cs typeface="Consolas" charset="0"/>
              </a:rPr>
              <a:t> '</a:t>
            </a:r>
            <a:r>
              <a:rPr lang="fr-FR" sz="1800" dirty="0" err="1">
                <a:latin typeface="Consolas" charset="0"/>
                <a:ea typeface="Consolas" charset="0"/>
                <a:cs typeface="Consolas" charset="0"/>
              </a:rPr>
              <a:t>name_server</a:t>
            </a:r>
            <a:r>
              <a:rPr lang="fr-FR" sz="1800" dirty="0">
                <a:latin typeface="Consolas" charset="0"/>
                <a:ea typeface="Consolas" charset="0"/>
                <a:cs typeface="Consolas" charset="0"/>
              </a:rPr>
              <a:t>': '195.68.0.1',</a:t>
            </a:r>
          </a:p>
          <a:p>
            <a:r>
              <a:rPr lang="fr-FR" sz="1800" dirty="0">
                <a:latin typeface="Consolas" charset="0"/>
                <a:ea typeface="Consolas" charset="0"/>
                <a:cs typeface="Consolas" charset="0"/>
              </a:rPr>
              <a:t> '</a:t>
            </a:r>
            <a:r>
              <a:rPr lang="fr-FR" sz="1800" dirty="0" err="1">
                <a:latin typeface="Consolas" charset="0"/>
                <a:ea typeface="Consolas" charset="0"/>
                <a:cs typeface="Consolas" charset="0"/>
              </a:rPr>
              <a:t>time_zone</a:t>
            </a:r>
            <a:r>
              <a:rPr lang="fr-FR" sz="1800" dirty="0">
                <a:latin typeface="Consolas" charset="0"/>
                <a:ea typeface="Consolas" charset="0"/>
                <a:cs typeface="Consolas" charset="0"/>
              </a:rPr>
              <a:t>': 'Europe/Paris</a:t>
            </a:r>
            <a:r>
              <a:rPr lang="fr-FR" sz="1800" dirty="0" smtClean="0">
                <a:latin typeface="Consolas" charset="0"/>
                <a:ea typeface="Consolas" charset="0"/>
                <a:cs typeface="Consolas" charset="0"/>
              </a:rPr>
              <a:t>'}</a:t>
            </a:r>
            <a:endParaRPr lang="en-US" sz="1800" dirty="0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21031" y="1296062"/>
            <a:ext cx="13180767" cy="598599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tx1"/>
                </a:solidFill>
              </a:rPr>
              <a:t>Print a dictionary with </a:t>
            </a:r>
            <a:r>
              <a:rPr lang="en-GB" dirty="0" err="1" smtClean="0">
                <a:solidFill>
                  <a:schemeClr val="tx1"/>
                </a:solidFill>
              </a:rPr>
              <a:t>pprint</a:t>
            </a:r>
            <a:r>
              <a:rPr lang="en-GB" dirty="0" smtClean="0">
                <a:solidFill>
                  <a:schemeClr val="tx1"/>
                </a:solidFill>
              </a:rPr>
              <a:t> (pretty print)</a:t>
            </a:r>
          </a:p>
          <a:p>
            <a:r>
              <a:rPr lang="en-GB" dirty="0" err="1">
                <a:solidFill>
                  <a:schemeClr val="tx1"/>
                </a:solidFill>
              </a:rPr>
              <a:t>pprint</a:t>
            </a:r>
            <a:r>
              <a:rPr lang="en-GB" dirty="0">
                <a:solidFill>
                  <a:schemeClr val="tx1"/>
                </a:solidFill>
              </a:rPr>
              <a:t> is not a </a:t>
            </a:r>
            <a:r>
              <a:rPr lang="en-GB" dirty="0" smtClean="0">
                <a:solidFill>
                  <a:schemeClr val="tx1"/>
                </a:solidFill>
              </a:rPr>
              <a:t>built-in function, </a:t>
            </a:r>
            <a:r>
              <a:rPr lang="en-GB" dirty="0" err="1" smtClean="0">
                <a:solidFill>
                  <a:schemeClr val="tx1"/>
                </a:solidFill>
              </a:rPr>
              <a:t>pprint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is provided by the module ‘</a:t>
            </a:r>
            <a:r>
              <a:rPr lang="en-GB" dirty="0" err="1">
                <a:solidFill>
                  <a:schemeClr val="tx1"/>
                </a:solidFill>
              </a:rPr>
              <a:t>pprint</a:t>
            </a:r>
            <a:r>
              <a:rPr lang="en-GB" dirty="0">
                <a:solidFill>
                  <a:schemeClr val="tx1"/>
                </a:solidFill>
              </a:rPr>
              <a:t>’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22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496365"/>
            <a:ext cx="10258424" cy="664797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4 -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DICTIONARIES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6164" y="2590222"/>
            <a:ext cx="1004800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fr-F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this_is_a_dictionary.keys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fr-F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domain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hostname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time_zone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name_server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fr-F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this_is_a_dictionary.values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['jnpr.net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', 'LAB-EX-VC-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Backbone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', 'Europe/Paris', '195.68.0.1</a:t>
            </a:r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662892" y="1953417"/>
            <a:ext cx="10241280" cy="598599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the keys and values </a:t>
            </a:r>
          </a:p>
        </p:txBody>
      </p:sp>
    </p:spTree>
    <p:extLst>
      <p:ext uri="{BB962C8B-B14F-4D97-AF65-F5344CB8AC3E}">
        <p14:creationId xmlns:p14="http://schemas.microsoft.com/office/powerpoint/2010/main" val="11495598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554423"/>
            <a:ext cx="10258424" cy="664797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4 -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DICTIONARIES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0399" y="3150827"/>
            <a:ext cx="1004800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fr-F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fr-F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hostname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'LAB-EX-VC-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Backbone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fr-F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fr-F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fr-F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domain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'jnpr.net'</a:t>
            </a:r>
            <a:endParaRPr lang="fr-F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630399" y="2280937"/>
            <a:ext cx="10241280" cy="598599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the dictionary using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square brackets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 ]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648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583450"/>
            <a:ext cx="10258424" cy="664797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4 -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DICTIONARIES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5285" y="3194076"/>
            <a:ext cx="1004800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fr-F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{'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domain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': 'jnpr.net', '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hostname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': 'LAB-EX-VC-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Backbone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time_zone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': 'Europe/Paris', '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name_server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': '195.68.0.1'}</a:t>
            </a:r>
          </a:p>
          <a:p>
            <a:r>
              <a:rPr lang="fr-F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fr-F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fr-F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ntp_server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"]="172.17.28.5"</a:t>
            </a:r>
          </a:p>
          <a:p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fr-F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{'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ntp_server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': '172.17.28.5', '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domain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': 'jnpr.net', '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hostname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': 'LAB-EX-VC-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Backbone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time_zone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': 'Europe/Paris', '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name_server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': '195.68.0.1</a:t>
            </a:r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'}</a:t>
            </a:r>
          </a:p>
          <a:p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fr-F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fr-F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ntp_server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'172.17.28.5'</a:t>
            </a:r>
            <a:endParaRPr lang="fr-F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704885" y="1774485"/>
            <a:ext cx="11457662" cy="59859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Add an item to a dictionary</a:t>
            </a:r>
          </a:p>
          <a:p>
            <a:pPr lvl="1"/>
            <a:r>
              <a:rPr lang="fr-FR" dirty="0" err="1" smtClean="0">
                <a:solidFill>
                  <a:schemeClr val="tx1"/>
                </a:solidFill>
              </a:rPr>
              <a:t>Lets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add</a:t>
            </a:r>
            <a:r>
              <a:rPr lang="fr-FR" dirty="0" smtClean="0">
                <a:solidFill>
                  <a:schemeClr val="tx1"/>
                </a:solidFill>
              </a:rPr>
              <a:t> the key "</a:t>
            </a:r>
            <a:r>
              <a:rPr lang="fr-FR" dirty="0" err="1" smtClean="0">
                <a:solidFill>
                  <a:schemeClr val="tx1"/>
                </a:solidFill>
              </a:rPr>
              <a:t>ntp_server</a:t>
            </a:r>
            <a:r>
              <a:rPr lang="fr-FR" dirty="0" smtClean="0">
                <a:solidFill>
                  <a:schemeClr val="tx1"/>
                </a:solidFill>
              </a:rPr>
              <a:t>"  </a:t>
            </a:r>
            <a:r>
              <a:rPr lang="fr-FR" dirty="0" err="1" smtClean="0">
                <a:solidFill>
                  <a:schemeClr val="tx1"/>
                </a:solidFill>
              </a:rPr>
              <a:t>with</a:t>
            </a:r>
            <a:r>
              <a:rPr lang="fr-FR" dirty="0" smtClean="0">
                <a:solidFill>
                  <a:schemeClr val="tx1"/>
                </a:solidFill>
              </a:rPr>
              <a:t> the value  </a:t>
            </a:r>
            <a:r>
              <a:rPr lang="fr-FR" dirty="0">
                <a:solidFill>
                  <a:schemeClr val="tx1"/>
                </a:solidFill>
              </a:rPr>
              <a:t>"172.17.28.5 "  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309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568936"/>
            <a:ext cx="10258424" cy="664797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4 -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DICTIONARIES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15587" y="2348628"/>
            <a:ext cx="12497840" cy="598599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Remove an item from a dictionary</a:t>
            </a:r>
          </a:p>
          <a:p>
            <a:pPr lvl="1"/>
            <a:r>
              <a:rPr lang="fr-FR" dirty="0" err="1" smtClean="0">
                <a:solidFill>
                  <a:schemeClr val="tx1"/>
                </a:solidFill>
              </a:rPr>
              <a:t>Lets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remove</a:t>
            </a:r>
            <a:r>
              <a:rPr lang="fr-FR" dirty="0" smtClean="0">
                <a:solidFill>
                  <a:schemeClr val="tx1"/>
                </a:solidFill>
              </a:rPr>
              <a:t> the key "</a:t>
            </a:r>
            <a:r>
              <a:rPr lang="fr-FR" dirty="0" err="1" smtClean="0">
                <a:solidFill>
                  <a:schemeClr val="tx1"/>
                </a:solidFill>
              </a:rPr>
              <a:t>ntp_server</a:t>
            </a:r>
            <a:r>
              <a:rPr lang="fr-FR" dirty="0" smtClean="0">
                <a:solidFill>
                  <a:schemeClr val="tx1"/>
                </a:solidFill>
              </a:rPr>
              <a:t>"  </a:t>
            </a:r>
            <a:r>
              <a:rPr lang="fr-FR" dirty="0" err="1" smtClean="0">
                <a:solidFill>
                  <a:schemeClr val="tx1"/>
                </a:solidFill>
              </a:rPr>
              <a:t>with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its</a:t>
            </a:r>
            <a:r>
              <a:rPr lang="fr-FR" dirty="0" smtClean="0">
                <a:solidFill>
                  <a:schemeClr val="tx1"/>
                </a:solidFill>
              </a:rPr>
              <a:t> value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546" y="3686354"/>
            <a:ext cx="1004800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fr-F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{'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ntp_server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': '172.17.28.5', '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domain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': 'jnpr.net', '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hostname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': 'LAB-EX-VC-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Backbone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time_zone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': 'Europe/Paris', '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name_server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': '195.68.0.1'}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name_server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ntp_server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': '172.17.28.5', 'hostname': 'LAB-EX-VC-Backbone', 'domain': 'jnpr.net',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time_zone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':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'Europe/Paris‘}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11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114870"/>
            <a:ext cx="10258424" cy="664797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4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 DICTIONARIES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1338694" y="1995470"/>
            <a:ext cx="11888932" cy="747686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operators (in, not in) can be used with dictionaries as well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4007" y="3387793"/>
            <a:ext cx="1232361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&gt;&gt;&gt; 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</a:t>
            </a:r>
            <a:endParaRPr lang="en-US" sz="18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ntp_server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': '172.17.28.5', 'hostname': 'LAB-EX-VC-Backbone', 'domain': 'jnpr.net',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'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time_zone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': 'Europe/Paris'}</a:t>
            </a:r>
          </a:p>
          <a:p>
            <a:pPr lvl="1"/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"domain" in </a:t>
            </a:r>
            <a:r>
              <a:rPr lang="en-GB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</a:t>
            </a:r>
            <a:endParaRPr lang="en-GB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6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114870"/>
            <a:ext cx="10258424" cy="66479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LOOPS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810491" y="2784902"/>
            <a:ext cx="11888932" cy="2555705"/>
          </a:xfrm>
        </p:spPr>
        <p:txBody>
          <a:bodyPr/>
          <a:lstStyle/>
          <a:p>
            <a:pPr lvl="1" algn="just"/>
            <a:r>
              <a:rPr lang="en-GB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“for loops” if 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 something you need to </a:t>
            </a:r>
            <a:r>
              <a:rPr lang="en-GB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iterate</a:t>
            </a:r>
          </a:p>
          <a:p>
            <a:pPr lvl="2" algn="just"/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 list, it iterates over its </a:t>
            </a:r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</a:p>
          <a:p>
            <a:pPr lvl="2" algn="just"/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 dictionary, it iterates over its </a:t>
            </a:r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</a:p>
          <a:p>
            <a:pPr lvl="2" algn="just"/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 file, it iterates over its </a:t>
            </a:r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</a:p>
          <a:p>
            <a:pPr lvl="2" algn="just"/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 string, it iterates over its characters</a:t>
            </a:r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 algn="just"/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1" algn="just"/>
            <a:r>
              <a:rPr lang="en-GB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iteration of the </a:t>
            </a:r>
            <a:r>
              <a:rPr lang="en-GB" alt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GB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GB" alt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“for loop” </a:t>
            </a:r>
            <a:r>
              <a:rPr lang="en-GB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the statements in the loop </a:t>
            </a:r>
            <a:r>
              <a:rPr lang="en-GB" alt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endParaRPr lang="en-GB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Alternatively, use a “for loop” to 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GB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 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fixed number of </a:t>
            </a:r>
            <a:r>
              <a:rPr lang="en-GB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4073" y="1909426"/>
            <a:ext cx="104859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expression):</a:t>
            </a:r>
          </a:p>
          <a:p>
            <a:pPr lvl="1"/>
            <a:r>
              <a:rPr lang="fr-FR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⎵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statement(s)</a:t>
            </a:r>
            <a:endParaRPr lang="en-GB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10491" y="779667"/>
            <a:ext cx="12666518" cy="4187188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 lvl="2"/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Indentation </a:t>
            </a: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matters: use spaces for the indented block of statements </a:t>
            </a:r>
            <a:endParaRPr lang="en-GB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112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12385" y="268543"/>
            <a:ext cx="10258424" cy="664797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LAB 5 - 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LOOPS WITH A LIST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840023" y="1418545"/>
            <a:ext cx="11888932" cy="747686"/>
          </a:xfrm>
        </p:spPr>
        <p:txBody>
          <a:bodyPr/>
          <a:lstStyle/>
          <a:p>
            <a:pPr lvl="1" algn="just"/>
            <a:r>
              <a:rPr lang="en-GB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 a for loop with a </a:t>
            </a:r>
            <a:r>
              <a:rPr lang="en-GB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list, 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iterates over its </a:t>
            </a:r>
            <a:r>
              <a:rPr lang="en-GB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items.</a:t>
            </a:r>
          </a:p>
          <a:p>
            <a:pPr lvl="1" algn="just"/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8694" y="2471845"/>
            <a:ext cx="992331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endParaRPr lang="en-GB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[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'172.30.108.11', '172.30.108.133', '172.30.108.133', '172.30.108.14', 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'172.30.108.176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', '172.30.108.254']</a:t>
            </a:r>
          </a:p>
          <a:p>
            <a:pPr lvl="1"/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for 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device in </a:t>
            </a:r>
            <a:r>
              <a:rPr lang="en-GB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print (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 device is: "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device)</a:t>
            </a:r>
          </a:p>
          <a:p>
            <a:pPr lvl="1"/>
            <a:endParaRPr lang="en-GB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the current device is: 172.30.108.11</a:t>
            </a: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the current device is: 172.30.108.133</a:t>
            </a: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the current device is: 172.30.108.133</a:t>
            </a: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the current device is: 172.30.108.14</a:t>
            </a: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the current device is: 172.30.108.176</a:t>
            </a: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the current device is: 172.30.108.254</a:t>
            </a:r>
          </a:p>
          <a:p>
            <a:pPr lvl="1"/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1132168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442031"/>
            <a:ext cx="10258424" cy="664797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 OF OFF-BOX SCRIPTING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006918" y="1356808"/>
            <a:ext cx="10607039" cy="3187440"/>
          </a:xfrm>
        </p:spPr>
        <p:txBody>
          <a:bodyPr/>
          <a:lstStyle/>
          <a:p>
            <a:pPr algn="just"/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100 devices on the network.</a:t>
            </a:r>
          </a:p>
          <a:p>
            <a:pPr algn="just"/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to update all of my 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 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 new </a:t>
            </a:r>
            <a:r>
              <a:rPr lang="en-GB" alt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snmp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community </a:t>
            </a:r>
            <a:endParaRPr lang="en-GB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 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a 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programmer: </a:t>
            </a:r>
            <a:endParaRPr lang="en-GB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on a server/laptop as the point-of-control </a:t>
            </a:r>
            <a:r>
              <a:rPr 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remotely </a:t>
            </a:r>
            <a:r>
              <a:rPr 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</a:t>
            </a:r>
            <a:r>
              <a:rPr lang="en-US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US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devices.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  <a:endParaRPr lang="en-GB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/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Find/Create 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list of all 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devices IPs 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Credentials</a:t>
            </a:r>
          </a:p>
          <a:p>
            <a:pPr lvl="2" algn="just"/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device in 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list</a:t>
            </a:r>
          </a:p>
          <a:p>
            <a:pPr lvl="3" algn="just"/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device </a:t>
            </a:r>
            <a:endParaRPr lang="en-GB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algn="just"/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configuration 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  <a:p>
            <a:pPr lvl="3" algn="just"/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 the configuration change</a:t>
            </a:r>
          </a:p>
          <a:p>
            <a:pPr lvl="3" algn="just"/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 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</a:p>
          <a:p>
            <a:pPr lvl="2" algn="just"/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the next device 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until 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finish the list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2030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147032"/>
            <a:ext cx="10258424" cy="66479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LOOPS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LIST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1520" y="2215011"/>
            <a:ext cx="1004800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range (</a:t>
            </a:r>
            <a:r>
              <a:rPr lang="fr-F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2,6)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[2, 3, </a:t>
            </a:r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4, 5]</a:t>
            </a:r>
          </a:p>
          <a:p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for </a:t>
            </a:r>
            <a:r>
              <a:rPr lang="fr-F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range (</a:t>
            </a:r>
            <a:r>
              <a:rPr lang="fr-F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2,6):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"set interface xe-0/0/%s unit 0 </a:t>
            </a:r>
            <a:r>
              <a:rPr lang="fr-F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family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Ethernet-</a:t>
            </a:r>
            <a:r>
              <a:rPr lang="fr-F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switching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%</a:t>
            </a:r>
            <a:r>
              <a:rPr lang="fr-F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  <a:p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interface xe-0/0/2 unit 0 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family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 Ethernet-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switching</a:t>
            </a:r>
            <a:endParaRPr lang="fr-F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set interface xe-0/0/3 unit 0 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family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 Ethernet-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switching</a:t>
            </a:r>
            <a:endParaRPr lang="fr-F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set interface xe-0/0/4 unit 0 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family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Ethernet-</a:t>
            </a:r>
            <a:r>
              <a:rPr lang="fr-F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switching</a:t>
            </a:r>
            <a:endParaRPr lang="fr-F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set interface </a:t>
            </a:r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xe-0/0/5 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unit 0 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family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Ethernet-</a:t>
            </a:r>
            <a:r>
              <a:rPr lang="fr-F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switching</a:t>
            </a:r>
            <a:endParaRPr lang="fr-F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852054" y="1226040"/>
            <a:ext cx="11888932" cy="747686"/>
          </a:xfrm>
        </p:spPr>
        <p:txBody>
          <a:bodyPr/>
          <a:lstStyle/>
          <a:p>
            <a:pPr lvl="1"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 a for loop with a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list,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iterates over its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items.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07" lvl="1" indent="0" algn="just">
              <a:buNone/>
            </a:pP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599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973" y="0"/>
            <a:ext cx="11653836" cy="779667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LAB 5 - 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LOOPS WITH A DICTIONARY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338694" y="1115527"/>
            <a:ext cx="11888932" cy="747686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55" lvl="1" indent="-411455" algn="just">
              <a:spcBef>
                <a:spcPts val="900"/>
              </a:spcBef>
              <a:buFont typeface="Arial"/>
              <a:buChar char="•"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use a for loop with a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dictionary,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iterates over its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5972" y="1928910"/>
            <a:ext cx="988521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</a:t>
            </a:r>
            <a:endParaRPr lang="en-GB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{'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ntp_server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': '172.17.28.5', 'hostname': 'LAB-EX-VC-Backbone', 'domain': 'jnpr.net', '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name_server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': '195.68.0.1', '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time_zone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': 'Europe/Paris'}</a:t>
            </a:r>
          </a:p>
          <a:p>
            <a:pPr lvl="1"/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key in </a:t>
            </a:r>
            <a:r>
              <a:rPr lang="en-GB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print 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GB" altLang="en-US" sz="18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GB" altLang="en-US" sz="18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GB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ntp_server</a:t>
            </a:r>
            <a:endParaRPr lang="en-GB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hostname</a:t>
            </a: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domain</a:t>
            </a:r>
          </a:p>
          <a:p>
            <a:pPr lvl="1"/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name_server</a:t>
            </a:r>
            <a:endParaRPr lang="en-GB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time_zone</a:t>
            </a:r>
            <a:endParaRPr lang="en-GB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876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8695" y="0"/>
            <a:ext cx="11888932" cy="779667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LAB 5 - 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LOOPS WITH A DICTIONARY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338694" y="1115527"/>
            <a:ext cx="11888932" cy="747686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55" lvl="1" indent="-411455" algn="just">
              <a:spcBef>
                <a:spcPts val="900"/>
              </a:spcBef>
              <a:buFont typeface="Arial"/>
              <a:buChar char="•"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use a for loop with a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dictionary,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iterates over its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8694" y="1863213"/>
            <a:ext cx="988521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</a:t>
            </a:r>
            <a:endParaRPr lang="en-GB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{'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ntp_server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': '172.17.28.5', 'hostname': 'LAB-EX-VC-Backbone', 'domain': 'jnpr.net', '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name_server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': '195.68.0.1', '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time_zone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': 'Europe/Paris'}</a:t>
            </a:r>
          </a:p>
          <a:p>
            <a:pPr lvl="1"/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key in </a:t>
            </a:r>
            <a:r>
              <a:rPr lang="en-GB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GB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[key]</a:t>
            </a:r>
          </a:p>
          <a:p>
            <a:pPr lvl="1"/>
            <a:endParaRPr lang="en-GB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lvl="1"/>
            <a:r>
              <a:rPr lang="fr-F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lvl="1"/>
            <a:r>
              <a:rPr lang="fr-F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172.17.28.5</a:t>
            </a:r>
          </a:p>
          <a:p>
            <a:pPr lvl="1"/>
            <a:r>
              <a:rPr lang="fr-F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LAB-EX-VC-</a:t>
            </a:r>
            <a:r>
              <a:rPr lang="fr-FR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Backbone</a:t>
            </a:r>
            <a:endParaRPr lang="fr-FR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jnpr.net</a:t>
            </a:r>
          </a:p>
          <a:p>
            <a:pPr lvl="1"/>
            <a:r>
              <a:rPr lang="fr-F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195.68.0.1</a:t>
            </a:r>
          </a:p>
          <a:p>
            <a:pPr lvl="1"/>
            <a:r>
              <a:rPr lang="fr-FR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Europe/Paris</a:t>
            </a:r>
          </a:p>
          <a:p>
            <a:pPr lvl="1"/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fr-FR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97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70835" y="0"/>
            <a:ext cx="10258424" cy="66479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5 - FOR LOOPS WITH A FILE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852054" y="925251"/>
            <a:ext cx="11888932" cy="747686"/>
          </a:xfrm>
        </p:spPr>
        <p:txBody>
          <a:bodyPr/>
          <a:lstStyle/>
          <a:p>
            <a:pPr lvl="1"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 for loop with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file,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iterates over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</a:p>
          <a:p>
            <a:pPr marL="548607" lvl="1" indent="0" algn="just">
              <a:buNone/>
            </a:pP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07" lvl="1" indent="0" algn="just">
              <a:buNone/>
            </a:pP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8694" y="3368126"/>
            <a:ext cx="9923318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f=open("</a:t>
            </a:r>
            <a:r>
              <a:rPr lang="en-GB" alt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python_basics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/list_of_ip.txt")</a:t>
            </a: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type(f)</a:t>
            </a:r>
            <a:endParaRPr lang="en-GB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&lt;type 'file'&gt;</a:t>
            </a: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endParaRPr lang="en-GB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&lt;open file </a:t>
            </a:r>
            <a:r>
              <a:rPr lang="en-GB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python_basics</a:t>
            </a:r>
            <a:r>
              <a:rPr lang="en-GB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listofip.txt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', mode 'r' at 0x000000000317A810&gt;</a:t>
            </a: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for line in 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f:</a:t>
            </a:r>
            <a:endParaRPr lang="en-GB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print 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172.30.179.101</a:t>
            </a:r>
          </a:p>
          <a:p>
            <a:pPr lvl="1"/>
            <a:endParaRPr lang="en-GB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172.30.179.102</a:t>
            </a:r>
          </a:p>
          <a:p>
            <a:pPr lvl="1"/>
            <a:endParaRPr lang="en-GB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172.30.179.103</a:t>
            </a:r>
          </a:p>
          <a:p>
            <a:pPr lvl="1"/>
            <a:endParaRPr lang="en-GB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172.30.179.104</a:t>
            </a:r>
          </a:p>
          <a:p>
            <a:pPr lvl="1"/>
            <a:endParaRPr lang="en-GB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172.30.179.105</a:t>
            </a:r>
          </a:p>
          <a:p>
            <a:pPr lvl="1"/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alt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f.close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8694" y="1477877"/>
            <a:ext cx="99233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GB" alt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pytraining@py-automation-master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:~$ more "</a:t>
            </a:r>
            <a:r>
              <a:rPr lang="en-GB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python_basics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/list_of_ip.txt"</a:t>
            </a: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172.30.179.101</a:t>
            </a: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172.30.179.102</a:t>
            </a: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172.30.179.103</a:t>
            </a: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172.30.179.104</a:t>
            </a:r>
          </a:p>
          <a:p>
            <a:pPr lvl="1"/>
            <a:r>
              <a:rPr lang="en-GB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172.30.179.105</a:t>
            </a:r>
            <a:endParaRPr lang="en-GB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6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771197" y="1159892"/>
            <a:ext cx="11519934" cy="61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Execute the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extract_hostname.py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file and look at its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search for the hostname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configuration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format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  <a:p>
            <a:pPr marL="0" indent="0" algn="just">
              <a:buNone/>
            </a:pPr>
            <a:endParaRPr lang="en-GB" altLang="en-US" sz="32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9405" y="250254"/>
            <a:ext cx="12131674" cy="664797"/>
          </a:xfrm>
          <a:noFill/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 5 - FOR LOOPS WITH A FILE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5345" y="4511008"/>
            <a:ext cx="979388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python_basics/regex_hostname.py</a:t>
            </a:r>
            <a:endParaRPr lang="en-GB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show_config.txt</a:t>
            </a:r>
            <a:r>
              <a:rPr lang="en-GB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JUNOS </a:t>
            </a:r>
            <a:r>
              <a:rPr lang="en-GB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en-GB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 in set format</a:t>
            </a:r>
            <a:endParaRPr lang="en-GB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f=open("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python_basics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/show_config.txt")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for line in f: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if "host-name" in line: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hostname=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line.split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(" ")[-1].strip()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print hostname</a:t>
            </a:r>
          </a:p>
          <a:p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f.close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9405" y="3287438"/>
            <a:ext cx="97938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pytraining@py-automation-master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:~$ python python_basics/extract_hostname.py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FR-EX2200-110</a:t>
            </a:r>
          </a:p>
        </p:txBody>
      </p:sp>
    </p:spTree>
    <p:extLst>
      <p:ext uri="{BB962C8B-B14F-4D97-AF65-F5344CB8AC3E}">
        <p14:creationId xmlns:p14="http://schemas.microsoft.com/office/powerpoint/2010/main" val="3046316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18309" y="2007301"/>
            <a:ext cx="12047987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f=open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python_basics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show_config.txt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this file is a </a:t>
            </a:r>
            <a:r>
              <a:rPr 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junos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configuration in set format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lets iterate the file line by line. Lets get the line that matches "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host-name"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for line in f: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"host-name" in 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line: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hostname_line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=line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hostname_line</a:t>
            </a:r>
            <a:endParaRPr lang="en-US" sz="18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'set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system host-name FR-EX2200-110\n'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str.split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hostname_line_list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hostname_line.split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")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hostname_line_list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['set', 'system', 'host-name', 'FR-EX2200-110\n']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hostname_line_list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[-1]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'FR-EX2200-110\n'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help(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str.strip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hostname=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hostname_line_list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[-1].strip()</a:t>
            </a:r>
          </a:p>
          <a:p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fr-F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hostname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'FR-EX2200-110'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fr-F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fr-F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hostname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FR-EX2200-110</a:t>
            </a:r>
          </a:p>
          <a:p>
            <a:r>
              <a:rPr lang="fr-F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fr-FR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f.close</a:t>
            </a:r>
            <a:r>
              <a:rPr lang="fr-FR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1511" y="319684"/>
            <a:ext cx="12131674" cy="66479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 5 - FOR LOOPS WITH A FILE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63936" y="1120379"/>
            <a:ext cx="11519934" cy="61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These are the details about the previous program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129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70835" y="0"/>
            <a:ext cx="10258424" cy="66479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5 - FOR LOOPS WITH A STRING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852054" y="925251"/>
            <a:ext cx="11888932" cy="747686"/>
          </a:xfrm>
        </p:spPr>
        <p:txBody>
          <a:bodyPr/>
          <a:lstStyle/>
          <a:p>
            <a:pPr lvl="1"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 for loop with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string, it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iterates over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characters.</a:t>
            </a:r>
          </a:p>
          <a:p>
            <a:pPr marL="548607" lvl="1" indent="0" algn="just">
              <a:buNone/>
            </a:pP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8694" y="2471845"/>
            <a:ext cx="9923318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for characters in "whatever":</a:t>
            </a: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 characters</a:t>
            </a:r>
          </a:p>
          <a:p>
            <a:pPr lvl="1"/>
            <a:endParaRPr lang="en-GB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61520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114870"/>
            <a:ext cx="10258424" cy="66479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WHILE LOOPS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75408" y="2613936"/>
            <a:ext cx="12666518" cy="4187188"/>
          </a:xfrm>
        </p:spPr>
        <p:txBody>
          <a:bodyPr/>
          <a:lstStyle/>
          <a:p>
            <a:pPr lvl="1"/>
            <a:r>
              <a:rPr lang="en-GB" alt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alt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xecutes </a:t>
            </a:r>
            <a:r>
              <a:rPr lang="en-GB" alt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statements in the loop </a:t>
            </a:r>
            <a:r>
              <a:rPr lang="en-GB" alt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while the expression evaluates to true</a:t>
            </a:r>
            <a:endParaRPr lang="en-GB" alt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GB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 evaluates to false</a:t>
            </a:r>
            <a:r>
              <a:rPr lang="en-GB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loop body </a:t>
            </a:r>
            <a:r>
              <a:rPr lang="en-GB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skipped </a:t>
            </a:r>
            <a:r>
              <a:rPr lang="en-GB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 first statement after the while loop </a:t>
            </a:r>
            <a:r>
              <a:rPr lang="en-GB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executed.</a:t>
            </a:r>
          </a:p>
          <a:p>
            <a:pPr lvl="1" algn="just"/>
            <a:r>
              <a:rPr lang="en-GB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note that a “while” loop </a:t>
            </a:r>
            <a:r>
              <a:rPr lang="en-GB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might not ever </a:t>
            </a:r>
            <a:r>
              <a:rPr lang="en-GB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run.  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make </a:t>
            </a:r>
            <a:r>
              <a:rPr lang="en-GB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sure you are not creating an infinite </a:t>
            </a:r>
            <a:r>
              <a:rPr lang="en-GB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  <a:p>
            <a:pPr lvl="2" algn="just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has to be something in your loop to cause the loop to break</a:t>
            </a:r>
          </a:p>
          <a:p>
            <a:pPr lvl="1" algn="just"/>
            <a:endParaRPr lang="en-US" sz="3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9255" y="1824549"/>
            <a:ext cx="94016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(expression):</a:t>
            </a: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statement(s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5408" y="1260931"/>
            <a:ext cx="12666518" cy="4187188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yntax:</a:t>
            </a:r>
            <a:endParaRPr lang="en-US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5832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65329" y="114870"/>
            <a:ext cx="10874321" cy="664797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CONDITIONALS: IF…ELIF…ELSE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10532" y="4560794"/>
            <a:ext cx="12349504" cy="2171351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Executes some statements if an expression evaluates to true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Elif</a:t>
            </a:r>
            <a:r>
              <a:rPr lang="en-GB" dirty="0" smtClean="0">
                <a:solidFill>
                  <a:schemeClr val="tx1"/>
                </a:solidFill>
              </a:rPr>
              <a:t> and </a:t>
            </a:r>
            <a:r>
              <a:rPr lang="en-GB" dirty="0">
                <a:solidFill>
                  <a:schemeClr val="tx1"/>
                </a:solidFill>
              </a:rPr>
              <a:t>Else are </a:t>
            </a:r>
            <a:r>
              <a:rPr lang="en-GB" dirty="0" smtClean="0">
                <a:solidFill>
                  <a:schemeClr val="tx1"/>
                </a:solidFill>
              </a:rPr>
              <a:t>optional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Elif</a:t>
            </a:r>
            <a:r>
              <a:rPr lang="en-GB" dirty="0" smtClean="0">
                <a:solidFill>
                  <a:schemeClr val="tx1"/>
                </a:solidFill>
              </a:rPr>
              <a:t> means “else if”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Else </a:t>
            </a:r>
            <a:r>
              <a:rPr lang="en-GB" dirty="0">
                <a:solidFill>
                  <a:schemeClr val="tx1"/>
                </a:solidFill>
              </a:rPr>
              <a:t>specify actions to take if no </a:t>
            </a:r>
            <a:r>
              <a:rPr lang="en-US" dirty="0">
                <a:solidFill>
                  <a:schemeClr val="tx1"/>
                </a:solidFill>
              </a:rPr>
              <a:t>condition was met previously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490" y="2138429"/>
            <a:ext cx="1162915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expression:</a:t>
            </a:r>
          </a:p>
          <a:p>
            <a:pPr lvl="1"/>
            <a:r>
              <a:rPr lang="fr-FR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⎵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statement(s)</a:t>
            </a:r>
          </a:p>
          <a:p>
            <a:pPr lvl="1"/>
            <a:r>
              <a:rPr lang="en-GB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GB" alt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lif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expression:</a:t>
            </a:r>
          </a:p>
          <a:p>
            <a:pPr lvl="1"/>
            <a:r>
              <a:rPr lang="fr-FR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⎵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statement(s)</a:t>
            </a:r>
            <a:endParaRPr lang="en-GB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GB" alt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lif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expression:</a:t>
            </a:r>
          </a:p>
          <a:p>
            <a:pPr lvl="1"/>
            <a:r>
              <a:rPr lang="fr-FR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⎵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statement(s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lvl="1"/>
            <a:r>
              <a:rPr lang="fr-FR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⎵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statement(s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4690" y="1007750"/>
            <a:ext cx="14121245" cy="4187188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lvl="2"/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Indentation </a:t>
            </a: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matters: use spaces for the indented </a:t>
            </a:r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blocks </a:t>
            </a: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statements</a:t>
            </a: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3375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114870"/>
            <a:ext cx="10258424" cy="66479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6 - IF…ELIF…ELSE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395" y="2773727"/>
            <a:ext cx="1232361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endParaRPr lang="en-GB" sz="18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'172.30.108.11', '172.30.108.133', '172.30.108.133', '172.30.108.14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'172.30.108.176', '172.30.108.254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  <a:endParaRPr lang="en-GB" altLang="en-US" sz="18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device in </a:t>
            </a:r>
            <a:r>
              <a:rPr lang="en-GB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device=='172.30.108.14':</a:t>
            </a: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print 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"172.30.108.14 was found in </a:t>
            </a:r>
            <a:r>
              <a:rPr lang="en-GB" alt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1"/>
            <a:endParaRPr lang="en-GB" altLang="en-US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GB" altLang="en-US" sz="18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172.30.108.14 was found in </a:t>
            </a:r>
            <a:r>
              <a:rPr lang="en-GB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endParaRPr lang="en-GB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39138" y="1895884"/>
            <a:ext cx="11888932" cy="747686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 comparison operator in the if or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expression</a:t>
            </a:r>
          </a:p>
        </p:txBody>
      </p:sp>
    </p:spTree>
    <p:extLst>
      <p:ext uri="{BB962C8B-B14F-4D97-AF65-F5344CB8AC3E}">
        <p14:creationId xmlns:p14="http://schemas.microsoft.com/office/powerpoint/2010/main" val="2759844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239049"/>
            <a:ext cx="10258424" cy="66479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WHEN USING AUTOMATION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913335" y="1105195"/>
            <a:ext cx="13368149" cy="5818186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round 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initial design and installation of a network component. </a:t>
            </a:r>
            <a:endParaRPr lang="en-GB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ZTP, 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Python, </a:t>
            </a:r>
            <a:r>
              <a:rPr lang="en-GB" alt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Netconify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alt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Openclos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alt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 in building network</a:t>
            </a:r>
            <a:endParaRPr lang="en-GB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Configure 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eploy 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demand configuration and software changes to the platform.</a:t>
            </a:r>
          </a:p>
          <a:p>
            <a:pPr lvl="1"/>
            <a:r>
              <a:rPr lang="en-GB" alt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configuring or reconfiguring the network for new services </a:t>
            </a:r>
            <a:endParaRPr lang="en-GB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Audit phase </a:t>
            </a:r>
            <a:endParaRPr lang="en-GB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eals 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automating 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 of monitoring operational state of the 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endParaRPr lang="en-GB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alt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JSNAPy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alt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JUNOS 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API, SNMP can be used to help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onitoring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auditing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endParaRPr lang="en-GB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89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114870"/>
            <a:ext cx="10258424" cy="66479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6 - IF…ELIF…ELSE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395" y="2773727"/>
            <a:ext cx="1232361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ntp_server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': '172.17.28.5', 'hostname': 'LAB-EX-VC-Backbone', 'domain': 'jnpr.net', 	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time_zone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': 'Europe/Paris'}</a:t>
            </a: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for key in </a:t>
            </a:r>
            <a:r>
              <a:rPr lang="en-GB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key=='domain':</a:t>
            </a:r>
          </a:p>
          <a:p>
            <a:pPr lvl="1"/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print 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domain is " + </a:t>
            </a:r>
            <a:r>
              <a:rPr lang="en-GB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[key]</a:t>
            </a:r>
          </a:p>
          <a:p>
            <a:pPr lvl="1"/>
            <a:endParaRPr lang="en-GB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the domain is jnpr.net</a:t>
            </a: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39138" y="1895884"/>
            <a:ext cx="11888932" cy="747686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 comparison operator in the if or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expression</a:t>
            </a:r>
          </a:p>
        </p:txBody>
      </p:sp>
    </p:spTree>
    <p:extLst>
      <p:ext uri="{BB962C8B-B14F-4D97-AF65-F5344CB8AC3E}">
        <p14:creationId xmlns:p14="http://schemas.microsoft.com/office/powerpoint/2010/main" val="26647480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114870"/>
            <a:ext cx="10258424" cy="66479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6 - IF…ELIF…ELSE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0875" y="2989937"/>
            <a:ext cx="12323619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endParaRPr lang="en-GB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['172.30.108.11', '172.30.108.133', '172.30.108.133', '172.30.108.14',	'172.30.108.176', '172.30.108.254']</a:t>
            </a:r>
            <a:endParaRPr lang="en-GB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'172.30.108.14' in </a:t>
            </a:r>
            <a:r>
              <a:rPr lang="en-GB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endParaRPr lang="en-GB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'172.30.108.14' in </a:t>
            </a:r>
            <a:r>
              <a:rPr lang="en-GB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print 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"172.30.108.14 was found in </a:t>
            </a:r>
            <a:r>
              <a:rPr lang="en-GB" alt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print 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"172.30.108.14 was not found in </a:t>
            </a:r>
            <a:r>
              <a:rPr lang="en-GB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GB" altLang="en-US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172.30.108.14 was found in </a:t>
            </a:r>
            <a:r>
              <a:rPr lang="en-GB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endParaRPr lang="en-GB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en-GB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1345620" y="1704348"/>
            <a:ext cx="11888932" cy="747686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 membership operator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or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0942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114870"/>
            <a:ext cx="10258424" cy="66479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6 - IF…ELIF…ELSE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0875" y="2989937"/>
            <a:ext cx="1232361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ntp_server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': '172.17.28.5', 'hostname': 'LAB-EX-VC-Backbone', 'domain': 'jnpr.net', 	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time_zone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': 'Europe/Paris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'}</a:t>
            </a: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"domain" in </a:t>
            </a:r>
            <a:r>
              <a:rPr lang="en-GB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</a:t>
            </a:r>
            <a:endParaRPr lang="en-GB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if "domain" in </a:t>
            </a:r>
            <a:r>
              <a:rPr lang="en-GB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print 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"domain is " + </a:t>
            </a:r>
            <a:r>
              <a:rPr lang="en-GB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this_is_a_dictionary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["domain"]</a:t>
            </a:r>
          </a:p>
          <a:p>
            <a:pPr lvl="1"/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print 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"domain was not found in </a:t>
            </a:r>
            <a:r>
              <a:rPr lang="en-GB" alt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my_devices_list</a:t>
            </a:r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</a:p>
          <a:p>
            <a:pPr lvl="1"/>
            <a:endParaRPr lang="en-GB" alt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lvl="1"/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domain is </a:t>
            </a:r>
            <a:r>
              <a:rPr lang="en-GB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jnpr.net</a:t>
            </a:r>
            <a:endParaRPr lang="en-GB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1345620" y="1704348"/>
            <a:ext cx="11888932" cy="747686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 membership operator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or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7283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81226" y="3963473"/>
            <a:ext cx="10258424" cy="664797"/>
          </a:xfrm>
        </p:spPr>
        <p:txBody>
          <a:bodyPr/>
          <a:lstStyle/>
          <a:p>
            <a:pPr algn="ctr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PYTHON BUILDING BLOCKS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4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8370" y="283894"/>
            <a:ext cx="13159394" cy="664797"/>
          </a:xfrm>
        </p:spPr>
        <p:txBody>
          <a:bodyPr/>
          <a:lstStyle/>
          <a:p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PYTHON BUILDING BLOCKS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198370" y="1466049"/>
            <a:ext cx="10514561" cy="7027981"/>
          </a:xfrm>
        </p:spPr>
        <p:txBody>
          <a:bodyPr/>
          <a:lstStyle/>
          <a:p>
            <a:pPr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Module: </a:t>
            </a:r>
          </a:p>
          <a:p>
            <a:pPr lvl="1"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file with Python </a:t>
            </a:r>
            <a:r>
              <a:rPr lang="en-GB" dirty="0" smtClean="0">
                <a:solidFill>
                  <a:schemeClr val="tx1"/>
                </a:solidFill>
              </a:rPr>
              <a:t>code.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python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  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pPr lvl="1"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name is the module name with the suffix .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appended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(module.py)</a:t>
            </a:r>
            <a:r>
              <a:rPr lang="en-GB" dirty="0" smtClean="0">
                <a:solidFill>
                  <a:schemeClr val="tx1"/>
                </a:solidFill>
              </a:rPr>
              <a:t>. </a:t>
            </a:r>
          </a:p>
          <a:p>
            <a:pPr lvl="1" algn="just"/>
            <a:r>
              <a:rPr lang="en-GB" dirty="0" smtClean="0">
                <a:solidFill>
                  <a:schemeClr val="tx1"/>
                </a:solidFill>
              </a:rPr>
              <a:t>A </a:t>
            </a:r>
            <a:r>
              <a:rPr lang="en-GB" dirty="0">
                <a:solidFill>
                  <a:schemeClr val="tx1"/>
                </a:solidFill>
              </a:rPr>
              <a:t>module can define functions, </a:t>
            </a:r>
            <a:r>
              <a:rPr lang="en-GB" dirty="0" smtClean="0">
                <a:solidFill>
                  <a:schemeClr val="tx1"/>
                </a:solidFill>
              </a:rPr>
              <a:t>classes, variables ...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Package: several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modules all together in a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directory, accompanied with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named __init__.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py. The file __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init__.py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empty.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Function: </a:t>
            </a:r>
          </a:p>
          <a:p>
            <a:pPr lvl="1"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returns a value. Call a function passing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arguments. </a:t>
            </a:r>
          </a:p>
          <a:p>
            <a:pPr lvl="1"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many built-in functions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You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also create your own functions. 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function is defined once and can be called multiple times. 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902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8370" y="283894"/>
            <a:ext cx="13159394" cy="664797"/>
          </a:xfrm>
        </p:spPr>
        <p:txBody>
          <a:bodyPr/>
          <a:lstStyle/>
          <a:p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PYTHON BUILDING BLOCKS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198370" y="1309640"/>
            <a:ext cx="10514561" cy="5277140"/>
          </a:xfrm>
        </p:spPr>
        <p:txBody>
          <a:bodyPr/>
          <a:lstStyle/>
          <a:p>
            <a:pPr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Class:</a:t>
            </a:r>
          </a:p>
          <a:p>
            <a:pPr lvl="1" algn="just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lasses define objects.</a:t>
            </a:r>
          </a:p>
          <a:p>
            <a:pPr lvl="1" algn="just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class passing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arguments. The returned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is an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object. So each instance of a class is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class </a:t>
            </a:r>
            <a:r>
              <a:rPr lang="en-GB" dirty="0" smtClean="0">
                <a:solidFill>
                  <a:schemeClr val="tx1"/>
                </a:solidFill>
              </a:rPr>
              <a:t>defines </a:t>
            </a:r>
            <a:r>
              <a:rPr lang="en-GB" dirty="0">
                <a:solidFill>
                  <a:schemeClr val="tx1"/>
                </a:solidFill>
              </a:rPr>
              <a:t>functions </a:t>
            </a:r>
            <a:r>
              <a:rPr lang="en-GB" dirty="0" smtClean="0">
                <a:solidFill>
                  <a:schemeClr val="tx1"/>
                </a:solidFill>
              </a:rPr>
              <a:t>available for this object (in </a:t>
            </a:r>
            <a:r>
              <a:rPr lang="en-GB" dirty="0">
                <a:solidFill>
                  <a:schemeClr val="tx1"/>
                </a:solidFill>
              </a:rPr>
              <a:t>a </a:t>
            </a:r>
            <a:r>
              <a:rPr lang="en-GB" dirty="0" smtClean="0">
                <a:solidFill>
                  <a:schemeClr val="tx1"/>
                </a:solidFill>
              </a:rPr>
              <a:t>class, these functions are </a:t>
            </a:r>
            <a:r>
              <a:rPr lang="en-GB" dirty="0">
                <a:solidFill>
                  <a:schemeClr val="tx1"/>
                </a:solidFill>
              </a:rPr>
              <a:t>called methods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Method: </a:t>
            </a:r>
          </a:p>
          <a:p>
            <a:pPr lvl="1"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method is a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defined in a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class. </a:t>
            </a:r>
          </a:p>
          <a:p>
            <a:pPr lvl="1" algn="just"/>
            <a:r>
              <a:rPr lang="en-GB" dirty="0">
                <a:solidFill>
                  <a:schemeClr val="tx1"/>
                </a:solidFill>
              </a:rPr>
              <a:t>T</a:t>
            </a:r>
            <a:r>
              <a:rPr lang="en-GB" dirty="0" smtClean="0">
                <a:solidFill>
                  <a:schemeClr val="tx1"/>
                </a:solidFill>
              </a:rPr>
              <a:t>o </a:t>
            </a:r>
            <a:r>
              <a:rPr lang="en-GB" dirty="0">
                <a:solidFill>
                  <a:schemeClr val="tx1"/>
                </a:solidFill>
              </a:rPr>
              <a:t>call </a:t>
            </a:r>
            <a:r>
              <a:rPr lang="en-GB" dirty="0" smtClean="0">
                <a:solidFill>
                  <a:schemeClr val="tx1"/>
                </a:solidFill>
              </a:rPr>
              <a:t>a method</a:t>
            </a:r>
            <a:r>
              <a:rPr lang="en-GB" dirty="0">
                <a:solidFill>
                  <a:schemeClr val="tx1"/>
                </a:solidFill>
              </a:rPr>
              <a:t>, we first need to create an instance of </a:t>
            </a:r>
            <a:r>
              <a:rPr lang="en-GB" dirty="0" smtClean="0">
                <a:solidFill>
                  <a:schemeClr val="tx1"/>
                </a:solidFill>
              </a:rPr>
              <a:t>the </a:t>
            </a:r>
            <a:r>
              <a:rPr lang="en-GB" dirty="0">
                <a:solidFill>
                  <a:schemeClr val="tx1"/>
                </a:solidFill>
              </a:rPr>
              <a:t>class.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 an instance of a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class, you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call a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for this object.</a:t>
            </a:r>
          </a:p>
        </p:txBody>
      </p:sp>
    </p:spTree>
    <p:extLst>
      <p:ext uri="{BB962C8B-B14F-4D97-AF65-F5344CB8AC3E}">
        <p14:creationId xmlns:p14="http://schemas.microsoft.com/office/powerpoint/2010/main" val="1175539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8371" y="283894"/>
            <a:ext cx="10258424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builtin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198371" y="1393861"/>
            <a:ext cx="10514561" cy="4257154"/>
          </a:xfrm>
        </p:spPr>
        <p:txBody>
          <a:bodyPr/>
          <a:lstStyle/>
          <a:p>
            <a:pPr algn="just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 has a number of functions built into it that are always available.</a:t>
            </a:r>
          </a:p>
          <a:p>
            <a:pPr algn="just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__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builtins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 contains built-in functions which are automatically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available. You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have to import this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module. You don’t have to import these built-in functions.</a:t>
            </a:r>
          </a:p>
          <a:p>
            <a:pPr marL="0" indent="0" algn="just">
              <a:buNone/>
            </a:pP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328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8371" y="408585"/>
            <a:ext cx="10258424" cy="664797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MODULE __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builtin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198371" y="1201619"/>
            <a:ext cx="10514561" cy="7027981"/>
          </a:xfrm>
        </p:spPr>
        <p:txBody>
          <a:bodyPr/>
          <a:lstStyle/>
          <a:p>
            <a:pPr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classes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__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builtin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</a:p>
          <a:p>
            <a:pPr lvl="1" algn="just"/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(methods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upper, lower, join, split, </a:t>
            </a:r>
            <a:r>
              <a:rPr lang="en-US" dirty="0" err="1" smtClean="0">
                <a:solidFill>
                  <a:schemeClr val="tx1"/>
                </a:solidFill>
              </a:rPr>
              <a:t>splitlines</a:t>
            </a:r>
            <a:r>
              <a:rPr lang="en-US" dirty="0" smtClean="0">
                <a:solidFill>
                  <a:schemeClr val="tx1"/>
                </a:solidFill>
              </a:rPr>
              <a:t>, strip, 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…)  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(methods append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count,  index, insert, pop, remove,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…)</a:t>
            </a:r>
          </a:p>
          <a:p>
            <a:pPr lvl="1"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(methods: open, close, read,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readline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readlines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write, …)</a:t>
            </a:r>
          </a:p>
          <a:p>
            <a:pPr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functions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module __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builtin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</a:p>
          <a:p>
            <a:pPr lvl="1"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raw_input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923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8370" y="-380904"/>
            <a:ext cx="11413721" cy="1329595"/>
          </a:xfrm>
        </p:spPr>
        <p:txBody>
          <a:bodyPr/>
          <a:lstStyle/>
          <a:p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MODULES FOR NETWORK ENGINEERS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198371" y="948691"/>
            <a:ext cx="11156682" cy="7027981"/>
          </a:xfrm>
        </p:spPr>
        <p:txBody>
          <a:bodyPr/>
          <a:lstStyle/>
          <a:p>
            <a:pPr algn="just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allows you to import modules to reuse code. </a:t>
            </a:r>
          </a:p>
          <a:p>
            <a:pPr lvl="1" algn="just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programmers write good code; great programmers reuse/steal code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pPr lvl="1" algn="just"/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Importing a module is done without using the .</a:t>
            </a:r>
            <a:r>
              <a:rPr lang="en-GB" alt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py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extension</a:t>
            </a:r>
            <a:endParaRPr lang="en-GB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Anyone can create modules for private uses or to share with community</a:t>
            </a:r>
          </a:p>
          <a:p>
            <a:pPr algn="just"/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very nice Python modules for network engineers: </a:t>
            </a:r>
          </a:p>
          <a:p>
            <a:pPr lvl="1" algn="just"/>
            <a:r>
              <a:rPr lang="en-GB" alt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alt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etaddr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Python library for representing and manipulating network addresses</a:t>
            </a:r>
          </a:p>
          <a:p>
            <a:pPr lvl="1" algn="just"/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e: regular expressions</a:t>
            </a:r>
          </a:p>
          <a:p>
            <a:pPr lvl="1" algn="just"/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rest </a:t>
            </a:r>
            <a:r>
              <a:rPr lang="en-GB" alt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manipulation </a:t>
            </a:r>
            <a:endParaRPr lang="en-GB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jinja2: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documents based on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endParaRPr lang="en-GB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alt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“</a:t>
            </a:r>
            <a:r>
              <a:rPr lang="en-GB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to programs” </a:t>
            </a:r>
            <a:r>
              <a:rPr lang="en-GB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(to define variables)</a:t>
            </a:r>
          </a:p>
          <a:p>
            <a:pPr lvl="1" algn="just"/>
            <a:r>
              <a:rPr lang="en-GB" alt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PyEZ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library 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interact with </a:t>
            </a:r>
            <a:r>
              <a:rPr lang="en-GB" alt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Junos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devices</a:t>
            </a:r>
          </a:p>
        </p:txBody>
      </p:sp>
    </p:spTree>
    <p:extLst>
      <p:ext uri="{BB962C8B-B14F-4D97-AF65-F5344CB8AC3E}">
        <p14:creationId xmlns:p14="http://schemas.microsoft.com/office/powerpoint/2010/main" val="13992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8370" y="283894"/>
            <a:ext cx="11413721" cy="664797"/>
          </a:xfrm>
        </p:spPr>
        <p:txBody>
          <a:bodyPr/>
          <a:lstStyle/>
          <a:p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PYTHON FINDS ITS MODULES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11727" y="948691"/>
            <a:ext cx="13788737" cy="1763335"/>
          </a:xfrm>
        </p:spPr>
        <p:txBody>
          <a:bodyPr/>
          <a:lstStyle/>
          <a:p>
            <a:pPr algn="just"/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for its modules and packages in $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PYTHONPATH.</a:t>
            </a:r>
          </a:p>
          <a:p>
            <a:pPr lvl="1" algn="just"/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out what is included in $PYTHONPATH, run the following code in </a:t>
            </a:r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2042749"/>
            <a:ext cx="125730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import sys</a:t>
            </a: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type(sys)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&lt;type 'module'&gt;</a:t>
            </a: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type(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sys.path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&lt;type 'list'&gt;</a:t>
            </a: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pprint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pprint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pprint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sys.path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['',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'/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/lib/python2.7',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'/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/lib/python2.7/plat-x86_64-linux-gnu',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'/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/lib/python2.7/lib-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tk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'/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/lib/python2.7/lib-old',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'/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/lib/python2.7/lib-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dynload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'/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/local/lib/python2.7/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-packages',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'/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/lib/python2.7/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-packages']</a:t>
            </a: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sys.path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[6]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/local/lib/python2.7/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-packages'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76566" y="6804059"/>
            <a:ext cx="12859058" cy="1763335"/>
          </a:xfrm>
          <a:prstGeom prst="rect">
            <a:avLst/>
          </a:prstGeom>
        </p:spPr>
        <p:txBody>
          <a:bodyPr lIns="91425" tIns="45713" rIns="91425" bIns="45713"/>
          <a:lstStyle>
            <a:lvl1pPr marL="411455" indent="-411455" algn="l" defTabSz="548606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891485" indent="-342878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371515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920117" indent="-274304" algn="l" defTabSz="548606" rtl="0" eaLnBrk="1" latinLnBrk="0" hangingPunct="1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468722" indent="-274304" algn="l" defTabSz="548606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3017328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935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542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146" indent="-274304" algn="l" defTabSz="548606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alt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sys.path</a:t>
            </a:r>
            <a:r>
              <a:rPr lang="en-GB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list so you can use </a:t>
            </a:r>
            <a:r>
              <a:rPr lang="en-GB" alt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sys.path.append</a:t>
            </a:r>
            <a:r>
              <a:rPr lang="en-GB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GB" alt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sys.path.insert</a:t>
            </a:r>
            <a:r>
              <a:rPr lang="en-GB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add more directories to $PYTHONPATH</a:t>
            </a:r>
            <a:endParaRPr lang="en-GB" alt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0530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81226" y="3963473"/>
            <a:ext cx="10258424" cy="664797"/>
          </a:xfrm>
        </p:spPr>
        <p:txBody>
          <a:bodyPr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7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81226" y="3298675"/>
            <a:ext cx="10258424" cy="1329595"/>
          </a:xfrm>
        </p:spPr>
        <p:txBody>
          <a:bodyPr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MANIPULATE IP ADDRESSES </a:t>
            </a:r>
            <a:b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WITH PYTHON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68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60523" y="192444"/>
            <a:ext cx="10258424" cy="664797"/>
          </a:xfrm>
        </p:spPr>
        <p:txBody>
          <a:bodyPr/>
          <a:lstStyle/>
          <a:p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PYTHON NETADDR PACKAGE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5610" y="1191065"/>
            <a:ext cx="11417096" cy="6218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3360" kern="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altLang="en-US" sz="336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here </a:t>
            </a:r>
            <a:r>
              <a:rPr lang="en-GB" altLang="en-US" sz="3360" kern="0" dirty="0">
                <a:latin typeface="Arial" panose="020B0604020202020204" pitchFamily="34" charset="0"/>
                <a:cs typeface="Arial" panose="020B0604020202020204" pitchFamily="34" charset="0"/>
              </a:rPr>
              <a:t>are many Python modules to manipulate IP addresses: </a:t>
            </a:r>
            <a:r>
              <a:rPr lang="en-GB" altLang="en-US" sz="3360" kern="0" dirty="0" err="1">
                <a:latin typeface="Arial" panose="020B0604020202020204" pitchFamily="34" charset="0"/>
                <a:cs typeface="Arial" panose="020B0604020202020204" pitchFamily="34" charset="0"/>
              </a:rPr>
              <a:t>ipaddr</a:t>
            </a:r>
            <a:r>
              <a:rPr lang="en-GB" altLang="en-US" sz="3360" kern="0" dirty="0">
                <a:latin typeface="Arial" panose="020B0604020202020204" pitchFamily="34" charset="0"/>
                <a:cs typeface="Arial" panose="020B0604020202020204" pitchFamily="34" charset="0"/>
              </a:rPr>
              <a:t> (google contribution), </a:t>
            </a:r>
            <a:r>
              <a:rPr lang="en-GB" altLang="en-US" sz="3360" kern="0" dirty="0" err="1">
                <a:latin typeface="Arial" panose="020B0604020202020204" pitchFamily="34" charset="0"/>
                <a:cs typeface="Arial" panose="020B0604020202020204" pitchFamily="34" charset="0"/>
              </a:rPr>
              <a:t>ipaddress</a:t>
            </a:r>
            <a:r>
              <a:rPr lang="en-GB" altLang="en-US" sz="3360" kern="0" dirty="0">
                <a:latin typeface="Arial" panose="020B0604020202020204" pitchFamily="34" charset="0"/>
                <a:cs typeface="Arial" panose="020B0604020202020204" pitchFamily="34" charset="0"/>
              </a:rPr>
              <a:t> (easy but requires python 3), </a:t>
            </a:r>
            <a:r>
              <a:rPr lang="en-GB" altLang="en-US" sz="3360" kern="0" dirty="0" err="1">
                <a:latin typeface="Arial" panose="020B0604020202020204" pitchFamily="34" charset="0"/>
                <a:cs typeface="Arial" panose="020B0604020202020204" pitchFamily="34" charset="0"/>
              </a:rPr>
              <a:t>IPy</a:t>
            </a:r>
            <a:r>
              <a:rPr lang="en-GB" altLang="en-US" sz="336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altLang="en-US" sz="3360" kern="0" dirty="0" err="1">
                <a:latin typeface="Arial" panose="020B0604020202020204" pitchFamily="34" charset="0"/>
                <a:cs typeface="Arial" panose="020B0604020202020204" pitchFamily="34" charset="0"/>
              </a:rPr>
              <a:t>netaddr</a:t>
            </a:r>
            <a:r>
              <a:rPr lang="en-GB" altLang="en-US" sz="3360" kern="0" dirty="0"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3360" kern="0" dirty="0" err="1">
                <a:latin typeface="Arial" panose="020B0604020202020204" pitchFamily="34" charset="0"/>
                <a:cs typeface="Arial" panose="020B0604020202020204" pitchFamily="34" charset="0"/>
              </a:rPr>
              <a:t>netaddr</a:t>
            </a:r>
            <a:r>
              <a:rPr lang="en-GB" altLang="en-US" sz="3360" kern="0" dirty="0">
                <a:latin typeface="Arial" panose="020B0604020202020204" pitchFamily="34" charset="0"/>
                <a:cs typeface="Arial" panose="020B0604020202020204" pitchFamily="34" charset="0"/>
              </a:rPr>
              <a:t> is a Python package to manipulate IP addresses and subnets.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altLang="en-US" sz="2880" kern="0" dirty="0" err="1">
                <a:latin typeface="Arial" panose="020B0604020202020204" pitchFamily="34" charset="0"/>
                <a:cs typeface="Arial" panose="020B0604020202020204" pitchFamily="34" charset="0"/>
              </a:rPr>
              <a:t>IPAddress</a:t>
            </a:r>
            <a:r>
              <a:rPr lang="en-GB" altLang="en-US" sz="2880" kern="0" dirty="0">
                <a:latin typeface="Arial" panose="020B0604020202020204" pitchFamily="34" charset="0"/>
                <a:cs typeface="Arial" panose="020B0604020202020204" pitchFamily="34" charset="0"/>
              </a:rPr>
              <a:t> is a class in module </a:t>
            </a:r>
            <a:r>
              <a:rPr lang="en-GB" altLang="en-US" sz="2880" kern="0" dirty="0" err="1">
                <a:latin typeface="Arial" panose="020B0604020202020204" pitchFamily="34" charset="0"/>
                <a:cs typeface="Arial" panose="020B0604020202020204" pitchFamily="34" charset="0"/>
              </a:rPr>
              <a:t>netaddr.ip</a:t>
            </a:r>
            <a:r>
              <a:rPr lang="en-GB" altLang="en-US" sz="2880" kern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altLang="en-US" sz="288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GB" altLang="en-US" sz="2880" kern="0" dirty="0" err="1">
                <a:latin typeface="Arial" panose="020B0604020202020204" pitchFamily="34" charset="0"/>
                <a:cs typeface="Arial" panose="020B0604020202020204" pitchFamily="34" charset="0"/>
              </a:rPr>
              <a:t>IPAddress</a:t>
            </a:r>
            <a:r>
              <a:rPr lang="en-GB" altLang="en-US" sz="2880" kern="0" dirty="0">
                <a:latin typeface="Arial" panose="020B0604020202020204" pitchFamily="34" charset="0"/>
                <a:cs typeface="Arial" panose="020B0604020202020204" pitchFamily="34" charset="0"/>
              </a:rPr>
              <a:t> instance is an individual IPv4 or IPv6 address </a:t>
            </a:r>
            <a:r>
              <a:rPr lang="en-GB" altLang="en-US" sz="288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object (without net mask)</a:t>
            </a:r>
            <a:endParaRPr lang="en-GB" altLang="en-US" sz="288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altLang="en-US" sz="2880" kern="0" dirty="0" err="1">
                <a:latin typeface="Arial" panose="020B0604020202020204" pitchFamily="34" charset="0"/>
                <a:cs typeface="Arial" panose="020B0604020202020204" pitchFamily="34" charset="0"/>
              </a:rPr>
              <a:t>IPNetwork</a:t>
            </a:r>
            <a:r>
              <a:rPr lang="en-GB" altLang="en-US" sz="2880" kern="0" dirty="0">
                <a:latin typeface="Arial" panose="020B0604020202020204" pitchFamily="34" charset="0"/>
                <a:cs typeface="Arial" panose="020B0604020202020204" pitchFamily="34" charset="0"/>
              </a:rPr>
              <a:t> is a  class in module </a:t>
            </a:r>
            <a:r>
              <a:rPr lang="en-GB" altLang="en-US" sz="2880" kern="0" dirty="0" err="1">
                <a:latin typeface="Arial" panose="020B0604020202020204" pitchFamily="34" charset="0"/>
                <a:cs typeface="Arial" panose="020B0604020202020204" pitchFamily="34" charset="0"/>
              </a:rPr>
              <a:t>netaddr.ip</a:t>
            </a:r>
            <a:r>
              <a:rPr lang="en-GB" altLang="en-US" sz="2880" kern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altLang="en-US" sz="288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GB" altLang="en-US" sz="288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IPNetwork</a:t>
            </a:r>
            <a:r>
              <a:rPr lang="en-GB" altLang="en-US" sz="288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instance is an IPv4 or IPv6 network or subnet object</a:t>
            </a:r>
            <a:endParaRPr lang="en-GB" altLang="en-US" sz="288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9776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88585" y="2232427"/>
            <a:ext cx="94016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GB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netaddr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2016118" y="1617300"/>
            <a:ext cx="10514561" cy="615127"/>
          </a:xfrm>
        </p:spPr>
        <p:txBody>
          <a:bodyPr/>
          <a:lstStyle/>
          <a:p>
            <a:pPr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altLang="en-US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the </a:t>
            </a:r>
            <a:r>
              <a:rPr lang="en-GB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IPAddress</a:t>
            </a:r>
            <a:endParaRPr lang="en-GB" altLang="en-US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81221" y="4784930"/>
            <a:ext cx="940901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('192.0.2.1')</a:t>
            </a: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type(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netaddr.ip.IPAddress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('192.0.2.1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192.0.2.1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016116" y="2630706"/>
            <a:ext cx="10514561" cy="61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Instantiate the </a:t>
            </a:r>
            <a:r>
              <a:rPr lang="en-GB" alt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IPAddress</a:t>
            </a:r>
            <a:endParaRPr lang="en-GB" alt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To instantiate a class, declare a variable and call the class passing arguments. This assigns the 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returned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value (the newly created object) to the variable. </a:t>
            </a:r>
            <a:endParaRPr lang="en-GB" altLang="en-US" sz="336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016117" y="6871951"/>
            <a:ext cx="10514561" cy="61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Then you can easily play with the created objects using methods and properties</a:t>
            </a:r>
            <a:r>
              <a:rPr lang="en-GB" alt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alt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826" y="600555"/>
            <a:ext cx="12131674" cy="664797"/>
          </a:xfrm>
        </p:spPr>
        <p:txBody>
          <a:bodyPr/>
          <a:lstStyle/>
          <a:p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CLASS IPADDRESS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47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085092" y="1382512"/>
            <a:ext cx="12088108" cy="61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to check if the class </a:t>
            </a:r>
            <a:r>
              <a:rPr lang="en-GB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IPAddress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and its instance the variable </a:t>
            </a:r>
            <a:r>
              <a:rPr lang="en-GB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the current scope</a:t>
            </a:r>
            <a:endParaRPr lang="en-GB" altLang="en-US" sz="32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alt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GB" altLang="en-US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GB" alt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IPAddress</a:t>
            </a:r>
            <a:r>
              <a:rPr lang="en-GB" alt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) to list the available methods and properties with this class.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alt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GB" alt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help 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IPAddress</a:t>
            </a:r>
            <a:r>
              <a:rPr lang="en-GB" alt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) to get help with this class.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To get help about a method or property of this class, use help 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IPAddress</a:t>
            </a:r>
            <a:r>
              <a:rPr lang="en-GB" alt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.method) or </a:t>
            </a:r>
            <a:r>
              <a:rPr lang="en-GB" alt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help 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IPAddress</a:t>
            </a:r>
            <a:r>
              <a:rPr lang="en-GB" alt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.property).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81221" y="5198293"/>
            <a:ext cx="940901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lang="en-GB" sz="18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8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GB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help(</a:t>
            </a:r>
            <a:r>
              <a:rPr lang="en-GB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GB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 (</a:t>
            </a:r>
            <a:r>
              <a:rPr lang="en-GB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IPAddress.version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Help on property:</a:t>
            </a:r>
          </a:p>
          <a:p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the IP protocol version represented by this IP object.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01826" y="600555"/>
            <a:ext cx="12131674" cy="66479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 defTabSz="548606" rtl="0" eaLnBrk="1" latinLnBrk="0" hangingPunct="1">
              <a:lnSpc>
                <a:spcPct val="90000"/>
              </a:lnSpc>
              <a:spcBef>
                <a:spcPts val="400"/>
              </a:spcBef>
              <a:buNone/>
              <a:defRPr lang="en-US" sz="4800" b="0" i="0" kern="1200" spc="-61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THE CLASS IPADDRESS</a:t>
            </a:r>
            <a:endParaRPr lang="en-GB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54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826" y="600555"/>
            <a:ext cx="12131674" cy="664797"/>
          </a:xfrm>
        </p:spPr>
        <p:txBody>
          <a:bodyPr/>
          <a:lstStyle/>
          <a:p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THE CLASS IPADDRESS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3153" y="2424031"/>
            <a:ext cx="5803468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('192.0.2.1')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ip.version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ip.is_private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80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ip.is_unicast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ip.is_multicast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ip.bits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'11000000.00000000.00000010.00000001‘</a:t>
            </a: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endParaRPr lang="en-GB" sz="18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endParaRPr lang="en-GB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('192.0.2.1')</a:t>
            </a:r>
          </a:p>
          <a:p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ip+1</a:t>
            </a:r>
          </a:p>
          <a:p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('192.0.2.2')</a:t>
            </a:r>
          </a:p>
          <a:p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ip+255</a:t>
            </a:r>
          </a:p>
          <a:p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('192.0.3.0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53152" y="1858965"/>
            <a:ext cx="10514561" cy="61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alt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Some methods and properties:</a:t>
            </a:r>
          </a:p>
        </p:txBody>
      </p:sp>
    </p:spTree>
    <p:extLst>
      <p:ext uri="{BB962C8B-B14F-4D97-AF65-F5344CB8AC3E}">
        <p14:creationId xmlns:p14="http://schemas.microsoft.com/office/powerpoint/2010/main" val="4171526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826" y="600555"/>
            <a:ext cx="12131674" cy="664797"/>
          </a:xfrm>
        </p:spPr>
        <p:txBody>
          <a:bodyPr/>
          <a:lstStyle/>
          <a:p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THE CLASS IPADDRESS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3153" y="3207181"/>
            <a:ext cx="940164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('192.0.2.1')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my_ip_in_string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my_ip_in_string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'192.0.2.1'</a:t>
            </a: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type (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my_ip_in_string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&lt;type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060056" y="1995292"/>
            <a:ext cx="10514561" cy="61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Change the type to </a:t>
            </a:r>
            <a:r>
              <a:rPr lang="en-GB" alt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string. Use </a:t>
            </a:r>
            <a:r>
              <a:rPr lang="en-GB" alt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the class </a:t>
            </a:r>
            <a:r>
              <a:rPr lang="en-GB" altLang="en-US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GB" alt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 from the module __</a:t>
            </a:r>
            <a:r>
              <a:rPr lang="en-GB" altLang="en-US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builtin</a:t>
            </a:r>
            <a:r>
              <a:rPr lang="en-GB" alt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endParaRPr lang="en-GB" alt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4090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8370" y="283894"/>
            <a:ext cx="13159394" cy="664797"/>
          </a:xfrm>
        </p:spPr>
        <p:txBody>
          <a:bodyPr/>
          <a:lstStyle/>
          <a:p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LAB 7 - THE CLASS IPNEWORK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198370" y="1309640"/>
            <a:ext cx="10514561" cy="4537708"/>
          </a:xfrm>
        </p:spPr>
        <p:txBody>
          <a:bodyPr/>
          <a:lstStyle/>
          <a:p>
            <a:pPr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IPNetwork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define in the package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netaddr.ip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instance of the class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IPNetwork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object (a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 created an instance of the class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IPNetwork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use the methods defined in the class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IPNetwork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this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subnet.  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“next”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adjacent subnet succeeding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IPNetwork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object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 algn="just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method “previous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returns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adjacent subnet preceding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IPNetwork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object.</a:t>
            </a:r>
          </a:p>
          <a:p>
            <a:pPr marL="68577" indent="0" algn="just">
              <a:buNone/>
            </a:pP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6832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91482" y="1562061"/>
            <a:ext cx="94016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GB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netaddr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GB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IPNetwork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2191482" y="1017658"/>
            <a:ext cx="10514561" cy="615127"/>
          </a:xfrm>
        </p:spPr>
        <p:txBody>
          <a:bodyPr/>
          <a:lstStyle/>
          <a:p>
            <a:pPr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altLang="en-US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the </a:t>
            </a:r>
            <a:r>
              <a:rPr lang="en-GB" altLang="en-US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GB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IPNetwork</a:t>
            </a:r>
            <a:endParaRPr lang="en-GB" altLang="en-US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84118" y="4441092"/>
            <a:ext cx="940901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net=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IPNetwork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('192.0.2.0/24')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type(net)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netaddr.ip.IPNetwork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net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IPNetwork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('192.0.2.0/24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 net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192.0.2.0/24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net[0]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('192.0.2.0')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net[-1]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'192.0.2.255')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 net[-1]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192.0.2.255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181221" y="2080058"/>
            <a:ext cx="10514561" cy="61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Instantiate </a:t>
            </a:r>
            <a:r>
              <a:rPr lang="en-GB" alt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alt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GB" sz="3200" kern="0" dirty="0" err="1">
                <a:latin typeface="Arial" panose="020B0604020202020204" pitchFamily="34" charset="0"/>
                <a:cs typeface="Arial" panose="020B0604020202020204" pitchFamily="34" charset="0"/>
              </a:rPr>
              <a:t>IPNetwork</a:t>
            </a:r>
            <a:endParaRPr lang="en-GB" alt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To instantiate a class, declare a variable and call the class passing arguments. This assigns the 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returned </a:t>
            </a:r>
            <a:r>
              <a:rPr lang="en-GB" sz="3200" kern="0" dirty="0">
                <a:latin typeface="Arial" panose="020B0604020202020204" pitchFamily="34" charset="0"/>
                <a:cs typeface="Arial" panose="020B0604020202020204" pitchFamily="34" charset="0"/>
              </a:rPr>
              <a:t>value (the newly created object) to the variable</a:t>
            </a:r>
            <a:r>
              <a:rPr lang="en-GB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alt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826" y="299763"/>
            <a:ext cx="12131674" cy="664797"/>
          </a:xfrm>
        </p:spPr>
        <p:txBody>
          <a:bodyPr/>
          <a:lstStyle/>
          <a:p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7 - THE CLASS IPNEWORK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5445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901826" y="1538300"/>
            <a:ext cx="10872265" cy="61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() to check if the class </a:t>
            </a:r>
            <a:r>
              <a:rPr lang="en-GB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IPNetwork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and its instance the variable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net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are the current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en-GB" sz="32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altLang="en-US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GB" alt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altLang="en-US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IPNetwork</a:t>
            </a:r>
            <a:r>
              <a:rPr lang="en-GB" alt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), help(</a:t>
            </a:r>
            <a:r>
              <a:rPr lang="en-GB" altLang="en-US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IPNetwork</a:t>
            </a:r>
            <a:r>
              <a:rPr lang="en-GB" alt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), or help(</a:t>
            </a:r>
            <a:r>
              <a:rPr lang="en-GB" altLang="en-US" sz="32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IPNetwork.method</a:t>
            </a:r>
            <a:r>
              <a:rPr lang="en-GB" alt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 to learn more about the class.</a:t>
            </a:r>
            <a:endParaRPr lang="en-GB" alt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3000" y="3942338"/>
            <a:ext cx="940901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endParaRPr lang="en-GB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GB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IPNetwork</a:t>
            </a:r>
            <a:r>
              <a:rPr lang="en-GB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help(</a:t>
            </a:r>
            <a:r>
              <a:rPr lang="en-GB" sz="18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IPNetwork</a:t>
            </a:r>
            <a:r>
              <a:rPr lang="en-GB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8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 (</a:t>
            </a:r>
            <a:r>
              <a:rPr lang="en-GB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IPNetwork.broadcast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Help on property:</a:t>
            </a:r>
          </a:p>
          <a:p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The broadcast address of this `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IPNetwork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` object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826" y="600555"/>
            <a:ext cx="12131674" cy="664797"/>
          </a:xfrm>
        </p:spPr>
        <p:txBody>
          <a:bodyPr/>
          <a:lstStyle/>
          <a:p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7 - THE 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CLASS IPNEWORK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318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7064" y="2857857"/>
            <a:ext cx="481125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net.is_unicast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net.is_private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net.is_reserved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net.next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IPNetwork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('192.0.3.0/24')</a:t>
            </a: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net.previous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IPNetwork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('192.0.1.0/24')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57064" y="2238627"/>
            <a:ext cx="10514561" cy="61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alt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Some methods: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1221" y="2853754"/>
            <a:ext cx="481125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net.version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net.netmask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('255.255.255.0')</a:t>
            </a: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net.hostmask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('0.0.0.255')</a:t>
            </a: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net.network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('192.0.2.0')</a:t>
            </a: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net.broadcast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('192.0.2.255')</a:t>
            </a: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net.size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256</a:t>
            </a: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net.prefixlen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98360" y="2226988"/>
            <a:ext cx="5558704" cy="61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alt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Some properties: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826" y="600555"/>
            <a:ext cx="12131674" cy="664797"/>
          </a:xfrm>
        </p:spPr>
        <p:txBody>
          <a:bodyPr/>
          <a:lstStyle/>
          <a:p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7 - THE 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IPNETWORK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296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6610" y="309016"/>
            <a:ext cx="10258424" cy="664797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WHAT IS PYTHON?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136610" y="1254264"/>
            <a:ext cx="10713116" cy="367430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programming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Widely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used. 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Contribution from a </a:t>
            </a:r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ery </a:t>
            </a:r>
            <a:r>
              <a:rPr lang="en-US" dirty="0">
                <a:solidFill>
                  <a:schemeClr val="tx1"/>
                </a:solidFill>
              </a:rPr>
              <a:t>large community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Lots of modules </a:t>
            </a:r>
            <a:r>
              <a:rPr lang="en-US" dirty="0" smtClean="0">
                <a:solidFill>
                  <a:schemeClr val="tx1"/>
                </a:solidFill>
              </a:rPr>
              <a:t>available (repository) extending </a:t>
            </a:r>
            <a:r>
              <a:rPr lang="en-US" dirty="0">
                <a:solidFill>
                  <a:schemeClr val="tx1"/>
                </a:solidFill>
              </a:rPr>
              <a:t>the capabilities of the </a:t>
            </a:r>
            <a:r>
              <a:rPr lang="en-US" dirty="0" smtClean="0">
                <a:solidFill>
                  <a:schemeClr val="tx1"/>
                </a:solidFill>
              </a:rPr>
              <a:t>language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</a:p>
          <a:p>
            <a:r>
              <a:rPr lang="en-GB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Indentation matters</a:t>
            </a:r>
          </a:p>
          <a:p>
            <a:r>
              <a:rPr lang="en-US" dirty="0">
                <a:solidFill>
                  <a:schemeClr val="tx1"/>
                </a:solidFill>
              </a:rPr>
              <a:t>Versions: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Python 2.7 is still mostly in </a:t>
            </a:r>
            <a:r>
              <a:rPr lang="en-US" dirty="0" smtClean="0">
                <a:solidFill>
                  <a:schemeClr val="tx1"/>
                </a:solidFill>
              </a:rPr>
              <a:t>use.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Recommended version for </a:t>
            </a:r>
            <a:r>
              <a:rPr lang="en-US" dirty="0" err="1" smtClean="0">
                <a:solidFill>
                  <a:schemeClr val="tx1"/>
                </a:solidFill>
              </a:rPr>
              <a:t>PyEZ</a:t>
            </a:r>
            <a:r>
              <a:rPr lang="en-US" dirty="0" smtClean="0">
                <a:solidFill>
                  <a:schemeClr val="tx1"/>
                </a:solidFill>
              </a:rPr>
              <a:t> is Python 2.7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Python 3.5 adoption is </a:t>
            </a:r>
            <a:r>
              <a:rPr lang="en-US" dirty="0" smtClean="0">
                <a:solidFill>
                  <a:schemeClr val="tx1"/>
                </a:solidFill>
              </a:rPr>
              <a:t>coming. 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Python 3.X adoption inhibited because of the many community modules that require 2.7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5796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57991" y="421419"/>
            <a:ext cx="13330988" cy="66479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LAB 7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– MANIPULATE IP ADDRESSES 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4989" y="2466545"/>
            <a:ext cx="9401646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GB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netaddr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GB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IPNetwork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endParaRPr lang="en-GB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net=</a:t>
            </a:r>
            <a:r>
              <a:rPr lang="en-GB" sz="18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IPNetwork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('192.0.2.0/24')</a:t>
            </a:r>
          </a:p>
          <a:p>
            <a:r>
              <a:rPr lang="en-GB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GB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8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('192.0.2.1')</a:t>
            </a:r>
          </a:p>
          <a:p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if </a:t>
            </a:r>
            <a:r>
              <a:rPr lang="en-GB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net:</a:t>
            </a:r>
          </a:p>
          <a:p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print </a:t>
            </a:r>
            <a:r>
              <a:rPr lang="en-GB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" is in "+ </a:t>
            </a:r>
            <a:r>
              <a:rPr lang="en-GB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(net)</a:t>
            </a:r>
          </a:p>
          <a:p>
            <a:r>
              <a:rPr lang="en-GB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print </a:t>
            </a:r>
            <a:r>
              <a:rPr lang="en-GB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" is not in "+ </a:t>
            </a:r>
            <a:r>
              <a:rPr lang="en-GB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(net</a:t>
            </a:r>
            <a:r>
              <a:rPr lang="en-GB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192.0.2.1 is in 192.0.2.0/24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76698" y="1321567"/>
            <a:ext cx="10462952" cy="499312"/>
          </a:xfrm>
        </p:spPr>
        <p:txBody>
          <a:bodyPr/>
          <a:lstStyle/>
          <a:p>
            <a:pPr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if an IP address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belongs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subnet. Use the membership operator (in, not in)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097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2622" y="-339632"/>
            <a:ext cx="10484756" cy="1329595"/>
          </a:xfrm>
        </p:spPr>
        <p:txBody>
          <a:bodyPr/>
          <a:lstStyle/>
          <a:p>
            <a:r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LAB 7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- MANIPULATE IP ADDRESSES 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3275" y="2602395"/>
            <a:ext cx="9401646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GB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netaddr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GB" sz="18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IPNetwork</a:t>
            </a:r>
            <a:endParaRPr lang="en-GB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net=</a:t>
            </a:r>
            <a:r>
              <a:rPr lang="en-GB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IPNetwork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('192.0.2.0/29')</a:t>
            </a:r>
          </a:p>
          <a:p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for </a:t>
            </a:r>
            <a:r>
              <a:rPr lang="en-GB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GB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net:</a:t>
            </a:r>
            <a:endParaRPr lang="en-GB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print </a:t>
            </a:r>
            <a:r>
              <a:rPr lang="en-GB" sz="18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endParaRPr lang="en-GB" sz="18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8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192.0.2.0</a:t>
            </a:r>
            <a:endParaRPr lang="en-GB" sz="18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192.0.2.1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192.0.2.2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192.0.2.3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192.0.2.4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192.0.2.5</a:t>
            </a:r>
          </a:p>
          <a:p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192.0.2.6</a:t>
            </a:r>
          </a:p>
          <a:p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192.0.2.7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922622" y="1533390"/>
            <a:ext cx="10462952" cy="49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Generates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the IP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addresses for a subnet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3787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8953" y="0"/>
            <a:ext cx="10683643" cy="989963"/>
          </a:xfrm>
        </p:spPr>
        <p:txBody>
          <a:bodyPr/>
          <a:lstStyle/>
          <a:p>
            <a:r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LAB 7 -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MANIPULATE IP ADDRESSES 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3275" y="4359006"/>
            <a:ext cx="940164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GB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netaddr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GB" sz="18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IPNetwork</a:t>
            </a:r>
            <a:endParaRPr lang="en-GB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net=</a:t>
            </a:r>
            <a:r>
              <a:rPr lang="en-GB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IPNetwork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('192.0.2.0/29</a:t>
            </a:r>
            <a:r>
              <a:rPr lang="en-GB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help(</a:t>
            </a:r>
            <a:r>
              <a:rPr lang="en-GB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net.iter_hosts</a:t>
            </a:r>
            <a:r>
              <a:rPr lang="en-GB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for </a:t>
            </a:r>
            <a:r>
              <a:rPr lang="en-GB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GB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net.iter_hosts</a:t>
            </a:r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GB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 </a:t>
            </a:r>
            <a:r>
              <a:rPr lang="en-GB" sz="18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endParaRPr lang="en-GB" sz="18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192.0.2.1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192.0.2.2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192.0.2.3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192.0.2.4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192.0.2.5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192.0.2.6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922622" y="1533390"/>
            <a:ext cx="10462952" cy="49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enerates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the IP addresses that can be assigned to hosts within a subnet.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method </a:t>
            </a:r>
            <a:r>
              <a:rPr lang="en-GB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iter_hosts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provides all the IP addresses that can be assigned to hosts within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 subnet: for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IPv4, the network and broadcast addresses are always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excluded.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123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14734" y="3350434"/>
            <a:ext cx="11884109" cy="1329595"/>
          </a:xfrm>
        </p:spPr>
        <p:txBody>
          <a:bodyPr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MANIPULATE FILES </a:t>
            </a:r>
            <a:b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WITH PYTHON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02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874300" y="1935342"/>
            <a:ext cx="10872265" cy="61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built-in function open in module __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builtin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</a:p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ead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mode is the default mode.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other modes are write and append. 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ith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read mode, the file pointer is placed at the beginning of the file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pen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file list_of_ip.txt with read mode</a:t>
            </a:r>
          </a:p>
          <a:p>
            <a:pPr marL="0" indent="0" algn="just">
              <a:buNone/>
            </a:pPr>
            <a:endParaRPr lang="en-GB" alt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50046" y="5388880"/>
            <a:ext cx="1023309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help(open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f=open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python_basics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list_of_ip.txt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"r")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&lt;open file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python_basics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list_of_ip.txt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', mode 'r' at 0x000000000317AD20&gt;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type(f)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&lt;type 'file'&gt;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826" y="600555"/>
            <a:ext cx="12131674" cy="664797"/>
          </a:xfrm>
        </p:spPr>
        <p:txBody>
          <a:bodyPr/>
          <a:lstStyle/>
          <a:p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8 - OPEN A FILE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837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874300" y="1935342"/>
            <a:ext cx="10872265" cy="61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Once a file is opened, you can get various information related to that file.</a:t>
            </a:r>
          </a:p>
          <a:p>
            <a:pPr marL="0" indent="0" algn="just">
              <a:buNone/>
            </a:pPr>
            <a:endParaRPr lang="en-GB" alt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3366" y="3511875"/>
            <a:ext cx="940901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f.name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python_basics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list_of_ip.txt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f.closed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f.mode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'r'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63362" y="664798"/>
            <a:ext cx="13209838" cy="664797"/>
          </a:xfrm>
        </p:spPr>
        <p:txBody>
          <a:bodyPr/>
          <a:lstStyle/>
          <a:p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8 - GET INFORMATION ABOUT THAT FILE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8074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874300" y="1935342"/>
            <a:ext cx="10872265" cy="61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3200" dirty="0" smtClean="0"/>
              <a:t>To </a:t>
            </a:r>
            <a:r>
              <a:rPr lang="en-US" sz="3200" dirty="0"/>
              <a:t>close the file, use </a:t>
            </a:r>
            <a:r>
              <a:rPr lang="en-US" sz="3200" dirty="0" smtClean="0"/>
              <a:t>the method close</a:t>
            </a:r>
            <a:endParaRPr lang="en-GB" alt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22143" y="3070908"/>
            <a:ext cx="989605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f.close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&lt;closed file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python_basics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list_of_ip.txt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', mode 'r' at 0x000000000317AD20&gt;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f.closed</a:t>
            </a:r>
            <a:endParaRPr lang="en-US" sz="18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826" y="600555"/>
            <a:ext cx="12131674" cy="664797"/>
          </a:xfrm>
        </p:spPr>
        <p:txBody>
          <a:bodyPr/>
          <a:lstStyle/>
          <a:p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8 - CLOSE A FILE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8195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874300" y="1935342"/>
            <a:ext cx="10872265" cy="61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builtin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function with the argument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file to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list of available methods for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(f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is an instance of the class file. So you can also use f as the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argument)</a:t>
            </a:r>
          </a:p>
          <a:p>
            <a:pPr lvl="1"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methods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are: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close, write, read,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readline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seek,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44744" y="4111891"/>
            <a:ext cx="94090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826" y="600555"/>
            <a:ext cx="12131674" cy="664797"/>
          </a:xfrm>
        </p:spPr>
        <p:txBody>
          <a:bodyPr/>
          <a:lstStyle/>
          <a:p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8 - GET THE AVAILABLE METHODS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658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901826" y="1575274"/>
            <a:ext cx="10872265" cy="61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help(f)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help on the object f.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can also use help(file) to get help with the class file.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63640" y="2755047"/>
            <a:ext cx="94090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help(file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help(f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826" y="600555"/>
            <a:ext cx="12131674" cy="664797"/>
          </a:xfrm>
        </p:spPr>
        <p:txBody>
          <a:bodyPr/>
          <a:lstStyle/>
          <a:p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8 - GET HELP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33142" y="3926758"/>
            <a:ext cx="11312424" cy="61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 get help on a method the class file, use help(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file.method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 or help(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f.method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xample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with the method write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1221" y="5664867"/>
            <a:ext cx="940901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help(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f.write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Help on built-in function write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write(...)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write(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-&gt; None.  Write string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to file.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Note that due to buffering, flush() or close() may be needed before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the file on disk reflects the data written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 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 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297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901826" y="1525298"/>
            <a:ext cx="10872265" cy="61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02" tIns="54851" rIns="109702" bIns="54851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190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ts val="175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read reads an open file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returns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string.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there is no argument, read until EOF is reached. </a:t>
            </a:r>
          </a:p>
          <a:p>
            <a:pPr algn="just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alt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70830" y="3059125"/>
            <a:ext cx="11389305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f=open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python_basics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list_of_ip.txt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","r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&lt;open file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python_basics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list_of_ip.txt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', mode 'r' at 0x000000000317AE40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help(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f.read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s=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f.read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type(s)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&lt;type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</a:t>
            </a:r>
          </a:p>
          <a:p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'172.30.179.101\n172.30.179.102\n172.30.179.103\n172.30.179.104\n172.30.179.105\n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s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172.30.179.101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172.30.179.102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172.30.179.103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172.30.179.104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172.30.179.105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f.close</a:t>
            </a:r>
            <a:r>
              <a:rPr 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826" y="606598"/>
            <a:ext cx="13101554" cy="664797"/>
          </a:xfrm>
        </p:spPr>
        <p:txBody>
          <a:bodyPr/>
          <a:lstStyle/>
          <a:p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8 - READ A FILE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2609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uniper 2014 Template">
  <a:themeElements>
    <a:clrScheme name="Juniper Colors 2014">
      <a:dk1>
        <a:srgbClr val="445E88"/>
      </a:dk1>
      <a:lt1>
        <a:srgbClr val="FFFFFF"/>
      </a:lt1>
      <a:dk2>
        <a:srgbClr val="A8B9C8"/>
      </a:dk2>
      <a:lt2>
        <a:srgbClr val="C8C8C8"/>
      </a:lt2>
      <a:accent1>
        <a:srgbClr val="3EBAF1"/>
      </a:accent1>
      <a:accent2>
        <a:srgbClr val="3C3C3C"/>
      </a:accent2>
      <a:accent3>
        <a:srgbClr val="E76252"/>
      </a:accent3>
      <a:accent4>
        <a:srgbClr val="68AE64"/>
      </a:accent4>
      <a:accent5>
        <a:srgbClr val="3095C2"/>
      </a:accent5>
      <a:accent6>
        <a:srgbClr val="00A3A5"/>
      </a:accent6>
      <a:hlink>
        <a:srgbClr val="0067AB"/>
      </a:hlink>
      <a:folHlink>
        <a:srgbClr val="6464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91425" tIns="45713" rIns="91425" bIns="45713" rtlCol="0" anchor="ctr"/>
      <a:lstStyle>
        <a:defPPr algn="ctr">
          <a:defRPr sz="140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lIns="45643" tIns="22821" rIns="45643" bIns="22821"/>
      <a:lstStyle>
        <a:defPPr algn="l">
          <a:lnSpc>
            <a:spcPct val="90000"/>
          </a:lnSpc>
          <a:defRPr sz="1400" dirty="0" smtClean="0">
            <a:solidFill>
              <a:schemeClr val="accent2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ATEST_PP-420001 Template_DNP1.potx" id="{C975E7DE-76AB-4592-B4F3-286B9B62D84D}" vid="{DA7756F1-40CB-405D-9F51-3278B39E36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Juniper Presentation Template</Template>
  <TotalTime>20423</TotalTime>
  <Words>15438</Words>
  <Application>Microsoft Office PowerPoint</Application>
  <PresentationFormat>Custom</PresentationFormat>
  <Paragraphs>2543</Paragraphs>
  <Slides>228</Slides>
  <Notes>207</Notes>
  <HiddenSlides>65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228</vt:i4>
      </vt:variant>
    </vt:vector>
  </HeadingPairs>
  <TitlesOfParts>
    <vt:vector size="235" baseType="lpstr">
      <vt:lpstr>Arial</vt:lpstr>
      <vt:lpstr>Calibri</vt:lpstr>
      <vt:lpstr>Consolas</vt:lpstr>
      <vt:lpstr>Franklin Gothic Book</vt:lpstr>
      <vt:lpstr>Times New Roman</vt:lpstr>
      <vt:lpstr>Wingdings</vt:lpstr>
      <vt:lpstr>Juniper 2014 Template</vt:lpstr>
      <vt:lpstr> PYTHON FOR NETWORK ENGINEERS A journey from CLI to Python</vt:lpstr>
      <vt:lpstr>DISCLAIMER</vt:lpstr>
      <vt:lpstr>AGENDA</vt:lpstr>
      <vt:lpstr>SOME USE CASES</vt:lpstr>
      <vt:lpstr>SOME USE CASES</vt:lpstr>
      <vt:lpstr>EXAMPLE OF OFF-BOX SCRIPTING</vt:lpstr>
      <vt:lpstr>WHEN USING AUTOMATION</vt:lpstr>
      <vt:lpstr>PYTHON</vt:lpstr>
      <vt:lpstr>WHAT IS PYTHON?</vt:lpstr>
      <vt:lpstr>PIP (package manager/installer program)</vt:lpstr>
      <vt:lpstr>LAB 1 – USE PIP</vt:lpstr>
      <vt:lpstr>LAB 1 - VARIABLES</vt:lpstr>
      <vt:lpstr>LAB 1 - INTEGERS</vt:lpstr>
      <vt:lpstr>LAB 1 - FLOATS</vt:lpstr>
      <vt:lpstr>LAB 1 - INTEGERS</vt:lpstr>
      <vt:lpstr>LAB 1 - INTEGERS</vt:lpstr>
      <vt:lpstr>LAB 1 - COMPARAISON OPERATORS</vt:lpstr>
      <vt:lpstr>LAB 1 - DIR</vt:lpstr>
      <vt:lpstr>LAB 2 - STRINGS</vt:lpstr>
      <vt:lpstr>LAB 2 - STRINGS</vt:lpstr>
      <vt:lpstr>LAB 2 - STRINGS</vt:lpstr>
      <vt:lpstr>LAB 2 - STRINGS</vt:lpstr>
      <vt:lpstr>LAB 2 - STRINGS</vt:lpstr>
      <vt:lpstr>LAB 2 - STRINGS</vt:lpstr>
      <vt:lpstr>STRINGS</vt:lpstr>
      <vt:lpstr>STRINGS</vt:lpstr>
      <vt:lpstr>STRINGS</vt:lpstr>
      <vt:lpstr>LAB - STRINGS</vt:lpstr>
      <vt:lpstr>LAB - STRINGS</vt:lpstr>
      <vt:lpstr>DELETE VARIABLES</vt:lpstr>
      <vt:lpstr>COMMENTS</vt:lpstr>
      <vt:lpstr>PRINT</vt:lpstr>
      <vt:lpstr>LISTS </vt:lpstr>
      <vt:lpstr>LAB 3 - LISTS</vt:lpstr>
      <vt:lpstr>LAB 3 - LISTS</vt:lpstr>
      <vt:lpstr>PowerPoint Presentation</vt:lpstr>
      <vt:lpstr>PowerPoint Presentation</vt:lpstr>
      <vt:lpstr>LAB 3 - LISTS</vt:lpstr>
      <vt:lpstr>LAB 3 - LISTS</vt:lpstr>
      <vt:lpstr>LISTS</vt:lpstr>
      <vt:lpstr>LISTS</vt:lpstr>
      <vt:lpstr>LAB 3 -LISTS</vt:lpstr>
      <vt:lpstr>LAB 3 - LISTS</vt:lpstr>
      <vt:lpstr>LAB 3 - LISTS</vt:lpstr>
      <vt:lpstr>LISTS</vt:lpstr>
      <vt:lpstr>LISTS</vt:lpstr>
      <vt:lpstr>LAB 3 - LISTS</vt:lpstr>
      <vt:lpstr>LISTS</vt:lpstr>
      <vt:lpstr>LISTS</vt:lpstr>
      <vt:lpstr>DICTIONARIES</vt:lpstr>
      <vt:lpstr>LAB 4 - DICTIONARIES</vt:lpstr>
      <vt:lpstr>LAB 4 - DICTIONARIES</vt:lpstr>
      <vt:lpstr>LAB 4 - DICTIONARIES</vt:lpstr>
      <vt:lpstr>LAB 4 - DICTIONARIES</vt:lpstr>
      <vt:lpstr>LAB 4 - DICTIONARIES</vt:lpstr>
      <vt:lpstr>LAB 4 - DICTIONARIES</vt:lpstr>
      <vt:lpstr>LAB 4 - DICTIONARIES</vt:lpstr>
      <vt:lpstr>FOR LOOPS</vt:lpstr>
      <vt:lpstr>LAB 5 - FOR LOOPS WITH A LIST</vt:lpstr>
      <vt:lpstr>FOR LOOPS WITH A LIST</vt:lpstr>
      <vt:lpstr>LAB 5 - FOR LOOPS WITH A DICTIONARY</vt:lpstr>
      <vt:lpstr>LAB 5 - FOR LOOPS WITH A DICTIONARY</vt:lpstr>
      <vt:lpstr>LAB 5 - FOR LOOPS WITH A FILE</vt:lpstr>
      <vt:lpstr>LAB 5 - FOR LOOPS WITH A FILE</vt:lpstr>
      <vt:lpstr>LAB 5 - FOR LOOPS WITH A FILE</vt:lpstr>
      <vt:lpstr>LAB 5 - FOR LOOPS WITH A STRING</vt:lpstr>
      <vt:lpstr>WHILE LOOPS</vt:lpstr>
      <vt:lpstr>CONDITIONALS: IF…ELIF…ELSE</vt:lpstr>
      <vt:lpstr>LAB 6 - IF…ELIF…ELSE</vt:lpstr>
      <vt:lpstr>LAB 6 - IF…ELIF…ELSE</vt:lpstr>
      <vt:lpstr>LAB 6 - IF…ELIF…ELSE</vt:lpstr>
      <vt:lpstr>LAB 6 - IF…ELIF…ELSE</vt:lpstr>
      <vt:lpstr>PYTHON BUILDING BLOCKS</vt:lpstr>
      <vt:lpstr>PYTHON BUILDING BLOCKS</vt:lpstr>
      <vt:lpstr>PYTHON BUILDING BLOCKS</vt:lpstr>
      <vt:lpstr>MODULE __builtin__</vt:lpstr>
      <vt:lpstr>MODULE __builtin__</vt:lpstr>
      <vt:lpstr>MODULES FOR NETWORK ENGINEERS</vt:lpstr>
      <vt:lpstr>HOW PYTHON FINDS ITS MODULES</vt:lpstr>
      <vt:lpstr>MANIPULATE IP ADDRESSES  WITH PYTHON</vt:lpstr>
      <vt:lpstr>PYTHON NETADDR PACKAGE</vt:lpstr>
      <vt:lpstr>THE CLASS IPADDRESS</vt:lpstr>
      <vt:lpstr>PowerPoint Presentation</vt:lpstr>
      <vt:lpstr>THE CLASS IPADDRESS</vt:lpstr>
      <vt:lpstr>THE CLASS IPADDRESS</vt:lpstr>
      <vt:lpstr>LAB 7 - THE CLASS IPNEWORK</vt:lpstr>
      <vt:lpstr>LAB 7 - THE CLASS IPNEWORK</vt:lpstr>
      <vt:lpstr>LAB 7 - THE CLASS IPNEWORK</vt:lpstr>
      <vt:lpstr>LAB 7 - THE CLASS IPNETWORK</vt:lpstr>
      <vt:lpstr>LAB 7 – MANIPULATE IP ADDRESSES </vt:lpstr>
      <vt:lpstr>LAB 7 - MANIPULATE IP ADDRESSES </vt:lpstr>
      <vt:lpstr>LAB 7 - MANIPULATE IP ADDRESSES </vt:lpstr>
      <vt:lpstr>MANIPULATE FILES  WITH PYTHON</vt:lpstr>
      <vt:lpstr>LAB 8 - OPEN A FILE</vt:lpstr>
      <vt:lpstr>LAB 8 - GET INFORMATION ABOUT THAT FILE</vt:lpstr>
      <vt:lpstr>LAB 8 - CLOSE A FILE</vt:lpstr>
      <vt:lpstr>LAB 8 - GET THE AVAILABLE METHODS</vt:lpstr>
      <vt:lpstr>LAB 8 - GET HELP</vt:lpstr>
      <vt:lpstr>LAB 8 - READ A FILE</vt:lpstr>
      <vt:lpstr>LAB 8 - WRITE CONTENT ON A FILE</vt:lpstr>
      <vt:lpstr>LAB 8 - TRANSFORM IT INTO A LIST</vt:lpstr>
      <vt:lpstr>LAB 8 - POINTER POSITION</vt:lpstr>
      <vt:lpstr>LAB 8 - POINTER POSITION</vt:lpstr>
      <vt:lpstr>LAB 8 - TRANSFORM A FILE INTO A LIST</vt:lpstr>
      <vt:lpstr>LAB 8 - USE THE “WITH” KEYWORD</vt:lpstr>
      <vt:lpstr>USE TEMPLATES  WITH PYTHON</vt:lpstr>
      <vt:lpstr>JINJA2 PACKAGE</vt:lpstr>
      <vt:lpstr>LAB 9 - JINJA2</vt:lpstr>
      <vt:lpstr>LAB 9 - JINJA2</vt:lpstr>
      <vt:lpstr>LAB 9 - JINJA2</vt:lpstr>
      <vt:lpstr>DEFINE PYTHON LISTS AND DICTIONARIES USING YAML FILES</vt:lpstr>
      <vt:lpstr>YAML</vt:lpstr>
      <vt:lpstr>YAML SYNTAX</vt:lpstr>
      <vt:lpstr>YAML SYNTAX FOR A LIST</vt:lpstr>
      <vt:lpstr>TRANSFORM A YAML FILE INTO A PYTHON STRUCTURE</vt:lpstr>
      <vt:lpstr>TRANSFORM A YAML FILE INTO A PYTHON STRUCTURE</vt:lpstr>
      <vt:lpstr>YAML SYNTAX FOR A DICTIONARY</vt:lpstr>
      <vt:lpstr>CREATE A PYTHON DICTIONNARY WITH YAML</vt:lpstr>
      <vt:lpstr>CREATE JUNOS CONFIGURATION FILES WITH JINJA2 AND YAML</vt:lpstr>
      <vt:lpstr>JINJA2 AND YAML</vt:lpstr>
      <vt:lpstr>LAB 10 - JINJA2 AND YAML</vt:lpstr>
      <vt:lpstr>LAB 10 - JINJA2 AND YAML</vt:lpstr>
      <vt:lpstr>LAB 10 - JINJA2 AND YAML</vt:lpstr>
      <vt:lpstr>LAB 10 - JINJA2 AND YAML</vt:lpstr>
      <vt:lpstr> JUNOS AUTOMATION  WITH PYTHON PYEZ LIBRARY</vt:lpstr>
      <vt:lpstr>PYEZ AGENDA</vt:lpstr>
      <vt:lpstr>PYEZ INTRODUCTION</vt:lpstr>
      <vt:lpstr>PYEZ</vt:lpstr>
      <vt:lpstr>PYEZ</vt:lpstr>
      <vt:lpstr>PYEZ ARCHITECTURE</vt:lpstr>
      <vt:lpstr>PyEZ ARCHITECTURE</vt:lpstr>
      <vt:lpstr>PyEZ ARCHITECTURE</vt:lpstr>
      <vt:lpstr>NETCONF</vt:lpstr>
      <vt:lpstr>NETCONF PROTOCOL</vt:lpstr>
      <vt:lpstr>NETCONF PROTOCOL</vt:lpstr>
      <vt:lpstr>CONNECT TO DEVICES,  RETRIEVE FACTS WITH PYEZ</vt:lpstr>
      <vt:lpstr>CONNECT TO DEVICES AND RETRIEVE FACTS</vt:lpstr>
      <vt:lpstr>LAB 11 - IMPORT THE CLASS DEVICE</vt:lpstr>
      <vt:lpstr>LAB 11 - INSTANTIATE THE CLASS DEVICE</vt:lpstr>
      <vt:lpstr>LAB 11 - LIST AVAILABLE METHODS AND PROPERTIES</vt:lpstr>
      <vt:lpstr>LAB 11 - GET HELP WITH THE CLASS  DEVICE</vt:lpstr>
      <vt:lpstr>LAB 11 – METHODS AND PROPERTIES IN THE CLASS DEVICE</vt:lpstr>
      <vt:lpstr>LAB 11 – METHODS AND PROPERTIES IN THE CLASS DEVICE</vt:lpstr>
      <vt:lpstr>LAB 12 - FACTS</vt:lpstr>
      <vt:lpstr>LAB 12 - FACTS</vt:lpstr>
      <vt:lpstr>LAB 12 - FACTS</vt:lpstr>
      <vt:lpstr>LAB 12 – REVIEW THE FACTS PROGRAM</vt:lpstr>
      <vt:lpstr>LAB 12 – EXECUTE THIS PYTHON PROGRAM</vt:lpstr>
      <vt:lpstr>LAB 12 – EXECUTE THIS PYTHON PROGRAM</vt:lpstr>
      <vt:lpstr>  CONFIGURATION MANAGEMENT WITH PYEZ</vt:lpstr>
      <vt:lpstr>IMPORT THE CLASS CONFIG</vt:lpstr>
      <vt:lpstr>METHODS DEFINED IN THE CLASS CONFIG</vt:lpstr>
      <vt:lpstr>GET HELP WITH THE CLASS CONFIG</vt:lpstr>
      <vt:lpstr>INSTANTIATE THE CLASS CONFIG</vt:lpstr>
      <vt:lpstr>CHANGE THE CANDIDATE CONFIGURATION</vt:lpstr>
      <vt:lpstr>COMPARE CONFIGURATIONS</vt:lpstr>
      <vt:lpstr>ROLLBACK THE CANDIDATE CONFIGURATION</vt:lpstr>
      <vt:lpstr>CONFIGURATION MANAGEMENT</vt:lpstr>
      <vt:lpstr>LAB 13 – CONFIGURATION MANAGEMENT</vt:lpstr>
      <vt:lpstr>LAB 13 – CONFIGURATION MANAGEMENT</vt:lpstr>
      <vt:lpstr>CONFIGURATION MANAGEMENT WITH PYEZ, YAML AND JINJA2 </vt:lpstr>
      <vt:lpstr>MERGE A YAML FILE AND A JINJA2 FILE</vt:lpstr>
      <vt:lpstr>MERGE A YAML FILE AND A JINJA2 FILE</vt:lpstr>
      <vt:lpstr>MERGE A YAML FILE AND A JINJA2 FILE</vt:lpstr>
      <vt:lpstr>MERGE A YAML FILE AND A JINJA2 FILE</vt:lpstr>
      <vt:lpstr>LAB 14 –USE PYEZ AND JINJA2 AND YAML  TO ENABLE LLDP </vt:lpstr>
      <vt:lpstr>LAB 14 – JINJA2 AND YAML – ENABLE LLDP </vt:lpstr>
      <vt:lpstr>LAB 14 – JINJA2 AND YAML – ENABLE LLDP </vt:lpstr>
      <vt:lpstr>LAB 14 – JINJA2 AND YAML – ENABLE LLDP </vt:lpstr>
      <vt:lpstr>USE AUTOMATION TO APPLY COMPLEX CONFIGURATION CHANGES ACROSS A LARGE NETWORK (RUN PHASE)</vt:lpstr>
      <vt:lpstr>DEMO JINJA2 AND YAML</vt:lpstr>
      <vt:lpstr>DEMO JINJA2 AND YAML</vt:lpstr>
      <vt:lpstr>DEMO JINJA2 AND YAML</vt:lpstr>
      <vt:lpstr>DEMO JINJA2 AND YAML</vt:lpstr>
      <vt:lpstr>DEMO JINJA2 AND YAML</vt:lpstr>
      <vt:lpstr>DEMO JINJA2 AND YAML</vt:lpstr>
      <vt:lpstr> AUDIT MANAGEMENT WITH PYEZ</vt:lpstr>
      <vt:lpstr>CLI, XML, RPC</vt:lpstr>
      <vt:lpstr>CLI, XML, RPC</vt:lpstr>
      <vt:lpstr>CLI, XML, RPC</vt:lpstr>
      <vt:lpstr>TABLES AND VIEWS</vt:lpstr>
      <vt:lpstr>TABLES AND VIEWS</vt:lpstr>
      <vt:lpstr>TABLES AND VIEWS – EXAMPLE WITH LLDP</vt:lpstr>
      <vt:lpstr>PowerPoint Presentation</vt:lpstr>
      <vt:lpstr>TABLES AND VIEWS – EXAMPLE WITH LLDP</vt:lpstr>
      <vt:lpstr>TABLES AND VIEWS – EXAMPLE WITH LLDP</vt:lpstr>
      <vt:lpstr>LAB 15 – TABLES AND VIEWS – LLDP</vt:lpstr>
      <vt:lpstr>PowerPoint Presentation</vt:lpstr>
      <vt:lpstr>TABLES AND VIEWS: DEMO WITH LLDP</vt:lpstr>
      <vt:lpstr>TABLES AND VIEWS: DEMO WITH LLDP</vt:lpstr>
      <vt:lpstr>TABLES AND VIEWS: DEMO WITH LLDP</vt:lpstr>
      <vt:lpstr>TABLES AND VIEWS: DEMO WITH LLDP</vt:lpstr>
      <vt:lpstr>TABLES AND VIEWS: DEMO WITH LLDP</vt:lpstr>
      <vt:lpstr>TABLES AND VIEWS: ADDING NEW TABLES AND VIEWS</vt:lpstr>
      <vt:lpstr>TABLES AND VIEWS: ADDING NEW TABLES AND VIEWS</vt:lpstr>
      <vt:lpstr>LAB 16 – TABLES AND VIEWS WITH BGP</vt:lpstr>
      <vt:lpstr>LAB 16 – TABLES AND VIEWS WITH BGP</vt:lpstr>
      <vt:lpstr>LAB 16 – TABLES AND VIEWS WITH BGP</vt:lpstr>
      <vt:lpstr>LAB 16 - TABLES AND VIEWS WITH BGP</vt:lpstr>
      <vt:lpstr>LAB 17 - TABLES AND VIEWS WITH BGP </vt:lpstr>
      <vt:lpstr>LAB 17 - TABLES AND VIEWS WITH BGP </vt:lpstr>
      <vt:lpstr>LAB 17 - OTHER TABLES AND VIEWS SCRIPTS</vt:lpstr>
      <vt:lpstr> SOFTWARE UPGRADE MANAGEMENT WITH PYEZ</vt:lpstr>
      <vt:lpstr>SOFTWARE UPGRADE MANAGEMENT</vt:lpstr>
      <vt:lpstr>SOFTWARE UPGRADE MANAGEMENT</vt:lpstr>
      <vt:lpstr>SOFTWARE UPGRADE MANAGEMENT</vt:lpstr>
      <vt:lpstr>PowerPoint Presentation</vt:lpstr>
      <vt:lpstr>  EXCEPTIONS MANAGEMENT  WITH PYTHON PYEZ </vt:lpstr>
      <vt:lpstr>EXCEPTIONS</vt:lpstr>
      <vt:lpstr>EXCEPTIONS HANDLING</vt:lpstr>
      <vt:lpstr>EXCEPTIONS HANDLING</vt:lpstr>
      <vt:lpstr>EXCEPTIONS HANDLING</vt:lpstr>
      <vt:lpstr>EXCEPTIONS HANDLING</vt:lpstr>
      <vt:lpstr>REST CALLS WITH PYTHON REQUESTS PACKAGE</vt:lpstr>
      <vt:lpstr>REST APIs</vt:lpstr>
      <vt:lpstr>REST APIs ON JUNOS 15.1</vt:lpstr>
      <vt:lpstr>LAB 18 - REST APIs ON JUNOS 15.1</vt:lpstr>
      <vt:lpstr>LAB 18 - REST EXPLORER ON JUNOS 15.1 </vt:lpstr>
      <vt:lpstr>LAB 18 - REST CALLS TO JUNOS FROM A BROWSER ADD-ON</vt:lpstr>
      <vt:lpstr>LAB 18 - REST CALLS TO JUNOS WITH CURL</vt:lpstr>
      <vt:lpstr>LAB 18 - REST CALLS TO JUNOS WITH PYTHON</vt:lpstr>
      <vt:lpstr>BASIC GET USAGE WITH PYTHON</vt:lpstr>
      <vt:lpstr>REST CALLS TO JUNOS WITH PYTHON</vt:lpstr>
      <vt:lpstr>REST CALLS TO JUNOS WITH PYTHON</vt:lpstr>
      <vt:lpstr>USE REGULAR EXPRESSIONS  WITH PYTHON</vt:lpstr>
      <vt:lpstr>REGULAR EXPRESSIONS </vt:lpstr>
      <vt:lpstr>LAB 19- REGULAR EXPRESSIONS </vt:lpstr>
      <vt:lpstr>  THANK YOU!</vt:lpstr>
    </vt:vector>
  </TitlesOfParts>
  <Manager/>
  <Company>Juniper Networks,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Juniper PowerPoint Template</dc:title>
  <dc:subject/>
  <dc:creator>Baptiste Villetard</dc:creator>
  <cp:keywords>PPT, PPT template, toolkit, PPT toolkit,  corporate template, corporate PPT template, PowerPoint template, Juniper PPT template</cp:keywords>
  <dc:description/>
  <cp:lastModifiedBy>Khelil Sator</cp:lastModifiedBy>
  <cp:revision>1162</cp:revision>
  <cp:lastPrinted>2013-12-27T18:52:02Z</cp:lastPrinted>
  <dcterms:created xsi:type="dcterms:W3CDTF">2015-06-18T11:41:33Z</dcterms:created>
  <dcterms:modified xsi:type="dcterms:W3CDTF">2016-06-20T09:48:38Z</dcterms:modified>
  <cp:category/>
</cp:coreProperties>
</file>