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3"/>
  </p:notesMasterIdLst>
  <p:sldIdLst>
    <p:sldId id="256" r:id="rId2"/>
    <p:sldId id="260" r:id="rId3"/>
    <p:sldId id="264" r:id="rId4"/>
    <p:sldId id="265" r:id="rId5"/>
    <p:sldId id="257" r:id="rId6"/>
    <p:sldId id="262" r:id="rId7"/>
    <p:sldId id="266" r:id="rId8"/>
    <p:sldId id="267" r:id="rId9"/>
    <p:sldId id="282" r:id="rId10"/>
    <p:sldId id="268" r:id="rId11"/>
    <p:sldId id="328" r:id="rId12"/>
    <p:sldId id="273" r:id="rId13"/>
    <p:sldId id="324" r:id="rId14"/>
    <p:sldId id="323" r:id="rId15"/>
    <p:sldId id="274" r:id="rId16"/>
    <p:sldId id="275" r:id="rId17"/>
    <p:sldId id="293" r:id="rId18"/>
    <p:sldId id="276" r:id="rId19"/>
    <p:sldId id="321" r:id="rId20"/>
    <p:sldId id="281" r:id="rId21"/>
    <p:sldId id="277" r:id="rId22"/>
    <p:sldId id="294" r:id="rId23"/>
    <p:sldId id="278" r:id="rId24"/>
    <p:sldId id="279" r:id="rId25"/>
    <p:sldId id="280" r:id="rId26"/>
    <p:sldId id="295" r:id="rId27"/>
    <p:sldId id="283" r:id="rId28"/>
    <p:sldId id="285" r:id="rId29"/>
    <p:sldId id="286" r:id="rId30"/>
    <p:sldId id="287" r:id="rId31"/>
    <p:sldId id="288" r:id="rId32"/>
    <p:sldId id="284" r:id="rId33"/>
    <p:sldId id="290" r:id="rId34"/>
    <p:sldId id="291" r:id="rId35"/>
    <p:sldId id="292" r:id="rId36"/>
    <p:sldId id="296" r:id="rId37"/>
    <p:sldId id="297" r:id="rId38"/>
    <p:sldId id="298" r:id="rId39"/>
    <p:sldId id="299" r:id="rId40"/>
    <p:sldId id="300" r:id="rId41"/>
    <p:sldId id="304" r:id="rId42"/>
    <p:sldId id="303" r:id="rId43"/>
    <p:sldId id="301" r:id="rId44"/>
    <p:sldId id="302" r:id="rId45"/>
    <p:sldId id="327" r:id="rId46"/>
    <p:sldId id="329" r:id="rId47"/>
    <p:sldId id="305" r:id="rId48"/>
    <p:sldId id="310" r:id="rId49"/>
    <p:sldId id="307" r:id="rId50"/>
    <p:sldId id="308" r:id="rId51"/>
    <p:sldId id="309" r:id="rId52"/>
    <p:sldId id="311" r:id="rId53"/>
    <p:sldId id="312" r:id="rId54"/>
    <p:sldId id="313" r:id="rId55"/>
    <p:sldId id="322" r:id="rId56"/>
    <p:sldId id="314" r:id="rId57"/>
    <p:sldId id="316" r:id="rId58"/>
    <p:sldId id="317" r:id="rId59"/>
    <p:sldId id="318" r:id="rId60"/>
    <p:sldId id="319" r:id="rId61"/>
    <p:sldId id="32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5" autoAdjust="0"/>
    <p:restoredTop sz="94684" autoAdjust="0"/>
  </p:normalViewPr>
  <p:slideViewPr>
    <p:cSldViewPr showGuides="1">
      <p:cViewPr varScale="1">
        <p:scale>
          <a:sx n="56" d="100"/>
          <a:sy n="56" d="100"/>
        </p:scale>
        <p:origin x="-98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5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BEDF0-D524-4B32-9963-4484E1CE3CB9}" type="doc">
      <dgm:prSet loTypeId="urn:microsoft.com/office/officeart/2011/layout/CircleProcess" loCatId="officeonlin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3A0DDFA-64ED-4135-83E8-783AD1939979}">
      <dgm:prSet phldrT="[Text]" custT="1"/>
      <dgm:spPr/>
      <dgm:t>
        <a:bodyPr/>
        <a:lstStyle/>
        <a:p>
          <a:r>
            <a:rPr lang="en-US" sz="2000" dirty="0" smtClean="0"/>
            <a:t>Incident Response</a:t>
          </a:r>
          <a:endParaRPr lang="en-US" sz="2000" dirty="0"/>
        </a:p>
      </dgm:t>
    </dgm:pt>
    <dgm:pt modelId="{D2C52AF0-7486-41FF-A4A6-F77000AE77F5}" type="parTrans" cxnId="{0F7978F0-353E-4074-9566-495EB036BBF3}">
      <dgm:prSet/>
      <dgm:spPr/>
      <dgm:t>
        <a:bodyPr/>
        <a:lstStyle/>
        <a:p>
          <a:endParaRPr lang="en-US" sz="2400"/>
        </a:p>
      </dgm:t>
    </dgm:pt>
    <dgm:pt modelId="{05F45E48-310A-48E1-A735-44C40642E99B}" type="sibTrans" cxnId="{0F7978F0-353E-4074-9566-495EB036BBF3}">
      <dgm:prSet/>
      <dgm:spPr/>
      <dgm:t>
        <a:bodyPr/>
        <a:lstStyle/>
        <a:p>
          <a:endParaRPr lang="en-US" sz="2400"/>
        </a:p>
      </dgm:t>
    </dgm:pt>
    <dgm:pt modelId="{C91D8BBA-A571-4F63-9FB6-11A95FD54E02}">
      <dgm:prSet phldrT="[Text]" custT="1"/>
      <dgm:spPr/>
      <dgm:t>
        <a:bodyPr/>
        <a:lstStyle/>
        <a:p>
          <a:r>
            <a:rPr lang="en-US" sz="2000" dirty="0" smtClean="0"/>
            <a:t>Operational Security</a:t>
          </a:r>
          <a:endParaRPr lang="en-US" sz="2000" dirty="0"/>
        </a:p>
      </dgm:t>
    </dgm:pt>
    <dgm:pt modelId="{56DF8D0A-8675-4EAE-B929-C7A94EB074C3}" type="parTrans" cxnId="{EA83CFFB-4A52-4DCA-AE70-5F20E8EFDBCA}">
      <dgm:prSet/>
      <dgm:spPr/>
      <dgm:t>
        <a:bodyPr/>
        <a:lstStyle/>
        <a:p>
          <a:endParaRPr lang="en-US" sz="2400"/>
        </a:p>
      </dgm:t>
    </dgm:pt>
    <dgm:pt modelId="{FD5F7392-7F12-4F88-9A55-DA9A3B89A0EF}" type="sibTrans" cxnId="{EA83CFFB-4A52-4DCA-AE70-5F20E8EFDBCA}">
      <dgm:prSet/>
      <dgm:spPr/>
      <dgm:t>
        <a:bodyPr/>
        <a:lstStyle/>
        <a:p>
          <a:endParaRPr lang="en-US" sz="2400"/>
        </a:p>
      </dgm:t>
    </dgm:pt>
    <dgm:pt modelId="{ECB2B1BB-9887-48CD-89AF-36207581F914}">
      <dgm:prSet phldrT="[Text]" custT="1"/>
      <dgm:spPr/>
      <dgm:t>
        <a:bodyPr/>
        <a:lstStyle/>
        <a:p>
          <a:r>
            <a:rPr lang="en-US" sz="2000" dirty="0" smtClean="0"/>
            <a:t>Defense in Depth</a:t>
          </a:r>
          <a:endParaRPr lang="en-US" sz="2000" dirty="0"/>
        </a:p>
      </dgm:t>
    </dgm:pt>
    <dgm:pt modelId="{23F9E168-9182-4EE8-96DF-BB090B1F00AE}" type="parTrans" cxnId="{934D3D87-D6F8-4267-8AFB-0D2F475AF55D}">
      <dgm:prSet/>
      <dgm:spPr/>
      <dgm:t>
        <a:bodyPr/>
        <a:lstStyle/>
        <a:p>
          <a:endParaRPr lang="en-US" sz="2400"/>
        </a:p>
      </dgm:t>
    </dgm:pt>
    <dgm:pt modelId="{4C496DBC-AC4C-4796-8F51-9D5A40B61E71}" type="sibTrans" cxnId="{934D3D87-D6F8-4267-8AFB-0D2F475AF55D}">
      <dgm:prSet/>
      <dgm:spPr/>
      <dgm:t>
        <a:bodyPr/>
        <a:lstStyle/>
        <a:p>
          <a:endParaRPr lang="en-US" sz="2400"/>
        </a:p>
      </dgm:t>
    </dgm:pt>
    <dgm:pt modelId="{D2CCF1C1-E8E0-4355-B120-97365A727F9B}">
      <dgm:prSet phldrT="[Text]" custT="1"/>
      <dgm:spPr/>
      <dgm:t>
        <a:bodyPr/>
        <a:lstStyle/>
        <a:p>
          <a:r>
            <a:rPr lang="en-US" sz="2000" dirty="0" smtClean="0"/>
            <a:t>Vulnerability Remediation</a:t>
          </a:r>
          <a:endParaRPr lang="en-US" sz="2000" dirty="0"/>
        </a:p>
      </dgm:t>
    </dgm:pt>
    <dgm:pt modelId="{3DC4599B-77FE-4394-BDBD-F0AAD0A6DE8F}" type="parTrans" cxnId="{1414AA74-CB4B-4D74-9D18-43A857B24F11}">
      <dgm:prSet/>
      <dgm:spPr/>
      <dgm:t>
        <a:bodyPr/>
        <a:lstStyle/>
        <a:p>
          <a:endParaRPr lang="en-US" sz="2400"/>
        </a:p>
      </dgm:t>
    </dgm:pt>
    <dgm:pt modelId="{623FFB61-EF75-45C1-907D-1E4A11454D85}" type="sibTrans" cxnId="{1414AA74-CB4B-4D74-9D18-43A857B24F11}">
      <dgm:prSet/>
      <dgm:spPr/>
      <dgm:t>
        <a:bodyPr/>
        <a:lstStyle/>
        <a:p>
          <a:endParaRPr lang="en-US" sz="2400"/>
        </a:p>
      </dgm:t>
    </dgm:pt>
    <dgm:pt modelId="{2864C32C-5E26-4720-8871-ED7203AA5634}" type="pres">
      <dgm:prSet presAssocID="{EEDBEDF0-D524-4B32-9963-4484E1CE3CB9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46C4C0F-552D-46D3-9399-507AEA19723F}" type="pres">
      <dgm:prSet presAssocID="{D2CCF1C1-E8E0-4355-B120-97365A727F9B}" presName="Accent4" presStyleCnt="0"/>
      <dgm:spPr/>
    </dgm:pt>
    <dgm:pt modelId="{B8F4B93E-5BAF-40AF-A6CC-3872CFB35FF2}" type="pres">
      <dgm:prSet presAssocID="{D2CCF1C1-E8E0-4355-B120-97365A727F9B}" presName="Accent" presStyleLbl="node1" presStyleIdx="0" presStyleCnt="4"/>
      <dgm:spPr/>
    </dgm:pt>
    <dgm:pt modelId="{00A69191-6C47-4850-B694-61A2BBC50CD2}" type="pres">
      <dgm:prSet presAssocID="{D2CCF1C1-E8E0-4355-B120-97365A727F9B}" presName="ParentBackground4" presStyleCnt="0"/>
      <dgm:spPr/>
    </dgm:pt>
    <dgm:pt modelId="{837CE361-E7AC-4A80-B1AE-43456909DAB4}" type="pres">
      <dgm:prSet presAssocID="{D2CCF1C1-E8E0-4355-B120-97365A727F9B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030781B9-58E3-4461-A455-639B43CCABB9}" type="pres">
      <dgm:prSet presAssocID="{D2CCF1C1-E8E0-4355-B120-97365A727F9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57255-7923-4583-B386-7D1AA2FD7F4E}" type="pres">
      <dgm:prSet presAssocID="{ECB2B1BB-9887-48CD-89AF-36207581F914}" presName="Accent3" presStyleCnt="0"/>
      <dgm:spPr/>
    </dgm:pt>
    <dgm:pt modelId="{44867AC7-1760-49AB-94AF-C4D006F27F5A}" type="pres">
      <dgm:prSet presAssocID="{ECB2B1BB-9887-48CD-89AF-36207581F914}" presName="Accent" presStyleLbl="node1" presStyleIdx="1" presStyleCnt="4"/>
      <dgm:spPr/>
    </dgm:pt>
    <dgm:pt modelId="{74CBFB88-6D39-4C75-B9B9-73EFADA4839D}" type="pres">
      <dgm:prSet presAssocID="{ECB2B1BB-9887-48CD-89AF-36207581F914}" presName="ParentBackground3" presStyleCnt="0"/>
      <dgm:spPr/>
    </dgm:pt>
    <dgm:pt modelId="{EBE0114F-8224-473B-AAE7-7ECB9AFE4889}" type="pres">
      <dgm:prSet presAssocID="{ECB2B1BB-9887-48CD-89AF-36207581F914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E5C9311D-21C7-4B3D-A02B-E249B934F092}" type="pres">
      <dgm:prSet presAssocID="{ECB2B1BB-9887-48CD-89AF-36207581F91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07C1A-9838-4F0A-BFEA-9653CDBC410C}" type="pres">
      <dgm:prSet presAssocID="{C91D8BBA-A571-4F63-9FB6-11A95FD54E02}" presName="Accent2" presStyleCnt="0"/>
      <dgm:spPr/>
    </dgm:pt>
    <dgm:pt modelId="{FFCAB9D6-C182-49E7-B544-2BCCEC4898C5}" type="pres">
      <dgm:prSet presAssocID="{C91D8BBA-A571-4F63-9FB6-11A95FD54E02}" presName="Accent" presStyleLbl="node1" presStyleIdx="2" presStyleCnt="4"/>
      <dgm:spPr/>
    </dgm:pt>
    <dgm:pt modelId="{24627B36-67A8-416F-B5BD-D473ECD88D57}" type="pres">
      <dgm:prSet presAssocID="{C91D8BBA-A571-4F63-9FB6-11A95FD54E02}" presName="ParentBackground2" presStyleCnt="0"/>
      <dgm:spPr/>
    </dgm:pt>
    <dgm:pt modelId="{31B1A112-4DA5-418F-A8E0-A4B40D3A7914}" type="pres">
      <dgm:prSet presAssocID="{C91D8BBA-A571-4F63-9FB6-11A95FD54E02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13D18053-2195-425D-BC6F-3A32F69BDF85}" type="pres">
      <dgm:prSet presAssocID="{C91D8BBA-A571-4F63-9FB6-11A95FD54E0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98996-2B55-43A6-95AF-711D82954523}" type="pres">
      <dgm:prSet presAssocID="{93A0DDFA-64ED-4135-83E8-783AD1939979}" presName="Accent1" presStyleCnt="0"/>
      <dgm:spPr/>
    </dgm:pt>
    <dgm:pt modelId="{647F9A52-A45E-44CE-9954-D8999475556E}" type="pres">
      <dgm:prSet presAssocID="{93A0DDFA-64ED-4135-83E8-783AD1939979}" presName="Accent" presStyleLbl="node1" presStyleIdx="3" presStyleCnt="4"/>
      <dgm:spPr/>
    </dgm:pt>
    <dgm:pt modelId="{3551623A-827B-49E0-8CDA-936D253046E1}" type="pres">
      <dgm:prSet presAssocID="{93A0DDFA-64ED-4135-83E8-783AD1939979}" presName="ParentBackground1" presStyleCnt="0"/>
      <dgm:spPr/>
    </dgm:pt>
    <dgm:pt modelId="{76A7B79F-E7C0-42EB-9F34-9482EFAB1FC9}" type="pres">
      <dgm:prSet presAssocID="{93A0DDFA-64ED-4135-83E8-783AD1939979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8D28128C-1CAF-460B-9773-542E415713A8}" type="pres">
      <dgm:prSet presAssocID="{93A0DDFA-64ED-4135-83E8-783AD193997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88A82C-B8D5-4E70-A23B-17FA1517C207}" type="presOf" srcId="{ECB2B1BB-9887-48CD-89AF-36207581F914}" destId="{EBE0114F-8224-473B-AAE7-7ECB9AFE4889}" srcOrd="0" destOrd="0" presId="urn:microsoft.com/office/officeart/2011/layout/CircleProcess"/>
    <dgm:cxn modelId="{15A8C695-72B7-45F7-8F4A-9306B009F988}" type="presOf" srcId="{C91D8BBA-A571-4F63-9FB6-11A95FD54E02}" destId="{31B1A112-4DA5-418F-A8E0-A4B40D3A7914}" srcOrd="0" destOrd="0" presId="urn:microsoft.com/office/officeart/2011/layout/CircleProcess"/>
    <dgm:cxn modelId="{5B814FD9-F0A3-4BB9-8328-BD5604A4BC5D}" type="presOf" srcId="{EEDBEDF0-D524-4B32-9963-4484E1CE3CB9}" destId="{2864C32C-5E26-4720-8871-ED7203AA5634}" srcOrd="0" destOrd="0" presId="urn:microsoft.com/office/officeart/2011/layout/CircleProcess"/>
    <dgm:cxn modelId="{EA83CFFB-4A52-4DCA-AE70-5F20E8EFDBCA}" srcId="{EEDBEDF0-D524-4B32-9963-4484E1CE3CB9}" destId="{C91D8BBA-A571-4F63-9FB6-11A95FD54E02}" srcOrd="1" destOrd="0" parTransId="{56DF8D0A-8675-4EAE-B929-C7A94EB074C3}" sibTransId="{FD5F7392-7F12-4F88-9A55-DA9A3B89A0EF}"/>
    <dgm:cxn modelId="{54B664EF-EB59-44F0-A63D-BB378C67B11B}" type="presOf" srcId="{D2CCF1C1-E8E0-4355-B120-97365A727F9B}" destId="{837CE361-E7AC-4A80-B1AE-43456909DAB4}" srcOrd="0" destOrd="0" presId="urn:microsoft.com/office/officeart/2011/layout/CircleProcess"/>
    <dgm:cxn modelId="{811ABB5A-66E0-4577-B6FA-75A5CD6141AA}" type="presOf" srcId="{D2CCF1C1-E8E0-4355-B120-97365A727F9B}" destId="{030781B9-58E3-4461-A455-639B43CCABB9}" srcOrd="1" destOrd="0" presId="urn:microsoft.com/office/officeart/2011/layout/CircleProcess"/>
    <dgm:cxn modelId="{88BD240D-967F-4394-8C1C-64BD735B5DD6}" type="presOf" srcId="{ECB2B1BB-9887-48CD-89AF-36207581F914}" destId="{E5C9311D-21C7-4B3D-A02B-E249B934F092}" srcOrd="1" destOrd="0" presId="urn:microsoft.com/office/officeart/2011/layout/CircleProcess"/>
    <dgm:cxn modelId="{3F85942C-A73A-49DA-8D78-2348A3029C2B}" type="presOf" srcId="{C91D8BBA-A571-4F63-9FB6-11A95FD54E02}" destId="{13D18053-2195-425D-BC6F-3A32F69BDF85}" srcOrd="1" destOrd="0" presId="urn:microsoft.com/office/officeart/2011/layout/CircleProcess"/>
    <dgm:cxn modelId="{0F7978F0-353E-4074-9566-495EB036BBF3}" srcId="{EEDBEDF0-D524-4B32-9963-4484E1CE3CB9}" destId="{93A0DDFA-64ED-4135-83E8-783AD1939979}" srcOrd="0" destOrd="0" parTransId="{D2C52AF0-7486-41FF-A4A6-F77000AE77F5}" sibTransId="{05F45E48-310A-48E1-A735-44C40642E99B}"/>
    <dgm:cxn modelId="{1414AA74-CB4B-4D74-9D18-43A857B24F11}" srcId="{EEDBEDF0-D524-4B32-9963-4484E1CE3CB9}" destId="{D2CCF1C1-E8E0-4355-B120-97365A727F9B}" srcOrd="3" destOrd="0" parTransId="{3DC4599B-77FE-4394-BDBD-F0AAD0A6DE8F}" sibTransId="{623FFB61-EF75-45C1-907D-1E4A11454D85}"/>
    <dgm:cxn modelId="{632B2B0B-3623-489D-9838-CB64C7147104}" type="presOf" srcId="{93A0DDFA-64ED-4135-83E8-783AD1939979}" destId="{76A7B79F-E7C0-42EB-9F34-9482EFAB1FC9}" srcOrd="0" destOrd="0" presId="urn:microsoft.com/office/officeart/2011/layout/CircleProcess"/>
    <dgm:cxn modelId="{AFDAF33A-AD12-4B87-9628-69FE8D21924B}" type="presOf" srcId="{93A0DDFA-64ED-4135-83E8-783AD1939979}" destId="{8D28128C-1CAF-460B-9773-542E415713A8}" srcOrd="1" destOrd="0" presId="urn:microsoft.com/office/officeart/2011/layout/CircleProcess"/>
    <dgm:cxn modelId="{934D3D87-D6F8-4267-8AFB-0D2F475AF55D}" srcId="{EEDBEDF0-D524-4B32-9963-4484E1CE3CB9}" destId="{ECB2B1BB-9887-48CD-89AF-36207581F914}" srcOrd="2" destOrd="0" parTransId="{23F9E168-9182-4EE8-96DF-BB090B1F00AE}" sibTransId="{4C496DBC-AC4C-4796-8F51-9D5A40B61E71}"/>
    <dgm:cxn modelId="{DA94C3A3-368B-4440-AC2B-0D468D470F1A}" type="presParOf" srcId="{2864C32C-5E26-4720-8871-ED7203AA5634}" destId="{246C4C0F-552D-46D3-9399-507AEA19723F}" srcOrd="0" destOrd="0" presId="urn:microsoft.com/office/officeart/2011/layout/CircleProcess"/>
    <dgm:cxn modelId="{8F8E1F88-AE6C-40C3-A973-F84AA937043E}" type="presParOf" srcId="{246C4C0F-552D-46D3-9399-507AEA19723F}" destId="{B8F4B93E-5BAF-40AF-A6CC-3872CFB35FF2}" srcOrd="0" destOrd="0" presId="urn:microsoft.com/office/officeart/2011/layout/CircleProcess"/>
    <dgm:cxn modelId="{3EB738D2-B839-49DA-8CE9-9CC2BE53A301}" type="presParOf" srcId="{2864C32C-5E26-4720-8871-ED7203AA5634}" destId="{00A69191-6C47-4850-B694-61A2BBC50CD2}" srcOrd="1" destOrd="0" presId="urn:microsoft.com/office/officeart/2011/layout/CircleProcess"/>
    <dgm:cxn modelId="{9FF0F7B0-60C4-45DC-B377-C731FEE30A5F}" type="presParOf" srcId="{00A69191-6C47-4850-B694-61A2BBC50CD2}" destId="{837CE361-E7AC-4A80-B1AE-43456909DAB4}" srcOrd="0" destOrd="0" presId="urn:microsoft.com/office/officeart/2011/layout/CircleProcess"/>
    <dgm:cxn modelId="{72EB29BD-6122-4C7C-857D-6893727CD7D6}" type="presParOf" srcId="{2864C32C-5E26-4720-8871-ED7203AA5634}" destId="{030781B9-58E3-4461-A455-639B43CCABB9}" srcOrd="2" destOrd="0" presId="urn:microsoft.com/office/officeart/2011/layout/CircleProcess"/>
    <dgm:cxn modelId="{80305616-9557-4ECE-9CE9-942F268D8F4F}" type="presParOf" srcId="{2864C32C-5E26-4720-8871-ED7203AA5634}" destId="{10C57255-7923-4583-B386-7D1AA2FD7F4E}" srcOrd="3" destOrd="0" presId="urn:microsoft.com/office/officeart/2011/layout/CircleProcess"/>
    <dgm:cxn modelId="{138AF713-8F9D-4364-B45B-81BCD0638551}" type="presParOf" srcId="{10C57255-7923-4583-B386-7D1AA2FD7F4E}" destId="{44867AC7-1760-49AB-94AF-C4D006F27F5A}" srcOrd="0" destOrd="0" presId="urn:microsoft.com/office/officeart/2011/layout/CircleProcess"/>
    <dgm:cxn modelId="{4DE456FA-D9E1-4A65-A041-C770BDC16F7C}" type="presParOf" srcId="{2864C32C-5E26-4720-8871-ED7203AA5634}" destId="{74CBFB88-6D39-4C75-B9B9-73EFADA4839D}" srcOrd="4" destOrd="0" presId="urn:microsoft.com/office/officeart/2011/layout/CircleProcess"/>
    <dgm:cxn modelId="{B399BCB3-9154-4C47-B99C-C345525BFD4E}" type="presParOf" srcId="{74CBFB88-6D39-4C75-B9B9-73EFADA4839D}" destId="{EBE0114F-8224-473B-AAE7-7ECB9AFE4889}" srcOrd="0" destOrd="0" presId="urn:microsoft.com/office/officeart/2011/layout/CircleProcess"/>
    <dgm:cxn modelId="{6F209B20-F0AC-4C51-A0B1-9B33B462E511}" type="presParOf" srcId="{2864C32C-5E26-4720-8871-ED7203AA5634}" destId="{E5C9311D-21C7-4B3D-A02B-E249B934F092}" srcOrd="5" destOrd="0" presId="urn:microsoft.com/office/officeart/2011/layout/CircleProcess"/>
    <dgm:cxn modelId="{69E99470-F43A-4AEB-8BCE-BAB2B079252E}" type="presParOf" srcId="{2864C32C-5E26-4720-8871-ED7203AA5634}" destId="{12C07C1A-9838-4F0A-BFEA-9653CDBC410C}" srcOrd="6" destOrd="0" presId="urn:microsoft.com/office/officeart/2011/layout/CircleProcess"/>
    <dgm:cxn modelId="{6B4FF129-76E1-4161-8340-687B8877C556}" type="presParOf" srcId="{12C07C1A-9838-4F0A-BFEA-9653CDBC410C}" destId="{FFCAB9D6-C182-49E7-B544-2BCCEC4898C5}" srcOrd="0" destOrd="0" presId="urn:microsoft.com/office/officeart/2011/layout/CircleProcess"/>
    <dgm:cxn modelId="{51B14A5D-450B-43FC-937D-818140F664C0}" type="presParOf" srcId="{2864C32C-5E26-4720-8871-ED7203AA5634}" destId="{24627B36-67A8-416F-B5BD-D473ECD88D57}" srcOrd="7" destOrd="0" presId="urn:microsoft.com/office/officeart/2011/layout/CircleProcess"/>
    <dgm:cxn modelId="{16D7A871-C75F-45B7-B0A8-ACEF6F479BA1}" type="presParOf" srcId="{24627B36-67A8-416F-B5BD-D473ECD88D57}" destId="{31B1A112-4DA5-418F-A8E0-A4B40D3A7914}" srcOrd="0" destOrd="0" presId="urn:microsoft.com/office/officeart/2011/layout/CircleProcess"/>
    <dgm:cxn modelId="{474FCC72-585F-4D8F-8F65-478F8222B7E3}" type="presParOf" srcId="{2864C32C-5E26-4720-8871-ED7203AA5634}" destId="{13D18053-2195-425D-BC6F-3A32F69BDF85}" srcOrd="8" destOrd="0" presId="urn:microsoft.com/office/officeart/2011/layout/CircleProcess"/>
    <dgm:cxn modelId="{201EE7A9-B72B-42AA-8FBA-0F1AE3E48410}" type="presParOf" srcId="{2864C32C-5E26-4720-8871-ED7203AA5634}" destId="{9D898996-2B55-43A6-95AF-711D82954523}" srcOrd="9" destOrd="0" presId="urn:microsoft.com/office/officeart/2011/layout/CircleProcess"/>
    <dgm:cxn modelId="{35E69229-52B7-4CCB-8137-4094C3A52C75}" type="presParOf" srcId="{9D898996-2B55-43A6-95AF-711D82954523}" destId="{647F9A52-A45E-44CE-9954-D8999475556E}" srcOrd="0" destOrd="0" presId="urn:microsoft.com/office/officeart/2011/layout/CircleProcess"/>
    <dgm:cxn modelId="{53C439A6-FA6C-411C-BB88-7B42EF45D097}" type="presParOf" srcId="{2864C32C-5E26-4720-8871-ED7203AA5634}" destId="{3551623A-827B-49E0-8CDA-936D253046E1}" srcOrd="10" destOrd="0" presId="urn:microsoft.com/office/officeart/2011/layout/CircleProcess"/>
    <dgm:cxn modelId="{C23F4139-3D9D-47A4-8128-CCC333144403}" type="presParOf" srcId="{3551623A-827B-49E0-8CDA-936D253046E1}" destId="{76A7B79F-E7C0-42EB-9F34-9482EFAB1FC9}" srcOrd="0" destOrd="0" presId="urn:microsoft.com/office/officeart/2011/layout/CircleProcess"/>
    <dgm:cxn modelId="{EBC7277D-51E4-43DE-96B5-AD6093616226}" type="presParOf" srcId="{2864C32C-5E26-4720-8871-ED7203AA5634}" destId="{8D28128C-1CAF-460B-9773-542E415713A8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35F6A-3C6D-4448-96E1-3046B27FA98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E2F456C-6363-47E5-8837-D989AC7262C6}">
      <dgm:prSet phldrT="[Text]"/>
      <dgm:spPr/>
      <dgm:t>
        <a:bodyPr/>
        <a:lstStyle/>
        <a:p>
          <a:r>
            <a:rPr lang="en-US" dirty="0" smtClean="0"/>
            <a:t>Bugs Found using the VRP</a:t>
          </a:r>
          <a:endParaRPr lang="en-US" dirty="0"/>
        </a:p>
      </dgm:t>
    </dgm:pt>
    <dgm:pt modelId="{7E6E9C5D-7471-466B-A373-1C4CBA848CF5}" type="parTrans" cxnId="{19622342-4310-445E-B103-2B57F927A99A}">
      <dgm:prSet/>
      <dgm:spPr/>
      <dgm:t>
        <a:bodyPr/>
        <a:lstStyle/>
        <a:p>
          <a:endParaRPr lang="en-US"/>
        </a:p>
      </dgm:t>
    </dgm:pt>
    <dgm:pt modelId="{FBEB0A96-C57B-411B-91AE-3F13F9848D40}" type="sibTrans" cxnId="{19622342-4310-445E-B103-2B57F927A99A}">
      <dgm:prSet/>
      <dgm:spPr/>
      <dgm:t>
        <a:bodyPr/>
        <a:lstStyle/>
        <a:p>
          <a:endParaRPr lang="en-US"/>
        </a:p>
      </dgm:t>
    </dgm:pt>
    <dgm:pt modelId="{C0375F86-78D3-45AF-B40A-8860A9863A58}">
      <dgm:prSet phldrT="[Text]"/>
      <dgm:spPr/>
      <dgm:t>
        <a:bodyPr/>
        <a:lstStyle/>
        <a:p>
          <a:r>
            <a:rPr lang="en-US" dirty="0" smtClean="0"/>
            <a:t>Bugs affecting stable releases</a:t>
          </a:r>
          <a:endParaRPr lang="en-US" dirty="0"/>
        </a:p>
      </dgm:t>
    </dgm:pt>
    <dgm:pt modelId="{0A371064-2D8D-4CEF-8CF9-15DD12D97630}" type="parTrans" cxnId="{D4E46340-5B5C-487C-91F3-CC0CB24803AB}">
      <dgm:prSet/>
      <dgm:spPr/>
      <dgm:t>
        <a:bodyPr/>
        <a:lstStyle/>
        <a:p>
          <a:endParaRPr lang="en-US"/>
        </a:p>
      </dgm:t>
    </dgm:pt>
    <dgm:pt modelId="{80808D16-4531-45AC-9159-FB8DCD1D74DE}" type="sibTrans" cxnId="{D4E46340-5B5C-487C-91F3-CC0CB24803AB}">
      <dgm:prSet/>
      <dgm:spPr/>
      <dgm:t>
        <a:bodyPr/>
        <a:lstStyle/>
        <a:p>
          <a:endParaRPr lang="en-US"/>
        </a:p>
      </dgm:t>
    </dgm:pt>
    <dgm:pt modelId="{7EA6350D-282A-4E91-93CF-0F382BE17991}" type="pres">
      <dgm:prSet presAssocID="{90E35F6A-3C6D-4448-96E1-3046B27FA98A}" presName="compositeShape" presStyleCnt="0">
        <dgm:presLayoutVars>
          <dgm:chMax val="7"/>
          <dgm:dir/>
          <dgm:resizeHandles val="exact"/>
        </dgm:presLayoutVars>
      </dgm:prSet>
      <dgm:spPr/>
    </dgm:pt>
    <dgm:pt modelId="{66369553-6867-4C6F-9CC3-6F0B0D18738B}" type="pres">
      <dgm:prSet presAssocID="{1E2F456C-6363-47E5-8837-D989AC7262C6}" presName="circ1" presStyleLbl="vennNode1" presStyleIdx="0" presStyleCnt="2"/>
      <dgm:spPr/>
      <dgm:t>
        <a:bodyPr/>
        <a:lstStyle/>
        <a:p>
          <a:endParaRPr lang="en-US"/>
        </a:p>
      </dgm:t>
    </dgm:pt>
    <dgm:pt modelId="{14E07039-D642-44F7-8407-A28A0A9C1F5E}" type="pres">
      <dgm:prSet presAssocID="{1E2F456C-6363-47E5-8837-D989AC7262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54CA8-FD55-4B41-AF16-C582B18D0B8B}" type="pres">
      <dgm:prSet presAssocID="{C0375F86-78D3-45AF-B40A-8860A9863A58}" presName="circ2" presStyleLbl="vennNode1" presStyleIdx="1" presStyleCnt="2"/>
      <dgm:spPr/>
      <dgm:t>
        <a:bodyPr/>
        <a:lstStyle/>
        <a:p>
          <a:endParaRPr lang="en-US"/>
        </a:p>
      </dgm:t>
    </dgm:pt>
    <dgm:pt modelId="{58410011-13E1-4F77-B91D-456B166A531A}" type="pres">
      <dgm:prSet presAssocID="{C0375F86-78D3-45AF-B40A-8860A9863A5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622342-4310-445E-B103-2B57F927A99A}" srcId="{90E35F6A-3C6D-4448-96E1-3046B27FA98A}" destId="{1E2F456C-6363-47E5-8837-D989AC7262C6}" srcOrd="0" destOrd="0" parTransId="{7E6E9C5D-7471-466B-A373-1C4CBA848CF5}" sibTransId="{FBEB0A96-C57B-411B-91AE-3F13F9848D40}"/>
    <dgm:cxn modelId="{DB709D00-D8DB-48F0-A0EF-CB664B3FF857}" type="presOf" srcId="{C0375F86-78D3-45AF-B40A-8860A9863A58}" destId="{58410011-13E1-4F77-B91D-456B166A531A}" srcOrd="1" destOrd="0" presId="urn:microsoft.com/office/officeart/2005/8/layout/venn1"/>
    <dgm:cxn modelId="{B4E12370-967D-4E07-AC9F-223C4FCC5D19}" type="presOf" srcId="{90E35F6A-3C6D-4448-96E1-3046B27FA98A}" destId="{7EA6350D-282A-4E91-93CF-0F382BE17991}" srcOrd="0" destOrd="0" presId="urn:microsoft.com/office/officeart/2005/8/layout/venn1"/>
    <dgm:cxn modelId="{D4E46340-5B5C-487C-91F3-CC0CB24803AB}" srcId="{90E35F6A-3C6D-4448-96E1-3046B27FA98A}" destId="{C0375F86-78D3-45AF-B40A-8860A9863A58}" srcOrd="1" destOrd="0" parTransId="{0A371064-2D8D-4CEF-8CF9-15DD12D97630}" sibTransId="{80808D16-4531-45AC-9159-FB8DCD1D74DE}"/>
    <dgm:cxn modelId="{E8E2F589-57E8-49D1-B282-72D9B15A2A1E}" type="presOf" srcId="{C0375F86-78D3-45AF-B40A-8860A9863A58}" destId="{8FA54CA8-FD55-4B41-AF16-C582B18D0B8B}" srcOrd="0" destOrd="0" presId="urn:microsoft.com/office/officeart/2005/8/layout/venn1"/>
    <dgm:cxn modelId="{399CF965-CEEE-420A-8CD1-E48C93D728B5}" type="presOf" srcId="{1E2F456C-6363-47E5-8837-D989AC7262C6}" destId="{66369553-6867-4C6F-9CC3-6F0B0D18738B}" srcOrd="0" destOrd="0" presId="urn:microsoft.com/office/officeart/2005/8/layout/venn1"/>
    <dgm:cxn modelId="{4F49573D-B8B5-46E0-ACA6-08A7DE737F78}" type="presOf" srcId="{1E2F456C-6363-47E5-8837-D989AC7262C6}" destId="{14E07039-D642-44F7-8407-A28A0A9C1F5E}" srcOrd="1" destOrd="0" presId="urn:microsoft.com/office/officeart/2005/8/layout/venn1"/>
    <dgm:cxn modelId="{E60FF2E0-F691-4FC7-AA7F-1D4653275DDC}" type="presParOf" srcId="{7EA6350D-282A-4E91-93CF-0F382BE17991}" destId="{66369553-6867-4C6F-9CC3-6F0B0D18738B}" srcOrd="0" destOrd="0" presId="urn:microsoft.com/office/officeart/2005/8/layout/venn1"/>
    <dgm:cxn modelId="{37FF10CE-128D-4FB4-A191-09131FB0A325}" type="presParOf" srcId="{7EA6350D-282A-4E91-93CF-0F382BE17991}" destId="{14E07039-D642-44F7-8407-A28A0A9C1F5E}" srcOrd="1" destOrd="0" presId="urn:microsoft.com/office/officeart/2005/8/layout/venn1"/>
    <dgm:cxn modelId="{8B5E8714-3B8D-4502-B357-85C7C5DD9F9C}" type="presParOf" srcId="{7EA6350D-282A-4E91-93CF-0F382BE17991}" destId="{8FA54CA8-FD55-4B41-AF16-C582B18D0B8B}" srcOrd="2" destOrd="0" presId="urn:microsoft.com/office/officeart/2005/8/layout/venn1"/>
    <dgm:cxn modelId="{D3C0D4C2-F57C-4B48-A18F-02B9FBCB06B0}" type="presParOf" srcId="{7EA6350D-282A-4E91-93CF-0F382BE17991}" destId="{58410011-13E1-4F77-B91D-456B166A531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4B93E-5BAF-40AF-A6CC-3872CFB35FF2}">
      <dsp:nvSpPr>
        <dsp:cNvPr id="0" name=""/>
        <dsp:cNvSpPr/>
      </dsp:nvSpPr>
      <dsp:spPr>
        <a:xfrm>
          <a:off x="6866816" y="2439684"/>
          <a:ext cx="2055086" cy="205519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7CE361-E7AC-4A80-B1AE-43456909DAB4}">
      <dsp:nvSpPr>
        <dsp:cNvPr id="0" name=""/>
        <dsp:cNvSpPr/>
      </dsp:nvSpPr>
      <dsp:spPr>
        <a:xfrm>
          <a:off x="6935554" y="2508202"/>
          <a:ext cx="1918492" cy="1918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Vulnerability Remediation</a:t>
          </a:r>
          <a:endParaRPr lang="en-US" sz="2000" kern="1200" dirty="0"/>
        </a:p>
      </dsp:txBody>
      <dsp:txXfrm>
        <a:off x="7209624" y="2782276"/>
        <a:ext cx="1370351" cy="1370007"/>
      </dsp:txXfrm>
    </dsp:sp>
    <dsp:sp modelId="{44867AC7-1760-49AB-94AF-C4D006F27F5A}">
      <dsp:nvSpPr>
        <dsp:cNvPr id="0" name=""/>
        <dsp:cNvSpPr/>
      </dsp:nvSpPr>
      <dsp:spPr>
        <a:xfrm rot="2700000">
          <a:off x="4734162" y="2439539"/>
          <a:ext cx="2055120" cy="2055120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E0114F-8224-473B-AAE7-7ECB9AFE4889}">
      <dsp:nvSpPr>
        <dsp:cNvPr id="0" name=""/>
        <dsp:cNvSpPr/>
      </dsp:nvSpPr>
      <dsp:spPr>
        <a:xfrm>
          <a:off x="4811729" y="2508202"/>
          <a:ext cx="1918492" cy="1918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Defense in Depth</a:t>
          </a:r>
          <a:endParaRPr lang="en-US" sz="2000" kern="1200" dirty="0"/>
        </a:p>
      </dsp:txBody>
      <dsp:txXfrm>
        <a:off x="5085800" y="2782276"/>
        <a:ext cx="1370351" cy="1370007"/>
      </dsp:txXfrm>
    </dsp:sp>
    <dsp:sp modelId="{FFCAB9D6-C182-49E7-B544-2BCCEC4898C5}">
      <dsp:nvSpPr>
        <dsp:cNvPr id="0" name=""/>
        <dsp:cNvSpPr/>
      </dsp:nvSpPr>
      <dsp:spPr>
        <a:xfrm rot="2700000">
          <a:off x="2619150" y="2439539"/>
          <a:ext cx="2055120" cy="2055120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1A112-4DA5-418F-A8E0-A4B40D3A7914}">
      <dsp:nvSpPr>
        <dsp:cNvPr id="0" name=""/>
        <dsp:cNvSpPr/>
      </dsp:nvSpPr>
      <dsp:spPr>
        <a:xfrm>
          <a:off x="2687905" y="2508202"/>
          <a:ext cx="1918492" cy="1918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Operational Security</a:t>
          </a:r>
          <a:endParaRPr lang="en-US" sz="2000" kern="1200" dirty="0"/>
        </a:p>
      </dsp:txBody>
      <dsp:txXfrm>
        <a:off x="2961975" y="2782276"/>
        <a:ext cx="1370351" cy="1370007"/>
      </dsp:txXfrm>
    </dsp:sp>
    <dsp:sp modelId="{647F9A52-A45E-44CE-9954-D8999475556E}">
      <dsp:nvSpPr>
        <dsp:cNvPr id="0" name=""/>
        <dsp:cNvSpPr/>
      </dsp:nvSpPr>
      <dsp:spPr>
        <a:xfrm rot="2700000">
          <a:off x="495326" y="2439539"/>
          <a:ext cx="2055120" cy="2055120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7B79F-E7C0-42EB-9F34-9482EFAB1FC9}">
      <dsp:nvSpPr>
        <dsp:cNvPr id="0" name=""/>
        <dsp:cNvSpPr/>
      </dsp:nvSpPr>
      <dsp:spPr>
        <a:xfrm>
          <a:off x="564081" y="2508202"/>
          <a:ext cx="1918492" cy="1918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Incident Response</a:t>
          </a:r>
          <a:endParaRPr lang="en-US" sz="2000" kern="1200" dirty="0"/>
        </a:p>
      </dsp:txBody>
      <dsp:txXfrm>
        <a:off x="838151" y="2782276"/>
        <a:ext cx="1370351" cy="1370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69553-6867-4C6F-9CC3-6F0B0D18738B}">
      <dsp:nvSpPr>
        <dsp:cNvPr id="0" name=""/>
        <dsp:cNvSpPr/>
      </dsp:nvSpPr>
      <dsp:spPr>
        <a:xfrm>
          <a:off x="137159" y="340360"/>
          <a:ext cx="3383280" cy="3383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Bugs Found using the VRP</a:t>
          </a:r>
          <a:endParaRPr lang="en-US" sz="4300" kern="1200" dirty="0"/>
        </a:p>
      </dsp:txBody>
      <dsp:txXfrm>
        <a:off x="609599" y="739321"/>
        <a:ext cx="1950720" cy="2585357"/>
      </dsp:txXfrm>
    </dsp:sp>
    <dsp:sp modelId="{8FA54CA8-FD55-4B41-AF16-C582B18D0B8B}">
      <dsp:nvSpPr>
        <dsp:cNvPr id="0" name=""/>
        <dsp:cNvSpPr/>
      </dsp:nvSpPr>
      <dsp:spPr>
        <a:xfrm>
          <a:off x="2575559" y="340360"/>
          <a:ext cx="3383280" cy="3383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Bugs affecting stable releases</a:t>
          </a:r>
          <a:endParaRPr lang="en-US" sz="4300" kern="1200" dirty="0"/>
        </a:p>
      </dsp:txBody>
      <dsp:txXfrm>
        <a:off x="3535680" y="739321"/>
        <a:ext cx="1950720" cy="2585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492-15BA-4532-8F37-9243994DBE0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00364-AF06-4434-929E-B58FB0B8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ofee.com/forums/off-topic-discussion-general-questions/123568-chrome-vs-firefox.html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7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http://www.spoofee.com/forums/off-topic-discussion-general-questions/123568-chrome-vs-firefox.html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0364-AF06-4434-929E-B58FB0B838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4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2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55D8-B331-4DD2-8888-DF75C336B43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DC337-3BB3-4C50-B66B-CE814032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319655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An Empirical Study of </a:t>
            </a:r>
            <a:r>
              <a:rPr lang="en-US" sz="8000" b="1" dirty="0" smtClean="0">
                <a:solidFill>
                  <a:srgbClr val="C00000"/>
                </a:solidFill>
              </a:rPr>
              <a:t>Vulnerability Rewards Programs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724400"/>
            <a:ext cx="6400800" cy="1752600"/>
          </a:xfrm>
        </p:spPr>
        <p:txBody>
          <a:bodyPr anchor="b">
            <a:no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Matthew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Finifter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6"/>
                </a:solidFill>
              </a:rPr>
              <a:t>Devdatta Akhawe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David Wagner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UC Berkeley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raphs graphs everywhere - Toy 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6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572000" y="0"/>
            <a:ext cx="0" cy="69342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0" y="274638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Firefox VRP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0" y="1600200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Started in 1995 by Netscape</a:t>
            </a:r>
          </a:p>
          <a:p>
            <a:r>
              <a:rPr lang="en-US" dirty="0" smtClean="0"/>
              <a:t>Rewards increased to $3000 on July 1, 2010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All </a:t>
            </a:r>
            <a:r>
              <a:rPr lang="en-US" dirty="0" smtClean="0">
                <a:solidFill>
                  <a:srgbClr val="FF0000"/>
                </a:solidFill>
              </a:rPr>
              <a:t>high/critical </a:t>
            </a:r>
            <a:r>
              <a:rPr lang="en-US" dirty="0" err="1" smtClean="0">
                <a:solidFill>
                  <a:srgbClr val="FF0000"/>
                </a:solidFill>
              </a:rPr>
              <a:t>vulns</a:t>
            </a:r>
            <a:r>
              <a:rPr lang="en-US" dirty="0" smtClean="0">
                <a:solidFill>
                  <a:srgbClr val="FF0000"/>
                </a:solidFill>
              </a:rPr>
              <a:t> get $3000!</a:t>
            </a:r>
          </a:p>
          <a:p>
            <a:endParaRPr lang="en-US" dirty="0"/>
          </a:p>
        </p:txBody>
      </p:sp>
      <p:pic>
        <p:nvPicPr>
          <p:cNvPr id="13" name="Picture 2" descr="http://blog.dezquare.com/wp-content/uploads/2013/04/firefox-logo-3.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58832"/>
            <a:ext cx="3553258" cy="34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4.googleusercontent.com/-gjxoCu8Fu3c/AAAAAAAAAAI/AAAAAAAAucA/KUegSkout3A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992306"/>
            <a:ext cx="37528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3048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2060"/>
                </a:solidFill>
              </a:rPr>
              <a:t>Chrome VRP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0" y="1630362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Started in Jan 2010</a:t>
            </a:r>
          </a:p>
          <a:p>
            <a:r>
              <a:rPr lang="en-US" dirty="0" smtClean="0"/>
              <a:t>Rewards ranging from $500 to $1337</a:t>
            </a:r>
          </a:p>
          <a:p>
            <a:r>
              <a:rPr lang="en-US" dirty="0" smtClean="0"/>
              <a:t>Amounts increased over time to $1000--$3133.7 </a:t>
            </a:r>
          </a:p>
          <a:p>
            <a:pPr lvl="1"/>
            <a:r>
              <a:rPr lang="en-US" dirty="0" smtClean="0"/>
              <a:t>$31,336 for exceptional reports with patches</a:t>
            </a:r>
          </a:p>
        </p:txBody>
      </p:sp>
    </p:spTree>
    <p:extLst>
      <p:ext uri="{BB962C8B-B14F-4D97-AF65-F5344CB8AC3E}">
        <p14:creationId xmlns:p14="http://schemas.microsoft.com/office/powerpoint/2010/main" val="10739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data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0473334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86200" y="533400"/>
            <a:ext cx="1905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Bugs found by VRP AND affecting stable releases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4648200" y="1456730"/>
            <a:ext cx="190500" cy="1819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16200000">
            <a:off x="3809997" y="-990599"/>
            <a:ext cx="1524003" cy="5486402"/>
          </a:xfrm>
          <a:prstGeom prst="rightBrac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3800" y="219670"/>
            <a:ext cx="1905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Severity</a:t>
            </a:r>
            <a:r>
              <a:rPr lang="en-US" smtClean="0"/>
              <a:t>, reporter, report date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2057400"/>
            <a:ext cx="1905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VRP bugs, reward amount (always $3K for Firefox)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057400"/>
            <a:ext cx="1905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stable bugs, date a patched version available to end-users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1" grpId="0" animBg="1"/>
      <p:bldP spid="12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Severity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ordinal measure of “badness” of a security bug</a:t>
            </a:r>
          </a:p>
          <a:p>
            <a:r>
              <a:rPr lang="en-US" dirty="0" smtClean="0"/>
              <a:t>Arbitrary code execution with user’s privilege on the OS considered critical severity by both browsers</a:t>
            </a:r>
          </a:p>
          <a:p>
            <a:pPr lvl="1"/>
            <a:r>
              <a:rPr lang="en-US" dirty="0" smtClean="0"/>
              <a:t>Chrome has a privilege separated design and a memory corruption vulnerability in the “renderer” process is only high severity (same origin bypass)</a:t>
            </a:r>
          </a:p>
          <a:p>
            <a:pPr lvl="1"/>
            <a:r>
              <a:rPr lang="en-US" dirty="0" smtClean="0"/>
              <a:t>Nearly all memory corruption vulnerabilities in Firefox are critical 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676704"/>
              </p:ext>
            </p:extLst>
          </p:nvPr>
        </p:nvGraphicFramePr>
        <p:xfrm>
          <a:off x="152400" y="838199"/>
          <a:ext cx="8839200" cy="5168539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1767840"/>
                <a:gridCol w="1767840"/>
                <a:gridCol w="1784209"/>
                <a:gridCol w="1751471"/>
                <a:gridCol w="1767840"/>
              </a:tblGrid>
              <a:tr h="11082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Severity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Chrome Stable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Chrome Bounty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Firefox</a:t>
                      </a:r>
                      <a:r>
                        <a:rPr lang="en-US" sz="2800" baseline="0" dirty="0" smtClean="0"/>
                        <a:t> Stable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Firefox Bounty</a:t>
                      </a:r>
                      <a:endParaRPr lang="en-US" sz="2800" dirty="0"/>
                    </a:p>
                  </a:txBody>
                  <a:tcPr anchor="ctr"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288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793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395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38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Critical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393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142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Unknown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1347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190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7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software </a:t>
            </a:r>
            <a:r>
              <a:rPr lang="en-US" sz="8000" b="1" smtClean="0">
                <a:solidFill>
                  <a:srgbClr val="C00000"/>
                </a:solidFill>
              </a:rPr>
              <a:t>vendor perspective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-1676400" y="838200"/>
            <a:ext cx="14935200" cy="6019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4168775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chemeClr val="bg1"/>
                </a:solidFill>
              </a:rPr>
              <a:t>Finding Bugs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81000"/>
            <a:ext cx="1981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/>
                </a:solidFill>
              </a:rPr>
              <a:t>1</a:t>
            </a:r>
            <a:endParaRPr lang="en-US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Bugs found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27.5% of bugs affecting Chrome releases originate from VRP contributions (371 of 1347), and 24.1% of bugs affecting Firefox releases (148 of 613) result from VRP contributions.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Effective!</a:t>
            </a:r>
          </a:p>
          <a:p>
            <a:r>
              <a:rPr lang="en-US" dirty="0" smtClean="0"/>
              <a:t>Note that we are only looking at bugs affecting release versions!</a:t>
            </a:r>
          </a:p>
          <a:p>
            <a:pPr lvl="1"/>
            <a:r>
              <a:rPr lang="en-US" dirty="0" smtClean="0"/>
              <a:t>140 high/</a:t>
            </a:r>
            <a:r>
              <a:rPr lang="en-US" dirty="0" err="1" smtClean="0"/>
              <a:t>crit</a:t>
            </a:r>
            <a:r>
              <a:rPr lang="en-US" dirty="0" smtClean="0"/>
              <a:t> Jan-May ’13 in Chrome, only 40 found by VRP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Bugs found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27.5% of bugs affecting Chrome releases originate from VRP contributions (371 of 1347), and 24.1% of bugs affecting Firefox releases (148 of 613) result from VRP contributions.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Effective!</a:t>
            </a:r>
          </a:p>
        </p:txBody>
      </p:sp>
    </p:spTree>
    <p:extLst>
      <p:ext uri="{BB962C8B-B14F-4D97-AF65-F5344CB8AC3E}">
        <p14:creationId xmlns:p14="http://schemas.microsoft.com/office/powerpoint/2010/main" val="361530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security </a:t>
            </a:r>
            <a:r>
              <a:rPr lang="en-US" sz="8000" b="1" smtClean="0">
                <a:solidFill>
                  <a:srgbClr val="C00000"/>
                </a:solidFill>
              </a:rPr>
              <a:t>development lifecycle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Bugs found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27.5% of bugs affecting Chrome releases originate from VRP contributions (371 of 1347), and 24.1% of bugs affecting Firefox releases (148 of 613) result from VRP contributions.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Effective!</a:t>
            </a:r>
          </a:p>
          <a:p>
            <a:r>
              <a:rPr lang="en-US" dirty="0" smtClean="0"/>
              <a:t>Total bugs found by Chrome VRP: 371</a:t>
            </a:r>
          </a:p>
          <a:p>
            <a:pPr lvl="1"/>
            <a:r>
              <a:rPr lang="en-US" dirty="0" smtClean="0"/>
              <a:t>Max found by best internal researcher: 263</a:t>
            </a:r>
          </a:p>
          <a:p>
            <a:r>
              <a:rPr lang="en-US" dirty="0" smtClean="0"/>
              <a:t>148 found by Firefox VRP (</a:t>
            </a:r>
            <a:r>
              <a:rPr lang="en-US" dirty="0" err="1" smtClean="0"/>
              <a:t>vs</a:t>
            </a:r>
            <a:r>
              <a:rPr lang="en-US" dirty="0" smtClean="0"/>
              <a:t> 48 by best internal)</a:t>
            </a:r>
          </a:p>
        </p:txBody>
      </p:sp>
    </p:spTree>
    <p:extLst>
      <p:ext uri="{BB962C8B-B14F-4D97-AF65-F5344CB8AC3E}">
        <p14:creationId xmlns:p14="http://schemas.microsoft.com/office/powerpoint/2010/main" val="5054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27.5% of bugs affecting Chrome releases originate from VRP contributions (371 of 1347), and 24.1% of bugs affecting Firefox releases (148 of 613) result from VRP contributions.</a:t>
            </a:r>
          </a:p>
          <a:p>
            <a:pPr lvl="1"/>
            <a:r>
              <a:rPr lang="en-US" dirty="0" smtClean="0"/>
              <a:t>Effective!</a:t>
            </a:r>
          </a:p>
          <a:p>
            <a:r>
              <a:rPr lang="en-US" dirty="0" smtClean="0"/>
              <a:t>But is it </a:t>
            </a:r>
            <a:r>
              <a:rPr lang="en-US" dirty="0" smtClean="0">
                <a:solidFill>
                  <a:schemeClr val="accent2"/>
                </a:solidFill>
              </a:rPr>
              <a:t>cost-effective?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Bugs found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-1676400" y="838200"/>
            <a:ext cx="14935200" cy="6019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45" y="4168775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chemeClr val="bg1"/>
                </a:solidFill>
              </a:rPr>
              <a:t>Cost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81000"/>
            <a:ext cx="1981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/>
                </a:solidFill>
              </a:rPr>
              <a:t>2</a:t>
            </a:r>
            <a:endParaRPr lang="en-US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Cost of VRP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28750"/>
            <a:ext cx="71437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355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202873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Roughly $400,000 over 3 years for bugs affecting stable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229730"/>
            <a:ext cx="4724400" cy="339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Cost of VRP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2667000"/>
            <a:ext cx="1219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Chrome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292782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Stable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468766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pre-release</a:t>
            </a:r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96" y="2229730"/>
            <a:ext cx="4648104" cy="336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86400" y="2667000"/>
            <a:ext cx="1219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Firefox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0" y="3468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24800" y="40063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1400" y="480784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Chrome total cost: $579,605 ($485/day)</a:t>
            </a:r>
          </a:p>
          <a:p>
            <a:pPr lvl="1"/>
            <a:r>
              <a:rPr lang="en-US" dirty="0" smtClean="0"/>
              <a:t>$186,839 (32%) for non-release bugs </a:t>
            </a:r>
          </a:p>
          <a:p>
            <a:r>
              <a:rPr lang="en-US" dirty="0" smtClean="0"/>
              <a:t>Firefox total cost: $570,000 ($658/day)</a:t>
            </a:r>
          </a:p>
          <a:p>
            <a:pPr lvl="1"/>
            <a:r>
              <a:rPr lang="en-US" dirty="0" smtClean="0"/>
              <a:t>$126,000 (22%) for non-release bugs</a:t>
            </a:r>
          </a:p>
          <a:p>
            <a:r>
              <a:rPr lang="en-US" dirty="0" smtClean="0"/>
              <a:t>Roughly, $190,000/year</a:t>
            </a:r>
          </a:p>
          <a:p>
            <a:pPr lvl="1"/>
            <a:r>
              <a:rPr lang="en-US" dirty="0" smtClean="0"/>
              <a:t>Comparable to total cost of </a:t>
            </a:r>
            <a:r>
              <a:rPr lang="en-US" b="1" dirty="0" smtClean="0">
                <a:solidFill>
                  <a:schemeClr val="accent6"/>
                </a:solidFill>
              </a:rPr>
              <a:t>ONE</a:t>
            </a:r>
            <a:r>
              <a:rPr lang="en-US" dirty="0" smtClean="0"/>
              <a:t> security engineer</a:t>
            </a:r>
          </a:p>
          <a:p>
            <a:pPr lvl="1"/>
            <a:r>
              <a:rPr lang="en-US" dirty="0" smtClean="0"/>
              <a:t>$100,000 + 50% overhead = $500/day</a:t>
            </a:r>
          </a:p>
          <a:p>
            <a:r>
              <a:rPr lang="en-US" dirty="0" smtClean="0"/>
              <a:t>But is it </a:t>
            </a:r>
            <a:r>
              <a:rPr lang="en-US" dirty="0" smtClean="0">
                <a:solidFill>
                  <a:schemeClr val="accent2"/>
                </a:solidFill>
              </a:rPr>
              <a:t>cost-effective? YES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Cost of VRP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1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-1676400" y="838200"/>
            <a:ext cx="14935200" cy="6019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45" y="4168775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chemeClr val="bg1"/>
                </a:solidFill>
              </a:rPr>
              <a:t>Community</a:t>
            </a:r>
            <a:br>
              <a:rPr lang="en-US" sz="8000" b="1" dirty="0" smtClean="0">
                <a:solidFill>
                  <a:schemeClr val="bg1"/>
                </a:solidFill>
              </a:rPr>
            </a:br>
            <a:r>
              <a:rPr lang="en-US" sz="8000" b="1" dirty="0" smtClean="0">
                <a:solidFill>
                  <a:schemeClr val="bg1"/>
                </a:solidFill>
              </a:rPr>
              <a:t>Engagement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81000"/>
            <a:ext cx="1981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/>
                </a:solidFill>
              </a:rPr>
              <a:t>3</a:t>
            </a:r>
            <a:endParaRPr lang="en-US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more security bugs from the community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Community Engagement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Community Engagement: Critical Bugs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38"/>
            <a:ext cx="461272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87" y="1900238"/>
            <a:ext cx="4459613" cy="329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internal (blue) </a:t>
            </a:r>
            <a:r>
              <a:rPr lang="en-US" b="1" dirty="0" err="1" smtClean="0">
                <a:solidFill>
                  <a:schemeClr val="tx2"/>
                </a:solidFill>
              </a:rPr>
              <a:t>vs</a:t>
            </a:r>
            <a:r>
              <a:rPr lang="en-US" b="1" dirty="0" smtClean="0">
                <a:solidFill>
                  <a:schemeClr val="tx2"/>
                </a:solidFill>
              </a:rPr>
              <a:t> external (red)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667000"/>
            <a:ext cx="1219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Chrome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2667000"/>
            <a:ext cx="1219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Firefox</a:t>
            </a:r>
            <a:endParaRPr lang="en-US" sz="2400" dirty="0"/>
          </a:p>
        </p:txBody>
      </p:sp>
      <p:cxnSp>
        <p:nvCxnSpPr>
          <p:cNvPr id="9" name="Curved Connector 8"/>
          <p:cNvCxnSpPr>
            <a:stCxn id="10" idx="2"/>
          </p:cNvCxnSpPr>
          <p:nvPr/>
        </p:nvCxnSpPr>
        <p:spPr>
          <a:xfrm rot="5400000">
            <a:off x="2604448" y="3061647"/>
            <a:ext cx="734705" cy="2438400"/>
          </a:xfrm>
          <a:prstGeom prst="curvedConnector2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2897832"/>
            <a:ext cx="1524000" cy="1015663"/>
          </a:xfrm>
          <a:prstGeom prst="rect">
            <a:avLst/>
          </a:prstGeom>
          <a:ln w="1524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Increase in reward amounts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0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more security bugs from the community</a:t>
            </a:r>
          </a:p>
          <a:p>
            <a:pPr lvl="1"/>
            <a:r>
              <a:rPr lang="en-US" dirty="0" smtClean="0"/>
              <a:t>VRP found more critical bugs in Chrome (release) than Internal researchers</a:t>
            </a:r>
          </a:p>
          <a:p>
            <a:pPr lvl="1"/>
            <a:r>
              <a:rPr lang="en-US" dirty="0" smtClean="0"/>
              <a:t>For Firefox, internal researchers find the lion’s share of critical vulnerabilities</a:t>
            </a:r>
          </a:p>
          <a:p>
            <a:pPr lvl="2"/>
            <a:r>
              <a:rPr lang="en-US" dirty="0" smtClean="0"/>
              <a:t>Although, VRP impact is improving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Community Engagement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09318321"/>
              </p:ext>
            </p:extLst>
          </p:nvPr>
        </p:nvGraphicFramePr>
        <p:xfrm>
          <a:off x="0" y="0"/>
          <a:ext cx="8991600" cy="693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-2971800" y="1676400"/>
            <a:ext cx="12115800" cy="5181600"/>
          </a:xfrm>
          <a:prstGeom prst="triangle">
            <a:avLst>
              <a:gd name="adj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1981199"/>
          </a:xfrm>
          <a:ln w="165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274320" tIns="274320" rIns="274320" bIns="274320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vulnerability remediation strategy is any systematic approach whose goal is to reduce the number of software vulnerabilities. </a:t>
            </a:r>
            <a:br>
              <a:rPr lang="en-US" dirty="0" smtClean="0"/>
            </a:br>
            <a:r>
              <a:rPr lang="en-US" dirty="0" smtClean="0"/>
              <a:t>						</a:t>
            </a:r>
            <a:r>
              <a:rPr lang="en-US" b="1" dirty="0" smtClean="0"/>
              <a:t>CERT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chemeClr val="bg1"/>
                </a:solidFill>
              </a:rPr>
              <a:t>Code Reviews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bg1"/>
                </a:solidFill>
              </a:rPr>
              <a:t>Penetration Testing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bg1"/>
                </a:solidFill>
              </a:rPr>
              <a:t>Dynamic/Static Analysis Tools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Bug Bounties?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.14167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P spid="3" grpId="0" animBg="1"/>
      <p:bldP spid="4" grpId="0" uiExpand="1" build="p" animBg="1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Given enough eyeballs, all bugs are shallow</a:t>
            </a:r>
          </a:p>
          <a:p>
            <a:pPr marL="0" indent="0" algn="r">
              <a:buNone/>
            </a:pPr>
            <a:r>
              <a:rPr lang="en-US" sz="4000" dirty="0" smtClean="0"/>
              <a:t>Linus’ Law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8150"/>
            <a:ext cx="24860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228600"/>
            <a:ext cx="23431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3657600" y="733961"/>
            <a:ext cx="533400" cy="1295400"/>
          </a:xfrm>
          <a:prstGeom prst="curvedConnector2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4724401" y="803564"/>
            <a:ext cx="1870363" cy="844797"/>
          </a:xfrm>
          <a:prstGeom prst="curvedConnector3">
            <a:avLst>
              <a:gd name="adj1" fmla="val 50000"/>
            </a:avLst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1648361"/>
            <a:ext cx="1524000" cy="1631216"/>
          </a:xfrm>
          <a:prstGeom prst="rect">
            <a:avLst/>
          </a:prstGeom>
          <a:ln w="1524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45/46 people only reported 1 high/critical bug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02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Maybe if we offer money?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429000" y="1"/>
            <a:ext cx="1619660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41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Get more security bugs from the community</a:t>
            </a:r>
          </a:p>
          <a:p>
            <a:r>
              <a:rPr lang="en-US" dirty="0" smtClean="0"/>
              <a:t>Get more eyeballs on code</a:t>
            </a:r>
          </a:p>
          <a:p>
            <a:r>
              <a:rPr lang="en-US" dirty="0" smtClean="0"/>
              <a:t>Get more diverse bugs from the community</a:t>
            </a:r>
          </a:p>
          <a:p>
            <a:pPr lvl="1"/>
            <a:r>
              <a:rPr lang="en-US" dirty="0" smtClean="0"/>
              <a:t>Chrome awards amounts ending with 337 for particularly smart/novel vulnerabilities</a:t>
            </a:r>
          </a:p>
          <a:p>
            <a:pPr lvl="1"/>
            <a:r>
              <a:rPr lang="en-US" dirty="0" smtClean="0"/>
              <a:t>31 such awards in our dataset</a:t>
            </a:r>
          </a:p>
          <a:p>
            <a:r>
              <a:rPr lang="en-US" dirty="0" smtClean="0"/>
              <a:t>Anecdotal evidence that it can lead to more bugs!</a:t>
            </a:r>
          </a:p>
          <a:p>
            <a:pPr lvl="1"/>
            <a:r>
              <a:rPr lang="en-US" dirty="0" err="1" smtClean="0"/>
              <a:t>PinkiePie’s</a:t>
            </a:r>
            <a:r>
              <a:rPr lang="en-US" dirty="0" smtClean="0"/>
              <a:t> exploit =&gt; full review of kernel API </a:t>
            </a:r>
          </a:p>
          <a:p>
            <a:pPr lvl="1"/>
            <a:r>
              <a:rPr lang="en-US" dirty="0" smtClean="0"/>
              <a:t>a large number of similar issues  found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Community Engagement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software vendor perspective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Effective: ~25% of bugs affecting release</a:t>
            </a:r>
          </a:p>
          <a:p>
            <a:r>
              <a:rPr lang="en-US" dirty="0" smtClean="0"/>
              <a:t>Cost effective: comparable to ONE developer</a:t>
            </a:r>
          </a:p>
          <a:p>
            <a:r>
              <a:rPr lang="en-US" dirty="0" smtClean="0"/>
              <a:t>Community Engagement</a:t>
            </a:r>
          </a:p>
          <a:p>
            <a:pPr lvl="1"/>
            <a:r>
              <a:rPr lang="en-US" dirty="0" smtClean="0"/>
              <a:t>More bugs from community</a:t>
            </a:r>
          </a:p>
          <a:p>
            <a:pPr lvl="1"/>
            <a:r>
              <a:rPr lang="en-US" dirty="0" smtClean="0"/>
              <a:t>More eyeballs</a:t>
            </a:r>
          </a:p>
          <a:p>
            <a:pPr lvl="1"/>
            <a:r>
              <a:rPr lang="en-US" dirty="0" smtClean="0"/>
              <a:t>Diverse bugs leading to finding more issues</a:t>
            </a: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From the Software Vendor’s view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security researcher</a:t>
            </a:r>
            <a:br>
              <a:rPr lang="en-US" sz="8000" b="1" dirty="0" smtClean="0">
                <a:solidFill>
                  <a:srgbClr val="C00000"/>
                </a:solidFill>
              </a:rPr>
            </a:br>
            <a:r>
              <a:rPr lang="en-US" sz="8000" b="1" dirty="0" smtClean="0">
                <a:solidFill>
                  <a:srgbClr val="C00000"/>
                </a:solidFill>
              </a:rPr>
              <a:t>perspective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-1676400" y="838200"/>
            <a:ext cx="14935200" cy="6019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45" y="4168775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chemeClr val="bg1"/>
                </a:solidFill>
              </a:rPr>
              <a:t>Reward </a:t>
            </a:r>
            <a:br>
              <a:rPr lang="en-US" sz="8000" b="1" dirty="0" smtClean="0">
                <a:solidFill>
                  <a:schemeClr val="bg1"/>
                </a:solidFill>
              </a:rPr>
            </a:br>
            <a:r>
              <a:rPr lang="en-US" sz="8000" b="1" dirty="0" smtClean="0">
                <a:solidFill>
                  <a:schemeClr val="bg1"/>
                </a:solidFill>
              </a:rPr>
              <a:t>Amount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81000"/>
            <a:ext cx="1981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/>
                </a:solidFill>
              </a:rPr>
              <a:t>1</a:t>
            </a:r>
            <a:endParaRPr lang="en-US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Chrome Reward Amounts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371600"/>
            <a:ext cx="36290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191000"/>
            <a:ext cx="9144000" cy="2667000"/>
          </a:xfrm>
          <a:prstGeom prst="rect">
            <a:avLst/>
          </a:prstGeom>
          <a:solidFill>
            <a:schemeClr val="dk1">
              <a:alpha val="8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95.8% of awards </a:t>
            </a:r>
            <a:r>
              <a:rPr lang="en-US" sz="4000" dirty="0"/>
              <a:t>≤</a:t>
            </a:r>
            <a:r>
              <a:rPr lang="en-US" sz="4000" dirty="0" smtClean="0"/>
              <a:t> $3000 (Firefox)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694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Vast majority of rewards for Chrome under $1000 (median: $1000, mean $1156.9)</a:t>
            </a:r>
          </a:p>
          <a:p>
            <a:r>
              <a:rPr lang="en-US" dirty="0" smtClean="0"/>
              <a:t>Firefox award is $3000 (high/critical) or $0</a:t>
            </a:r>
          </a:p>
          <a:p>
            <a:r>
              <a:rPr lang="en-US" dirty="0" smtClean="0"/>
              <a:t>Lottery?</a:t>
            </a:r>
          </a:p>
          <a:p>
            <a:pPr lvl="1"/>
            <a:r>
              <a:rPr lang="en-US" dirty="0" smtClean="0"/>
              <a:t>Low (or </a:t>
            </a:r>
            <a:r>
              <a:rPr lang="en-US" dirty="0"/>
              <a:t>p</a:t>
            </a:r>
            <a:r>
              <a:rPr lang="en-US" dirty="0" smtClean="0"/>
              <a:t>ossibly negative) expected return on investment of finding bugs</a:t>
            </a:r>
          </a:p>
          <a:p>
            <a:pPr lvl="1"/>
            <a:r>
              <a:rPr lang="en-US" dirty="0" smtClean="0"/>
              <a:t>But possibility of very large rewards!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Reward Amounts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447800" y="-838200"/>
            <a:ext cx="11658600" cy="769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what is a bug bounty we pay people for pwning us  - Ince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90" y="-839471"/>
            <a:ext cx="5088710" cy="84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-1676400" y="838200"/>
            <a:ext cx="14935200" cy="6019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45" y="4168775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chemeClr val="bg1"/>
                </a:solidFill>
              </a:rPr>
              <a:t>Repeat Participation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81000"/>
            <a:ext cx="1981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/>
                </a:solidFill>
              </a:rPr>
              <a:t>2</a:t>
            </a:r>
            <a:endParaRPr lang="en-US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0806"/>
            <a:ext cx="4495800" cy="326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553435" cy="327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First time vs. Repeat Contribution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First-time (blue) </a:t>
            </a:r>
            <a:r>
              <a:rPr lang="en-US" b="1" dirty="0" err="1" smtClean="0">
                <a:solidFill>
                  <a:schemeClr val="tx2"/>
                </a:solidFill>
              </a:rPr>
              <a:t>vs</a:t>
            </a:r>
            <a:r>
              <a:rPr lang="en-US" b="1" dirty="0" smtClean="0">
                <a:solidFill>
                  <a:schemeClr val="tx2"/>
                </a:solidFill>
              </a:rPr>
              <a:t> repeat (red)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667000"/>
            <a:ext cx="1219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Chrome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667000"/>
            <a:ext cx="1219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Firefox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2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-1676400" y="838200"/>
            <a:ext cx="14935200" cy="6019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45" y="4168775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chemeClr val="bg1"/>
                </a:solidFill>
              </a:rPr>
              <a:t>VRP </a:t>
            </a:r>
            <a:r>
              <a:rPr lang="en-US" sz="8000" b="1" smtClean="0">
                <a:solidFill>
                  <a:schemeClr val="bg1"/>
                </a:solidFill>
              </a:rPr>
              <a:t>as Employment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81000"/>
            <a:ext cx="1981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/>
                </a:solidFill>
              </a:rPr>
              <a:t>3</a:t>
            </a:r>
            <a:endParaRPr lang="en-US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09145"/>
            <a:ext cx="1985963" cy="649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1338824"/>
            <a:ext cx="2014537" cy="414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     Total Income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very best earn at the most $47,000 per year</a:t>
            </a:r>
          </a:p>
          <a:p>
            <a:pPr lvl="1"/>
            <a:r>
              <a:rPr lang="en-US" dirty="0" smtClean="0"/>
              <a:t>Such a person likely to make much more working for Firefox and Chrome</a:t>
            </a:r>
          </a:p>
          <a:p>
            <a:r>
              <a:rPr lang="en-US" dirty="0" smtClean="0"/>
              <a:t>Both Google and Mozilla hired researchers found via VRPs</a:t>
            </a:r>
          </a:p>
          <a:p>
            <a:pPr lvl="1"/>
            <a:r>
              <a:rPr lang="en-US" dirty="0" smtClean="0"/>
              <a:t>Hypothesis: The best security researchers bubble to the top, where a full-time job awaits.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VRP as Employment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security researcher</a:t>
            </a:r>
            <a:br>
              <a:rPr lang="en-US" sz="8000" b="1" dirty="0" smtClean="0">
                <a:solidFill>
                  <a:srgbClr val="C00000"/>
                </a:solidFill>
              </a:rPr>
            </a:br>
            <a:r>
              <a:rPr lang="en-US" sz="8000" b="1" dirty="0" smtClean="0">
                <a:solidFill>
                  <a:srgbClr val="C00000"/>
                </a:solidFill>
              </a:rPr>
              <a:t>perspective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Participation in a single VRP program likely not comparable to full-time employment</a:t>
            </a:r>
          </a:p>
          <a:p>
            <a:pPr lvl="1"/>
            <a:r>
              <a:rPr lang="en-US" dirty="0" smtClean="0"/>
              <a:t>Although, good performance might lead to a job</a:t>
            </a:r>
          </a:p>
          <a:p>
            <a:pPr lvl="1"/>
            <a:r>
              <a:rPr lang="en-US" dirty="0" smtClean="0"/>
              <a:t>Multiple programs could provide significant income</a:t>
            </a:r>
          </a:p>
          <a:p>
            <a:r>
              <a:rPr lang="en-US" dirty="0" smtClean="0"/>
              <a:t>Repeat participation is increasing</a:t>
            </a:r>
          </a:p>
          <a:p>
            <a:pPr lvl="1"/>
            <a:r>
              <a:rPr lang="en-US" dirty="0" smtClean="0"/>
              <a:t>Suggests that researchers have a good experience with the programs</a:t>
            </a:r>
          </a:p>
          <a:p>
            <a:r>
              <a:rPr lang="en-US" dirty="0" smtClean="0"/>
              <a:t>Expected reward in Firefox higher than in Chrome</a:t>
            </a:r>
          </a:p>
          <a:p>
            <a:pPr lvl="1"/>
            <a:r>
              <a:rPr lang="en-US" dirty="0" smtClean="0"/>
              <a:t>Although, possibility of much higher payoff in Chrome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From </a:t>
            </a:r>
            <a:r>
              <a:rPr lang="en-US" b="1" smtClean="0">
                <a:solidFill>
                  <a:schemeClr val="tx2"/>
                </a:solidFill>
              </a:rPr>
              <a:t>the Researcher’s </a:t>
            </a:r>
            <a:r>
              <a:rPr lang="en-US" b="1" dirty="0" smtClean="0">
                <a:solidFill>
                  <a:schemeClr val="tx2"/>
                </a:solidFill>
              </a:rPr>
              <a:t>view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>
                <a:solidFill>
                  <a:srgbClr val="C00000"/>
                </a:solidFill>
              </a:rPr>
              <a:t>o</a:t>
            </a:r>
            <a:r>
              <a:rPr lang="en-US" sz="8000" b="1" dirty="0" smtClean="0">
                <a:solidFill>
                  <a:srgbClr val="C00000"/>
                </a:solidFill>
              </a:rPr>
              <a:t>ther analysis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-1676400" y="838200"/>
            <a:ext cx="14935200" cy="6019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45" y="4168775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chemeClr val="bg1"/>
                </a:solidFill>
              </a:rPr>
              <a:t>Severity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81000"/>
            <a:ext cx="1981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/>
                </a:solidFill>
              </a:rPr>
              <a:t>1</a:t>
            </a:r>
            <a:endParaRPr lang="en-US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48724"/>
              </p:ext>
            </p:extLst>
          </p:nvPr>
        </p:nvGraphicFramePr>
        <p:xfrm>
          <a:off x="152400" y="838199"/>
          <a:ext cx="8839200" cy="5168539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1767840"/>
                <a:gridCol w="1767840"/>
                <a:gridCol w="1784209"/>
                <a:gridCol w="1751471"/>
                <a:gridCol w="1767840"/>
              </a:tblGrid>
              <a:tr h="11082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Severity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Chrome Stable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Chrome Bounty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Firefox</a:t>
                      </a:r>
                      <a:r>
                        <a:rPr lang="en-US" sz="2800" baseline="0" dirty="0" smtClean="0"/>
                        <a:t> Stable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Firefox Bounty</a:t>
                      </a:r>
                      <a:endParaRPr lang="en-US" sz="2800" dirty="0"/>
                    </a:p>
                  </a:txBody>
                  <a:tcPr anchor="ctr"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288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793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395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38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Critical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393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142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Unknown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7671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1347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190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220200" cy="3276600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76200" y="4724400"/>
            <a:ext cx="9220200" cy="2133600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789850"/>
            <a:ext cx="9144000" cy="568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743200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smtClean="0"/>
              <a:t>Copyright Adam </a:t>
            </a:r>
            <a:r>
              <a:rPr lang="en-US" sz="1600" dirty="0" smtClean="0"/>
              <a:t>Mein and Chris Evans, Google Inc.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13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of </a:t>
            </a:r>
            <a:r>
              <a:rPr lang="en-US" dirty="0" err="1" smtClean="0"/>
              <a:t>Vulns</a:t>
            </a:r>
            <a:r>
              <a:rPr lang="en-US" dirty="0" smtClean="0"/>
              <a:t> by 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61100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07" y="1489364"/>
            <a:ext cx="4749162" cy="375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2209800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2161309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Critical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733800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Critical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1000" y="2999487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562600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Hypothesis: This difference is due to privilege separation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-1676400" y="838200"/>
            <a:ext cx="14935200" cy="6019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45" y="4168775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chemeClr val="bg1"/>
                </a:solidFill>
              </a:rPr>
              <a:t>Time to Patch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381000"/>
            <a:ext cx="1981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solidFill>
                  <a:schemeClr val="accent6"/>
                </a:solidFill>
              </a:rPr>
              <a:t>2</a:t>
            </a:r>
            <a:endParaRPr lang="en-US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" y="1504950"/>
            <a:ext cx="8599429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220200" cy="3276600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733800"/>
            <a:ext cx="9220200" cy="3276600"/>
          </a:xfrm>
          <a:prstGeom prst="rect">
            <a:avLst/>
          </a:prstGeom>
          <a:solidFill>
            <a:schemeClr val="dk1">
              <a:alpha val="8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753" b="100000" l="0" r="96588">
                        <a14:foregroundMark x1="118" y1="10753" x2="118" y2="978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6696" y="2563368"/>
            <a:ext cx="7232904" cy="78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6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728663"/>
            <a:ext cx="6686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4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742950"/>
            <a:ext cx="67151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7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" y="1504950"/>
            <a:ext cx="8599429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4038600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Hypothesis: This difference is due to privilege separation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final thoughts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http://www.funnyzone.org/wp-content/uploads/2011/10/compiti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400" y="457200"/>
            <a:ext cx="7287491" cy="59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Despite costing roughly the same, the Chrome VRP</a:t>
            </a:r>
          </a:p>
          <a:p>
            <a:pPr lvl="1"/>
            <a:r>
              <a:rPr lang="en-US" dirty="0" smtClean="0"/>
              <a:t>Identified 3x bugs</a:t>
            </a:r>
          </a:p>
          <a:p>
            <a:pPr lvl="1"/>
            <a:r>
              <a:rPr lang="en-US" dirty="0" smtClean="0"/>
              <a:t>More popular</a:t>
            </a:r>
          </a:p>
          <a:p>
            <a:pPr lvl="1"/>
            <a:r>
              <a:rPr lang="en-US" dirty="0" smtClean="0"/>
              <a:t>Similar participation between repeat and first-time</a:t>
            </a:r>
          </a:p>
          <a:p>
            <a:pPr lvl="1"/>
            <a:r>
              <a:rPr lang="en-US" dirty="0" smtClean="0"/>
              <a:t>External Researchers competitive with Internal researchers (for bugs in release versions)</a:t>
            </a: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Firefox </a:t>
            </a:r>
            <a:r>
              <a:rPr lang="en-US" b="1" dirty="0" err="1" smtClean="0">
                <a:solidFill>
                  <a:schemeClr val="tx2"/>
                </a:solidFill>
              </a:rPr>
              <a:t>vs</a:t>
            </a:r>
            <a:r>
              <a:rPr lang="en-US" b="1" dirty="0" smtClean="0">
                <a:solidFill>
                  <a:schemeClr val="tx2"/>
                </a:solidFill>
              </a:rPr>
              <a:t> Chrome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7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Tiered Reward Structure</a:t>
            </a:r>
          </a:p>
          <a:p>
            <a:pPr lvl="1"/>
            <a:r>
              <a:rPr lang="en-US" dirty="0" smtClean="0"/>
              <a:t>Incentivizes participation, keeps cost low</a:t>
            </a:r>
          </a:p>
          <a:p>
            <a:r>
              <a:rPr lang="en-US" dirty="0" smtClean="0"/>
              <a:t>Low variance/mean time to patch</a:t>
            </a:r>
          </a:p>
          <a:p>
            <a:pPr lvl="1"/>
            <a:r>
              <a:rPr lang="en-US" dirty="0" smtClean="0"/>
              <a:t>Researchers like when bugs get patched quickly</a:t>
            </a:r>
          </a:p>
          <a:p>
            <a:r>
              <a:rPr lang="en-US" dirty="0" smtClean="0"/>
              <a:t>Higher Profile for Chrome</a:t>
            </a:r>
          </a:p>
          <a:p>
            <a:pPr lvl="1"/>
            <a:r>
              <a:rPr lang="en-US" dirty="0" err="1" smtClean="0"/>
              <a:t>Pwnium</a:t>
            </a:r>
            <a:r>
              <a:rPr lang="en-US" dirty="0" smtClean="0"/>
              <a:t>,  a high profile event</a:t>
            </a:r>
          </a:p>
          <a:p>
            <a:pPr lvl="1"/>
            <a:r>
              <a:rPr lang="en-US" dirty="0" smtClean="0"/>
              <a:t>sudden top-ups for rewards</a:t>
            </a:r>
          </a:p>
          <a:p>
            <a:pPr lvl="1"/>
            <a:r>
              <a:rPr lang="en-US" dirty="0" smtClean="0"/>
              <a:t>Such “</a:t>
            </a:r>
            <a:r>
              <a:rPr lang="en-US" dirty="0" err="1" smtClean="0"/>
              <a:t>gamification</a:t>
            </a:r>
            <a:r>
              <a:rPr lang="en-US" dirty="0" smtClean="0"/>
              <a:t>” leads to more participation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Possible Reasons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is an active debate over the value and effectiveness of VRPs. A number of vendors, notably Microsoft, Adobe, and Oracle, do not maintain a VRP, with Microsoft arguing that  VRPs do not represent the best return on investment on a per-bug basis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389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mtClean="0"/>
              <a:t>-- Our </a:t>
            </a:r>
            <a:r>
              <a:rPr lang="en-US" dirty="0" smtClean="0"/>
              <a:t>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7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VRPs seem cost-effective strategy</a:t>
            </a:r>
          </a:p>
          <a:p>
            <a:r>
              <a:rPr lang="en-US" dirty="0" smtClean="0"/>
              <a:t>Try to reduce time-to-patch</a:t>
            </a:r>
          </a:p>
          <a:p>
            <a:r>
              <a:rPr lang="en-US" dirty="0" smtClean="0"/>
              <a:t>Consider tiered incentives like Chrome</a:t>
            </a:r>
          </a:p>
          <a:p>
            <a:r>
              <a:rPr lang="en-US" dirty="0" smtClean="0"/>
              <a:t>Architecture can have massive impact</a:t>
            </a:r>
          </a:p>
          <a:p>
            <a:pPr lvl="1"/>
            <a:r>
              <a:rPr lang="en-US" dirty="0" smtClean="0"/>
              <a:t>See impact of privilege separation for Google Chrome</a:t>
            </a: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Recommendations </a:t>
            </a:r>
            <a:r>
              <a:rPr lang="en-US" b="1" smtClean="0">
                <a:solidFill>
                  <a:schemeClr val="tx2"/>
                </a:solidFill>
              </a:rPr>
              <a:t>for Vendors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solidFill>
                  <a:schemeClr val="tx2"/>
                </a:solidFill>
              </a:rPr>
              <a:t>evil@berkeley.edu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8238" y="5421868"/>
            <a:ext cx="404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https://www.cs.berkeley.edu/~devdatta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5955268"/>
            <a:ext cx="6172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Thanks to Dan </a:t>
            </a:r>
            <a:r>
              <a:rPr lang="en-US" b="1" dirty="0" err="1" smtClean="0">
                <a:solidFill>
                  <a:schemeClr val="tx2"/>
                </a:solidFill>
              </a:rPr>
              <a:t>Veditz</a:t>
            </a:r>
            <a:r>
              <a:rPr lang="en-US" b="1" dirty="0" smtClean="0">
                <a:solidFill>
                  <a:schemeClr val="tx2"/>
                </a:solidFill>
              </a:rPr>
              <a:t> and Chris Evans for all their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www.wired.com/images_blogs/threatlevel/2013/06/Microsoft-Bug-Bounty-Pr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700" y="762000"/>
            <a:ext cx="94107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log.catmoji.com/wp-content/uploads/2012/09/grumpy-cat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98624"/>
            <a:ext cx="3048000" cy="37603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398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is an active debate over the value and effectiveness of VRPs. A number of vendors, notably </a:t>
            </a:r>
            <a:r>
              <a:rPr lang="en-US" strike="sngStrike" dirty="0" smtClean="0"/>
              <a:t>Microsoft</a:t>
            </a:r>
            <a:r>
              <a:rPr lang="en-US" dirty="0" smtClean="0"/>
              <a:t>, Adobe, and Oracle, do not maintain a VRP, </a:t>
            </a:r>
            <a:r>
              <a:rPr lang="en-US" strike="sngStrike" dirty="0" smtClean="0"/>
              <a:t>with Microsoft arguing that  VRPs do not represent the best return on investment on a per-bug basis</a:t>
            </a:r>
            <a:endParaRPr lang="en-US" b="1" strike="sngStrike" dirty="0"/>
          </a:p>
        </p:txBody>
      </p:sp>
      <p:pic>
        <p:nvPicPr>
          <p:cNvPr id="3" name="Picture 4" descr="http://blog.catmoji.com/wp-content/uploads/2012/09/grumpy-cat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98624"/>
            <a:ext cx="3048000" cy="37603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293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438400"/>
            <a:ext cx="831965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 smtClean="0">
                <a:solidFill>
                  <a:srgbClr val="C00000"/>
                </a:solidFill>
              </a:rPr>
              <a:t>today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45259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Analysis of Chrome &amp; Firefox VRPs</a:t>
            </a:r>
          </a:p>
          <a:p>
            <a:r>
              <a:rPr lang="en-US" sz="4800" dirty="0" smtClean="0"/>
              <a:t>From 2 viewpoints</a:t>
            </a:r>
          </a:p>
          <a:p>
            <a:pPr lvl="1"/>
            <a:r>
              <a:rPr lang="en-US" sz="4400" dirty="0" smtClean="0"/>
              <a:t>Software Vendor</a:t>
            </a:r>
          </a:p>
          <a:p>
            <a:pPr lvl="1"/>
            <a:r>
              <a:rPr lang="en-US" sz="4400" dirty="0" smtClean="0"/>
              <a:t>Security Researchers</a:t>
            </a:r>
          </a:p>
          <a:p>
            <a:r>
              <a:rPr lang="en-US" sz="4800" dirty="0" smtClean="0"/>
              <a:t>Other analysis of the data</a:t>
            </a:r>
          </a:p>
          <a:p>
            <a:r>
              <a:rPr lang="en-US" sz="4800" dirty="0" smtClean="0"/>
              <a:t>Lots of hypotheses</a:t>
            </a:r>
          </a:p>
          <a:p>
            <a:pPr lvl="1"/>
            <a:r>
              <a:rPr lang="en-US" sz="4400" dirty="0" smtClean="0"/>
              <a:t>We can’t do experiments!</a:t>
            </a:r>
          </a:p>
        </p:txBody>
      </p:sp>
    </p:spTree>
    <p:extLst>
      <p:ext uri="{BB962C8B-B14F-4D97-AF65-F5344CB8AC3E}">
        <p14:creationId xmlns:p14="http://schemas.microsoft.com/office/powerpoint/2010/main" val="12824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On-screen Show (4:3)</PresentationFormat>
  <Paragraphs>280</Paragraphs>
  <Slides>61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An Empirical Study of Vulnerability Rewards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Severity</vt:lpstr>
      <vt:lpstr>PowerPoint Presentation</vt:lpstr>
      <vt:lpstr>PowerPoint Presentation</vt:lpstr>
      <vt:lpstr>PowerPoint Presentation</vt:lpstr>
      <vt:lpstr>Bugs found</vt:lpstr>
      <vt:lpstr>Bugs found</vt:lpstr>
      <vt:lpstr>Bugs found</vt:lpstr>
      <vt:lpstr>Bugs found</vt:lpstr>
      <vt:lpstr>PowerPoint Presentation</vt:lpstr>
      <vt:lpstr>Cost of VRP</vt:lpstr>
      <vt:lpstr>Cost of VRP</vt:lpstr>
      <vt:lpstr>Cost of VRP</vt:lpstr>
      <vt:lpstr>PowerPoint Presentation</vt:lpstr>
      <vt:lpstr>Community Engagement</vt:lpstr>
      <vt:lpstr>Community Engagement: Critical Bugs</vt:lpstr>
      <vt:lpstr>Community Engagement</vt:lpstr>
      <vt:lpstr>PowerPoint Presentation</vt:lpstr>
      <vt:lpstr>PowerPoint Presentation</vt:lpstr>
      <vt:lpstr>Maybe if we offer money?</vt:lpstr>
      <vt:lpstr>Community Engagement</vt:lpstr>
      <vt:lpstr>PowerPoint Presentation</vt:lpstr>
      <vt:lpstr>From the Software Vendor’s view</vt:lpstr>
      <vt:lpstr>PowerPoint Presentation</vt:lpstr>
      <vt:lpstr>PowerPoint Presentation</vt:lpstr>
      <vt:lpstr>Chrome Reward Amounts</vt:lpstr>
      <vt:lpstr>Reward Amounts</vt:lpstr>
      <vt:lpstr>PowerPoint Presentation</vt:lpstr>
      <vt:lpstr>First time vs. Repeat Contribution</vt:lpstr>
      <vt:lpstr>PowerPoint Presentation</vt:lpstr>
      <vt:lpstr>     Total Income</vt:lpstr>
      <vt:lpstr>VRP as Employment</vt:lpstr>
      <vt:lpstr>PowerPoint Presentation</vt:lpstr>
      <vt:lpstr>From the Researcher’s view</vt:lpstr>
      <vt:lpstr>PowerPoint Presentation</vt:lpstr>
      <vt:lpstr>PowerPoint Presentation</vt:lpstr>
      <vt:lpstr>PowerPoint Presentation</vt:lpstr>
      <vt:lpstr>Fraction of Vulns by Severity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Firefox vs Chrome</vt:lpstr>
      <vt:lpstr>Possible Reasons</vt:lpstr>
      <vt:lpstr>Recommendations for Vendors</vt:lpstr>
      <vt:lpstr>evil@berkeley.edu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2013-08-22T23:26:24Z</dcterms:created>
  <dcterms:modified xsi:type="dcterms:W3CDTF">2013-08-22T23:28:43Z</dcterms:modified>
</cp:coreProperties>
</file>