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373" r:id="rId3"/>
    <p:sldId id="375" r:id="rId4"/>
    <p:sldId id="371" r:id="rId5"/>
    <p:sldId id="257" r:id="rId6"/>
    <p:sldId id="369" r:id="rId7"/>
    <p:sldId id="372" r:id="rId8"/>
    <p:sldId id="377" r:id="rId9"/>
    <p:sldId id="370" r:id="rId10"/>
    <p:sldId id="391" r:id="rId11"/>
    <p:sldId id="379" r:id="rId12"/>
    <p:sldId id="392" r:id="rId13"/>
    <p:sldId id="381" r:id="rId14"/>
    <p:sldId id="393" r:id="rId15"/>
    <p:sldId id="385" r:id="rId16"/>
    <p:sldId id="395" r:id="rId17"/>
    <p:sldId id="394" r:id="rId18"/>
    <p:sldId id="383" r:id="rId19"/>
    <p:sldId id="387" r:id="rId20"/>
    <p:sldId id="388" r:id="rId21"/>
    <p:sldId id="390" r:id="rId22"/>
    <p:sldId id="386" r:id="rId23"/>
    <p:sldId id="305" r:id="rId2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8F8F8"/>
    <a:srgbClr val="969696"/>
    <a:srgbClr val="3366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30" autoAdjust="0"/>
    <p:restoredTop sz="69258" autoAdjust="0"/>
  </p:normalViewPr>
  <p:slideViewPr>
    <p:cSldViewPr>
      <p:cViewPr varScale="1">
        <p:scale>
          <a:sx n="40" d="100"/>
          <a:sy n="40" d="100"/>
        </p:scale>
        <p:origin x="-1666" y="-77"/>
      </p:cViewPr>
      <p:guideLst>
        <p:guide orient="horz" pos="2160"/>
        <p:guide pos="2880"/>
      </p:guideLst>
    </p:cSldViewPr>
  </p:slideViewPr>
  <p:outlineViewPr>
    <p:cViewPr>
      <p:scale>
        <a:sx n="33" d="100"/>
        <a:sy n="33" d="100"/>
      </p:scale>
      <p:origin x="0" y="998"/>
    </p:cViewPr>
  </p:outlin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2291" tIns="46145" rIns="92291" bIns="46145" rtlCol="0"/>
          <a:lstStyle>
            <a:lvl1pPr algn="l">
              <a:defRPr sz="13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2291" tIns="46145" rIns="92291" bIns="46145" rtlCol="0"/>
          <a:lstStyle>
            <a:lvl1pPr algn="r">
              <a:defRPr sz="1300"/>
            </a:lvl1pPr>
          </a:lstStyle>
          <a:p>
            <a:fld id="{9CD97743-A17F-416B-9FCD-0A3A092C034E}" type="datetimeFigureOut">
              <a:rPr lang="en-US" smtClean="0"/>
              <a:pPr/>
              <a:t>5/26/2012</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2291" tIns="46145" rIns="92291" bIns="46145" rtlCol="0" anchor="b"/>
          <a:lstStyle>
            <a:lvl1pPr algn="l">
              <a:defRPr sz="13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2291" tIns="46145" rIns="92291" bIns="46145" rtlCol="0" anchor="b"/>
          <a:lstStyle>
            <a:lvl1pPr algn="r">
              <a:defRPr sz="1300"/>
            </a:lvl1pPr>
          </a:lstStyle>
          <a:p>
            <a:fld id="{F27F59E8-879D-4C0F-9DDD-A53FE2322278}" type="slidenum">
              <a:rPr lang="en-US" smtClean="0"/>
              <a:pPr/>
              <a:t>‹#›</a:t>
            </a:fld>
            <a:endParaRPr lang="en-US"/>
          </a:p>
        </p:txBody>
      </p:sp>
    </p:spTree>
    <p:extLst>
      <p:ext uri="{BB962C8B-B14F-4D97-AF65-F5344CB8AC3E}">
        <p14:creationId xmlns:p14="http://schemas.microsoft.com/office/powerpoint/2010/main" val="22893709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2291" tIns="46145" rIns="92291" bIns="46145" rtlCol="0"/>
          <a:lstStyle>
            <a:lvl1pPr algn="l">
              <a:defRPr sz="13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2291" tIns="46145" rIns="92291" bIns="46145" rtlCol="0"/>
          <a:lstStyle>
            <a:lvl1pPr algn="r">
              <a:defRPr sz="1300"/>
            </a:lvl1pPr>
          </a:lstStyle>
          <a:p>
            <a:fld id="{24F38D32-A6C1-4BCC-AD50-594FEFB74787}" type="datetimeFigureOut">
              <a:rPr lang="en-US" smtClean="0"/>
              <a:pPr/>
              <a:t>5/26/2012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2291" tIns="46145" rIns="92291" bIns="46145"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2291" tIns="46145" rIns="92291" bIns="4614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2291" tIns="46145" rIns="92291" bIns="46145" rtlCol="0" anchor="b"/>
          <a:lstStyle>
            <a:lvl1pPr algn="l">
              <a:defRPr sz="13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2291" tIns="46145" rIns="92291" bIns="46145" rtlCol="0" anchor="b"/>
          <a:lstStyle>
            <a:lvl1pPr algn="r">
              <a:defRPr sz="1300"/>
            </a:lvl1pPr>
          </a:lstStyle>
          <a:p>
            <a:fld id="{0DFA84AB-D913-4785-A838-B1FC3C74E8C0}" type="slidenum">
              <a:rPr lang="en-US" smtClean="0"/>
              <a:pPr/>
              <a:t>‹#›</a:t>
            </a:fld>
            <a:endParaRPr lang="en-US"/>
          </a:p>
        </p:txBody>
      </p:sp>
    </p:spTree>
    <p:extLst>
      <p:ext uri="{BB962C8B-B14F-4D97-AF65-F5344CB8AC3E}">
        <p14:creationId xmlns:p14="http://schemas.microsoft.com/office/powerpoint/2010/main" val="3501834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afternoon,</a:t>
            </a:r>
            <a:r>
              <a:rPr lang="en-US" baseline="0" dirty="0" smtClean="0"/>
              <a:t> my name is Devdatta Akhawe and I will be talking about our position paper on product labels for mobile application markets. This is joint work with Matthew </a:t>
            </a:r>
            <a:r>
              <a:rPr lang="en-US" baseline="0" dirty="0" err="1" smtClean="0"/>
              <a:t>finifter</a:t>
            </a:r>
            <a:endParaRPr lang="en-US" dirty="0"/>
          </a:p>
        </p:txBody>
      </p:sp>
      <p:sp>
        <p:nvSpPr>
          <p:cNvPr id="4" name="Slide Number Placeholder 3"/>
          <p:cNvSpPr>
            <a:spLocks noGrp="1"/>
          </p:cNvSpPr>
          <p:nvPr>
            <p:ph type="sldNum" sz="quarter" idx="10"/>
          </p:nvPr>
        </p:nvSpPr>
        <p:spPr/>
        <p:txBody>
          <a:bodyPr/>
          <a:lstStyle/>
          <a:p>
            <a:fld id="{0DFA84AB-D913-4785-A838-B1FC3C74E8C0}" type="slidenum">
              <a:rPr lang="en-US" smtClean="0"/>
              <a:pPr/>
              <a:t>1</a:t>
            </a:fld>
            <a:endParaRPr lang="en-US"/>
          </a:p>
        </p:txBody>
      </p:sp>
    </p:spTree>
    <p:extLst>
      <p:ext uri="{BB962C8B-B14F-4D97-AF65-F5344CB8AC3E}">
        <p14:creationId xmlns:p14="http://schemas.microsoft.com/office/powerpoint/2010/main" val="3884905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FA84AB-D913-4785-A838-B1FC3C74E8C0}" type="slidenum">
              <a:rPr lang="en-US" smtClean="0"/>
              <a:pPr/>
              <a:t>10</a:t>
            </a:fld>
            <a:endParaRPr lang="en-US"/>
          </a:p>
        </p:txBody>
      </p:sp>
    </p:spTree>
    <p:extLst>
      <p:ext uri="{BB962C8B-B14F-4D97-AF65-F5344CB8AC3E}">
        <p14:creationId xmlns:p14="http://schemas.microsoft.com/office/powerpoint/2010/main" val="3865334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a game that uses accelerometer for controls,</a:t>
            </a:r>
            <a:r>
              <a:rPr lang="en-US" baseline="0" dirty="0"/>
              <a:t> doesn’t </a:t>
            </a:r>
            <a:r>
              <a:rPr lang="en-US" baseline="0" dirty="0" err="1"/>
              <a:t>exfiltrate</a:t>
            </a:r>
            <a:r>
              <a:rPr lang="en-US" baseline="0" dirty="0"/>
              <a:t> the data over the network.</a:t>
            </a:r>
          </a:p>
          <a:p>
            <a:endParaRPr lang="en-US" baseline="0" dirty="0"/>
          </a:p>
          <a:p>
            <a:r>
              <a:rPr lang="en-US" baseline="0" dirty="0"/>
              <a:t>For example, it only talks to dod.gov</a:t>
            </a:r>
            <a:endParaRPr lang="en-US" dirty="0"/>
          </a:p>
        </p:txBody>
      </p:sp>
      <p:sp>
        <p:nvSpPr>
          <p:cNvPr id="4" name="Slide Number Placeholder 3"/>
          <p:cNvSpPr>
            <a:spLocks noGrp="1"/>
          </p:cNvSpPr>
          <p:nvPr>
            <p:ph type="sldNum" sz="quarter" idx="10"/>
          </p:nvPr>
        </p:nvSpPr>
        <p:spPr/>
        <p:txBody>
          <a:bodyPr/>
          <a:lstStyle/>
          <a:p>
            <a:fld id="{0DFA84AB-D913-4785-A838-B1FC3C74E8C0}" type="slidenum">
              <a:rPr lang="en-US" smtClean="0"/>
              <a:pPr/>
              <a:t>11</a:t>
            </a:fld>
            <a:endParaRPr lang="en-US"/>
          </a:p>
        </p:txBody>
      </p:sp>
    </p:spTree>
    <p:extLst>
      <p:ext uri="{BB962C8B-B14F-4D97-AF65-F5344CB8AC3E}">
        <p14:creationId xmlns:p14="http://schemas.microsoft.com/office/powerpoint/2010/main" val="1140300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FA84AB-D913-4785-A838-B1FC3C74E8C0}" type="slidenum">
              <a:rPr lang="en-US" smtClean="0"/>
              <a:pPr/>
              <a:t>12</a:t>
            </a:fld>
            <a:endParaRPr lang="en-US"/>
          </a:p>
        </p:txBody>
      </p:sp>
    </p:spTree>
    <p:extLst>
      <p:ext uri="{BB962C8B-B14F-4D97-AF65-F5344CB8AC3E}">
        <p14:creationId xmlns:p14="http://schemas.microsoft.com/office/powerpoint/2010/main" val="3865334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FA84AB-D913-4785-A838-B1FC3C74E8C0}" type="slidenum">
              <a:rPr lang="en-US" smtClean="0"/>
              <a:pPr/>
              <a:t>13</a:t>
            </a:fld>
            <a:endParaRPr lang="en-US"/>
          </a:p>
        </p:txBody>
      </p:sp>
    </p:spTree>
    <p:extLst>
      <p:ext uri="{BB962C8B-B14F-4D97-AF65-F5344CB8AC3E}">
        <p14:creationId xmlns:p14="http://schemas.microsoft.com/office/powerpoint/2010/main" val="327826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FA84AB-D913-4785-A838-B1FC3C74E8C0}" type="slidenum">
              <a:rPr lang="en-US" smtClean="0"/>
              <a:pPr/>
              <a:t>14</a:t>
            </a:fld>
            <a:endParaRPr lang="en-US"/>
          </a:p>
        </p:txBody>
      </p:sp>
    </p:spTree>
    <p:extLst>
      <p:ext uri="{BB962C8B-B14F-4D97-AF65-F5344CB8AC3E}">
        <p14:creationId xmlns:p14="http://schemas.microsoft.com/office/powerpoint/2010/main" val="3865334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Quantitative</a:t>
            </a:r>
            <a:r>
              <a:rPr lang="en-US" baseline="0" dirty="0" smtClean="0"/>
              <a:t> analysis can be used to bring out numbers regarding a software. For example, classic software quality metrics like attack surface can be used. Alternatively, a number to quantify the security/privacy risk for the permissions asked for could be useful. Interestingly, a number of interesting metrics are possible in application markets:</a:t>
            </a:r>
            <a:endParaRPr lang="en-US" dirty="0"/>
          </a:p>
        </p:txBody>
      </p:sp>
      <p:sp>
        <p:nvSpPr>
          <p:cNvPr id="4" name="Slide Number Placeholder 3"/>
          <p:cNvSpPr>
            <a:spLocks noGrp="1"/>
          </p:cNvSpPr>
          <p:nvPr>
            <p:ph type="sldNum" sz="quarter" idx="10"/>
          </p:nvPr>
        </p:nvSpPr>
        <p:spPr/>
        <p:txBody>
          <a:bodyPr/>
          <a:lstStyle/>
          <a:p>
            <a:fld id="{0DFA84AB-D913-4785-A838-B1FC3C74E8C0}" type="slidenum">
              <a:rPr lang="en-US" smtClean="0"/>
              <a:pPr/>
              <a:t>15</a:t>
            </a:fld>
            <a:endParaRPr lang="en-US"/>
          </a:p>
        </p:txBody>
      </p:sp>
    </p:spTree>
    <p:extLst>
      <p:ext uri="{BB962C8B-B14F-4D97-AF65-F5344CB8AC3E}">
        <p14:creationId xmlns:p14="http://schemas.microsoft.com/office/powerpoint/2010/main" val="1218567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FA84AB-D913-4785-A838-B1FC3C74E8C0}" type="slidenum">
              <a:rPr lang="en-US" smtClean="0"/>
              <a:pPr/>
              <a:t>‹#›</a:t>
            </a:fld>
            <a:endParaRPr lang="en-US"/>
          </a:p>
        </p:txBody>
      </p:sp>
    </p:spTree>
    <p:extLst>
      <p:ext uri="{BB962C8B-B14F-4D97-AF65-F5344CB8AC3E}">
        <p14:creationId xmlns:p14="http://schemas.microsoft.com/office/powerpoint/2010/main" val="32364810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FA84AB-D913-4785-A838-B1FC3C74E8C0}" type="slidenum">
              <a:rPr lang="en-US" smtClean="0"/>
              <a:pPr/>
              <a:t>17</a:t>
            </a:fld>
            <a:endParaRPr lang="en-US"/>
          </a:p>
        </p:txBody>
      </p:sp>
    </p:spTree>
    <p:extLst>
      <p:ext uri="{BB962C8B-B14F-4D97-AF65-F5344CB8AC3E}">
        <p14:creationId xmlns:p14="http://schemas.microsoft.com/office/powerpoint/2010/main" val="38653343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FA84AB-D913-4785-A838-B1FC3C74E8C0}" type="slidenum">
              <a:rPr lang="en-US" smtClean="0"/>
              <a:pPr/>
              <a:t>18</a:t>
            </a:fld>
            <a:endParaRPr lang="en-US"/>
          </a:p>
        </p:txBody>
      </p:sp>
    </p:spTree>
    <p:extLst>
      <p:ext uri="{BB962C8B-B14F-4D97-AF65-F5344CB8AC3E}">
        <p14:creationId xmlns:p14="http://schemas.microsoft.com/office/powerpoint/2010/main" val="25561131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FA84AB-D913-4785-A838-B1FC3C74E8C0}" type="slidenum">
              <a:rPr lang="en-US" smtClean="0"/>
              <a:pPr/>
              <a:t>19</a:t>
            </a:fld>
            <a:endParaRPr lang="en-US"/>
          </a:p>
        </p:txBody>
      </p:sp>
    </p:spTree>
    <p:extLst>
      <p:ext uri="{BB962C8B-B14F-4D97-AF65-F5344CB8AC3E}">
        <p14:creationId xmlns:p14="http://schemas.microsoft.com/office/powerpoint/2010/main" val="2618909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told the NSA has this </a:t>
            </a:r>
            <a:r>
              <a:rPr lang="en-US" dirty="0" err="1" smtClean="0"/>
              <a:t>b.l.u.f</a:t>
            </a:r>
            <a:r>
              <a:rPr lang="en-US" dirty="0" smtClean="0"/>
              <a:t>. requirement</a:t>
            </a:r>
            <a:r>
              <a:rPr lang="en-US" baseline="0" dirty="0" smtClean="0"/>
              <a:t> for all its presentation: the bottom line up front slide. And saw here’s the bottom line for all of our work.</a:t>
            </a:r>
            <a:endParaRPr lang="en-US" dirty="0"/>
          </a:p>
        </p:txBody>
      </p:sp>
      <p:sp>
        <p:nvSpPr>
          <p:cNvPr id="4" name="Slide Number Placeholder 3"/>
          <p:cNvSpPr>
            <a:spLocks noGrp="1"/>
          </p:cNvSpPr>
          <p:nvPr>
            <p:ph type="sldNum" sz="quarter" idx="10"/>
          </p:nvPr>
        </p:nvSpPr>
        <p:spPr/>
        <p:txBody>
          <a:bodyPr/>
          <a:lstStyle/>
          <a:p>
            <a:fld id="{0DFA84AB-D913-4785-A838-B1FC3C74E8C0}" type="slidenum">
              <a:rPr lang="en-US" smtClean="0"/>
              <a:pPr/>
              <a:t>2</a:t>
            </a:fld>
            <a:endParaRPr lang="en-US"/>
          </a:p>
        </p:txBody>
      </p:sp>
    </p:spTree>
    <p:extLst>
      <p:ext uri="{BB962C8B-B14F-4D97-AF65-F5344CB8AC3E}">
        <p14:creationId xmlns:p14="http://schemas.microsoft.com/office/powerpoint/2010/main" val="9647351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FA84AB-D913-4785-A838-B1FC3C74E8C0}" type="slidenum">
              <a:rPr lang="en-US" smtClean="0"/>
              <a:pPr/>
              <a:t>20</a:t>
            </a:fld>
            <a:endParaRPr lang="en-US"/>
          </a:p>
        </p:txBody>
      </p:sp>
    </p:spTree>
    <p:extLst>
      <p:ext uri="{BB962C8B-B14F-4D97-AF65-F5344CB8AC3E}">
        <p14:creationId xmlns:p14="http://schemas.microsoft.com/office/powerpoint/2010/main" val="2947734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FA84AB-D913-4785-A838-B1FC3C74E8C0}" type="slidenum">
              <a:rPr lang="en-US" smtClean="0"/>
              <a:pPr/>
              <a:t>21</a:t>
            </a:fld>
            <a:endParaRPr lang="en-US"/>
          </a:p>
        </p:txBody>
      </p:sp>
    </p:spTree>
    <p:extLst>
      <p:ext uri="{BB962C8B-B14F-4D97-AF65-F5344CB8AC3E}">
        <p14:creationId xmlns:p14="http://schemas.microsoft.com/office/powerpoint/2010/main" val="4088914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FA84AB-D913-4785-A838-B1FC3C74E8C0}" type="slidenum">
              <a:rPr lang="en-US" smtClean="0"/>
              <a:pPr/>
              <a:t>22</a:t>
            </a:fld>
            <a:endParaRPr lang="en-US"/>
          </a:p>
        </p:txBody>
      </p:sp>
    </p:spTree>
    <p:extLst>
      <p:ext uri="{BB962C8B-B14F-4D97-AF65-F5344CB8AC3E}">
        <p14:creationId xmlns:p14="http://schemas.microsoft.com/office/powerpoint/2010/main" val="31878208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DFA84AB-D913-4785-A838-B1FC3C74E8C0}" type="slidenum">
              <a:rPr lang="en-US" smtClean="0"/>
              <a:pPr/>
              <a:t>23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believe that the</a:t>
            </a:r>
            <a:r>
              <a:rPr lang="en-US" baseline="0" dirty="0" smtClean="0"/>
              <a:t> centralized nature of mobile application markets afford them a unique opportunity to gather and present information to eliminate information asymmetry. And in this talk, I will expand on what I mean by the unique opportunity and go over a bunch of ideas for product labels to eliminate information asymmetry. This is a position paper, so I would urge you to start thinking for other ideas, and I am really hoping for a great discussion today.</a:t>
            </a:r>
            <a:endParaRPr lang="en-US" dirty="0"/>
          </a:p>
        </p:txBody>
      </p:sp>
      <p:sp>
        <p:nvSpPr>
          <p:cNvPr id="4" name="Slide Number Placeholder 3"/>
          <p:cNvSpPr>
            <a:spLocks noGrp="1"/>
          </p:cNvSpPr>
          <p:nvPr>
            <p:ph type="sldNum" sz="quarter" idx="10"/>
          </p:nvPr>
        </p:nvSpPr>
        <p:spPr/>
        <p:txBody>
          <a:bodyPr/>
          <a:lstStyle/>
          <a:p>
            <a:fld id="{0DFA84AB-D913-4785-A838-B1FC3C74E8C0}" type="slidenum">
              <a:rPr lang="en-US" smtClean="0"/>
              <a:pPr/>
              <a:t>3</a:t>
            </a:fld>
            <a:endParaRPr lang="en-US"/>
          </a:p>
        </p:txBody>
      </p:sp>
    </p:spTree>
    <p:extLst>
      <p:ext uri="{BB962C8B-B14F-4D97-AF65-F5344CB8AC3E}">
        <p14:creationId xmlns:p14="http://schemas.microsoft.com/office/powerpoint/2010/main" val="395463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is the problem? What is this information asymmetry</a:t>
            </a:r>
            <a:r>
              <a:rPr lang="en-US" baseline="0" dirty="0" smtClean="0"/>
              <a:t> that I talked about?</a:t>
            </a:r>
            <a:endParaRPr lang="en-US" dirty="0"/>
          </a:p>
        </p:txBody>
      </p:sp>
      <p:sp>
        <p:nvSpPr>
          <p:cNvPr id="4" name="Slide Number Placeholder 3"/>
          <p:cNvSpPr>
            <a:spLocks noGrp="1"/>
          </p:cNvSpPr>
          <p:nvPr>
            <p:ph type="sldNum" sz="quarter" idx="10"/>
          </p:nvPr>
        </p:nvSpPr>
        <p:spPr/>
        <p:txBody>
          <a:bodyPr/>
          <a:lstStyle/>
          <a:p>
            <a:fld id="{0DFA84AB-D913-4785-A838-B1FC3C74E8C0}" type="slidenum">
              <a:rPr lang="en-US" smtClean="0"/>
              <a:pPr/>
              <a:t>4</a:t>
            </a:fld>
            <a:endParaRPr lang="en-US"/>
          </a:p>
        </p:txBody>
      </p:sp>
    </p:spTree>
    <p:extLst>
      <p:ext uri="{BB962C8B-B14F-4D97-AF65-F5344CB8AC3E}">
        <p14:creationId xmlns:p14="http://schemas.microsoft.com/office/powerpoint/2010/main" val="2434039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Information asymmetry is</a:t>
            </a:r>
            <a:r>
              <a:rPr lang="en-US" baseline="0" dirty="0" smtClean="0"/>
              <a:t> an economic term for transactions in which there is a lack of understanding between buyer and seller. This is an old concept, the classic example being the market for second hand cars: in the absence of a service like </a:t>
            </a:r>
            <a:r>
              <a:rPr lang="en-US" baseline="0" dirty="0" err="1" smtClean="0"/>
              <a:t>CarFax</a:t>
            </a:r>
            <a:r>
              <a:rPr lang="en-US" baseline="0" dirty="0" smtClean="0"/>
              <a:t>, the market for second hand cars suffers from asymmetry, since one side has more information than the other. There is clear asymmetry in the mobile application markets. </a:t>
            </a:r>
          </a:p>
          <a:p>
            <a:endParaRPr lang="en-US" baseline="0" dirty="0" smtClean="0"/>
          </a:p>
          <a:p>
            <a:r>
              <a:rPr lang="en-US" baseline="0" dirty="0" smtClean="0"/>
              <a:t>The developer knows the quality security and privacy profile of the product; but the user has no idea. The user only has access to noisy indicators of quality like reviews and ratings.</a:t>
            </a:r>
            <a:endParaRPr lang="en-US" dirty="0"/>
          </a:p>
        </p:txBody>
      </p:sp>
      <p:sp>
        <p:nvSpPr>
          <p:cNvPr id="4" name="Slide Number Placeholder 3"/>
          <p:cNvSpPr>
            <a:spLocks noGrp="1"/>
          </p:cNvSpPr>
          <p:nvPr>
            <p:ph type="sldNum" sz="quarter" idx="10"/>
          </p:nvPr>
        </p:nvSpPr>
        <p:spPr/>
        <p:txBody>
          <a:bodyPr/>
          <a:lstStyle/>
          <a:p>
            <a:fld id="{0DFA84AB-D913-4785-A838-B1FC3C74E8C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 Who</a:t>
            </a:r>
            <a:r>
              <a:rPr lang="en-US" baseline="0" dirty="0" smtClean="0"/>
              <a:t> cares?</a:t>
            </a:r>
            <a:endParaRPr lang="en-US" dirty="0"/>
          </a:p>
        </p:txBody>
      </p:sp>
      <p:sp>
        <p:nvSpPr>
          <p:cNvPr id="4" name="Slide Number Placeholder 3"/>
          <p:cNvSpPr>
            <a:spLocks noGrp="1"/>
          </p:cNvSpPr>
          <p:nvPr>
            <p:ph type="sldNum" sz="quarter" idx="10"/>
          </p:nvPr>
        </p:nvSpPr>
        <p:spPr/>
        <p:txBody>
          <a:bodyPr/>
          <a:lstStyle/>
          <a:p>
            <a:fld id="{0DFA84AB-D913-4785-A838-B1FC3C74E8C0}" type="slidenum">
              <a:rPr lang="en-US" smtClean="0"/>
              <a:pPr/>
              <a:t>6</a:t>
            </a:fld>
            <a:endParaRPr lang="en-US"/>
          </a:p>
        </p:txBody>
      </p:sp>
    </p:spTree>
    <p:extLst>
      <p:ext uri="{BB962C8B-B14F-4D97-AF65-F5344CB8AC3E}">
        <p14:creationId xmlns:p14="http://schemas.microsoft.com/office/powerpoint/2010/main" val="410526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Well this information asymmetry is a case of market failure: the developer can’t differentiate</a:t>
            </a:r>
            <a:r>
              <a:rPr lang="en-US" baseline="0" dirty="0" smtClean="0"/>
              <a:t> based on quality/security. A maps application that tracks your location everywhere, and one that respects your privacy looks the same to the user: why should the developer not make money by tracking your location? In general, information asymmetry reduces innovation: if you can’t differentiate your products based on innovation, there is no point in trying. </a:t>
            </a:r>
          </a:p>
          <a:p>
            <a:endParaRPr lang="en-US" baseline="0" dirty="0" smtClean="0"/>
          </a:p>
          <a:p>
            <a:r>
              <a:rPr lang="en-US" baseline="0" dirty="0" smtClean="0"/>
              <a:t>From previous markets, we know that markets thrive with information symmetry, see the case of </a:t>
            </a:r>
            <a:r>
              <a:rPr lang="en-US" baseline="0" dirty="0" err="1" smtClean="0"/>
              <a:t>carfax</a:t>
            </a:r>
            <a:r>
              <a:rPr lang="en-US" baseline="0" dirty="0" smtClean="0"/>
              <a:t>, nutritional labels, safety certifications and so on. Our position in this work is that application markets are in a unique position to relieve information asymmetry; something that has never before been possible for software.</a:t>
            </a:r>
            <a:endParaRPr lang="en-US" dirty="0"/>
          </a:p>
        </p:txBody>
      </p:sp>
      <p:sp>
        <p:nvSpPr>
          <p:cNvPr id="4" name="Slide Number Placeholder 3"/>
          <p:cNvSpPr>
            <a:spLocks noGrp="1"/>
          </p:cNvSpPr>
          <p:nvPr>
            <p:ph type="sldNum" sz="quarter" idx="10"/>
          </p:nvPr>
        </p:nvSpPr>
        <p:spPr/>
        <p:txBody>
          <a:bodyPr/>
          <a:lstStyle/>
          <a:p>
            <a:fld id="{0DFA84AB-D913-4785-A838-B1FC3C74E8C0}"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a:t>
            </a:r>
            <a:r>
              <a:rPr lang="en-US" baseline="0" dirty="0" smtClean="0"/>
              <a:t> is the position of application markets so unique? Well, the markets often have complete control over all the installs/uninstalls on the application, a fantastic position to collect all sorts of interesting data as well as enforce labeling requirements. Further more, these markets have the power to punish people who break the rules, something that has never before been true for software markets. Further more, most markets today also control the user’s device: allowing them to modify the devices to collect better data for more powerful labels. For example, Apple controls the </a:t>
            </a:r>
            <a:r>
              <a:rPr lang="en-US" baseline="0" dirty="0" err="1" smtClean="0"/>
              <a:t>AppStore</a:t>
            </a:r>
            <a:r>
              <a:rPr lang="en-US" baseline="0" dirty="0" smtClean="0"/>
              <a:t> _and_ the iPhone. Google controls Google Play and the OS on Android </a:t>
            </a:r>
            <a:r>
              <a:rPr lang="en-US" baseline="0" smtClean="0"/>
              <a:t>devices.</a:t>
            </a:r>
            <a:endParaRPr lang="en-US" dirty="0"/>
          </a:p>
        </p:txBody>
      </p:sp>
      <p:sp>
        <p:nvSpPr>
          <p:cNvPr id="4" name="Slide Number Placeholder 3"/>
          <p:cNvSpPr>
            <a:spLocks noGrp="1"/>
          </p:cNvSpPr>
          <p:nvPr>
            <p:ph type="sldNum" sz="quarter" idx="10"/>
          </p:nvPr>
        </p:nvSpPr>
        <p:spPr/>
        <p:txBody>
          <a:bodyPr/>
          <a:lstStyle/>
          <a:p>
            <a:fld id="{0DFA84AB-D913-4785-A838-B1FC3C74E8C0}" type="slidenum">
              <a:rPr lang="en-US" smtClean="0"/>
              <a:pPr/>
              <a:t>8</a:t>
            </a:fld>
            <a:endParaRPr lang="en-US"/>
          </a:p>
        </p:txBody>
      </p:sp>
    </p:spTree>
    <p:extLst>
      <p:ext uri="{BB962C8B-B14F-4D97-AF65-F5344CB8AC3E}">
        <p14:creationId xmlns:p14="http://schemas.microsoft.com/office/powerpoint/2010/main" val="4210961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a:t>
            </a:r>
            <a:r>
              <a:rPr lang="en-US" baseline="0" dirty="0" smtClean="0"/>
              <a:t> me pause here for a moment, and see if there are any questions. We will then go through a bunch of ideas we have had for product labels.</a:t>
            </a:r>
            <a:endParaRPr lang="en-US" dirty="0"/>
          </a:p>
        </p:txBody>
      </p:sp>
      <p:sp>
        <p:nvSpPr>
          <p:cNvPr id="4" name="Slide Number Placeholder 3"/>
          <p:cNvSpPr>
            <a:spLocks noGrp="1"/>
          </p:cNvSpPr>
          <p:nvPr>
            <p:ph type="sldNum" sz="quarter" idx="10"/>
          </p:nvPr>
        </p:nvSpPr>
        <p:spPr/>
        <p:txBody>
          <a:bodyPr/>
          <a:lstStyle/>
          <a:p>
            <a:fld id="{0DFA84AB-D913-4785-A838-B1FC3C74E8C0}" type="slidenum">
              <a:rPr lang="en-US" smtClean="0"/>
              <a:pPr/>
              <a:t>9</a:t>
            </a:fld>
            <a:endParaRPr lang="en-US"/>
          </a:p>
        </p:txBody>
      </p:sp>
    </p:spTree>
    <p:extLst>
      <p:ext uri="{BB962C8B-B14F-4D97-AF65-F5344CB8AC3E}">
        <p14:creationId xmlns:p14="http://schemas.microsoft.com/office/powerpoint/2010/main" val="3865334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D5FA22-115A-452B-A8A2-87081542A37A}" type="datetime1">
              <a:rPr lang="en-US" smtClean="0"/>
              <a:t>5/26/2012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2DF94-8B35-4B42-80A3-25240898592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33B252-6631-4529-AC5E-346508E84350}" type="datetime1">
              <a:rPr lang="en-US" smtClean="0"/>
              <a:t>5/26/2012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2DF94-8B35-4B42-80A3-2524089859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E1B193-5B98-4435-B0BE-F2A39E580814}" type="datetime1">
              <a:rPr lang="en-US" smtClean="0"/>
              <a:t>5/26/2012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2DF94-8B35-4B42-80A3-25240898592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accent6"/>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8C05B4-EFF7-4B1F-AE6C-90889DD6CEE6}" type="datetime1">
              <a:rPr lang="en-US" smtClean="0"/>
              <a:t>5/26/2012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2DF94-8B35-4B42-80A3-25240898592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706388-7185-46E6-A41D-4E42FF76AB67}" type="datetime1">
              <a:rPr lang="en-US" smtClean="0"/>
              <a:t>5/26/2012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2DF94-8B35-4B42-80A3-25240898592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3DDE78-BC95-4AFF-B491-FB2A68C68C0C}" type="datetime1">
              <a:rPr lang="en-US" smtClean="0"/>
              <a:t>5/26/2012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A2DF94-8B35-4B42-80A3-25240898592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0455E9-4B47-4255-A59E-1338AFFE7E67}" type="datetime1">
              <a:rPr lang="en-US" smtClean="0"/>
              <a:t>5/26/2012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A2DF94-8B35-4B42-80A3-25240898592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F7F765-08BE-4A33-BFCE-347A1629DF79}" type="datetime1">
              <a:rPr lang="en-US" smtClean="0"/>
              <a:t>5/26/2012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A2DF94-8B35-4B42-80A3-25240898592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32CE9F-05BD-44B3-9487-1837A62DE27E}" type="datetime1">
              <a:rPr lang="en-US" smtClean="0"/>
              <a:t>5/26/2012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A2DF94-8B35-4B42-80A3-2524089859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F7049E-CB5B-4801-A02C-50E85B6A8B30}" type="datetime1">
              <a:rPr lang="en-US" smtClean="0"/>
              <a:t>5/26/2012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A2DF94-8B35-4B42-80A3-25240898592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24132D-0FC0-4159-8F79-3D8FD26FFF6B}" type="datetime1">
              <a:rPr lang="en-US" smtClean="0"/>
              <a:t>5/26/2012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A2DF94-8B35-4B42-80A3-25240898592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AC2244-03EE-434C-B878-D90161C465B3}" type="datetime1">
              <a:rPr lang="en-US" smtClean="0"/>
              <a:t>5/26/2012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A2DF94-8B35-4B42-80A3-25240898592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90923"/>
            <a:ext cx="7772400" cy="1470025"/>
          </a:xfrm>
        </p:spPr>
        <p:txBody>
          <a:bodyPr>
            <a:noAutofit/>
          </a:bodyPr>
          <a:lstStyle/>
          <a:p>
            <a:r>
              <a:rPr lang="en-US" sz="5400" dirty="0" smtClean="0">
                <a:solidFill>
                  <a:schemeClr val="tx2"/>
                </a:solidFill>
                <a:latin typeface="Cooper Std Black" pitchFamily="18" charset="0"/>
              </a:rPr>
              <a:t>Product Labels for Mobile Application Markets</a:t>
            </a:r>
            <a:endParaRPr lang="en-US" sz="5400" dirty="0">
              <a:solidFill>
                <a:schemeClr val="tx2"/>
              </a:solidFill>
              <a:latin typeface="Cooper Std Black" pitchFamily="18" charset="0"/>
            </a:endParaRPr>
          </a:p>
        </p:txBody>
      </p:sp>
      <p:sp>
        <p:nvSpPr>
          <p:cNvPr id="3" name="Subtitle 2"/>
          <p:cNvSpPr>
            <a:spLocks noGrp="1"/>
          </p:cNvSpPr>
          <p:nvPr>
            <p:ph type="subTitle" idx="1"/>
          </p:nvPr>
        </p:nvSpPr>
        <p:spPr>
          <a:xfrm>
            <a:off x="0" y="5085184"/>
            <a:ext cx="9144000" cy="1371600"/>
          </a:xfrm>
        </p:spPr>
        <p:txBody>
          <a:bodyPr>
            <a:noAutofit/>
          </a:bodyPr>
          <a:lstStyle/>
          <a:p>
            <a:r>
              <a:rPr lang="en-US" sz="2800" smtClean="0">
                <a:solidFill>
                  <a:schemeClr val="accent6">
                    <a:lumMod val="75000"/>
                  </a:schemeClr>
                </a:solidFill>
              </a:rPr>
              <a:t>Devdatta Akhawe </a:t>
            </a:r>
            <a:r>
              <a:rPr lang="en-US" sz="2800" dirty="0" smtClean="0">
                <a:solidFill>
                  <a:schemeClr val="accent6">
                    <a:lumMod val="75000"/>
                  </a:schemeClr>
                </a:solidFill>
              </a:rPr>
              <a:t>and Matthew </a:t>
            </a:r>
            <a:r>
              <a:rPr lang="en-US" sz="2800" dirty="0" err="1" smtClean="0">
                <a:solidFill>
                  <a:schemeClr val="accent6">
                    <a:lumMod val="75000"/>
                  </a:schemeClr>
                </a:solidFill>
              </a:rPr>
              <a:t>Finifter</a:t>
            </a:r>
            <a:endParaRPr lang="en-US" sz="2800" dirty="0" smtClean="0">
              <a:solidFill>
                <a:schemeClr val="accent6">
                  <a:lumMod val="75000"/>
                </a:schemeClr>
              </a:solidFill>
            </a:endParaRPr>
          </a:p>
          <a:p>
            <a:r>
              <a:rPr lang="en-US" sz="2800" dirty="0" smtClean="0">
                <a:solidFill>
                  <a:schemeClr val="accent6">
                    <a:lumMod val="75000"/>
                  </a:schemeClr>
                </a:solidFill>
              </a:rPr>
              <a:t>University of California, Berkeley</a:t>
            </a:r>
          </a:p>
          <a:p>
            <a:r>
              <a:rPr lang="en-US" sz="2800" dirty="0" smtClean="0">
                <a:solidFill>
                  <a:schemeClr val="accent6">
                    <a:lumMod val="75000"/>
                  </a:schemeClr>
                </a:solidFill>
              </a:rPr>
              <a:t>{</a:t>
            </a:r>
            <a:r>
              <a:rPr lang="en-US" sz="2800" dirty="0" err="1" smtClean="0">
                <a:solidFill>
                  <a:schemeClr val="accent6">
                    <a:lumMod val="75000"/>
                  </a:schemeClr>
                </a:solidFill>
              </a:rPr>
              <a:t>dev,finifter</a:t>
            </a:r>
            <a:r>
              <a:rPr lang="en-US" sz="2800" dirty="0" smtClean="0">
                <a:solidFill>
                  <a:schemeClr val="accent6">
                    <a:lumMod val="75000"/>
                  </a:schemeClr>
                </a:solidFill>
              </a:rPr>
              <a:t>}@cs.berkeley.edu</a:t>
            </a:r>
          </a:p>
          <a:p>
            <a:endParaRPr lang="en-US" sz="2800"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A9A2DF94-8B35-4B42-80A3-252408985924}"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normAutofit/>
          </a:bodyPr>
          <a:lstStyle/>
          <a:p>
            <a:pPr marL="0" indent="0" algn="ctr">
              <a:buNone/>
            </a:pPr>
            <a:r>
              <a:rPr lang="en-US" sz="4400" dirty="0" smtClean="0">
                <a:solidFill>
                  <a:srgbClr val="FF0000"/>
                </a:solidFill>
                <a:latin typeface="+mj-lt"/>
              </a:rPr>
              <a:t>Certification</a:t>
            </a:r>
          </a:p>
          <a:p>
            <a:pPr marL="0" indent="0" algn="ctr">
              <a:buNone/>
            </a:pPr>
            <a:r>
              <a:rPr lang="en-US" sz="4400" dirty="0" smtClean="0">
                <a:solidFill>
                  <a:schemeClr val="tx2"/>
                </a:solidFill>
                <a:latin typeface="+mj-lt"/>
              </a:rPr>
              <a:t>Testing and Standards</a:t>
            </a:r>
          </a:p>
          <a:p>
            <a:pPr marL="0" indent="0" algn="ctr">
              <a:buNone/>
            </a:pPr>
            <a:r>
              <a:rPr lang="en-US" sz="4400" dirty="0">
                <a:solidFill>
                  <a:schemeClr val="tx2"/>
                </a:solidFill>
              </a:rPr>
              <a:t>Quantitative Analysis</a:t>
            </a:r>
          </a:p>
          <a:p>
            <a:pPr marL="0" indent="0" algn="ctr">
              <a:buNone/>
            </a:pPr>
            <a:r>
              <a:rPr lang="en-US" sz="4400" dirty="0" smtClean="0">
                <a:solidFill>
                  <a:schemeClr val="tx2"/>
                </a:solidFill>
                <a:latin typeface="+mj-lt"/>
              </a:rPr>
              <a:t>Qualitative Analysis</a:t>
            </a:r>
          </a:p>
        </p:txBody>
      </p:sp>
      <p:sp>
        <p:nvSpPr>
          <p:cNvPr id="4" name="Title 3"/>
          <p:cNvSpPr>
            <a:spLocks noGrp="1"/>
          </p:cNvSpPr>
          <p:nvPr>
            <p:ph type="title"/>
          </p:nvPr>
        </p:nvSpPr>
        <p:spPr/>
        <p:txBody>
          <a:bodyPr/>
          <a:lstStyle/>
          <a:p>
            <a:r>
              <a:rPr lang="en-US" dirty="0" smtClean="0"/>
              <a:t>Product Labels</a:t>
            </a:r>
            <a:endParaRPr lang="en-US" dirty="0"/>
          </a:p>
        </p:txBody>
      </p:sp>
      <p:sp>
        <p:nvSpPr>
          <p:cNvPr id="2" name="Slide Number Placeholder 1"/>
          <p:cNvSpPr>
            <a:spLocks noGrp="1"/>
          </p:cNvSpPr>
          <p:nvPr>
            <p:ph type="sldNum" sz="quarter" idx="12"/>
          </p:nvPr>
        </p:nvSpPr>
        <p:spPr/>
        <p:txBody>
          <a:bodyPr/>
          <a:lstStyle/>
          <a:p>
            <a:fld id="{A9A2DF94-8B35-4B42-80A3-252408985924}" type="slidenum">
              <a:rPr lang="en-US" smtClean="0"/>
              <a:pPr/>
              <a:t>10</a:t>
            </a:fld>
            <a:endParaRPr lang="en-US"/>
          </a:p>
        </p:txBody>
      </p:sp>
    </p:spTree>
    <p:extLst>
      <p:ext uri="{BB962C8B-B14F-4D97-AF65-F5344CB8AC3E}">
        <p14:creationId xmlns:p14="http://schemas.microsoft.com/office/powerpoint/2010/main" val="3234764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Certification</a:t>
            </a:r>
            <a:endParaRPr lang="en-US" dirty="0"/>
          </a:p>
        </p:txBody>
      </p:sp>
      <p:sp>
        <p:nvSpPr>
          <p:cNvPr id="3" name="Content Placeholder 2"/>
          <p:cNvSpPr>
            <a:spLocks noGrp="1"/>
          </p:cNvSpPr>
          <p:nvPr>
            <p:ph idx="1"/>
          </p:nvPr>
        </p:nvSpPr>
        <p:spPr>
          <a:xfrm>
            <a:off x="457200" y="1600200"/>
            <a:ext cx="8229600" cy="5105164"/>
          </a:xfrm>
        </p:spPr>
        <p:txBody>
          <a:bodyPr>
            <a:normAutofit/>
          </a:bodyPr>
          <a:lstStyle/>
          <a:p>
            <a:r>
              <a:rPr lang="en-US" dirty="0" smtClean="0"/>
              <a:t>Widely used in the real world:</a:t>
            </a:r>
          </a:p>
          <a:p>
            <a:pPr lvl="1"/>
            <a:r>
              <a:rPr lang="en-US" dirty="0" smtClean="0"/>
              <a:t>Product Certification (e.g., fireproofing)</a:t>
            </a:r>
          </a:p>
          <a:p>
            <a:pPr lvl="1"/>
            <a:r>
              <a:rPr lang="en-US" dirty="0" smtClean="0"/>
              <a:t>Professional Certification (e.g., Pilot’s license)</a:t>
            </a:r>
          </a:p>
          <a:p>
            <a:r>
              <a:rPr lang="en-US" dirty="0" smtClean="0"/>
              <a:t>Certify products for verifiable properties</a:t>
            </a:r>
          </a:p>
          <a:p>
            <a:pPr lvl="1"/>
            <a:r>
              <a:rPr lang="en-US" dirty="0" smtClean="0"/>
              <a:t>E.g., Accelerometer data is used only locally</a:t>
            </a:r>
          </a:p>
          <a:p>
            <a:pPr lvl="1"/>
            <a:r>
              <a:rPr lang="en-US" dirty="0" smtClean="0"/>
              <a:t>Encourages developers to participate</a:t>
            </a:r>
          </a:p>
          <a:p>
            <a:r>
              <a:rPr lang="en-US" dirty="0" smtClean="0"/>
              <a:t>Complex certifications fetch higher price</a:t>
            </a:r>
          </a:p>
          <a:p>
            <a:pPr lvl="1"/>
            <a:r>
              <a:rPr lang="en-US" dirty="0" smtClean="0"/>
              <a:t>E.g., </a:t>
            </a:r>
            <a:r>
              <a:rPr lang="en-US" dirty="0" err="1" smtClean="0"/>
              <a:t>DoD</a:t>
            </a:r>
            <a:r>
              <a:rPr lang="en-US" dirty="0" smtClean="0"/>
              <a:t> willing to pay more for certified confidential apps</a:t>
            </a:r>
            <a:endParaRPr lang="en-US" dirty="0"/>
          </a:p>
        </p:txBody>
      </p:sp>
      <p:sp>
        <p:nvSpPr>
          <p:cNvPr id="4" name="Slide Number Placeholder 3"/>
          <p:cNvSpPr>
            <a:spLocks noGrp="1"/>
          </p:cNvSpPr>
          <p:nvPr>
            <p:ph type="sldNum" sz="quarter" idx="12"/>
          </p:nvPr>
        </p:nvSpPr>
        <p:spPr/>
        <p:txBody>
          <a:bodyPr/>
          <a:lstStyle/>
          <a:p>
            <a:fld id="{A9A2DF94-8B35-4B42-80A3-252408985924}" type="slidenum">
              <a:rPr lang="en-US" smtClean="0"/>
              <a:pPr/>
              <a:t>11</a:t>
            </a:fld>
            <a:endParaRPr lang="en-US"/>
          </a:p>
        </p:txBody>
      </p:sp>
    </p:spTree>
    <p:extLst>
      <p:ext uri="{BB962C8B-B14F-4D97-AF65-F5344CB8AC3E}">
        <p14:creationId xmlns:p14="http://schemas.microsoft.com/office/powerpoint/2010/main" val="135132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normAutofit/>
          </a:bodyPr>
          <a:lstStyle/>
          <a:p>
            <a:pPr marL="0" indent="0" algn="ctr">
              <a:buNone/>
            </a:pPr>
            <a:r>
              <a:rPr lang="en-US" sz="4400" dirty="0" smtClean="0">
                <a:solidFill>
                  <a:schemeClr val="tx2"/>
                </a:solidFill>
                <a:latin typeface="+mj-lt"/>
              </a:rPr>
              <a:t>Certification</a:t>
            </a:r>
          </a:p>
          <a:p>
            <a:pPr marL="0" indent="0" algn="ctr">
              <a:buNone/>
            </a:pPr>
            <a:r>
              <a:rPr lang="en-US" sz="4400" dirty="0" smtClean="0">
                <a:solidFill>
                  <a:srgbClr val="FF0000"/>
                </a:solidFill>
                <a:latin typeface="+mj-lt"/>
              </a:rPr>
              <a:t>Testing and Standards</a:t>
            </a:r>
          </a:p>
          <a:p>
            <a:pPr marL="0" indent="0" algn="ctr">
              <a:buNone/>
            </a:pPr>
            <a:r>
              <a:rPr lang="en-US" sz="4400" dirty="0">
                <a:solidFill>
                  <a:schemeClr val="tx2"/>
                </a:solidFill>
              </a:rPr>
              <a:t>Quantitative Analysis</a:t>
            </a:r>
          </a:p>
          <a:p>
            <a:pPr marL="0" indent="0" algn="ctr">
              <a:buNone/>
            </a:pPr>
            <a:r>
              <a:rPr lang="en-US" sz="4400" dirty="0" smtClean="0">
                <a:solidFill>
                  <a:schemeClr val="tx2"/>
                </a:solidFill>
                <a:latin typeface="+mj-lt"/>
              </a:rPr>
              <a:t>Qualitative Analysis</a:t>
            </a:r>
          </a:p>
        </p:txBody>
      </p:sp>
      <p:sp>
        <p:nvSpPr>
          <p:cNvPr id="4" name="Title 3"/>
          <p:cNvSpPr>
            <a:spLocks noGrp="1"/>
          </p:cNvSpPr>
          <p:nvPr>
            <p:ph type="title"/>
          </p:nvPr>
        </p:nvSpPr>
        <p:spPr/>
        <p:txBody>
          <a:bodyPr/>
          <a:lstStyle/>
          <a:p>
            <a:r>
              <a:rPr lang="en-US" dirty="0" smtClean="0"/>
              <a:t>Product Labels</a:t>
            </a:r>
            <a:endParaRPr lang="en-US" dirty="0"/>
          </a:p>
        </p:txBody>
      </p:sp>
      <p:sp>
        <p:nvSpPr>
          <p:cNvPr id="2" name="Slide Number Placeholder 1"/>
          <p:cNvSpPr>
            <a:spLocks noGrp="1"/>
          </p:cNvSpPr>
          <p:nvPr>
            <p:ph type="sldNum" sz="quarter" idx="12"/>
          </p:nvPr>
        </p:nvSpPr>
        <p:spPr/>
        <p:txBody>
          <a:bodyPr/>
          <a:lstStyle/>
          <a:p>
            <a:fld id="{A9A2DF94-8B35-4B42-80A3-252408985924}" type="slidenum">
              <a:rPr lang="en-US" smtClean="0"/>
              <a:pPr/>
              <a:t>12</a:t>
            </a:fld>
            <a:endParaRPr lang="en-US"/>
          </a:p>
        </p:txBody>
      </p:sp>
    </p:spTree>
    <p:extLst>
      <p:ext uri="{BB962C8B-B14F-4D97-AF65-F5344CB8AC3E}">
        <p14:creationId xmlns:p14="http://schemas.microsoft.com/office/powerpoint/2010/main" val="3234764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and Standards</a:t>
            </a:r>
            <a:endParaRPr lang="en-US" dirty="0"/>
          </a:p>
        </p:txBody>
      </p:sp>
      <p:sp>
        <p:nvSpPr>
          <p:cNvPr id="3" name="Content Placeholder 2"/>
          <p:cNvSpPr>
            <a:spLocks noGrp="1"/>
          </p:cNvSpPr>
          <p:nvPr>
            <p:ph idx="1"/>
          </p:nvPr>
        </p:nvSpPr>
        <p:spPr/>
        <p:txBody>
          <a:bodyPr>
            <a:normAutofit lnSpcReduction="10000"/>
          </a:bodyPr>
          <a:lstStyle/>
          <a:p>
            <a:r>
              <a:rPr lang="en-US" dirty="0" smtClean="0"/>
              <a:t>Determine suitability for use or compliance to contract</a:t>
            </a:r>
          </a:p>
          <a:p>
            <a:pPr lvl="1"/>
            <a:r>
              <a:rPr lang="en-US" dirty="0" smtClean="0"/>
              <a:t>E.g., Tensile strength, PCI</a:t>
            </a:r>
          </a:p>
          <a:p>
            <a:r>
              <a:rPr lang="en-US" dirty="0" smtClean="0"/>
              <a:t>Independent testing providers who test applications</a:t>
            </a:r>
          </a:p>
          <a:p>
            <a:pPr lvl="1"/>
            <a:r>
              <a:rPr lang="en-US" dirty="0" smtClean="0"/>
              <a:t>Current comment and reviews are a rudimentary version of this</a:t>
            </a:r>
          </a:p>
          <a:p>
            <a:r>
              <a:rPr lang="en-US" dirty="0" smtClean="0"/>
              <a:t>Mobile markets can formalize testing procedures like real world regulators</a:t>
            </a:r>
            <a:endParaRPr lang="en-US" dirty="0"/>
          </a:p>
        </p:txBody>
      </p:sp>
      <p:sp>
        <p:nvSpPr>
          <p:cNvPr id="4" name="Slide Number Placeholder 3"/>
          <p:cNvSpPr>
            <a:spLocks noGrp="1"/>
          </p:cNvSpPr>
          <p:nvPr>
            <p:ph type="sldNum" sz="quarter" idx="12"/>
          </p:nvPr>
        </p:nvSpPr>
        <p:spPr/>
        <p:txBody>
          <a:bodyPr/>
          <a:lstStyle/>
          <a:p>
            <a:fld id="{A9A2DF94-8B35-4B42-80A3-252408985924}" type="slidenum">
              <a:rPr lang="en-US" smtClean="0"/>
              <a:pPr/>
              <a:t>13</a:t>
            </a:fld>
            <a:endParaRPr lang="en-US"/>
          </a:p>
        </p:txBody>
      </p:sp>
    </p:spTree>
    <p:extLst>
      <p:ext uri="{BB962C8B-B14F-4D97-AF65-F5344CB8AC3E}">
        <p14:creationId xmlns:p14="http://schemas.microsoft.com/office/powerpoint/2010/main" val="1603579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normAutofit/>
          </a:bodyPr>
          <a:lstStyle/>
          <a:p>
            <a:pPr marL="0" indent="0" algn="ctr">
              <a:buNone/>
            </a:pPr>
            <a:r>
              <a:rPr lang="en-US" sz="4400" dirty="0" smtClean="0">
                <a:solidFill>
                  <a:schemeClr val="tx2"/>
                </a:solidFill>
                <a:latin typeface="+mj-lt"/>
              </a:rPr>
              <a:t>Certification</a:t>
            </a:r>
          </a:p>
          <a:p>
            <a:pPr marL="0" indent="0" algn="ctr">
              <a:buNone/>
            </a:pPr>
            <a:r>
              <a:rPr lang="en-US" sz="4400" dirty="0" smtClean="0">
                <a:solidFill>
                  <a:schemeClr val="tx2"/>
                </a:solidFill>
                <a:latin typeface="+mj-lt"/>
              </a:rPr>
              <a:t>Testing and Standards</a:t>
            </a:r>
          </a:p>
          <a:p>
            <a:pPr marL="0" indent="0" algn="ctr">
              <a:buNone/>
            </a:pPr>
            <a:r>
              <a:rPr lang="en-US" sz="4400" dirty="0">
                <a:solidFill>
                  <a:srgbClr val="FF0000"/>
                </a:solidFill>
              </a:rPr>
              <a:t>Quantitative Analysis</a:t>
            </a:r>
          </a:p>
          <a:p>
            <a:pPr marL="0" indent="0" algn="ctr">
              <a:buNone/>
            </a:pPr>
            <a:r>
              <a:rPr lang="en-US" sz="4400" dirty="0" smtClean="0">
                <a:solidFill>
                  <a:schemeClr val="tx2"/>
                </a:solidFill>
                <a:latin typeface="+mj-lt"/>
              </a:rPr>
              <a:t>Qualitative Analysis</a:t>
            </a:r>
          </a:p>
        </p:txBody>
      </p:sp>
      <p:sp>
        <p:nvSpPr>
          <p:cNvPr id="4" name="Title 3"/>
          <p:cNvSpPr>
            <a:spLocks noGrp="1"/>
          </p:cNvSpPr>
          <p:nvPr>
            <p:ph type="title"/>
          </p:nvPr>
        </p:nvSpPr>
        <p:spPr/>
        <p:txBody>
          <a:bodyPr/>
          <a:lstStyle/>
          <a:p>
            <a:r>
              <a:rPr lang="en-US" dirty="0" smtClean="0"/>
              <a:t>Product Labels</a:t>
            </a:r>
            <a:endParaRPr lang="en-US" dirty="0"/>
          </a:p>
        </p:txBody>
      </p:sp>
      <p:sp>
        <p:nvSpPr>
          <p:cNvPr id="2" name="Slide Number Placeholder 1"/>
          <p:cNvSpPr>
            <a:spLocks noGrp="1"/>
          </p:cNvSpPr>
          <p:nvPr>
            <p:ph type="sldNum" sz="quarter" idx="12"/>
          </p:nvPr>
        </p:nvSpPr>
        <p:spPr/>
        <p:txBody>
          <a:bodyPr/>
          <a:lstStyle/>
          <a:p>
            <a:fld id="{A9A2DF94-8B35-4B42-80A3-252408985924}" type="slidenum">
              <a:rPr lang="en-US" smtClean="0"/>
              <a:pPr/>
              <a:t>14</a:t>
            </a:fld>
            <a:endParaRPr lang="en-US"/>
          </a:p>
        </p:txBody>
      </p:sp>
    </p:spTree>
    <p:extLst>
      <p:ext uri="{BB962C8B-B14F-4D97-AF65-F5344CB8AC3E}">
        <p14:creationId xmlns:p14="http://schemas.microsoft.com/office/powerpoint/2010/main" val="3234764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Quantitative Analysis</a:t>
            </a:r>
            <a:endParaRPr lang="en-US" dirty="0"/>
          </a:p>
        </p:txBody>
      </p:sp>
      <p:sp>
        <p:nvSpPr>
          <p:cNvPr id="3" name="Content Placeholder 2"/>
          <p:cNvSpPr>
            <a:spLocks noGrp="1"/>
          </p:cNvSpPr>
          <p:nvPr>
            <p:ph idx="1"/>
          </p:nvPr>
        </p:nvSpPr>
        <p:spPr>
          <a:xfrm>
            <a:off x="457200" y="1600200"/>
            <a:ext cx="8229600" cy="5141168"/>
          </a:xfrm>
        </p:spPr>
        <p:txBody>
          <a:bodyPr>
            <a:normAutofit/>
          </a:bodyPr>
          <a:lstStyle/>
          <a:p>
            <a:r>
              <a:rPr lang="en-US" dirty="0" smtClean="0"/>
              <a:t>Metrics measured via cardinal numbers</a:t>
            </a:r>
          </a:p>
          <a:p>
            <a:r>
              <a:rPr lang="en-US" dirty="0" smtClean="0"/>
              <a:t>Novel metrics possible in application markets</a:t>
            </a:r>
          </a:p>
          <a:p>
            <a:pPr lvl="1"/>
            <a:r>
              <a:rPr lang="en-US" dirty="0" smtClean="0"/>
              <a:t>E.g., % of users who uninstalled application after (a) viewing permissions (b) using it for 1 day</a:t>
            </a:r>
          </a:p>
          <a:p>
            <a:pPr lvl="1"/>
            <a:r>
              <a:rPr lang="en-US" dirty="0" smtClean="0"/>
              <a:t>Such feedback based metrics have been impossible in classic markets</a:t>
            </a:r>
          </a:p>
          <a:p>
            <a:r>
              <a:rPr lang="en-US" dirty="0" smtClean="0"/>
              <a:t>Control of the end device enables post-hoc metrics</a:t>
            </a:r>
            <a:r>
              <a:rPr lang="en-US" dirty="0"/>
              <a:t> </a:t>
            </a:r>
            <a:r>
              <a:rPr lang="en-US" dirty="0" smtClean="0"/>
              <a:t>for audit of sensor data</a:t>
            </a:r>
          </a:p>
        </p:txBody>
      </p:sp>
      <p:sp>
        <p:nvSpPr>
          <p:cNvPr id="4" name="Slide Number Placeholder 3"/>
          <p:cNvSpPr>
            <a:spLocks noGrp="1"/>
          </p:cNvSpPr>
          <p:nvPr>
            <p:ph type="sldNum" sz="quarter" idx="12"/>
          </p:nvPr>
        </p:nvSpPr>
        <p:spPr/>
        <p:txBody>
          <a:bodyPr/>
          <a:lstStyle/>
          <a:p>
            <a:fld id="{A9A2DF94-8B35-4B42-80A3-252408985924}" type="slidenum">
              <a:rPr lang="en-US" smtClean="0"/>
              <a:pPr/>
              <a:t>15</a:t>
            </a:fld>
            <a:endParaRPr lang="en-US"/>
          </a:p>
        </p:txBody>
      </p:sp>
    </p:spTree>
    <p:extLst>
      <p:ext uri="{BB962C8B-B14F-4D97-AF65-F5344CB8AC3E}">
        <p14:creationId xmlns:p14="http://schemas.microsoft.com/office/powerpoint/2010/main" val="2688616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9A2DF94-8B35-4B42-80A3-252408985924}" type="slidenum">
              <a:rPr lang="en-US" smtClean="0"/>
              <a:pPr/>
              <a:t>16</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662" y="273449"/>
            <a:ext cx="3377298" cy="610787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8355" y="296652"/>
            <a:ext cx="3334887" cy="6107879"/>
          </a:xfrm>
          <a:prstGeom prst="rect">
            <a:avLst/>
          </a:prstGeom>
        </p:spPr>
      </p:pic>
    </p:spTree>
    <p:extLst>
      <p:ext uri="{BB962C8B-B14F-4D97-AF65-F5344CB8AC3E}">
        <p14:creationId xmlns:p14="http://schemas.microsoft.com/office/powerpoint/2010/main" val="6761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normAutofit/>
          </a:bodyPr>
          <a:lstStyle/>
          <a:p>
            <a:pPr marL="0" indent="0" algn="ctr">
              <a:buNone/>
            </a:pPr>
            <a:r>
              <a:rPr lang="en-US" sz="4400" dirty="0" smtClean="0">
                <a:solidFill>
                  <a:schemeClr val="tx2"/>
                </a:solidFill>
                <a:latin typeface="+mj-lt"/>
              </a:rPr>
              <a:t>Certification</a:t>
            </a:r>
          </a:p>
          <a:p>
            <a:pPr marL="0" indent="0" algn="ctr">
              <a:buNone/>
            </a:pPr>
            <a:r>
              <a:rPr lang="en-US" sz="4400" dirty="0" smtClean="0">
                <a:solidFill>
                  <a:schemeClr val="tx2"/>
                </a:solidFill>
                <a:latin typeface="+mj-lt"/>
              </a:rPr>
              <a:t>Testing and Standards</a:t>
            </a:r>
          </a:p>
          <a:p>
            <a:pPr marL="0" indent="0" algn="ctr">
              <a:buNone/>
            </a:pPr>
            <a:r>
              <a:rPr lang="en-US" sz="4400" dirty="0">
                <a:solidFill>
                  <a:schemeClr val="tx2"/>
                </a:solidFill>
              </a:rPr>
              <a:t>Quantitative Analysis</a:t>
            </a:r>
          </a:p>
          <a:p>
            <a:pPr marL="0" indent="0" algn="ctr">
              <a:buNone/>
            </a:pPr>
            <a:r>
              <a:rPr lang="en-US" sz="4400" dirty="0" smtClean="0">
                <a:solidFill>
                  <a:srgbClr val="FF0000"/>
                </a:solidFill>
                <a:latin typeface="+mj-lt"/>
              </a:rPr>
              <a:t>Qualitative Analysis</a:t>
            </a:r>
          </a:p>
        </p:txBody>
      </p:sp>
      <p:sp>
        <p:nvSpPr>
          <p:cNvPr id="4" name="Title 3"/>
          <p:cNvSpPr>
            <a:spLocks noGrp="1"/>
          </p:cNvSpPr>
          <p:nvPr>
            <p:ph type="title"/>
          </p:nvPr>
        </p:nvSpPr>
        <p:spPr/>
        <p:txBody>
          <a:bodyPr/>
          <a:lstStyle/>
          <a:p>
            <a:r>
              <a:rPr lang="en-US" dirty="0" smtClean="0"/>
              <a:t>Product Labels</a:t>
            </a:r>
            <a:endParaRPr lang="en-US" dirty="0"/>
          </a:p>
        </p:txBody>
      </p:sp>
      <p:sp>
        <p:nvSpPr>
          <p:cNvPr id="2" name="Slide Number Placeholder 1"/>
          <p:cNvSpPr>
            <a:spLocks noGrp="1"/>
          </p:cNvSpPr>
          <p:nvPr>
            <p:ph type="sldNum" sz="quarter" idx="12"/>
          </p:nvPr>
        </p:nvSpPr>
        <p:spPr/>
        <p:txBody>
          <a:bodyPr/>
          <a:lstStyle/>
          <a:p>
            <a:fld id="{A9A2DF94-8B35-4B42-80A3-252408985924}" type="slidenum">
              <a:rPr lang="en-US" smtClean="0"/>
              <a:pPr/>
              <a:t>17</a:t>
            </a:fld>
            <a:endParaRPr lang="en-US"/>
          </a:p>
        </p:txBody>
      </p:sp>
    </p:spTree>
    <p:extLst>
      <p:ext uri="{BB962C8B-B14F-4D97-AF65-F5344CB8AC3E}">
        <p14:creationId xmlns:p14="http://schemas.microsoft.com/office/powerpoint/2010/main" val="3234764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Qualitative Analysis</a:t>
            </a:r>
            <a:endParaRPr lang="en-US" dirty="0"/>
          </a:p>
        </p:txBody>
      </p:sp>
      <p:sp>
        <p:nvSpPr>
          <p:cNvPr id="3" name="Content Placeholder 2"/>
          <p:cNvSpPr>
            <a:spLocks noGrp="1"/>
          </p:cNvSpPr>
          <p:nvPr>
            <p:ph idx="1"/>
          </p:nvPr>
        </p:nvSpPr>
        <p:spPr>
          <a:xfrm>
            <a:off x="457200" y="1592796"/>
            <a:ext cx="8229600" cy="5141168"/>
          </a:xfrm>
        </p:spPr>
        <p:txBody>
          <a:bodyPr>
            <a:normAutofit/>
          </a:bodyPr>
          <a:lstStyle/>
          <a:p>
            <a:r>
              <a:rPr lang="en-US" dirty="0" smtClean="0"/>
              <a:t>Cardinal numbers as measured by quantitative analysis might not be useful</a:t>
            </a:r>
          </a:p>
          <a:p>
            <a:r>
              <a:rPr lang="en-US" dirty="0" smtClean="0"/>
              <a:t>Quantitative indicators can be bucketed</a:t>
            </a:r>
          </a:p>
          <a:p>
            <a:pPr lvl="1"/>
            <a:r>
              <a:rPr lang="en-US" dirty="0" smtClean="0"/>
              <a:t>Low/Med/High attack surface</a:t>
            </a:r>
          </a:p>
          <a:p>
            <a:pPr lvl="1"/>
            <a:r>
              <a:rPr lang="en-US" dirty="0" smtClean="0"/>
              <a:t>Similarly, security/privacy risk of permissions</a:t>
            </a:r>
          </a:p>
          <a:p>
            <a:r>
              <a:rPr lang="en-US" dirty="0" smtClean="0"/>
              <a:t>At install point, present other applications with a lower attack surface</a:t>
            </a:r>
          </a:p>
          <a:p>
            <a:r>
              <a:rPr lang="en-US" dirty="0" smtClean="0"/>
              <a:t>Or lower ‘uninstalls’ after sensor data audit</a:t>
            </a:r>
          </a:p>
          <a:p>
            <a:endParaRPr lang="en-US" dirty="0" smtClean="0"/>
          </a:p>
        </p:txBody>
      </p:sp>
      <p:sp>
        <p:nvSpPr>
          <p:cNvPr id="4" name="Slide Number Placeholder 3"/>
          <p:cNvSpPr>
            <a:spLocks noGrp="1"/>
          </p:cNvSpPr>
          <p:nvPr>
            <p:ph type="sldNum" sz="quarter" idx="12"/>
          </p:nvPr>
        </p:nvSpPr>
        <p:spPr/>
        <p:txBody>
          <a:bodyPr/>
          <a:lstStyle/>
          <a:p>
            <a:fld id="{A9A2DF94-8B35-4B42-80A3-252408985924}" type="slidenum">
              <a:rPr lang="en-US" smtClean="0"/>
              <a:pPr/>
              <a:t>18</a:t>
            </a:fld>
            <a:endParaRPr lang="en-US"/>
          </a:p>
        </p:txBody>
      </p:sp>
    </p:spTree>
    <p:extLst>
      <p:ext uri="{BB962C8B-B14F-4D97-AF65-F5344CB8AC3E}">
        <p14:creationId xmlns:p14="http://schemas.microsoft.com/office/powerpoint/2010/main" val="932714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0"/>
          </a:xfrm>
        </p:spPr>
        <p:txBody>
          <a:bodyPr>
            <a:normAutofit/>
          </a:bodyPr>
          <a:lstStyle/>
          <a:p>
            <a:r>
              <a:rPr lang="en-US" sz="6600" smtClean="0"/>
              <a:t>issues</a:t>
            </a:r>
            <a:endParaRPr lang="en-US" sz="6600" dirty="0"/>
          </a:p>
        </p:txBody>
      </p:sp>
      <p:sp>
        <p:nvSpPr>
          <p:cNvPr id="3" name="Slide Number Placeholder 2"/>
          <p:cNvSpPr>
            <a:spLocks noGrp="1"/>
          </p:cNvSpPr>
          <p:nvPr>
            <p:ph type="sldNum" sz="quarter" idx="12"/>
          </p:nvPr>
        </p:nvSpPr>
        <p:spPr/>
        <p:txBody>
          <a:bodyPr/>
          <a:lstStyle/>
          <a:p>
            <a:fld id="{A9A2DF94-8B35-4B42-80A3-252408985924}" type="slidenum">
              <a:rPr lang="en-US" smtClean="0"/>
              <a:pPr/>
              <a:t>19</a:t>
            </a:fld>
            <a:endParaRPr lang="en-US"/>
          </a:p>
        </p:txBody>
      </p:sp>
    </p:spTree>
    <p:extLst>
      <p:ext uri="{BB962C8B-B14F-4D97-AF65-F5344CB8AC3E}">
        <p14:creationId xmlns:p14="http://schemas.microsoft.com/office/powerpoint/2010/main" val="3908791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0"/>
          </a:xfrm>
        </p:spPr>
        <p:txBody>
          <a:bodyPr>
            <a:normAutofit/>
          </a:bodyPr>
          <a:lstStyle/>
          <a:p>
            <a:r>
              <a:rPr lang="en-US" sz="6600" dirty="0" err="1" smtClean="0"/>
              <a:t>b.l.u.f</a:t>
            </a:r>
            <a:r>
              <a:rPr lang="en-US" sz="6600" dirty="0" smtClean="0"/>
              <a:t>. slide</a:t>
            </a:r>
            <a:endParaRPr lang="en-US" sz="6600" dirty="0"/>
          </a:p>
        </p:txBody>
      </p:sp>
      <p:sp>
        <p:nvSpPr>
          <p:cNvPr id="3" name="Slide Number Placeholder 2"/>
          <p:cNvSpPr>
            <a:spLocks noGrp="1"/>
          </p:cNvSpPr>
          <p:nvPr>
            <p:ph type="sldNum" sz="quarter" idx="12"/>
          </p:nvPr>
        </p:nvSpPr>
        <p:spPr/>
        <p:txBody>
          <a:bodyPr/>
          <a:lstStyle/>
          <a:p>
            <a:fld id="{A9A2DF94-8B35-4B42-80A3-252408985924}" type="slidenum">
              <a:rPr lang="en-US" smtClean="0"/>
              <a:pPr/>
              <a:t>2</a:t>
            </a:fld>
            <a:endParaRPr lang="en-US"/>
          </a:p>
        </p:txBody>
      </p:sp>
    </p:spTree>
    <p:extLst>
      <p:ext uri="{BB962C8B-B14F-4D97-AF65-F5344CB8AC3E}">
        <p14:creationId xmlns:p14="http://schemas.microsoft.com/office/powerpoint/2010/main" val="13044222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a:t>
            </a:r>
            <a:endParaRPr lang="en-US" dirty="0"/>
          </a:p>
        </p:txBody>
      </p:sp>
      <p:sp>
        <p:nvSpPr>
          <p:cNvPr id="3" name="Content Placeholder 2"/>
          <p:cNvSpPr>
            <a:spLocks noGrp="1"/>
          </p:cNvSpPr>
          <p:nvPr>
            <p:ph idx="1"/>
          </p:nvPr>
        </p:nvSpPr>
        <p:spPr>
          <a:xfrm>
            <a:off x="457200" y="1600200"/>
            <a:ext cx="8229600" cy="5141168"/>
          </a:xfrm>
        </p:spPr>
        <p:txBody>
          <a:bodyPr>
            <a:normAutofit lnSpcReduction="10000"/>
          </a:bodyPr>
          <a:lstStyle/>
          <a:p>
            <a:r>
              <a:rPr lang="en-US" dirty="0" smtClean="0"/>
              <a:t>Sybil Attacks</a:t>
            </a:r>
          </a:p>
          <a:p>
            <a:pPr lvl="1"/>
            <a:r>
              <a:rPr lang="en-US" dirty="0" smtClean="0"/>
              <a:t>Already a problem in reviews/ratings</a:t>
            </a:r>
          </a:p>
          <a:p>
            <a:r>
              <a:rPr lang="en-US" i="1" dirty="0" smtClean="0"/>
              <a:t>How and How Well </a:t>
            </a:r>
            <a:r>
              <a:rPr lang="en-US" dirty="0" smtClean="0"/>
              <a:t>can users consume this information?</a:t>
            </a:r>
          </a:p>
          <a:p>
            <a:pPr lvl="1"/>
            <a:r>
              <a:rPr lang="en-US" dirty="0" smtClean="0"/>
              <a:t>User studies, A/B tests needed</a:t>
            </a:r>
          </a:p>
          <a:p>
            <a:pPr lvl="1"/>
            <a:r>
              <a:rPr lang="en-US" dirty="0" smtClean="0"/>
              <a:t>How to combine labels into 1 actionable number?</a:t>
            </a:r>
          </a:p>
          <a:p>
            <a:r>
              <a:rPr lang="en-US" dirty="0" err="1" smtClean="0"/>
              <a:t>Crowdsourced</a:t>
            </a:r>
            <a:r>
              <a:rPr lang="en-US" dirty="0" smtClean="0"/>
              <a:t> metrics do not work for targeted attacks </a:t>
            </a:r>
          </a:p>
          <a:p>
            <a:pPr lvl="1"/>
            <a:r>
              <a:rPr lang="en-US" dirty="0" smtClean="0"/>
              <a:t>Users with such a risk profile should only rely on certifications</a:t>
            </a:r>
          </a:p>
        </p:txBody>
      </p:sp>
      <p:sp>
        <p:nvSpPr>
          <p:cNvPr id="4" name="Slide Number Placeholder 3"/>
          <p:cNvSpPr>
            <a:spLocks noGrp="1"/>
          </p:cNvSpPr>
          <p:nvPr>
            <p:ph type="sldNum" sz="quarter" idx="12"/>
          </p:nvPr>
        </p:nvSpPr>
        <p:spPr/>
        <p:txBody>
          <a:bodyPr/>
          <a:lstStyle/>
          <a:p>
            <a:fld id="{A9A2DF94-8B35-4B42-80A3-252408985924}" type="slidenum">
              <a:rPr lang="en-US" smtClean="0"/>
              <a:pPr/>
              <a:t>20</a:t>
            </a:fld>
            <a:endParaRPr lang="en-US"/>
          </a:p>
        </p:txBody>
      </p:sp>
    </p:spTree>
    <p:extLst>
      <p:ext uri="{BB962C8B-B14F-4D97-AF65-F5344CB8AC3E}">
        <p14:creationId xmlns:p14="http://schemas.microsoft.com/office/powerpoint/2010/main" val="61943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0"/>
          </a:xfrm>
        </p:spPr>
        <p:txBody>
          <a:bodyPr>
            <a:normAutofit/>
          </a:bodyPr>
          <a:lstStyle/>
          <a:p>
            <a:r>
              <a:rPr lang="en-US" sz="6600" dirty="0" smtClean="0"/>
              <a:t>conclusion</a:t>
            </a:r>
            <a:endParaRPr lang="en-US" sz="6600" dirty="0"/>
          </a:p>
        </p:txBody>
      </p:sp>
      <p:sp>
        <p:nvSpPr>
          <p:cNvPr id="3" name="Slide Number Placeholder 2"/>
          <p:cNvSpPr>
            <a:spLocks noGrp="1"/>
          </p:cNvSpPr>
          <p:nvPr>
            <p:ph type="sldNum" sz="quarter" idx="12"/>
          </p:nvPr>
        </p:nvSpPr>
        <p:spPr/>
        <p:txBody>
          <a:bodyPr/>
          <a:lstStyle/>
          <a:p>
            <a:fld id="{A9A2DF94-8B35-4B42-80A3-252408985924}" type="slidenum">
              <a:rPr lang="en-US" smtClean="0"/>
              <a:pPr/>
              <a:t>21</a:t>
            </a:fld>
            <a:endParaRPr lang="en-US"/>
          </a:p>
        </p:txBody>
      </p:sp>
    </p:spTree>
    <p:extLst>
      <p:ext uri="{BB962C8B-B14F-4D97-AF65-F5344CB8AC3E}">
        <p14:creationId xmlns:p14="http://schemas.microsoft.com/office/powerpoint/2010/main" val="27515234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850642"/>
            <a:ext cx="9144000" cy="5170646"/>
          </a:xfrm>
          <a:prstGeom prst="rect">
            <a:avLst/>
          </a:prstGeom>
          <a:noFill/>
        </p:spPr>
        <p:txBody>
          <a:bodyPr wrap="square" rtlCol="0" anchor="ctr">
            <a:spAutoFit/>
          </a:bodyPr>
          <a:lstStyle/>
          <a:p>
            <a:pPr algn="ctr">
              <a:lnSpc>
                <a:spcPct val="150000"/>
              </a:lnSpc>
            </a:pPr>
            <a:r>
              <a:rPr lang="en-US" sz="4400" dirty="0">
                <a:solidFill>
                  <a:srgbClr val="4F81BD">
                    <a:lumMod val="75000"/>
                  </a:srgbClr>
                </a:solidFill>
                <a:latin typeface="+mj-lt"/>
                <a:ea typeface="+mj-ea"/>
                <a:cs typeface="+mj-cs"/>
              </a:rPr>
              <a:t>the </a:t>
            </a:r>
            <a:r>
              <a:rPr lang="en-US" sz="4400" dirty="0">
                <a:solidFill>
                  <a:schemeClr val="accent6"/>
                </a:solidFill>
                <a:latin typeface="+mj-lt"/>
                <a:ea typeface="+mj-ea"/>
                <a:cs typeface="+mj-cs"/>
              </a:rPr>
              <a:t>centralized</a:t>
            </a:r>
            <a:r>
              <a:rPr lang="en-US" sz="4400" dirty="0">
                <a:solidFill>
                  <a:srgbClr val="4F81BD">
                    <a:lumMod val="75000"/>
                  </a:srgbClr>
                </a:solidFill>
                <a:latin typeface="+mj-lt"/>
                <a:ea typeface="+mj-ea"/>
                <a:cs typeface="+mj-cs"/>
              </a:rPr>
              <a:t> nature of mobile </a:t>
            </a:r>
            <a:r>
              <a:rPr lang="en-US" sz="4400" dirty="0" smtClean="0">
                <a:solidFill>
                  <a:srgbClr val="4F81BD">
                    <a:lumMod val="75000"/>
                  </a:srgbClr>
                </a:solidFill>
                <a:latin typeface="+mj-lt"/>
                <a:ea typeface="+mj-ea"/>
                <a:cs typeface="+mj-cs"/>
              </a:rPr>
              <a:t>application </a:t>
            </a:r>
            <a:r>
              <a:rPr lang="en-US" sz="4400" dirty="0" smtClean="0">
                <a:solidFill>
                  <a:schemeClr val="accent6"/>
                </a:solidFill>
                <a:latin typeface="+mj-lt"/>
                <a:ea typeface="+mj-ea"/>
                <a:cs typeface="+mj-cs"/>
              </a:rPr>
              <a:t>markets</a:t>
            </a:r>
            <a:r>
              <a:rPr lang="en-US" sz="4400" dirty="0" smtClean="0">
                <a:solidFill>
                  <a:srgbClr val="4F81BD">
                    <a:lumMod val="75000"/>
                  </a:srgbClr>
                </a:solidFill>
                <a:latin typeface="+mj-lt"/>
                <a:ea typeface="+mj-ea"/>
                <a:cs typeface="+mj-cs"/>
              </a:rPr>
              <a:t> affords</a:t>
            </a:r>
            <a:endParaRPr lang="en-US" sz="4400" dirty="0">
              <a:solidFill>
                <a:srgbClr val="4F81BD">
                  <a:lumMod val="75000"/>
                </a:srgbClr>
              </a:solidFill>
              <a:latin typeface="+mj-lt"/>
              <a:ea typeface="+mj-ea"/>
              <a:cs typeface="+mj-cs"/>
            </a:endParaRPr>
          </a:p>
          <a:p>
            <a:pPr algn="ctr">
              <a:lnSpc>
                <a:spcPct val="150000"/>
              </a:lnSpc>
            </a:pPr>
            <a:r>
              <a:rPr lang="en-US" sz="4400" dirty="0">
                <a:solidFill>
                  <a:srgbClr val="4F81BD">
                    <a:lumMod val="75000"/>
                  </a:srgbClr>
                </a:solidFill>
                <a:latin typeface="+mj-lt"/>
                <a:ea typeface="+mj-ea"/>
                <a:cs typeface="+mj-cs"/>
              </a:rPr>
              <a:t>them a </a:t>
            </a:r>
            <a:r>
              <a:rPr lang="en-US" sz="4400" dirty="0">
                <a:solidFill>
                  <a:schemeClr val="accent6"/>
                </a:solidFill>
                <a:latin typeface="+mj-lt"/>
                <a:ea typeface="+mj-ea"/>
                <a:cs typeface="+mj-cs"/>
              </a:rPr>
              <a:t>unique opportunity</a:t>
            </a:r>
            <a:r>
              <a:rPr lang="en-US" sz="4400" dirty="0">
                <a:solidFill>
                  <a:srgbClr val="4F81BD">
                    <a:lumMod val="75000"/>
                  </a:srgbClr>
                </a:solidFill>
                <a:latin typeface="+mj-lt"/>
                <a:ea typeface="+mj-ea"/>
                <a:cs typeface="+mj-cs"/>
              </a:rPr>
              <a:t> to gather and present </a:t>
            </a:r>
            <a:r>
              <a:rPr lang="en-US" sz="4400" dirty="0" smtClean="0">
                <a:solidFill>
                  <a:srgbClr val="4F81BD">
                    <a:lumMod val="75000"/>
                  </a:srgbClr>
                </a:solidFill>
                <a:latin typeface="+mj-lt"/>
                <a:ea typeface="+mj-ea"/>
                <a:cs typeface="+mj-cs"/>
              </a:rPr>
              <a:t>information to </a:t>
            </a:r>
          </a:p>
          <a:p>
            <a:pPr algn="ctr">
              <a:lnSpc>
                <a:spcPct val="150000"/>
              </a:lnSpc>
            </a:pPr>
            <a:r>
              <a:rPr lang="en-US" sz="4400" dirty="0" smtClean="0">
                <a:solidFill>
                  <a:schemeClr val="accent6"/>
                </a:solidFill>
                <a:latin typeface="+mj-lt"/>
                <a:ea typeface="+mj-ea"/>
                <a:cs typeface="+mj-cs"/>
              </a:rPr>
              <a:t>eliminate</a:t>
            </a:r>
            <a:r>
              <a:rPr lang="en-US" sz="4400" dirty="0" smtClean="0">
                <a:solidFill>
                  <a:srgbClr val="4F81BD">
                    <a:lumMod val="75000"/>
                  </a:srgbClr>
                </a:solidFill>
                <a:latin typeface="+mj-lt"/>
                <a:ea typeface="+mj-ea"/>
                <a:cs typeface="+mj-cs"/>
              </a:rPr>
              <a:t> </a:t>
            </a:r>
            <a:r>
              <a:rPr lang="en-US" sz="4400" dirty="0" smtClean="0">
                <a:solidFill>
                  <a:schemeClr val="accent6"/>
                </a:solidFill>
                <a:latin typeface="+mj-lt"/>
                <a:ea typeface="+mj-ea"/>
                <a:cs typeface="+mj-cs"/>
              </a:rPr>
              <a:t>information asymmetry</a:t>
            </a:r>
            <a:endParaRPr lang="en-US" dirty="0">
              <a:solidFill>
                <a:schemeClr val="accent6"/>
              </a:solidFill>
              <a:latin typeface="+mj-lt"/>
            </a:endParaRPr>
          </a:p>
        </p:txBody>
      </p:sp>
      <p:sp>
        <p:nvSpPr>
          <p:cNvPr id="2" name="Slide Number Placeholder 1"/>
          <p:cNvSpPr>
            <a:spLocks noGrp="1"/>
          </p:cNvSpPr>
          <p:nvPr>
            <p:ph type="sldNum" sz="quarter" idx="12"/>
          </p:nvPr>
        </p:nvSpPr>
        <p:spPr/>
        <p:txBody>
          <a:bodyPr/>
          <a:lstStyle/>
          <a:p>
            <a:fld id="{A9A2DF94-8B35-4B42-80A3-252408985924}" type="slidenum">
              <a:rPr lang="en-US" smtClean="0"/>
              <a:pPr/>
              <a:t>22</a:t>
            </a:fld>
            <a:endParaRPr lang="en-US"/>
          </a:p>
        </p:txBody>
      </p:sp>
    </p:spTree>
    <p:extLst>
      <p:ext uri="{BB962C8B-B14F-4D97-AF65-F5344CB8AC3E}">
        <p14:creationId xmlns:p14="http://schemas.microsoft.com/office/powerpoint/2010/main" val="6666609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08" y="2968207"/>
            <a:ext cx="9144000" cy="923330"/>
          </a:xfrm>
          <a:prstGeom prst="rect">
            <a:avLst/>
          </a:prstGeom>
          <a:noFill/>
        </p:spPr>
        <p:txBody>
          <a:bodyPr wrap="square" rtlCol="0" anchor="ctr">
            <a:spAutoFit/>
          </a:bodyPr>
          <a:lstStyle/>
          <a:p>
            <a:pPr algn="ctr"/>
            <a:r>
              <a:rPr lang="en-US" sz="5400" smtClean="0">
                <a:solidFill>
                  <a:schemeClr val="accent6"/>
                </a:solidFill>
                <a:latin typeface="Consolas" pitchFamily="49" charset="0"/>
                <a:cs typeface="Consolas" pitchFamily="49" charset="0"/>
              </a:rPr>
              <a:t>thank you</a:t>
            </a:r>
            <a:endParaRPr lang="en-US" sz="5400" dirty="0">
              <a:solidFill>
                <a:schemeClr val="accent6"/>
              </a:solidFill>
              <a:latin typeface="Consolas" pitchFamily="49" charset="0"/>
              <a:cs typeface="Consolas" pitchFamily="49" charset="0"/>
            </a:endParaRPr>
          </a:p>
        </p:txBody>
      </p:sp>
      <p:sp>
        <p:nvSpPr>
          <p:cNvPr id="3" name="Slide Number Placeholder 2"/>
          <p:cNvSpPr>
            <a:spLocks noGrp="1"/>
          </p:cNvSpPr>
          <p:nvPr>
            <p:ph type="sldNum" sz="quarter" idx="12"/>
          </p:nvPr>
        </p:nvSpPr>
        <p:spPr/>
        <p:txBody>
          <a:bodyPr/>
          <a:lstStyle/>
          <a:p>
            <a:fld id="{A9A2DF94-8B35-4B42-80A3-252408985924}" type="slidenum">
              <a:rPr lang="en-US" smtClean="0"/>
              <a:pPr/>
              <a:t>23</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850642"/>
            <a:ext cx="9144000" cy="5170646"/>
          </a:xfrm>
          <a:prstGeom prst="rect">
            <a:avLst/>
          </a:prstGeom>
          <a:noFill/>
        </p:spPr>
        <p:txBody>
          <a:bodyPr wrap="square" rtlCol="0" anchor="ctr">
            <a:spAutoFit/>
          </a:bodyPr>
          <a:lstStyle/>
          <a:p>
            <a:pPr algn="ctr">
              <a:lnSpc>
                <a:spcPct val="150000"/>
              </a:lnSpc>
            </a:pPr>
            <a:r>
              <a:rPr lang="en-US" sz="4400" dirty="0">
                <a:solidFill>
                  <a:srgbClr val="4F81BD">
                    <a:lumMod val="75000"/>
                  </a:srgbClr>
                </a:solidFill>
                <a:latin typeface="+mj-lt"/>
                <a:ea typeface="+mj-ea"/>
                <a:cs typeface="+mj-cs"/>
              </a:rPr>
              <a:t>the </a:t>
            </a:r>
            <a:r>
              <a:rPr lang="en-US" sz="4400" dirty="0">
                <a:solidFill>
                  <a:schemeClr val="accent6"/>
                </a:solidFill>
                <a:latin typeface="+mj-lt"/>
                <a:ea typeface="+mj-ea"/>
                <a:cs typeface="+mj-cs"/>
              </a:rPr>
              <a:t>centralized</a:t>
            </a:r>
            <a:r>
              <a:rPr lang="en-US" sz="4400" dirty="0">
                <a:solidFill>
                  <a:srgbClr val="4F81BD">
                    <a:lumMod val="75000"/>
                  </a:srgbClr>
                </a:solidFill>
                <a:latin typeface="+mj-lt"/>
                <a:ea typeface="+mj-ea"/>
                <a:cs typeface="+mj-cs"/>
              </a:rPr>
              <a:t> nature of mobile </a:t>
            </a:r>
            <a:r>
              <a:rPr lang="en-US" sz="4400" dirty="0" smtClean="0">
                <a:solidFill>
                  <a:srgbClr val="4F81BD">
                    <a:lumMod val="75000"/>
                  </a:srgbClr>
                </a:solidFill>
                <a:latin typeface="+mj-lt"/>
                <a:ea typeface="+mj-ea"/>
                <a:cs typeface="+mj-cs"/>
              </a:rPr>
              <a:t>application </a:t>
            </a:r>
            <a:r>
              <a:rPr lang="en-US" sz="4400" dirty="0" smtClean="0">
                <a:solidFill>
                  <a:schemeClr val="accent6"/>
                </a:solidFill>
                <a:latin typeface="+mj-lt"/>
                <a:ea typeface="+mj-ea"/>
                <a:cs typeface="+mj-cs"/>
              </a:rPr>
              <a:t>markets</a:t>
            </a:r>
            <a:r>
              <a:rPr lang="en-US" sz="4400" dirty="0" smtClean="0">
                <a:solidFill>
                  <a:srgbClr val="4F81BD">
                    <a:lumMod val="75000"/>
                  </a:srgbClr>
                </a:solidFill>
                <a:latin typeface="+mj-lt"/>
                <a:ea typeface="+mj-ea"/>
                <a:cs typeface="+mj-cs"/>
              </a:rPr>
              <a:t> affords</a:t>
            </a:r>
            <a:endParaRPr lang="en-US" sz="4400" dirty="0">
              <a:solidFill>
                <a:srgbClr val="4F81BD">
                  <a:lumMod val="75000"/>
                </a:srgbClr>
              </a:solidFill>
              <a:latin typeface="+mj-lt"/>
              <a:ea typeface="+mj-ea"/>
              <a:cs typeface="+mj-cs"/>
            </a:endParaRPr>
          </a:p>
          <a:p>
            <a:pPr algn="ctr">
              <a:lnSpc>
                <a:spcPct val="150000"/>
              </a:lnSpc>
            </a:pPr>
            <a:r>
              <a:rPr lang="en-US" sz="4400" dirty="0">
                <a:solidFill>
                  <a:srgbClr val="4F81BD">
                    <a:lumMod val="75000"/>
                  </a:srgbClr>
                </a:solidFill>
                <a:latin typeface="+mj-lt"/>
                <a:ea typeface="+mj-ea"/>
                <a:cs typeface="+mj-cs"/>
              </a:rPr>
              <a:t>them a </a:t>
            </a:r>
            <a:r>
              <a:rPr lang="en-US" sz="4400" dirty="0">
                <a:solidFill>
                  <a:schemeClr val="accent6"/>
                </a:solidFill>
                <a:latin typeface="+mj-lt"/>
                <a:ea typeface="+mj-ea"/>
                <a:cs typeface="+mj-cs"/>
              </a:rPr>
              <a:t>unique opportunity</a:t>
            </a:r>
            <a:r>
              <a:rPr lang="en-US" sz="4400" dirty="0">
                <a:solidFill>
                  <a:srgbClr val="4F81BD">
                    <a:lumMod val="75000"/>
                  </a:srgbClr>
                </a:solidFill>
                <a:latin typeface="+mj-lt"/>
                <a:ea typeface="+mj-ea"/>
                <a:cs typeface="+mj-cs"/>
              </a:rPr>
              <a:t> to gather and present </a:t>
            </a:r>
            <a:r>
              <a:rPr lang="en-US" sz="4400" dirty="0" smtClean="0">
                <a:solidFill>
                  <a:srgbClr val="4F81BD">
                    <a:lumMod val="75000"/>
                  </a:srgbClr>
                </a:solidFill>
                <a:latin typeface="+mj-lt"/>
                <a:ea typeface="+mj-ea"/>
                <a:cs typeface="+mj-cs"/>
              </a:rPr>
              <a:t>information to </a:t>
            </a:r>
          </a:p>
          <a:p>
            <a:pPr algn="ctr">
              <a:lnSpc>
                <a:spcPct val="150000"/>
              </a:lnSpc>
            </a:pPr>
            <a:r>
              <a:rPr lang="en-US" sz="4400" dirty="0" smtClean="0">
                <a:solidFill>
                  <a:schemeClr val="accent6"/>
                </a:solidFill>
                <a:latin typeface="+mj-lt"/>
                <a:ea typeface="+mj-ea"/>
                <a:cs typeface="+mj-cs"/>
              </a:rPr>
              <a:t>eliminate</a:t>
            </a:r>
            <a:r>
              <a:rPr lang="en-US" sz="4400" dirty="0" smtClean="0">
                <a:solidFill>
                  <a:srgbClr val="4F81BD">
                    <a:lumMod val="75000"/>
                  </a:srgbClr>
                </a:solidFill>
                <a:latin typeface="+mj-lt"/>
                <a:ea typeface="+mj-ea"/>
                <a:cs typeface="+mj-cs"/>
              </a:rPr>
              <a:t> </a:t>
            </a:r>
            <a:r>
              <a:rPr lang="en-US" sz="4400" dirty="0" smtClean="0">
                <a:solidFill>
                  <a:schemeClr val="accent6"/>
                </a:solidFill>
                <a:latin typeface="+mj-lt"/>
                <a:ea typeface="+mj-ea"/>
                <a:cs typeface="+mj-cs"/>
              </a:rPr>
              <a:t>information asymmetry</a:t>
            </a:r>
            <a:endParaRPr lang="en-US" dirty="0">
              <a:solidFill>
                <a:schemeClr val="accent6"/>
              </a:solidFill>
              <a:latin typeface="+mj-lt"/>
            </a:endParaRPr>
          </a:p>
        </p:txBody>
      </p:sp>
      <p:sp>
        <p:nvSpPr>
          <p:cNvPr id="2" name="Slide Number Placeholder 1"/>
          <p:cNvSpPr>
            <a:spLocks noGrp="1"/>
          </p:cNvSpPr>
          <p:nvPr>
            <p:ph type="sldNum" sz="quarter" idx="12"/>
          </p:nvPr>
        </p:nvSpPr>
        <p:spPr/>
        <p:txBody>
          <a:bodyPr/>
          <a:lstStyle/>
          <a:p>
            <a:fld id="{A9A2DF94-8B35-4B42-80A3-252408985924}" type="slidenum">
              <a:rPr lang="en-US" smtClean="0"/>
              <a:pPr/>
              <a:t>3</a:t>
            </a:fld>
            <a:endParaRPr lang="en-US"/>
          </a:p>
        </p:txBody>
      </p:sp>
    </p:spTree>
    <p:extLst>
      <p:ext uri="{BB962C8B-B14F-4D97-AF65-F5344CB8AC3E}">
        <p14:creationId xmlns:p14="http://schemas.microsoft.com/office/powerpoint/2010/main" val="31224839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0"/>
          </a:xfrm>
        </p:spPr>
        <p:txBody>
          <a:bodyPr>
            <a:normAutofit/>
          </a:bodyPr>
          <a:lstStyle/>
          <a:p>
            <a:r>
              <a:rPr lang="en-US" sz="6600" dirty="0" smtClean="0"/>
              <a:t>the problem</a:t>
            </a:r>
            <a:endParaRPr lang="en-US" sz="6600" dirty="0"/>
          </a:p>
        </p:txBody>
      </p:sp>
      <p:sp>
        <p:nvSpPr>
          <p:cNvPr id="3" name="Slide Number Placeholder 2"/>
          <p:cNvSpPr>
            <a:spLocks noGrp="1"/>
          </p:cNvSpPr>
          <p:nvPr>
            <p:ph type="sldNum" sz="quarter" idx="12"/>
          </p:nvPr>
        </p:nvSpPr>
        <p:spPr/>
        <p:txBody>
          <a:bodyPr/>
          <a:lstStyle/>
          <a:p>
            <a:fld id="{A9A2DF94-8B35-4B42-80A3-252408985924}" type="slidenum">
              <a:rPr lang="en-US" smtClean="0"/>
              <a:pPr/>
              <a:t>4</a:t>
            </a:fld>
            <a:endParaRPr lang="en-US"/>
          </a:p>
        </p:txBody>
      </p:sp>
    </p:spTree>
    <p:extLst>
      <p:ext uri="{BB962C8B-B14F-4D97-AF65-F5344CB8AC3E}">
        <p14:creationId xmlns:p14="http://schemas.microsoft.com/office/powerpoint/2010/main" val="38095969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525963"/>
          </a:xfrm>
        </p:spPr>
        <p:txBody>
          <a:bodyPr anchor="t">
            <a:normAutofit fontScale="92500" lnSpcReduction="10000"/>
          </a:bodyPr>
          <a:lstStyle/>
          <a:p>
            <a:r>
              <a:rPr lang="en-US" dirty="0" smtClean="0"/>
              <a:t>Lack of understanding between buyer and seller regarding quality of product</a:t>
            </a:r>
          </a:p>
          <a:p>
            <a:r>
              <a:rPr lang="en-US" dirty="0" smtClean="0"/>
              <a:t>One party has more or better information than the other</a:t>
            </a:r>
          </a:p>
          <a:p>
            <a:r>
              <a:rPr lang="en-US" dirty="0" smtClean="0"/>
              <a:t>Clear asymmetry in mobile application markets</a:t>
            </a:r>
          </a:p>
          <a:p>
            <a:r>
              <a:rPr lang="en-US" dirty="0" smtClean="0"/>
              <a:t>Developer knows quality, security, and privacy profile of the product</a:t>
            </a:r>
          </a:p>
          <a:p>
            <a:r>
              <a:rPr lang="en-US" dirty="0" smtClean="0"/>
              <a:t>The user only has access to noisy indicators like reviews and ratings</a:t>
            </a:r>
          </a:p>
        </p:txBody>
      </p:sp>
      <p:sp>
        <p:nvSpPr>
          <p:cNvPr id="5" name="Title 4"/>
          <p:cNvSpPr>
            <a:spLocks noGrp="1"/>
          </p:cNvSpPr>
          <p:nvPr>
            <p:ph type="title"/>
          </p:nvPr>
        </p:nvSpPr>
        <p:spPr/>
        <p:txBody>
          <a:bodyPr/>
          <a:lstStyle/>
          <a:p>
            <a:r>
              <a:rPr lang="en-US" dirty="0" smtClean="0"/>
              <a:t>Information Asymmetry</a:t>
            </a:r>
            <a:endParaRPr lang="en-US" dirty="0"/>
          </a:p>
        </p:txBody>
      </p:sp>
      <p:sp>
        <p:nvSpPr>
          <p:cNvPr id="2" name="Slide Number Placeholder 1"/>
          <p:cNvSpPr>
            <a:spLocks noGrp="1"/>
          </p:cNvSpPr>
          <p:nvPr>
            <p:ph type="sldNum" sz="quarter" idx="12"/>
          </p:nvPr>
        </p:nvSpPr>
        <p:spPr/>
        <p:txBody>
          <a:bodyPr/>
          <a:lstStyle/>
          <a:p>
            <a:fld id="{A9A2DF94-8B35-4B42-80A3-252408985924}"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0"/>
          </a:xfrm>
        </p:spPr>
        <p:txBody>
          <a:bodyPr>
            <a:normAutofit/>
          </a:bodyPr>
          <a:lstStyle/>
          <a:p>
            <a:r>
              <a:rPr lang="en-US" sz="6600" dirty="0" smtClean="0"/>
              <a:t>so what?</a:t>
            </a:r>
            <a:endParaRPr lang="en-US" sz="6600"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A9A2DF94-8B35-4B42-80A3-252408985924}" type="slidenum">
              <a:rPr lang="en-US" smtClean="0"/>
              <a:pPr/>
              <a:t>6</a:t>
            </a:fld>
            <a:endParaRPr lang="en-US"/>
          </a:p>
        </p:txBody>
      </p:sp>
    </p:spTree>
    <p:extLst>
      <p:ext uri="{BB962C8B-B14F-4D97-AF65-F5344CB8AC3E}">
        <p14:creationId xmlns:p14="http://schemas.microsoft.com/office/powerpoint/2010/main" val="6456575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525963"/>
          </a:xfrm>
        </p:spPr>
        <p:txBody>
          <a:bodyPr anchor="t"/>
          <a:lstStyle/>
          <a:p>
            <a:r>
              <a:rPr lang="en-US" smtClean="0"/>
              <a:t>Developers </a:t>
            </a:r>
            <a:r>
              <a:rPr lang="en-US" dirty="0" smtClean="0"/>
              <a:t>can’t differentiate based on quality/security</a:t>
            </a:r>
          </a:p>
          <a:p>
            <a:r>
              <a:rPr lang="en-US" dirty="0" smtClean="0"/>
              <a:t>Differentiation drives innovation</a:t>
            </a:r>
          </a:p>
          <a:p>
            <a:r>
              <a:rPr lang="en-US" dirty="0" smtClean="0"/>
              <a:t>Markets thrive with information symmetry</a:t>
            </a:r>
          </a:p>
          <a:p>
            <a:r>
              <a:rPr lang="en-US" dirty="0" smtClean="0"/>
              <a:t>E.g., </a:t>
            </a:r>
            <a:r>
              <a:rPr lang="en-US" dirty="0" err="1" smtClean="0"/>
              <a:t>CarFax</a:t>
            </a:r>
            <a:r>
              <a:rPr lang="en-US" dirty="0" smtClean="0"/>
              <a:t>, Nutritional Labels, Safety Certifications</a:t>
            </a:r>
            <a:endParaRPr lang="en-US" i="1" dirty="0" smtClean="0"/>
          </a:p>
          <a:p>
            <a:r>
              <a:rPr lang="en-US" dirty="0" smtClean="0"/>
              <a:t>Application markets in a unique position to relieve information asymmetry</a:t>
            </a:r>
          </a:p>
          <a:p>
            <a:endParaRPr lang="en-US" dirty="0" smtClean="0"/>
          </a:p>
        </p:txBody>
      </p:sp>
      <p:sp>
        <p:nvSpPr>
          <p:cNvPr id="5" name="Title 4"/>
          <p:cNvSpPr>
            <a:spLocks noGrp="1"/>
          </p:cNvSpPr>
          <p:nvPr>
            <p:ph type="title"/>
          </p:nvPr>
        </p:nvSpPr>
        <p:spPr/>
        <p:txBody>
          <a:bodyPr/>
          <a:lstStyle/>
          <a:p>
            <a:r>
              <a:rPr lang="en-US" dirty="0" smtClean="0"/>
              <a:t>Information Asymmetry</a:t>
            </a:r>
            <a:endParaRPr lang="en-US" dirty="0"/>
          </a:p>
        </p:txBody>
      </p:sp>
      <p:sp>
        <p:nvSpPr>
          <p:cNvPr id="2" name="Slide Number Placeholder 1"/>
          <p:cNvSpPr>
            <a:spLocks noGrp="1"/>
          </p:cNvSpPr>
          <p:nvPr>
            <p:ph type="sldNum" sz="quarter" idx="12"/>
          </p:nvPr>
        </p:nvSpPr>
        <p:spPr/>
        <p:txBody>
          <a:bodyPr/>
          <a:lstStyle/>
          <a:p>
            <a:fld id="{A9A2DF94-8B35-4B42-80A3-252408985924}" type="slidenum">
              <a:rPr lang="en-US" smtClean="0"/>
              <a:pPr/>
              <a:t>7</a:t>
            </a:fld>
            <a:endParaRPr lang="en-US"/>
          </a:p>
        </p:txBody>
      </p:sp>
    </p:spTree>
    <p:extLst>
      <p:ext uri="{BB962C8B-B14F-4D97-AF65-F5344CB8AC3E}">
        <p14:creationId xmlns:p14="http://schemas.microsoft.com/office/powerpoint/2010/main" val="156980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Unique position of App Markets</a:t>
            </a:r>
            <a:endParaRPr lang="en-US" dirty="0"/>
          </a:p>
        </p:txBody>
      </p:sp>
      <p:sp>
        <p:nvSpPr>
          <p:cNvPr id="3" name="Content Placeholder 2"/>
          <p:cNvSpPr>
            <a:spLocks noGrp="1"/>
          </p:cNvSpPr>
          <p:nvPr>
            <p:ph idx="1"/>
          </p:nvPr>
        </p:nvSpPr>
        <p:spPr/>
        <p:txBody>
          <a:bodyPr/>
          <a:lstStyle/>
          <a:p>
            <a:r>
              <a:rPr lang="en-US" dirty="0" smtClean="0"/>
              <a:t>Complete control of installs/uninstalls:</a:t>
            </a:r>
          </a:p>
          <a:p>
            <a:pPr lvl="1"/>
            <a:r>
              <a:rPr lang="en-US" dirty="0" smtClean="0"/>
              <a:t>Fantastic position to collect data</a:t>
            </a:r>
          </a:p>
          <a:p>
            <a:pPr lvl="1"/>
            <a:r>
              <a:rPr lang="en-US" dirty="0" smtClean="0"/>
              <a:t>Also, to enforce labeling requirements</a:t>
            </a:r>
          </a:p>
          <a:p>
            <a:pPr lvl="1"/>
            <a:r>
              <a:rPr lang="en-US" dirty="0" smtClean="0"/>
              <a:t>Punish 	mislabeling</a:t>
            </a:r>
          </a:p>
          <a:p>
            <a:r>
              <a:rPr lang="en-US" dirty="0" smtClean="0"/>
              <a:t>Often, control the user’s device too</a:t>
            </a:r>
          </a:p>
          <a:p>
            <a:pPr lvl="1"/>
            <a:r>
              <a:rPr lang="en-US" dirty="0" smtClean="0"/>
              <a:t>Modify devices for better data and labels</a:t>
            </a:r>
            <a:endParaRPr lang="en-US" dirty="0"/>
          </a:p>
        </p:txBody>
      </p:sp>
      <p:sp>
        <p:nvSpPr>
          <p:cNvPr id="4" name="Slide Number Placeholder 3"/>
          <p:cNvSpPr>
            <a:spLocks noGrp="1"/>
          </p:cNvSpPr>
          <p:nvPr>
            <p:ph type="sldNum" sz="quarter" idx="12"/>
          </p:nvPr>
        </p:nvSpPr>
        <p:spPr/>
        <p:txBody>
          <a:bodyPr/>
          <a:lstStyle/>
          <a:p>
            <a:fld id="{A9A2DF94-8B35-4B42-80A3-252408985924}" type="slidenum">
              <a:rPr lang="en-US" smtClean="0"/>
              <a:pPr/>
              <a:t>8</a:t>
            </a:fld>
            <a:endParaRPr lang="en-US"/>
          </a:p>
        </p:txBody>
      </p:sp>
    </p:spTree>
    <p:extLst>
      <p:ext uri="{BB962C8B-B14F-4D97-AF65-F5344CB8AC3E}">
        <p14:creationId xmlns:p14="http://schemas.microsoft.com/office/powerpoint/2010/main" val="1189643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normAutofit/>
          </a:bodyPr>
          <a:lstStyle/>
          <a:p>
            <a:pPr marL="0" indent="0" algn="ctr">
              <a:buNone/>
            </a:pPr>
            <a:r>
              <a:rPr lang="en-US" sz="4400" dirty="0" smtClean="0">
                <a:solidFill>
                  <a:schemeClr val="tx2"/>
                </a:solidFill>
                <a:latin typeface="+mj-lt"/>
              </a:rPr>
              <a:t>Certification</a:t>
            </a:r>
          </a:p>
          <a:p>
            <a:pPr marL="0" indent="0" algn="ctr">
              <a:buNone/>
            </a:pPr>
            <a:r>
              <a:rPr lang="en-US" sz="4400" dirty="0" smtClean="0">
                <a:solidFill>
                  <a:schemeClr val="tx2"/>
                </a:solidFill>
                <a:latin typeface="+mj-lt"/>
              </a:rPr>
              <a:t>Testing and Standards</a:t>
            </a:r>
          </a:p>
          <a:p>
            <a:pPr marL="0" indent="0" algn="ctr">
              <a:buNone/>
            </a:pPr>
            <a:r>
              <a:rPr lang="en-US" sz="4400" dirty="0">
                <a:solidFill>
                  <a:schemeClr val="tx2"/>
                </a:solidFill>
              </a:rPr>
              <a:t>Quantitative Analysis</a:t>
            </a:r>
          </a:p>
          <a:p>
            <a:pPr marL="0" indent="0" algn="ctr">
              <a:buNone/>
            </a:pPr>
            <a:r>
              <a:rPr lang="en-US" sz="4400" dirty="0" smtClean="0">
                <a:solidFill>
                  <a:schemeClr val="tx2"/>
                </a:solidFill>
                <a:latin typeface="+mj-lt"/>
              </a:rPr>
              <a:t>Qualitative Analysis</a:t>
            </a:r>
          </a:p>
        </p:txBody>
      </p:sp>
      <p:sp>
        <p:nvSpPr>
          <p:cNvPr id="4" name="Title 3"/>
          <p:cNvSpPr>
            <a:spLocks noGrp="1"/>
          </p:cNvSpPr>
          <p:nvPr>
            <p:ph type="title"/>
          </p:nvPr>
        </p:nvSpPr>
        <p:spPr/>
        <p:txBody>
          <a:bodyPr/>
          <a:lstStyle/>
          <a:p>
            <a:r>
              <a:rPr lang="en-US" dirty="0" smtClean="0"/>
              <a:t>Product Labels</a:t>
            </a:r>
            <a:endParaRPr lang="en-US" dirty="0"/>
          </a:p>
        </p:txBody>
      </p:sp>
      <p:sp>
        <p:nvSpPr>
          <p:cNvPr id="2" name="Slide Number Placeholder 1"/>
          <p:cNvSpPr>
            <a:spLocks noGrp="1"/>
          </p:cNvSpPr>
          <p:nvPr>
            <p:ph type="sldNum" sz="quarter" idx="12"/>
          </p:nvPr>
        </p:nvSpPr>
        <p:spPr/>
        <p:txBody>
          <a:bodyPr/>
          <a:lstStyle/>
          <a:p>
            <a:fld id="{A9A2DF94-8B35-4B42-80A3-252408985924}" type="slidenum">
              <a:rPr lang="en-US" smtClean="0"/>
              <a:pPr/>
              <a:t>9</a:t>
            </a:fld>
            <a:endParaRPr lang="en-US"/>
          </a:p>
        </p:txBody>
      </p:sp>
    </p:spTree>
    <p:extLst>
      <p:ext uri="{BB962C8B-B14F-4D97-AF65-F5344CB8AC3E}">
        <p14:creationId xmlns:p14="http://schemas.microsoft.com/office/powerpoint/2010/main" val="32353106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5636</TotalTime>
  <Words>1321</Words>
  <Application>Microsoft Office PowerPoint</Application>
  <PresentationFormat>On-screen Show (4:3)</PresentationFormat>
  <Paragraphs>162</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Product Labels for Mobile Application Markets</vt:lpstr>
      <vt:lpstr>b.l.u.f. slide</vt:lpstr>
      <vt:lpstr>PowerPoint Presentation</vt:lpstr>
      <vt:lpstr>the problem</vt:lpstr>
      <vt:lpstr>Information Asymmetry</vt:lpstr>
      <vt:lpstr>so what?</vt:lpstr>
      <vt:lpstr>Information Asymmetry</vt:lpstr>
      <vt:lpstr>Unique position of App Markets</vt:lpstr>
      <vt:lpstr>Product Labels</vt:lpstr>
      <vt:lpstr>Product Labels</vt:lpstr>
      <vt:lpstr>Certification</vt:lpstr>
      <vt:lpstr>Product Labels</vt:lpstr>
      <vt:lpstr>Testing and Standards</vt:lpstr>
      <vt:lpstr>Product Labels</vt:lpstr>
      <vt:lpstr>Quantitative Analysis</vt:lpstr>
      <vt:lpstr>PowerPoint Presentation</vt:lpstr>
      <vt:lpstr>Product Labels</vt:lpstr>
      <vt:lpstr>Qualitative Analysis</vt:lpstr>
      <vt:lpstr>issues</vt:lpstr>
      <vt:lpstr>Issues</vt:lpstr>
      <vt:lpstr>conclusion</vt:lpstr>
      <vt:lpstr>PowerPoint Presentation</vt:lpstr>
      <vt:lpstr>PowerPoint Presentation</vt:lpstr>
    </vt:vector>
  </TitlesOfParts>
  <Company>EECS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Towards a Formal Foundation of Web Security</dc:title>
  <dc:creator>devdatta</dc:creator>
  <cp:lastModifiedBy>Devdatta Akhawe</cp:lastModifiedBy>
  <cp:revision>77</cp:revision>
  <cp:lastPrinted>2012-05-21T18:52:28Z</cp:lastPrinted>
  <dcterms:created xsi:type="dcterms:W3CDTF">2010-06-13T22:02:08Z</dcterms:created>
  <dcterms:modified xsi:type="dcterms:W3CDTF">2012-05-26T01:16:48Z</dcterms:modified>
</cp:coreProperties>
</file>