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2" r:id="rId8"/>
    <p:sldId id="263" r:id="rId9"/>
    <p:sldId id="264" r:id="rId10"/>
    <p:sldId id="274" r:id="rId11"/>
    <p:sldId id="268" r:id="rId12"/>
    <p:sldId id="269" r:id="rId13"/>
    <p:sldId id="267" r:id="rId14"/>
    <p:sldId id="270" r:id="rId15"/>
    <p:sldId id="271" r:id="rId16"/>
    <p:sldId id="272" r:id="rId17"/>
    <p:sldId id="275" r:id="rId18"/>
    <p:sldId id="276" r:id="rId19"/>
    <p:sldId id="277" r:id="rId20"/>
    <p:sldId id="278" r:id="rId21"/>
    <p:sldId id="279" r:id="rId22"/>
    <p:sldId id="280" r:id="rId23"/>
    <p:sldId id="282" r:id="rId24"/>
    <p:sldId id="283" r:id="rId25"/>
    <p:sldId id="284" r:id="rId26"/>
    <p:sldId id="285" r:id="rId27"/>
    <p:sldId id="286" r:id="rId28"/>
    <p:sldId id="287" r:id="rId29"/>
    <p:sldId id="293" r:id="rId30"/>
    <p:sldId id="288" r:id="rId31"/>
    <p:sldId id="295" r:id="rId32"/>
    <p:sldId id="296" r:id="rId33"/>
    <p:sldId id="294"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EF3C0E-C19E-5E4C-B9E9-F61233DC9325}">
          <p14:sldIdLst>
            <p14:sldId id="256"/>
            <p14:sldId id="257"/>
            <p14:sldId id="258"/>
            <p14:sldId id="259"/>
            <p14:sldId id="260"/>
            <p14:sldId id="261"/>
            <p14:sldId id="262"/>
            <p14:sldId id="263"/>
            <p14:sldId id="264"/>
            <p14:sldId id="274"/>
            <p14:sldId id="268"/>
            <p14:sldId id="269"/>
            <p14:sldId id="267"/>
            <p14:sldId id="270"/>
            <p14:sldId id="271"/>
            <p14:sldId id="272"/>
            <p14:sldId id="275"/>
            <p14:sldId id="276"/>
            <p14:sldId id="277"/>
            <p14:sldId id="278"/>
            <p14:sldId id="279"/>
            <p14:sldId id="280"/>
            <p14:sldId id="282"/>
            <p14:sldId id="283"/>
            <p14:sldId id="284"/>
            <p14:sldId id="285"/>
            <p14:sldId id="286"/>
            <p14:sldId id="287"/>
            <p14:sldId id="293"/>
            <p14:sldId id="288"/>
            <p14:sldId id="295"/>
            <p14:sldId id="296"/>
            <p14:sldId id="294"/>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60" autoAdjust="0"/>
  </p:normalViewPr>
  <p:slideViewPr>
    <p:cSldViewPr snapToGrid="0" snapToObjects="1">
      <p:cViewPr>
        <p:scale>
          <a:sx n="95" d="100"/>
          <a:sy n="95" d="100"/>
        </p:scale>
        <p:origin x="-2008" y="-3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3" d="100"/>
          <a:sy n="93" d="100"/>
        </p:scale>
        <p:origin x="-36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B89E41-E737-EB4D-A746-CBD14B53C530}" type="datetimeFigureOut">
              <a:rPr lang="en-US" smtClean="0"/>
              <a:t>6/16/11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BB78DDB-16BF-A341-BCFA-3B918F3BD444}" type="slidenum">
              <a:rPr lang="en-US" smtClean="0"/>
              <a:t>‹#›</a:t>
            </a:fld>
            <a:endParaRPr lang="en-US"/>
          </a:p>
        </p:txBody>
      </p:sp>
    </p:spTree>
    <p:extLst>
      <p:ext uri="{BB962C8B-B14F-4D97-AF65-F5344CB8AC3E}">
        <p14:creationId xmlns:p14="http://schemas.microsoft.com/office/powerpoint/2010/main" val="28351611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D90942-320D-D541-A7CC-CBC4F24CD74F}" type="datetimeFigureOut">
              <a:rPr lang="en-US" smtClean="0"/>
              <a:t>6/16/11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0D049C-4CB0-5F45-BEEE-A895FDAA8A45}" type="slidenum">
              <a:rPr lang="en-US" smtClean="0"/>
              <a:t>‹#›</a:t>
            </a:fld>
            <a:endParaRPr lang="en-US"/>
          </a:p>
        </p:txBody>
      </p:sp>
    </p:spTree>
    <p:extLst>
      <p:ext uri="{BB962C8B-B14F-4D97-AF65-F5344CB8AC3E}">
        <p14:creationId xmlns:p14="http://schemas.microsoft.com/office/powerpoint/2010/main" val="291686898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a:t>
            </a:r>
            <a:r>
              <a:rPr lang="en-US" baseline="0" smtClean="0"/>
              <a:t> want to start off by saying it is a great time to be a developer.  As a developer, you have a huge number of choices of tools to use for creating your masterpiece.  First, you have your choice of programming language.  I’ve listed 8 here, but there are plenty more commonly in use for creating web applications.</a:t>
            </a:r>
            <a:endParaRPr lang="en-US"/>
          </a:p>
        </p:txBody>
      </p:sp>
      <p:sp>
        <p:nvSpPr>
          <p:cNvPr id="4" name="Slide Number Placeholder 3"/>
          <p:cNvSpPr>
            <a:spLocks noGrp="1"/>
          </p:cNvSpPr>
          <p:nvPr>
            <p:ph type="sldNum" sz="quarter" idx="10"/>
          </p:nvPr>
        </p:nvSpPr>
        <p:spPr/>
        <p:txBody>
          <a:bodyPr/>
          <a:lstStyle/>
          <a:p>
            <a:fld id="{AD0D049C-4CB0-5F45-BEEE-A895FDAA8A45}" type="slidenum">
              <a:rPr lang="en-US" smtClean="0"/>
              <a:t>2</a:t>
            </a:fld>
            <a:endParaRPr lang="en-US"/>
          </a:p>
        </p:txBody>
      </p:sp>
    </p:spTree>
    <p:extLst>
      <p:ext uri="{BB962C8B-B14F-4D97-AF65-F5344CB8AC3E}">
        <p14:creationId xmlns:p14="http://schemas.microsoft.com/office/powerpoint/2010/main" val="29416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graph that shows how many vulnerabilities were found in each implementation,</a:t>
            </a:r>
            <a:r>
              <a:rPr lang="en-US" baseline="0" dirty="0" smtClean="0"/>
              <a:t> and which technique found the vulnerabilities  -- manual analysis only, black-box testing only, or whether both techniques found the vulnerability.</a:t>
            </a:r>
          </a:p>
          <a:p>
            <a:r>
              <a:rPr lang="en-US" dirty="0" smtClean="0"/>
              <a:t>The x-axis</a:t>
            </a:r>
            <a:r>
              <a:rPr lang="en-US" baseline="0" dirty="0" smtClean="0"/>
              <a:t> is labeled with the language used by the team and the team number.</a:t>
            </a:r>
          </a:p>
          <a:p>
            <a:r>
              <a:rPr lang="en-US" baseline="0" dirty="0" smtClean="0"/>
              <a:t>One Perl implementation stands out as being the most vulnerable, but a one-way ANOVA test does not find a statistically significant difference in total number of vulnerabilities by language used.  In other words, our small sample size means that we can’t really say much about the relationship between language and number of vulnerabilities.</a:t>
            </a:r>
            <a:endParaRPr lang="en-US" dirty="0" smtClean="0"/>
          </a:p>
        </p:txBody>
      </p:sp>
      <p:sp>
        <p:nvSpPr>
          <p:cNvPr id="4" name="Slide Number Placeholder 3"/>
          <p:cNvSpPr>
            <a:spLocks noGrp="1"/>
          </p:cNvSpPr>
          <p:nvPr>
            <p:ph type="sldNum" sz="quarter" idx="10"/>
          </p:nvPr>
        </p:nvSpPr>
        <p:spPr/>
        <p:txBody>
          <a:bodyPr/>
          <a:lstStyle/>
          <a:p>
            <a:fld id="{AD0D049C-4CB0-5F45-BEEE-A895FDAA8A45}" type="slidenum">
              <a:rPr lang="en-US" smtClean="0"/>
              <a:t>11</a:t>
            </a:fld>
            <a:endParaRPr lang="en-US"/>
          </a:p>
        </p:txBody>
      </p:sp>
    </p:spTree>
    <p:extLst>
      <p:ext uri="{BB962C8B-B14F-4D97-AF65-F5344CB8AC3E}">
        <p14:creationId xmlns:p14="http://schemas.microsoft.com/office/powerpoint/2010/main" val="2972259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I’ll quickly go through these graphs that show the number of vulnerabilities found for each different class of vulnerability.  For stored</a:t>
            </a:r>
            <a:r>
              <a:rPr lang="en-US" baseline="0" dirty="0" smtClean="0"/>
              <a:t> XSS, there is n</a:t>
            </a:r>
            <a:r>
              <a:rPr lang="en-US" dirty="0" smtClean="0"/>
              <a:t>o significant</a:t>
            </a:r>
            <a:r>
              <a:rPr lang="en-US" baseline="0" dirty="0" smtClean="0"/>
              <a:t> difference between languages.</a:t>
            </a:r>
            <a:endParaRPr lang="en-US" dirty="0" smtClean="0"/>
          </a:p>
        </p:txBody>
      </p:sp>
      <p:sp>
        <p:nvSpPr>
          <p:cNvPr id="4" name="Slide Number Placeholder 3"/>
          <p:cNvSpPr>
            <a:spLocks noGrp="1"/>
          </p:cNvSpPr>
          <p:nvPr>
            <p:ph type="sldNum" sz="quarter" idx="10"/>
          </p:nvPr>
        </p:nvSpPr>
        <p:spPr/>
        <p:txBody>
          <a:bodyPr/>
          <a:lstStyle/>
          <a:p>
            <a:fld id="{AD0D049C-4CB0-5F45-BEEE-A895FDAA8A45}" type="slidenum">
              <a:rPr lang="en-US" smtClean="0"/>
              <a:t>12</a:t>
            </a:fld>
            <a:endParaRPr lang="en-US"/>
          </a:p>
        </p:txBody>
      </p:sp>
    </p:spTree>
    <p:extLst>
      <p:ext uri="{BB962C8B-B14F-4D97-AF65-F5344CB8AC3E}">
        <p14:creationId xmlns:p14="http://schemas.microsoft.com/office/powerpoint/2010/main" val="2209605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reflected</a:t>
            </a:r>
            <a:r>
              <a:rPr lang="en-US" baseline="0" dirty="0" smtClean="0"/>
              <a:t> XSS, again there is n</a:t>
            </a:r>
            <a:r>
              <a:rPr lang="en-US" dirty="0" smtClean="0"/>
              <a:t>o significant</a:t>
            </a:r>
            <a:r>
              <a:rPr lang="en-US" baseline="0" dirty="0" smtClean="0"/>
              <a:t> difference between languages.  Notice that one Perl implementation had no XSS protection anywhere.</a:t>
            </a:r>
            <a:endParaRPr lang="en-US" dirty="0"/>
          </a:p>
        </p:txBody>
      </p:sp>
      <p:sp>
        <p:nvSpPr>
          <p:cNvPr id="4" name="Slide Number Placeholder 3"/>
          <p:cNvSpPr>
            <a:spLocks noGrp="1"/>
          </p:cNvSpPr>
          <p:nvPr>
            <p:ph type="sldNum" sz="quarter" idx="10"/>
          </p:nvPr>
        </p:nvSpPr>
        <p:spPr/>
        <p:txBody>
          <a:bodyPr/>
          <a:lstStyle/>
          <a:p>
            <a:fld id="{AD0D049C-4CB0-5F45-BEEE-A895FDAA8A45}" type="slidenum">
              <a:rPr lang="en-US" smtClean="0"/>
              <a:t>13</a:t>
            </a:fld>
            <a:endParaRPr lang="en-US"/>
          </a:p>
        </p:txBody>
      </p:sp>
    </p:spTree>
    <p:extLst>
      <p:ext uri="{BB962C8B-B14F-4D97-AF65-F5344CB8AC3E}">
        <p14:creationId xmlns:p14="http://schemas.microsoft.com/office/powerpoint/2010/main" val="1247226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few SQL injection vulnerabilities were found,</a:t>
            </a:r>
            <a:r>
              <a:rPr lang="en-US" baseline="0" dirty="0" smtClean="0"/>
              <a:t> which suggests that SQL injection vulnerabilities aren’t as prevalent as XSS.</a:t>
            </a:r>
            <a:endParaRPr lang="en-US" dirty="0"/>
          </a:p>
        </p:txBody>
      </p:sp>
      <p:sp>
        <p:nvSpPr>
          <p:cNvPr id="4" name="Slide Number Placeholder 3"/>
          <p:cNvSpPr>
            <a:spLocks noGrp="1"/>
          </p:cNvSpPr>
          <p:nvPr>
            <p:ph type="sldNum" sz="quarter" idx="10"/>
          </p:nvPr>
        </p:nvSpPr>
        <p:spPr/>
        <p:txBody>
          <a:bodyPr/>
          <a:lstStyle/>
          <a:p>
            <a:fld id="{AD0D049C-4CB0-5F45-BEEE-A895FDAA8A45}" type="slidenum">
              <a:rPr lang="en-US" smtClean="0"/>
              <a:t>14</a:t>
            </a:fld>
            <a:endParaRPr lang="en-US"/>
          </a:p>
        </p:txBody>
      </p:sp>
    </p:spTree>
    <p:extLst>
      <p:ext uri="{BB962C8B-B14F-4D97-AF65-F5344CB8AC3E}">
        <p14:creationId xmlns:p14="http://schemas.microsoft.com/office/powerpoint/2010/main" val="916410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a handful of authentication or authorization</a:t>
            </a:r>
            <a:r>
              <a:rPr lang="en-US" baseline="0" dirty="0" smtClean="0"/>
              <a:t> bypass vulnerabilities were found, all by manual analysis.</a:t>
            </a:r>
            <a:endParaRPr lang="en-US" dirty="0"/>
          </a:p>
        </p:txBody>
      </p:sp>
      <p:sp>
        <p:nvSpPr>
          <p:cNvPr id="4" name="Slide Number Placeholder 3"/>
          <p:cNvSpPr>
            <a:spLocks noGrp="1"/>
          </p:cNvSpPr>
          <p:nvPr>
            <p:ph type="sldNum" sz="quarter" idx="10"/>
          </p:nvPr>
        </p:nvSpPr>
        <p:spPr/>
        <p:txBody>
          <a:bodyPr/>
          <a:lstStyle/>
          <a:p>
            <a:fld id="{AD0D049C-4CB0-5F45-BEEE-A895FDAA8A45}" type="slidenum">
              <a:rPr lang="en-US" smtClean="0"/>
              <a:t>15</a:t>
            </a:fld>
            <a:endParaRPr lang="en-US"/>
          </a:p>
        </p:txBody>
      </p:sp>
    </p:spTree>
    <p:extLst>
      <p:ext uri="{BB962C8B-B14F-4D97-AF65-F5344CB8AC3E}">
        <p14:creationId xmlns:p14="http://schemas.microsoft.com/office/powerpoint/2010/main" val="4137059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data from what I refer to as binary-valued vulnerability classes.  These are classes where either the application as a whole is vulnerable or not.  Note that this is not generally true for cross-site request forgery vulnerabilities, but in all of the implementations in this study, it was the case that the implementation either implemented CSRF protection throughout or not at all.</a:t>
            </a:r>
          </a:p>
          <a:p>
            <a:endParaRPr lang="en-US" baseline="0" dirty="0" smtClean="0"/>
          </a:p>
          <a:p>
            <a:r>
              <a:rPr lang="en-US" baseline="0" dirty="0" smtClean="0"/>
              <a:t>Light grey is </a:t>
            </a:r>
            <a:r>
              <a:rPr lang="en-US" baseline="0" dirty="0" smtClean="0"/>
              <a:t>Perl, </a:t>
            </a:r>
            <a:r>
              <a:rPr lang="en-US" baseline="0" dirty="0" smtClean="0"/>
              <a:t>medium grey is </a:t>
            </a:r>
            <a:r>
              <a:rPr lang="en-US" baseline="0" dirty="0" smtClean="0"/>
              <a:t>Java, and </a:t>
            </a:r>
            <a:r>
              <a:rPr lang="en-US" baseline="0" dirty="0" smtClean="0"/>
              <a:t>black </a:t>
            </a:r>
            <a:r>
              <a:rPr lang="en-US" baseline="0" dirty="0" smtClean="0"/>
              <a:t>is PHP.  In the first set of bars, we see that almost all implementations were vulnerable to CSRF – only 2 Java implementations were not.  We see sort of the inverse for session management – 2 Perl implementations had insecure session management, and all the other implementations were fine.  All but 1 Java and 1 Perl implementation had some form of insecure password storage.</a:t>
            </a:r>
          </a:p>
          <a:p>
            <a:endParaRPr lang="en-US" baseline="0" dirty="0" smtClean="0"/>
          </a:p>
          <a:p>
            <a:r>
              <a:rPr lang="en-US" baseline="0" dirty="0" smtClean="0"/>
              <a:t>Once again, these are our findings, but we do not have any statistically significant results.</a:t>
            </a:r>
          </a:p>
        </p:txBody>
      </p:sp>
      <p:sp>
        <p:nvSpPr>
          <p:cNvPr id="4" name="Slide Number Placeholder 3"/>
          <p:cNvSpPr>
            <a:spLocks noGrp="1"/>
          </p:cNvSpPr>
          <p:nvPr>
            <p:ph type="sldNum" sz="quarter" idx="10"/>
          </p:nvPr>
        </p:nvSpPr>
        <p:spPr/>
        <p:txBody>
          <a:bodyPr/>
          <a:lstStyle/>
          <a:p>
            <a:fld id="{AD0D049C-4CB0-5F45-BEEE-A895FDAA8A45}" type="slidenum">
              <a:rPr lang="en-US" smtClean="0"/>
              <a:t>16</a:t>
            </a:fld>
            <a:endParaRPr lang="en-US"/>
          </a:p>
        </p:txBody>
      </p:sp>
    </p:spTree>
    <p:extLst>
      <p:ext uri="{BB962C8B-B14F-4D97-AF65-F5344CB8AC3E}">
        <p14:creationId xmlns:p14="http://schemas.microsoft.com/office/powerpoint/2010/main" val="4059299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stop talking about language now and start</a:t>
            </a:r>
            <a:r>
              <a:rPr lang="en-US" baseline="0" dirty="0" smtClean="0"/>
              <a:t> talking about frameworks.  Before I do that, when I say framework, I mean any set of development tools packaged together that tries to streamline web application development.  As I mentioned on one of my first slides, there are a lot of frameworks out there.  They offer different features, and, particularly relevant to this work, different levels of support for avoiding security vulnerabilities.</a:t>
            </a:r>
          </a:p>
          <a:p>
            <a:endParaRPr lang="en-US" baseline="0" dirty="0" smtClean="0"/>
          </a:p>
          <a:p>
            <a:r>
              <a:rPr lang="en-US" baseline="0" dirty="0" smtClean="0"/>
              <a:t>We found it useful to devise a taxonomy for levels of framework support for different classes of vulnerabilities.  No framework support is pretty self-evident – it means that the framework doesn’t help the developer in any way with a security problem.</a:t>
            </a:r>
          </a:p>
          <a:p>
            <a:endParaRPr lang="en-US" baseline="0" dirty="0" smtClean="0"/>
          </a:p>
          <a:p>
            <a:r>
              <a:rPr lang="en-US" baseline="0" dirty="0" smtClean="0"/>
              <a:t>Manual support means that the framework provides some routine that the developer can use each time he wants some help with something.  This includes things like HTML entity encoding procedures for avoiding XSS vulnerabilities.</a:t>
            </a:r>
          </a:p>
          <a:p>
            <a:endParaRPr lang="en-US" baseline="0" dirty="0" smtClean="0"/>
          </a:p>
          <a:p>
            <a:r>
              <a:rPr lang="en-US" baseline="0" dirty="0" smtClean="0"/>
              <a:t>Opt-in support means that there is a feature that offers application-wide protection, but it is not enabled by default.  </a:t>
            </a:r>
          </a:p>
          <a:p>
            <a:endParaRPr lang="en-US" baseline="0" dirty="0" smtClean="0"/>
          </a:p>
          <a:p>
            <a:r>
              <a:rPr lang="en-US" baseline="0" dirty="0" smtClean="0"/>
              <a:t>Opt-out support is when a feature provides application-wide support and is enabled by default, but the developer can turn it off.</a:t>
            </a:r>
          </a:p>
          <a:p>
            <a:endParaRPr lang="en-US" baseline="0" dirty="0" smtClean="0"/>
          </a:p>
          <a:p>
            <a:r>
              <a:rPr lang="en-US" baseline="0" dirty="0" smtClean="0"/>
              <a:t>Finally, always on support means that the framework has a security feature that is enabled and cannot be disabled.  More specifically, the only way to disable it would be to stop using the framework.</a:t>
            </a:r>
          </a:p>
        </p:txBody>
      </p:sp>
      <p:sp>
        <p:nvSpPr>
          <p:cNvPr id="4" name="Slide Number Placeholder 3"/>
          <p:cNvSpPr>
            <a:spLocks noGrp="1"/>
          </p:cNvSpPr>
          <p:nvPr>
            <p:ph type="sldNum" sz="quarter" idx="10"/>
          </p:nvPr>
        </p:nvSpPr>
        <p:spPr/>
        <p:txBody>
          <a:bodyPr/>
          <a:lstStyle/>
          <a:p>
            <a:fld id="{AD0D049C-4CB0-5F45-BEEE-A895FDAA8A45}" type="slidenum">
              <a:rPr lang="en-US" smtClean="0"/>
              <a:t>17</a:t>
            </a:fld>
            <a:endParaRPr lang="en-US"/>
          </a:p>
        </p:txBody>
      </p:sp>
    </p:spTree>
    <p:extLst>
      <p:ext uri="{BB962C8B-B14F-4D97-AF65-F5344CB8AC3E}">
        <p14:creationId xmlns:p14="http://schemas.microsoft.com/office/powerpoint/2010/main" val="4129758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Having this taxonomy allowed us to label each implementation with the level of framework support the developers had access to for each different vulnerability class.  Things like, “team 4 used a framework that provided always-on CSRF protection.”</a:t>
            </a:r>
          </a:p>
          <a:p>
            <a:endParaRPr lang="en-US" baseline="0" dirty="0" smtClean="0"/>
          </a:p>
          <a:p>
            <a:r>
              <a:rPr lang="en-US" baseline="0" dirty="0" smtClean="0"/>
              <a:t>With this set of data, we were then able to test hypotheses regarding associations between level of framework support and the extent to which an implementation was vulnerable to some vulnerability class.  In other words, we ask whether a higher level of framework support appears to help developers or not.</a:t>
            </a:r>
            <a:endParaRPr lang="en-US" dirty="0"/>
          </a:p>
        </p:txBody>
      </p:sp>
      <p:sp>
        <p:nvSpPr>
          <p:cNvPr id="4" name="Slide Number Placeholder 3"/>
          <p:cNvSpPr>
            <a:spLocks noGrp="1"/>
          </p:cNvSpPr>
          <p:nvPr>
            <p:ph type="sldNum" sz="quarter" idx="10"/>
          </p:nvPr>
        </p:nvSpPr>
        <p:spPr/>
        <p:txBody>
          <a:bodyPr/>
          <a:lstStyle/>
          <a:p>
            <a:fld id="{AD0D049C-4CB0-5F45-BEEE-A895FDAA8A45}" type="slidenum">
              <a:rPr lang="en-US" smtClean="0"/>
              <a:t>18</a:t>
            </a:fld>
            <a:endParaRPr lang="en-US"/>
          </a:p>
        </p:txBody>
      </p:sp>
    </p:spTree>
    <p:extLst>
      <p:ext uri="{BB962C8B-B14F-4D97-AF65-F5344CB8AC3E}">
        <p14:creationId xmlns:p14="http://schemas.microsoft.com/office/powerpoint/2010/main" val="4129758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 going to disappoint you again by telling you that no associations were found for XSS, SQL injection, or authentication and authorization bypass vulnerabilities.</a:t>
            </a:r>
          </a:p>
          <a:p>
            <a:endParaRPr lang="en-US" baseline="0" dirty="0" smtClean="0"/>
          </a:p>
          <a:p>
            <a:r>
              <a:rPr lang="en-US" baseline="0" dirty="0" smtClean="0"/>
              <a:t>But, we did find significant associations for CSRF and session management.  There were only 2 implementations that had access to framework support for CSRF, and these were the only two implementations that were not vulnerable to CSRF.</a:t>
            </a:r>
          </a:p>
          <a:p>
            <a:endParaRPr lang="en-US" baseline="0" dirty="0" smtClean="0"/>
          </a:p>
          <a:p>
            <a:r>
              <a:rPr lang="en-US" baseline="0" dirty="0" smtClean="0"/>
              <a:t>Similarly, there were only 2 implementations that lacked framework support for secure session management, and they both had insecure session management.</a:t>
            </a:r>
            <a:endParaRPr lang="en-US" dirty="0"/>
          </a:p>
        </p:txBody>
      </p:sp>
      <p:sp>
        <p:nvSpPr>
          <p:cNvPr id="4" name="Slide Number Placeholder 3"/>
          <p:cNvSpPr>
            <a:spLocks noGrp="1"/>
          </p:cNvSpPr>
          <p:nvPr>
            <p:ph type="sldNum" sz="quarter" idx="10"/>
          </p:nvPr>
        </p:nvSpPr>
        <p:spPr/>
        <p:txBody>
          <a:bodyPr/>
          <a:lstStyle/>
          <a:p>
            <a:fld id="{AD0D049C-4CB0-5F45-BEEE-A895FDAA8A45}" type="slidenum">
              <a:rPr lang="en-US" smtClean="0"/>
              <a:t>19</a:t>
            </a:fld>
            <a:endParaRPr lang="en-US"/>
          </a:p>
        </p:txBody>
      </p:sp>
    </p:spTree>
    <p:extLst>
      <p:ext uri="{BB962C8B-B14F-4D97-AF65-F5344CB8AC3E}">
        <p14:creationId xmlns:p14="http://schemas.microsoft.com/office/powerpoint/2010/main" val="4129758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gathered</a:t>
            </a:r>
            <a:r>
              <a:rPr lang="en-US" baseline="0" dirty="0" smtClean="0"/>
              <a:t> more data to learn more about the ecosystem around web frameworks.  For each vulnerability, we determined how far from their chosen set of tools the developers would have had to go to find framework support.  That is, we gave each vulnerability a label from the set of labels you see up here.  “Framework used” means that there was framework support for the vulnerability class in one or more of the frameworks used by the implementation, but it was (obviously) not used or used incorrectly, which resulted in a vulnerability.</a:t>
            </a:r>
          </a:p>
          <a:p>
            <a:endParaRPr lang="en-US" baseline="0" dirty="0" smtClean="0"/>
          </a:p>
          <a:p>
            <a:r>
              <a:rPr lang="en-US" baseline="0" dirty="0" smtClean="0"/>
              <a:t>“Newer version of framework used” means that a newer version of the framework used by the team had support for avoiding the vulnerability.  “Another framework for language used” means that we were able to find some other framework for the same programming language that offered support for avoiding the vulnerability.  “Some framework for some language” means that we found framework support for avoiding the vulnerability in some other language, and “No known support” means that we were not able to find any framework at all that offered support for avoiding the vulnerability.</a:t>
            </a:r>
          </a:p>
          <a:p>
            <a:endParaRPr lang="en-US" baseline="0" dirty="0" smtClean="0"/>
          </a:p>
          <a:p>
            <a:r>
              <a:rPr lang="en-US" baseline="0" dirty="0" smtClean="0"/>
              <a:t>The label we gave to each vulnerability was the lowest level that was applicable.  In other words, it gives a sense of how far the developers would have had to stray from their chosen tools in order to find tools that may have been helpful to them.  We actually did this twice for each vulnerability – once considering only manual support, and once considering only automatic support, which is anything stronger than manual support.</a:t>
            </a:r>
          </a:p>
        </p:txBody>
      </p:sp>
      <p:sp>
        <p:nvSpPr>
          <p:cNvPr id="4" name="Slide Number Placeholder 3"/>
          <p:cNvSpPr>
            <a:spLocks noGrp="1"/>
          </p:cNvSpPr>
          <p:nvPr>
            <p:ph type="sldNum" sz="quarter" idx="10"/>
          </p:nvPr>
        </p:nvSpPr>
        <p:spPr/>
        <p:txBody>
          <a:bodyPr/>
          <a:lstStyle/>
          <a:p>
            <a:fld id="{AD0D049C-4CB0-5F45-BEEE-A895FDAA8A45}" type="slidenum">
              <a:rPr lang="en-US" smtClean="0"/>
              <a:t>20</a:t>
            </a:fld>
            <a:endParaRPr lang="en-US"/>
          </a:p>
        </p:txBody>
      </p:sp>
    </p:spTree>
    <p:extLst>
      <p:ext uri="{BB962C8B-B14F-4D97-AF65-F5344CB8AC3E}">
        <p14:creationId xmlns:p14="http://schemas.microsoft.com/office/powerpoint/2010/main" val="4129758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Next, you get to choose which framework you want to use.  I’ve listed 20 different frameworks here, and I haven’t even scratched</a:t>
            </a:r>
            <a:r>
              <a:rPr lang="en-US" baseline="0" smtClean="0"/>
              <a:t> the surface of what is available.</a:t>
            </a:r>
            <a:endParaRPr lang="en-US"/>
          </a:p>
        </p:txBody>
      </p:sp>
      <p:sp>
        <p:nvSpPr>
          <p:cNvPr id="4" name="Slide Number Placeholder 3"/>
          <p:cNvSpPr>
            <a:spLocks noGrp="1"/>
          </p:cNvSpPr>
          <p:nvPr>
            <p:ph type="sldNum" sz="quarter" idx="10"/>
          </p:nvPr>
        </p:nvSpPr>
        <p:spPr/>
        <p:txBody>
          <a:bodyPr/>
          <a:lstStyle/>
          <a:p>
            <a:fld id="{AD0D049C-4CB0-5F45-BEEE-A895FDAA8A45}" type="slidenum">
              <a:rPr lang="en-US" smtClean="0"/>
              <a:t>3</a:t>
            </a:fld>
            <a:endParaRPr lang="en-US"/>
          </a:p>
        </p:txBody>
      </p:sp>
    </p:spTree>
    <p:extLst>
      <p:ext uri="{BB962C8B-B14F-4D97-AF65-F5344CB8AC3E}">
        <p14:creationId xmlns:p14="http://schemas.microsoft.com/office/powerpoint/2010/main" val="3886464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results</a:t>
            </a:r>
            <a:r>
              <a:rPr lang="en-US" baseline="0" dirty="0" smtClean="0"/>
              <a:t> for manual framework support.  The black bars indicate that the developers had access to manual support for the vulnerabilities, but did not use it, or used it incorrectly, resulting in a vulnerability.  This is the case for 37 of the 91 total vulnerabilities.  It also turns out that for 30 of these, manual support was correctly used elsewhere.  This suggests that even when developers are aware of the manual support and there is evidence that they know how to correctly use it, they are still prone to failing to correctly use it elsewhere.  Manual support simply doesn’t cut it because errors of omission leave applications vulnerable.</a:t>
            </a:r>
            <a:endParaRPr lang="en-US" dirty="0"/>
          </a:p>
        </p:txBody>
      </p:sp>
      <p:sp>
        <p:nvSpPr>
          <p:cNvPr id="4" name="Slide Number Placeholder 3"/>
          <p:cNvSpPr>
            <a:spLocks noGrp="1"/>
          </p:cNvSpPr>
          <p:nvPr>
            <p:ph type="sldNum" sz="quarter" idx="10"/>
          </p:nvPr>
        </p:nvSpPr>
        <p:spPr/>
        <p:txBody>
          <a:bodyPr/>
          <a:lstStyle/>
          <a:p>
            <a:fld id="{AD0D049C-4CB0-5F45-BEEE-A895FDAA8A45}" type="slidenum">
              <a:rPr lang="en-US" smtClean="0"/>
              <a:t>21</a:t>
            </a:fld>
            <a:endParaRPr lang="en-US"/>
          </a:p>
        </p:txBody>
      </p:sp>
    </p:spTree>
    <p:extLst>
      <p:ext uri="{BB962C8B-B14F-4D97-AF65-F5344CB8AC3E}">
        <p14:creationId xmlns:p14="http://schemas.microsoft.com/office/powerpoint/2010/main" val="2262152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is a similar graph for automatic framework support.  It is much less</a:t>
            </a:r>
            <a:r>
              <a:rPr lang="en-US" baseline="0" dirty="0" smtClean="0"/>
              <a:t> common for developers to write vulnerable code when they have automatic framework support at their disposal.  This was observed for only 2 vulnerabilities.  Another interesting thing to note when looking at either of these graphs is that it is very rare to see a case where the developers would have had to move to a different language to find framework support.  In other words, it appears that language choice doesn’t affect whether or not you will be able to find a framework with support for some vulnerability class.</a:t>
            </a:r>
          </a:p>
          <a:p>
            <a:endParaRPr lang="en-US" baseline="0" dirty="0" smtClean="0"/>
          </a:p>
          <a:p>
            <a:r>
              <a:rPr lang="en-US" baseline="0" dirty="0" smtClean="0"/>
              <a:t>Note that this is not the same as saying that each language has some framework that has support for all vulnerability classes.</a:t>
            </a:r>
            <a:endParaRPr lang="en-US" dirty="0"/>
          </a:p>
        </p:txBody>
      </p:sp>
      <p:sp>
        <p:nvSpPr>
          <p:cNvPr id="4" name="Slide Number Placeholder 3"/>
          <p:cNvSpPr>
            <a:spLocks noGrp="1"/>
          </p:cNvSpPr>
          <p:nvPr>
            <p:ph type="sldNum" sz="quarter" idx="10"/>
          </p:nvPr>
        </p:nvSpPr>
        <p:spPr/>
        <p:txBody>
          <a:bodyPr/>
          <a:lstStyle/>
          <a:p>
            <a:fld id="{AD0D049C-4CB0-5F45-BEEE-A895FDAA8A45}" type="slidenum">
              <a:rPr lang="en-US" smtClean="0"/>
              <a:t>22</a:t>
            </a:fld>
            <a:endParaRPr lang="en-US"/>
          </a:p>
        </p:txBody>
      </p:sp>
    </p:spTree>
    <p:extLst>
      <p:ext uri="{BB962C8B-B14F-4D97-AF65-F5344CB8AC3E}">
        <p14:creationId xmlns:p14="http://schemas.microsoft.com/office/powerpoint/2010/main" val="2262152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talked about programming</a:t>
            </a:r>
            <a:r>
              <a:rPr lang="en-US" baseline="0" dirty="0" smtClean="0"/>
              <a:t> languages and frameworks, and now I’ll talk briefly about how developers find vulnerabilities.  There are a few different choices for finding vulnerabilities, but in this study we focus on only two: automated black-box penetration testing and manual source code review.  Of these two, black-box testing is cheaper but has a reputation of being less effective compared to manual analysis.</a:t>
            </a:r>
          </a:p>
          <a:p>
            <a:endParaRPr lang="en-US" baseline="0"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AD0D049C-4CB0-5F45-BEEE-A895FDAA8A45}" type="slidenum">
              <a:rPr lang="en-US" smtClean="0"/>
              <a:t>23</a:t>
            </a:fld>
            <a:endParaRPr lang="en-US"/>
          </a:p>
        </p:txBody>
      </p:sp>
    </p:spTree>
    <p:extLst>
      <p:ext uri="{BB962C8B-B14F-4D97-AF65-F5344CB8AC3E}">
        <p14:creationId xmlns:p14="http://schemas.microsoft.com/office/powerpoint/2010/main" val="4129758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study, manual analysis was more effective overall than black box testing.  However,</a:t>
            </a:r>
            <a:r>
              <a:rPr lang="en-US" baseline="0" dirty="0" smtClean="0"/>
              <a:t> it is also interesting that there is little overlap in the vulnerabilities found by the two techniques.  This suggests that if a company can afford the cost of manual analysis, it may make sense to additionally use black box penetration testing.</a:t>
            </a:r>
            <a:endParaRPr lang="en-US" dirty="0"/>
          </a:p>
        </p:txBody>
      </p:sp>
      <p:sp>
        <p:nvSpPr>
          <p:cNvPr id="4" name="Slide Number Placeholder 3"/>
          <p:cNvSpPr>
            <a:spLocks noGrp="1"/>
          </p:cNvSpPr>
          <p:nvPr>
            <p:ph type="sldNum" sz="quarter" idx="10"/>
          </p:nvPr>
        </p:nvSpPr>
        <p:spPr/>
        <p:txBody>
          <a:bodyPr/>
          <a:lstStyle/>
          <a:p>
            <a:fld id="{AD0D049C-4CB0-5F45-BEEE-A895FDAA8A45}" type="slidenum">
              <a:rPr lang="en-US" smtClean="0"/>
              <a:t>24</a:t>
            </a:fld>
            <a:endParaRPr lang="en-US"/>
          </a:p>
        </p:txBody>
      </p:sp>
    </p:spTree>
    <p:extLst>
      <p:ext uri="{BB962C8B-B14F-4D97-AF65-F5344CB8AC3E}">
        <p14:creationId xmlns:p14="http://schemas.microsoft.com/office/powerpoint/2010/main" val="2262152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I’ll g</a:t>
            </a:r>
            <a:r>
              <a:rPr lang="en-US" baseline="0" dirty="0" smtClean="0"/>
              <a:t>o through these graphs again for the different vulnerability categories, with a focus this time on which technique was more effective at finding vulnerabilities.  Manual analysis was much more effective at finding stored XSS vulnerabilities.</a:t>
            </a:r>
            <a:endParaRPr lang="en-US" dirty="0" smtClean="0"/>
          </a:p>
        </p:txBody>
      </p:sp>
      <p:sp>
        <p:nvSpPr>
          <p:cNvPr id="4" name="Slide Number Placeholder 3"/>
          <p:cNvSpPr>
            <a:spLocks noGrp="1"/>
          </p:cNvSpPr>
          <p:nvPr>
            <p:ph type="sldNum" sz="quarter" idx="10"/>
          </p:nvPr>
        </p:nvSpPr>
        <p:spPr/>
        <p:txBody>
          <a:bodyPr/>
          <a:lstStyle/>
          <a:p>
            <a:fld id="{AD0D049C-4CB0-5F45-BEEE-A895FDAA8A45}" type="slidenum">
              <a:rPr lang="en-US" smtClean="0"/>
              <a:t>25</a:t>
            </a:fld>
            <a:endParaRPr lang="en-US"/>
          </a:p>
        </p:txBody>
      </p:sp>
    </p:spTree>
    <p:extLst>
      <p:ext uri="{BB962C8B-B14F-4D97-AF65-F5344CB8AC3E}">
        <p14:creationId xmlns:p14="http://schemas.microsoft.com/office/powerpoint/2010/main" val="2209605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for reflected</a:t>
            </a:r>
            <a:r>
              <a:rPr lang="en-US" baseline="0" dirty="0" smtClean="0"/>
              <a:t> XSS, black-box testing was the clear winner.</a:t>
            </a:r>
            <a:endParaRPr lang="en-US" dirty="0"/>
          </a:p>
        </p:txBody>
      </p:sp>
      <p:sp>
        <p:nvSpPr>
          <p:cNvPr id="4" name="Slide Number Placeholder 3"/>
          <p:cNvSpPr>
            <a:spLocks noGrp="1"/>
          </p:cNvSpPr>
          <p:nvPr>
            <p:ph type="sldNum" sz="quarter" idx="10"/>
          </p:nvPr>
        </p:nvSpPr>
        <p:spPr/>
        <p:txBody>
          <a:bodyPr/>
          <a:lstStyle/>
          <a:p>
            <a:fld id="{AD0D049C-4CB0-5F45-BEEE-A895FDAA8A45}" type="slidenum">
              <a:rPr lang="en-US" smtClean="0"/>
              <a:t>26</a:t>
            </a:fld>
            <a:endParaRPr lang="en-US"/>
          </a:p>
        </p:txBody>
      </p:sp>
    </p:spTree>
    <p:extLst>
      <p:ext uri="{BB962C8B-B14F-4D97-AF65-F5344CB8AC3E}">
        <p14:creationId xmlns:p14="http://schemas.microsoft.com/office/powerpoint/2010/main" val="1247226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Black-box</a:t>
            </a:r>
            <a:r>
              <a:rPr lang="en-US" baseline="0" dirty="0" smtClean="0"/>
              <a:t> testing fared slightly better for SQL Injection, though again, there were very few of these, which makes it hard to draw any conclusions.</a:t>
            </a:r>
            <a:endParaRPr lang="en-US" dirty="0"/>
          </a:p>
        </p:txBody>
      </p:sp>
      <p:sp>
        <p:nvSpPr>
          <p:cNvPr id="4" name="Slide Number Placeholder 3"/>
          <p:cNvSpPr>
            <a:spLocks noGrp="1"/>
          </p:cNvSpPr>
          <p:nvPr>
            <p:ph type="sldNum" sz="quarter" idx="10"/>
          </p:nvPr>
        </p:nvSpPr>
        <p:spPr/>
        <p:txBody>
          <a:bodyPr/>
          <a:lstStyle/>
          <a:p>
            <a:fld id="{AD0D049C-4CB0-5F45-BEEE-A895FDAA8A45}" type="slidenum">
              <a:rPr lang="en-US" smtClean="0"/>
              <a:t>27</a:t>
            </a:fld>
            <a:endParaRPr lang="en-US"/>
          </a:p>
        </p:txBody>
      </p:sp>
    </p:spTree>
    <p:extLst>
      <p:ext uri="{BB962C8B-B14F-4D97-AF65-F5344CB8AC3E}">
        <p14:creationId xmlns:p14="http://schemas.microsoft.com/office/powerpoint/2010/main" val="916410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for authentication</a:t>
            </a:r>
            <a:r>
              <a:rPr lang="en-US" baseline="0" dirty="0" smtClean="0"/>
              <a:t> and authorization bypass, these were all found manually.</a:t>
            </a:r>
            <a:endParaRPr lang="en-US" dirty="0"/>
          </a:p>
        </p:txBody>
      </p:sp>
      <p:sp>
        <p:nvSpPr>
          <p:cNvPr id="4" name="Slide Number Placeholder 3"/>
          <p:cNvSpPr>
            <a:spLocks noGrp="1"/>
          </p:cNvSpPr>
          <p:nvPr>
            <p:ph type="sldNum" sz="quarter" idx="10"/>
          </p:nvPr>
        </p:nvSpPr>
        <p:spPr/>
        <p:txBody>
          <a:bodyPr/>
          <a:lstStyle/>
          <a:p>
            <a:fld id="{AD0D049C-4CB0-5F45-BEEE-A895FDAA8A45}" type="slidenum">
              <a:rPr lang="en-US" smtClean="0"/>
              <a:t>28</a:t>
            </a:fld>
            <a:endParaRPr lang="en-US"/>
          </a:p>
        </p:txBody>
      </p:sp>
    </p:spTree>
    <p:extLst>
      <p:ext uri="{BB962C8B-B14F-4D97-AF65-F5344CB8AC3E}">
        <p14:creationId xmlns:p14="http://schemas.microsoft.com/office/powerpoint/2010/main" val="4137059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were all of the CSRF, session management, and insecure password storage vulnerabilities.</a:t>
            </a:r>
          </a:p>
        </p:txBody>
      </p:sp>
      <p:sp>
        <p:nvSpPr>
          <p:cNvPr id="4" name="Slide Number Placeholder 3"/>
          <p:cNvSpPr>
            <a:spLocks noGrp="1"/>
          </p:cNvSpPr>
          <p:nvPr>
            <p:ph type="sldNum" sz="quarter" idx="10"/>
          </p:nvPr>
        </p:nvSpPr>
        <p:spPr/>
        <p:txBody>
          <a:bodyPr/>
          <a:lstStyle/>
          <a:p>
            <a:fld id="{AD0D049C-4CB0-5F45-BEEE-A895FDAA8A45}" type="slidenum">
              <a:rPr lang="en-US" smtClean="0"/>
              <a:t>29</a:t>
            </a:fld>
            <a:endParaRPr lang="en-US"/>
          </a:p>
        </p:txBody>
      </p:sp>
    </p:spTree>
    <p:extLst>
      <p:ext uri="{BB962C8B-B14F-4D97-AF65-F5344CB8AC3E}">
        <p14:creationId xmlns:p14="http://schemas.microsoft.com/office/powerpoint/2010/main" val="4059299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is, of course, related work, which is detailed in the paper.</a:t>
            </a:r>
          </a:p>
        </p:txBody>
      </p:sp>
      <p:sp>
        <p:nvSpPr>
          <p:cNvPr id="4" name="Slide Number Placeholder 3"/>
          <p:cNvSpPr>
            <a:spLocks noGrp="1"/>
          </p:cNvSpPr>
          <p:nvPr>
            <p:ph type="sldNum" sz="quarter" idx="10"/>
          </p:nvPr>
        </p:nvSpPr>
        <p:spPr/>
        <p:txBody>
          <a:bodyPr/>
          <a:lstStyle/>
          <a:p>
            <a:fld id="{AD0D049C-4CB0-5F45-BEEE-A895FDAA8A45}" type="slidenum">
              <a:rPr lang="en-US" smtClean="0"/>
              <a:t>30</a:t>
            </a:fld>
            <a:endParaRPr lang="en-US"/>
          </a:p>
        </p:txBody>
      </p:sp>
    </p:spTree>
    <p:extLst>
      <p:ext uri="{BB962C8B-B14F-4D97-AF65-F5344CB8AC3E}">
        <p14:creationId xmlns:p14="http://schemas.microsoft.com/office/powerpoint/2010/main" val="4129758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you’ve chosen your language and your framework, you still have more choices to make!  You get to choose your ORM framework, your </a:t>
            </a:r>
            <a:r>
              <a:rPr lang="en-US" baseline="0" dirty="0" err="1" smtClean="0"/>
              <a:t>templating</a:t>
            </a:r>
            <a:r>
              <a:rPr lang="en-US" baseline="0" dirty="0" smtClean="0"/>
              <a:t> language, and which libraries you want to use so you don’t have to re-invent the wheel.  You get to choose how you will find vulnerabilities in your application – should you hire a penetration testing service, or should you perform manual source code review?  You get to choose which tools to use for building the client-side experience, such as </a:t>
            </a:r>
            <a:r>
              <a:rPr lang="en-US" baseline="0" dirty="0" err="1" smtClean="0"/>
              <a:t>jQuery</a:t>
            </a:r>
            <a:r>
              <a:rPr lang="en-US" baseline="0" dirty="0" smtClean="0"/>
              <a:t> or </a:t>
            </a:r>
            <a:r>
              <a:rPr lang="en-US" baseline="0" dirty="0" err="1" smtClean="0"/>
              <a:t>MooTools</a:t>
            </a:r>
            <a:r>
              <a:rPr lang="en-US" baseline="0" dirty="0" smtClean="0"/>
              <a:t>.  And maybe you choose to use a meta-framework that combines the best bits of a bunch of different frameworks, or maybe you choose to forgo a traditional framework for the more GUI-based experience that a Content Management System such as Drupal provides.</a:t>
            </a:r>
            <a:endParaRPr lang="en-US" dirty="0"/>
          </a:p>
        </p:txBody>
      </p:sp>
      <p:sp>
        <p:nvSpPr>
          <p:cNvPr id="4" name="Slide Number Placeholder 3"/>
          <p:cNvSpPr>
            <a:spLocks noGrp="1"/>
          </p:cNvSpPr>
          <p:nvPr>
            <p:ph type="sldNum" sz="quarter" idx="10"/>
          </p:nvPr>
        </p:nvSpPr>
        <p:spPr/>
        <p:txBody>
          <a:bodyPr/>
          <a:lstStyle/>
          <a:p>
            <a:fld id="{AD0D049C-4CB0-5F45-BEEE-A895FDAA8A45}" type="slidenum">
              <a:rPr lang="en-US" smtClean="0"/>
              <a:t>4</a:t>
            </a:fld>
            <a:endParaRPr lang="en-US"/>
          </a:p>
        </p:txBody>
      </p:sp>
    </p:spTree>
    <p:extLst>
      <p:ext uri="{BB962C8B-B14F-4D97-AF65-F5344CB8AC3E}">
        <p14:creationId xmlns:p14="http://schemas.microsoft.com/office/powerpoint/2010/main" val="3886464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wrap things up, I want to say that I personally believe, and I hope I’ve convinced some of you, that it is useful to start quantifying our tools.</a:t>
            </a:r>
          </a:p>
          <a:p>
            <a:endParaRPr lang="en-US" baseline="0" dirty="0" smtClean="0"/>
          </a:p>
          <a:p>
            <a:r>
              <a:rPr lang="en-US" baseline="0" dirty="0" smtClean="0"/>
              <a:t>This study started doing that by looking at security, and the tools we focused on were programming language, development framework, and method of finding vulnerabilities.</a:t>
            </a:r>
          </a:p>
        </p:txBody>
      </p:sp>
      <p:sp>
        <p:nvSpPr>
          <p:cNvPr id="4" name="Slide Number Placeholder 3"/>
          <p:cNvSpPr>
            <a:spLocks noGrp="1"/>
          </p:cNvSpPr>
          <p:nvPr>
            <p:ph type="sldNum" sz="quarter" idx="10"/>
          </p:nvPr>
        </p:nvSpPr>
        <p:spPr/>
        <p:txBody>
          <a:bodyPr/>
          <a:lstStyle/>
          <a:p>
            <a:fld id="{AD0D049C-4CB0-5F45-BEEE-A895FDAA8A45}" type="slidenum">
              <a:rPr lang="en-US" smtClean="0"/>
              <a:t>31</a:t>
            </a:fld>
            <a:endParaRPr lang="en-US"/>
          </a:p>
        </p:txBody>
      </p:sp>
    </p:spTree>
    <p:extLst>
      <p:ext uri="{BB962C8B-B14F-4D97-AF65-F5344CB8AC3E}">
        <p14:creationId xmlns:p14="http://schemas.microsoft.com/office/powerpoint/2010/main" val="4129758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We’ve seen that web security is still hard to get </a:t>
            </a:r>
            <a:r>
              <a:rPr lang="en-US" baseline="0" dirty="0" smtClean="0"/>
              <a:t>right, even </a:t>
            </a:r>
            <a:r>
              <a:rPr lang="en-US" baseline="0" dirty="0" smtClean="0"/>
              <a:t>for a small, well-defined </a:t>
            </a:r>
            <a:r>
              <a:rPr lang="en-US" baseline="0" dirty="0" smtClean="0"/>
              <a:t>application.  We </a:t>
            </a:r>
            <a:r>
              <a:rPr lang="en-US" baseline="0" dirty="0" smtClean="0"/>
              <a:t>observed that all 9 implementations had at least one vulnerability.</a:t>
            </a:r>
          </a:p>
          <a:p>
            <a:endParaRPr lang="en-US" baseline="0" dirty="0" smtClean="0"/>
          </a:p>
          <a:p>
            <a:r>
              <a:rPr lang="en-US" baseline="0" dirty="0" smtClean="0"/>
              <a:t>We have observed that framework support does appear to be effective at avoiding vulnerabilities, at least for some vulnerability classes, but that manual framework support is largely ineffective.  We should therefore focus our research and development effort on building stronger automatic framework support that developers can take advantage of.</a:t>
            </a:r>
          </a:p>
          <a:p>
            <a:endParaRPr lang="en-US" baseline="0" dirty="0" smtClean="0"/>
          </a:p>
          <a:p>
            <a:r>
              <a:rPr lang="en-US" baseline="0" dirty="0" smtClean="0"/>
              <a:t>Finally, we have evidence that suggests that manual source code review is more effective at finding vulnerabilities than black-box penetration testing, but that they are complementary and that they perform differently for different classes of vulnerabilities.</a:t>
            </a:r>
          </a:p>
        </p:txBody>
      </p:sp>
      <p:sp>
        <p:nvSpPr>
          <p:cNvPr id="4" name="Slide Number Placeholder 3"/>
          <p:cNvSpPr>
            <a:spLocks noGrp="1"/>
          </p:cNvSpPr>
          <p:nvPr>
            <p:ph type="sldNum" sz="quarter" idx="10"/>
          </p:nvPr>
        </p:nvSpPr>
        <p:spPr/>
        <p:txBody>
          <a:bodyPr/>
          <a:lstStyle/>
          <a:p>
            <a:fld id="{AD0D049C-4CB0-5F45-BEEE-A895FDAA8A45}" type="slidenum">
              <a:rPr lang="en-US" smtClean="0"/>
              <a:t>32</a:t>
            </a:fld>
            <a:endParaRPr lang="en-US"/>
          </a:p>
        </p:txBody>
      </p:sp>
    </p:spTree>
    <p:extLst>
      <p:ext uri="{BB962C8B-B14F-4D97-AF65-F5344CB8AC3E}">
        <p14:creationId xmlns:p14="http://schemas.microsoft.com/office/powerpoint/2010/main" val="4129758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think this is a wide open problem space, ripe with opportunity.  There is an opportunity to gather and analyze larger data sets.</a:t>
            </a:r>
          </a:p>
          <a:p>
            <a:endParaRPr lang="en-US" baseline="0" dirty="0" smtClean="0"/>
          </a:p>
          <a:p>
            <a:r>
              <a:rPr lang="en-US" baseline="0" dirty="0" smtClean="0"/>
              <a:t>There are opportunities to focus on other important aspects of our software, like reliability and performance.</a:t>
            </a:r>
          </a:p>
          <a:p>
            <a:endParaRPr lang="en-US" baseline="0" dirty="0" smtClean="0"/>
          </a:p>
          <a:p>
            <a:r>
              <a:rPr lang="en-US" baseline="0" dirty="0" smtClean="0"/>
              <a:t>It would be great if this kind of work led to deeper understandings of why it is that some tools fare better than others, and if this could positively influence the development of new software development tools.</a:t>
            </a:r>
          </a:p>
          <a:p>
            <a:endParaRPr lang="en-US" baseline="0" dirty="0" smtClean="0"/>
          </a:p>
          <a:p>
            <a:r>
              <a:rPr lang="en-US" baseline="0" dirty="0" smtClean="0"/>
              <a:t>Finally, I know this is a web conference, but not everything is a web application, not yet anyway.  There are opportunities to evaluate the tools we use to build mobile applications, desktop applications, and network services as well.</a:t>
            </a:r>
          </a:p>
          <a:p>
            <a:endParaRPr lang="en-US" baseline="0" dirty="0" smtClean="0"/>
          </a:p>
        </p:txBody>
      </p:sp>
      <p:sp>
        <p:nvSpPr>
          <p:cNvPr id="4" name="Slide Number Placeholder 3"/>
          <p:cNvSpPr>
            <a:spLocks noGrp="1"/>
          </p:cNvSpPr>
          <p:nvPr>
            <p:ph type="sldNum" sz="quarter" idx="10"/>
          </p:nvPr>
        </p:nvSpPr>
        <p:spPr/>
        <p:txBody>
          <a:bodyPr/>
          <a:lstStyle/>
          <a:p>
            <a:fld id="{AD0D049C-4CB0-5F45-BEEE-A895FDAA8A45}" type="slidenum">
              <a:rPr lang="en-US" smtClean="0"/>
              <a:t>33</a:t>
            </a:fld>
            <a:endParaRPr lang="en-US"/>
          </a:p>
        </p:txBody>
      </p:sp>
    </p:spTree>
    <p:extLst>
      <p:ext uri="{BB962C8B-B14F-4D97-AF65-F5344CB8AC3E}">
        <p14:creationId xmlns:p14="http://schemas.microsoft.com/office/powerpoint/2010/main" val="41297582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AD0D049C-4CB0-5F45-BEEE-A895FDAA8A45}" type="slidenum">
              <a:rPr lang="en-US" smtClean="0"/>
              <a:t>34</a:t>
            </a:fld>
            <a:endParaRPr lang="en-US"/>
          </a:p>
        </p:txBody>
      </p:sp>
    </p:spTree>
    <p:extLst>
      <p:ext uri="{BB962C8B-B14F-4D97-AF65-F5344CB8AC3E}">
        <p14:creationId xmlns:p14="http://schemas.microsoft.com/office/powerpoint/2010/main" val="4129758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great that developers have all these choices.</a:t>
            </a:r>
            <a:r>
              <a:rPr lang="en-US" baseline="0" dirty="0" smtClean="0"/>
              <a:t>  </a:t>
            </a:r>
            <a:r>
              <a:rPr lang="en-US" dirty="0" smtClean="0"/>
              <a:t>But if</a:t>
            </a:r>
            <a:r>
              <a:rPr lang="en-US" baseline="0" dirty="0" smtClean="0"/>
              <a:t> you are starting a new project, how should you choose your tools?  What should you optimize for, and how will you know when you’ve succeeded?  I’m of the opinion that we should try to quantify differences between tools so that developers and managers can make better choices.</a:t>
            </a:r>
            <a:endParaRPr lang="en-US" dirty="0"/>
          </a:p>
        </p:txBody>
      </p:sp>
      <p:sp>
        <p:nvSpPr>
          <p:cNvPr id="4" name="Slide Number Placeholder 3"/>
          <p:cNvSpPr>
            <a:spLocks noGrp="1"/>
          </p:cNvSpPr>
          <p:nvPr>
            <p:ph type="sldNum" sz="quarter" idx="10"/>
          </p:nvPr>
        </p:nvSpPr>
        <p:spPr/>
        <p:txBody>
          <a:bodyPr/>
          <a:lstStyle/>
          <a:p>
            <a:fld id="{AD0D049C-4CB0-5F45-BEEE-A895FDAA8A45}" type="slidenum">
              <a:rPr lang="en-US" smtClean="0"/>
              <a:t>5</a:t>
            </a:fld>
            <a:endParaRPr lang="en-US"/>
          </a:p>
        </p:txBody>
      </p:sp>
    </p:spTree>
    <p:extLst>
      <p:ext uri="{BB962C8B-B14F-4D97-AF65-F5344CB8AC3E}">
        <p14:creationId xmlns:p14="http://schemas.microsoft.com/office/powerpoint/2010/main" val="2526709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a:t>
            </a:r>
            <a:r>
              <a:rPr lang="en-US" baseline="0" dirty="0" smtClean="0"/>
              <a:t> hopefully oriented you a bit with respect to what problem area I’m going to be talking about.  I will talk about the specific goals of our study before describing our methodology.  I’ll be forthright about the limitations of our study, of which there are many.  After I get through the methodology, I will present in detail the results of our study.  I’ll then take a step back to pull out the high-level takeaways from this study.  I’ll conclude by discussing what I consider some interesting directions for future research.</a:t>
            </a:r>
            <a:endParaRPr lang="en-US" dirty="0"/>
          </a:p>
        </p:txBody>
      </p:sp>
      <p:sp>
        <p:nvSpPr>
          <p:cNvPr id="4" name="Slide Number Placeholder 3"/>
          <p:cNvSpPr>
            <a:spLocks noGrp="1"/>
          </p:cNvSpPr>
          <p:nvPr>
            <p:ph type="sldNum" sz="quarter" idx="10"/>
          </p:nvPr>
        </p:nvSpPr>
        <p:spPr/>
        <p:txBody>
          <a:bodyPr/>
          <a:lstStyle/>
          <a:p>
            <a:fld id="{AD0D049C-4CB0-5F45-BEEE-A895FDAA8A45}" type="slidenum">
              <a:rPr lang="en-US" smtClean="0"/>
              <a:t>6</a:t>
            </a:fld>
            <a:endParaRPr lang="en-US"/>
          </a:p>
        </p:txBody>
      </p:sp>
    </p:spTree>
    <p:extLst>
      <p:ext uri="{BB962C8B-B14F-4D97-AF65-F5344CB8AC3E}">
        <p14:creationId xmlns:p14="http://schemas.microsoft.com/office/powerpoint/2010/main" val="2526709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had a few different goals for this study.</a:t>
            </a:r>
          </a:p>
          <a:p>
            <a:r>
              <a:rPr lang="en-US" baseline="0" dirty="0" smtClean="0"/>
              <a:t>Our primary goal is to get the community excited about this problem space and to encourage future work in teasing apart quantifiable differences between different development tools.</a:t>
            </a:r>
          </a:p>
          <a:p>
            <a:r>
              <a:rPr lang="en-US" baseline="0" dirty="0" smtClean="0"/>
              <a:t>But that’s sort of a meta-goal.</a:t>
            </a:r>
          </a:p>
          <a:p>
            <a:endParaRPr lang="en-US" baseline="0" dirty="0" smtClean="0"/>
          </a:p>
          <a:p>
            <a:r>
              <a:rPr lang="en-US" baseline="0" dirty="0" smtClean="0"/>
              <a:t>The more immediate goals were to introduce a methodology for evaluating the differences between different tools, and to actually do such an evaluation.</a:t>
            </a:r>
          </a:p>
          <a:p>
            <a:r>
              <a:rPr lang="en-US" baseline="0" dirty="0" smtClean="0"/>
              <a:t>Our evaluation focuses on security differences – that is, we take a first stab at quantifying differences in application security that are associated with choice of programming language, framework, and vulnerability-finding process.</a:t>
            </a:r>
          </a:p>
        </p:txBody>
      </p:sp>
      <p:sp>
        <p:nvSpPr>
          <p:cNvPr id="4" name="Slide Number Placeholder 3"/>
          <p:cNvSpPr>
            <a:spLocks noGrp="1"/>
          </p:cNvSpPr>
          <p:nvPr>
            <p:ph type="sldNum" sz="quarter" idx="10"/>
          </p:nvPr>
        </p:nvSpPr>
        <p:spPr/>
        <p:txBody>
          <a:bodyPr/>
          <a:lstStyle/>
          <a:p>
            <a:fld id="{AD0D049C-4CB0-5F45-BEEE-A895FDAA8A45}" type="slidenum">
              <a:rPr lang="en-US" smtClean="0"/>
              <a:t>7</a:t>
            </a:fld>
            <a:endParaRPr lang="en-US"/>
          </a:p>
        </p:txBody>
      </p:sp>
    </p:spTree>
    <p:extLst>
      <p:ext uri="{BB962C8B-B14F-4D97-AF65-F5344CB8AC3E}">
        <p14:creationId xmlns:p14="http://schemas.microsoft.com/office/powerpoint/2010/main" val="4129758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a secondary data set gathered from a programming contest and used in previous research.  In this contest, 9 independent teams of programmers developed a web application from the same specification in 30 hours.  Each team chose which language and framework(s) they would use.</a:t>
            </a:r>
          </a:p>
          <a:p>
            <a:endParaRPr lang="en-US" baseline="0" dirty="0" smtClean="0"/>
          </a:p>
          <a:p>
            <a:r>
              <a:rPr lang="en-US" baseline="0" dirty="0" smtClean="0"/>
              <a:t>The skill level and age of the members on the teams were comparable, which controls for human variability.</a:t>
            </a:r>
          </a:p>
          <a:p>
            <a:endParaRPr lang="en-US" baseline="0" dirty="0" smtClean="0"/>
          </a:p>
          <a:p>
            <a:r>
              <a:rPr lang="en-US" baseline="0" dirty="0" smtClean="0"/>
              <a:t>We measure the security of each implementation by using both black-box penetration testing and manual security review, and we use statistical hypothesis testing to look for security differences associated with differences in language or frameworks.  We also report on the comparative effectiveness of the two vulnerability-finding techniques that we chose to use.</a:t>
            </a:r>
            <a:endParaRPr lang="en-US" dirty="0"/>
          </a:p>
        </p:txBody>
      </p:sp>
      <p:sp>
        <p:nvSpPr>
          <p:cNvPr id="4" name="Slide Number Placeholder 3"/>
          <p:cNvSpPr>
            <a:spLocks noGrp="1"/>
          </p:cNvSpPr>
          <p:nvPr>
            <p:ph type="sldNum" sz="quarter" idx="10"/>
          </p:nvPr>
        </p:nvSpPr>
        <p:spPr/>
        <p:txBody>
          <a:bodyPr/>
          <a:lstStyle/>
          <a:p>
            <a:fld id="{AD0D049C-4CB0-5F45-BEEE-A895FDAA8A45}" type="slidenum">
              <a:rPr lang="en-US" smtClean="0"/>
              <a:t>8</a:t>
            </a:fld>
            <a:endParaRPr lang="en-US"/>
          </a:p>
        </p:txBody>
      </p:sp>
    </p:spTree>
    <p:extLst>
      <p:ext uri="{BB962C8B-B14F-4D97-AF65-F5344CB8AC3E}">
        <p14:creationId xmlns:p14="http://schemas.microsoft.com/office/powerpoint/2010/main" val="4129758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dig into the actual data, I feel compelled to say that this is an empirical study with limitations.</a:t>
            </a:r>
          </a:p>
          <a:p>
            <a:r>
              <a:rPr lang="en-US" baseline="0" dirty="0" smtClean="0"/>
              <a:t>Our study is far from perfect, but we report on our experiences in the hope that they are useful and that they encourage further research on the topic.</a:t>
            </a:r>
          </a:p>
          <a:p>
            <a:endParaRPr lang="en-US" baseline="0" dirty="0" smtClean="0"/>
          </a:p>
          <a:p>
            <a:r>
              <a:rPr lang="en-US" baseline="0" dirty="0" smtClean="0"/>
              <a:t>The experiment was designed as a non-randomized experiment.  This means that the development teams each chose which programming language and frameworks to use instead of being assigned them randomly.  We should therefore expect any results to be more representative of choosing a team for a project than choosing a language for an existing team to use.</a:t>
            </a:r>
          </a:p>
          <a:p>
            <a:endParaRPr lang="en-US" baseline="0" dirty="0" smtClean="0"/>
          </a:p>
          <a:p>
            <a:r>
              <a:rPr lang="en-US" baseline="0" dirty="0" smtClean="0"/>
              <a:t>The manual reviews were performed only by me.  While I think I’m a great guy and am </a:t>
            </a:r>
            <a:r>
              <a:rPr lang="en-US" baseline="0" dirty="0" smtClean="0"/>
              <a:t>good</a:t>
            </a:r>
            <a:r>
              <a:rPr lang="en-US" baseline="0" dirty="0" smtClean="0"/>
              <a:t>-looking and nice to people, I don’t think I found all the vulnerabilities in the applications – in fact, I know I didn’t, because in many cases, the black-box tool found vulnerabilities that I did not.  A more meaningful comparison of the effectiveness of manual review and black-box testing could come from having multiple reviewers independently reviewing the implementations.</a:t>
            </a:r>
          </a:p>
          <a:p>
            <a:endParaRPr lang="en-US" baseline="0" dirty="0" smtClean="0"/>
          </a:p>
          <a:p>
            <a:r>
              <a:rPr lang="en-US" baseline="0" dirty="0" smtClean="0"/>
              <a:t>Next, this application is not necessarily representative of every application you might want to build.  The application built by the teams is a simple social networking application.  Any results we see might not apply to more complex applications or applications with vastly different requirements.</a:t>
            </a:r>
          </a:p>
          <a:p>
            <a:endParaRPr lang="en-US" baseline="0" dirty="0" smtClean="0"/>
          </a:p>
          <a:p>
            <a:r>
              <a:rPr lang="en-US" baseline="0" dirty="0" smtClean="0"/>
              <a:t>Finally, we have only 9 independent samples, which is less than ideal.  I’ve been thinking about cost-effective ways to get more independent samples for future studies, but for this study, this is all we have.</a:t>
            </a:r>
          </a:p>
          <a:p>
            <a:endParaRPr lang="en-US" baseline="0" dirty="0" smtClean="0"/>
          </a:p>
          <a:p>
            <a:r>
              <a:rPr lang="en-US" baseline="0" dirty="0" smtClean="0"/>
              <a:t>There are more limitations listed in the paper.  Suffice to say that this study is exploratory and a first cut at a problem space that we think deserves future attention from the community.</a:t>
            </a:r>
            <a:endParaRPr lang="en-US" dirty="0"/>
          </a:p>
        </p:txBody>
      </p:sp>
      <p:sp>
        <p:nvSpPr>
          <p:cNvPr id="4" name="Slide Number Placeholder 3"/>
          <p:cNvSpPr>
            <a:spLocks noGrp="1"/>
          </p:cNvSpPr>
          <p:nvPr>
            <p:ph type="sldNum" sz="quarter" idx="10"/>
          </p:nvPr>
        </p:nvSpPr>
        <p:spPr/>
        <p:txBody>
          <a:bodyPr/>
          <a:lstStyle/>
          <a:p>
            <a:fld id="{AD0D049C-4CB0-5F45-BEEE-A895FDAA8A45}" type="slidenum">
              <a:rPr lang="en-US" smtClean="0"/>
              <a:t>9</a:t>
            </a:fld>
            <a:endParaRPr lang="en-US"/>
          </a:p>
        </p:txBody>
      </p:sp>
    </p:spTree>
    <p:extLst>
      <p:ext uri="{BB962C8B-B14F-4D97-AF65-F5344CB8AC3E}">
        <p14:creationId xmlns:p14="http://schemas.microsoft.com/office/powerpoint/2010/main" val="4129758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first set of tools that we evaluate is programming language.  Of the 9 implementations in the study, 3 of the teams used Java, 3 used Perl, and 3 used PHP.</a:t>
            </a:r>
          </a:p>
          <a:p>
            <a:endParaRPr lang="en-US" baseline="0" dirty="0" smtClean="0"/>
          </a:p>
          <a:p>
            <a:r>
              <a:rPr lang="en-US" baseline="0" dirty="0" smtClean="0"/>
              <a:t>We look at both the total number of vulnerabilities found for each implementation as well as the number of vulnerabilities for different vulnerability classes – XSS, SQL Injection, etc.</a:t>
            </a:r>
          </a:p>
          <a:p>
            <a:endParaRPr lang="en-US" baseline="0" dirty="0" smtClean="0"/>
          </a:p>
          <a:p>
            <a:r>
              <a:rPr lang="en-US" baseline="0" dirty="0" smtClean="0"/>
              <a:t>Before I show you some graphs, I’ll tell you that the main takeaway here is that 9 independent samples are simply not enough to find any associations between programming language and security.  It could be that there is no association, or it could be that there is an association, but only larger data sets will reveal it.</a:t>
            </a:r>
            <a:endParaRPr lang="en-US" dirty="0"/>
          </a:p>
        </p:txBody>
      </p:sp>
      <p:sp>
        <p:nvSpPr>
          <p:cNvPr id="4" name="Slide Number Placeholder 3"/>
          <p:cNvSpPr>
            <a:spLocks noGrp="1"/>
          </p:cNvSpPr>
          <p:nvPr>
            <p:ph type="sldNum" sz="quarter" idx="10"/>
          </p:nvPr>
        </p:nvSpPr>
        <p:spPr/>
        <p:txBody>
          <a:bodyPr/>
          <a:lstStyle/>
          <a:p>
            <a:fld id="{AD0D049C-4CB0-5F45-BEEE-A895FDAA8A45}" type="slidenum">
              <a:rPr lang="en-US" smtClean="0"/>
              <a:t>10</a:t>
            </a:fld>
            <a:endParaRPr lang="en-US"/>
          </a:p>
        </p:txBody>
      </p:sp>
    </p:spTree>
    <p:extLst>
      <p:ext uri="{BB962C8B-B14F-4D97-AF65-F5344CB8AC3E}">
        <p14:creationId xmlns:p14="http://schemas.microsoft.com/office/powerpoint/2010/main" val="4129758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x-none"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dirty="0"/>
          </a:p>
        </p:txBody>
      </p:sp>
      <p:sp>
        <p:nvSpPr>
          <p:cNvPr id="4" name="Date Placeholder 3"/>
          <p:cNvSpPr>
            <a:spLocks noGrp="1"/>
          </p:cNvSpPr>
          <p:nvPr>
            <p:ph type="dt" sz="half" idx="10"/>
          </p:nvPr>
        </p:nvSpPr>
        <p:spPr/>
        <p:txBody>
          <a:bodyPr/>
          <a:lstStyle/>
          <a:p>
            <a:fld id="{FC3BD62D-B198-AE4C-9210-4974A5A22B70}" type="datetime1">
              <a:rPr lang="en-US" smtClean="0"/>
              <a:t>6/16/11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x-none"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x-none" smtClean="0"/>
              <a:t>Click to edit Master text styles</a:t>
            </a:r>
          </a:p>
        </p:txBody>
      </p:sp>
      <p:sp>
        <p:nvSpPr>
          <p:cNvPr id="5" name="Date Placeholder 4"/>
          <p:cNvSpPr>
            <a:spLocks noGrp="1"/>
          </p:cNvSpPr>
          <p:nvPr>
            <p:ph type="dt" sz="half" idx="10"/>
          </p:nvPr>
        </p:nvSpPr>
        <p:spPr/>
        <p:txBody>
          <a:bodyPr/>
          <a:lstStyle/>
          <a:p>
            <a:fld id="{7CD31F21-D62A-7341-9E87-F4C52AC5409C}" type="datetime1">
              <a:rPr lang="en-US" smtClean="0"/>
              <a:t>6/16/11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x-none"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x-none" smtClean="0"/>
              <a:t>Click to edit Master text styles</a:t>
            </a:r>
          </a:p>
        </p:txBody>
      </p:sp>
      <p:sp>
        <p:nvSpPr>
          <p:cNvPr id="5" name="Date Placeholder 4"/>
          <p:cNvSpPr>
            <a:spLocks noGrp="1"/>
          </p:cNvSpPr>
          <p:nvPr>
            <p:ph type="dt" sz="half" idx="10"/>
          </p:nvPr>
        </p:nvSpPr>
        <p:spPr/>
        <p:txBody>
          <a:bodyPr/>
          <a:lstStyle/>
          <a:p>
            <a:fld id="{774EF2A4-8C7A-3246-8B9D-5942C9A3E63B}" type="datetime1">
              <a:rPr lang="en-US" smtClean="0"/>
              <a:t>6/16/11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x-none"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x-none" smtClean="0"/>
              <a:t>Click to edit Master text styles</a:t>
            </a:r>
          </a:p>
        </p:txBody>
      </p:sp>
      <p:sp>
        <p:nvSpPr>
          <p:cNvPr id="5" name="Date Placeholder 4"/>
          <p:cNvSpPr>
            <a:spLocks noGrp="1"/>
          </p:cNvSpPr>
          <p:nvPr>
            <p:ph type="dt" sz="half" idx="10"/>
          </p:nvPr>
        </p:nvSpPr>
        <p:spPr/>
        <p:txBody>
          <a:bodyPr/>
          <a:lstStyle/>
          <a:p>
            <a:fld id="{23C0FFD5-74B4-AA43-B3A6-BD3460B486FB}" type="datetime1">
              <a:rPr lang="en-US" smtClean="0"/>
              <a:t>6/16/11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F545A424-CD52-894B-8FD2-E015AC4D3B69}" type="datetime1">
              <a:rPr lang="en-US" smtClean="0"/>
              <a:t>6/16/11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x-none"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CE190D23-B437-CC4D-A6D3-8403C5F45C17}" type="datetime1">
              <a:rPr lang="en-US" smtClean="0"/>
              <a:t>6/16/11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FA096A64-E53F-D845-B30C-0AF68B24B380}" type="datetime1">
              <a:rPr lang="en-US" smtClean="0"/>
              <a:t>6/16/11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x-none"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dirty="0"/>
          </a:p>
        </p:txBody>
      </p:sp>
      <p:sp>
        <p:nvSpPr>
          <p:cNvPr id="4" name="Date Placeholder 3"/>
          <p:cNvSpPr>
            <a:spLocks noGrp="1"/>
          </p:cNvSpPr>
          <p:nvPr>
            <p:ph type="dt" sz="half" idx="10"/>
          </p:nvPr>
        </p:nvSpPr>
        <p:spPr/>
        <p:txBody>
          <a:bodyPr/>
          <a:lstStyle/>
          <a:p>
            <a:fld id="{C261BF74-E189-0546-81C6-672264DCED7F}" type="datetime1">
              <a:rPr lang="en-US" smtClean="0"/>
              <a:t>6/16/11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x-none"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x-none"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FD3E1550-127A-F84E-BAC9-69EC438E1E74}" type="datetime1">
              <a:rPr lang="en-US" smtClean="0"/>
              <a:t>6/16/11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x-none"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Date Placeholder 4"/>
          <p:cNvSpPr>
            <a:spLocks noGrp="1"/>
          </p:cNvSpPr>
          <p:nvPr>
            <p:ph type="dt" sz="half" idx="10"/>
          </p:nvPr>
        </p:nvSpPr>
        <p:spPr/>
        <p:txBody>
          <a:bodyPr/>
          <a:lstStyle/>
          <a:p>
            <a:fld id="{25745F71-1454-E749-AC84-A05BF41FD1EF}" type="datetime1">
              <a:rPr lang="en-US" smtClean="0"/>
              <a:t>6/16/11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x-none"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7" name="Date Placeholder 6"/>
          <p:cNvSpPr>
            <a:spLocks noGrp="1"/>
          </p:cNvSpPr>
          <p:nvPr>
            <p:ph type="dt" sz="half" idx="10"/>
          </p:nvPr>
        </p:nvSpPr>
        <p:spPr/>
        <p:txBody>
          <a:bodyPr/>
          <a:lstStyle/>
          <a:p>
            <a:fld id="{B263B174-E29A-3D43-94CF-8CFFCACC8C3E}" type="datetime1">
              <a:rPr lang="en-US" smtClean="0"/>
              <a:t>6/16/11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Date Placeholder 2"/>
          <p:cNvSpPr>
            <a:spLocks noGrp="1"/>
          </p:cNvSpPr>
          <p:nvPr>
            <p:ph type="dt" sz="half" idx="10"/>
          </p:nvPr>
        </p:nvSpPr>
        <p:spPr/>
        <p:txBody>
          <a:bodyPr/>
          <a:lstStyle/>
          <a:p>
            <a:fld id="{15B0CC8A-BDD2-8941-8337-6C6C47B773F8}" type="datetime1">
              <a:rPr lang="en-US" smtClean="0"/>
              <a:t>6/16/11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F3C34-CC35-D442-AE62-6FB020F7CC79}" type="datetime1">
              <a:rPr lang="en-US" smtClean="0"/>
              <a:t>6/16/11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x-none"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56AF5449-3E71-EC43-81F1-1A6CFF705EB5}" type="datetime1">
              <a:rPr lang="en-US" smtClean="0"/>
              <a:t>6/16/11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x-none"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CE3D2C64-90F8-B042-AF9B-B102946FEDEF}" type="datetime1">
              <a:rPr lang="en-US" smtClean="0"/>
              <a:t>6/16/11</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2968"/>
            <a:ext cx="7772400" cy="2908601"/>
          </a:xfrm>
        </p:spPr>
        <p:txBody>
          <a:bodyPr/>
          <a:lstStyle/>
          <a:p>
            <a:r>
              <a:rPr lang="en-US" sz="4800" dirty="0" smtClean="0"/>
              <a:t>Exploring the Relationship Between Web Application Development Tools and Security</a:t>
            </a:r>
            <a:endParaRPr lang="en-US" sz="4800" dirty="0"/>
          </a:p>
        </p:txBody>
      </p:sp>
      <p:sp>
        <p:nvSpPr>
          <p:cNvPr id="3" name="Subtitle 2"/>
          <p:cNvSpPr>
            <a:spLocks noGrp="1"/>
          </p:cNvSpPr>
          <p:nvPr>
            <p:ph type="subTitle" idx="1"/>
          </p:nvPr>
        </p:nvSpPr>
        <p:spPr>
          <a:xfrm>
            <a:off x="685800" y="4802922"/>
            <a:ext cx="7772400" cy="877824"/>
          </a:xfrm>
        </p:spPr>
        <p:txBody>
          <a:bodyPr/>
          <a:lstStyle/>
          <a:p>
            <a:r>
              <a:rPr lang="en-US" b="1" dirty="0" smtClean="0"/>
              <a:t>Matthew Finifter </a:t>
            </a:r>
            <a:r>
              <a:rPr lang="en-US" dirty="0" smtClean="0"/>
              <a:t>and David Wagner</a:t>
            </a:r>
          </a:p>
          <a:p>
            <a:r>
              <a:rPr lang="en-US" dirty="0" smtClean="0"/>
              <a:t>University of California, Berkeley</a:t>
            </a:r>
            <a:endParaRPr lang="en-US" b="1" dirty="0"/>
          </a:p>
        </p:txBody>
      </p:sp>
    </p:spTree>
    <p:extLst>
      <p:ext uri="{BB962C8B-B14F-4D97-AF65-F5344CB8AC3E}">
        <p14:creationId xmlns:p14="http://schemas.microsoft.com/office/powerpoint/2010/main" val="37991915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smtClean="0"/>
              <a:t>3 Java teams, 3 Perl teams, 3 PHP teams</a:t>
            </a:r>
          </a:p>
          <a:p>
            <a:pPr>
              <a:buFont typeface="Arial"/>
              <a:buChar char="•"/>
            </a:pPr>
            <a:r>
              <a:rPr lang="en-US" dirty="0" smtClean="0"/>
              <a:t>Look for association between programming language and:</a:t>
            </a:r>
          </a:p>
          <a:p>
            <a:pPr lvl="1">
              <a:buFont typeface="Arial"/>
              <a:buChar char="•"/>
            </a:pPr>
            <a:r>
              <a:rPr lang="en-US" dirty="0" smtClean="0"/>
              <a:t>Total number of vulnerabilities found in the implementation</a:t>
            </a:r>
          </a:p>
          <a:p>
            <a:pPr lvl="1">
              <a:buFont typeface="Arial"/>
              <a:buChar char="•"/>
            </a:pPr>
            <a:r>
              <a:rPr lang="en-US" dirty="0" smtClean="0"/>
              <a:t>Number of vulnerabilities for each vulnerability class</a:t>
            </a:r>
          </a:p>
          <a:p>
            <a:pPr>
              <a:buFont typeface="Arial"/>
              <a:buChar char="•"/>
            </a:pPr>
            <a:r>
              <a:rPr lang="en-US" dirty="0" smtClean="0"/>
              <a:t>Main conclusion: 9 samples is too few to find these associations.</a:t>
            </a:r>
          </a:p>
          <a:p>
            <a:pPr lvl="1">
              <a:buFont typeface="Arial"/>
              <a:buChar char="•"/>
            </a:pPr>
            <a:r>
              <a:rPr lang="en-US" dirty="0" smtClean="0"/>
              <a:t>Maybe there is no association</a:t>
            </a:r>
          </a:p>
          <a:p>
            <a:pPr lvl="1">
              <a:buFont typeface="Arial"/>
              <a:buChar char="•"/>
            </a:pPr>
            <a:r>
              <a:rPr lang="en-US" dirty="0" smtClean="0"/>
              <a:t>Maybe we need more data</a:t>
            </a:r>
          </a:p>
        </p:txBody>
      </p:sp>
      <p:sp>
        <p:nvSpPr>
          <p:cNvPr id="4" name="Slide Number Placeholder 3"/>
          <p:cNvSpPr>
            <a:spLocks noGrp="1"/>
          </p:cNvSpPr>
          <p:nvPr>
            <p:ph type="sldNum" sz="quarter" idx="12"/>
          </p:nvPr>
        </p:nvSpPr>
        <p:spPr/>
        <p:txBody>
          <a:bodyPr/>
          <a:lstStyle/>
          <a:p>
            <a:fld id="{9C1F5A0A-F6FC-4FFD-9B49-0DA8697211D9}" type="slidenum">
              <a:rPr lang="en-US" smtClean="0"/>
              <a:t>10</a:t>
            </a:fld>
            <a:endParaRPr lang="en-US"/>
          </a:p>
        </p:txBody>
      </p:sp>
    </p:spTree>
    <p:extLst>
      <p:ext uri="{BB962C8B-B14F-4D97-AF65-F5344CB8AC3E}">
        <p14:creationId xmlns:p14="http://schemas.microsoft.com/office/powerpoint/2010/main" val="37989342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Total Vulnerabilities</a:t>
            </a:r>
            <a:endParaRPr lang="en-US" dirty="0"/>
          </a:p>
        </p:txBody>
      </p:sp>
      <p:pic>
        <p:nvPicPr>
          <p:cNvPr id="4" name="Content Placeholder 3" descr="total-vulns.pdf"/>
          <p:cNvPicPr>
            <a:picLocks noGrp="1" noChangeAspect="1"/>
          </p:cNvPicPr>
          <p:nvPr>
            <p:ph idx="1"/>
          </p:nvPr>
        </p:nvPicPr>
        <p:blipFill>
          <a:blip r:embed="rId3">
            <a:extLst>
              <a:ext uri="{28A0092B-C50C-407E-A947-70E740481C1C}">
                <a14:useLocalDpi xmlns:a14="http://schemas.microsoft.com/office/drawing/2010/main" val="0"/>
              </a:ext>
            </a:extLst>
          </a:blip>
          <a:srcRect l="-16379" r="-16379"/>
          <a:stretch>
            <a:fillRect/>
          </a:stretch>
        </p:blipFill>
        <p:spPr/>
      </p:pic>
      <p:sp>
        <p:nvSpPr>
          <p:cNvPr id="5" name="Slide Number Placeholder 4"/>
          <p:cNvSpPr>
            <a:spLocks noGrp="1"/>
          </p:cNvSpPr>
          <p:nvPr>
            <p:ph type="sldNum" sz="quarter" idx="12"/>
          </p:nvPr>
        </p:nvSpPr>
        <p:spPr/>
        <p:txBody>
          <a:bodyPr/>
          <a:lstStyle/>
          <a:p>
            <a:fld id="{9C1F5A0A-F6FC-4FFD-9B49-0DA8697211D9}" type="slidenum">
              <a:rPr lang="en-US" smtClean="0"/>
              <a:t>11</a:t>
            </a:fld>
            <a:endParaRPr lang="en-US"/>
          </a:p>
        </p:txBody>
      </p:sp>
    </p:spTree>
    <p:extLst>
      <p:ext uri="{BB962C8B-B14F-4D97-AF65-F5344CB8AC3E}">
        <p14:creationId xmlns:p14="http://schemas.microsoft.com/office/powerpoint/2010/main" val="27940327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Stored XSS</a:t>
            </a:r>
            <a:endParaRPr lang="en-US" dirty="0"/>
          </a:p>
        </p:txBody>
      </p:sp>
      <p:pic>
        <p:nvPicPr>
          <p:cNvPr id="4" name="Content Placeholder 3" descr="stored-xss.pdf"/>
          <p:cNvPicPr>
            <a:picLocks noGrp="1" noChangeAspect="1"/>
          </p:cNvPicPr>
          <p:nvPr>
            <p:ph idx="1"/>
          </p:nvPr>
        </p:nvPicPr>
        <p:blipFill>
          <a:blip r:embed="rId3">
            <a:extLst>
              <a:ext uri="{28A0092B-C50C-407E-A947-70E740481C1C}">
                <a14:useLocalDpi xmlns:a14="http://schemas.microsoft.com/office/drawing/2010/main" val="0"/>
              </a:ext>
            </a:extLst>
          </a:blip>
          <a:srcRect l="-16379" r="-16379"/>
          <a:stretch>
            <a:fillRect/>
          </a:stretch>
        </p:blipFill>
        <p:spPr/>
      </p:pic>
      <p:sp>
        <p:nvSpPr>
          <p:cNvPr id="5" name="Slide Number Placeholder 4"/>
          <p:cNvSpPr>
            <a:spLocks noGrp="1"/>
          </p:cNvSpPr>
          <p:nvPr>
            <p:ph type="sldNum" sz="quarter" idx="12"/>
          </p:nvPr>
        </p:nvSpPr>
        <p:spPr/>
        <p:txBody>
          <a:bodyPr/>
          <a:lstStyle/>
          <a:p>
            <a:fld id="{9C1F5A0A-F6FC-4FFD-9B49-0DA8697211D9}" type="slidenum">
              <a:rPr lang="en-US" smtClean="0"/>
              <a:t>12</a:t>
            </a:fld>
            <a:endParaRPr lang="en-US"/>
          </a:p>
        </p:txBody>
      </p:sp>
    </p:spTree>
    <p:extLst>
      <p:ext uri="{BB962C8B-B14F-4D97-AF65-F5344CB8AC3E}">
        <p14:creationId xmlns:p14="http://schemas.microsoft.com/office/powerpoint/2010/main" val="35762855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Reflected XSS</a:t>
            </a:r>
            <a:endParaRPr lang="en-US" dirty="0"/>
          </a:p>
        </p:txBody>
      </p:sp>
      <p:pic>
        <p:nvPicPr>
          <p:cNvPr id="4" name="Content Placeholder 3" descr="reflected-xss.pdf"/>
          <p:cNvPicPr>
            <a:picLocks noGrp="1" noChangeAspect="1"/>
          </p:cNvPicPr>
          <p:nvPr>
            <p:ph idx="1"/>
          </p:nvPr>
        </p:nvPicPr>
        <p:blipFill>
          <a:blip r:embed="rId3">
            <a:extLst>
              <a:ext uri="{28A0092B-C50C-407E-A947-70E740481C1C}">
                <a14:useLocalDpi xmlns:a14="http://schemas.microsoft.com/office/drawing/2010/main" val="0"/>
              </a:ext>
            </a:extLst>
          </a:blip>
          <a:srcRect l="-16368" r="-16368"/>
          <a:stretch>
            <a:fillRect/>
          </a:stretch>
        </p:blipFill>
        <p:spPr>
          <a:xfrm>
            <a:off x="685800" y="1868488"/>
            <a:ext cx="7770813" cy="4257675"/>
          </a:xfrm>
        </p:spPr>
      </p:pic>
      <p:sp>
        <p:nvSpPr>
          <p:cNvPr id="5" name="Slide Number Placeholder 4"/>
          <p:cNvSpPr>
            <a:spLocks noGrp="1"/>
          </p:cNvSpPr>
          <p:nvPr>
            <p:ph type="sldNum" sz="quarter" idx="12"/>
          </p:nvPr>
        </p:nvSpPr>
        <p:spPr/>
        <p:txBody>
          <a:bodyPr/>
          <a:lstStyle/>
          <a:p>
            <a:fld id="{9C1F5A0A-F6FC-4FFD-9B49-0DA8697211D9}" type="slidenum">
              <a:rPr lang="en-US" smtClean="0"/>
              <a:t>13</a:t>
            </a:fld>
            <a:endParaRPr lang="en-US"/>
          </a:p>
        </p:txBody>
      </p:sp>
    </p:spTree>
    <p:extLst>
      <p:ext uri="{BB962C8B-B14F-4D97-AF65-F5344CB8AC3E}">
        <p14:creationId xmlns:p14="http://schemas.microsoft.com/office/powerpoint/2010/main" val="15857287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SQL Injection</a:t>
            </a:r>
            <a:endParaRPr lang="en-US" dirty="0"/>
          </a:p>
        </p:txBody>
      </p:sp>
      <p:pic>
        <p:nvPicPr>
          <p:cNvPr id="4" name="Content Placeholder 3" descr="sqli.pdf"/>
          <p:cNvPicPr>
            <a:picLocks noGrp="1" noChangeAspect="1"/>
          </p:cNvPicPr>
          <p:nvPr>
            <p:ph idx="1"/>
          </p:nvPr>
        </p:nvPicPr>
        <p:blipFill>
          <a:blip r:embed="rId3">
            <a:extLst>
              <a:ext uri="{28A0092B-C50C-407E-A947-70E740481C1C}">
                <a14:useLocalDpi xmlns:a14="http://schemas.microsoft.com/office/drawing/2010/main" val="0"/>
              </a:ext>
            </a:extLst>
          </a:blip>
          <a:srcRect l="-16379" r="-16379"/>
          <a:stretch>
            <a:fillRect/>
          </a:stretch>
        </p:blipFill>
        <p:spPr/>
      </p:pic>
      <p:sp>
        <p:nvSpPr>
          <p:cNvPr id="5" name="Slide Number Placeholder 4"/>
          <p:cNvSpPr>
            <a:spLocks noGrp="1"/>
          </p:cNvSpPr>
          <p:nvPr>
            <p:ph type="sldNum" sz="quarter" idx="12"/>
          </p:nvPr>
        </p:nvSpPr>
        <p:spPr/>
        <p:txBody>
          <a:bodyPr/>
          <a:lstStyle/>
          <a:p>
            <a:fld id="{9C1F5A0A-F6FC-4FFD-9B49-0DA8697211D9}" type="slidenum">
              <a:rPr lang="en-US" smtClean="0"/>
              <a:t>14</a:t>
            </a:fld>
            <a:endParaRPr lang="en-US"/>
          </a:p>
        </p:txBody>
      </p:sp>
    </p:spTree>
    <p:extLst>
      <p:ext uri="{BB962C8B-B14F-4D97-AF65-F5344CB8AC3E}">
        <p14:creationId xmlns:p14="http://schemas.microsoft.com/office/powerpoint/2010/main" val="36340868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Auth. Bypass</a:t>
            </a:r>
            <a:endParaRPr lang="en-US" dirty="0"/>
          </a:p>
        </p:txBody>
      </p:sp>
      <p:pic>
        <p:nvPicPr>
          <p:cNvPr id="4" name="Content Placeholder 3" descr="auth-bypass.pdf"/>
          <p:cNvPicPr>
            <a:picLocks noGrp="1" noChangeAspect="1"/>
          </p:cNvPicPr>
          <p:nvPr>
            <p:ph idx="1"/>
          </p:nvPr>
        </p:nvPicPr>
        <p:blipFill>
          <a:blip r:embed="rId3">
            <a:extLst>
              <a:ext uri="{28A0092B-C50C-407E-A947-70E740481C1C}">
                <a14:useLocalDpi xmlns:a14="http://schemas.microsoft.com/office/drawing/2010/main" val="0"/>
              </a:ext>
            </a:extLst>
          </a:blip>
          <a:srcRect l="-16368" r="-16368"/>
          <a:stretch>
            <a:fillRect/>
          </a:stretch>
        </p:blipFill>
        <p:spPr>
          <a:xfrm>
            <a:off x="685800" y="1868488"/>
            <a:ext cx="7770813" cy="4257675"/>
          </a:xfrm>
        </p:spPr>
      </p:pic>
      <p:sp>
        <p:nvSpPr>
          <p:cNvPr id="5" name="Slide Number Placeholder 4"/>
          <p:cNvSpPr>
            <a:spLocks noGrp="1"/>
          </p:cNvSpPr>
          <p:nvPr>
            <p:ph type="sldNum" sz="quarter" idx="12"/>
          </p:nvPr>
        </p:nvSpPr>
        <p:spPr/>
        <p:txBody>
          <a:bodyPr/>
          <a:lstStyle/>
          <a:p>
            <a:fld id="{9C1F5A0A-F6FC-4FFD-9B49-0DA8697211D9}" type="slidenum">
              <a:rPr lang="en-US" smtClean="0"/>
              <a:t>15</a:t>
            </a:fld>
            <a:endParaRPr lang="en-US"/>
          </a:p>
        </p:txBody>
      </p:sp>
    </p:spTree>
    <p:extLst>
      <p:ext uri="{BB962C8B-B14F-4D97-AF65-F5344CB8AC3E}">
        <p14:creationId xmlns:p14="http://schemas.microsoft.com/office/powerpoint/2010/main" val="42909589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“Binary” Vulnerabilities</a:t>
            </a:r>
            <a:endParaRPr lang="en-US" dirty="0"/>
          </a:p>
        </p:txBody>
      </p:sp>
      <p:sp>
        <p:nvSpPr>
          <p:cNvPr id="5" name="Slide Number Placeholder 4"/>
          <p:cNvSpPr>
            <a:spLocks noGrp="1"/>
          </p:cNvSpPr>
          <p:nvPr>
            <p:ph type="sldNum" sz="quarter" idx="12"/>
          </p:nvPr>
        </p:nvSpPr>
        <p:spPr/>
        <p:txBody>
          <a:bodyPr/>
          <a:lstStyle/>
          <a:p>
            <a:fld id="{9C1F5A0A-F6FC-4FFD-9B49-0DA8697211D9}" type="slidenum">
              <a:rPr lang="en-US" smtClean="0"/>
              <a:t>16</a:t>
            </a:fld>
            <a:endParaRPr lang="en-US"/>
          </a:p>
        </p:txBody>
      </p:sp>
      <p:pic>
        <p:nvPicPr>
          <p:cNvPr id="3" name="Picture 2" descr="binary-vuln-char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1550894"/>
            <a:ext cx="7770812" cy="4805456"/>
          </a:xfrm>
          <a:prstGeom prst="rect">
            <a:avLst/>
          </a:prstGeom>
        </p:spPr>
      </p:pic>
    </p:spTree>
    <p:extLst>
      <p:ext uri="{BB962C8B-B14F-4D97-AF65-F5344CB8AC3E}">
        <p14:creationId xmlns:p14="http://schemas.microsoft.com/office/powerpoint/2010/main" val="23310768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Support</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smtClean="0"/>
              <a:t>Different frameworks offer different features</a:t>
            </a:r>
          </a:p>
          <a:p>
            <a:pPr>
              <a:buFont typeface="Arial"/>
              <a:buChar char="•"/>
            </a:pPr>
            <a:r>
              <a:rPr lang="en-US" dirty="0" smtClean="0"/>
              <a:t>Taxonomy of framework support</a:t>
            </a:r>
          </a:p>
          <a:p>
            <a:pPr lvl="1">
              <a:buFont typeface="Arial"/>
              <a:buChar char="•"/>
            </a:pPr>
            <a:r>
              <a:rPr lang="en-US" dirty="0" smtClean="0"/>
              <a:t>None</a:t>
            </a:r>
          </a:p>
          <a:p>
            <a:pPr lvl="1">
              <a:buFont typeface="Arial"/>
              <a:buChar char="•"/>
            </a:pPr>
            <a:r>
              <a:rPr lang="en-US" dirty="0" smtClean="0"/>
              <a:t>Manual</a:t>
            </a:r>
          </a:p>
          <a:p>
            <a:pPr lvl="1">
              <a:buFont typeface="Arial"/>
              <a:buChar char="•"/>
            </a:pPr>
            <a:r>
              <a:rPr lang="en-US" dirty="0" smtClean="0"/>
              <a:t>Opt-in</a:t>
            </a:r>
          </a:p>
          <a:p>
            <a:pPr lvl="1">
              <a:buFont typeface="Arial"/>
              <a:buChar char="•"/>
            </a:pPr>
            <a:r>
              <a:rPr lang="en-US" dirty="0" smtClean="0"/>
              <a:t>Opt-out</a:t>
            </a:r>
          </a:p>
          <a:p>
            <a:pPr lvl="1">
              <a:buFont typeface="Arial"/>
              <a:buChar char="•"/>
            </a:pPr>
            <a:r>
              <a:rPr lang="en-US" dirty="0" smtClean="0"/>
              <a:t>Always on</a:t>
            </a:r>
          </a:p>
        </p:txBody>
      </p:sp>
      <p:sp>
        <p:nvSpPr>
          <p:cNvPr id="4" name="Slide Number Placeholder 3"/>
          <p:cNvSpPr>
            <a:spLocks noGrp="1"/>
          </p:cNvSpPr>
          <p:nvPr>
            <p:ph type="sldNum" sz="quarter" idx="12"/>
          </p:nvPr>
        </p:nvSpPr>
        <p:spPr/>
        <p:txBody>
          <a:bodyPr/>
          <a:lstStyle/>
          <a:p>
            <a:fld id="{9C1F5A0A-F6FC-4FFD-9B49-0DA8697211D9}" type="slidenum">
              <a:rPr lang="en-US" smtClean="0"/>
              <a:t>17</a:t>
            </a:fld>
            <a:endParaRPr lang="en-US"/>
          </a:p>
        </p:txBody>
      </p:sp>
    </p:spTree>
    <p:extLst>
      <p:ext uri="{BB962C8B-B14F-4D97-AF65-F5344CB8AC3E}">
        <p14:creationId xmlns:p14="http://schemas.microsoft.com/office/powerpoint/2010/main" val="420302955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Support</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a:t>Labeled each (team number, vulnerability class) with a framework support </a:t>
            </a:r>
            <a:r>
              <a:rPr lang="en-US" dirty="0" smtClean="0"/>
              <a:t>level</a:t>
            </a:r>
          </a:p>
          <a:p>
            <a:pPr>
              <a:buFont typeface="Arial"/>
              <a:buChar char="•"/>
            </a:pPr>
            <a:r>
              <a:rPr lang="en-US" dirty="0" smtClean="0"/>
              <a:t>E.g., “team 4 had always-on CSRF protection”</a:t>
            </a:r>
          </a:p>
          <a:p>
            <a:pPr>
              <a:buFont typeface="Arial"/>
              <a:buChar char="•"/>
            </a:pPr>
            <a:r>
              <a:rPr lang="en-US" dirty="0" smtClean="0"/>
              <a:t>This data set allows us to consider association between level of framework support and vulnerabilities.</a:t>
            </a:r>
          </a:p>
          <a:p>
            <a:pPr>
              <a:buFont typeface="Arial"/>
              <a:buChar char="•"/>
            </a:pPr>
            <a:r>
              <a:rPr lang="en-US" dirty="0" smtClean="0"/>
              <a:t>In other words, does a higher level of framework support help?</a:t>
            </a:r>
            <a:endParaRPr lang="en-US" dirty="0"/>
          </a:p>
        </p:txBody>
      </p:sp>
      <p:sp>
        <p:nvSpPr>
          <p:cNvPr id="4" name="Slide Number Placeholder 3"/>
          <p:cNvSpPr>
            <a:spLocks noGrp="1"/>
          </p:cNvSpPr>
          <p:nvPr>
            <p:ph type="sldNum" sz="quarter" idx="12"/>
          </p:nvPr>
        </p:nvSpPr>
        <p:spPr/>
        <p:txBody>
          <a:bodyPr/>
          <a:lstStyle/>
          <a:p>
            <a:fld id="{9C1F5A0A-F6FC-4FFD-9B49-0DA8697211D9}" type="slidenum">
              <a:rPr lang="en-US" smtClean="0"/>
              <a:t>18</a:t>
            </a:fld>
            <a:endParaRPr lang="en-US"/>
          </a:p>
        </p:txBody>
      </p:sp>
    </p:spTree>
    <p:extLst>
      <p:ext uri="{BB962C8B-B14F-4D97-AF65-F5344CB8AC3E}">
        <p14:creationId xmlns:p14="http://schemas.microsoft.com/office/powerpoint/2010/main" val="29605182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Support</a:t>
            </a:r>
            <a:endParaRPr lang="en-US" dirty="0"/>
          </a:p>
        </p:txBody>
      </p:sp>
      <p:sp>
        <p:nvSpPr>
          <p:cNvPr id="3" name="Content Placeholder 2"/>
          <p:cNvSpPr>
            <a:spLocks noGrp="1"/>
          </p:cNvSpPr>
          <p:nvPr>
            <p:ph idx="1"/>
          </p:nvPr>
        </p:nvSpPr>
        <p:spPr>
          <a:xfrm>
            <a:off x="685800" y="1550894"/>
            <a:ext cx="7770813" cy="1868284"/>
          </a:xfrm>
        </p:spPr>
        <p:txBody>
          <a:bodyPr>
            <a:normAutofit/>
          </a:bodyPr>
          <a:lstStyle/>
          <a:p>
            <a:pPr>
              <a:buFont typeface="Arial"/>
              <a:buChar char="•"/>
            </a:pPr>
            <a:r>
              <a:rPr lang="en-US" dirty="0" smtClean="0"/>
              <a:t>No associations found for XSS, SQL injection, auth. bypass, or secure password storage.</a:t>
            </a:r>
          </a:p>
          <a:p>
            <a:pPr>
              <a:buFont typeface="Arial"/>
              <a:buChar char="•"/>
            </a:pPr>
            <a:r>
              <a:rPr lang="en-US" dirty="0" smtClean="0"/>
              <a:t>Statistically significant associations found for CSRF and session management.</a:t>
            </a:r>
          </a:p>
        </p:txBody>
      </p:sp>
      <p:sp>
        <p:nvSpPr>
          <p:cNvPr id="4" name="Slide Number Placeholder 3"/>
          <p:cNvSpPr>
            <a:spLocks noGrp="1"/>
          </p:cNvSpPr>
          <p:nvPr>
            <p:ph type="sldNum" sz="quarter" idx="12"/>
          </p:nvPr>
        </p:nvSpPr>
        <p:spPr/>
        <p:txBody>
          <a:bodyPr/>
          <a:lstStyle/>
          <a:p>
            <a:fld id="{9C1F5A0A-F6FC-4FFD-9B49-0DA8697211D9}" type="slidenum">
              <a:rPr lang="en-US" smtClean="0"/>
              <a:t>19</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239" y="3640095"/>
            <a:ext cx="8331197" cy="2916918"/>
          </a:xfrm>
          <a:prstGeom prst="rect">
            <a:avLst/>
          </a:prstGeom>
          <a:solidFill>
            <a:schemeClr val="tx1"/>
          </a:solidFill>
        </p:spPr>
      </p:pic>
      <p:sp>
        <p:nvSpPr>
          <p:cNvPr id="6" name="Rectangle 5"/>
          <p:cNvSpPr/>
          <p:nvPr/>
        </p:nvSpPr>
        <p:spPr>
          <a:xfrm>
            <a:off x="2427940" y="5029201"/>
            <a:ext cx="2067859" cy="386975"/>
          </a:xfrm>
          <a:prstGeom prst="rect">
            <a:avLst/>
          </a:prstGeom>
          <a:solidFill>
            <a:srgbClr val="FFFF00">
              <a:alpha val="4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495799" y="4624294"/>
            <a:ext cx="1966260" cy="404907"/>
          </a:xfrm>
          <a:prstGeom prst="rect">
            <a:avLst/>
          </a:prstGeom>
          <a:solidFill>
            <a:srgbClr val="FFFF00">
              <a:alpha val="4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07092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It’s a great time to be a developer!</a:t>
            </a:r>
            <a:endParaRPr lang="en-US" sz="4000" dirty="0"/>
          </a:p>
        </p:txBody>
      </p:sp>
      <p:sp>
        <p:nvSpPr>
          <p:cNvPr id="3" name="Content Placeholder 2"/>
          <p:cNvSpPr>
            <a:spLocks noGrp="1"/>
          </p:cNvSpPr>
          <p:nvPr>
            <p:ph sz="half" idx="1"/>
          </p:nvPr>
        </p:nvSpPr>
        <p:spPr>
          <a:xfrm>
            <a:off x="685800" y="1760538"/>
            <a:ext cx="3611880" cy="2778147"/>
          </a:xfrm>
        </p:spPr>
        <p:txBody>
          <a:bodyPr>
            <a:normAutofit/>
          </a:bodyPr>
          <a:lstStyle/>
          <a:p>
            <a:pPr marL="0" indent="0" algn="ctr">
              <a:buNone/>
            </a:pPr>
            <a:r>
              <a:rPr lang="en-US" dirty="0" smtClean="0"/>
              <a:t>Languages</a:t>
            </a:r>
          </a:p>
        </p:txBody>
      </p:sp>
      <p:graphicFrame>
        <p:nvGraphicFramePr>
          <p:cNvPr id="6" name="Table 5"/>
          <p:cNvGraphicFramePr>
            <a:graphicFrameLocks noGrp="1"/>
          </p:cNvGraphicFramePr>
          <p:nvPr>
            <p:extLst>
              <p:ext uri="{D42A27DB-BD31-4B8C-83A1-F6EECF244321}">
                <p14:modId xmlns:p14="http://schemas.microsoft.com/office/powerpoint/2010/main" val="2703433365"/>
              </p:ext>
            </p:extLst>
          </p:nvPr>
        </p:nvGraphicFramePr>
        <p:xfrm>
          <a:off x="685801" y="2339892"/>
          <a:ext cx="3611880" cy="2198792"/>
        </p:xfrm>
        <a:graphic>
          <a:graphicData uri="http://schemas.openxmlformats.org/drawingml/2006/table">
            <a:tbl>
              <a:tblPr firstRow="1" bandRow="1">
                <a:tableStyleId>{5C22544A-7EE6-4342-B048-85BDC9FD1C3A}</a:tableStyleId>
              </a:tblPr>
              <a:tblGrid>
                <a:gridCol w="1203960"/>
                <a:gridCol w="1203960"/>
                <a:gridCol w="1203960"/>
              </a:tblGrid>
              <a:tr h="8098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cap="small" dirty="0" smtClean="0">
                          <a:solidFill>
                            <a:schemeClr val="tx1"/>
                          </a:solidFill>
                        </a:rPr>
                        <a:t>PHP</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cap="small" dirty="0" smtClean="0">
                          <a:solidFill>
                            <a:schemeClr val="tx1"/>
                          </a:solidFill>
                        </a:rPr>
                        <a:t>Java</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cap="small" dirty="0" smtClean="0">
                          <a:solidFill>
                            <a:schemeClr val="tx1"/>
                          </a:solidFill>
                        </a:rPr>
                        <a:t>Ruby</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r>
              <a:tr h="694494">
                <a:tc>
                  <a:txBody>
                    <a:bodyPr/>
                    <a:lstStyle/>
                    <a:p>
                      <a:pPr algn="ctr"/>
                      <a:r>
                        <a:rPr lang="en-US" b="0" i="0" cap="small" dirty="0" smtClean="0">
                          <a:solidFill>
                            <a:schemeClr val="tx1"/>
                          </a:solidFill>
                        </a:rPr>
                        <a:t>Perl</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cap="small" dirty="0" smtClean="0">
                          <a:solidFill>
                            <a:schemeClr val="tx1"/>
                          </a:solidFill>
                        </a:rPr>
                        <a:t>Python</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cap="small" dirty="0" err="1" smtClean="0">
                          <a:solidFill>
                            <a:schemeClr val="tx1"/>
                          </a:solidFill>
                        </a:rPr>
                        <a:t>Scala</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r>
              <a:tr h="694494">
                <a:tc>
                  <a:txBody>
                    <a:bodyPr/>
                    <a:lstStyle/>
                    <a:p>
                      <a:pPr algn="ctr"/>
                      <a:r>
                        <a:rPr lang="en-US" b="0" i="0" cap="small" dirty="0" smtClean="0">
                          <a:solidFill>
                            <a:schemeClr val="tx1"/>
                          </a:solidFill>
                        </a:rPr>
                        <a:t>Haskell</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cap="small" dirty="0" smtClean="0">
                          <a:solidFill>
                            <a:schemeClr val="tx1"/>
                          </a:solidFill>
                        </a:rPr>
                        <a:t>Cold</a:t>
                      </a:r>
                      <a:r>
                        <a:rPr lang="en-US" b="0" i="0" cap="small" baseline="0" dirty="0" smtClean="0">
                          <a:solidFill>
                            <a:schemeClr val="tx1"/>
                          </a:solidFill>
                        </a:rPr>
                        <a:t> Fusion</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cap="small" dirty="0" smtClean="0">
                          <a:solidFill>
                            <a:schemeClr val="tx1"/>
                          </a:solidFill>
                        </a:rPr>
                        <a:t>…</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Slide Number Placeholder 3"/>
          <p:cNvSpPr>
            <a:spLocks noGrp="1"/>
          </p:cNvSpPr>
          <p:nvPr>
            <p:ph type="sldNum" sz="quarter" idx="12"/>
          </p:nvPr>
        </p:nvSpPr>
        <p:spPr/>
        <p:txBody>
          <a:bodyPr/>
          <a:lstStyle/>
          <a:p>
            <a:fld id="{9C1F5A0A-F6FC-4FFD-9B49-0DA8697211D9}" type="slidenum">
              <a:rPr lang="en-US" smtClean="0"/>
              <a:t>2</a:t>
            </a:fld>
            <a:endParaRPr lang="en-US"/>
          </a:p>
        </p:txBody>
      </p:sp>
    </p:spTree>
    <p:extLst>
      <p:ext uri="{BB962C8B-B14F-4D97-AF65-F5344CB8AC3E}">
        <p14:creationId xmlns:p14="http://schemas.microsoft.com/office/powerpoint/2010/main" val="145768582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Vulnerability Data</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smtClean="0"/>
              <a:t>More data to shed light on frameworks</a:t>
            </a:r>
          </a:p>
          <a:p>
            <a:pPr>
              <a:buFont typeface="Arial"/>
              <a:buChar char="•"/>
            </a:pPr>
            <a:r>
              <a:rPr lang="en-US" i="1" dirty="0" smtClean="0"/>
              <a:t>How far away</a:t>
            </a:r>
            <a:r>
              <a:rPr lang="en-US" dirty="0" smtClean="0"/>
              <a:t> from chosen tools to find framework support?</a:t>
            </a:r>
          </a:p>
          <a:p>
            <a:pPr lvl="1">
              <a:buFont typeface="Arial"/>
              <a:buChar char="•"/>
            </a:pPr>
            <a:r>
              <a:rPr lang="en-US" dirty="0" smtClean="0"/>
              <a:t>Framework used</a:t>
            </a:r>
          </a:p>
          <a:p>
            <a:pPr lvl="1">
              <a:buFont typeface="Arial"/>
              <a:buChar char="•"/>
            </a:pPr>
            <a:r>
              <a:rPr lang="en-US" dirty="0" smtClean="0"/>
              <a:t>Newer version of framework used</a:t>
            </a:r>
          </a:p>
          <a:p>
            <a:pPr lvl="1">
              <a:buFont typeface="Arial"/>
              <a:buChar char="•"/>
            </a:pPr>
            <a:r>
              <a:rPr lang="en-US" dirty="0" smtClean="0"/>
              <a:t>Another framework for language used</a:t>
            </a:r>
          </a:p>
          <a:p>
            <a:pPr lvl="1">
              <a:buFont typeface="Arial"/>
              <a:buChar char="•"/>
            </a:pPr>
            <a:r>
              <a:rPr lang="en-US" dirty="0" smtClean="0"/>
              <a:t>Some framework for some language</a:t>
            </a:r>
          </a:p>
          <a:p>
            <a:pPr lvl="1">
              <a:buFont typeface="Arial"/>
              <a:buChar char="•"/>
            </a:pPr>
            <a:r>
              <a:rPr lang="en-US" dirty="0" smtClean="0"/>
              <a:t>No known support</a:t>
            </a:r>
            <a:endParaRPr lang="en-US" dirty="0"/>
          </a:p>
          <a:p>
            <a:pPr>
              <a:buFont typeface="Arial"/>
              <a:buChar char="•"/>
            </a:pPr>
            <a:r>
              <a:rPr lang="en-US" dirty="0" smtClean="0"/>
              <a:t>For both automatic and manual framework support</a:t>
            </a:r>
          </a:p>
        </p:txBody>
      </p:sp>
      <p:sp>
        <p:nvSpPr>
          <p:cNvPr id="4" name="Slide Number Placeholder 3"/>
          <p:cNvSpPr>
            <a:spLocks noGrp="1"/>
          </p:cNvSpPr>
          <p:nvPr>
            <p:ph type="sldNum" sz="quarter" idx="12"/>
          </p:nvPr>
        </p:nvSpPr>
        <p:spPr/>
        <p:txBody>
          <a:bodyPr/>
          <a:lstStyle/>
          <a:p>
            <a:fld id="{9C1F5A0A-F6FC-4FFD-9B49-0DA8697211D9}" type="slidenum">
              <a:rPr lang="en-US" smtClean="0"/>
              <a:t>20</a:t>
            </a:fld>
            <a:endParaRPr lang="en-US"/>
          </a:p>
        </p:txBody>
      </p:sp>
    </p:spTree>
    <p:extLst>
      <p:ext uri="{BB962C8B-B14F-4D97-AF65-F5344CB8AC3E}">
        <p14:creationId xmlns:p14="http://schemas.microsoft.com/office/powerpoint/2010/main" val="409107953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Individual Vulnerability Data (Manual Support)</a:t>
            </a:r>
            <a:endParaRPr lang="en-US" dirty="0"/>
          </a:p>
        </p:txBody>
      </p:sp>
      <p:pic>
        <p:nvPicPr>
          <p:cNvPr id="5" name="Content Placeholder 4" descr="man_bar.pdf"/>
          <p:cNvPicPr>
            <a:picLocks noGrp="1" noChangeAspect="1"/>
          </p:cNvPicPr>
          <p:nvPr>
            <p:ph idx="1"/>
          </p:nvPr>
        </p:nvPicPr>
        <p:blipFill>
          <a:blip r:embed="rId3">
            <a:extLst>
              <a:ext uri="{28A0092B-C50C-407E-A947-70E740481C1C}">
                <a14:useLocalDpi xmlns:a14="http://schemas.microsoft.com/office/drawing/2010/main" val="0"/>
              </a:ext>
            </a:extLst>
          </a:blip>
          <a:srcRect l="-4967" r="-4967"/>
          <a:stretch>
            <a:fillRect/>
          </a:stretch>
        </p:blipFill>
        <p:spPr>
          <a:xfrm>
            <a:off x="685800" y="1868488"/>
            <a:ext cx="7770813" cy="4257675"/>
          </a:xfrm>
        </p:spPr>
      </p:pic>
      <p:sp>
        <p:nvSpPr>
          <p:cNvPr id="4" name="Slide Number Placeholder 3"/>
          <p:cNvSpPr>
            <a:spLocks noGrp="1"/>
          </p:cNvSpPr>
          <p:nvPr>
            <p:ph type="sldNum" sz="quarter" idx="12"/>
          </p:nvPr>
        </p:nvSpPr>
        <p:spPr/>
        <p:txBody>
          <a:bodyPr/>
          <a:lstStyle/>
          <a:p>
            <a:fld id="{9C1F5A0A-F6FC-4FFD-9B49-0DA8697211D9}" type="slidenum">
              <a:rPr lang="en-US" smtClean="0"/>
              <a:t>21</a:t>
            </a:fld>
            <a:endParaRPr lang="en-US"/>
          </a:p>
        </p:txBody>
      </p:sp>
    </p:spTree>
    <p:extLst>
      <p:ext uri="{BB962C8B-B14F-4D97-AF65-F5344CB8AC3E}">
        <p14:creationId xmlns:p14="http://schemas.microsoft.com/office/powerpoint/2010/main" val="38048480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Individual Vulnerability Data (Automatic Support)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6923" y="1868488"/>
            <a:ext cx="7068567" cy="4257674"/>
          </a:xfrm>
        </p:spPr>
      </p:pic>
      <p:sp>
        <p:nvSpPr>
          <p:cNvPr id="4" name="Slide Number Placeholder 3"/>
          <p:cNvSpPr>
            <a:spLocks noGrp="1"/>
          </p:cNvSpPr>
          <p:nvPr>
            <p:ph type="sldNum" sz="quarter" idx="12"/>
          </p:nvPr>
        </p:nvSpPr>
        <p:spPr/>
        <p:txBody>
          <a:bodyPr/>
          <a:lstStyle/>
          <a:p>
            <a:fld id="{9C1F5A0A-F6FC-4FFD-9B49-0DA8697211D9}" type="slidenum">
              <a:rPr lang="en-US" smtClean="0"/>
              <a:t>22</a:t>
            </a:fld>
            <a:endParaRPr lang="en-US"/>
          </a:p>
        </p:txBody>
      </p:sp>
    </p:spTree>
    <p:extLst>
      <p:ext uri="{BB962C8B-B14F-4D97-AF65-F5344CB8AC3E}">
        <p14:creationId xmlns:p14="http://schemas.microsoft.com/office/powerpoint/2010/main" val="153560944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 of Finding Vulnerabilities</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smtClean="0"/>
              <a:t>Automated black-box penetration testing</a:t>
            </a:r>
          </a:p>
          <a:p>
            <a:pPr>
              <a:buFont typeface="Arial"/>
              <a:buChar char="•"/>
            </a:pPr>
            <a:r>
              <a:rPr lang="en-US" dirty="0" smtClean="0"/>
              <a:t>Manual source code review</a:t>
            </a:r>
          </a:p>
        </p:txBody>
      </p:sp>
      <p:sp>
        <p:nvSpPr>
          <p:cNvPr id="4" name="Slide Number Placeholder 3"/>
          <p:cNvSpPr>
            <a:spLocks noGrp="1"/>
          </p:cNvSpPr>
          <p:nvPr>
            <p:ph type="sldNum" sz="quarter" idx="12"/>
          </p:nvPr>
        </p:nvSpPr>
        <p:spPr/>
        <p:txBody>
          <a:bodyPr/>
          <a:lstStyle/>
          <a:p>
            <a:fld id="{9C1F5A0A-F6FC-4FFD-9B49-0DA8697211D9}" type="slidenum">
              <a:rPr lang="en-US" smtClean="0"/>
              <a:t>23</a:t>
            </a:fld>
            <a:endParaRPr lang="en-US"/>
          </a:p>
        </p:txBody>
      </p:sp>
    </p:spTree>
    <p:extLst>
      <p:ext uri="{BB962C8B-B14F-4D97-AF65-F5344CB8AC3E}">
        <p14:creationId xmlns:p14="http://schemas.microsoft.com/office/powerpoint/2010/main" val="292494983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 of Finding Vulnerabilities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6923" y="1876755"/>
            <a:ext cx="7068566" cy="4241140"/>
          </a:xfrm>
          <a:solidFill>
            <a:schemeClr val="tx1"/>
          </a:solidFill>
        </p:spPr>
      </p:pic>
      <p:sp>
        <p:nvSpPr>
          <p:cNvPr id="4" name="Slide Number Placeholder 3"/>
          <p:cNvSpPr>
            <a:spLocks noGrp="1"/>
          </p:cNvSpPr>
          <p:nvPr>
            <p:ph type="sldNum" sz="quarter" idx="12"/>
          </p:nvPr>
        </p:nvSpPr>
        <p:spPr/>
        <p:txBody>
          <a:bodyPr/>
          <a:lstStyle/>
          <a:p>
            <a:fld id="{9C1F5A0A-F6FC-4FFD-9B49-0DA8697211D9}" type="slidenum">
              <a:rPr lang="en-US" smtClean="0"/>
              <a:t>24</a:t>
            </a:fld>
            <a:endParaRPr lang="en-US"/>
          </a:p>
        </p:txBody>
      </p:sp>
    </p:spTree>
    <p:extLst>
      <p:ext uri="{BB962C8B-B14F-4D97-AF65-F5344CB8AC3E}">
        <p14:creationId xmlns:p14="http://schemas.microsoft.com/office/powerpoint/2010/main" val="332769763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Stored XSS</a:t>
            </a:r>
            <a:endParaRPr lang="en-US" dirty="0"/>
          </a:p>
        </p:txBody>
      </p:sp>
      <p:pic>
        <p:nvPicPr>
          <p:cNvPr id="4" name="Content Placeholder 3" descr="stored-xss.pdf"/>
          <p:cNvPicPr>
            <a:picLocks noGrp="1" noChangeAspect="1"/>
          </p:cNvPicPr>
          <p:nvPr>
            <p:ph idx="1"/>
          </p:nvPr>
        </p:nvPicPr>
        <p:blipFill>
          <a:blip r:embed="rId3">
            <a:extLst>
              <a:ext uri="{28A0092B-C50C-407E-A947-70E740481C1C}">
                <a14:useLocalDpi xmlns:a14="http://schemas.microsoft.com/office/drawing/2010/main" val="0"/>
              </a:ext>
            </a:extLst>
          </a:blip>
          <a:srcRect l="-16379" r="-16379"/>
          <a:stretch>
            <a:fillRect/>
          </a:stretch>
        </p:blipFill>
        <p:spPr/>
      </p:pic>
      <p:sp>
        <p:nvSpPr>
          <p:cNvPr id="5" name="Slide Number Placeholder 4"/>
          <p:cNvSpPr>
            <a:spLocks noGrp="1"/>
          </p:cNvSpPr>
          <p:nvPr>
            <p:ph type="sldNum" sz="quarter" idx="12"/>
          </p:nvPr>
        </p:nvSpPr>
        <p:spPr/>
        <p:txBody>
          <a:bodyPr/>
          <a:lstStyle/>
          <a:p>
            <a:fld id="{9C1F5A0A-F6FC-4FFD-9B49-0DA8697211D9}" type="slidenum">
              <a:rPr lang="en-US" smtClean="0"/>
              <a:t>25</a:t>
            </a:fld>
            <a:endParaRPr lang="en-US"/>
          </a:p>
        </p:txBody>
      </p:sp>
    </p:spTree>
    <p:extLst>
      <p:ext uri="{BB962C8B-B14F-4D97-AF65-F5344CB8AC3E}">
        <p14:creationId xmlns:p14="http://schemas.microsoft.com/office/powerpoint/2010/main" val="206865399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Reflected XSS</a:t>
            </a:r>
            <a:endParaRPr lang="en-US" dirty="0"/>
          </a:p>
        </p:txBody>
      </p:sp>
      <p:pic>
        <p:nvPicPr>
          <p:cNvPr id="4" name="Content Placeholder 3" descr="reflected-xss.pdf"/>
          <p:cNvPicPr>
            <a:picLocks noGrp="1" noChangeAspect="1"/>
          </p:cNvPicPr>
          <p:nvPr>
            <p:ph idx="1"/>
          </p:nvPr>
        </p:nvPicPr>
        <p:blipFill>
          <a:blip r:embed="rId3">
            <a:extLst>
              <a:ext uri="{28A0092B-C50C-407E-A947-70E740481C1C}">
                <a14:useLocalDpi xmlns:a14="http://schemas.microsoft.com/office/drawing/2010/main" val="0"/>
              </a:ext>
            </a:extLst>
          </a:blip>
          <a:srcRect l="-16368" r="-16368"/>
          <a:stretch>
            <a:fillRect/>
          </a:stretch>
        </p:blipFill>
        <p:spPr>
          <a:xfrm>
            <a:off x="685800" y="1868488"/>
            <a:ext cx="7770813" cy="4257675"/>
          </a:xfrm>
        </p:spPr>
      </p:pic>
      <p:sp>
        <p:nvSpPr>
          <p:cNvPr id="5" name="Slide Number Placeholder 4"/>
          <p:cNvSpPr>
            <a:spLocks noGrp="1"/>
          </p:cNvSpPr>
          <p:nvPr>
            <p:ph type="sldNum" sz="quarter" idx="12"/>
          </p:nvPr>
        </p:nvSpPr>
        <p:spPr/>
        <p:txBody>
          <a:bodyPr/>
          <a:lstStyle/>
          <a:p>
            <a:fld id="{9C1F5A0A-F6FC-4FFD-9B49-0DA8697211D9}" type="slidenum">
              <a:rPr lang="en-US" smtClean="0"/>
              <a:t>26</a:t>
            </a:fld>
            <a:endParaRPr lang="en-US"/>
          </a:p>
        </p:txBody>
      </p:sp>
    </p:spTree>
    <p:extLst>
      <p:ext uri="{BB962C8B-B14F-4D97-AF65-F5344CB8AC3E}">
        <p14:creationId xmlns:p14="http://schemas.microsoft.com/office/powerpoint/2010/main" val="303362507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SQL Injection</a:t>
            </a:r>
            <a:endParaRPr lang="en-US" dirty="0"/>
          </a:p>
        </p:txBody>
      </p:sp>
      <p:pic>
        <p:nvPicPr>
          <p:cNvPr id="4" name="Content Placeholder 3" descr="sqli.pdf"/>
          <p:cNvPicPr>
            <a:picLocks noGrp="1" noChangeAspect="1"/>
          </p:cNvPicPr>
          <p:nvPr>
            <p:ph idx="1"/>
          </p:nvPr>
        </p:nvPicPr>
        <p:blipFill>
          <a:blip r:embed="rId3">
            <a:extLst>
              <a:ext uri="{28A0092B-C50C-407E-A947-70E740481C1C}">
                <a14:useLocalDpi xmlns:a14="http://schemas.microsoft.com/office/drawing/2010/main" val="0"/>
              </a:ext>
            </a:extLst>
          </a:blip>
          <a:srcRect l="-16379" r="-16379"/>
          <a:stretch>
            <a:fillRect/>
          </a:stretch>
        </p:blipFill>
        <p:spPr/>
      </p:pic>
      <p:sp>
        <p:nvSpPr>
          <p:cNvPr id="5" name="Slide Number Placeholder 4"/>
          <p:cNvSpPr>
            <a:spLocks noGrp="1"/>
          </p:cNvSpPr>
          <p:nvPr>
            <p:ph type="sldNum" sz="quarter" idx="12"/>
          </p:nvPr>
        </p:nvSpPr>
        <p:spPr/>
        <p:txBody>
          <a:bodyPr/>
          <a:lstStyle/>
          <a:p>
            <a:fld id="{9C1F5A0A-F6FC-4FFD-9B49-0DA8697211D9}" type="slidenum">
              <a:rPr lang="en-US" smtClean="0"/>
              <a:t>27</a:t>
            </a:fld>
            <a:endParaRPr lang="en-US"/>
          </a:p>
        </p:txBody>
      </p:sp>
    </p:spTree>
    <p:extLst>
      <p:ext uri="{BB962C8B-B14F-4D97-AF65-F5344CB8AC3E}">
        <p14:creationId xmlns:p14="http://schemas.microsoft.com/office/powerpoint/2010/main" val="12664363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Auth. Bypass</a:t>
            </a:r>
            <a:endParaRPr lang="en-US" dirty="0"/>
          </a:p>
        </p:txBody>
      </p:sp>
      <p:pic>
        <p:nvPicPr>
          <p:cNvPr id="4" name="Content Placeholder 3" descr="auth-bypass.pdf"/>
          <p:cNvPicPr>
            <a:picLocks noGrp="1" noChangeAspect="1"/>
          </p:cNvPicPr>
          <p:nvPr>
            <p:ph idx="1"/>
          </p:nvPr>
        </p:nvPicPr>
        <p:blipFill>
          <a:blip r:embed="rId3">
            <a:extLst>
              <a:ext uri="{28A0092B-C50C-407E-A947-70E740481C1C}">
                <a14:useLocalDpi xmlns:a14="http://schemas.microsoft.com/office/drawing/2010/main" val="0"/>
              </a:ext>
            </a:extLst>
          </a:blip>
          <a:srcRect l="-16368" r="-16368"/>
          <a:stretch>
            <a:fillRect/>
          </a:stretch>
        </p:blipFill>
        <p:spPr>
          <a:xfrm>
            <a:off x="685800" y="1868488"/>
            <a:ext cx="7770813" cy="4257675"/>
          </a:xfrm>
        </p:spPr>
      </p:pic>
      <p:sp>
        <p:nvSpPr>
          <p:cNvPr id="5" name="Slide Number Placeholder 4"/>
          <p:cNvSpPr>
            <a:spLocks noGrp="1"/>
          </p:cNvSpPr>
          <p:nvPr>
            <p:ph type="sldNum" sz="quarter" idx="12"/>
          </p:nvPr>
        </p:nvSpPr>
        <p:spPr/>
        <p:txBody>
          <a:bodyPr/>
          <a:lstStyle/>
          <a:p>
            <a:fld id="{9C1F5A0A-F6FC-4FFD-9B49-0DA8697211D9}" type="slidenum">
              <a:rPr lang="en-US" smtClean="0"/>
              <a:t>28</a:t>
            </a:fld>
            <a:endParaRPr lang="en-US"/>
          </a:p>
        </p:txBody>
      </p:sp>
    </p:spTree>
    <p:extLst>
      <p:ext uri="{BB962C8B-B14F-4D97-AF65-F5344CB8AC3E}">
        <p14:creationId xmlns:p14="http://schemas.microsoft.com/office/powerpoint/2010/main" val="210454278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“Binary” Vulnerabilities</a:t>
            </a:r>
            <a:endParaRPr lang="en-US" dirty="0"/>
          </a:p>
        </p:txBody>
      </p:sp>
      <p:sp>
        <p:nvSpPr>
          <p:cNvPr id="5" name="Slide Number Placeholder 4"/>
          <p:cNvSpPr>
            <a:spLocks noGrp="1"/>
          </p:cNvSpPr>
          <p:nvPr>
            <p:ph type="sldNum" sz="quarter" idx="12"/>
          </p:nvPr>
        </p:nvSpPr>
        <p:spPr/>
        <p:txBody>
          <a:bodyPr/>
          <a:lstStyle/>
          <a:p>
            <a:fld id="{9C1F5A0A-F6FC-4FFD-9B49-0DA8697211D9}" type="slidenum">
              <a:rPr lang="en-US" smtClean="0"/>
              <a:t>29</a:t>
            </a:fld>
            <a:endParaRPr lang="en-US"/>
          </a:p>
        </p:txBody>
      </p:sp>
      <p:pic>
        <p:nvPicPr>
          <p:cNvPr id="6" name="Picture 5" descr="binary-vuln-char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1550894"/>
            <a:ext cx="7770812" cy="4805456"/>
          </a:xfrm>
          <a:prstGeom prst="rect">
            <a:avLst/>
          </a:prstGeom>
        </p:spPr>
      </p:pic>
    </p:spTree>
    <p:extLst>
      <p:ext uri="{BB962C8B-B14F-4D97-AF65-F5344CB8AC3E}">
        <p14:creationId xmlns:p14="http://schemas.microsoft.com/office/powerpoint/2010/main" val="196150057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It’s a great time to be a developer!</a:t>
            </a:r>
            <a:endParaRPr lang="en-US" sz="4000" dirty="0"/>
          </a:p>
        </p:txBody>
      </p:sp>
      <p:sp>
        <p:nvSpPr>
          <p:cNvPr id="3" name="Content Placeholder 2"/>
          <p:cNvSpPr>
            <a:spLocks noGrp="1"/>
          </p:cNvSpPr>
          <p:nvPr>
            <p:ph sz="half" idx="1"/>
          </p:nvPr>
        </p:nvSpPr>
        <p:spPr>
          <a:xfrm>
            <a:off x="685800" y="1760538"/>
            <a:ext cx="3611880" cy="2778147"/>
          </a:xfrm>
        </p:spPr>
        <p:txBody>
          <a:bodyPr>
            <a:normAutofit/>
          </a:bodyPr>
          <a:lstStyle/>
          <a:p>
            <a:pPr marL="0" indent="0" algn="ctr">
              <a:buNone/>
            </a:pPr>
            <a:r>
              <a:rPr lang="en-US" dirty="0" smtClean="0"/>
              <a:t>Languages</a:t>
            </a:r>
          </a:p>
        </p:txBody>
      </p:sp>
      <p:sp>
        <p:nvSpPr>
          <p:cNvPr id="4" name="Content Placeholder 3"/>
          <p:cNvSpPr>
            <a:spLocks noGrp="1"/>
          </p:cNvSpPr>
          <p:nvPr>
            <p:ph sz="half" idx="2"/>
          </p:nvPr>
        </p:nvSpPr>
        <p:spPr>
          <a:xfrm>
            <a:off x="4844733" y="1760538"/>
            <a:ext cx="3611880" cy="2778147"/>
          </a:xfrm>
        </p:spPr>
        <p:txBody>
          <a:bodyPr>
            <a:normAutofit/>
          </a:bodyPr>
          <a:lstStyle/>
          <a:p>
            <a:pPr marL="0" indent="0" algn="ctr">
              <a:buNone/>
            </a:pPr>
            <a:r>
              <a:rPr lang="en-US" dirty="0" smtClean="0"/>
              <a:t>Frameworks</a:t>
            </a:r>
          </a:p>
          <a:p>
            <a:pPr marL="0" indent="0">
              <a:buNone/>
            </a:pPr>
            <a:r>
              <a:rPr lang="en-US" dirty="0" err="1" smtClean="0"/>
              <a:t>Yii</a:t>
            </a:r>
            <a:r>
              <a:rPr lang="en-US" dirty="0" smtClean="0"/>
              <a:t>, ASP.NET, </a:t>
            </a:r>
            <a:r>
              <a:rPr lang="en-US" dirty="0" err="1" smtClean="0"/>
              <a:t>Zend</a:t>
            </a:r>
            <a:r>
              <a:rPr lang="en-US" dirty="0" smtClean="0"/>
              <a:t>, Struts, </a:t>
            </a:r>
            <a:r>
              <a:rPr lang="en-US" dirty="0" err="1" smtClean="0"/>
              <a:t>Django</a:t>
            </a:r>
            <a:r>
              <a:rPr lang="en-US" dirty="0" smtClean="0"/>
              <a:t>, Snap, GWT, </a:t>
            </a:r>
            <a:r>
              <a:rPr lang="en-US" dirty="0" err="1" smtClean="0"/>
              <a:t>RoR</a:t>
            </a:r>
            <a:r>
              <a:rPr lang="en-US" dirty="0" smtClean="0"/>
              <a:t>, Mason, Sinatra, </a:t>
            </a:r>
            <a:r>
              <a:rPr lang="en-US" dirty="0" err="1" smtClean="0"/>
              <a:t>CakePHP</a:t>
            </a:r>
            <a:r>
              <a:rPr lang="en-US" dirty="0" smtClean="0"/>
              <a:t>, </a:t>
            </a:r>
            <a:r>
              <a:rPr lang="en-US" dirty="0" err="1" smtClean="0"/>
              <a:t>Fusebox</a:t>
            </a:r>
            <a:r>
              <a:rPr lang="en-US" dirty="0" smtClean="0"/>
              <a:t>, Catalyst, Spring, Grails, Dancer,  </a:t>
            </a:r>
            <a:r>
              <a:rPr lang="en-US" dirty="0" err="1" smtClean="0"/>
              <a:t>CodeIgniter</a:t>
            </a:r>
            <a:r>
              <a:rPr lang="en-US" dirty="0" smtClean="0"/>
              <a:t>, Tapestry, </a:t>
            </a:r>
            <a:r>
              <a:rPr lang="en-US" dirty="0" err="1" smtClean="0"/>
              <a:t>Pyjamas</a:t>
            </a:r>
            <a:r>
              <a:rPr lang="en-US" dirty="0" smtClean="0"/>
              <a:t>, </a:t>
            </a:r>
            <a:r>
              <a:rPr lang="en-US" dirty="0" err="1" smtClean="0"/>
              <a:t>Symfony</a:t>
            </a: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3182156522"/>
              </p:ext>
            </p:extLst>
          </p:nvPr>
        </p:nvGraphicFramePr>
        <p:xfrm>
          <a:off x="685801" y="2339892"/>
          <a:ext cx="3611880" cy="2198792"/>
        </p:xfrm>
        <a:graphic>
          <a:graphicData uri="http://schemas.openxmlformats.org/drawingml/2006/table">
            <a:tbl>
              <a:tblPr firstRow="1" bandRow="1">
                <a:tableStyleId>{5C22544A-7EE6-4342-B048-85BDC9FD1C3A}</a:tableStyleId>
              </a:tblPr>
              <a:tblGrid>
                <a:gridCol w="1203960"/>
                <a:gridCol w="1203960"/>
                <a:gridCol w="1203960"/>
              </a:tblGrid>
              <a:tr h="8098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cap="small" dirty="0" smtClean="0">
                          <a:solidFill>
                            <a:schemeClr val="tx1"/>
                          </a:solidFill>
                        </a:rPr>
                        <a:t>PHP</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cap="small" dirty="0" smtClean="0">
                          <a:solidFill>
                            <a:schemeClr val="tx1"/>
                          </a:solidFill>
                        </a:rPr>
                        <a:t>Java</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cap="small" dirty="0" smtClean="0">
                          <a:solidFill>
                            <a:schemeClr val="tx1"/>
                          </a:solidFill>
                        </a:rPr>
                        <a:t>Ruby</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r>
              <a:tr h="694494">
                <a:tc>
                  <a:txBody>
                    <a:bodyPr/>
                    <a:lstStyle/>
                    <a:p>
                      <a:pPr algn="ctr"/>
                      <a:r>
                        <a:rPr lang="en-US" b="0" i="0" cap="small" dirty="0" smtClean="0">
                          <a:solidFill>
                            <a:schemeClr val="tx1"/>
                          </a:solidFill>
                        </a:rPr>
                        <a:t>Perl</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cap="small" dirty="0" smtClean="0">
                          <a:solidFill>
                            <a:schemeClr val="tx1"/>
                          </a:solidFill>
                        </a:rPr>
                        <a:t>Python</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cap="small" dirty="0" err="1" smtClean="0">
                          <a:solidFill>
                            <a:schemeClr val="tx1"/>
                          </a:solidFill>
                        </a:rPr>
                        <a:t>Scala</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r>
              <a:tr h="694494">
                <a:tc>
                  <a:txBody>
                    <a:bodyPr/>
                    <a:lstStyle/>
                    <a:p>
                      <a:pPr algn="ctr"/>
                      <a:r>
                        <a:rPr lang="en-US" b="0" i="0" cap="small" dirty="0" smtClean="0">
                          <a:solidFill>
                            <a:schemeClr val="tx1"/>
                          </a:solidFill>
                        </a:rPr>
                        <a:t>Haskell</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cap="small" dirty="0" smtClean="0">
                          <a:solidFill>
                            <a:schemeClr val="tx1"/>
                          </a:solidFill>
                        </a:rPr>
                        <a:t>Cold</a:t>
                      </a:r>
                      <a:r>
                        <a:rPr lang="en-US" b="0" i="0" cap="small" baseline="0" dirty="0" smtClean="0">
                          <a:solidFill>
                            <a:schemeClr val="tx1"/>
                          </a:solidFill>
                        </a:rPr>
                        <a:t> Fusion</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cap="small" dirty="0" smtClean="0">
                          <a:solidFill>
                            <a:schemeClr val="tx1"/>
                          </a:solidFill>
                        </a:rPr>
                        <a:t>…</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Slide Number Placeholder 4"/>
          <p:cNvSpPr>
            <a:spLocks noGrp="1"/>
          </p:cNvSpPr>
          <p:nvPr>
            <p:ph type="sldNum" sz="quarter" idx="12"/>
          </p:nvPr>
        </p:nvSpPr>
        <p:spPr/>
        <p:txBody>
          <a:bodyPr/>
          <a:lstStyle/>
          <a:p>
            <a:fld id="{9C1F5A0A-F6FC-4FFD-9B49-0DA8697211D9}" type="slidenum">
              <a:rPr lang="en-US" smtClean="0"/>
              <a:t>3</a:t>
            </a:fld>
            <a:endParaRPr lang="en-US"/>
          </a:p>
        </p:txBody>
      </p:sp>
    </p:spTree>
    <p:extLst>
      <p:ext uri="{BB962C8B-B14F-4D97-AF65-F5344CB8AC3E}">
        <p14:creationId xmlns:p14="http://schemas.microsoft.com/office/powerpoint/2010/main" val="318349258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Work</a:t>
            </a:r>
            <a:endParaRPr lang="en-US" dirty="0"/>
          </a:p>
        </p:txBody>
      </p:sp>
      <p:sp>
        <p:nvSpPr>
          <p:cNvPr id="3" name="Content Placeholder 2"/>
          <p:cNvSpPr>
            <a:spLocks noGrp="1"/>
          </p:cNvSpPr>
          <p:nvPr>
            <p:ph idx="1"/>
          </p:nvPr>
        </p:nvSpPr>
        <p:spPr/>
        <p:txBody>
          <a:bodyPr>
            <a:normAutofit fontScale="92500" lnSpcReduction="20000"/>
          </a:bodyPr>
          <a:lstStyle/>
          <a:p>
            <a:pPr>
              <a:buFont typeface="Arial"/>
              <a:buChar char="•"/>
            </a:pPr>
            <a:r>
              <a:rPr lang="en-US" cap="small" dirty="0" err="1"/>
              <a:t>Bau</a:t>
            </a:r>
            <a:r>
              <a:rPr lang="en-US" cap="small" dirty="0"/>
              <a:t> et al. </a:t>
            </a:r>
            <a:r>
              <a:rPr lang="en-US" i="1" dirty="0"/>
              <a:t>State of the Art: Automated Black-box Web Application Vulnerability Testing</a:t>
            </a:r>
            <a:r>
              <a:rPr lang="en-US" i="1" dirty="0" smtClean="0"/>
              <a:t>.</a:t>
            </a:r>
          </a:p>
          <a:p>
            <a:pPr>
              <a:buFont typeface="Arial"/>
              <a:buChar char="•"/>
            </a:pPr>
            <a:r>
              <a:rPr lang="en-US" cap="small" dirty="0" err="1"/>
              <a:t>Doupé</a:t>
            </a:r>
            <a:r>
              <a:rPr lang="en-US" cap="small" dirty="0"/>
              <a:t> et al. </a:t>
            </a:r>
            <a:r>
              <a:rPr lang="en-US" i="1" dirty="0"/>
              <a:t>Why Johnny Can’t </a:t>
            </a:r>
            <a:r>
              <a:rPr lang="en-US" i="1" dirty="0" err="1" smtClean="0"/>
              <a:t>Pentest</a:t>
            </a:r>
            <a:r>
              <a:rPr lang="en-US" i="1" dirty="0" smtClean="0"/>
              <a:t>: </a:t>
            </a:r>
            <a:r>
              <a:rPr lang="en-US" i="1" dirty="0"/>
              <a:t>An Analysis of Black-Box Web Vulnerability Scanners</a:t>
            </a:r>
            <a:r>
              <a:rPr lang="en-US" i="1" dirty="0" smtClean="0"/>
              <a:t>.</a:t>
            </a:r>
            <a:endParaRPr lang="en-US" i="1" dirty="0"/>
          </a:p>
          <a:p>
            <a:pPr>
              <a:buFont typeface="Arial"/>
              <a:buChar char="•"/>
            </a:pPr>
            <a:r>
              <a:rPr lang="en-US" cap="small" dirty="0" err="1" smtClean="0"/>
              <a:t>Prechelt</a:t>
            </a:r>
            <a:r>
              <a:rPr lang="en-US" cap="small" dirty="0" smtClean="0"/>
              <a:t> et al. </a:t>
            </a:r>
            <a:r>
              <a:rPr lang="en-US" i="1" dirty="0" err="1" smtClean="0"/>
              <a:t>Plat_Forms</a:t>
            </a:r>
            <a:r>
              <a:rPr lang="en-US" i="1" dirty="0" smtClean="0"/>
              <a:t>: A Web Development Platform Comparison by an Exploratory Experiment Searching for Emergent Platform Properties.</a:t>
            </a:r>
          </a:p>
          <a:p>
            <a:pPr>
              <a:buFont typeface="Arial"/>
              <a:buChar char="•"/>
            </a:pPr>
            <a:r>
              <a:rPr lang="en-US" cap="small" dirty="0"/>
              <a:t>Wagner et al. </a:t>
            </a:r>
            <a:r>
              <a:rPr lang="en-US" i="1" dirty="0"/>
              <a:t>Comparing Bug Finding Tools with Reviews and Tests</a:t>
            </a:r>
            <a:r>
              <a:rPr lang="en-US" i="1" dirty="0" smtClean="0"/>
              <a:t>.</a:t>
            </a:r>
            <a:endParaRPr lang="en-US" dirty="0" smtClean="0"/>
          </a:p>
          <a:p>
            <a:pPr>
              <a:buFont typeface="Arial"/>
              <a:buChar char="•"/>
            </a:pPr>
            <a:r>
              <a:rPr lang="en-US" cap="small" dirty="0" smtClean="0"/>
              <a:t>Walden et al. </a:t>
            </a:r>
            <a:r>
              <a:rPr lang="en-US" i="1" dirty="0" smtClean="0"/>
              <a:t>Java vs. PHP: Security Implications of Language Choice for Web Applications.</a:t>
            </a:r>
          </a:p>
          <a:p>
            <a:pPr>
              <a:buFont typeface="Arial"/>
              <a:buChar char="•"/>
            </a:pPr>
            <a:r>
              <a:rPr lang="en-US" i="1" dirty="0" err="1" smtClean="0"/>
              <a:t>WhiteHat</a:t>
            </a:r>
            <a:r>
              <a:rPr lang="en-US" i="1" dirty="0" smtClean="0"/>
              <a:t> </a:t>
            </a:r>
            <a:r>
              <a:rPr lang="en-US" i="1" dirty="0"/>
              <a:t>Website Security Statistic Report, 9</a:t>
            </a:r>
            <a:r>
              <a:rPr lang="en-US" i="1" baseline="30000" dirty="0"/>
              <a:t>th</a:t>
            </a:r>
            <a:r>
              <a:rPr lang="en-US" i="1" dirty="0"/>
              <a:t> Edition</a:t>
            </a:r>
            <a:r>
              <a:rPr lang="en-US" i="1" dirty="0" smtClean="0"/>
              <a:t>.</a:t>
            </a:r>
            <a:endParaRPr lang="en-US" i="1" dirty="0"/>
          </a:p>
        </p:txBody>
      </p:sp>
      <p:sp>
        <p:nvSpPr>
          <p:cNvPr id="4" name="Slide Number Placeholder 3"/>
          <p:cNvSpPr>
            <a:spLocks noGrp="1"/>
          </p:cNvSpPr>
          <p:nvPr>
            <p:ph type="sldNum" sz="quarter" idx="12"/>
          </p:nvPr>
        </p:nvSpPr>
        <p:spPr/>
        <p:txBody>
          <a:bodyPr/>
          <a:lstStyle/>
          <a:p>
            <a:fld id="{9C1F5A0A-F6FC-4FFD-9B49-0DA8697211D9}" type="slidenum">
              <a:rPr lang="en-US" smtClean="0"/>
              <a:t>30</a:t>
            </a:fld>
            <a:endParaRPr lang="en-US"/>
          </a:p>
        </p:txBody>
      </p:sp>
    </p:spTree>
    <p:extLst>
      <p:ext uri="{BB962C8B-B14F-4D97-AF65-F5344CB8AC3E}">
        <p14:creationId xmlns:p14="http://schemas.microsoft.com/office/powerpoint/2010/main" val="416372065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smtClean="0"/>
              <a:t>We should quantify our tools along various dimensions</a:t>
            </a:r>
          </a:p>
          <a:p>
            <a:pPr>
              <a:buFont typeface="Arial"/>
              <a:buChar char="•"/>
            </a:pPr>
            <a:r>
              <a:rPr lang="en-US" dirty="0" smtClean="0"/>
              <a:t>This study started (but did not finish!) that task for </a:t>
            </a:r>
            <a:r>
              <a:rPr lang="en-US" i="1" dirty="0" smtClean="0"/>
              <a:t>security</a:t>
            </a:r>
          </a:p>
          <a:p>
            <a:pPr>
              <a:buFont typeface="Arial"/>
              <a:buChar char="•"/>
            </a:pPr>
            <a:r>
              <a:rPr lang="en-US" dirty="0" smtClean="0"/>
              <a:t>Language, framework, vulnerability-finding method</a:t>
            </a:r>
          </a:p>
          <a:p>
            <a:pPr>
              <a:buFont typeface="Arial"/>
              <a:buChar char="•"/>
            </a:pPr>
            <a:endParaRPr lang="en-US" dirty="0"/>
          </a:p>
          <a:p>
            <a:pPr>
              <a:buFont typeface="Arial"/>
              <a:buChar char="•"/>
            </a:pPr>
            <a:endParaRPr lang="en-US" dirty="0" smtClean="0"/>
          </a:p>
        </p:txBody>
      </p:sp>
      <p:sp>
        <p:nvSpPr>
          <p:cNvPr id="4" name="Slide Number Placeholder 3"/>
          <p:cNvSpPr>
            <a:spLocks noGrp="1"/>
          </p:cNvSpPr>
          <p:nvPr>
            <p:ph type="sldNum" sz="quarter" idx="12"/>
          </p:nvPr>
        </p:nvSpPr>
        <p:spPr/>
        <p:txBody>
          <a:bodyPr/>
          <a:lstStyle/>
          <a:p>
            <a:fld id="{9C1F5A0A-F6FC-4FFD-9B49-0DA8697211D9}" type="slidenum">
              <a:rPr lang="en-US" smtClean="0"/>
              <a:t>31</a:t>
            </a:fld>
            <a:endParaRPr lang="en-US"/>
          </a:p>
        </p:txBody>
      </p:sp>
    </p:spTree>
    <p:extLst>
      <p:ext uri="{BB962C8B-B14F-4D97-AF65-F5344CB8AC3E}">
        <p14:creationId xmlns:p14="http://schemas.microsoft.com/office/powerpoint/2010/main" val="10796982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a:t>Web security is still hard; each implementation had at least one vulnerability.</a:t>
            </a:r>
          </a:p>
          <a:p>
            <a:pPr>
              <a:buFont typeface="Arial"/>
              <a:buChar char="•"/>
            </a:pPr>
            <a:r>
              <a:rPr lang="en-US" dirty="0"/>
              <a:t>Level of framework support appears to influence </a:t>
            </a:r>
            <a:r>
              <a:rPr lang="en-US" dirty="0" smtClean="0"/>
              <a:t>security</a:t>
            </a:r>
          </a:p>
          <a:p>
            <a:pPr>
              <a:buFont typeface="Arial"/>
              <a:buChar char="•"/>
            </a:pPr>
            <a:r>
              <a:rPr lang="en-US" dirty="0" smtClean="0"/>
              <a:t>Manual framework support is ineffective</a:t>
            </a:r>
          </a:p>
          <a:p>
            <a:pPr>
              <a:buFont typeface="Arial"/>
              <a:buChar char="•"/>
            </a:pPr>
            <a:r>
              <a:rPr lang="en-US" dirty="0" smtClean="0"/>
              <a:t>Manual code review more effective than black-box testing</a:t>
            </a:r>
          </a:p>
          <a:p>
            <a:pPr lvl="1">
              <a:buFont typeface="Arial"/>
              <a:buChar char="•"/>
            </a:pPr>
            <a:r>
              <a:rPr lang="en-US" dirty="0" smtClean="0"/>
              <a:t>But they are complementary.</a:t>
            </a:r>
          </a:p>
          <a:p>
            <a:pPr lvl="1">
              <a:buFont typeface="Arial"/>
              <a:buChar char="•"/>
            </a:pPr>
            <a:r>
              <a:rPr lang="en-US" dirty="0" smtClean="0"/>
              <a:t>And they perform differently for different vulnerability classes</a:t>
            </a:r>
            <a:endParaRPr lang="en-US" dirty="0"/>
          </a:p>
          <a:p>
            <a:pPr>
              <a:buFont typeface="Arial"/>
              <a:buChar char="•"/>
            </a:pPr>
            <a:endParaRPr lang="en-US" dirty="0" smtClean="0"/>
          </a:p>
        </p:txBody>
      </p:sp>
      <p:sp>
        <p:nvSpPr>
          <p:cNvPr id="4" name="Slide Number Placeholder 3"/>
          <p:cNvSpPr>
            <a:spLocks noGrp="1"/>
          </p:cNvSpPr>
          <p:nvPr>
            <p:ph type="sldNum" sz="quarter" idx="12"/>
          </p:nvPr>
        </p:nvSpPr>
        <p:spPr/>
        <p:txBody>
          <a:bodyPr/>
          <a:lstStyle/>
          <a:p>
            <a:fld id="{9C1F5A0A-F6FC-4FFD-9B49-0DA8697211D9}" type="slidenum">
              <a:rPr lang="en-US" smtClean="0"/>
              <a:t>32</a:t>
            </a:fld>
            <a:endParaRPr lang="en-US"/>
          </a:p>
        </p:txBody>
      </p:sp>
    </p:spTree>
    <p:extLst>
      <p:ext uri="{BB962C8B-B14F-4D97-AF65-F5344CB8AC3E}">
        <p14:creationId xmlns:p14="http://schemas.microsoft.com/office/powerpoint/2010/main" val="217541363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pPr>
              <a:buFont typeface="Arial"/>
              <a:buChar char="•"/>
            </a:pPr>
            <a:r>
              <a:rPr lang="en-US" dirty="0" smtClean="0"/>
              <a:t>Gathering and analyzing larger data sets</a:t>
            </a:r>
          </a:p>
          <a:p>
            <a:pPr>
              <a:buFont typeface="Arial"/>
              <a:buChar char="•"/>
            </a:pPr>
            <a:r>
              <a:rPr lang="en-US" dirty="0" smtClean="0"/>
              <a:t>Other dimensions: reliability, performance, maintainability, etc.</a:t>
            </a:r>
          </a:p>
          <a:p>
            <a:pPr>
              <a:buFont typeface="Arial"/>
              <a:buChar char="•"/>
            </a:pPr>
            <a:r>
              <a:rPr lang="en-US" dirty="0" smtClean="0"/>
              <a:t>Deeper understanding of </a:t>
            </a:r>
            <a:r>
              <a:rPr lang="en-US" i="1" dirty="0" smtClean="0"/>
              <a:t>why</a:t>
            </a:r>
            <a:r>
              <a:rPr lang="en-US" dirty="0" smtClean="0"/>
              <a:t> some tools fare better than others</a:t>
            </a:r>
          </a:p>
          <a:p>
            <a:pPr>
              <a:buFont typeface="Arial"/>
              <a:buChar char="•"/>
            </a:pPr>
            <a:r>
              <a:rPr lang="en-US" dirty="0" smtClean="0"/>
              <a:t>Not just web applications!</a:t>
            </a:r>
          </a:p>
        </p:txBody>
      </p:sp>
      <p:sp>
        <p:nvSpPr>
          <p:cNvPr id="4" name="Slide Number Placeholder 3"/>
          <p:cNvSpPr>
            <a:spLocks noGrp="1"/>
          </p:cNvSpPr>
          <p:nvPr>
            <p:ph type="sldNum" sz="quarter" idx="12"/>
          </p:nvPr>
        </p:nvSpPr>
        <p:spPr/>
        <p:txBody>
          <a:bodyPr/>
          <a:lstStyle/>
          <a:p>
            <a:fld id="{9C1F5A0A-F6FC-4FFD-9B49-0DA8697211D9}" type="slidenum">
              <a:rPr lang="en-US" smtClean="0"/>
              <a:t>33</a:t>
            </a:fld>
            <a:endParaRPr lang="en-US"/>
          </a:p>
        </p:txBody>
      </p:sp>
    </p:spTree>
    <p:extLst>
      <p:ext uri="{BB962C8B-B14F-4D97-AF65-F5344CB8AC3E}">
        <p14:creationId xmlns:p14="http://schemas.microsoft.com/office/powerpoint/2010/main" val="48416885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Thank you!</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Matthew Finifter</a:t>
            </a:r>
          </a:p>
          <a:p>
            <a:pPr marL="0" indent="0">
              <a:buNone/>
            </a:pPr>
            <a:r>
              <a:rPr lang="en-US" dirty="0" err="1" smtClean="0"/>
              <a:t>finifter@cs.berkeley.edu</a:t>
            </a:r>
            <a:endParaRPr lang="en-US" dirty="0" smtClean="0"/>
          </a:p>
          <a:p>
            <a:pPr lvl="1">
              <a:buFont typeface="Arial"/>
              <a:buChar char="•"/>
            </a:pPr>
            <a:endParaRPr lang="en-US" dirty="0" smtClean="0"/>
          </a:p>
        </p:txBody>
      </p:sp>
      <p:sp>
        <p:nvSpPr>
          <p:cNvPr id="4" name="Slide Number Placeholder 3"/>
          <p:cNvSpPr>
            <a:spLocks noGrp="1"/>
          </p:cNvSpPr>
          <p:nvPr>
            <p:ph type="sldNum" sz="quarter" idx="12"/>
          </p:nvPr>
        </p:nvSpPr>
        <p:spPr/>
        <p:txBody>
          <a:bodyPr/>
          <a:lstStyle/>
          <a:p>
            <a:fld id="{9C1F5A0A-F6FC-4FFD-9B49-0DA8697211D9}" type="slidenum">
              <a:rPr lang="en-US" smtClean="0"/>
              <a:t>34</a:t>
            </a:fld>
            <a:endParaRPr lang="en-US"/>
          </a:p>
        </p:txBody>
      </p:sp>
    </p:spTree>
    <p:extLst>
      <p:ext uri="{BB962C8B-B14F-4D97-AF65-F5344CB8AC3E}">
        <p14:creationId xmlns:p14="http://schemas.microsoft.com/office/powerpoint/2010/main" val="15949215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It’s a great time to be a developer!</a:t>
            </a:r>
            <a:endParaRPr lang="en-US" sz="4000" dirty="0"/>
          </a:p>
        </p:txBody>
      </p:sp>
      <p:sp>
        <p:nvSpPr>
          <p:cNvPr id="3" name="Content Placeholder 2"/>
          <p:cNvSpPr>
            <a:spLocks noGrp="1"/>
          </p:cNvSpPr>
          <p:nvPr>
            <p:ph sz="half" idx="1"/>
          </p:nvPr>
        </p:nvSpPr>
        <p:spPr>
          <a:xfrm>
            <a:off x="685800" y="1760538"/>
            <a:ext cx="3611880" cy="2778147"/>
          </a:xfrm>
        </p:spPr>
        <p:txBody>
          <a:bodyPr>
            <a:normAutofit/>
          </a:bodyPr>
          <a:lstStyle/>
          <a:p>
            <a:pPr marL="0" indent="0" algn="ctr">
              <a:buNone/>
            </a:pPr>
            <a:r>
              <a:rPr lang="en-US" dirty="0" smtClean="0"/>
              <a:t>Languages</a:t>
            </a:r>
          </a:p>
        </p:txBody>
      </p:sp>
      <p:sp>
        <p:nvSpPr>
          <p:cNvPr id="4" name="Content Placeholder 3"/>
          <p:cNvSpPr>
            <a:spLocks noGrp="1"/>
          </p:cNvSpPr>
          <p:nvPr>
            <p:ph sz="half" idx="2"/>
          </p:nvPr>
        </p:nvSpPr>
        <p:spPr>
          <a:xfrm>
            <a:off x="4844733" y="1760538"/>
            <a:ext cx="3611880" cy="2778147"/>
          </a:xfrm>
        </p:spPr>
        <p:txBody>
          <a:bodyPr>
            <a:normAutofit/>
          </a:bodyPr>
          <a:lstStyle/>
          <a:p>
            <a:pPr marL="0" indent="0" algn="ctr">
              <a:buNone/>
            </a:pPr>
            <a:r>
              <a:rPr lang="en-US" dirty="0" smtClean="0"/>
              <a:t>Frameworks</a:t>
            </a:r>
          </a:p>
          <a:p>
            <a:pPr marL="0" indent="0">
              <a:buNone/>
            </a:pPr>
            <a:r>
              <a:rPr lang="en-US" dirty="0" err="1" smtClean="0"/>
              <a:t>Yii</a:t>
            </a:r>
            <a:r>
              <a:rPr lang="en-US" dirty="0" smtClean="0"/>
              <a:t>, ASP.NET, </a:t>
            </a:r>
            <a:r>
              <a:rPr lang="en-US" dirty="0" err="1" smtClean="0"/>
              <a:t>Zend</a:t>
            </a:r>
            <a:r>
              <a:rPr lang="en-US" dirty="0" smtClean="0"/>
              <a:t>, Struts, </a:t>
            </a:r>
            <a:r>
              <a:rPr lang="en-US" dirty="0" err="1" smtClean="0"/>
              <a:t>Django</a:t>
            </a:r>
            <a:r>
              <a:rPr lang="en-US" dirty="0" smtClean="0"/>
              <a:t>, Snap, GWT, </a:t>
            </a:r>
            <a:r>
              <a:rPr lang="en-US" dirty="0" err="1" smtClean="0"/>
              <a:t>RoR</a:t>
            </a:r>
            <a:r>
              <a:rPr lang="en-US" dirty="0" smtClean="0"/>
              <a:t>, Mason, Sinatra, </a:t>
            </a:r>
            <a:r>
              <a:rPr lang="en-US" dirty="0" err="1" smtClean="0"/>
              <a:t>CakePHP</a:t>
            </a:r>
            <a:r>
              <a:rPr lang="en-US" dirty="0" smtClean="0"/>
              <a:t>, </a:t>
            </a:r>
            <a:r>
              <a:rPr lang="en-US" dirty="0" err="1" smtClean="0"/>
              <a:t>Fusebox</a:t>
            </a:r>
            <a:r>
              <a:rPr lang="en-US" dirty="0" smtClean="0"/>
              <a:t>, Catalyst, Spring, Grails, Dancer,  </a:t>
            </a:r>
            <a:r>
              <a:rPr lang="en-US" dirty="0" err="1" smtClean="0"/>
              <a:t>CodeIgniter</a:t>
            </a:r>
            <a:r>
              <a:rPr lang="en-US" dirty="0" smtClean="0"/>
              <a:t>, Tapestry, </a:t>
            </a:r>
            <a:r>
              <a:rPr lang="en-US" dirty="0" err="1" smtClean="0"/>
              <a:t>Pyjamas</a:t>
            </a:r>
            <a:r>
              <a:rPr lang="en-US" dirty="0" smtClean="0"/>
              <a:t>, </a:t>
            </a:r>
            <a:r>
              <a:rPr lang="en-US" dirty="0" err="1" smtClean="0"/>
              <a:t>Symfony</a:t>
            </a: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302029711"/>
              </p:ext>
            </p:extLst>
          </p:nvPr>
        </p:nvGraphicFramePr>
        <p:xfrm>
          <a:off x="685801" y="2339892"/>
          <a:ext cx="3611880" cy="2198792"/>
        </p:xfrm>
        <a:graphic>
          <a:graphicData uri="http://schemas.openxmlformats.org/drawingml/2006/table">
            <a:tbl>
              <a:tblPr firstRow="1" bandRow="1">
                <a:tableStyleId>{5C22544A-7EE6-4342-B048-85BDC9FD1C3A}</a:tableStyleId>
              </a:tblPr>
              <a:tblGrid>
                <a:gridCol w="1203960"/>
                <a:gridCol w="1203960"/>
                <a:gridCol w="1203960"/>
              </a:tblGrid>
              <a:tr h="8098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cap="small" dirty="0" smtClean="0">
                          <a:solidFill>
                            <a:schemeClr val="tx1"/>
                          </a:solidFill>
                        </a:rPr>
                        <a:t>PHP</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cap="small" dirty="0" smtClean="0">
                          <a:solidFill>
                            <a:schemeClr val="tx1"/>
                          </a:solidFill>
                        </a:rPr>
                        <a:t>Java</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cap="small" dirty="0" smtClean="0">
                          <a:solidFill>
                            <a:schemeClr val="tx1"/>
                          </a:solidFill>
                        </a:rPr>
                        <a:t>Ruby</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r>
              <a:tr h="694494">
                <a:tc>
                  <a:txBody>
                    <a:bodyPr/>
                    <a:lstStyle/>
                    <a:p>
                      <a:pPr algn="ctr"/>
                      <a:r>
                        <a:rPr lang="en-US" b="0" i="0" cap="small" dirty="0" smtClean="0">
                          <a:solidFill>
                            <a:schemeClr val="tx1"/>
                          </a:solidFill>
                        </a:rPr>
                        <a:t>Perl</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cap="small" dirty="0" smtClean="0">
                          <a:solidFill>
                            <a:schemeClr val="tx1"/>
                          </a:solidFill>
                        </a:rPr>
                        <a:t>Python</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cap="small" dirty="0" err="1" smtClean="0">
                          <a:solidFill>
                            <a:schemeClr val="tx1"/>
                          </a:solidFill>
                        </a:rPr>
                        <a:t>Scala</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r>
              <a:tr h="694494">
                <a:tc>
                  <a:txBody>
                    <a:bodyPr/>
                    <a:lstStyle/>
                    <a:p>
                      <a:pPr algn="ctr"/>
                      <a:r>
                        <a:rPr lang="en-US" b="0" i="0" cap="small" dirty="0" smtClean="0">
                          <a:solidFill>
                            <a:schemeClr val="tx1"/>
                          </a:solidFill>
                        </a:rPr>
                        <a:t>Haskell</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cap="small" dirty="0" smtClean="0">
                          <a:solidFill>
                            <a:schemeClr val="tx1"/>
                          </a:solidFill>
                        </a:rPr>
                        <a:t>Cold</a:t>
                      </a:r>
                      <a:r>
                        <a:rPr lang="en-US" b="0" i="0" cap="small" baseline="0" dirty="0" smtClean="0">
                          <a:solidFill>
                            <a:schemeClr val="tx1"/>
                          </a:solidFill>
                        </a:rPr>
                        <a:t> Fusion</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0" cap="small" dirty="0" smtClean="0">
                          <a:solidFill>
                            <a:schemeClr val="tx1"/>
                          </a:solidFill>
                        </a:rPr>
                        <a:t>…</a:t>
                      </a:r>
                      <a:endParaRPr lang="en-US" b="0" i="0" cap="small" dirty="0">
                        <a:solidFill>
                          <a:schemeClr val="tx1"/>
                        </a:solidFill>
                      </a:endParaRPr>
                    </a:p>
                  </a:txBody>
                  <a:tcPr anchor="ct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Content Placeholder 2"/>
          <p:cNvSpPr txBox="1">
            <a:spLocks/>
          </p:cNvSpPr>
          <p:nvPr/>
        </p:nvSpPr>
        <p:spPr>
          <a:xfrm>
            <a:off x="685800" y="5032532"/>
            <a:ext cx="3611882" cy="15873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ts val="2000"/>
              </a:spcBef>
              <a:buFontTx/>
              <a:buBlip>
                <a:blip r:embed="rId3"/>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3"/>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3"/>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3"/>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3"/>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3"/>
              </a:buBlip>
              <a:defRPr lang="en-US"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3"/>
              </a:buBlip>
              <a:defRPr lang="en-US"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398713" indent="-336550" algn="l" defTabSz="914400" rtl="0" eaLnBrk="1" latinLnBrk="0" hangingPunct="1">
              <a:spcBef>
                <a:spcPct val="20000"/>
              </a:spcBef>
              <a:buFontTx/>
              <a:buBlip>
                <a:blip r:embed="rId3"/>
              </a:buBlip>
              <a:defRPr lang="en-US"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2398713" indent="-336550" algn="l" defTabSz="914400" rtl="0" eaLnBrk="1" latinLnBrk="0" hangingPunct="1">
              <a:spcBef>
                <a:spcPct val="20000"/>
              </a:spcBef>
              <a:buFontTx/>
              <a:buBlip>
                <a:blip r:embed="rId3"/>
              </a:buBlip>
              <a:defRPr lang="en-US"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pPr>
              <a:lnSpc>
                <a:spcPct val="120000"/>
              </a:lnSpc>
              <a:buFont typeface="Arial"/>
              <a:buChar char="•"/>
            </a:pPr>
            <a:r>
              <a:rPr lang="en-US" smtClean="0"/>
              <a:t>Object Relational Model (ORM) Framework</a:t>
            </a:r>
          </a:p>
          <a:p>
            <a:pPr>
              <a:lnSpc>
                <a:spcPct val="120000"/>
              </a:lnSpc>
              <a:buFont typeface="Arial"/>
              <a:buChar char="•"/>
            </a:pPr>
            <a:r>
              <a:rPr lang="en-US" smtClean="0"/>
              <a:t>Templating Language</a:t>
            </a:r>
          </a:p>
          <a:p>
            <a:pPr>
              <a:lnSpc>
                <a:spcPct val="120000"/>
              </a:lnSpc>
              <a:buFont typeface="Arial"/>
              <a:buChar char="•"/>
            </a:pPr>
            <a:r>
              <a:rPr lang="en-US" smtClean="0"/>
              <a:t>Libraries</a:t>
            </a:r>
          </a:p>
          <a:p>
            <a:pPr>
              <a:lnSpc>
                <a:spcPct val="120000"/>
              </a:lnSpc>
              <a:buFont typeface="Arial"/>
              <a:buChar char="•"/>
            </a:pPr>
            <a:r>
              <a:rPr lang="en-US" smtClean="0"/>
              <a:t>Vulnerability Remediation Tools or Services</a:t>
            </a:r>
            <a:endParaRPr lang="en-US" dirty="0" smtClean="0"/>
          </a:p>
        </p:txBody>
      </p:sp>
      <p:sp>
        <p:nvSpPr>
          <p:cNvPr id="9" name="Content Placeholder 2"/>
          <p:cNvSpPr txBox="1">
            <a:spLocks/>
          </p:cNvSpPr>
          <p:nvPr/>
        </p:nvSpPr>
        <p:spPr>
          <a:xfrm>
            <a:off x="4844731" y="5032532"/>
            <a:ext cx="3611882" cy="1587363"/>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FontTx/>
              <a:buBlip>
                <a:blip r:embed="rId3"/>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3"/>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3"/>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3"/>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3"/>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3"/>
              </a:buBlip>
              <a:defRPr lang="en-US"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3"/>
              </a:buBlip>
              <a:defRPr lang="en-US"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398713" indent="-336550" algn="l" defTabSz="914400" rtl="0" eaLnBrk="1" latinLnBrk="0" hangingPunct="1">
              <a:spcBef>
                <a:spcPct val="20000"/>
              </a:spcBef>
              <a:buFontTx/>
              <a:buBlip>
                <a:blip r:embed="rId3"/>
              </a:buBlip>
              <a:defRPr lang="en-US"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2398713" indent="-336550" algn="l" defTabSz="914400" rtl="0" eaLnBrk="1" latinLnBrk="0" hangingPunct="1">
              <a:spcBef>
                <a:spcPct val="20000"/>
              </a:spcBef>
              <a:buFontTx/>
              <a:buBlip>
                <a:blip r:embed="rId3"/>
              </a:buBlip>
              <a:defRPr lang="en-US"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pPr>
              <a:lnSpc>
                <a:spcPct val="120000"/>
              </a:lnSpc>
              <a:buFont typeface="Arial"/>
              <a:buChar char="•"/>
            </a:pPr>
            <a:r>
              <a:rPr lang="en-US" sz="1200" smtClean="0"/>
              <a:t>Client-side framework</a:t>
            </a:r>
          </a:p>
          <a:p>
            <a:pPr>
              <a:lnSpc>
                <a:spcPct val="120000"/>
              </a:lnSpc>
              <a:buFont typeface="Arial"/>
              <a:buChar char="•"/>
            </a:pPr>
            <a:r>
              <a:rPr lang="en-US" sz="1200" smtClean="0"/>
              <a:t>Meta-framework</a:t>
            </a:r>
          </a:p>
          <a:p>
            <a:pPr>
              <a:lnSpc>
                <a:spcPct val="120000"/>
              </a:lnSpc>
              <a:buFont typeface="Arial"/>
              <a:buChar char="•"/>
            </a:pPr>
            <a:r>
              <a:rPr lang="en-US" sz="1200" smtClean="0"/>
              <a:t>Content Management System (CMS)</a:t>
            </a:r>
          </a:p>
        </p:txBody>
      </p:sp>
      <p:sp>
        <p:nvSpPr>
          <p:cNvPr id="5" name="Slide Number Placeholder 4"/>
          <p:cNvSpPr>
            <a:spLocks noGrp="1"/>
          </p:cNvSpPr>
          <p:nvPr>
            <p:ph type="sldNum" sz="quarter" idx="12"/>
          </p:nvPr>
        </p:nvSpPr>
        <p:spPr/>
        <p:txBody>
          <a:bodyPr/>
          <a:lstStyle/>
          <a:p>
            <a:fld id="{9C1F5A0A-F6FC-4FFD-9B49-0DA8697211D9}" type="slidenum">
              <a:rPr lang="en-US" smtClean="0"/>
              <a:t>4</a:t>
            </a:fld>
            <a:endParaRPr lang="en-US"/>
          </a:p>
        </p:txBody>
      </p:sp>
    </p:spTree>
    <p:extLst>
      <p:ext uri="{BB962C8B-B14F-4D97-AF65-F5344CB8AC3E}">
        <p14:creationId xmlns:p14="http://schemas.microsoft.com/office/powerpoint/2010/main" val="4919303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Choice is great, but…</a:t>
            </a:r>
            <a:endParaRPr lang="en-US"/>
          </a:p>
        </p:txBody>
      </p:sp>
      <p:sp>
        <p:nvSpPr>
          <p:cNvPr id="6" name="Content Placeholder 5"/>
          <p:cNvSpPr>
            <a:spLocks noGrp="1"/>
          </p:cNvSpPr>
          <p:nvPr>
            <p:ph idx="1"/>
          </p:nvPr>
        </p:nvSpPr>
        <p:spPr/>
        <p:txBody>
          <a:bodyPr/>
          <a:lstStyle/>
          <a:p>
            <a:pPr>
              <a:buFont typeface="Arial"/>
              <a:buChar char="•"/>
            </a:pPr>
            <a:r>
              <a:rPr lang="en-US" smtClean="0"/>
              <a:t>How should a developer or project manager choose?</a:t>
            </a:r>
          </a:p>
          <a:p>
            <a:pPr>
              <a:buFont typeface="Arial"/>
              <a:buChar char="•"/>
            </a:pPr>
            <a:r>
              <a:rPr lang="en-US" smtClean="0"/>
              <a:t>Is there any observable difference between different tools we might choose?</a:t>
            </a:r>
          </a:p>
          <a:p>
            <a:pPr>
              <a:buFont typeface="Arial"/>
              <a:buChar char="•"/>
            </a:pPr>
            <a:r>
              <a:rPr lang="en-US" smtClean="0"/>
              <a:t>What should you optimize for?</a:t>
            </a:r>
          </a:p>
          <a:p>
            <a:pPr>
              <a:buFont typeface="Arial"/>
              <a:buChar char="•"/>
            </a:pPr>
            <a:r>
              <a:rPr lang="en-US" smtClean="0"/>
              <a:t>How will you know you’ve made the right choices?</a:t>
            </a:r>
          </a:p>
          <a:p>
            <a:pPr>
              <a:buFont typeface="Arial"/>
              <a:buChar char="•"/>
            </a:pPr>
            <a:r>
              <a:rPr lang="en-US" smtClean="0"/>
              <a:t>We need meaningful comparisons between tools so that developers can make informed decisions.</a:t>
            </a:r>
            <a:endParaRPr lang="en-US"/>
          </a:p>
        </p:txBody>
      </p:sp>
      <p:sp>
        <p:nvSpPr>
          <p:cNvPr id="3" name="Slide Number Placeholder 2"/>
          <p:cNvSpPr>
            <a:spLocks noGrp="1"/>
          </p:cNvSpPr>
          <p:nvPr>
            <p:ph type="sldNum" sz="quarter" idx="12"/>
          </p:nvPr>
        </p:nvSpPr>
        <p:spPr/>
        <p:txBody>
          <a:bodyPr/>
          <a:lstStyle/>
          <a:p>
            <a:fld id="{9C1F5A0A-F6FC-4FFD-9B49-0DA8697211D9}" type="slidenum">
              <a:rPr lang="en-US" smtClean="0"/>
              <a:t>5</a:t>
            </a:fld>
            <a:endParaRPr lang="en-US"/>
          </a:p>
        </p:txBody>
      </p:sp>
    </p:spTree>
    <p:extLst>
      <p:ext uri="{BB962C8B-B14F-4D97-AF65-F5344CB8AC3E}">
        <p14:creationId xmlns:p14="http://schemas.microsoft.com/office/powerpoint/2010/main" val="13047010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Talk Outline</a:t>
            </a:r>
            <a:endParaRPr lang="en-US"/>
          </a:p>
        </p:txBody>
      </p:sp>
      <p:sp>
        <p:nvSpPr>
          <p:cNvPr id="6" name="Content Placeholder 5"/>
          <p:cNvSpPr>
            <a:spLocks noGrp="1"/>
          </p:cNvSpPr>
          <p:nvPr>
            <p:ph idx="1"/>
          </p:nvPr>
        </p:nvSpPr>
        <p:spPr/>
        <p:txBody>
          <a:bodyPr>
            <a:normAutofit/>
          </a:bodyPr>
          <a:lstStyle/>
          <a:p>
            <a:pPr>
              <a:buFont typeface="Arial"/>
              <a:buChar char="•"/>
            </a:pPr>
            <a:r>
              <a:rPr lang="en-US" sz="4000" dirty="0" smtClean="0"/>
              <a:t>Introduction</a:t>
            </a:r>
          </a:p>
          <a:p>
            <a:pPr>
              <a:buFont typeface="Arial"/>
              <a:buChar char="•"/>
            </a:pPr>
            <a:r>
              <a:rPr lang="en-US" sz="4000" dirty="0" smtClean="0"/>
              <a:t>Goals</a:t>
            </a:r>
          </a:p>
          <a:p>
            <a:pPr>
              <a:buFont typeface="Arial"/>
              <a:buChar char="•"/>
            </a:pPr>
            <a:r>
              <a:rPr lang="en-US" sz="4000" dirty="0" smtClean="0"/>
              <a:t>Methodology</a:t>
            </a:r>
          </a:p>
          <a:p>
            <a:pPr>
              <a:buFont typeface="Arial"/>
              <a:buChar char="•"/>
            </a:pPr>
            <a:r>
              <a:rPr lang="en-US" sz="4000" dirty="0" smtClean="0"/>
              <a:t>Results</a:t>
            </a:r>
          </a:p>
          <a:p>
            <a:pPr>
              <a:buFont typeface="Arial"/>
              <a:buChar char="•"/>
            </a:pPr>
            <a:r>
              <a:rPr lang="en-US" sz="4000" dirty="0" smtClean="0"/>
              <a:t>Conclusion and Future Work</a:t>
            </a:r>
          </a:p>
        </p:txBody>
      </p:sp>
      <p:sp>
        <p:nvSpPr>
          <p:cNvPr id="3" name="Slide Number Placeholder 2"/>
          <p:cNvSpPr>
            <a:spLocks noGrp="1"/>
          </p:cNvSpPr>
          <p:nvPr>
            <p:ph type="sldNum" sz="quarter" idx="12"/>
          </p:nvPr>
        </p:nvSpPr>
        <p:spPr/>
        <p:txBody>
          <a:bodyPr/>
          <a:lstStyle/>
          <a:p>
            <a:fld id="{9C1F5A0A-F6FC-4FFD-9B49-0DA8697211D9}" type="slidenum">
              <a:rPr lang="en-US" smtClean="0"/>
              <a:t>6</a:t>
            </a:fld>
            <a:endParaRPr lang="en-US"/>
          </a:p>
        </p:txBody>
      </p:sp>
    </p:spTree>
    <p:extLst>
      <p:ext uri="{BB962C8B-B14F-4D97-AF65-F5344CB8AC3E}">
        <p14:creationId xmlns:p14="http://schemas.microsoft.com/office/powerpoint/2010/main" val="15395412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Goals</a:t>
            </a:r>
            <a:endParaRPr lang="en-US"/>
          </a:p>
        </p:txBody>
      </p:sp>
      <p:sp>
        <p:nvSpPr>
          <p:cNvPr id="3" name="Content Placeholder 2"/>
          <p:cNvSpPr>
            <a:spLocks noGrp="1"/>
          </p:cNvSpPr>
          <p:nvPr>
            <p:ph idx="1"/>
          </p:nvPr>
        </p:nvSpPr>
        <p:spPr/>
        <p:txBody>
          <a:bodyPr/>
          <a:lstStyle/>
          <a:p>
            <a:pPr>
              <a:buFont typeface="Arial"/>
              <a:buChar char="•"/>
            </a:pPr>
            <a:r>
              <a:rPr lang="en-US" smtClean="0"/>
              <a:t>Encourage future work in this problem space</a:t>
            </a:r>
          </a:p>
          <a:p>
            <a:pPr>
              <a:buFont typeface="Arial"/>
              <a:buChar char="•"/>
            </a:pPr>
            <a:r>
              <a:rPr lang="en-US" smtClean="0"/>
              <a:t>Introduce methodology for evaluating differences between tools</a:t>
            </a:r>
          </a:p>
          <a:p>
            <a:pPr>
              <a:buFont typeface="Arial"/>
              <a:buChar char="•"/>
            </a:pPr>
            <a:r>
              <a:rPr lang="en-US" smtClean="0"/>
              <a:t>Evaluate </a:t>
            </a:r>
            <a:r>
              <a:rPr lang="en-US" b="1" smtClean="0"/>
              <a:t>security </a:t>
            </a:r>
            <a:r>
              <a:rPr lang="en-US" smtClean="0"/>
              <a:t>differences between different tools</a:t>
            </a:r>
          </a:p>
          <a:p>
            <a:pPr lvl="1">
              <a:buFont typeface="Arial"/>
              <a:buChar char="•"/>
            </a:pPr>
            <a:r>
              <a:rPr lang="en-US" smtClean="0"/>
              <a:t>Programming Language</a:t>
            </a:r>
          </a:p>
          <a:p>
            <a:pPr lvl="1">
              <a:buFont typeface="Arial"/>
              <a:buChar char="•"/>
            </a:pPr>
            <a:r>
              <a:rPr lang="en-US" smtClean="0"/>
              <a:t>Web Application Development Framework</a:t>
            </a:r>
          </a:p>
          <a:p>
            <a:pPr lvl="1">
              <a:buFont typeface="Arial"/>
              <a:buChar char="•"/>
            </a:pPr>
            <a:r>
              <a:rPr lang="en-US" smtClean="0"/>
              <a:t>Process for Finding Vulnerabilities</a:t>
            </a:r>
          </a:p>
        </p:txBody>
      </p:sp>
      <p:sp>
        <p:nvSpPr>
          <p:cNvPr id="4" name="Slide Number Placeholder 3"/>
          <p:cNvSpPr>
            <a:spLocks noGrp="1"/>
          </p:cNvSpPr>
          <p:nvPr>
            <p:ph type="sldNum" sz="quarter" idx="12"/>
          </p:nvPr>
        </p:nvSpPr>
        <p:spPr/>
        <p:txBody>
          <a:bodyPr/>
          <a:lstStyle/>
          <a:p>
            <a:fld id="{9C1F5A0A-F6FC-4FFD-9B49-0DA8697211D9}" type="slidenum">
              <a:rPr lang="en-US" smtClean="0"/>
              <a:t>7</a:t>
            </a:fld>
            <a:endParaRPr lang="en-US"/>
          </a:p>
        </p:txBody>
      </p:sp>
    </p:spTree>
    <p:extLst>
      <p:ext uri="{BB962C8B-B14F-4D97-AF65-F5344CB8AC3E}">
        <p14:creationId xmlns:p14="http://schemas.microsoft.com/office/powerpoint/2010/main" val="18741421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Methodology</a:t>
            </a:r>
            <a:endParaRPr lang="en-US"/>
          </a:p>
        </p:txBody>
      </p:sp>
      <p:sp>
        <p:nvSpPr>
          <p:cNvPr id="3" name="Content Placeholder 2"/>
          <p:cNvSpPr>
            <a:spLocks noGrp="1"/>
          </p:cNvSpPr>
          <p:nvPr>
            <p:ph idx="1"/>
          </p:nvPr>
        </p:nvSpPr>
        <p:spPr/>
        <p:txBody>
          <a:bodyPr>
            <a:normAutofit/>
          </a:bodyPr>
          <a:lstStyle/>
          <a:p>
            <a:pPr>
              <a:buFont typeface="Arial"/>
              <a:buChar char="•"/>
            </a:pPr>
            <a:r>
              <a:rPr lang="en-US" dirty="0"/>
              <a:t>Secondary data set from [</a:t>
            </a:r>
            <a:r>
              <a:rPr lang="en-US" dirty="0" err="1"/>
              <a:t>Prechelt</a:t>
            </a:r>
            <a:r>
              <a:rPr lang="en-US" dirty="0"/>
              <a:t> 2010</a:t>
            </a:r>
            <a:r>
              <a:rPr lang="en-US" dirty="0" smtClean="0"/>
              <a:t>]</a:t>
            </a:r>
          </a:p>
          <a:p>
            <a:pPr>
              <a:buFont typeface="Arial"/>
              <a:buChar char="•"/>
            </a:pPr>
            <a:r>
              <a:rPr lang="en-US" dirty="0" smtClean="0"/>
              <a:t>Different groups of developers use different tools to implement the same functionality</a:t>
            </a:r>
          </a:p>
          <a:p>
            <a:pPr>
              <a:buFont typeface="Arial"/>
              <a:buChar char="•"/>
            </a:pPr>
            <a:r>
              <a:rPr lang="en-US" dirty="0" smtClean="0"/>
              <a:t>Control for differences in specifications, human variability</a:t>
            </a:r>
          </a:p>
          <a:p>
            <a:pPr>
              <a:buFont typeface="Arial"/>
              <a:buChar char="•"/>
            </a:pPr>
            <a:r>
              <a:rPr lang="en-US" dirty="0" smtClean="0"/>
              <a:t>Measure the security of the developed programs</a:t>
            </a:r>
          </a:p>
          <a:p>
            <a:pPr lvl="1">
              <a:buFont typeface="Arial"/>
              <a:buChar char="•"/>
            </a:pPr>
            <a:r>
              <a:rPr lang="en-US" dirty="0" smtClean="0"/>
              <a:t>Black-box penetration testing (Burp Suite Pro)</a:t>
            </a:r>
          </a:p>
          <a:p>
            <a:pPr lvl="1">
              <a:buFont typeface="Arial"/>
              <a:buChar char="•"/>
            </a:pPr>
            <a:r>
              <a:rPr lang="en-US" dirty="0" smtClean="0"/>
              <a:t>Manual security review</a:t>
            </a:r>
          </a:p>
          <a:p>
            <a:pPr>
              <a:buFont typeface="Arial"/>
              <a:buChar char="•"/>
            </a:pPr>
            <a:r>
              <a:rPr lang="en-US" dirty="0" smtClean="0"/>
              <a:t>Use statistical hypothesis testing to look for associations</a:t>
            </a:r>
          </a:p>
        </p:txBody>
      </p:sp>
      <p:sp>
        <p:nvSpPr>
          <p:cNvPr id="4" name="Slide Number Placeholder 3"/>
          <p:cNvSpPr>
            <a:spLocks noGrp="1"/>
          </p:cNvSpPr>
          <p:nvPr>
            <p:ph type="sldNum" sz="quarter" idx="12"/>
          </p:nvPr>
        </p:nvSpPr>
        <p:spPr/>
        <p:txBody>
          <a:bodyPr/>
          <a:lstStyle/>
          <a:p>
            <a:fld id="{9C1F5A0A-F6FC-4FFD-9B49-0DA8697211D9}" type="slidenum">
              <a:rPr lang="en-US" smtClean="0"/>
              <a:t>8</a:t>
            </a:fld>
            <a:endParaRPr lang="en-US"/>
          </a:p>
        </p:txBody>
      </p:sp>
    </p:spTree>
    <p:extLst>
      <p:ext uri="{BB962C8B-B14F-4D97-AF65-F5344CB8AC3E}">
        <p14:creationId xmlns:p14="http://schemas.microsoft.com/office/powerpoint/2010/main" val="12312840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Limitations</a:t>
            </a:r>
            <a:endParaRPr lang="en-US"/>
          </a:p>
        </p:txBody>
      </p:sp>
      <p:sp>
        <p:nvSpPr>
          <p:cNvPr id="3" name="Content Placeholder 2"/>
          <p:cNvSpPr>
            <a:spLocks noGrp="1"/>
          </p:cNvSpPr>
          <p:nvPr>
            <p:ph idx="1"/>
          </p:nvPr>
        </p:nvSpPr>
        <p:spPr/>
        <p:txBody>
          <a:bodyPr>
            <a:normAutofit/>
          </a:bodyPr>
          <a:lstStyle/>
          <a:p>
            <a:pPr>
              <a:buFont typeface="Arial"/>
              <a:buChar char="•"/>
            </a:pPr>
            <a:r>
              <a:rPr lang="en-US" smtClean="0"/>
              <a:t>Experimental </a:t>
            </a:r>
            <a:r>
              <a:rPr lang="en-US"/>
              <a:t>design</a:t>
            </a:r>
          </a:p>
          <a:p>
            <a:pPr>
              <a:buFont typeface="Arial"/>
              <a:buChar char="•"/>
            </a:pPr>
            <a:r>
              <a:rPr lang="en-US" smtClean="0"/>
              <a:t>Only one security reviewer (me)</a:t>
            </a:r>
          </a:p>
          <a:p>
            <a:pPr>
              <a:buFont typeface="Arial"/>
              <a:buChar char="•"/>
            </a:pPr>
            <a:r>
              <a:rPr lang="en-US" smtClean="0"/>
              <a:t>Application not necessarily representative</a:t>
            </a:r>
          </a:p>
          <a:p>
            <a:pPr>
              <a:buFont typeface="Arial"/>
              <a:buChar char="•"/>
            </a:pPr>
            <a:r>
              <a:rPr lang="en-US" smtClean="0"/>
              <a:t>Small sample size</a:t>
            </a:r>
          </a:p>
          <a:p>
            <a:pPr>
              <a:buFont typeface="Arial"/>
              <a:buChar char="•"/>
            </a:pPr>
            <a:r>
              <a:rPr lang="en-US" smtClean="0"/>
              <a:t>… and more (see the paper)</a:t>
            </a:r>
          </a:p>
        </p:txBody>
      </p:sp>
      <p:sp>
        <p:nvSpPr>
          <p:cNvPr id="4" name="Slide Number Placeholder 3"/>
          <p:cNvSpPr>
            <a:spLocks noGrp="1"/>
          </p:cNvSpPr>
          <p:nvPr>
            <p:ph type="sldNum" sz="quarter" idx="12"/>
          </p:nvPr>
        </p:nvSpPr>
        <p:spPr/>
        <p:txBody>
          <a:bodyPr/>
          <a:lstStyle/>
          <a:p>
            <a:fld id="{9C1F5A0A-F6FC-4FFD-9B49-0DA8697211D9}" type="slidenum">
              <a:rPr lang="en-US" smtClean="0"/>
              <a:t>9</a:t>
            </a:fld>
            <a:endParaRPr lang="en-US"/>
          </a:p>
        </p:txBody>
      </p:sp>
    </p:spTree>
    <p:extLst>
      <p:ext uri="{BB962C8B-B14F-4D97-AF65-F5344CB8AC3E}">
        <p14:creationId xmlns:p14="http://schemas.microsoft.com/office/powerpoint/2010/main" val="82556867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28755</TotalTime>
  <Words>4011</Words>
  <Application>Microsoft Macintosh PowerPoint</Application>
  <PresentationFormat>On-screen Show (4:3)</PresentationFormat>
  <Paragraphs>320</Paragraphs>
  <Slides>34</Slides>
  <Notes>33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Story</vt:lpstr>
      <vt:lpstr>Exploring the Relationship Between Web Application Development Tools and Security</vt:lpstr>
      <vt:lpstr>It’s a great time to be a developer!</vt:lpstr>
      <vt:lpstr>It’s a great time to be a developer!</vt:lpstr>
      <vt:lpstr>It’s a great time to be a developer!</vt:lpstr>
      <vt:lpstr>Choice is great, but…</vt:lpstr>
      <vt:lpstr>Talk Outline</vt:lpstr>
      <vt:lpstr>Goals</vt:lpstr>
      <vt:lpstr>Methodology</vt:lpstr>
      <vt:lpstr>Limitations</vt:lpstr>
      <vt:lpstr>Programming Language</vt:lpstr>
      <vt:lpstr>Results: Total Vulnerabilities</vt:lpstr>
      <vt:lpstr>Results: Stored XSS</vt:lpstr>
      <vt:lpstr>Results: Reflected XSS</vt:lpstr>
      <vt:lpstr>Results: SQL Injection</vt:lpstr>
      <vt:lpstr>Results: Auth. Bypass</vt:lpstr>
      <vt:lpstr>Results: “Binary” Vulnerabilities</vt:lpstr>
      <vt:lpstr>Framework Support</vt:lpstr>
      <vt:lpstr>Framework Support</vt:lpstr>
      <vt:lpstr>Framework Support</vt:lpstr>
      <vt:lpstr>Individual Vulnerability Data</vt:lpstr>
      <vt:lpstr>Individual Vulnerability Data (Manual Support)</vt:lpstr>
      <vt:lpstr>Individual Vulnerability Data (Automatic Support)</vt:lpstr>
      <vt:lpstr>Method of Finding Vulnerabilities</vt:lpstr>
      <vt:lpstr>Method of Finding Vulnerabilities</vt:lpstr>
      <vt:lpstr>Results: Stored XSS</vt:lpstr>
      <vt:lpstr>Results: Reflected XSS</vt:lpstr>
      <vt:lpstr>Results: SQL Injection</vt:lpstr>
      <vt:lpstr>Results: Auth. Bypass</vt:lpstr>
      <vt:lpstr>Results: “Binary” Vulnerabilities</vt:lpstr>
      <vt:lpstr>Related Work</vt:lpstr>
      <vt:lpstr>Conclusion</vt:lpstr>
      <vt:lpstr>Conclusion</vt:lpstr>
      <vt:lpstr>Future Work</vt:lpstr>
      <vt:lpstr>Thank you!</vt:lpstr>
    </vt:vector>
  </TitlesOfParts>
  <Company>University of California,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Relationship Between Web Application Development Tools and Security</dc:title>
  <dc:creator>Matthew Finifter</dc:creator>
  <cp:lastModifiedBy>Matthew Finifter</cp:lastModifiedBy>
  <cp:revision>234</cp:revision>
  <dcterms:created xsi:type="dcterms:W3CDTF">2011-05-24T23:02:44Z</dcterms:created>
  <dcterms:modified xsi:type="dcterms:W3CDTF">2011-06-16T17:34:42Z</dcterms:modified>
</cp:coreProperties>
</file>