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4" r:id="rId11"/>
    <p:sldId id="265" r:id="rId12"/>
    <p:sldId id="267" r:id="rId13"/>
    <p:sldId id="268" r:id="rId14"/>
    <p:sldId id="269" r:id="rId15"/>
    <p:sldId id="270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83" r:id="rId24"/>
    <p:sldId id="279" r:id="rId25"/>
    <p:sldId id="280" r:id="rId26"/>
    <p:sldId id="281" r:id="rId27"/>
    <p:sldId id="285" r:id="rId28"/>
    <p:sldId id="284" r:id="rId29"/>
    <p:sldId id="271" r:id="rId30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110" y="-4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05C77-BEE1-4DA0-9A20-2DDFB0AE2DEB}" type="datetimeFigureOut">
              <a:rPr lang="nl-BE" smtClean="0"/>
              <a:t>5/12/2015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28806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05C77-BEE1-4DA0-9A20-2DDFB0AE2DEB}" type="datetimeFigureOut">
              <a:rPr lang="nl-BE" smtClean="0"/>
              <a:t>5/12/2015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72934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05C77-BEE1-4DA0-9A20-2DDFB0AE2DEB}" type="datetimeFigureOut">
              <a:rPr lang="nl-BE" smtClean="0"/>
              <a:t>5/12/2015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12259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05C77-BEE1-4DA0-9A20-2DDFB0AE2DEB}" type="datetimeFigureOut">
              <a:rPr lang="nl-BE" smtClean="0"/>
              <a:t>5/12/2015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35072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05C77-BEE1-4DA0-9A20-2DDFB0AE2DEB}" type="datetimeFigureOut">
              <a:rPr lang="nl-BE" smtClean="0"/>
              <a:t>5/12/2015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0796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05C77-BEE1-4DA0-9A20-2DDFB0AE2DEB}" type="datetimeFigureOut">
              <a:rPr lang="nl-BE" smtClean="0"/>
              <a:t>5/12/2015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3619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05C77-BEE1-4DA0-9A20-2DDFB0AE2DEB}" type="datetimeFigureOut">
              <a:rPr lang="nl-BE" smtClean="0"/>
              <a:t>5/12/2015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72371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05C77-BEE1-4DA0-9A20-2DDFB0AE2DEB}" type="datetimeFigureOut">
              <a:rPr lang="nl-BE" smtClean="0"/>
              <a:t>5/12/2015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42037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05C77-BEE1-4DA0-9A20-2DDFB0AE2DEB}" type="datetimeFigureOut">
              <a:rPr lang="nl-BE" smtClean="0"/>
              <a:t>5/12/2015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48167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05C77-BEE1-4DA0-9A20-2DDFB0AE2DEB}" type="datetimeFigureOut">
              <a:rPr lang="nl-BE" smtClean="0"/>
              <a:t>5/12/2015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65275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05C77-BEE1-4DA0-9A20-2DDFB0AE2DEB}" type="datetimeFigureOut">
              <a:rPr lang="nl-BE" smtClean="0"/>
              <a:t>5/12/2015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04854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D05C77-BEE1-4DA0-9A20-2DDFB0AE2DEB}" type="datetimeFigureOut">
              <a:rPr lang="nl-BE" smtClean="0"/>
              <a:t>5/12/2015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918C2E-FE36-451E-B80E-1968976550A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3431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Distributed programming</a:t>
            </a:r>
            <a:br>
              <a:rPr lang="en-US" dirty="0" smtClean="0"/>
            </a:br>
            <a:r>
              <a:rPr lang="en-US" dirty="0" smtClean="0"/>
              <a:t>using </a:t>
            </a:r>
            <a:r>
              <a:rPr lang="en-US" dirty="0" smtClean="0"/>
              <a:t>MPI: a gentle introduction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Geert Jan Bex</a:t>
            </a:r>
            <a:br>
              <a:rPr lang="en-US" dirty="0" smtClean="0"/>
            </a:br>
            <a:r>
              <a:rPr lang="en-US" dirty="0" smtClean="0"/>
              <a:t>geertjan.bex@uhasselt.be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690205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Uses communicator, e.g.,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MPI_COMM_WORLD</a:t>
            </a:r>
          </a:p>
          <a:p>
            <a:r>
              <a:rPr lang="en-US" dirty="0" smtClean="0"/>
              <a:t>Can be</a:t>
            </a:r>
          </a:p>
          <a:p>
            <a:pPr lvl="1"/>
            <a:r>
              <a:rPr lang="en-US" dirty="0" smtClean="0"/>
              <a:t>peer to peer</a:t>
            </a:r>
          </a:p>
          <a:p>
            <a:pPr lvl="1"/>
            <a:r>
              <a:rPr lang="en-US" dirty="0" smtClean="0"/>
              <a:t>collective</a:t>
            </a:r>
          </a:p>
          <a:p>
            <a:pPr lvl="1"/>
            <a:r>
              <a:rPr lang="en-US" dirty="0" smtClean="0"/>
              <a:t>one-sided</a:t>
            </a:r>
          </a:p>
          <a:p>
            <a:r>
              <a:rPr lang="en-US" dirty="0" smtClean="0"/>
              <a:t>Can be</a:t>
            </a:r>
          </a:p>
          <a:p>
            <a:pPr lvl="1"/>
            <a:r>
              <a:rPr lang="en-US" dirty="0" smtClean="0"/>
              <a:t>blocking</a:t>
            </a:r>
          </a:p>
          <a:p>
            <a:pPr lvl="1"/>
            <a:r>
              <a:rPr lang="en-US" dirty="0" smtClean="0"/>
              <a:t>non-blocking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245568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Peer to peer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Process s sends message to process 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2204864"/>
            <a:ext cx="7454348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/>
              <a:t>…</a:t>
            </a:r>
          </a:p>
          <a:p>
            <a:r>
              <a:rPr lang="nl-BE" dirty="0" smtClean="0"/>
              <a:t>int </a:t>
            </a:r>
            <a:r>
              <a:rPr lang="nl-BE" dirty="0" err="1" smtClean="0"/>
              <a:t>main</a:t>
            </a:r>
            <a:r>
              <a:rPr lang="nl-BE" dirty="0" smtClean="0"/>
              <a:t>(int </a:t>
            </a:r>
            <a:r>
              <a:rPr lang="nl-BE" dirty="0" err="1" smtClean="0"/>
              <a:t>argc</a:t>
            </a:r>
            <a:r>
              <a:rPr lang="nl-BE" dirty="0" smtClean="0"/>
              <a:t>, </a:t>
            </a:r>
            <a:r>
              <a:rPr lang="nl-BE" dirty="0" err="1" smtClean="0"/>
              <a:t>char</a:t>
            </a:r>
            <a:r>
              <a:rPr lang="nl-BE" dirty="0" smtClean="0"/>
              <a:t> *</a:t>
            </a:r>
            <a:r>
              <a:rPr lang="nl-BE" dirty="0" err="1" smtClean="0"/>
              <a:t>argv</a:t>
            </a:r>
            <a:r>
              <a:rPr lang="nl-BE" dirty="0" smtClean="0"/>
              <a:t>[]) {</a:t>
            </a:r>
          </a:p>
          <a:p>
            <a:r>
              <a:rPr lang="nl-BE" dirty="0" smtClean="0"/>
              <a:t>    int rank, </a:t>
            </a:r>
            <a:r>
              <a:rPr lang="nl-BE" dirty="0" err="1" smtClean="0"/>
              <a:t>size</a:t>
            </a:r>
            <a:r>
              <a:rPr lang="nl-BE" dirty="0" smtClean="0"/>
              <a:t>, tag = 11;</a:t>
            </a:r>
          </a:p>
          <a:p>
            <a:r>
              <a:rPr lang="nl-BE" dirty="0" smtClean="0"/>
              <a:t>    int </a:t>
            </a:r>
            <a:r>
              <a:rPr lang="nl-BE" dirty="0" err="1" smtClean="0"/>
              <a:t>send_buff</a:t>
            </a:r>
            <a:r>
              <a:rPr lang="nl-BE" dirty="0" smtClean="0"/>
              <a:t> = 101, </a:t>
            </a:r>
            <a:r>
              <a:rPr lang="nl-BE" dirty="0" err="1" smtClean="0"/>
              <a:t>recv_buff</a:t>
            </a:r>
            <a:r>
              <a:rPr lang="nl-BE" dirty="0" smtClean="0"/>
              <a:t> = 0;</a:t>
            </a:r>
          </a:p>
          <a:p>
            <a:r>
              <a:rPr lang="nl-BE" dirty="0" smtClean="0"/>
              <a:t>    </a:t>
            </a:r>
            <a:r>
              <a:rPr lang="nl-BE" dirty="0" err="1" smtClean="0"/>
              <a:t>MPI_Status</a:t>
            </a:r>
            <a:r>
              <a:rPr lang="nl-BE" dirty="0" smtClean="0"/>
              <a:t> status;</a:t>
            </a:r>
          </a:p>
          <a:p>
            <a:r>
              <a:rPr lang="nl-BE" dirty="0" smtClean="0"/>
              <a:t>    …</a:t>
            </a:r>
          </a:p>
          <a:p>
            <a:r>
              <a:rPr lang="nl-BE" dirty="0" smtClean="0"/>
              <a:t>    </a:t>
            </a:r>
            <a:r>
              <a:rPr lang="nl-BE" dirty="0" err="1" smtClean="0"/>
              <a:t>if</a:t>
            </a:r>
            <a:r>
              <a:rPr lang="nl-BE" dirty="0" smtClean="0"/>
              <a:t> (rank == 1) {</a:t>
            </a:r>
          </a:p>
          <a:p>
            <a:r>
              <a:rPr lang="nl-BE" dirty="0" smtClean="0"/>
              <a:t>        </a:t>
            </a:r>
            <a:r>
              <a:rPr lang="nl-BE" dirty="0" err="1" smtClean="0"/>
              <a:t>MPI_Ssend</a:t>
            </a:r>
            <a:r>
              <a:rPr lang="nl-BE" dirty="0" smtClean="0"/>
              <a:t>(&amp;</a:t>
            </a:r>
            <a:r>
              <a:rPr lang="nl-BE" dirty="0" err="1" smtClean="0"/>
              <a:t>send_buff</a:t>
            </a:r>
            <a:r>
              <a:rPr lang="nl-BE" dirty="0" smtClean="0"/>
              <a:t>, 1, MPI_INT, 2, tag, MPI_COMM_WORLD);</a:t>
            </a:r>
          </a:p>
          <a:p>
            <a:r>
              <a:rPr lang="nl-BE" dirty="0" smtClean="0"/>
              <a:t>    }</a:t>
            </a:r>
          </a:p>
          <a:p>
            <a:r>
              <a:rPr lang="nl-BE" dirty="0" smtClean="0"/>
              <a:t>    </a:t>
            </a:r>
            <a:r>
              <a:rPr lang="nl-BE" dirty="0" err="1" smtClean="0"/>
              <a:t>if</a:t>
            </a:r>
            <a:r>
              <a:rPr lang="nl-BE" dirty="0" smtClean="0"/>
              <a:t> (rank == 2) {</a:t>
            </a:r>
          </a:p>
          <a:p>
            <a:r>
              <a:rPr lang="nl-BE" dirty="0" smtClean="0"/>
              <a:t>        </a:t>
            </a:r>
            <a:r>
              <a:rPr lang="nl-BE" dirty="0" err="1" smtClean="0"/>
              <a:t>MPI_Recv</a:t>
            </a:r>
            <a:r>
              <a:rPr lang="nl-BE" dirty="0" smtClean="0"/>
              <a:t>(&amp;</a:t>
            </a:r>
            <a:r>
              <a:rPr lang="nl-BE" dirty="0" err="1" smtClean="0"/>
              <a:t>recv_buff</a:t>
            </a:r>
            <a:r>
              <a:rPr lang="nl-BE" dirty="0" smtClean="0"/>
              <a:t>, 1, MPI_INT, 1, tag, MPI_COMM_WORLD, &amp;status);</a:t>
            </a:r>
          </a:p>
          <a:p>
            <a:r>
              <a:rPr lang="nl-BE" dirty="0" smtClean="0"/>
              <a:t>        …</a:t>
            </a:r>
          </a:p>
          <a:p>
            <a:r>
              <a:rPr lang="nl-BE" dirty="0" smtClean="0"/>
              <a:t>    }</a:t>
            </a:r>
          </a:p>
          <a:p>
            <a:r>
              <a:rPr lang="nl-BE" dirty="0" smtClean="0"/>
              <a:t>    …</a:t>
            </a:r>
          </a:p>
          <a:p>
            <a:r>
              <a:rPr lang="nl-BE" dirty="0" smtClean="0"/>
              <a:t>}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923928" y="3429000"/>
            <a:ext cx="3924104" cy="644589"/>
            <a:chOff x="3923928" y="2348880"/>
            <a:chExt cx="3924104" cy="644589"/>
          </a:xfrm>
        </p:grpSpPr>
        <p:sp>
          <p:nvSpPr>
            <p:cNvPr id="6" name="TextBox 5"/>
            <p:cNvSpPr txBox="1"/>
            <p:nvPr/>
          </p:nvSpPr>
          <p:spPr>
            <a:xfrm>
              <a:off x="5004048" y="2348880"/>
              <a:ext cx="28439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process 1 sends to process 2</a:t>
              </a:r>
              <a:endParaRPr lang="nl-BE" dirty="0"/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>
              <a:off x="3923928" y="2533546"/>
              <a:ext cx="1080120" cy="45992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4067944" y="5445224"/>
            <a:ext cx="4263874" cy="513348"/>
            <a:chOff x="4067944" y="2204864"/>
            <a:chExt cx="4263874" cy="513348"/>
          </a:xfrm>
        </p:grpSpPr>
        <p:sp>
          <p:nvSpPr>
            <p:cNvPr id="9" name="TextBox 8"/>
            <p:cNvSpPr txBox="1"/>
            <p:nvPr/>
          </p:nvSpPr>
          <p:spPr>
            <a:xfrm>
              <a:off x="5004048" y="2348880"/>
              <a:ext cx="33277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process 2 receives from process 2</a:t>
              </a:r>
              <a:endParaRPr lang="nl-BE" dirty="0"/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 flipV="1">
              <a:off x="4067944" y="2204864"/>
              <a:ext cx="936104" cy="32868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19785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Anatomy of </a:t>
            </a:r>
            <a:r>
              <a:rPr lang="en-US" dirty="0" err="1" smtClean="0"/>
              <a:t>MPI_Ssend</a:t>
            </a:r>
            <a:r>
              <a:rPr lang="en-US" dirty="0" smtClean="0"/>
              <a:t>/</a:t>
            </a:r>
            <a:r>
              <a:rPr lang="en-US" dirty="0" err="1" smtClean="0"/>
              <a:t>MPI_Recv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340968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Message to be send/received</a:t>
            </a:r>
          </a:p>
          <a:p>
            <a:pPr lvl="1"/>
            <a:r>
              <a:rPr lang="en-US" dirty="0" smtClean="0"/>
              <a:t>address of buffer</a:t>
            </a:r>
          </a:p>
          <a:p>
            <a:pPr lvl="1"/>
            <a:r>
              <a:rPr lang="en-US" dirty="0" smtClean="0"/>
              <a:t>message length</a:t>
            </a:r>
          </a:p>
          <a:p>
            <a:pPr lvl="1"/>
            <a:r>
              <a:rPr lang="en-US" dirty="0" smtClean="0"/>
              <a:t>message data type</a:t>
            </a:r>
          </a:p>
          <a:p>
            <a:r>
              <a:rPr lang="en-US" dirty="0" smtClean="0"/>
              <a:t>Destination/source: rank to send to/receive from</a:t>
            </a:r>
          </a:p>
          <a:p>
            <a:r>
              <a:rPr lang="en-US" dirty="0" smtClean="0"/>
              <a:t>Tag: used to filter messages, must match</a:t>
            </a:r>
          </a:p>
          <a:p>
            <a:r>
              <a:rPr lang="en-US" dirty="0" smtClean="0"/>
              <a:t>Communicator</a:t>
            </a:r>
          </a:p>
          <a:p>
            <a:r>
              <a:rPr lang="en-US" dirty="0" smtClean="0"/>
              <a:t>Status info, only in </a:t>
            </a:r>
            <a:r>
              <a:rPr lang="en-US" dirty="0" err="1" smtClean="0"/>
              <a:t>MPI_Recv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5025950"/>
            <a:ext cx="70694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000" dirty="0" err="1" smtClean="0"/>
              <a:t>MPI_Ssend</a:t>
            </a:r>
            <a:r>
              <a:rPr lang="nl-BE" sz="2000" dirty="0" smtClean="0"/>
              <a:t>(&amp;</a:t>
            </a:r>
            <a:r>
              <a:rPr lang="nl-BE" sz="2000" dirty="0" err="1" smtClean="0"/>
              <a:t>send_buff</a:t>
            </a:r>
            <a:r>
              <a:rPr lang="nl-BE" sz="2000" dirty="0" smtClean="0"/>
              <a:t>, 1, MPI_INT, 2, tag, MPI_COMM_WORLD);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65180" y="5734997"/>
            <a:ext cx="77948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000" dirty="0" err="1" smtClean="0"/>
              <a:t>MPI_Recv</a:t>
            </a:r>
            <a:r>
              <a:rPr lang="nl-BE" sz="2000" dirty="0" smtClean="0"/>
              <a:t>(&amp;</a:t>
            </a:r>
            <a:r>
              <a:rPr lang="nl-BE" sz="2000" dirty="0" err="1" smtClean="0"/>
              <a:t>recv_buff</a:t>
            </a:r>
            <a:r>
              <a:rPr lang="nl-BE" sz="2000" dirty="0" smtClean="0"/>
              <a:t>, 1, MPI_INT, 1, tag, MPI_COMM_WORLD, &amp;status);</a:t>
            </a:r>
          </a:p>
        </p:txBody>
      </p:sp>
    </p:spTree>
    <p:extLst>
      <p:ext uri="{BB962C8B-B14F-4D97-AF65-F5344CB8AC3E}">
        <p14:creationId xmlns:p14="http://schemas.microsoft.com/office/powerpoint/2010/main" val="701135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Semantics of </a:t>
            </a:r>
            <a:r>
              <a:rPr lang="en-US" dirty="0" err="1" smtClean="0"/>
              <a:t>MPI_Ssend</a:t>
            </a:r>
            <a:r>
              <a:rPr lang="en-US" dirty="0" smtClean="0"/>
              <a:t>/</a:t>
            </a:r>
            <a:r>
              <a:rPr lang="en-US" dirty="0" err="1" smtClean="0"/>
              <a:t>MPI_Recv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856" y="1600200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Blocking, i.e., will not return before buffer can be (re)used safely</a:t>
            </a:r>
          </a:p>
          <a:p>
            <a:r>
              <a:rPr lang="en-US" dirty="0" smtClean="0"/>
              <a:t>Destination/source of message</a:t>
            </a:r>
          </a:p>
          <a:p>
            <a:pPr lvl="1"/>
            <a:r>
              <a:rPr lang="en-US" dirty="0" smtClean="0"/>
              <a:t>can be wildcard for source in receiver</a:t>
            </a:r>
          </a:p>
          <a:p>
            <a:r>
              <a:rPr lang="en-US" dirty="0" smtClean="0"/>
              <a:t>Tags can be used to distinguish message types</a:t>
            </a:r>
          </a:p>
          <a:p>
            <a:pPr lvl="1"/>
            <a:r>
              <a:rPr lang="en-US" dirty="0" smtClean="0"/>
              <a:t>can be wildcard for receiver</a:t>
            </a:r>
          </a:p>
          <a:p>
            <a:r>
              <a:rPr lang="en-US" dirty="0" smtClean="0"/>
              <a:t>Status contains message envelope</a:t>
            </a:r>
          </a:p>
          <a:p>
            <a:pPr lvl="1"/>
            <a:r>
              <a:rPr lang="en-US" dirty="0" smtClean="0"/>
              <a:t>rank of source, tag</a:t>
            </a:r>
          </a:p>
          <a:p>
            <a:pPr lvl="1"/>
            <a:r>
              <a:rPr lang="en-US" dirty="0" smtClean="0"/>
              <a:t>length of message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5949280"/>
            <a:ext cx="7958269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All messages that are send must be received!!!</a:t>
            </a:r>
            <a:endParaRPr lang="nl-BE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6804248" y="2093947"/>
            <a:ext cx="207627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potential</a:t>
            </a:r>
            <a:br>
              <a:rPr lang="en-US" sz="2400" dirty="0" smtClean="0"/>
            </a:br>
            <a:r>
              <a:rPr lang="en-US" sz="2400" dirty="0" smtClean="0"/>
              <a:t>for deadlocks!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3069619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Correspond to C/Fortran types, e.g. for C</a:t>
            </a:r>
          </a:p>
          <a:p>
            <a:pPr lvl="1"/>
            <a:r>
              <a:rPr lang="en-US" dirty="0" smtClean="0"/>
              <a:t>MPI_INT ↔ </a:t>
            </a:r>
            <a:r>
              <a:rPr lang="en-US" dirty="0" err="1" smtClean="0"/>
              <a:t>int</a:t>
            </a:r>
            <a:endParaRPr lang="en-US" dirty="0" smtClean="0"/>
          </a:p>
          <a:p>
            <a:pPr lvl="1"/>
            <a:r>
              <a:rPr lang="en-US" dirty="0" smtClean="0"/>
              <a:t>MPI_DOUBLE </a:t>
            </a:r>
            <a:r>
              <a:rPr lang="en-US" dirty="0"/>
              <a:t>↔ </a:t>
            </a:r>
            <a:r>
              <a:rPr lang="en-US" dirty="0" smtClean="0"/>
              <a:t>double</a:t>
            </a:r>
          </a:p>
          <a:p>
            <a:pPr lvl="1"/>
            <a:r>
              <a:rPr lang="en-US" dirty="0" smtClean="0"/>
              <a:t>MPI_CHAR </a:t>
            </a:r>
            <a:r>
              <a:rPr lang="en-US" dirty="0"/>
              <a:t>↔ </a:t>
            </a:r>
            <a:r>
              <a:rPr lang="en-US" dirty="0" smtClean="0"/>
              <a:t>char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Can be user defined</a:t>
            </a:r>
          </a:p>
          <a:p>
            <a:pPr lvl="1"/>
            <a:r>
              <a:rPr lang="en-US" dirty="0" smtClean="0"/>
              <a:t>contiguous, non-contiguous</a:t>
            </a:r>
          </a:p>
          <a:p>
            <a:pPr lvl="1"/>
            <a:r>
              <a:rPr lang="en-US" dirty="0" smtClean="0"/>
              <a:t>records (</a:t>
            </a:r>
            <a:r>
              <a:rPr lang="en-US" dirty="0" err="1" smtClean="0"/>
              <a:t>cfr</a:t>
            </a:r>
            <a:r>
              <a:rPr lang="en-US" dirty="0" smtClean="0"/>
              <a:t>. </a:t>
            </a:r>
            <a:r>
              <a:rPr lang="en-US" dirty="0" err="1" smtClean="0"/>
              <a:t>structs</a:t>
            </a:r>
            <a:r>
              <a:rPr lang="en-US" dirty="0" smtClean="0"/>
              <a:t> in C)</a:t>
            </a:r>
          </a:p>
          <a:p>
            <a:pPr lvl="1"/>
            <a:r>
              <a:rPr lang="en-US" dirty="0" smtClean="0"/>
              <a:t>…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039040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User defined types, e.g., </a:t>
            </a:r>
            <a:r>
              <a:rPr lang="en-US" dirty="0" err="1" smtClean="0"/>
              <a:t>submatrix</a:t>
            </a:r>
            <a:endParaRPr lang="nl-BE" dirty="0"/>
          </a:p>
        </p:txBody>
      </p:sp>
      <p:grpSp>
        <p:nvGrpSpPr>
          <p:cNvPr id="60" name="Group 59"/>
          <p:cNvGrpSpPr/>
          <p:nvPr/>
        </p:nvGrpSpPr>
        <p:grpSpPr>
          <a:xfrm>
            <a:off x="5364088" y="1700808"/>
            <a:ext cx="3312368" cy="2016224"/>
            <a:chOff x="5436096" y="1700808"/>
            <a:chExt cx="3312368" cy="2016224"/>
          </a:xfrm>
        </p:grpSpPr>
        <p:grpSp>
          <p:nvGrpSpPr>
            <p:cNvPr id="27" name="Group 26"/>
            <p:cNvGrpSpPr/>
            <p:nvPr/>
          </p:nvGrpSpPr>
          <p:grpSpPr>
            <a:xfrm>
              <a:off x="5436096" y="1700808"/>
              <a:ext cx="3312368" cy="2016224"/>
              <a:chOff x="1763688" y="2564904"/>
              <a:chExt cx="3312368" cy="2016224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1763688" y="2564904"/>
                <a:ext cx="3312368" cy="369332"/>
                <a:chOff x="1763688" y="2564904"/>
                <a:chExt cx="3312368" cy="369332"/>
              </a:xfrm>
            </p:grpSpPr>
            <p:sp>
              <p:nvSpPr>
                <p:cNvPr id="3" name="TextBox 2"/>
                <p:cNvSpPr txBox="1"/>
                <p:nvPr/>
              </p:nvSpPr>
              <p:spPr>
                <a:xfrm>
                  <a:off x="1763688" y="2564904"/>
                  <a:ext cx="4523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a</a:t>
                  </a:r>
                  <a:r>
                    <a:rPr lang="en-US" baseline="-25000" dirty="0" smtClean="0"/>
                    <a:t>00</a:t>
                  </a:r>
                  <a:endParaRPr lang="nl-BE" baseline="-25000" dirty="0"/>
                </a:p>
              </p:txBody>
            </p:sp>
            <p:sp>
              <p:nvSpPr>
                <p:cNvPr id="4" name="TextBox 3"/>
                <p:cNvSpPr txBox="1"/>
                <p:nvPr/>
              </p:nvSpPr>
              <p:spPr>
                <a:xfrm>
                  <a:off x="2478688" y="2564904"/>
                  <a:ext cx="4523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a</a:t>
                  </a:r>
                  <a:r>
                    <a:rPr lang="en-US" baseline="-25000" dirty="0" smtClean="0"/>
                    <a:t>01</a:t>
                  </a:r>
                  <a:endParaRPr lang="nl-BE" baseline="-25000" dirty="0"/>
                </a:p>
              </p:txBody>
            </p:sp>
            <p:sp>
              <p:nvSpPr>
                <p:cNvPr id="5" name="TextBox 4"/>
                <p:cNvSpPr txBox="1"/>
                <p:nvPr/>
              </p:nvSpPr>
              <p:spPr>
                <a:xfrm>
                  <a:off x="3193688" y="2564904"/>
                  <a:ext cx="4523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a</a:t>
                  </a:r>
                  <a:r>
                    <a:rPr lang="en-US" baseline="-25000" dirty="0" smtClean="0"/>
                    <a:t>02</a:t>
                  </a:r>
                  <a:endParaRPr lang="nl-BE" baseline="-25000" dirty="0"/>
                </a:p>
              </p:txBody>
            </p:sp>
            <p:sp>
              <p:nvSpPr>
                <p:cNvPr id="6" name="TextBox 5"/>
                <p:cNvSpPr txBox="1"/>
                <p:nvPr/>
              </p:nvSpPr>
              <p:spPr>
                <a:xfrm>
                  <a:off x="3908688" y="2564904"/>
                  <a:ext cx="4523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a</a:t>
                  </a:r>
                  <a:r>
                    <a:rPr lang="en-US" baseline="-25000" dirty="0" smtClean="0"/>
                    <a:t>03</a:t>
                  </a:r>
                  <a:endParaRPr lang="nl-BE" baseline="-25000" dirty="0"/>
                </a:p>
              </p:txBody>
            </p:sp>
            <p:sp>
              <p:nvSpPr>
                <p:cNvPr id="7" name="TextBox 6"/>
                <p:cNvSpPr txBox="1"/>
                <p:nvPr/>
              </p:nvSpPr>
              <p:spPr>
                <a:xfrm>
                  <a:off x="4623688" y="2564904"/>
                  <a:ext cx="4523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a</a:t>
                  </a:r>
                  <a:r>
                    <a:rPr lang="en-US" baseline="-25000" dirty="0" smtClean="0"/>
                    <a:t>04</a:t>
                  </a:r>
                  <a:endParaRPr lang="nl-BE" baseline="-25000" dirty="0"/>
                </a:p>
              </p:txBody>
            </p:sp>
          </p:grpSp>
          <p:grpSp>
            <p:nvGrpSpPr>
              <p:cNvPr id="9" name="Group 8"/>
              <p:cNvGrpSpPr/>
              <p:nvPr/>
            </p:nvGrpSpPr>
            <p:grpSpPr>
              <a:xfrm>
                <a:off x="1763688" y="3113868"/>
                <a:ext cx="3312368" cy="369332"/>
                <a:chOff x="1763688" y="2564904"/>
                <a:chExt cx="3312368" cy="369332"/>
              </a:xfrm>
            </p:grpSpPr>
            <p:sp>
              <p:nvSpPr>
                <p:cNvPr id="10" name="TextBox 9"/>
                <p:cNvSpPr txBox="1"/>
                <p:nvPr/>
              </p:nvSpPr>
              <p:spPr>
                <a:xfrm>
                  <a:off x="1763688" y="2564904"/>
                  <a:ext cx="4523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a</a:t>
                  </a:r>
                  <a:r>
                    <a:rPr lang="en-US" baseline="-25000" dirty="0" smtClean="0"/>
                    <a:t>10</a:t>
                  </a:r>
                  <a:endParaRPr lang="nl-BE" baseline="-25000" dirty="0"/>
                </a:p>
              </p:txBody>
            </p:sp>
            <p:sp>
              <p:nvSpPr>
                <p:cNvPr id="11" name="TextBox 10"/>
                <p:cNvSpPr txBox="1"/>
                <p:nvPr/>
              </p:nvSpPr>
              <p:spPr>
                <a:xfrm>
                  <a:off x="2478688" y="2564904"/>
                  <a:ext cx="4523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a</a:t>
                  </a:r>
                  <a:r>
                    <a:rPr lang="en-US" baseline="-25000" dirty="0"/>
                    <a:t>1</a:t>
                  </a:r>
                  <a:r>
                    <a:rPr lang="en-US" baseline="-25000" dirty="0" smtClean="0"/>
                    <a:t>1</a:t>
                  </a:r>
                  <a:endParaRPr lang="nl-BE" baseline="-25000" dirty="0"/>
                </a:p>
              </p:txBody>
            </p:sp>
            <p:sp>
              <p:nvSpPr>
                <p:cNvPr id="12" name="TextBox 11"/>
                <p:cNvSpPr txBox="1"/>
                <p:nvPr/>
              </p:nvSpPr>
              <p:spPr>
                <a:xfrm>
                  <a:off x="3193688" y="2564904"/>
                  <a:ext cx="4523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a</a:t>
                  </a:r>
                  <a:r>
                    <a:rPr lang="en-US" baseline="-25000" dirty="0"/>
                    <a:t>1</a:t>
                  </a:r>
                  <a:r>
                    <a:rPr lang="en-US" baseline="-25000" dirty="0" smtClean="0"/>
                    <a:t>2</a:t>
                  </a:r>
                  <a:endParaRPr lang="nl-BE" baseline="-25000" dirty="0"/>
                </a:p>
              </p:txBody>
            </p:sp>
            <p:sp>
              <p:nvSpPr>
                <p:cNvPr id="13" name="TextBox 12"/>
                <p:cNvSpPr txBox="1"/>
                <p:nvPr/>
              </p:nvSpPr>
              <p:spPr>
                <a:xfrm>
                  <a:off x="3908688" y="2564904"/>
                  <a:ext cx="4523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a</a:t>
                  </a:r>
                  <a:r>
                    <a:rPr lang="en-US" baseline="-25000" dirty="0"/>
                    <a:t>1</a:t>
                  </a:r>
                  <a:r>
                    <a:rPr lang="en-US" baseline="-25000" dirty="0" smtClean="0"/>
                    <a:t>3</a:t>
                  </a:r>
                  <a:endParaRPr lang="nl-BE" baseline="-25000" dirty="0"/>
                </a:p>
              </p:txBody>
            </p:sp>
            <p:sp>
              <p:nvSpPr>
                <p:cNvPr id="14" name="TextBox 13"/>
                <p:cNvSpPr txBox="1"/>
                <p:nvPr/>
              </p:nvSpPr>
              <p:spPr>
                <a:xfrm>
                  <a:off x="4623688" y="2564904"/>
                  <a:ext cx="4523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a</a:t>
                  </a:r>
                  <a:r>
                    <a:rPr lang="en-US" baseline="-25000" dirty="0"/>
                    <a:t>1</a:t>
                  </a:r>
                  <a:r>
                    <a:rPr lang="en-US" baseline="-25000" dirty="0" smtClean="0"/>
                    <a:t>4</a:t>
                  </a:r>
                  <a:endParaRPr lang="nl-BE" baseline="-25000" dirty="0"/>
                </a:p>
              </p:txBody>
            </p:sp>
          </p:grpSp>
          <p:grpSp>
            <p:nvGrpSpPr>
              <p:cNvPr id="15" name="Group 14"/>
              <p:cNvGrpSpPr/>
              <p:nvPr/>
            </p:nvGrpSpPr>
            <p:grpSpPr>
              <a:xfrm>
                <a:off x="1763688" y="3662832"/>
                <a:ext cx="3312368" cy="369332"/>
                <a:chOff x="1763688" y="2564904"/>
                <a:chExt cx="3312368" cy="369332"/>
              </a:xfrm>
            </p:grpSpPr>
            <p:sp>
              <p:nvSpPr>
                <p:cNvPr id="16" name="TextBox 15"/>
                <p:cNvSpPr txBox="1"/>
                <p:nvPr/>
              </p:nvSpPr>
              <p:spPr>
                <a:xfrm>
                  <a:off x="1763688" y="2564904"/>
                  <a:ext cx="4523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a</a:t>
                  </a:r>
                  <a:r>
                    <a:rPr lang="en-US" baseline="-25000" dirty="0"/>
                    <a:t>2</a:t>
                  </a:r>
                  <a:r>
                    <a:rPr lang="en-US" baseline="-25000" dirty="0" smtClean="0"/>
                    <a:t>0</a:t>
                  </a:r>
                  <a:endParaRPr lang="nl-BE" baseline="-25000" dirty="0"/>
                </a:p>
              </p:txBody>
            </p:sp>
            <p:sp>
              <p:nvSpPr>
                <p:cNvPr id="17" name="TextBox 16"/>
                <p:cNvSpPr txBox="1"/>
                <p:nvPr/>
              </p:nvSpPr>
              <p:spPr>
                <a:xfrm>
                  <a:off x="2478688" y="2564904"/>
                  <a:ext cx="4523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a</a:t>
                  </a:r>
                  <a:r>
                    <a:rPr lang="en-US" baseline="-25000" dirty="0" smtClean="0"/>
                    <a:t>21</a:t>
                  </a:r>
                  <a:endParaRPr lang="nl-BE" baseline="-25000" dirty="0"/>
                </a:p>
              </p:txBody>
            </p:sp>
            <p:sp>
              <p:nvSpPr>
                <p:cNvPr id="18" name="TextBox 17"/>
                <p:cNvSpPr txBox="1"/>
                <p:nvPr/>
              </p:nvSpPr>
              <p:spPr>
                <a:xfrm>
                  <a:off x="3193688" y="2564904"/>
                  <a:ext cx="4523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a</a:t>
                  </a:r>
                  <a:r>
                    <a:rPr lang="en-US" baseline="-25000" dirty="0" smtClean="0"/>
                    <a:t>22</a:t>
                  </a:r>
                  <a:endParaRPr lang="nl-BE" baseline="-25000" dirty="0"/>
                </a:p>
              </p:txBody>
            </p:sp>
            <p:sp>
              <p:nvSpPr>
                <p:cNvPr id="19" name="TextBox 18"/>
                <p:cNvSpPr txBox="1"/>
                <p:nvPr/>
              </p:nvSpPr>
              <p:spPr>
                <a:xfrm>
                  <a:off x="3908688" y="2564904"/>
                  <a:ext cx="4523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a</a:t>
                  </a:r>
                  <a:r>
                    <a:rPr lang="en-US" baseline="-25000" dirty="0" smtClean="0"/>
                    <a:t>23</a:t>
                  </a:r>
                  <a:endParaRPr lang="nl-BE" baseline="-25000" dirty="0"/>
                </a:p>
              </p:txBody>
            </p:sp>
            <p:sp>
              <p:nvSpPr>
                <p:cNvPr id="20" name="TextBox 19"/>
                <p:cNvSpPr txBox="1"/>
                <p:nvPr/>
              </p:nvSpPr>
              <p:spPr>
                <a:xfrm>
                  <a:off x="4623688" y="2564904"/>
                  <a:ext cx="4523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a</a:t>
                  </a:r>
                  <a:r>
                    <a:rPr lang="en-US" baseline="-25000" dirty="0" smtClean="0"/>
                    <a:t>24</a:t>
                  </a:r>
                  <a:endParaRPr lang="nl-BE" baseline="-25000" dirty="0"/>
                </a:p>
              </p:txBody>
            </p:sp>
          </p:grpSp>
          <p:grpSp>
            <p:nvGrpSpPr>
              <p:cNvPr id="21" name="Group 20"/>
              <p:cNvGrpSpPr/>
              <p:nvPr/>
            </p:nvGrpSpPr>
            <p:grpSpPr>
              <a:xfrm>
                <a:off x="1763688" y="4211796"/>
                <a:ext cx="3312368" cy="369332"/>
                <a:chOff x="1763688" y="2564904"/>
                <a:chExt cx="3312368" cy="369332"/>
              </a:xfrm>
            </p:grpSpPr>
            <p:sp>
              <p:nvSpPr>
                <p:cNvPr id="22" name="TextBox 21"/>
                <p:cNvSpPr txBox="1"/>
                <p:nvPr/>
              </p:nvSpPr>
              <p:spPr>
                <a:xfrm>
                  <a:off x="1763688" y="2564904"/>
                  <a:ext cx="4523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a</a:t>
                  </a:r>
                  <a:r>
                    <a:rPr lang="en-US" baseline="-25000" dirty="0" smtClean="0"/>
                    <a:t>30</a:t>
                  </a:r>
                  <a:endParaRPr lang="nl-BE" baseline="-25000" dirty="0"/>
                </a:p>
              </p:txBody>
            </p:sp>
            <p:sp>
              <p:nvSpPr>
                <p:cNvPr id="23" name="TextBox 22"/>
                <p:cNvSpPr txBox="1"/>
                <p:nvPr/>
              </p:nvSpPr>
              <p:spPr>
                <a:xfrm>
                  <a:off x="2478688" y="2564904"/>
                  <a:ext cx="4523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a</a:t>
                  </a:r>
                  <a:r>
                    <a:rPr lang="en-US" baseline="-25000" dirty="0"/>
                    <a:t>3</a:t>
                  </a:r>
                  <a:r>
                    <a:rPr lang="en-US" baseline="-25000" dirty="0" smtClean="0"/>
                    <a:t>1</a:t>
                  </a:r>
                  <a:endParaRPr lang="nl-BE" baseline="-25000" dirty="0"/>
                </a:p>
              </p:txBody>
            </p:sp>
            <p:sp>
              <p:nvSpPr>
                <p:cNvPr id="24" name="TextBox 23"/>
                <p:cNvSpPr txBox="1"/>
                <p:nvPr/>
              </p:nvSpPr>
              <p:spPr>
                <a:xfrm>
                  <a:off x="3193688" y="2564904"/>
                  <a:ext cx="4523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a</a:t>
                  </a:r>
                  <a:r>
                    <a:rPr lang="en-US" baseline="-25000" dirty="0"/>
                    <a:t>3</a:t>
                  </a:r>
                  <a:r>
                    <a:rPr lang="en-US" baseline="-25000" dirty="0" smtClean="0"/>
                    <a:t>2</a:t>
                  </a:r>
                  <a:endParaRPr lang="nl-BE" baseline="-25000" dirty="0"/>
                </a:p>
              </p:txBody>
            </p:sp>
            <p:sp>
              <p:nvSpPr>
                <p:cNvPr id="25" name="TextBox 24"/>
                <p:cNvSpPr txBox="1"/>
                <p:nvPr/>
              </p:nvSpPr>
              <p:spPr>
                <a:xfrm>
                  <a:off x="3908688" y="2564904"/>
                  <a:ext cx="4523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a</a:t>
                  </a:r>
                  <a:r>
                    <a:rPr lang="en-US" baseline="-25000" dirty="0"/>
                    <a:t>3</a:t>
                  </a:r>
                  <a:r>
                    <a:rPr lang="en-US" baseline="-25000" dirty="0" smtClean="0"/>
                    <a:t>3</a:t>
                  </a:r>
                  <a:endParaRPr lang="nl-BE" baseline="-25000" dirty="0"/>
                </a:p>
              </p:txBody>
            </p:sp>
            <p:sp>
              <p:nvSpPr>
                <p:cNvPr id="26" name="TextBox 25"/>
                <p:cNvSpPr txBox="1"/>
                <p:nvPr/>
              </p:nvSpPr>
              <p:spPr>
                <a:xfrm>
                  <a:off x="4623688" y="2564904"/>
                  <a:ext cx="4523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a</a:t>
                  </a:r>
                  <a:r>
                    <a:rPr lang="en-US" baseline="-25000" dirty="0"/>
                    <a:t>3</a:t>
                  </a:r>
                  <a:r>
                    <a:rPr lang="en-US" baseline="-25000" dirty="0" smtClean="0"/>
                    <a:t>4</a:t>
                  </a:r>
                  <a:endParaRPr lang="nl-BE" baseline="-25000" dirty="0"/>
                </a:p>
              </p:txBody>
            </p:sp>
          </p:grpSp>
        </p:grpSp>
        <p:sp>
          <p:nvSpPr>
            <p:cNvPr id="30" name="Rectangle 29"/>
            <p:cNvSpPr/>
            <p:nvPr/>
          </p:nvSpPr>
          <p:spPr>
            <a:xfrm>
              <a:off x="6156176" y="2276872"/>
              <a:ext cx="1882368" cy="990304"/>
            </a:xfrm>
            <a:prstGeom prst="rect">
              <a:avLst/>
            </a:prstGeom>
            <a:no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323528" y="2409850"/>
            <a:ext cx="7702750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MPI_Datatype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submatrix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 = 2, Q = 3, M = 4, N = 5;</a:t>
            </a:r>
          </a:p>
          <a:p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MPI_Type_vector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Q, N, MPI_INT, &amp;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submatrix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MPI_Type_commit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(&amp;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submatrix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(rank == 0)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MPI_Ssend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(&amp;(matrix[N + 1]), 1, submatrix, 1, TAG, MPI_COMM_WORLD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else if (rank == 1)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MPI_Recv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(matrix, P*Q, MPI_INT, 0, TAG, MPI_COMM_WORLD, &amp;status);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nl-BE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067944" y="1700808"/>
            <a:ext cx="1126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Process 0:</a:t>
            </a:r>
            <a:endParaRPr lang="nl-BE" dirty="0"/>
          </a:p>
        </p:txBody>
      </p:sp>
      <p:sp>
        <p:nvSpPr>
          <p:cNvPr id="58" name="TextBox 57"/>
          <p:cNvSpPr txBox="1"/>
          <p:nvPr/>
        </p:nvSpPr>
        <p:spPr>
          <a:xfrm>
            <a:off x="4067944" y="5661248"/>
            <a:ext cx="1126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Process 1:</a:t>
            </a:r>
            <a:endParaRPr lang="nl-BE" dirty="0"/>
          </a:p>
        </p:txBody>
      </p:sp>
      <p:grpSp>
        <p:nvGrpSpPr>
          <p:cNvPr id="59" name="Group 58"/>
          <p:cNvGrpSpPr/>
          <p:nvPr/>
        </p:nvGrpSpPr>
        <p:grpSpPr>
          <a:xfrm>
            <a:off x="5353928" y="5679056"/>
            <a:ext cx="1882368" cy="918296"/>
            <a:chOff x="6151096" y="5589240"/>
            <a:chExt cx="1882368" cy="918296"/>
          </a:xfrm>
        </p:grpSpPr>
        <p:sp>
          <p:nvSpPr>
            <p:cNvPr id="49" name="TextBox 48"/>
            <p:cNvSpPr txBox="1"/>
            <p:nvPr/>
          </p:nvSpPr>
          <p:spPr>
            <a:xfrm>
              <a:off x="6151096" y="5589240"/>
              <a:ext cx="4523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  <a:r>
                <a:rPr lang="en-US" baseline="-25000" dirty="0"/>
                <a:t>1</a:t>
              </a:r>
              <a:r>
                <a:rPr lang="en-US" baseline="-25000" dirty="0" smtClean="0"/>
                <a:t>1</a:t>
              </a:r>
              <a:endParaRPr lang="nl-BE" baseline="-25000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866096" y="5589240"/>
              <a:ext cx="4523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  <a:r>
                <a:rPr lang="en-US" baseline="-25000" dirty="0"/>
                <a:t>1</a:t>
              </a:r>
              <a:r>
                <a:rPr lang="en-US" baseline="-25000" dirty="0" smtClean="0"/>
                <a:t>2</a:t>
              </a:r>
              <a:endParaRPr lang="nl-BE" baseline="-25000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7581096" y="5589240"/>
              <a:ext cx="4523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  <a:r>
                <a:rPr lang="en-US" baseline="-25000" dirty="0"/>
                <a:t>1</a:t>
              </a:r>
              <a:r>
                <a:rPr lang="en-US" baseline="-25000" dirty="0" smtClean="0"/>
                <a:t>3</a:t>
              </a:r>
              <a:endParaRPr lang="nl-BE" baseline="-25000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6151096" y="6138204"/>
              <a:ext cx="4523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  <a:r>
                <a:rPr lang="en-US" baseline="-25000" dirty="0" smtClean="0"/>
                <a:t>21</a:t>
              </a:r>
              <a:endParaRPr lang="nl-BE" baseline="-2500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6866096" y="6138204"/>
              <a:ext cx="4523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  <a:r>
                <a:rPr lang="en-US" baseline="-25000" dirty="0" smtClean="0"/>
                <a:t>22</a:t>
              </a:r>
              <a:endParaRPr lang="nl-BE" baseline="-2500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7581096" y="6138204"/>
              <a:ext cx="4523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  <a:r>
                <a:rPr lang="en-US" baseline="-25000" dirty="0" smtClean="0"/>
                <a:t>23</a:t>
              </a:r>
              <a:endParaRPr lang="nl-BE" baseline="-25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62889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Anatomy of </a:t>
            </a:r>
            <a:r>
              <a:rPr lang="en-US" dirty="0" err="1" smtClean="0"/>
              <a:t>MPI_Type_vector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404245"/>
            <a:ext cx="6146264" cy="2265115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# blocks: rows of </a:t>
            </a:r>
            <a:r>
              <a:rPr lang="en-US" dirty="0" err="1" smtClean="0"/>
              <a:t>submatrix</a:t>
            </a:r>
            <a:endParaRPr lang="en-US" dirty="0" smtClean="0"/>
          </a:p>
          <a:p>
            <a:r>
              <a:rPr lang="en-US" dirty="0" smtClean="0"/>
              <a:t>block length: columns of </a:t>
            </a:r>
            <a:r>
              <a:rPr lang="en-US" dirty="0" err="1" smtClean="0"/>
              <a:t>submatrix</a:t>
            </a:r>
            <a:endParaRPr lang="en-US" dirty="0" smtClean="0"/>
          </a:p>
          <a:p>
            <a:r>
              <a:rPr lang="en-US" dirty="0" smtClean="0"/>
              <a:t>stride: distance between blocks</a:t>
            </a:r>
          </a:p>
          <a:p>
            <a:r>
              <a:rPr lang="en-US" dirty="0" smtClean="0"/>
              <a:t>old type: vector element type</a:t>
            </a:r>
          </a:p>
          <a:p>
            <a:r>
              <a:rPr lang="en-US" dirty="0" smtClean="0"/>
              <a:t>new: type</a:t>
            </a:r>
          </a:p>
          <a:p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648072" y="1700808"/>
            <a:ext cx="615617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 = 2, P = 3, N = 5;</a:t>
            </a: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MPI_Type_vector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Q, N, MPI_INT, &amp;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submatrix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nl-B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54" name="Group 53"/>
          <p:cNvGrpSpPr/>
          <p:nvPr/>
        </p:nvGrpSpPr>
        <p:grpSpPr>
          <a:xfrm>
            <a:off x="5724128" y="2276872"/>
            <a:ext cx="3312368" cy="2016224"/>
            <a:chOff x="5580112" y="2276872"/>
            <a:chExt cx="3312368" cy="2016224"/>
          </a:xfrm>
        </p:grpSpPr>
        <p:grpSp>
          <p:nvGrpSpPr>
            <p:cNvPr id="5" name="Group 4"/>
            <p:cNvGrpSpPr/>
            <p:nvPr/>
          </p:nvGrpSpPr>
          <p:grpSpPr>
            <a:xfrm>
              <a:off x="5580112" y="2276872"/>
              <a:ext cx="3312368" cy="2016224"/>
              <a:chOff x="1763688" y="2564904"/>
              <a:chExt cx="3312368" cy="2016224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1763688" y="2564904"/>
                <a:ext cx="3312368" cy="369332"/>
                <a:chOff x="1763688" y="2564904"/>
                <a:chExt cx="3312368" cy="369332"/>
              </a:xfrm>
            </p:grpSpPr>
            <p:sp>
              <p:nvSpPr>
                <p:cNvPr id="25" name="TextBox 24"/>
                <p:cNvSpPr txBox="1"/>
                <p:nvPr/>
              </p:nvSpPr>
              <p:spPr>
                <a:xfrm>
                  <a:off x="1763688" y="2564904"/>
                  <a:ext cx="4523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a</a:t>
                  </a:r>
                  <a:r>
                    <a:rPr lang="en-US" baseline="-25000" dirty="0" smtClean="0"/>
                    <a:t>00</a:t>
                  </a:r>
                  <a:endParaRPr lang="nl-BE" baseline="-25000" dirty="0"/>
                </a:p>
              </p:txBody>
            </p:sp>
            <p:sp>
              <p:nvSpPr>
                <p:cNvPr id="26" name="TextBox 25"/>
                <p:cNvSpPr txBox="1"/>
                <p:nvPr/>
              </p:nvSpPr>
              <p:spPr>
                <a:xfrm>
                  <a:off x="2478688" y="2564904"/>
                  <a:ext cx="4523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a</a:t>
                  </a:r>
                  <a:r>
                    <a:rPr lang="en-US" baseline="-25000" dirty="0" smtClean="0"/>
                    <a:t>01</a:t>
                  </a:r>
                  <a:endParaRPr lang="nl-BE" baseline="-25000" dirty="0"/>
                </a:p>
              </p:txBody>
            </p:sp>
            <p:sp>
              <p:nvSpPr>
                <p:cNvPr id="27" name="TextBox 26"/>
                <p:cNvSpPr txBox="1"/>
                <p:nvPr/>
              </p:nvSpPr>
              <p:spPr>
                <a:xfrm>
                  <a:off x="3193688" y="2564904"/>
                  <a:ext cx="4523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a</a:t>
                  </a:r>
                  <a:r>
                    <a:rPr lang="en-US" baseline="-25000" dirty="0" smtClean="0"/>
                    <a:t>02</a:t>
                  </a:r>
                  <a:endParaRPr lang="nl-BE" baseline="-25000" dirty="0"/>
                </a:p>
              </p:txBody>
            </p:sp>
            <p:sp>
              <p:nvSpPr>
                <p:cNvPr id="28" name="TextBox 27"/>
                <p:cNvSpPr txBox="1"/>
                <p:nvPr/>
              </p:nvSpPr>
              <p:spPr>
                <a:xfrm>
                  <a:off x="3908688" y="2564904"/>
                  <a:ext cx="4523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a</a:t>
                  </a:r>
                  <a:r>
                    <a:rPr lang="en-US" baseline="-25000" dirty="0" smtClean="0"/>
                    <a:t>03</a:t>
                  </a:r>
                  <a:endParaRPr lang="nl-BE" baseline="-25000" dirty="0"/>
                </a:p>
              </p:txBody>
            </p:sp>
            <p:sp>
              <p:nvSpPr>
                <p:cNvPr id="29" name="TextBox 28"/>
                <p:cNvSpPr txBox="1"/>
                <p:nvPr/>
              </p:nvSpPr>
              <p:spPr>
                <a:xfrm>
                  <a:off x="4623688" y="2564904"/>
                  <a:ext cx="4523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a</a:t>
                  </a:r>
                  <a:r>
                    <a:rPr lang="en-US" baseline="-25000" dirty="0" smtClean="0"/>
                    <a:t>04</a:t>
                  </a:r>
                  <a:endParaRPr lang="nl-BE" baseline="-25000" dirty="0"/>
                </a:p>
              </p:txBody>
            </p:sp>
          </p:grpSp>
          <p:grpSp>
            <p:nvGrpSpPr>
              <p:cNvPr id="7" name="Group 6"/>
              <p:cNvGrpSpPr/>
              <p:nvPr/>
            </p:nvGrpSpPr>
            <p:grpSpPr>
              <a:xfrm>
                <a:off x="1763688" y="3113868"/>
                <a:ext cx="3312368" cy="369332"/>
                <a:chOff x="1763688" y="2564904"/>
                <a:chExt cx="3312368" cy="369332"/>
              </a:xfrm>
            </p:grpSpPr>
            <p:sp>
              <p:nvSpPr>
                <p:cNvPr id="20" name="TextBox 19"/>
                <p:cNvSpPr txBox="1"/>
                <p:nvPr/>
              </p:nvSpPr>
              <p:spPr>
                <a:xfrm>
                  <a:off x="1763688" y="2564904"/>
                  <a:ext cx="4523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a</a:t>
                  </a:r>
                  <a:r>
                    <a:rPr lang="en-US" baseline="-25000" dirty="0" smtClean="0"/>
                    <a:t>10</a:t>
                  </a:r>
                  <a:endParaRPr lang="nl-BE" baseline="-25000" dirty="0"/>
                </a:p>
              </p:txBody>
            </p:sp>
            <p:sp>
              <p:nvSpPr>
                <p:cNvPr id="21" name="TextBox 20"/>
                <p:cNvSpPr txBox="1"/>
                <p:nvPr/>
              </p:nvSpPr>
              <p:spPr>
                <a:xfrm>
                  <a:off x="2478688" y="2564904"/>
                  <a:ext cx="4523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a</a:t>
                  </a:r>
                  <a:r>
                    <a:rPr lang="en-US" baseline="-25000" dirty="0"/>
                    <a:t>1</a:t>
                  </a:r>
                  <a:r>
                    <a:rPr lang="en-US" baseline="-25000" dirty="0" smtClean="0"/>
                    <a:t>1</a:t>
                  </a:r>
                  <a:endParaRPr lang="nl-BE" baseline="-25000" dirty="0"/>
                </a:p>
              </p:txBody>
            </p:sp>
            <p:sp>
              <p:nvSpPr>
                <p:cNvPr id="22" name="TextBox 21"/>
                <p:cNvSpPr txBox="1"/>
                <p:nvPr/>
              </p:nvSpPr>
              <p:spPr>
                <a:xfrm>
                  <a:off x="3193688" y="2564904"/>
                  <a:ext cx="4523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a</a:t>
                  </a:r>
                  <a:r>
                    <a:rPr lang="en-US" baseline="-25000" dirty="0"/>
                    <a:t>1</a:t>
                  </a:r>
                  <a:r>
                    <a:rPr lang="en-US" baseline="-25000" dirty="0" smtClean="0"/>
                    <a:t>2</a:t>
                  </a:r>
                  <a:endParaRPr lang="nl-BE" baseline="-25000" dirty="0"/>
                </a:p>
              </p:txBody>
            </p:sp>
            <p:sp>
              <p:nvSpPr>
                <p:cNvPr id="23" name="TextBox 22"/>
                <p:cNvSpPr txBox="1"/>
                <p:nvPr/>
              </p:nvSpPr>
              <p:spPr>
                <a:xfrm>
                  <a:off x="3908688" y="2564904"/>
                  <a:ext cx="4523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a</a:t>
                  </a:r>
                  <a:r>
                    <a:rPr lang="en-US" baseline="-25000" dirty="0"/>
                    <a:t>1</a:t>
                  </a:r>
                  <a:r>
                    <a:rPr lang="en-US" baseline="-25000" dirty="0" smtClean="0"/>
                    <a:t>3</a:t>
                  </a:r>
                  <a:endParaRPr lang="nl-BE" baseline="-25000" dirty="0"/>
                </a:p>
              </p:txBody>
            </p:sp>
            <p:sp>
              <p:nvSpPr>
                <p:cNvPr id="24" name="TextBox 23"/>
                <p:cNvSpPr txBox="1"/>
                <p:nvPr/>
              </p:nvSpPr>
              <p:spPr>
                <a:xfrm>
                  <a:off x="4623688" y="2564904"/>
                  <a:ext cx="4523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a</a:t>
                  </a:r>
                  <a:r>
                    <a:rPr lang="en-US" baseline="-25000" dirty="0"/>
                    <a:t>1</a:t>
                  </a:r>
                  <a:r>
                    <a:rPr lang="en-US" baseline="-25000" dirty="0" smtClean="0"/>
                    <a:t>4</a:t>
                  </a:r>
                  <a:endParaRPr lang="nl-BE" baseline="-25000" dirty="0"/>
                </a:p>
              </p:txBody>
            </p:sp>
          </p:grpSp>
          <p:grpSp>
            <p:nvGrpSpPr>
              <p:cNvPr id="8" name="Group 7"/>
              <p:cNvGrpSpPr/>
              <p:nvPr/>
            </p:nvGrpSpPr>
            <p:grpSpPr>
              <a:xfrm>
                <a:off x="1763688" y="3662832"/>
                <a:ext cx="3312368" cy="369332"/>
                <a:chOff x="1763688" y="2564904"/>
                <a:chExt cx="3312368" cy="369332"/>
              </a:xfrm>
            </p:grpSpPr>
            <p:sp>
              <p:nvSpPr>
                <p:cNvPr id="15" name="TextBox 14"/>
                <p:cNvSpPr txBox="1"/>
                <p:nvPr/>
              </p:nvSpPr>
              <p:spPr>
                <a:xfrm>
                  <a:off x="1763688" y="2564904"/>
                  <a:ext cx="4523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a</a:t>
                  </a:r>
                  <a:r>
                    <a:rPr lang="en-US" baseline="-25000" dirty="0"/>
                    <a:t>2</a:t>
                  </a:r>
                  <a:r>
                    <a:rPr lang="en-US" baseline="-25000" dirty="0" smtClean="0"/>
                    <a:t>0</a:t>
                  </a:r>
                  <a:endParaRPr lang="nl-BE" baseline="-25000" dirty="0"/>
                </a:p>
              </p:txBody>
            </p:sp>
            <p:sp>
              <p:nvSpPr>
                <p:cNvPr id="16" name="TextBox 15"/>
                <p:cNvSpPr txBox="1"/>
                <p:nvPr/>
              </p:nvSpPr>
              <p:spPr>
                <a:xfrm>
                  <a:off x="2478688" y="2564904"/>
                  <a:ext cx="4523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a</a:t>
                  </a:r>
                  <a:r>
                    <a:rPr lang="en-US" baseline="-25000" dirty="0" smtClean="0"/>
                    <a:t>21</a:t>
                  </a:r>
                  <a:endParaRPr lang="nl-BE" baseline="-25000" dirty="0"/>
                </a:p>
              </p:txBody>
            </p:sp>
            <p:sp>
              <p:nvSpPr>
                <p:cNvPr id="17" name="TextBox 16"/>
                <p:cNvSpPr txBox="1"/>
                <p:nvPr/>
              </p:nvSpPr>
              <p:spPr>
                <a:xfrm>
                  <a:off x="3193688" y="2564904"/>
                  <a:ext cx="4523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a</a:t>
                  </a:r>
                  <a:r>
                    <a:rPr lang="en-US" baseline="-25000" dirty="0" smtClean="0"/>
                    <a:t>22</a:t>
                  </a:r>
                  <a:endParaRPr lang="nl-BE" baseline="-25000" dirty="0"/>
                </a:p>
              </p:txBody>
            </p:sp>
            <p:sp>
              <p:nvSpPr>
                <p:cNvPr id="18" name="TextBox 17"/>
                <p:cNvSpPr txBox="1"/>
                <p:nvPr/>
              </p:nvSpPr>
              <p:spPr>
                <a:xfrm>
                  <a:off x="3908688" y="2564904"/>
                  <a:ext cx="4523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a</a:t>
                  </a:r>
                  <a:r>
                    <a:rPr lang="en-US" baseline="-25000" dirty="0" smtClean="0"/>
                    <a:t>23</a:t>
                  </a:r>
                  <a:endParaRPr lang="nl-BE" baseline="-25000" dirty="0"/>
                </a:p>
              </p:txBody>
            </p:sp>
            <p:sp>
              <p:nvSpPr>
                <p:cNvPr id="19" name="TextBox 18"/>
                <p:cNvSpPr txBox="1"/>
                <p:nvPr/>
              </p:nvSpPr>
              <p:spPr>
                <a:xfrm>
                  <a:off x="4623688" y="2564904"/>
                  <a:ext cx="4523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a</a:t>
                  </a:r>
                  <a:r>
                    <a:rPr lang="en-US" baseline="-25000" dirty="0" smtClean="0"/>
                    <a:t>24</a:t>
                  </a:r>
                  <a:endParaRPr lang="nl-BE" baseline="-25000" dirty="0"/>
                </a:p>
              </p:txBody>
            </p:sp>
          </p:grpSp>
          <p:grpSp>
            <p:nvGrpSpPr>
              <p:cNvPr id="9" name="Group 8"/>
              <p:cNvGrpSpPr/>
              <p:nvPr/>
            </p:nvGrpSpPr>
            <p:grpSpPr>
              <a:xfrm>
                <a:off x="1763688" y="4211796"/>
                <a:ext cx="3312368" cy="369332"/>
                <a:chOff x="1763688" y="2564904"/>
                <a:chExt cx="3312368" cy="369332"/>
              </a:xfrm>
            </p:grpSpPr>
            <p:sp>
              <p:nvSpPr>
                <p:cNvPr id="10" name="TextBox 9"/>
                <p:cNvSpPr txBox="1"/>
                <p:nvPr/>
              </p:nvSpPr>
              <p:spPr>
                <a:xfrm>
                  <a:off x="1763688" y="2564904"/>
                  <a:ext cx="4523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a</a:t>
                  </a:r>
                  <a:r>
                    <a:rPr lang="en-US" baseline="-25000" dirty="0" smtClean="0"/>
                    <a:t>30</a:t>
                  </a:r>
                  <a:endParaRPr lang="nl-BE" baseline="-25000" dirty="0"/>
                </a:p>
              </p:txBody>
            </p:sp>
            <p:sp>
              <p:nvSpPr>
                <p:cNvPr id="11" name="TextBox 10"/>
                <p:cNvSpPr txBox="1"/>
                <p:nvPr/>
              </p:nvSpPr>
              <p:spPr>
                <a:xfrm>
                  <a:off x="2478688" y="2564904"/>
                  <a:ext cx="4523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a</a:t>
                  </a:r>
                  <a:r>
                    <a:rPr lang="en-US" baseline="-25000" dirty="0"/>
                    <a:t>3</a:t>
                  </a:r>
                  <a:r>
                    <a:rPr lang="en-US" baseline="-25000" dirty="0" smtClean="0"/>
                    <a:t>1</a:t>
                  </a:r>
                  <a:endParaRPr lang="nl-BE" baseline="-25000" dirty="0"/>
                </a:p>
              </p:txBody>
            </p:sp>
            <p:sp>
              <p:nvSpPr>
                <p:cNvPr id="12" name="TextBox 11"/>
                <p:cNvSpPr txBox="1"/>
                <p:nvPr/>
              </p:nvSpPr>
              <p:spPr>
                <a:xfrm>
                  <a:off x="3193688" y="2564904"/>
                  <a:ext cx="4523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a</a:t>
                  </a:r>
                  <a:r>
                    <a:rPr lang="en-US" baseline="-25000" dirty="0"/>
                    <a:t>3</a:t>
                  </a:r>
                  <a:r>
                    <a:rPr lang="en-US" baseline="-25000" dirty="0" smtClean="0"/>
                    <a:t>2</a:t>
                  </a:r>
                  <a:endParaRPr lang="nl-BE" baseline="-25000" dirty="0"/>
                </a:p>
              </p:txBody>
            </p:sp>
            <p:sp>
              <p:nvSpPr>
                <p:cNvPr id="13" name="TextBox 12"/>
                <p:cNvSpPr txBox="1"/>
                <p:nvPr/>
              </p:nvSpPr>
              <p:spPr>
                <a:xfrm>
                  <a:off x="3908688" y="2564904"/>
                  <a:ext cx="4523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a</a:t>
                  </a:r>
                  <a:r>
                    <a:rPr lang="en-US" baseline="-25000" dirty="0"/>
                    <a:t>3</a:t>
                  </a:r>
                  <a:r>
                    <a:rPr lang="en-US" baseline="-25000" dirty="0" smtClean="0"/>
                    <a:t>3</a:t>
                  </a:r>
                  <a:endParaRPr lang="nl-BE" baseline="-25000" dirty="0"/>
                </a:p>
              </p:txBody>
            </p:sp>
            <p:sp>
              <p:nvSpPr>
                <p:cNvPr id="14" name="TextBox 13"/>
                <p:cNvSpPr txBox="1"/>
                <p:nvPr/>
              </p:nvSpPr>
              <p:spPr>
                <a:xfrm>
                  <a:off x="4623688" y="2564904"/>
                  <a:ext cx="4523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a</a:t>
                  </a:r>
                  <a:r>
                    <a:rPr lang="en-US" baseline="-25000" dirty="0"/>
                    <a:t>3</a:t>
                  </a:r>
                  <a:r>
                    <a:rPr lang="en-US" baseline="-25000" dirty="0" smtClean="0"/>
                    <a:t>4</a:t>
                  </a:r>
                  <a:endParaRPr lang="nl-BE" baseline="-25000" dirty="0"/>
                </a:p>
              </p:txBody>
            </p:sp>
          </p:grpSp>
        </p:grpSp>
        <p:sp>
          <p:nvSpPr>
            <p:cNvPr id="30" name="Rectangle 29"/>
            <p:cNvSpPr/>
            <p:nvPr/>
          </p:nvSpPr>
          <p:spPr>
            <a:xfrm>
              <a:off x="6300192" y="2852936"/>
              <a:ext cx="1882368" cy="990304"/>
            </a:xfrm>
            <a:prstGeom prst="rect">
              <a:avLst/>
            </a:prstGeom>
            <a:no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1691680" y="2388950"/>
            <a:ext cx="1023870" cy="864096"/>
            <a:chOff x="4932040" y="1624737"/>
            <a:chExt cx="1023870" cy="864096"/>
          </a:xfrm>
        </p:grpSpPr>
        <p:sp>
          <p:nvSpPr>
            <p:cNvPr id="32" name="TextBox 31"/>
            <p:cNvSpPr txBox="1"/>
            <p:nvPr/>
          </p:nvSpPr>
          <p:spPr>
            <a:xfrm>
              <a:off x="4932040" y="2088723"/>
              <a:ext cx="10238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# blocks</a:t>
              </a:r>
              <a:endParaRPr lang="nl-BE" sz="2000" dirty="0"/>
            </a:p>
          </p:txBody>
        </p:sp>
        <p:cxnSp>
          <p:nvCxnSpPr>
            <p:cNvPr id="33" name="Straight Arrow Connector 32"/>
            <p:cNvCxnSpPr>
              <a:stCxn id="32" idx="0"/>
            </p:cNvCxnSpPr>
            <p:nvPr/>
          </p:nvCxnSpPr>
          <p:spPr>
            <a:xfrm flipV="1">
              <a:off x="5443975" y="1624737"/>
              <a:ext cx="424169" cy="46398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3574672" y="2420888"/>
            <a:ext cx="781304" cy="864096"/>
            <a:chOff x="4932040" y="1624737"/>
            <a:chExt cx="781304" cy="864096"/>
          </a:xfrm>
        </p:grpSpPr>
        <p:sp>
          <p:nvSpPr>
            <p:cNvPr id="39" name="TextBox 38"/>
            <p:cNvSpPr txBox="1"/>
            <p:nvPr/>
          </p:nvSpPr>
          <p:spPr>
            <a:xfrm>
              <a:off x="4932040" y="2088723"/>
              <a:ext cx="78130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stride</a:t>
              </a:r>
              <a:endParaRPr lang="nl-BE" sz="2000" dirty="0"/>
            </a:p>
          </p:txBody>
        </p:sp>
        <p:cxnSp>
          <p:nvCxnSpPr>
            <p:cNvPr id="40" name="Straight Arrow Connector 39"/>
            <p:cNvCxnSpPr>
              <a:stCxn id="39" idx="0"/>
            </p:cNvCxnSpPr>
            <p:nvPr/>
          </p:nvCxnSpPr>
          <p:spPr>
            <a:xfrm flipH="1" flipV="1">
              <a:off x="4932040" y="1624737"/>
              <a:ext cx="390652" cy="46398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/>
          <p:cNvGrpSpPr/>
          <p:nvPr/>
        </p:nvGrpSpPr>
        <p:grpSpPr>
          <a:xfrm>
            <a:off x="2611199" y="2388950"/>
            <a:ext cx="1456745" cy="1328082"/>
            <a:chOff x="4644008" y="1376775"/>
            <a:chExt cx="1456745" cy="1328082"/>
          </a:xfrm>
        </p:grpSpPr>
        <p:sp>
          <p:nvSpPr>
            <p:cNvPr id="43" name="TextBox 42"/>
            <p:cNvSpPr txBox="1"/>
            <p:nvPr/>
          </p:nvSpPr>
          <p:spPr>
            <a:xfrm>
              <a:off x="4644008" y="2304747"/>
              <a:ext cx="145674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block length</a:t>
              </a:r>
              <a:endParaRPr lang="nl-BE" sz="2000" dirty="0"/>
            </a:p>
          </p:txBody>
        </p:sp>
        <p:cxnSp>
          <p:nvCxnSpPr>
            <p:cNvPr id="44" name="Straight Arrow Connector 43"/>
            <p:cNvCxnSpPr>
              <a:stCxn id="43" idx="0"/>
            </p:cNvCxnSpPr>
            <p:nvPr/>
          </p:nvCxnSpPr>
          <p:spPr>
            <a:xfrm flipH="1" flipV="1">
              <a:off x="5220072" y="1376775"/>
              <a:ext cx="152309" cy="92797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3968187" y="2420888"/>
            <a:ext cx="1035861" cy="1512168"/>
            <a:chOff x="4644008" y="1192689"/>
            <a:chExt cx="1035861" cy="1512168"/>
          </a:xfrm>
        </p:grpSpPr>
        <p:sp>
          <p:nvSpPr>
            <p:cNvPr id="47" name="TextBox 46"/>
            <p:cNvSpPr txBox="1"/>
            <p:nvPr/>
          </p:nvSpPr>
          <p:spPr>
            <a:xfrm>
              <a:off x="4644008" y="2304747"/>
              <a:ext cx="103586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old type</a:t>
              </a:r>
              <a:endParaRPr lang="nl-BE" sz="2000" dirty="0"/>
            </a:p>
          </p:txBody>
        </p:sp>
        <p:cxnSp>
          <p:nvCxnSpPr>
            <p:cNvPr id="48" name="Straight Arrow Connector 47"/>
            <p:cNvCxnSpPr>
              <a:stCxn id="47" idx="0"/>
            </p:cNvCxnSpPr>
            <p:nvPr/>
          </p:nvCxnSpPr>
          <p:spPr>
            <a:xfrm flipH="1" flipV="1">
              <a:off x="4876617" y="1192689"/>
              <a:ext cx="285322" cy="111205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/>
          <p:cNvGrpSpPr/>
          <p:nvPr/>
        </p:nvGrpSpPr>
        <p:grpSpPr>
          <a:xfrm>
            <a:off x="4644539" y="2461538"/>
            <a:ext cx="1151597" cy="823446"/>
            <a:chOff x="4932040" y="1665387"/>
            <a:chExt cx="1151597" cy="823446"/>
          </a:xfrm>
        </p:grpSpPr>
        <p:sp>
          <p:nvSpPr>
            <p:cNvPr id="51" name="TextBox 50"/>
            <p:cNvSpPr txBox="1"/>
            <p:nvPr/>
          </p:nvSpPr>
          <p:spPr>
            <a:xfrm>
              <a:off x="4932040" y="2088723"/>
              <a:ext cx="115159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new type</a:t>
              </a:r>
              <a:endParaRPr lang="nl-BE" sz="2000" dirty="0"/>
            </a:p>
          </p:txBody>
        </p:sp>
        <p:cxnSp>
          <p:nvCxnSpPr>
            <p:cNvPr id="52" name="Straight Arrow Connector 51"/>
            <p:cNvCxnSpPr>
              <a:stCxn id="51" idx="0"/>
            </p:cNvCxnSpPr>
            <p:nvPr/>
          </p:nvCxnSpPr>
          <p:spPr>
            <a:xfrm flipH="1" flipV="1">
              <a:off x="5507838" y="1665387"/>
              <a:ext cx="1" cy="42333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>
            <a:off x="5220072" y="4890646"/>
            <a:ext cx="3754576" cy="1418674"/>
            <a:chOff x="5281920" y="4725144"/>
            <a:chExt cx="3754576" cy="1418674"/>
          </a:xfrm>
        </p:grpSpPr>
        <p:sp>
          <p:nvSpPr>
            <p:cNvPr id="56" name="TextBox 55"/>
            <p:cNvSpPr txBox="1"/>
            <p:nvPr/>
          </p:nvSpPr>
          <p:spPr>
            <a:xfrm>
              <a:off x="6307403" y="4725144"/>
              <a:ext cx="1937005" cy="9541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Don't forget</a:t>
              </a:r>
              <a:br>
                <a:rPr lang="en-US" sz="2800" dirty="0" smtClean="0"/>
              </a:br>
              <a:r>
                <a:rPr lang="en-US" sz="2800" dirty="0" smtClean="0"/>
                <a:t>to commit!</a:t>
              </a:r>
              <a:endParaRPr lang="nl-BE" sz="2800" dirty="0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5281920" y="5805264"/>
              <a:ext cx="375457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MPI_Type_commit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(&amp;submatrix);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90695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Collective operations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Involve all members of a communicator</a:t>
            </a:r>
          </a:p>
          <a:p>
            <a:r>
              <a:rPr lang="en-US" dirty="0" smtClean="0"/>
              <a:t>Various types</a:t>
            </a:r>
          </a:p>
          <a:p>
            <a:pPr lvl="1"/>
            <a:r>
              <a:rPr lang="en-US" dirty="0" err="1" smtClean="0"/>
              <a:t>MPI_Bcast</a:t>
            </a:r>
            <a:r>
              <a:rPr lang="en-US" dirty="0" smtClean="0"/>
              <a:t>: send message from root to all members</a:t>
            </a:r>
          </a:p>
          <a:p>
            <a:pPr lvl="1"/>
            <a:r>
              <a:rPr lang="en-US" dirty="0" err="1" smtClean="0"/>
              <a:t>MPI_Scatter</a:t>
            </a:r>
            <a:r>
              <a:rPr lang="en-US" dirty="0" smtClean="0"/>
              <a:t>: send a possibly unique message from root to all members </a:t>
            </a:r>
          </a:p>
          <a:p>
            <a:pPr lvl="1"/>
            <a:r>
              <a:rPr lang="en-US" dirty="0" err="1" smtClean="0"/>
              <a:t>MPI_Gather</a:t>
            </a:r>
            <a:r>
              <a:rPr lang="en-US" dirty="0" smtClean="0"/>
              <a:t>: root retrieve unique messages from all members</a:t>
            </a:r>
          </a:p>
          <a:p>
            <a:pPr lvl="1"/>
            <a:r>
              <a:rPr lang="en-US" dirty="0" err="1" smtClean="0"/>
              <a:t>MPI_Reduce</a:t>
            </a:r>
            <a:r>
              <a:rPr lang="en-US" dirty="0" smtClean="0"/>
              <a:t>: perform reduction on data of all members, resulting in an aggregate value in root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Synchronizes processes (MPI-2.2)</a:t>
            </a:r>
          </a:p>
          <a:p>
            <a:r>
              <a:rPr lang="en-US" dirty="0" smtClean="0"/>
              <a:t>Optimization opportunities for library </a:t>
            </a:r>
            <a:r>
              <a:rPr lang="en-US" dirty="0" err="1" smtClean="0"/>
              <a:t>implemntors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013908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MPI_Bcast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3140968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0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712504" y="3140968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1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4956813" y="3140968"/>
            <a:ext cx="14873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</a:t>
            </a:r>
            <a:r>
              <a:rPr lang="en-US" dirty="0" err="1" smtClean="0"/>
              <a:t>np</a:t>
            </a:r>
            <a:r>
              <a:rPr lang="en-US" dirty="0" smtClean="0"/>
              <a:t> - 1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3923928" y="1844824"/>
            <a:ext cx="10032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</a:t>
            </a:r>
            <a:r>
              <a:rPr lang="nl-BE" i="1" dirty="0" smtClean="0"/>
              <a:t>i</a:t>
            </a:r>
            <a:endParaRPr lang="en-US" i="1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3678220" y="2132856"/>
            <a:ext cx="317716" cy="4616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400" i="1" dirty="0" smtClean="0"/>
              <a:t>x</a:t>
            </a:r>
            <a:endParaRPr lang="nl-BE" i="1" dirty="0"/>
          </a:p>
        </p:txBody>
      </p:sp>
      <p:sp>
        <p:nvSpPr>
          <p:cNvPr id="16" name="TextBox 15"/>
          <p:cNvSpPr txBox="1"/>
          <p:nvPr/>
        </p:nvSpPr>
        <p:spPr>
          <a:xfrm>
            <a:off x="4228636" y="3140968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nl-BE" dirty="0"/>
          </a:p>
        </p:txBody>
      </p:sp>
      <p:grpSp>
        <p:nvGrpSpPr>
          <p:cNvPr id="20" name="Group 19"/>
          <p:cNvGrpSpPr/>
          <p:nvPr/>
        </p:nvGrpSpPr>
        <p:grpSpPr>
          <a:xfrm>
            <a:off x="869908" y="2214156"/>
            <a:ext cx="4830603" cy="1718900"/>
            <a:chOff x="869908" y="2214156"/>
            <a:chExt cx="4830603" cy="1718900"/>
          </a:xfrm>
        </p:grpSpPr>
        <p:cxnSp>
          <p:nvCxnSpPr>
            <p:cNvPr id="9" name="Straight Arrow Connector 8"/>
            <p:cNvCxnSpPr>
              <a:stCxn id="6" idx="2"/>
              <a:endCxn id="3" idx="0"/>
            </p:cNvCxnSpPr>
            <p:nvPr/>
          </p:nvCxnSpPr>
          <p:spPr>
            <a:xfrm flipH="1">
              <a:off x="1505304" y="2214156"/>
              <a:ext cx="2920268" cy="9268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6" idx="2"/>
              <a:endCxn id="4" idx="0"/>
            </p:cNvCxnSpPr>
            <p:nvPr/>
          </p:nvCxnSpPr>
          <p:spPr>
            <a:xfrm flipH="1">
              <a:off x="3246208" y="2214156"/>
              <a:ext cx="1179364" cy="9268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6" idx="2"/>
              <a:endCxn id="5" idx="0"/>
            </p:cNvCxnSpPr>
            <p:nvPr/>
          </p:nvCxnSpPr>
          <p:spPr>
            <a:xfrm>
              <a:off x="4425572" y="2214156"/>
              <a:ext cx="1274939" cy="9268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869908" y="3471391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 smtClean="0"/>
                <a:t>x</a:t>
              </a:r>
              <a:endParaRPr lang="nl-BE" i="1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526092" y="3471391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 smtClean="0"/>
                <a:t>x</a:t>
              </a:r>
              <a:endParaRPr lang="nl-BE" i="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716016" y="3471391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 smtClean="0"/>
                <a:t>x</a:t>
              </a:r>
              <a:endParaRPr lang="nl-BE" i="1" dirty="0"/>
            </a:p>
          </p:txBody>
        </p:sp>
      </p:grpSp>
      <p:sp>
        <p:nvSpPr>
          <p:cNvPr id="37" name="Rectangle 36"/>
          <p:cNvSpPr/>
          <p:nvPr/>
        </p:nvSpPr>
        <p:spPr>
          <a:xfrm>
            <a:off x="648072" y="4458598"/>
            <a:ext cx="738031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MPI_Bcast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(&amp;buffer, length,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MPI_INT,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root, communicator);</a:t>
            </a:r>
            <a:endParaRPr lang="nl-B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9701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MPI_Scatter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3140968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0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712504" y="3140968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1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4956813" y="3140968"/>
            <a:ext cx="14873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</a:t>
            </a:r>
            <a:r>
              <a:rPr lang="en-US" dirty="0" err="1" smtClean="0"/>
              <a:t>np</a:t>
            </a:r>
            <a:r>
              <a:rPr lang="en-US" dirty="0" smtClean="0"/>
              <a:t> - 1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3923928" y="1844824"/>
            <a:ext cx="10032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</a:t>
            </a:r>
            <a:r>
              <a:rPr lang="nl-BE" i="1" dirty="0" smtClean="0"/>
              <a:t>i</a:t>
            </a:r>
            <a:endParaRPr lang="en-US" i="1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4228636" y="3140968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nl-BE" dirty="0"/>
          </a:p>
        </p:txBody>
      </p:sp>
      <p:grpSp>
        <p:nvGrpSpPr>
          <p:cNvPr id="11" name="Group 10"/>
          <p:cNvGrpSpPr/>
          <p:nvPr/>
        </p:nvGrpSpPr>
        <p:grpSpPr>
          <a:xfrm>
            <a:off x="869908" y="2214156"/>
            <a:ext cx="4830603" cy="1718900"/>
            <a:chOff x="869908" y="2214156"/>
            <a:chExt cx="4830603" cy="1718900"/>
          </a:xfrm>
        </p:grpSpPr>
        <p:cxnSp>
          <p:nvCxnSpPr>
            <p:cNvPr id="9" name="Straight Arrow Connector 8"/>
            <p:cNvCxnSpPr>
              <a:stCxn id="6" idx="2"/>
              <a:endCxn id="3" idx="0"/>
            </p:cNvCxnSpPr>
            <p:nvPr/>
          </p:nvCxnSpPr>
          <p:spPr>
            <a:xfrm flipH="1">
              <a:off x="1505304" y="2214156"/>
              <a:ext cx="2920268" cy="9268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6" idx="2"/>
              <a:endCxn id="4" idx="0"/>
            </p:cNvCxnSpPr>
            <p:nvPr/>
          </p:nvCxnSpPr>
          <p:spPr>
            <a:xfrm flipH="1">
              <a:off x="3246208" y="2214156"/>
              <a:ext cx="1179364" cy="9268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6" idx="2"/>
              <a:endCxn id="5" idx="0"/>
            </p:cNvCxnSpPr>
            <p:nvPr/>
          </p:nvCxnSpPr>
          <p:spPr>
            <a:xfrm>
              <a:off x="4425572" y="2214156"/>
              <a:ext cx="1274939" cy="9268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869908" y="3471391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 smtClean="0"/>
                <a:t>x</a:t>
              </a:r>
              <a:endParaRPr lang="nl-BE" i="1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526092" y="3471391"/>
              <a:ext cx="322524" cy="46166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y</a:t>
              </a:r>
              <a:endParaRPr lang="nl-BE" i="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716016" y="3471391"/>
              <a:ext cx="306494" cy="461665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z</a:t>
              </a:r>
              <a:endParaRPr lang="nl-BE" i="1" dirty="0"/>
            </a:p>
          </p:txBody>
        </p:sp>
      </p:grpSp>
      <p:sp>
        <p:nvSpPr>
          <p:cNvPr id="37" name="Rectangle 36"/>
          <p:cNvSpPr/>
          <p:nvPr/>
        </p:nvSpPr>
        <p:spPr>
          <a:xfrm>
            <a:off x="648072" y="4458598"/>
            <a:ext cx="738031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MPI_Scatter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(&amp;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send_length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MPI_INT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&amp;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recv_buff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recv_length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MPI_INT,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root, communicator);</a:t>
            </a:r>
            <a:endParaRPr lang="nl-B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601404" y="1412776"/>
            <a:ext cx="322524" cy="1541785"/>
            <a:chOff x="3682643" y="2132856"/>
            <a:chExt cx="322524" cy="1541785"/>
          </a:xfrm>
        </p:grpSpPr>
        <p:sp>
          <p:nvSpPr>
            <p:cNvPr id="7" name="TextBox 6"/>
            <p:cNvSpPr txBox="1"/>
            <p:nvPr/>
          </p:nvSpPr>
          <p:spPr>
            <a:xfrm>
              <a:off x="3685047" y="2132856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 smtClean="0"/>
                <a:t>x</a:t>
              </a:r>
              <a:endParaRPr lang="nl-BE" i="1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682643" y="2672916"/>
              <a:ext cx="322524" cy="46166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y</a:t>
              </a:r>
              <a:endParaRPr lang="nl-BE" i="1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690658" y="3212976"/>
              <a:ext cx="306494" cy="461665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z</a:t>
              </a:r>
              <a:endParaRPr lang="nl-BE" i="1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3601404" y="3789040"/>
            <a:ext cx="5075052" cy="669558"/>
            <a:chOff x="2844988" y="2129373"/>
            <a:chExt cx="5075052" cy="669558"/>
          </a:xfrm>
        </p:grpSpPr>
        <p:sp>
          <p:nvSpPr>
            <p:cNvPr id="24" name="TextBox 23"/>
            <p:cNvSpPr txBox="1"/>
            <p:nvPr/>
          </p:nvSpPr>
          <p:spPr>
            <a:xfrm>
              <a:off x="5718219" y="2129373"/>
              <a:ext cx="22018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on root, i.e., process </a:t>
              </a:r>
              <a:r>
                <a:rPr lang="en-US" i="1" dirty="0" err="1" smtClean="0"/>
                <a:t>i</a:t>
              </a:r>
              <a:endParaRPr lang="nl-BE" i="1" dirty="0"/>
            </a:p>
          </p:txBody>
        </p:sp>
        <p:cxnSp>
          <p:nvCxnSpPr>
            <p:cNvPr id="25" name="Straight Arrow Connector 24"/>
            <p:cNvCxnSpPr>
              <a:stCxn id="24" idx="1"/>
            </p:cNvCxnSpPr>
            <p:nvPr/>
          </p:nvCxnSpPr>
          <p:spPr>
            <a:xfrm flipH="1">
              <a:off x="2844988" y="2314039"/>
              <a:ext cx="2873231" cy="48489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230727" y="4941168"/>
            <a:ext cx="1913794" cy="1524952"/>
            <a:chOff x="-678089" y="1790819"/>
            <a:chExt cx="1913794" cy="1524952"/>
          </a:xfrm>
        </p:grpSpPr>
        <p:sp>
          <p:nvSpPr>
            <p:cNvPr id="27" name="TextBox 26"/>
            <p:cNvSpPr txBox="1"/>
            <p:nvPr/>
          </p:nvSpPr>
          <p:spPr>
            <a:xfrm>
              <a:off x="-678089" y="2392441"/>
              <a:ext cx="191379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on all processes of</a:t>
              </a:r>
              <a:br>
                <a:rPr lang="en-US" dirty="0" smtClean="0"/>
              </a:br>
              <a:r>
                <a:rPr lang="en-US" dirty="0" smtClean="0"/>
                <a:t>communicator,</a:t>
              </a:r>
              <a:br>
                <a:rPr lang="en-US" dirty="0" smtClean="0"/>
              </a:br>
              <a:r>
                <a:rPr lang="en-US" dirty="0" smtClean="0"/>
                <a:t>including root</a:t>
              </a:r>
              <a:endParaRPr lang="nl-BE" i="1" dirty="0"/>
            </a:p>
          </p:txBody>
        </p:sp>
        <p:cxnSp>
          <p:nvCxnSpPr>
            <p:cNvPr id="28" name="Straight Arrow Connector 27"/>
            <p:cNvCxnSpPr>
              <a:stCxn id="27" idx="0"/>
            </p:cNvCxnSpPr>
            <p:nvPr/>
          </p:nvCxnSpPr>
          <p:spPr>
            <a:xfrm flipV="1">
              <a:off x="278808" y="1790819"/>
              <a:ext cx="956897" cy="60162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69630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Why distributed programming?</a:t>
            </a:r>
          </a:p>
          <a:p>
            <a:pPr lvl="1"/>
            <a:r>
              <a:rPr lang="en-US" dirty="0" smtClean="0"/>
              <a:t>very large data structures (typically multidimensional arrays)</a:t>
            </a:r>
          </a:p>
          <a:p>
            <a:pPr lvl="1"/>
            <a:r>
              <a:rPr lang="en-US" dirty="0" smtClean="0"/>
              <a:t>large computational load</a:t>
            </a:r>
          </a:p>
          <a:p>
            <a:r>
              <a:rPr lang="en-US" dirty="0" smtClean="0"/>
              <a:t>Many problems require (non-trivial) efficient communication between processes</a:t>
            </a:r>
          </a:p>
          <a:p>
            <a:pPr lvl="1"/>
            <a:r>
              <a:rPr lang="en-US" dirty="0" smtClean="0"/>
              <a:t>exchange of data, state</a:t>
            </a:r>
          </a:p>
          <a:p>
            <a:r>
              <a:rPr lang="en-US" dirty="0" smtClean="0"/>
              <a:t>Need for standardization: </a:t>
            </a:r>
            <a:r>
              <a:rPr lang="en-US" dirty="0" err="1" smtClean="0"/>
              <a:t>Messsage</a:t>
            </a:r>
            <a:r>
              <a:rPr lang="en-US" dirty="0" smtClean="0"/>
              <a:t> Passing Interface (MPI)</a:t>
            </a:r>
          </a:p>
        </p:txBody>
      </p:sp>
    </p:spTree>
    <p:extLst>
      <p:ext uri="{BB962C8B-B14F-4D97-AF65-F5344CB8AC3E}">
        <p14:creationId xmlns:p14="http://schemas.microsoft.com/office/powerpoint/2010/main" val="2971254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MPI_Gather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1547500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0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712504" y="1547500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1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4956813" y="1547500"/>
            <a:ext cx="14873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</a:t>
            </a:r>
            <a:r>
              <a:rPr lang="en-US" dirty="0" err="1" smtClean="0"/>
              <a:t>np</a:t>
            </a:r>
            <a:r>
              <a:rPr lang="en-US" dirty="0" smtClean="0"/>
              <a:t> - 1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3923928" y="3491716"/>
            <a:ext cx="10032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</a:t>
            </a:r>
            <a:r>
              <a:rPr lang="nl-BE" i="1" dirty="0" smtClean="0"/>
              <a:t>i</a:t>
            </a:r>
            <a:endParaRPr lang="en-US" i="1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4228636" y="154750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nl-BE" dirty="0"/>
          </a:p>
        </p:txBody>
      </p:sp>
      <p:grpSp>
        <p:nvGrpSpPr>
          <p:cNvPr id="11" name="Group 10"/>
          <p:cNvGrpSpPr/>
          <p:nvPr/>
        </p:nvGrpSpPr>
        <p:grpSpPr>
          <a:xfrm>
            <a:off x="869908" y="1844824"/>
            <a:ext cx="4830603" cy="1646892"/>
            <a:chOff x="869908" y="1844824"/>
            <a:chExt cx="4830603" cy="1646892"/>
          </a:xfrm>
        </p:grpSpPr>
        <p:cxnSp>
          <p:nvCxnSpPr>
            <p:cNvPr id="9" name="Straight Arrow Connector 8"/>
            <p:cNvCxnSpPr>
              <a:stCxn id="6" idx="0"/>
              <a:endCxn id="3" idx="2"/>
            </p:cNvCxnSpPr>
            <p:nvPr/>
          </p:nvCxnSpPr>
          <p:spPr>
            <a:xfrm flipH="1" flipV="1">
              <a:off x="1505304" y="1916832"/>
              <a:ext cx="2920268" cy="157488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6" idx="0"/>
              <a:endCxn id="4" idx="2"/>
            </p:cNvCxnSpPr>
            <p:nvPr/>
          </p:nvCxnSpPr>
          <p:spPr>
            <a:xfrm flipH="1" flipV="1">
              <a:off x="3246208" y="1916832"/>
              <a:ext cx="1179364" cy="157488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6" idx="0"/>
              <a:endCxn id="5" idx="2"/>
            </p:cNvCxnSpPr>
            <p:nvPr/>
          </p:nvCxnSpPr>
          <p:spPr>
            <a:xfrm flipV="1">
              <a:off x="4425572" y="1916832"/>
              <a:ext cx="1274939" cy="157488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869908" y="1844824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 smtClean="0"/>
                <a:t>x</a:t>
              </a:r>
              <a:endParaRPr lang="nl-BE" i="1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526092" y="1844824"/>
              <a:ext cx="322524" cy="46166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y</a:t>
              </a:r>
              <a:endParaRPr lang="nl-BE" i="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716016" y="1844824"/>
              <a:ext cx="306494" cy="461665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z</a:t>
              </a:r>
              <a:endParaRPr lang="nl-BE" i="1" dirty="0"/>
            </a:p>
          </p:txBody>
        </p:sp>
      </p:grpSp>
      <p:sp>
        <p:nvSpPr>
          <p:cNvPr id="37" name="Rectangle 36"/>
          <p:cNvSpPr/>
          <p:nvPr/>
        </p:nvSpPr>
        <p:spPr>
          <a:xfrm>
            <a:off x="648072" y="4830251"/>
            <a:ext cx="738031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MPI_Gather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(&amp;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send_length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MPI_INT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&amp;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recv_buff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recv_length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MPI_INT,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root, communicator);</a:t>
            </a:r>
            <a:endParaRPr lang="nl-B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601404" y="2967335"/>
            <a:ext cx="322524" cy="1541785"/>
            <a:chOff x="3682643" y="2132856"/>
            <a:chExt cx="322524" cy="1541785"/>
          </a:xfrm>
        </p:grpSpPr>
        <p:sp>
          <p:nvSpPr>
            <p:cNvPr id="7" name="TextBox 6"/>
            <p:cNvSpPr txBox="1"/>
            <p:nvPr/>
          </p:nvSpPr>
          <p:spPr>
            <a:xfrm>
              <a:off x="3685047" y="2132856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 smtClean="0"/>
                <a:t>x</a:t>
              </a:r>
              <a:endParaRPr lang="nl-BE" i="1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682643" y="2672916"/>
              <a:ext cx="322524" cy="46166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y</a:t>
              </a:r>
              <a:endParaRPr lang="nl-BE" i="1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690658" y="3212976"/>
              <a:ext cx="306494" cy="461665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z</a:t>
              </a:r>
              <a:endParaRPr lang="nl-BE" i="1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3347864" y="4043635"/>
            <a:ext cx="4931041" cy="923330"/>
            <a:chOff x="2700972" y="2023928"/>
            <a:chExt cx="4931041" cy="923330"/>
          </a:xfrm>
        </p:grpSpPr>
        <p:sp>
          <p:nvSpPr>
            <p:cNvPr id="27" name="TextBox 26"/>
            <p:cNvSpPr txBox="1"/>
            <p:nvPr/>
          </p:nvSpPr>
          <p:spPr>
            <a:xfrm>
              <a:off x="5718219" y="2023928"/>
              <a:ext cx="191379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on all processes of</a:t>
              </a:r>
              <a:br>
                <a:rPr lang="en-US" dirty="0"/>
              </a:br>
              <a:r>
                <a:rPr lang="en-US" dirty="0"/>
                <a:t>communicator,</a:t>
              </a:r>
              <a:br>
                <a:rPr lang="en-US" dirty="0"/>
              </a:br>
              <a:r>
                <a:rPr lang="en-US" dirty="0"/>
                <a:t>including root</a:t>
              </a:r>
              <a:endParaRPr lang="nl-BE" i="1" dirty="0"/>
            </a:p>
          </p:txBody>
        </p:sp>
        <p:cxnSp>
          <p:nvCxnSpPr>
            <p:cNvPr id="28" name="Straight Arrow Connector 27"/>
            <p:cNvCxnSpPr>
              <a:stCxn id="27" idx="1"/>
            </p:cNvCxnSpPr>
            <p:nvPr/>
          </p:nvCxnSpPr>
          <p:spPr>
            <a:xfrm flipH="1">
              <a:off x="2700972" y="2485593"/>
              <a:ext cx="3017247" cy="32495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230726" y="5273615"/>
            <a:ext cx="2201821" cy="1035705"/>
            <a:chOff x="-678090" y="2095400"/>
            <a:chExt cx="2201821" cy="1035705"/>
          </a:xfrm>
        </p:grpSpPr>
        <p:sp>
          <p:nvSpPr>
            <p:cNvPr id="31" name="TextBox 30"/>
            <p:cNvSpPr txBox="1"/>
            <p:nvPr/>
          </p:nvSpPr>
          <p:spPr>
            <a:xfrm>
              <a:off x="-678090" y="2761773"/>
              <a:ext cx="22018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on root, i.e., process </a:t>
              </a:r>
              <a:r>
                <a:rPr lang="en-US" i="1" dirty="0" err="1"/>
                <a:t>i</a:t>
              </a:r>
              <a:endParaRPr lang="nl-BE" i="1" dirty="0"/>
            </a:p>
          </p:txBody>
        </p:sp>
        <p:cxnSp>
          <p:nvCxnSpPr>
            <p:cNvPr id="32" name="Straight Arrow Connector 31"/>
            <p:cNvCxnSpPr>
              <a:stCxn id="31" idx="0"/>
            </p:cNvCxnSpPr>
            <p:nvPr/>
          </p:nvCxnSpPr>
          <p:spPr>
            <a:xfrm flipV="1">
              <a:off x="422821" y="2095400"/>
              <a:ext cx="707371" cy="66637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50323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MPI_Reduce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1547500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0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712504" y="1547500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1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4956813" y="1547500"/>
            <a:ext cx="14873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</a:t>
            </a:r>
            <a:r>
              <a:rPr lang="en-US" dirty="0" err="1" smtClean="0"/>
              <a:t>np</a:t>
            </a:r>
            <a:r>
              <a:rPr lang="en-US" dirty="0" smtClean="0"/>
              <a:t> - 1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3923928" y="3491716"/>
            <a:ext cx="10032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</a:t>
            </a:r>
            <a:r>
              <a:rPr lang="nl-BE" i="1" dirty="0" smtClean="0"/>
              <a:t>i</a:t>
            </a:r>
            <a:endParaRPr lang="en-US" i="1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4228636" y="154750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nl-BE" dirty="0"/>
          </a:p>
        </p:txBody>
      </p:sp>
      <p:grpSp>
        <p:nvGrpSpPr>
          <p:cNvPr id="11" name="Group 10"/>
          <p:cNvGrpSpPr/>
          <p:nvPr/>
        </p:nvGrpSpPr>
        <p:grpSpPr>
          <a:xfrm>
            <a:off x="869908" y="1844824"/>
            <a:ext cx="4830603" cy="1646892"/>
            <a:chOff x="869908" y="1844824"/>
            <a:chExt cx="4830603" cy="1646892"/>
          </a:xfrm>
        </p:grpSpPr>
        <p:cxnSp>
          <p:nvCxnSpPr>
            <p:cNvPr id="9" name="Straight Arrow Connector 8"/>
            <p:cNvCxnSpPr>
              <a:stCxn id="6" idx="0"/>
              <a:endCxn id="3" idx="2"/>
            </p:cNvCxnSpPr>
            <p:nvPr/>
          </p:nvCxnSpPr>
          <p:spPr>
            <a:xfrm flipH="1" flipV="1">
              <a:off x="1505304" y="1916832"/>
              <a:ext cx="2920268" cy="157488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6" idx="0"/>
              <a:endCxn id="4" idx="2"/>
            </p:cNvCxnSpPr>
            <p:nvPr/>
          </p:nvCxnSpPr>
          <p:spPr>
            <a:xfrm flipH="1" flipV="1">
              <a:off x="3246208" y="1916832"/>
              <a:ext cx="1179364" cy="157488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6" idx="0"/>
              <a:endCxn id="5" idx="2"/>
            </p:cNvCxnSpPr>
            <p:nvPr/>
          </p:nvCxnSpPr>
          <p:spPr>
            <a:xfrm flipV="1">
              <a:off x="4425572" y="1916832"/>
              <a:ext cx="1274939" cy="157488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869908" y="1844824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 smtClean="0"/>
                <a:t>x</a:t>
              </a:r>
              <a:endParaRPr lang="nl-BE" i="1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526092" y="1844824"/>
              <a:ext cx="322524" cy="46166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y</a:t>
              </a:r>
              <a:endParaRPr lang="nl-BE" i="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716016" y="1844824"/>
              <a:ext cx="306494" cy="461665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z</a:t>
              </a:r>
              <a:endParaRPr lang="nl-BE" i="1" dirty="0"/>
            </a:p>
          </p:txBody>
        </p:sp>
      </p:grpSp>
      <p:sp>
        <p:nvSpPr>
          <p:cNvPr id="37" name="Rectangle 36"/>
          <p:cNvSpPr/>
          <p:nvPr/>
        </p:nvSpPr>
        <p:spPr>
          <a:xfrm>
            <a:off x="648072" y="4830251"/>
            <a:ext cx="73803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MPI_Reduce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(&amp;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&amp;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recv_buff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length,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MPI_INT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operator, root, communicator);</a:t>
            </a:r>
            <a:endParaRPr lang="nl-B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2204989" y="3759423"/>
            <a:ext cx="1790947" cy="461665"/>
            <a:chOff x="971600" y="3449164"/>
            <a:chExt cx="1790947" cy="461665"/>
          </a:xfrm>
        </p:grpSpPr>
        <p:sp>
          <p:nvSpPr>
            <p:cNvPr id="7" name="TextBox 6"/>
            <p:cNvSpPr txBox="1"/>
            <p:nvPr/>
          </p:nvSpPr>
          <p:spPr>
            <a:xfrm>
              <a:off x="971600" y="3449164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 smtClean="0"/>
                <a:t>x</a:t>
              </a:r>
              <a:endParaRPr lang="nl-BE" i="1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711422" y="3449164"/>
              <a:ext cx="322524" cy="46166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y</a:t>
              </a:r>
              <a:endParaRPr lang="nl-BE" i="1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456053" y="3449164"/>
              <a:ext cx="306494" cy="461665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z</a:t>
              </a:r>
              <a:endParaRPr lang="nl-BE" i="1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367159" y="3495330"/>
              <a:ext cx="2664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dirty="0" smtClean="0"/>
                <a:t>◦</a:t>
              </a:r>
              <a:endParaRPr lang="nl-BE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111789" y="3495330"/>
              <a:ext cx="2664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dirty="0" smtClean="0"/>
                <a:t>◦</a:t>
              </a:r>
              <a:endParaRPr lang="nl-BE" dirty="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4572000" y="3992280"/>
            <a:ext cx="4104456" cy="837971"/>
            <a:chOff x="3815584" y="2129373"/>
            <a:chExt cx="4104456" cy="837971"/>
          </a:xfrm>
        </p:grpSpPr>
        <p:sp>
          <p:nvSpPr>
            <p:cNvPr id="34" name="TextBox 33"/>
            <p:cNvSpPr txBox="1"/>
            <p:nvPr/>
          </p:nvSpPr>
          <p:spPr>
            <a:xfrm>
              <a:off x="5718219" y="2129373"/>
              <a:ext cx="22018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on root, i.e., process </a:t>
              </a:r>
              <a:r>
                <a:rPr lang="en-US" i="1" dirty="0" err="1" smtClean="0"/>
                <a:t>i</a:t>
              </a:r>
              <a:endParaRPr lang="nl-BE" i="1" dirty="0"/>
            </a:p>
          </p:txBody>
        </p:sp>
        <p:cxnSp>
          <p:nvCxnSpPr>
            <p:cNvPr id="35" name="Straight Arrow Connector 34"/>
            <p:cNvCxnSpPr>
              <a:stCxn id="34" idx="1"/>
            </p:cNvCxnSpPr>
            <p:nvPr/>
          </p:nvCxnSpPr>
          <p:spPr>
            <a:xfrm flipH="1">
              <a:off x="3815584" y="2314039"/>
              <a:ext cx="1902635" cy="65330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/>
          <p:cNvGrpSpPr/>
          <p:nvPr/>
        </p:nvGrpSpPr>
        <p:grpSpPr>
          <a:xfrm>
            <a:off x="230727" y="5144408"/>
            <a:ext cx="1913794" cy="1524952"/>
            <a:chOff x="-678089" y="1790819"/>
            <a:chExt cx="1913794" cy="1524952"/>
          </a:xfrm>
        </p:grpSpPr>
        <p:sp>
          <p:nvSpPr>
            <p:cNvPr id="38" name="TextBox 37"/>
            <p:cNvSpPr txBox="1"/>
            <p:nvPr/>
          </p:nvSpPr>
          <p:spPr>
            <a:xfrm>
              <a:off x="-678089" y="2392441"/>
              <a:ext cx="191379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on all processes of</a:t>
              </a:r>
              <a:br>
                <a:rPr lang="en-US" dirty="0" smtClean="0"/>
              </a:br>
              <a:r>
                <a:rPr lang="en-US" dirty="0" smtClean="0"/>
                <a:t>communicator,</a:t>
              </a:r>
              <a:br>
                <a:rPr lang="en-US" dirty="0" smtClean="0"/>
              </a:br>
              <a:r>
                <a:rPr lang="en-US" dirty="0" smtClean="0"/>
                <a:t>including root</a:t>
              </a:r>
              <a:endParaRPr lang="nl-BE" i="1" dirty="0"/>
            </a:p>
          </p:txBody>
        </p:sp>
        <p:cxnSp>
          <p:nvCxnSpPr>
            <p:cNvPr id="39" name="Straight Arrow Connector 38"/>
            <p:cNvCxnSpPr>
              <a:stCxn id="38" idx="0"/>
            </p:cNvCxnSpPr>
            <p:nvPr/>
          </p:nvCxnSpPr>
          <p:spPr>
            <a:xfrm flipV="1">
              <a:off x="278808" y="1790819"/>
              <a:ext cx="956897" cy="60162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6309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MPI_Reduce</a:t>
            </a:r>
            <a:r>
              <a:rPr lang="en-US" dirty="0" smtClean="0"/>
              <a:t> operators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Numeric</a:t>
            </a:r>
          </a:p>
          <a:p>
            <a:pPr lvl="1"/>
            <a:r>
              <a:rPr lang="en-US" dirty="0" smtClean="0"/>
              <a:t>MPI_SUM, MPI_PROD</a:t>
            </a:r>
          </a:p>
          <a:p>
            <a:pPr lvl="1"/>
            <a:r>
              <a:rPr lang="en-US" dirty="0" smtClean="0"/>
              <a:t>MPI_MIN, MPI_MAX, MPI_MINLOC, MPI_MAXLOC</a:t>
            </a:r>
            <a:endParaRPr lang="nl-BE" dirty="0" smtClean="0"/>
          </a:p>
          <a:p>
            <a:r>
              <a:rPr lang="en-US" dirty="0" smtClean="0"/>
              <a:t>Logical</a:t>
            </a:r>
          </a:p>
          <a:p>
            <a:pPr lvl="1"/>
            <a:r>
              <a:rPr lang="en-US" dirty="0" smtClean="0"/>
              <a:t>MPI_LAND, MPI_LOR, MPI_LXOR</a:t>
            </a:r>
          </a:p>
          <a:p>
            <a:r>
              <a:rPr lang="en-US" dirty="0" smtClean="0"/>
              <a:t>Bitwise</a:t>
            </a:r>
          </a:p>
          <a:p>
            <a:pPr lvl="1"/>
            <a:r>
              <a:rPr lang="en-US" dirty="0" smtClean="0"/>
              <a:t>MPI_BAND, MPI_BOR, MPI_BXOR</a:t>
            </a:r>
          </a:p>
          <a:p>
            <a:r>
              <a:rPr lang="en-US" dirty="0" smtClean="0"/>
              <a:t>User defined (must be associative!)</a:t>
            </a:r>
          </a:p>
        </p:txBody>
      </p:sp>
    </p:spTree>
    <p:extLst>
      <p:ext uri="{BB962C8B-B14F-4D97-AF65-F5344CB8AC3E}">
        <p14:creationId xmlns:p14="http://schemas.microsoft.com/office/powerpoint/2010/main" val="3284346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calculate </a:t>
            </a:r>
            <a:r>
              <a:rPr lang="en-US" dirty="0" smtClean="0">
                <a:sym typeface="Symbol"/>
              </a:rPr>
              <a:t>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Process 0 determines</a:t>
            </a:r>
          </a:p>
          <a:p>
            <a:pPr lvl="1"/>
            <a:r>
              <a:rPr lang="en-US" dirty="0" smtClean="0"/>
              <a:t>n (from </a:t>
            </a:r>
            <a:r>
              <a:rPr lang="en-US" dirty="0" err="1" smtClean="0"/>
              <a:t>argv</a:t>
            </a:r>
            <a:r>
              <a:rPr lang="en-US" dirty="0" smtClean="0"/>
              <a:t> if applicable)</a:t>
            </a:r>
          </a:p>
          <a:p>
            <a:pPr lvl="1"/>
            <a:r>
              <a:rPr lang="en-US" dirty="0" smtClean="0"/>
              <a:t>start and end index for each process' loop</a:t>
            </a:r>
          </a:p>
          <a:p>
            <a:r>
              <a:rPr lang="en-US" dirty="0" smtClean="0"/>
              <a:t>Process 0</a:t>
            </a:r>
          </a:p>
          <a:p>
            <a:pPr lvl="1"/>
            <a:r>
              <a:rPr lang="en-US" dirty="0" smtClean="0"/>
              <a:t>broadcasts n</a:t>
            </a:r>
          </a:p>
          <a:p>
            <a:pPr lvl="1"/>
            <a:r>
              <a:rPr lang="en-US" dirty="0" smtClean="0"/>
              <a:t>scatters start and end index</a:t>
            </a:r>
          </a:p>
          <a:p>
            <a:r>
              <a:rPr lang="en-US" dirty="0" smtClean="0"/>
              <a:t>All processes compute partial sum</a:t>
            </a:r>
          </a:p>
          <a:p>
            <a:r>
              <a:rPr lang="en-US" dirty="0" smtClean="0"/>
              <a:t>Reduction of partial sums to global sum at process 0</a:t>
            </a:r>
          </a:p>
          <a:p>
            <a:r>
              <a:rPr lang="en-US" dirty="0" smtClean="0"/>
              <a:t>Process 0 computes and prints </a:t>
            </a:r>
            <a:r>
              <a:rPr lang="en-US" dirty="0" smtClean="0">
                <a:sym typeface="Symbol"/>
              </a:rPr>
              <a:t></a:t>
            </a:r>
            <a:endParaRPr lang="nl-BE" dirty="0"/>
          </a:p>
        </p:txBody>
      </p:sp>
      <p:grpSp>
        <p:nvGrpSpPr>
          <p:cNvPr id="11" name="Group 10"/>
          <p:cNvGrpSpPr/>
          <p:nvPr/>
        </p:nvGrpSpPr>
        <p:grpSpPr>
          <a:xfrm>
            <a:off x="5148064" y="2924944"/>
            <a:ext cx="3858417" cy="864096"/>
            <a:chOff x="5436096" y="2924944"/>
            <a:chExt cx="3858417" cy="864096"/>
          </a:xfrm>
        </p:grpSpPr>
        <p:grpSp>
          <p:nvGrpSpPr>
            <p:cNvPr id="4" name="Group 3"/>
            <p:cNvGrpSpPr/>
            <p:nvPr/>
          </p:nvGrpSpPr>
          <p:grpSpPr>
            <a:xfrm>
              <a:off x="5652120" y="2924944"/>
              <a:ext cx="3642393" cy="513348"/>
              <a:chOff x="4679680" y="1985357"/>
              <a:chExt cx="3642393" cy="513348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5718219" y="2129373"/>
                <a:ext cx="26038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silly, but illustrates scatter</a:t>
                </a:r>
                <a:endParaRPr lang="nl-BE" i="1" dirty="0"/>
              </a:p>
            </p:txBody>
          </p:sp>
          <p:cxnSp>
            <p:nvCxnSpPr>
              <p:cNvPr id="6" name="Straight Arrow Connector 5"/>
              <p:cNvCxnSpPr>
                <a:stCxn id="5" idx="1"/>
              </p:cNvCxnSpPr>
              <p:nvPr/>
            </p:nvCxnSpPr>
            <p:spPr>
              <a:xfrm flipH="1" flipV="1">
                <a:off x="4679680" y="1985357"/>
                <a:ext cx="1038539" cy="32868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" name="Straight Arrow Connector 7"/>
            <p:cNvCxnSpPr/>
            <p:nvPr/>
          </p:nvCxnSpPr>
          <p:spPr>
            <a:xfrm flipH="1">
              <a:off x="5436096" y="3253626"/>
              <a:ext cx="1254563" cy="53541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13463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Topology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Domain decomposition: often in 2D or 3D, e.g.,</a:t>
            </a:r>
          </a:p>
          <a:p>
            <a:pPr lvl="1"/>
            <a:r>
              <a:rPr lang="en-US" dirty="0" smtClean="0"/>
              <a:t>image processing</a:t>
            </a:r>
          </a:p>
          <a:p>
            <a:pPr lvl="1"/>
            <a:r>
              <a:rPr lang="en-US" dirty="0" smtClean="0"/>
              <a:t>many other applications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MPI allows to "arrange" processes in 1D, 2D, 3D, … grids, i.e., </a:t>
            </a:r>
            <a:r>
              <a:rPr lang="en-US" dirty="0" err="1" smtClean="0"/>
              <a:t>carthesian</a:t>
            </a:r>
            <a:r>
              <a:rPr lang="en-US" dirty="0" smtClean="0"/>
              <a:t> topology</a:t>
            </a:r>
          </a:p>
          <a:p>
            <a:pPr lvl="1"/>
            <a:r>
              <a:rPr lang="en-US" dirty="0" smtClean="0"/>
              <a:t>easy to determine neighbors</a:t>
            </a:r>
          </a:p>
          <a:p>
            <a:pPr lvl="1"/>
            <a:r>
              <a:rPr lang="en-US" dirty="0" smtClean="0"/>
              <a:t>new communicator</a:t>
            </a:r>
          </a:p>
        </p:txBody>
      </p:sp>
      <p:pic>
        <p:nvPicPr>
          <p:cNvPr id="5" name="Picture 2" descr="C:\Users\lucg5005\Downloads\DSC_0825-Edi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220" y="2492996"/>
            <a:ext cx="18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5364088" y="2204864"/>
            <a:ext cx="2376264" cy="2376264"/>
            <a:chOff x="5282412" y="2060848"/>
            <a:chExt cx="2376264" cy="2376264"/>
          </a:xfrm>
        </p:grpSpPr>
        <p:cxnSp>
          <p:nvCxnSpPr>
            <p:cNvPr id="7" name="Straight Connector 6"/>
            <p:cNvCxnSpPr/>
            <p:nvPr/>
          </p:nvCxnSpPr>
          <p:spPr>
            <a:xfrm flipH="1" flipV="1">
              <a:off x="6452592" y="2060848"/>
              <a:ext cx="35904" cy="2376264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 flipH="1" flipV="1">
              <a:off x="6452592" y="2060848"/>
              <a:ext cx="35904" cy="2376264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06883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MPI I/O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File I/O</a:t>
            </a:r>
          </a:p>
          <a:p>
            <a:pPr lvl="1"/>
            <a:r>
              <a:rPr lang="en-US" dirty="0" smtClean="0"/>
              <a:t>one process reads, distributes data</a:t>
            </a:r>
            <a:br>
              <a:rPr lang="en-US" dirty="0" smtClean="0"/>
            </a:br>
            <a:r>
              <a:rPr lang="en-US" dirty="0" smtClean="0"/>
              <a:t>one process collects data, writes</a:t>
            </a:r>
          </a:p>
          <a:p>
            <a:pPr lvl="1"/>
            <a:r>
              <a:rPr lang="en-US" dirty="0" smtClean="0"/>
              <a:t>all processes read their data</a:t>
            </a:r>
            <a:br>
              <a:rPr lang="en-US" dirty="0" smtClean="0"/>
            </a:br>
            <a:r>
              <a:rPr lang="en-US" dirty="0" smtClean="0"/>
              <a:t>all processes write their data</a:t>
            </a:r>
          </a:p>
          <a:p>
            <a:r>
              <a:rPr lang="en-US" dirty="0" smtClean="0"/>
              <a:t>Parallel </a:t>
            </a:r>
            <a:r>
              <a:rPr lang="en-US" dirty="0" err="1" smtClean="0"/>
              <a:t>filesystem</a:t>
            </a:r>
            <a:r>
              <a:rPr lang="en-US" dirty="0" smtClean="0"/>
              <a:t>, e.g., GPFS, </a:t>
            </a:r>
            <a:r>
              <a:rPr lang="en-US" dirty="0" err="1" smtClean="0"/>
              <a:t>lustre</a:t>
            </a:r>
            <a:r>
              <a:rPr lang="en-US" dirty="0" smtClean="0"/>
              <a:t>, PNFS</a:t>
            </a:r>
          </a:p>
          <a:p>
            <a:r>
              <a:rPr lang="en-US" dirty="0" smtClean="0"/>
              <a:t>Similar to communication</a:t>
            </a:r>
          </a:p>
          <a:p>
            <a:pPr lvl="1"/>
            <a:r>
              <a:rPr lang="en-US" dirty="0" smtClean="0"/>
              <a:t>receive message </a:t>
            </a:r>
            <a:r>
              <a:rPr lang="en-US" dirty="0" smtClean="0">
                <a:sym typeface="Symbol"/>
              </a:rPr>
              <a:t></a:t>
            </a:r>
            <a:r>
              <a:rPr lang="en-US" dirty="0" smtClean="0"/>
              <a:t> read data</a:t>
            </a:r>
          </a:p>
          <a:p>
            <a:pPr lvl="1"/>
            <a:r>
              <a:rPr lang="en-US" dirty="0" smtClean="0"/>
              <a:t>send message     </a:t>
            </a:r>
            <a:r>
              <a:rPr lang="en-US" dirty="0" smtClean="0">
                <a:sym typeface="Symbol"/>
              </a:rPr>
              <a:t></a:t>
            </a:r>
            <a:r>
              <a:rPr lang="en-US" dirty="0" smtClean="0"/>
              <a:t> write data</a:t>
            </a:r>
          </a:p>
        </p:txBody>
      </p:sp>
    </p:spTree>
    <p:extLst>
      <p:ext uri="{BB962C8B-B14F-4D97-AF65-F5344CB8AC3E}">
        <p14:creationId xmlns:p14="http://schemas.microsoft.com/office/powerpoint/2010/main" val="321692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Much more…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 created communicators</a:t>
            </a:r>
          </a:p>
          <a:p>
            <a:r>
              <a:rPr lang="en-US" dirty="0" smtClean="0"/>
              <a:t>Many more collectives (why?)</a:t>
            </a:r>
          </a:p>
          <a:p>
            <a:r>
              <a:rPr lang="en-US" dirty="0"/>
              <a:t>Non-blocking </a:t>
            </a:r>
            <a:r>
              <a:rPr lang="en-US" dirty="0" smtClean="0"/>
              <a:t>communication</a:t>
            </a:r>
          </a:p>
          <a:p>
            <a:r>
              <a:rPr lang="en-US" dirty="0" smtClean="0"/>
              <a:t>MPI I/O</a:t>
            </a:r>
            <a:endParaRPr lang="en-US" dirty="0"/>
          </a:p>
          <a:p>
            <a:r>
              <a:rPr lang="en-US" dirty="0" smtClean="0"/>
              <a:t>One sided communication</a:t>
            </a:r>
          </a:p>
          <a:p>
            <a:r>
              <a:rPr lang="en-US" dirty="0" smtClean="0"/>
              <a:t>Hybrid </a:t>
            </a:r>
            <a:r>
              <a:rPr lang="en-US" dirty="0" err="1" smtClean="0"/>
              <a:t>OpenMP</a:t>
            </a:r>
            <a:r>
              <a:rPr lang="en-US" dirty="0" smtClean="0"/>
              <a:t>/MPI, MPI shared memory</a:t>
            </a:r>
          </a:p>
          <a:p>
            <a:r>
              <a:rPr lang="en-US" dirty="0" smtClean="0"/>
              <a:t>Dynamic process creation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472803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Pitfalls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Deadlocks</a:t>
            </a:r>
          </a:p>
          <a:p>
            <a:pPr lvl="1"/>
            <a:r>
              <a:rPr lang="en-US" dirty="0" smtClean="0"/>
              <a:t>Blocking communication</a:t>
            </a:r>
          </a:p>
          <a:p>
            <a:r>
              <a:rPr lang="en-US" dirty="0" smtClean="0"/>
              <a:t>Race conditions</a:t>
            </a:r>
          </a:p>
          <a:p>
            <a:pPr lvl="1"/>
            <a:r>
              <a:rPr lang="en-US" dirty="0" smtClean="0"/>
              <a:t>Non-blocking communication</a:t>
            </a:r>
          </a:p>
          <a:p>
            <a:pPr lvl="1"/>
            <a:r>
              <a:rPr lang="en-US" dirty="0" smtClean="0"/>
              <a:t>One-sided communication</a:t>
            </a:r>
          </a:p>
          <a:p>
            <a:pPr lvl="1"/>
            <a:r>
              <a:rPr lang="en-US" dirty="0" smtClean="0"/>
              <a:t>MPI shared memory</a:t>
            </a:r>
          </a:p>
          <a:p>
            <a:r>
              <a:rPr lang="en-US" dirty="0" smtClean="0"/>
              <a:t>Bad performance</a:t>
            </a:r>
          </a:p>
          <a:p>
            <a:pPr lvl="1"/>
            <a:r>
              <a:rPr lang="en-US" dirty="0" smtClean="0"/>
              <a:t>Load imbalance</a:t>
            </a:r>
          </a:p>
          <a:p>
            <a:pPr lvl="1"/>
            <a:r>
              <a:rPr lang="en-US" dirty="0" smtClean="0"/>
              <a:t>Communication overhead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506396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Nice, versatile programming model </a:t>
            </a:r>
            <a:endParaRPr lang="en-US" dirty="0" smtClean="0"/>
          </a:p>
          <a:p>
            <a:r>
              <a:rPr lang="en-US" dirty="0" smtClean="0"/>
              <a:t>MPI has very extensive specification</a:t>
            </a:r>
          </a:p>
          <a:p>
            <a:pPr lvl="1"/>
            <a:r>
              <a:rPr lang="en-US" dirty="0" smtClean="0"/>
              <a:t>Freely available as PDF</a:t>
            </a:r>
          </a:p>
          <a:p>
            <a:pPr lvl="1"/>
            <a:r>
              <a:rPr lang="en-US" dirty="0" smtClean="0"/>
              <a:t>Easy to read, many examples</a:t>
            </a:r>
          </a:p>
          <a:p>
            <a:r>
              <a:rPr lang="en-US" dirty="0" smtClean="0"/>
              <a:t>Many nitty-gritty details</a:t>
            </a:r>
          </a:p>
          <a:p>
            <a:pPr lvl="1"/>
            <a:r>
              <a:rPr lang="en-US" dirty="0" smtClean="0"/>
              <a:t>Important for efficiency</a:t>
            </a:r>
          </a:p>
        </p:txBody>
      </p:sp>
    </p:spTree>
    <p:extLst>
      <p:ext uri="{BB962C8B-B14F-4D97-AF65-F5344CB8AC3E}">
        <p14:creationId xmlns:p14="http://schemas.microsoft.com/office/powerpoint/2010/main" val="932625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Latencies</a:t>
            </a:r>
            <a:endParaRPr lang="nl-BE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294448"/>
              </p:ext>
            </p:extLst>
          </p:nvPr>
        </p:nvGraphicFramePr>
        <p:xfrm>
          <a:off x="1524000" y="1397000"/>
          <a:ext cx="60960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Operation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Latency (cycles)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Pipelined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arithmetic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L1 cache hit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L2 cache hit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64-bit </a:t>
                      </a:r>
                      <a:r>
                        <a:rPr lang="en-US" dirty="0" err="1" smtClean="0"/>
                        <a:t>sqrt</a:t>
                      </a:r>
                      <a:r>
                        <a:rPr lang="en-US" dirty="0" smtClean="0"/>
                        <a:t>, division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~ 20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L3 cache hit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cache miss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100-300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OpenMP</a:t>
                      </a:r>
                      <a:r>
                        <a:rPr lang="en-US" dirty="0" smtClean="0"/>
                        <a:t> barrier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300-30,000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infiniband</a:t>
                      </a:r>
                      <a:r>
                        <a:rPr lang="en-US" baseline="0" dirty="0" smtClean="0"/>
                        <a:t> 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2,500-5,000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SSD read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60,000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SSD write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600,000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HDD I/O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10,000,000</a:t>
                      </a:r>
                      <a:endParaRPr lang="nl-BE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5479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MPI?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Library (API) defining communication functions</a:t>
            </a:r>
          </a:p>
          <a:p>
            <a:pPr lvl="1"/>
            <a:r>
              <a:rPr lang="en-US" dirty="0" smtClean="0"/>
              <a:t>standardized, currently MPI-3.1,</a:t>
            </a:r>
            <a:br>
              <a:rPr lang="en-US" dirty="0" smtClean="0"/>
            </a:br>
            <a:r>
              <a:rPr lang="en-US" dirty="0" smtClean="0"/>
              <a:t>implemented: most of MPI-3</a:t>
            </a:r>
          </a:p>
          <a:p>
            <a:pPr lvl="1"/>
            <a:r>
              <a:rPr lang="en-US" dirty="0" smtClean="0"/>
              <a:t>available for C and Fortran</a:t>
            </a:r>
          </a:p>
          <a:p>
            <a:pPr lvl="1"/>
            <a:r>
              <a:rPr lang="en-US" dirty="0" smtClean="0"/>
              <a:t>many implementations</a:t>
            </a:r>
          </a:p>
          <a:p>
            <a:pPr lvl="2"/>
            <a:r>
              <a:rPr lang="en-US" dirty="0" err="1" smtClean="0"/>
              <a:t>OpenMPI</a:t>
            </a:r>
            <a:r>
              <a:rPr lang="en-US" dirty="0" smtClean="0"/>
              <a:t>: open source</a:t>
            </a:r>
          </a:p>
          <a:p>
            <a:pPr lvl="2"/>
            <a:r>
              <a:rPr lang="en-US" dirty="0" smtClean="0"/>
              <a:t>mpich2, mvapich2: open source</a:t>
            </a:r>
          </a:p>
          <a:p>
            <a:pPr lvl="2"/>
            <a:r>
              <a:rPr lang="en-US" dirty="0" smtClean="0"/>
              <a:t>Intel MPI</a:t>
            </a:r>
          </a:p>
          <a:p>
            <a:pPr lvl="2"/>
            <a:r>
              <a:rPr lang="en-US" dirty="0" smtClean="0"/>
              <a:t>MPT (SGI)</a:t>
            </a:r>
          </a:p>
          <a:p>
            <a:pPr lvl="2"/>
            <a:r>
              <a:rPr lang="en-US" dirty="0" smtClean="0"/>
              <a:t>…</a:t>
            </a:r>
          </a:p>
          <a:p>
            <a:pPr lvl="1"/>
            <a:r>
              <a:rPr lang="en-US" dirty="0" smtClean="0"/>
              <a:t>Wrapper for, e.g., Python</a:t>
            </a:r>
          </a:p>
        </p:txBody>
      </p:sp>
    </p:spTree>
    <p:extLst>
      <p:ext uri="{BB962C8B-B14F-4D97-AF65-F5344CB8AC3E}">
        <p14:creationId xmlns:p14="http://schemas.microsoft.com/office/powerpoint/2010/main" val="1191842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Usage of MPI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Basis for much scientific software in many domains, e.g.,</a:t>
            </a:r>
          </a:p>
          <a:p>
            <a:pPr lvl="1"/>
            <a:r>
              <a:rPr lang="en-US" dirty="0" smtClean="0"/>
              <a:t>molecular dynamics: GROMACS, NAMD,…</a:t>
            </a:r>
          </a:p>
          <a:p>
            <a:pPr lvl="1"/>
            <a:r>
              <a:rPr lang="en-US" dirty="0" err="1" smtClean="0"/>
              <a:t>ab</a:t>
            </a:r>
            <a:r>
              <a:rPr lang="en-US" dirty="0" smtClean="0"/>
              <a:t>-initio calculations: </a:t>
            </a:r>
            <a:r>
              <a:rPr lang="en-US" dirty="0" err="1" smtClean="0"/>
              <a:t>QuantumExpresso</a:t>
            </a:r>
            <a:endParaRPr lang="en-US" dirty="0" smtClean="0"/>
          </a:p>
          <a:p>
            <a:pPr lvl="1"/>
            <a:r>
              <a:rPr lang="en-US" dirty="0" smtClean="0"/>
              <a:t>computational fluid dynamics: </a:t>
            </a:r>
            <a:r>
              <a:rPr lang="en-US" dirty="0" err="1" smtClean="0"/>
              <a:t>OpenFOAM</a:t>
            </a:r>
            <a:r>
              <a:rPr lang="en-US" dirty="0" smtClean="0"/>
              <a:t>, </a:t>
            </a:r>
            <a:r>
              <a:rPr lang="en-US" dirty="0" err="1" smtClean="0"/>
              <a:t>Ansys</a:t>
            </a:r>
            <a:r>
              <a:rPr lang="en-US" dirty="0" smtClean="0"/>
              <a:t> Fluent</a:t>
            </a:r>
          </a:p>
          <a:p>
            <a:pPr lvl="1"/>
            <a:r>
              <a:rPr lang="en-US" dirty="0" err="1" smtClean="0"/>
              <a:t>astroplasma</a:t>
            </a:r>
            <a:r>
              <a:rPr lang="en-US" dirty="0" smtClean="0"/>
              <a:t> physics: AMRVAC</a:t>
            </a:r>
          </a:p>
          <a:p>
            <a:pPr lvl="1"/>
            <a:r>
              <a:rPr lang="en-US" dirty="0" smtClean="0"/>
              <a:t>computational biology: </a:t>
            </a:r>
            <a:r>
              <a:rPr lang="en-US" dirty="0" err="1" smtClean="0"/>
              <a:t>MrBayes</a:t>
            </a:r>
            <a:endParaRPr lang="en-US" dirty="0" smtClean="0"/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Basis for HPC libraries, e.g.,</a:t>
            </a:r>
          </a:p>
          <a:p>
            <a:pPr lvl="1"/>
            <a:r>
              <a:rPr lang="en-US" dirty="0" smtClean="0"/>
              <a:t>linear algebra: PBLAS, </a:t>
            </a:r>
            <a:r>
              <a:rPr lang="en-US" dirty="0" err="1" smtClean="0"/>
              <a:t>Scalapack</a:t>
            </a:r>
            <a:endParaRPr lang="en-US" dirty="0" smtClean="0"/>
          </a:p>
          <a:p>
            <a:pPr lvl="1"/>
            <a:r>
              <a:rPr lang="en-US" dirty="0" smtClean="0"/>
              <a:t>Fourier transforms: FFTW3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Basis for fast, distributed I/O, e.g.,</a:t>
            </a:r>
          </a:p>
          <a:p>
            <a:pPr lvl="1"/>
            <a:r>
              <a:rPr lang="en-US" dirty="0" smtClean="0"/>
              <a:t>HDF5 data format</a:t>
            </a:r>
          </a:p>
          <a:p>
            <a:endParaRPr lang="nl-BE" dirty="0" smtClean="0"/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580112" y="4293096"/>
            <a:ext cx="3147015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De facto standard in</a:t>
            </a:r>
            <a:br>
              <a:rPr lang="en-US" sz="2800" dirty="0" smtClean="0"/>
            </a:br>
            <a:r>
              <a:rPr lang="en-US" sz="2800" dirty="0" smtClean="0"/>
              <a:t>distributed scientific</a:t>
            </a:r>
            <a:br>
              <a:rPr lang="en-US" sz="2800" dirty="0" smtClean="0"/>
            </a:br>
            <a:r>
              <a:rPr lang="en-US" sz="2800" dirty="0" smtClean="0"/>
              <a:t>computing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436016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characteristics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Use MPI on clusters</a:t>
            </a:r>
          </a:p>
          <a:p>
            <a:pPr lvl="1"/>
            <a:r>
              <a:rPr lang="en-US" dirty="0" smtClean="0"/>
              <a:t>fast networking, i.e.,</a:t>
            </a:r>
          </a:p>
          <a:p>
            <a:pPr lvl="2"/>
            <a:r>
              <a:rPr lang="en-US" dirty="0" smtClean="0"/>
              <a:t>high bandwidth</a:t>
            </a:r>
          </a:p>
          <a:p>
            <a:pPr lvl="2"/>
            <a:r>
              <a:rPr lang="en-US" dirty="0" smtClean="0"/>
              <a:t>low latency</a:t>
            </a:r>
          </a:p>
          <a:p>
            <a:pPr lvl="1"/>
            <a:r>
              <a:rPr lang="en-US" dirty="0" smtClean="0"/>
              <a:t>typically either</a:t>
            </a:r>
          </a:p>
          <a:p>
            <a:pPr lvl="2"/>
            <a:r>
              <a:rPr lang="en-US" dirty="0" smtClean="0"/>
              <a:t>10 </a:t>
            </a:r>
            <a:r>
              <a:rPr lang="en-US" dirty="0" err="1" smtClean="0"/>
              <a:t>GbE</a:t>
            </a:r>
            <a:endParaRPr lang="en-US" dirty="0" smtClean="0"/>
          </a:p>
          <a:p>
            <a:pPr lvl="2"/>
            <a:r>
              <a:rPr lang="en-US" dirty="0" err="1" smtClean="0"/>
              <a:t>Infiniband</a:t>
            </a:r>
            <a:endParaRPr lang="en-US" dirty="0" smtClean="0"/>
          </a:p>
          <a:p>
            <a:pPr lvl="2"/>
            <a:r>
              <a:rPr lang="en-US" dirty="0" smtClean="0"/>
              <a:t>Proprietary interconnect</a:t>
            </a:r>
          </a:p>
          <a:p>
            <a:pPr lvl="1"/>
            <a:r>
              <a:rPr lang="en-US" dirty="0" smtClean="0"/>
              <a:t>topology</a:t>
            </a:r>
          </a:p>
          <a:p>
            <a:pPr lvl="2"/>
            <a:r>
              <a:rPr lang="en-US" dirty="0" smtClean="0"/>
              <a:t>fat tree</a:t>
            </a:r>
          </a:p>
          <a:p>
            <a:pPr lvl="2"/>
            <a:r>
              <a:rPr lang="en-US" dirty="0" smtClean="0"/>
              <a:t>3D torus</a:t>
            </a:r>
            <a:endParaRPr lang="nl-BE" dirty="0"/>
          </a:p>
          <a:p>
            <a:pPr lvl="1"/>
            <a:r>
              <a:rPr lang="en-US" dirty="0" smtClean="0"/>
              <a:t>expensive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820847" y="2420888"/>
            <a:ext cx="3711593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when processes need to</a:t>
            </a:r>
            <a:br>
              <a:rPr lang="en-US" sz="2800" dirty="0" smtClean="0"/>
            </a:br>
            <a:r>
              <a:rPr lang="en-US" sz="2800" dirty="0" smtClean="0"/>
              <a:t>interact often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1695458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653136"/>
            <a:ext cx="8229600" cy="1656184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compile: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mpicc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-o hello  -O2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hello.c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run: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mpirun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4  ./hello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processes can run on same host,</a:t>
            </a:r>
            <a:br>
              <a:rPr lang="en-US" dirty="0" smtClean="0"/>
            </a:br>
            <a:r>
              <a:rPr lang="en-US" dirty="0" smtClean="0"/>
              <a:t>or different hosts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187624" y="1700808"/>
            <a:ext cx="3149580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#include &lt;</a:t>
            </a:r>
            <a:r>
              <a:rPr lang="en-US" dirty="0" err="1" smtClean="0"/>
              <a:t>stdio.h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#include &lt;</a:t>
            </a:r>
            <a:r>
              <a:rPr lang="en-US" dirty="0" err="1" smtClean="0"/>
              <a:t>mpi.h</a:t>
            </a:r>
            <a:r>
              <a:rPr lang="en-US" dirty="0" smtClean="0"/>
              <a:t>&gt;</a:t>
            </a:r>
          </a:p>
          <a:p>
            <a:endParaRPr lang="en-US" dirty="0"/>
          </a:p>
          <a:p>
            <a:r>
              <a:rPr lang="en-US" dirty="0" err="1" smtClean="0"/>
              <a:t>int</a:t>
            </a:r>
            <a:r>
              <a:rPr lang="en-US" dirty="0" smtClean="0"/>
              <a:t> main(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argc</a:t>
            </a:r>
            <a:r>
              <a:rPr lang="en-US" dirty="0" smtClean="0"/>
              <a:t>, char *</a:t>
            </a:r>
            <a:r>
              <a:rPr lang="en-US" dirty="0" err="1" smtClean="0"/>
              <a:t>argv</a:t>
            </a:r>
            <a:r>
              <a:rPr lang="en-US" dirty="0" smtClean="0"/>
              <a:t>[]) {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MPI_Init</a:t>
            </a:r>
            <a:r>
              <a:rPr lang="en-US" dirty="0" smtClean="0"/>
              <a:t>(&amp;</a:t>
            </a:r>
            <a:r>
              <a:rPr lang="en-US" dirty="0" err="1" smtClean="0"/>
              <a:t>argc</a:t>
            </a:r>
            <a:r>
              <a:rPr lang="en-US" dirty="0" smtClean="0"/>
              <a:t>, &amp;</a:t>
            </a:r>
            <a:r>
              <a:rPr lang="en-US" dirty="0" err="1" smtClean="0"/>
              <a:t>argv</a:t>
            </a:r>
            <a:r>
              <a:rPr lang="en-US" dirty="0" smtClean="0"/>
              <a:t>);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printf</a:t>
            </a:r>
            <a:r>
              <a:rPr lang="en-US" dirty="0" smtClean="0"/>
              <a:t>("hello world!\n");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MPI_Finalize</a:t>
            </a:r>
            <a:r>
              <a:rPr lang="en-US" dirty="0" smtClean="0"/>
              <a:t>();</a:t>
            </a:r>
          </a:p>
          <a:p>
            <a:r>
              <a:rPr lang="en-US" dirty="0"/>
              <a:t> </a:t>
            </a:r>
            <a:r>
              <a:rPr lang="en-US" dirty="0" smtClean="0"/>
              <a:t>   return 0;</a:t>
            </a:r>
          </a:p>
          <a:p>
            <a:r>
              <a:rPr lang="en-US" dirty="0"/>
              <a:t>}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7214963" y="5301208"/>
            <a:ext cx="1317477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hello world!</a:t>
            </a:r>
          </a:p>
          <a:p>
            <a:r>
              <a:rPr lang="en-US" dirty="0" smtClean="0"/>
              <a:t>hello world!</a:t>
            </a:r>
            <a:endParaRPr lang="nl-BE" dirty="0" smtClean="0"/>
          </a:p>
          <a:p>
            <a:r>
              <a:rPr lang="en-US" dirty="0" smtClean="0"/>
              <a:t>hello world!</a:t>
            </a:r>
            <a:endParaRPr lang="nl-BE" dirty="0" smtClean="0"/>
          </a:p>
          <a:p>
            <a:r>
              <a:rPr lang="en-US" dirty="0" smtClean="0"/>
              <a:t>hello world!</a:t>
            </a:r>
            <a:endParaRPr lang="nl-BE" dirty="0" smtClean="0"/>
          </a:p>
        </p:txBody>
      </p:sp>
      <p:grpSp>
        <p:nvGrpSpPr>
          <p:cNvPr id="15" name="Group 14"/>
          <p:cNvGrpSpPr/>
          <p:nvPr/>
        </p:nvGrpSpPr>
        <p:grpSpPr>
          <a:xfrm>
            <a:off x="3923928" y="2348880"/>
            <a:ext cx="3784194" cy="644589"/>
            <a:chOff x="3923928" y="2348880"/>
            <a:chExt cx="3784194" cy="644589"/>
          </a:xfrm>
        </p:grpSpPr>
        <p:sp>
          <p:nvSpPr>
            <p:cNvPr id="6" name="TextBox 5"/>
            <p:cNvSpPr txBox="1"/>
            <p:nvPr/>
          </p:nvSpPr>
          <p:spPr>
            <a:xfrm>
              <a:off x="5004048" y="2348880"/>
              <a:ext cx="27040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MPI_Init</a:t>
              </a:r>
              <a:r>
                <a:rPr lang="en-US" dirty="0" smtClean="0"/>
                <a:t> spawns processes</a:t>
              </a:r>
              <a:endParaRPr lang="nl-BE" dirty="0"/>
            </a:p>
          </p:txBody>
        </p:sp>
        <p:cxnSp>
          <p:nvCxnSpPr>
            <p:cNvPr id="8" name="Straight Arrow Connector 7"/>
            <p:cNvCxnSpPr>
              <a:stCxn id="6" idx="1"/>
            </p:cNvCxnSpPr>
            <p:nvPr/>
          </p:nvCxnSpPr>
          <p:spPr>
            <a:xfrm flipH="1">
              <a:off x="3923928" y="2533546"/>
              <a:ext cx="1080120" cy="45992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3419872" y="3707740"/>
            <a:ext cx="4428929" cy="369332"/>
            <a:chOff x="3419872" y="3707740"/>
            <a:chExt cx="4428929" cy="369332"/>
          </a:xfrm>
        </p:grpSpPr>
        <p:sp>
          <p:nvSpPr>
            <p:cNvPr id="9" name="TextBox 8"/>
            <p:cNvSpPr txBox="1"/>
            <p:nvPr/>
          </p:nvSpPr>
          <p:spPr>
            <a:xfrm>
              <a:off x="5004048" y="3707740"/>
              <a:ext cx="28447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MPI_Finalize</a:t>
              </a:r>
              <a:r>
                <a:rPr lang="en-US" dirty="0" smtClean="0"/>
                <a:t> ends processes</a:t>
              </a:r>
              <a:endParaRPr lang="nl-BE" dirty="0"/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 flipV="1">
              <a:off x="3419872" y="3707740"/>
              <a:ext cx="1584176" cy="1846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51249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Communicators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Messages are passed using communicators</a:t>
            </a:r>
          </a:p>
          <a:p>
            <a:r>
              <a:rPr lang="en-US" dirty="0" smtClean="0"/>
              <a:t>Default communicator, always initialized:</a:t>
            </a:r>
            <a:br>
              <a:rPr lang="en-US" dirty="0" smtClean="0"/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MPI_COMM_WORLD</a:t>
            </a:r>
          </a:p>
          <a:p>
            <a:r>
              <a:rPr lang="en-US" dirty="0" smtClean="0"/>
              <a:t>Number of processes in communicator:</a:t>
            </a:r>
            <a:br>
              <a:rPr lang="en-US" dirty="0" smtClean="0"/>
            </a:b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MPI_Comm_size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(MPI_COMM_WORLD, &amp;size);</a:t>
            </a:r>
          </a:p>
          <a:p>
            <a:r>
              <a:rPr lang="en-US" dirty="0" smtClean="0"/>
              <a:t>Rank of a process in </a:t>
            </a:r>
            <a:r>
              <a:rPr lang="en-US" dirty="0" err="1" smtClean="0"/>
              <a:t>commuinicator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MPI_Comm_rank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(MPI_COMM_WORLD, &amp;rank);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Rank used as "address" within communicator, and to differentiate "roles" of processes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491336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again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187624" y="1700808"/>
            <a:ext cx="4955587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#include &lt;</a:t>
            </a:r>
            <a:r>
              <a:rPr lang="en-US" dirty="0" err="1" smtClean="0"/>
              <a:t>stdio.h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#include &lt;</a:t>
            </a:r>
            <a:r>
              <a:rPr lang="en-US" dirty="0" err="1" smtClean="0"/>
              <a:t>mpi.h</a:t>
            </a:r>
            <a:r>
              <a:rPr lang="en-US" dirty="0" smtClean="0"/>
              <a:t>&gt;</a:t>
            </a:r>
          </a:p>
          <a:p>
            <a:endParaRPr lang="en-US" dirty="0"/>
          </a:p>
          <a:p>
            <a:r>
              <a:rPr lang="en-US" dirty="0" err="1" smtClean="0"/>
              <a:t>int</a:t>
            </a:r>
            <a:r>
              <a:rPr lang="en-US" dirty="0" smtClean="0"/>
              <a:t> main(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argc</a:t>
            </a:r>
            <a:r>
              <a:rPr lang="en-US" dirty="0" smtClean="0"/>
              <a:t>, char *</a:t>
            </a:r>
            <a:r>
              <a:rPr lang="en-US" dirty="0" err="1" smtClean="0"/>
              <a:t>argv</a:t>
            </a:r>
            <a:r>
              <a:rPr lang="en-US" dirty="0" smtClean="0"/>
              <a:t>[]) {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int</a:t>
            </a:r>
            <a:r>
              <a:rPr lang="en-US" dirty="0" smtClean="0"/>
              <a:t> rank, size;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MPI_Init</a:t>
            </a:r>
            <a:r>
              <a:rPr lang="en-US" dirty="0" smtClean="0"/>
              <a:t>(&amp;</a:t>
            </a:r>
            <a:r>
              <a:rPr lang="en-US" dirty="0" err="1" smtClean="0"/>
              <a:t>argc</a:t>
            </a:r>
            <a:r>
              <a:rPr lang="en-US" dirty="0" smtClean="0"/>
              <a:t>, &amp;</a:t>
            </a:r>
            <a:r>
              <a:rPr lang="en-US" dirty="0" err="1" smtClean="0"/>
              <a:t>argv</a:t>
            </a:r>
            <a:r>
              <a:rPr lang="en-US" dirty="0" smtClean="0"/>
              <a:t>);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MPI_Comm_size</a:t>
            </a:r>
            <a:r>
              <a:rPr lang="en-US" dirty="0" smtClean="0"/>
              <a:t>(MPI_COMM_WORLD , &amp;size);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MPI_Comm_rank</a:t>
            </a:r>
            <a:r>
              <a:rPr lang="en-US" dirty="0" smtClean="0"/>
              <a:t>(MPI_COMM_WORLD , &amp;rank);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printf</a:t>
            </a:r>
            <a:r>
              <a:rPr lang="en-US" dirty="0" smtClean="0"/>
              <a:t>("hello from %d out of %d!\n", rank, size);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MPI_Finalize</a:t>
            </a:r>
            <a:r>
              <a:rPr lang="en-US" dirty="0" smtClean="0"/>
              <a:t>();</a:t>
            </a:r>
          </a:p>
          <a:p>
            <a:r>
              <a:rPr lang="en-US" dirty="0"/>
              <a:t> </a:t>
            </a:r>
            <a:r>
              <a:rPr lang="en-US" dirty="0" smtClean="0"/>
              <a:t>   return 0;</a:t>
            </a:r>
          </a:p>
          <a:p>
            <a:r>
              <a:rPr lang="en-US" dirty="0"/>
              <a:t>}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6486946" y="4725144"/>
            <a:ext cx="218951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hello from 3 out of 4!</a:t>
            </a:r>
          </a:p>
          <a:p>
            <a:r>
              <a:rPr lang="en-US" dirty="0" smtClean="0"/>
              <a:t>hello from 2 out of 4!</a:t>
            </a:r>
          </a:p>
          <a:p>
            <a:r>
              <a:rPr lang="en-US" dirty="0" smtClean="0"/>
              <a:t>hello from 0 out of 4!</a:t>
            </a:r>
          </a:p>
          <a:p>
            <a:r>
              <a:rPr lang="en-US" dirty="0" smtClean="0"/>
              <a:t>hello from 1 out of 4!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96136" y="1988840"/>
            <a:ext cx="3033074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rank</a:t>
            </a:r>
            <a:r>
              <a:rPr lang="en-US" sz="2400" dirty="0" smtClean="0"/>
              <a:t> and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are private to process,</a:t>
            </a:r>
            <a:br>
              <a:rPr lang="en-US" sz="2400" dirty="0" smtClean="0"/>
            </a:br>
            <a:r>
              <a:rPr lang="en-US" sz="2400" i="1" dirty="0" smtClean="0"/>
              <a:t>"shared nothing"</a:t>
            </a:r>
            <a:endParaRPr lang="nl-BE" sz="2400" i="1" dirty="0"/>
          </a:p>
        </p:txBody>
      </p:sp>
      <p:sp>
        <p:nvSpPr>
          <p:cNvPr id="3" name="TextBox 2"/>
          <p:cNvSpPr txBox="1"/>
          <p:nvPr/>
        </p:nvSpPr>
        <p:spPr>
          <a:xfrm>
            <a:off x="179512" y="5991671"/>
            <a:ext cx="596612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Processes can run on different compute nodes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784527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model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Program consists of multiple processes</a:t>
            </a:r>
          </a:p>
          <a:p>
            <a:r>
              <a:rPr lang="en-US" dirty="0" smtClean="0"/>
              <a:t>Processes have own data, share nothing</a:t>
            </a:r>
          </a:p>
          <a:p>
            <a:r>
              <a:rPr lang="en-US" dirty="0" smtClean="0"/>
              <a:t>Processes communicate to exchange information, data, state</a:t>
            </a:r>
          </a:p>
        </p:txBody>
      </p:sp>
    </p:spTree>
    <p:extLst>
      <p:ext uri="{BB962C8B-B14F-4D97-AF65-F5344CB8AC3E}">
        <p14:creationId xmlns:p14="http://schemas.microsoft.com/office/powerpoint/2010/main" val="545913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7155</TotalTime>
  <Words>1409</Words>
  <Application>Microsoft Office PowerPoint</Application>
  <PresentationFormat>On-screen Show (4:3)</PresentationFormat>
  <Paragraphs>394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 Theme</vt:lpstr>
      <vt:lpstr>Distributed programming using MPI: a gentle introduction</vt:lpstr>
      <vt:lpstr>Motivation</vt:lpstr>
      <vt:lpstr>What is MPI?</vt:lpstr>
      <vt:lpstr>Usage of MPI</vt:lpstr>
      <vt:lpstr>Hardware characteristics</vt:lpstr>
      <vt:lpstr>Hello world</vt:lpstr>
      <vt:lpstr>Communicators</vt:lpstr>
      <vt:lpstr>Hello again</vt:lpstr>
      <vt:lpstr>Programming model</vt:lpstr>
      <vt:lpstr>Communication</vt:lpstr>
      <vt:lpstr>Peer to peer</vt:lpstr>
      <vt:lpstr>Anatomy of MPI_Ssend/MPI_Recv</vt:lpstr>
      <vt:lpstr>Semantics of MPI_Ssend/MPI_Recv</vt:lpstr>
      <vt:lpstr>Data types</vt:lpstr>
      <vt:lpstr>User defined types, e.g., submatrix</vt:lpstr>
      <vt:lpstr>Anatomy of MPI_Type_vector</vt:lpstr>
      <vt:lpstr>Collective operations</vt:lpstr>
      <vt:lpstr>MPI_Bcast</vt:lpstr>
      <vt:lpstr>MPI_Scatter</vt:lpstr>
      <vt:lpstr>MPI_Gather</vt:lpstr>
      <vt:lpstr>MPI_Reduce</vt:lpstr>
      <vt:lpstr>MPI_Reduce operators</vt:lpstr>
      <vt:lpstr>Example: calculate </vt:lpstr>
      <vt:lpstr>Topology</vt:lpstr>
      <vt:lpstr>MPI I/O</vt:lpstr>
      <vt:lpstr>Much more…</vt:lpstr>
      <vt:lpstr>Pitfalls</vt:lpstr>
      <vt:lpstr>Conclusions</vt:lpstr>
      <vt:lpstr>Latencies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Distributed programming using MPI</dc:title>
  <dc:creator>Geert Jan Bex</dc:creator>
  <cp:lastModifiedBy>Geert Jan Bex</cp:lastModifiedBy>
  <cp:revision>53</cp:revision>
  <dcterms:created xsi:type="dcterms:W3CDTF">2013-11-27T17:13:26Z</dcterms:created>
  <dcterms:modified xsi:type="dcterms:W3CDTF">2015-12-05T09:28:07Z</dcterms:modified>
</cp:coreProperties>
</file>