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4"/>
  </p:notesMasterIdLst>
  <p:sldIdLst>
    <p:sldId id="257" r:id="rId2"/>
    <p:sldId id="263" r:id="rId3"/>
    <p:sldId id="259" r:id="rId4"/>
    <p:sldId id="447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460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453" r:id="rId60"/>
    <p:sldId id="454" r:id="rId61"/>
    <p:sldId id="314" r:id="rId62"/>
    <p:sldId id="315" r:id="rId63"/>
    <p:sldId id="316" r:id="rId64"/>
    <p:sldId id="317" r:id="rId65"/>
    <p:sldId id="318" r:id="rId66"/>
    <p:sldId id="452" r:id="rId67"/>
    <p:sldId id="462" r:id="rId68"/>
    <p:sldId id="461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  <p:sldId id="356" r:id="rId107"/>
    <p:sldId id="357" r:id="rId108"/>
    <p:sldId id="358" r:id="rId109"/>
    <p:sldId id="359" r:id="rId110"/>
    <p:sldId id="360" r:id="rId111"/>
    <p:sldId id="361" r:id="rId112"/>
    <p:sldId id="362" r:id="rId113"/>
    <p:sldId id="363" r:id="rId114"/>
    <p:sldId id="364" r:id="rId115"/>
    <p:sldId id="365" r:id="rId116"/>
    <p:sldId id="366" r:id="rId117"/>
    <p:sldId id="367" r:id="rId118"/>
    <p:sldId id="368" r:id="rId119"/>
    <p:sldId id="369" r:id="rId120"/>
    <p:sldId id="370" r:id="rId121"/>
    <p:sldId id="371" r:id="rId122"/>
    <p:sldId id="372" r:id="rId123"/>
    <p:sldId id="373" r:id="rId124"/>
    <p:sldId id="374" r:id="rId125"/>
    <p:sldId id="375" r:id="rId126"/>
    <p:sldId id="376" r:id="rId127"/>
    <p:sldId id="378" r:id="rId128"/>
    <p:sldId id="379" r:id="rId129"/>
    <p:sldId id="380" r:id="rId130"/>
    <p:sldId id="381" r:id="rId131"/>
    <p:sldId id="382" r:id="rId132"/>
    <p:sldId id="383" r:id="rId133"/>
    <p:sldId id="384" r:id="rId134"/>
    <p:sldId id="385" r:id="rId135"/>
    <p:sldId id="386" r:id="rId136"/>
    <p:sldId id="387" r:id="rId137"/>
    <p:sldId id="388" r:id="rId138"/>
    <p:sldId id="389" r:id="rId139"/>
    <p:sldId id="390" r:id="rId140"/>
    <p:sldId id="391" r:id="rId141"/>
    <p:sldId id="392" r:id="rId142"/>
    <p:sldId id="393" r:id="rId143"/>
    <p:sldId id="394" r:id="rId144"/>
    <p:sldId id="395" r:id="rId145"/>
    <p:sldId id="396" r:id="rId146"/>
    <p:sldId id="397" r:id="rId147"/>
    <p:sldId id="398" r:id="rId148"/>
    <p:sldId id="399" r:id="rId149"/>
    <p:sldId id="400" r:id="rId150"/>
    <p:sldId id="401" r:id="rId151"/>
    <p:sldId id="402" r:id="rId152"/>
    <p:sldId id="403" r:id="rId153"/>
    <p:sldId id="405" r:id="rId154"/>
    <p:sldId id="406" r:id="rId155"/>
    <p:sldId id="407" r:id="rId156"/>
    <p:sldId id="408" r:id="rId157"/>
    <p:sldId id="409" r:id="rId158"/>
    <p:sldId id="410" r:id="rId159"/>
    <p:sldId id="411" r:id="rId160"/>
    <p:sldId id="412" r:id="rId161"/>
    <p:sldId id="413" r:id="rId162"/>
    <p:sldId id="414" r:id="rId163"/>
    <p:sldId id="415" r:id="rId164"/>
    <p:sldId id="416" r:id="rId165"/>
    <p:sldId id="417" r:id="rId166"/>
    <p:sldId id="418" r:id="rId167"/>
    <p:sldId id="420" r:id="rId168"/>
    <p:sldId id="421" r:id="rId169"/>
    <p:sldId id="422" r:id="rId170"/>
    <p:sldId id="423" r:id="rId171"/>
    <p:sldId id="424" r:id="rId172"/>
    <p:sldId id="425" r:id="rId173"/>
    <p:sldId id="426" r:id="rId174"/>
    <p:sldId id="427" r:id="rId175"/>
    <p:sldId id="428" r:id="rId176"/>
    <p:sldId id="429" r:id="rId177"/>
    <p:sldId id="430" r:id="rId178"/>
    <p:sldId id="431" r:id="rId179"/>
    <p:sldId id="432" r:id="rId180"/>
    <p:sldId id="433" r:id="rId181"/>
    <p:sldId id="434" r:id="rId182"/>
    <p:sldId id="435" r:id="rId183"/>
    <p:sldId id="436" r:id="rId184"/>
    <p:sldId id="437" r:id="rId185"/>
    <p:sldId id="438" r:id="rId186"/>
    <p:sldId id="439" r:id="rId187"/>
    <p:sldId id="440" r:id="rId188"/>
    <p:sldId id="441" r:id="rId189"/>
    <p:sldId id="442" r:id="rId190"/>
    <p:sldId id="443" r:id="rId191"/>
    <p:sldId id="444" r:id="rId192"/>
    <p:sldId id="445" r:id="rId193"/>
    <p:sldId id="455" r:id="rId194"/>
    <p:sldId id="456" r:id="rId195"/>
    <p:sldId id="457" r:id="rId196"/>
    <p:sldId id="458" r:id="rId197"/>
    <p:sldId id="446" r:id="rId198"/>
    <p:sldId id="448" r:id="rId199"/>
    <p:sldId id="449" r:id="rId200"/>
    <p:sldId id="451" r:id="rId201"/>
    <p:sldId id="450" r:id="rId202"/>
    <p:sldId id="459" r:id="rId20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EC553AAA-8B96-48A6-AEAA-9057CD4B4984}">
          <p14:sldIdLst>
            <p14:sldId id="257"/>
          </p14:sldIdLst>
        </p14:section>
        <p14:section name="Introduction" id="{D81AE830-F4BE-4BA8-81FA-8AA16B9649C1}">
          <p14:sldIdLst>
            <p14:sldId id="263"/>
            <p14:sldId id="259"/>
            <p14:sldId id="447"/>
            <p14:sldId id="260"/>
            <p14:sldId id="261"/>
            <p14:sldId id="262"/>
          </p14:sldIdLst>
        </p14:section>
        <p14:section name="Basic language features" id="{B06FFF4E-8360-4B8B-9567-14F70F024504}">
          <p14:sldIdLst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460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</p14:sldIdLst>
        </p14:section>
        <p14:section name="User defined types" id="{44DA99A6-1BA5-4962-A07B-BB6026F92171}">
          <p14:sldIdLst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</p14:sldIdLst>
        </p14:section>
        <p14:section name="Separate compilation" id="{158108C9-4864-46E4-AD2E-5885893AEB69}">
          <p14:sldIdLst>
            <p14:sldId id="308"/>
            <p14:sldId id="309"/>
            <p14:sldId id="310"/>
            <p14:sldId id="311"/>
            <p14:sldId id="312"/>
            <p14:sldId id="313"/>
            <p14:sldId id="453"/>
            <p14:sldId id="454"/>
          </p14:sldIdLst>
        </p14:section>
        <p14:section name="Make files" id="{7FF1D8A3-8B96-425E-965B-FBDED2404BF2}">
          <p14:sldIdLst>
            <p14:sldId id="314"/>
            <p14:sldId id="315"/>
            <p14:sldId id="316"/>
            <p14:sldId id="317"/>
            <p14:sldId id="318"/>
            <p14:sldId id="452"/>
            <p14:sldId id="462"/>
            <p14:sldId id="461"/>
          </p14:sldIdLst>
        </p14:section>
        <p14:section name="Error handling" id="{430A9301-662F-41B3-8ED2-63B359CF008B}">
          <p14:sldIdLst>
            <p14:sldId id="319"/>
            <p14:sldId id="320"/>
            <p14:sldId id="321"/>
            <p14:sldId id="322"/>
            <p14:sldId id="323"/>
            <p14:sldId id="324"/>
            <p14:sldId id="325"/>
          </p14:sldIdLst>
        </p14:section>
        <p14:section name="Classes" id="{90916EDB-DFE4-4164-A523-0A2DC2DC72C5}">
          <p14:sldIdLst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</p14:sldIdLst>
        </p14:section>
        <p14:section name="Templates" id="{9E78B1E6-5C7F-4769-83BA-2C36ED07960B}">
          <p14:sldIdLst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</p14:sldIdLst>
        </p14:section>
        <p14:section name="String and regular expresions" id="{238848CA-CFA4-478F-8429-9802F3BC0F72}">
          <p14:sldIdLst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  <p14:sldId id="363"/>
            <p14:sldId id="364"/>
          </p14:sldIdLst>
        </p14:section>
        <p14:section name="I/O streams" id="{D9933E25-C52D-4357-8EA0-5297F9B10704}">
          <p14:sldIdLst>
            <p14:sldId id="365"/>
            <p14:sldId id="366"/>
            <p14:sldId id="367"/>
            <p14:sldId id="368"/>
            <p14:sldId id="369"/>
            <p14:sldId id="370"/>
            <p14:sldId id="371"/>
            <p14:sldId id="372"/>
          </p14:sldIdLst>
        </p14:section>
        <p14:section name="Containers" id="{221F6767-5E47-40CF-B605-3F7E4534AEA3}">
          <p14:sldIdLst>
            <p14:sldId id="373"/>
            <p14:sldId id="374"/>
            <p14:sldId id="375"/>
            <p14:sldId id="376"/>
            <p14:sldId id="378"/>
            <p14:sldId id="379"/>
            <p14:sldId id="380"/>
            <p14:sldId id="381"/>
            <p14:sldId id="382"/>
            <p14:sldId id="383"/>
            <p14:sldId id="384"/>
            <p14:sldId id="385"/>
            <p14:sldId id="386"/>
            <p14:sldId id="387"/>
            <p14:sldId id="388"/>
            <p14:sldId id="389"/>
            <p14:sldId id="390"/>
            <p14:sldId id="391"/>
            <p14:sldId id="392"/>
            <p14:sldId id="393"/>
            <p14:sldId id="394"/>
            <p14:sldId id="395"/>
            <p14:sldId id="396"/>
            <p14:sldId id="397"/>
            <p14:sldId id="398"/>
            <p14:sldId id="399"/>
            <p14:sldId id="400"/>
            <p14:sldId id="401"/>
            <p14:sldId id="402"/>
            <p14:sldId id="403"/>
            <p14:sldId id="405"/>
            <p14:sldId id="406"/>
            <p14:sldId id="407"/>
            <p14:sldId id="408"/>
            <p14:sldId id="409"/>
            <p14:sldId id="410"/>
            <p14:sldId id="411"/>
            <p14:sldId id="412"/>
            <p14:sldId id="413"/>
            <p14:sldId id="414"/>
            <p14:sldId id="415"/>
            <p14:sldId id="416"/>
            <p14:sldId id="417"/>
            <p14:sldId id="418"/>
          </p14:sldIdLst>
        </p14:section>
        <p14:section name="Algorithms" id="{5B0AD1DD-439B-4D33-8C50-AE799930C189}">
          <p14:sldIdLst>
            <p14:sldId id="420"/>
            <p14:sldId id="421"/>
            <p14:sldId id="422"/>
            <p14:sldId id="423"/>
            <p14:sldId id="424"/>
            <p14:sldId id="425"/>
            <p14:sldId id="426"/>
            <p14:sldId id="427"/>
            <p14:sldId id="428"/>
          </p14:sldIdLst>
        </p14:section>
        <p14:section name="Numerics" id="{F9DF5547-D8D7-458C-B6D0-70D9A0B18FE6}">
          <p14:sldIdLst>
            <p14:sldId id="429"/>
            <p14:sldId id="430"/>
            <p14:sldId id="431"/>
            <p14:sldId id="432"/>
            <p14:sldId id="433"/>
            <p14:sldId id="434"/>
            <p14:sldId id="435"/>
            <p14:sldId id="436"/>
            <p14:sldId id="437"/>
            <p14:sldId id="438"/>
            <p14:sldId id="439"/>
            <p14:sldId id="440"/>
            <p14:sldId id="441"/>
            <p14:sldId id="442"/>
            <p14:sldId id="443"/>
            <p14:sldId id="444"/>
            <p14:sldId id="445"/>
            <p14:sldId id="455"/>
            <p14:sldId id="456"/>
            <p14:sldId id="457"/>
            <p14:sldId id="458"/>
            <p14:sldId id="446"/>
          </p14:sldIdLst>
        </p14:section>
        <p14:section name="Conclusions" id="{39855A80-448C-4A47-9ED0-62EB2AFFA778}">
          <p14:sldIdLst>
            <p14:sldId id="448"/>
            <p14:sldId id="449"/>
            <p14:sldId id="451"/>
            <p14:sldId id="450"/>
            <p14:sldId id="4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4" autoAdjust="0"/>
    <p:restoredTop sz="94660"/>
  </p:normalViewPr>
  <p:slideViewPr>
    <p:cSldViewPr snapToGrid="0">
      <p:cViewPr varScale="1">
        <p:scale>
          <a:sx n="93" d="100"/>
          <a:sy n="93" d="100"/>
        </p:scale>
        <p:origin x="35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917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presProps" Target="pres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slide" Target="slides/slide164.xml"/><Relationship Id="rId181" Type="http://schemas.openxmlformats.org/officeDocument/2006/relationships/slide" Target="slides/slide180.xml"/><Relationship Id="rId186" Type="http://schemas.openxmlformats.org/officeDocument/2006/relationships/slide" Target="slides/slide185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71" Type="http://schemas.openxmlformats.org/officeDocument/2006/relationships/slide" Target="slides/slide170.xml"/><Relationship Id="rId176" Type="http://schemas.openxmlformats.org/officeDocument/2006/relationships/slide" Target="slides/slide175.xml"/><Relationship Id="rId192" Type="http://schemas.openxmlformats.org/officeDocument/2006/relationships/slide" Target="slides/slide191.xml"/><Relationship Id="rId197" Type="http://schemas.openxmlformats.org/officeDocument/2006/relationships/slide" Target="slides/slide196.xml"/><Relationship Id="rId206" Type="http://schemas.openxmlformats.org/officeDocument/2006/relationships/viewProps" Target="viewProps.xml"/><Relationship Id="rId201" Type="http://schemas.openxmlformats.org/officeDocument/2006/relationships/slide" Target="slides/slide200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82" Type="http://schemas.openxmlformats.org/officeDocument/2006/relationships/slide" Target="slides/slide181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2" Type="http://schemas.openxmlformats.org/officeDocument/2006/relationships/slide" Target="slides/slide201.xml"/><Relationship Id="rId207" Type="http://schemas.openxmlformats.org/officeDocument/2006/relationships/theme" Target="theme/theme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208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190" Type="http://schemas.openxmlformats.org/officeDocument/2006/relationships/slide" Target="slides/slide189.xml"/><Relationship Id="rId204" Type="http://schemas.openxmlformats.org/officeDocument/2006/relationships/notesMaster" Target="notesMasters/notesMaster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0640CC-666A-4604-A9BC-2EDD7357F8B7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386CEE-8CD7-4E00-9519-9947DFF1C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808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86CEE-8CD7-4E00-9519-9947DFF1CB7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038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36D822-3532-4288-A765-5C2355C1170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9538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58AC32-B3E1-43F6-A93B-BFEE32E87511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3188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39FFE-5AD4-4F7E-A3C2-C69313493348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7927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39FFE-5AD4-4F7E-A3C2-C69313493348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1215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ED49E-3B52-4D1C-85F4-C21F07234187}" type="slidenum">
              <a:rPr lang="en-US" smtClean="0"/>
              <a:t>126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5216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ED49E-3B52-4D1C-85F4-C21F07234187}" type="slidenum">
              <a:rPr lang="en-US" smtClean="0"/>
              <a:t>149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507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C0244-F4EC-482D-9BBC-58F107091CFF}" type="datetime1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215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C670B-029F-4ED6-9001-D4AD7908B153}" type="datetime1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497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4ACFE-ADE8-4DC5-A3B0-C39E486B4B93}" type="datetime1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376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8EB4F-AC1D-4EFB-8016-F205EB6E6747}" type="datetime1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94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E50ED-2300-4050-B0E3-33AB33E3AAB4}" type="datetime1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843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89F60-3FF1-4549-B4B1-BE4A0B6B4D90}" type="datetime1">
              <a:rPr lang="en-US" smtClean="0"/>
              <a:t>3/1/2018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537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AD1E9-2460-462A-90A5-F2E317F80C4A}" type="datetime1">
              <a:rPr lang="en-US" smtClean="0"/>
              <a:t>3/1/2018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76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51D4A-1C98-47BC-A409-7EB85472B925}" type="datetime1">
              <a:rPr lang="en-US" smtClean="0"/>
              <a:t>3/1/2018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070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3F480-7D42-493E-BD9D-CC3EFCEBCFBF}" type="datetime1">
              <a:rPr lang="en-US" smtClean="0"/>
              <a:t>3/1/2018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922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4C176-A5A2-4ECC-965E-7D597F7CD996}" type="datetime1">
              <a:rPr lang="en-US" smtClean="0"/>
              <a:t>3/1/2018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742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14794-33A1-4EE3-B772-FED14B1D4169}" type="datetime1">
              <a:rPr lang="en-US" smtClean="0"/>
              <a:t>3/1/2018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270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FFC76-3DC1-42F2-8CA9-9587A1FB4DE0}" type="datetime1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8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IoStreams" TargetMode="External"/><Relationship Id="rId1" Type="http://schemas.openxmlformats.org/officeDocument/2006/relationships/slideLayout" Target="../slideLayouts/slideLayout3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Containers" TargetMode="External"/><Relationship Id="rId1" Type="http://schemas.openxmlformats.org/officeDocument/2006/relationships/slideLayout" Target="../slideLayouts/slideLayout3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3.bin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wmf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6.wmf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8.png"/><Relationship Id="rId4" Type="http://schemas.openxmlformats.org/officeDocument/2006/relationships/image" Target="../media/image7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9.wmf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0.wmf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2.wmf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6.jpeg"/><Relationship Id="rId4" Type="http://schemas.openxmlformats.org/officeDocument/2006/relationships/image" Target="../media/image15.wmf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wmf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wmf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20.wmf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Algorithms" TargetMode="External"/><Relationship Id="rId1" Type="http://schemas.openxmlformats.org/officeDocument/2006/relationships/slideLayout" Target="../slideLayouts/slideLayout3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CPlusPlus/Armadillo" TargetMode="External"/><Relationship Id="rId2" Type="http://schemas.openxmlformats.org/officeDocument/2006/relationships/hyperlink" Target="https://github.com/gjbex/training-material/tree/master/CPlusPlus/Numerics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hub.com/gjbex/training-material/tree/master/CPlusPlus/UsingCLibraries" TargetMode="External"/><Relationship Id="rId4" Type="http://schemas.openxmlformats.org/officeDocument/2006/relationships/hyperlink" Target="https://github.com/gjbex/training-material/tree/master/CPlusPlus/Boost" TargetMode="External"/></Relationships>
</file>

<file path=ppt/slides/_rels/slide1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3" Type="http://schemas.openxmlformats.org/officeDocument/2006/relationships/hyperlink" Target="http://eigen.tuxfamily.org/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arma.sourceforge.net/" TargetMode="Externa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3" Type="http://schemas.openxmlformats.org/officeDocument/2006/relationships/hyperlink" Target="https://isocpp.org/wiki/faq" TargetMode="External"/><Relationship Id="rId2" Type="http://schemas.openxmlformats.org/officeDocument/2006/relationships/hyperlink" Target="http://isocpp.github.io/CppCoreGuidelines/CppCoreGuidelines#main" TargetMode="External"/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jetbrains.com/clion/" TargetMode="External"/><Relationship Id="rId3" Type="http://schemas.openxmlformats.org/officeDocument/2006/relationships/hyperlink" Target="https://software.intel.com/en-us/c-compilers" TargetMode="External"/><Relationship Id="rId7" Type="http://schemas.openxmlformats.org/officeDocument/2006/relationships/hyperlink" Target="http://cppcheck.sourceforge.net/" TargetMode="External"/><Relationship Id="rId2" Type="http://schemas.openxmlformats.org/officeDocument/2006/relationships/hyperlink" Target="https://gcc.gnu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andbox.org/" TargetMode="External"/><Relationship Id="rId5" Type="http://schemas.openxmlformats.org/officeDocument/2006/relationships/hyperlink" Target="https://github.com/vgvassilev/cling" TargetMode="External"/><Relationship Id="rId4" Type="http://schemas.openxmlformats.org/officeDocument/2006/relationships/hyperlink" Target="https://clang.llvm.org/" TargetMode="External"/><Relationship Id="rId9" Type="http://schemas.openxmlformats.org/officeDocument/2006/relationships/hyperlink" Target="https://www.eclipse.org/ide/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UserDefinedTypes" TargetMode="Externa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Modularity" TargetMode="Externa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Modularity" TargetMode="Externa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Modularity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Classes" TargetMode="External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Basics" TargetMode="External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Templates" TargetMode="External"/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Regexes" TargetMode="External"/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C++ for scientific computing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</a:p>
          <a:p>
            <a:r>
              <a:rPr lang="en-US" dirty="0" smtClean="0"/>
              <a:t>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8409" y="5130312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Commons, see</a:t>
            </a:r>
            <a:br>
              <a:rPr lang="en-US" dirty="0"/>
            </a:br>
            <a:r>
              <a:rPr lang="nl-BE" dirty="0">
                <a:hlinkClick r:id="rId3"/>
              </a:rPr>
              <a:t>http://creativecommons.org/publicdomain/zero/1.0/</a:t>
            </a:r>
            <a:r>
              <a:rPr lang="nl-BE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536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hello 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Include declarations of (standard) libraries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dirty="0" smtClean="0"/>
              <a:t> function definition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Statements in function body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14771" y="2441011"/>
            <a:ext cx="5815293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14770" y="3842287"/>
            <a:ext cx="5815293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14770" y="5397117"/>
            <a:ext cx="5815293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"hello world!"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214770" y="3344860"/>
            <a:ext cx="7031202" cy="1036036"/>
            <a:chOff x="-1469923" y="3344860"/>
            <a:chExt cx="7031202" cy="1036036"/>
          </a:xfrm>
        </p:grpSpPr>
        <p:sp>
          <p:nvSpPr>
            <p:cNvPr id="8" name="TextBox 7"/>
            <p:cNvSpPr txBox="1"/>
            <p:nvPr/>
          </p:nvSpPr>
          <p:spPr>
            <a:xfrm>
              <a:off x="3779701" y="3344860"/>
              <a:ext cx="1781578" cy="101566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Application has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exactly one</a:t>
              </a:r>
            </a:p>
            <a:p>
              <a:r>
                <a:rPr lang="en-US" sz="2000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main</a:t>
              </a:r>
              <a:r>
                <a:rPr lang="en-US" sz="2000" dirty="0" smtClean="0">
                  <a:solidFill>
                    <a:srgbClr val="C00000"/>
                  </a:solidFill>
                </a:rPr>
                <a:t> function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-1469923" y="4100052"/>
              <a:ext cx="4055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>
              <a:stCxn id="8" idx="1"/>
              <a:endCxn id="9" idx="3"/>
            </p:cNvCxnSpPr>
            <p:nvPr/>
          </p:nvCxnSpPr>
          <p:spPr>
            <a:xfrm flipH="1">
              <a:off x="2585884" y="3852692"/>
              <a:ext cx="1193817" cy="38778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369574" y="2265719"/>
            <a:ext cx="6250218" cy="480122"/>
            <a:chOff x="-1460577" y="3913434"/>
            <a:chExt cx="6250218" cy="480122"/>
          </a:xfrm>
        </p:grpSpPr>
        <p:sp>
          <p:nvSpPr>
            <p:cNvPr id="17" name="TextBox 16"/>
            <p:cNvSpPr txBox="1"/>
            <p:nvPr/>
          </p:nvSpPr>
          <p:spPr>
            <a:xfrm>
              <a:off x="2627799" y="3913434"/>
              <a:ext cx="216184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required for I/O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-1460577" y="4112712"/>
              <a:ext cx="132292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/>
            <p:cNvCxnSpPr>
              <a:stCxn id="17" idx="1"/>
              <a:endCxn id="18" idx="3"/>
            </p:cNvCxnSpPr>
            <p:nvPr/>
          </p:nvCxnSpPr>
          <p:spPr>
            <a:xfrm flipH="1">
              <a:off x="-137652" y="4113489"/>
              <a:ext cx="2765451" cy="1396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2615382" y="5920105"/>
            <a:ext cx="6194320" cy="459085"/>
            <a:chOff x="-318524" y="4112712"/>
            <a:chExt cx="6194320" cy="459085"/>
          </a:xfrm>
        </p:grpSpPr>
        <p:sp>
          <p:nvSpPr>
            <p:cNvPr id="25" name="TextBox 24"/>
            <p:cNvSpPr txBox="1"/>
            <p:nvPr/>
          </p:nvSpPr>
          <p:spPr>
            <a:xfrm>
              <a:off x="3530487" y="4171687"/>
              <a:ext cx="234530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program's exit code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-318524" y="4112712"/>
              <a:ext cx="180872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stCxn id="25" idx="1"/>
              <a:endCxn id="26" idx="3"/>
            </p:cNvCxnSpPr>
            <p:nvPr/>
          </p:nvCxnSpPr>
          <p:spPr>
            <a:xfrm flipH="1" flipV="1">
              <a:off x="-137652" y="4253134"/>
              <a:ext cx="3668139" cy="11860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91820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Regular expressions: expressive power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>
                <a:cs typeface="Courier New" pitchFamily="49" charset="0"/>
              </a:rPr>
              <a:t>Never</a:t>
            </a:r>
            <a:r>
              <a:rPr lang="en-US" dirty="0" smtClean="0">
                <a:cs typeface="Courier New" pitchFamily="49" charset="0"/>
              </a:rPr>
              <a:t> parse HTML or XML with regular expressions!!!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HTML &amp; XML are </a:t>
            </a:r>
            <a:r>
              <a:rPr lang="en-US" i="1" dirty="0" smtClean="0">
                <a:cs typeface="Courier New" pitchFamily="49" charset="0"/>
              </a:rPr>
              <a:t>context-free</a:t>
            </a:r>
            <a:r>
              <a:rPr lang="en-US" dirty="0" smtClean="0">
                <a:cs typeface="Courier New" pitchFamily="49" charset="0"/>
              </a:rPr>
              <a:t> languages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Even if you think you can, </a:t>
            </a:r>
            <a:r>
              <a:rPr lang="en-US" i="1" dirty="0" smtClean="0">
                <a:cs typeface="Courier New" pitchFamily="49" charset="0"/>
              </a:rPr>
              <a:t>don't</a:t>
            </a:r>
            <a:r>
              <a:rPr lang="en-US" dirty="0" smtClean="0">
                <a:cs typeface="Courier New" pitchFamily="49" charset="0"/>
              </a:rPr>
              <a:t>, there be dragons</a:t>
            </a:r>
          </a:p>
          <a:p>
            <a:r>
              <a:rPr lang="en-US" dirty="0" smtClean="0">
                <a:cs typeface="Courier New" pitchFamily="49" charset="0"/>
              </a:rPr>
              <a:t>Can you write a regular expression to match all regular expressions?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the language of regular expressions is context-free</a:t>
            </a:r>
          </a:p>
          <a:p>
            <a:r>
              <a:rPr lang="en-US" dirty="0" smtClean="0">
                <a:cs typeface="Courier New" pitchFamily="49" charset="0"/>
              </a:rPr>
              <a:t>Can you parse English using a regular expression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English is a little bit context-sensitive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61244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DNA: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[ACGT]+</a:t>
            </a:r>
            <a:endParaRPr lang="en-US" dirty="0"/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</a:t>
            </a:r>
            <a:r>
              <a:rPr lang="en-US" dirty="0" smtClean="0">
                <a:cs typeface="Courier New" pitchFamily="49" charset="0"/>
              </a:rPr>
              <a:t> = one out of {A, C, G, T}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= one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 smtClean="0">
              <a:cs typeface="Courier New" pitchFamily="49" charset="0"/>
            </a:endParaRPr>
          </a:p>
          <a:p>
            <a:r>
              <a:rPr lang="en-US" dirty="0" smtClean="0"/>
              <a:t>DNA containing AAT: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</a:p>
          <a:p>
            <a:pPr lvl="1"/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cs typeface="Courier New" pitchFamily="49" charset="0"/>
              </a:rPr>
              <a:t> followed by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smtClean="0">
                <a:cs typeface="Courier New" pitchFamily="49" charset="0"/>
              </a:rPr>
              <a:t>              = zero or 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r>
              <a:rPr lang="en-US" dirty="0"/>
              <a:t>DNA containing </a:t>
            </a:r>
            <a:r>
              <a:rPr lang="en-US" dirty="0" smtClean="0"/>
              <a:t>AAT or TAT: 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ACGT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]*(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|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)[ACGT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]*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either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endParaRPr lang="en-US" i="1" baseline="-25000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2587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Belgian </a:t>
            </a:r>
            <a:r>
              <a:rPr lang="en-US" dirty="0"/>
              <a:t>phone number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                    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[1-9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]\d?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[1-9]\d{5,6}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cs typeface="Courier New" pitchFamily="49" charset="0"/>
              </a:rPr>
              <a:t>= any character from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cs typeface="Courier New" pitchFamily="49" charset="0"/>
              </a:rPr>
              <a:t>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>
                <a:cs typeface="Courier New" pitchFamily="49" charset="0"/>
              </a:rPr>
              <a:t>             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[0-9]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cs typeface="Courier New" pitchFamily="49" charset="0"/>
              </a:rPr>
              <a:t>       = zero or one </a:t>
            </a:r>
            <a:r>
              <a:rPr lang="en-US" dirty="0" smtClean="0">
                <a:cs typeface="Courier New" pitchFamily="49" charset="0"/>
              </a:rPr>
              <a:t>occurrence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,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All strings, including empty string: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.*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.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dirty="0">
                <a:cs typeface="Courier New" pitchFamily="49" charset="0"/>
              </a:rPr>
              <a:t>any </a:t>
            </a:r>
            <a:r>
              <a:rPr lang="en-US" dirty="0" smtClean="0">
                <a:cs typeface="Courier New" pitchFamily="49" charset="0"/>
              </a:rPr>
              <a:t>character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Email address</a:t>
            </a:r>
            <a:r>
              <a:rPr lang="en-US" dirty="0" smtClean="0">
                <a:cs typeface="Courier New" pitchFamily="49" charset="0"/>
              </a:rPr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+)?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w+(?:\.\w+)+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\.       </a:t>
            </a:r>
            <a:r>
              <a:rPr lang="en-US" dirty="0">
                <a:cs typeface="Courier New" pitchFamily="49" charset="0"/>
              </a:rPr>
              <a:t>= character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'.'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\w     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[A-Za-z0-9_]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(?: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) </a:t>
            </a:r>
            <a:r>
              <a:rPr lang="en-US" dirty="0">
                <a:cs typeface="Courier New" pitchFamily="49" charset="0"/>
                <a:sym typeface="Wingdings" pitchFamily="2" charset="2"/>
              </a:rPr>
              <a:t>= </a:t>
            </a:r>
            <a:r>
              <a:rPr lang="en-US" dirty="0" smtClean="0">
                <a:cs typeface="Courier New" pitchFamily="49" charset="0"/>
                <a:sym typeface="Wingdings" pitchFamily="2" charset="2"/>
              </a:rPr>
              <a:t>grouped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30346" y="5118283"/>
            <a:ext cx="219803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use this in</a:t>
            </a:r>
          </a:p>
          <a:p>
            <a:r>
              <a:rPr lang="en-US" sz="2400" dirty="0" smtClean="0"/>
              <a:t>practice!!!</a:t>
            </a:r>
            <a:endParaRPr lang="en-US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2411760" y="6165304"/>
            <a:ext cx="4598893" cy="616134"/>
            <a:chOff x="2411760" y="6165304"/>
            <a:chExt cx="4598893" cy="616134"/>
          </a:xfrm>
        </p:grpSpPr>
        <p:sp>
          <p:nvSpPr>
            <p:cNvPr id="5" name="TextBox 4"/>
            <p:cNvSpPr txBox="1"/>
            <p:nvPr/>
          </p:nvSpPr>
          <p:spPr>
            <a:xfrm>
              <a:off x="2771800" y="6381328"/>
              <a:ext cx="423885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Similar to brackets in math expressions</a:t>
              </a:r>
              <a:endParaRPr lang="en-US" sz="2000" dirty="0"/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 flipV="1">
              <a:off x="2411760" y="6165304"/>
              <a:ext cx="360040" cy="4160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22940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Characters that have to be escaped</a:t>
            </a:r>
          </a:p>
          <a:p>
            <a:pPr lvl="1"/>
            <a:r>
              <a:rPr lang="en-US" dirty="0" smtClean="0"/>
              <a:t>tab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\t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ew line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arriage return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</a:p>
          <a:p>
            <a:pPr lvl="1"/>
            <a:r>
              <a:rPr lang="en-US" dirty="0" smtClean="0"/>
              <a:t>\     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\\</a:t>
            </a:r>
          </a:p>
          <a:p>
            <a:pPr lvl="1"/>
            <a:r>
              <a:rPr lang="en-US" dirty="0" smtClean="0"/>
              <a:t>brackets              :  </a:t>
            </a:r>
            <a:r>
              <a:rPr lang="en-US" spc="-150" dirty="0" smtClean="0">
                <a:latin typeface="Courier New" pitchFamily="49" charset="0"/>
                <a:cs typeface="Courier New" pitchFamily="49" charset="0"/>
              </a:rPr>
              <a:t>\(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\)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\[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\]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\{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\}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operators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\+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\-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\*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\?</a:t>
            </a:r>
          </a:p>
          <a:p>
            <a:pPr lvl="1"/>
            <a:r>
              <a:rPr lang="en-US" dirty="0" smtClean="0"/>
              <a:t>.  (dot)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\.</a:t>
            </a:r>
          </a:p>
          <a:p>
            <a:r>
              <a:rPr lang="en-US" dirty="0" smtClean="0">
                <a:cs typeface="Courier New" pitchFamily="49" charset="0"/>
              </a:rPr>
              <a:t>All other characters literal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33834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Regular expressions: character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mtClean="0"/>
              <a:t>                =  </a:t>
            </a:r>
            <a:r>
              <a:rPr lang="en-US" dirty="0" smtClean="0"/>
              <a:t>{'x'}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[xyz]  </a:t>
            </a:r>
            <a:r>
              <a:rPr lang="en-US" dirty="0" smtClean="0"/>
              <a:t>=  {'x', 'y', 'z'}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[x-z]</a:t>
            </a:r>
            <a:r>
              <a:rPr lang="en-US" dirty="0" smtClean="0"/>
              <a:t>     =  {c | 'x' </a:t>
            </a:r>
            <a:r>
              <a:rPr lang="en-US" dirty="0" smtClean="0">
                <a:sym typeface="Symbol"/>
              </a:rPr>
              <a:t></a:t>
            </a:r>
            <a:r>
              <a:rPr lang="en-US" dirty="0" smtClean="0"/>
              <a:t> c </a:t>
            </a:r>
            <a:r>
              <a:rPr lang="en-US" dirty="0">
                <a:sym typeface="Symbol"/>
              </a:rPr>
              <a:t></a:t>
            </a:r>
            <a:r>
              <a:rPr lang="en-US" dirty="0" smtClean="0"/>
              <a:t>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[^xyz] </a:t>
            </a:r>
            <a:r>
              <a:rPr lang="en-US" dirty="0" smtClean="0"/>
              <a:t>=  {any} \ {'x', 'y',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{any} \ </a:t>
            </a:r>
            <a:r>
              <a:rPr lang="en-US" dirty="0"/>
              <a:t>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     </a:t>
            </a:r>
            <a:r>
              <a:rPr lang="en-US" dirty="0" smtClean="0"/>
              <a:t>=  {' ', '\t', '\f', '\r', '\n', '\v'}         (white space)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 </a:t>
            </a:r>
            <a:r>
              <a:rPr lang="en-US" dirty="0"/>
              <a:t>', '\t', '\f', '\r', '\</a:t>
            </a:r>
            <a:r>
              <a:rPr lang="en-US" dirty="0" smtClean="0"/>
              <a:t>n', '\v'}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/>
              <a:t>                =  {any} \ {'\n'}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690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2" indent="-342900"/>
            <a:r>
              <a:rPr lang="en-US" dirty="0" smtClean="0">
                <a:cs typeface="Courier New" pitchFamily="49" charset="0"/>
              </a:rPr>
              <a:t>Concatenation: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 (implicit)</a:t>
            </a:r>
            <a:endParaRPr lang="en-US" dirty="0" smtClean="0">
              <a:cs typeface="Courier New" pitchFamily="49" charset="0"/>
            </a:endParaRP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Choice: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either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Repetition:	</a:t>
            </a: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  =  exactly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m,n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 smtClean="0">
                <a:cs typeface="Courier New" pitchFamily="49" charset="0"/>
              </a:rPr>
              <a:t> minimum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, 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cs typeface="Courier New" pitchFamily="49" charset="0"/>
              </a:rPr>
              <a:t> </a:t>
            </a:r>
            <a:br>
              <a:rPr lang="en-US" dirty="0" smtClean="0">
                <a:cs typeface="Courier New" pitchFamily="49" charset="0"/>
              </a:rPr>
            </a:br>
            <a:r>
              <a:rPr lang="en-US" dirty="0" smtClean="0">
                <a:cs typeface="Courier New" pitchFamily="49" charset="0"/>
              </a:rPr>
              <a:t>                              where </a:t>
            </a:r>
            <a:r>
              <a:rPr lang="en-US" i="1" dirty="0" smtClean="0">
                <a:latin typeface="Lucida Sans" panose="020B0602030504020204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  <a:sym typeface="Symbol"/>
              </a:rPr>
              <a:t>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i="1" dirty="0" smtClean="0">
                <a:latin typeface="Lucida Sans" panose="020B0602030504020204" pitchFamily="34" charset="0"/>
                <a:cs typeface="Courier New" pitchFamily="49" charset="0"/>
              </a:rPr>
              <a:t>n</a:t>
            </a: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=  </a:t>
            </a:r>
            <a:r>
              <a:rPr lang="en-US" dirty="0">
                <a:cs typeface="Courier New" pitchFamily="49" charset="0"/>
              </a:rPr>
              <a:t>minimum </a:t>
            </a:r>
            <a:r>
              <a:rPr lang="en-US" dirty="0" smtClean="0">
                <a:cs typeface="Courier New" pitchFamily="49" charset="0"/>
              </a:rPr>
              <a:t>zero, </a:t>
            </a:r>
            <a:r>
              <a:rPr lang="en-US" dirty="0">
                <a:cs typeface="Courier New" pitchFamily="49" charset="0"/>
              </a:rPr>
              <a:t>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=  minimum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cs typeface="Courier New" pitchFamily="49" charset="0"/>
              </a:rPr>
              <a:t>             =  </a:t>
            </a:r>
            <a:r>
              <a:rPr lang="en-US" dirty="0">
                <a:cs typeface="Courier New" pitchFamily="49" charset="0"/>
              </a:rPr>
              <a:t>zero or </a:t>
            </a:r>
            <a:r>
              <a:rPr lang="en-US" dirty="0" smtClean="0">
                <a:cs typeface="Courier New" pitchFamily="49" charset="0"/>
              </a:rPr>
              <a:t>one occurrence 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       =  zero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        =  one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endParaRPr lang="en-US" i="1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99683" y="5775647"/>
            <a:ext cx="33205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Longest match semantics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50880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vs. non-greedy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Consider 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&lt;.+&gt;</a:t>
            </a:r>
            <a:r>
              <a:rPr lang="en-US" dirty="0"/>
              <a:t> will </a:t>
            </a:r>
            <a:r>
              <a:rPr lang="en-US" dirty="0" smtClean="0"/>
              <a:t>match substring</a:t>
            </a:r>
            <a:br>
              <a:rPr lang="en-US" dirty="0" smtClean="0"/>
            </a:br>
            <a:r>
              <a:rPr lang="en-US" dirty="0" smtClean="0"/>
              <a:t>    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Use non-greedy operator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</a:t>
            </a:r>
            <a:r>
              <a:rPr lang="en-US" dirty="0" smtClean="0"/>
              <a:t>match substring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</a:t>
            </a:r>
            <a:r>
              <a:rPr lang="en-US" dirty="0"/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sz="3200" dirty="0">
                <a:cs typeface="Courier New" pitchFamily="49" charset="0"/>
              </a:rPr>
              <a:t>   =  operator 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cs typeface="Courier New" pitchFamily="49" charset="0"/>
              </a:rPr>
              <a:t> with </a:t>
            </a:r>
            <a:r>
              <a:rPr lang="en-US" sz="3200" dirty="0" smtClean="0">
                <a:cs typeface="Courier New" pitchFamily="49" charset="0"/>
              </a:rPr>
              <a:t>shortest</a:t>
            </a:r>
            <a:br>
              <a:rPr lang="en-US" sz="3200" dirty="0" smtClean="0">
                <a:cs typeface="Courier New" pitchFamily="49" charset="0"/>
              </a:rPr>
            </a:br>
            <a:r>
              <a:rPr lang="en-US" sz="3200" dirty="0" smtClean="0">
                <a:cs typeface="Courier New" pitchFamily="49" charset="0"/>
              </a:rPr>
              <a:t>                               match semantics </a:t>
            </a:r>
            <a:r>
              <a:rPr lang="en-US" sz="3200" dirty="0">
                <a:cs typeface="Courier New" pitchFamily="49" charset="0"/>
              </a:rPr>
              <a:t>(i.e</a:t>
            </a:r>
            <a:r>
              <a:rPr lang="en-US" sz="3200" dirty="0" smtClean="0">
                <a:cs typeface="Courier New" pitchFamily="49" charset="0"/>
              </a:rPr>
              <a:t>., non-</a:t>
            </a:r>
            <a:br>
              <a:rPr lang="en-US" sz="3200" dirty="0" smtClean="0">
                <a:cs typeface="Courier New" pitchFamily="49" charset="0"/>
              </a:rPr>
            </a:br>
            <a:r>
              <a:rPr lang="en-US" sz="3200" dirty="0" smtClean="0">
                <a:cs typeface="Courier New" pitchFamily="49" charset="0"/>
              </a:rPr>
              <a:t>                               greedy</a:t>
            </a:r>
            <a:r>
              <a:rPr lang="en-US" sz="3200" dirty="0">
                <a:cs typeface="Courier New" pitchFamily="49" charset="0"/>
              </a:rPr>
              <a:t>) applied to </a:t>
            </a:r>
            <a:r>
              <a:rPr lang="en-US" sz="3200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sz="3200" i="1" dirty="0" smtClean="0">
              <a:latin typeface="Lucida Sans" pitchFamily="34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dirty="0" smtClean="0">
                <a:cs typeface="Courier New" pitchFamily="49" charset="0"/>
              </a:rPr>
              <a:t>Alternative: 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&lt;[^&gt;]+&gt;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47555" y="2823319"/>
            <a:ext cx="342157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Longest match semantics!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2296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not parse XML with REs?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Task: match start tag in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name="x"&gt;15&lt;/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 smtClean="0"/>
              <a:t> </a:t>
            </a:r>
            <a:r>
              <a:rPr lang="en-US" dirty="0"/>
              <a:t>will match </a:t>
            </a:r>
            <a:r>
              <a:rPr lang="en-US" dirty="0" smtClean="0"/>
              <a:t>substring</a:t>
            </a:r>
            <a:br>
              <a:rPr lang="en-US" dirty="0" smtClean="0"/>
            </a:br>
            <a:r>
              <a:rPr lang="en-US" dirty="0" smtClean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"&gt;'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="a-&gt;b"&gt;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15&lt;/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&gt;'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="a-&gt;'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24128" y="2636912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6000" dirty="0" smtClean="0">
                <a:solidFill>
                  <a:srgbClr val="92D050"/>
                </a:solidFill>
              </a:rPr>
              <a:t>√</a:t>
            </a:r>
            <a:endParaRPr lang="nl-BE" sz="6000" dirty="0">
              <a:solidFill>
                <a:srgbClr val="92D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31653" y="4509120"/>
            <a:ext cx="1056571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Oops!</a:t>
            </a:r>
            <a:endParaRPr lang="nl-BE" sz="28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4890" y="5355213"/>
            <a:ext cx="736951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a parser for context free language, or,</a:t>
            </a:r>
            <a:br>
              <a:rPr lang="en-US" sz="2800" dirty="0" smtClean="0"/>
            </a:br>
            <a:r>
              <a:rPr lang="en-US" sz="2800" dirty="0" smtClean="0"/>
              <a:t>better still, use Python's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xml.dom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xml.sax</a:t>
            </a:r>
            <a:r>
              <a:rPr lang="en-US" sz="2800" dirty="0" smtClean="0"/>
              <a:t>, …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1288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Raw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Regular expressions contain many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dirty="0" smtClean="0"/>
              <a:t>: pain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regular expression: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+(?:\.\w+)?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+)+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string representation: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+(?: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\.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+)?@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+(?: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\.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+)+"</a:t>
            </a:r>
          </a:p>
          <a:p>
            <a:r>
              <a:rPr lang="en-US" dirty="0" smtClean="0">
                <a:cs typeface="Courier New" pitchFamily="49" charset="0"/>
              </a:rPr>
              <a:t>Raw strings: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cs typeface="Courier New" pitchFamily="49" charset="0"/>
              </a:rPr>
              <a:t> has no special semantics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raw string representation</a:t>
            </a:r>
            <a:r>
              <a:rPr lang="en-US" dirty="0">
                <a:cs typeface="Courier New" pitchFamily="49" charset="0"/>
              </a:rPr>
              <a:t>: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R"(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+(?:\.\w+)?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+)+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)"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184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matches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Checking occurrence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Getting matched string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410408"/>
            <a:ext cx="6617724" cy="15696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&lt;regex&gt;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regex expr {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R"(\w+(?:\.\w+)?@\w+(?:\.\w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+)+)"};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regex_search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expr))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4989744"/>
            <a:ext cx="661772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regex expr {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R"(\w+(?:\.\w+)?@\w+(?:\.\w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+)+)"};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smatch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matchers;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regex_search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matches, expr))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"found: " &lt;&lt; matches[0]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2740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Namespaces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Avoid name conflicts</a:t>
            </a:r>
          </a:p>
          <a:p>
            <a:pPr lvl="1"/>
            <a:r>
              <a:rPr lang="en-US" dirty="0" smtClean="0"/>
              <a:t>functions/variables with same name in multiple contexts</a:t>
            </a:r>
          </a:p>
          <a:p>
            <a:r>
              <a:rPr lang="en-US" dirty="0" smtClean="0"/>
              <a:t>E.g., standard library in namespace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cs typeface="Courier New" panose="02070309020205020404" pitchFamily="49" charset="0"/>
              </a:rPr>
              <a:t>, …</a:t>
            </a:r>
          </a:p>
          <a:p>
            <a:r>
              <a:rPr lang="en-US" dirty="0" smtClean="0"/>
              <a:t>Either</a:t>
            </a:r>
          </a:p>
          <a:p>
            <a:pPr lvl="1"/>
            <a:r>
              <a:rPr lang="en-US" dirty="0" smtClean="0"/>
              <a:t>prefix with namespace,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/>
              <a:t>, or</a:t>
            </a:r>
          </a:p>
          <a:p>
            <a:pPr lvl="1"/>
            <a:r>
              <a:rPr lang="en-US" dirty="0" smtClean="0"/>
              <a:t>use namespace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267" y="4942368"/>
            <a:ext cx="6244101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135117" y="4986915"/>
            <a:ext cx="7412455" cy="480122"/>
            <a:chOff x="-2622814" y="3913434"/>
            <a:chExt cx="7412455" cy="480122"/>
          </a:xfrm>
        </p:grpSpPr>
        <p:sp>
          <p:nvSpPr>
            <p:cNvPr id="7" name="TextBox 6"/>
            <p:cNvSpPr txBox="1"/>
            <p:nvPr/>
          </p:nvSpPr>
          <p:spPr>
            <a:xfrm>
              <a:off x="2627799" y="3913434"/>
              <a:ext cx="216184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assumed in slides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-2622814" y="4112712"/>
              <a:ext cx="248516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1"/>
              <a:endCxn id="8" idx="3"/>
            </p:cNvCxnSpPr>
            <p:nvPr/>
          </p:nvCxnSpPr>
          <p:spPr>
            <a:xfrm flipH="1">
              <a:off x="-137651" y="4113489"/>
              <a:ext cx="2765450" cy="1396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54411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Extracting matches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Grouping: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(?:…)</a:t>
            </a:r>
          </a:p>
          <a:p>
            <a:r>
              <a:rPr lang="en-US" dirty="0" smtClean="0"/>
              <a:t>Capturing brackets: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924964"/>
            <a:ext cx="6617724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regex expr {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"(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w+(?:\.\w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+)?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w+(?:\.\w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+)+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"};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smatch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matchers;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regex_search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matches, expr))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string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user_name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matches[1];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string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domain_name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matches[2];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54640" y="5112775"/>
            <a:ext cx="623472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Note: capturing brackets also group, but lots of machinery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10249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Replacing matches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Format string for replacement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$1</a:t>
            </a:r>
            <a:r>
              <a:rPr lang="en-US" dirty="0" smtClean="0"/>
              <a:t>: first capture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$2</a:t>
            </a:r>
            <a:r>
              <a:rPr lang="en-US" dirty="0" smtClean="0"/>
              <a:t>: second capture</a:t>
            </a:r>
          </a:p>
          <a:p>
            <a:pPr lvl="1"/>
            <a:r>
              <a:rPr lang="en-US" dirty="0" smtClean="0"/>
              <a:t>…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$&amp;</a:t>
            </a:r>
            <a:r>
              <a:rPr lang="en-US" dirty="0" smtClean="0"/>
              <a:t>: complete match</a:t>
            </a:r>
          </a:p>
          <a:p>
            <a:pPr lvl="1"/>
            <a:r>
              <a:rPr lang="en-US" dirty="0" smtClean="0"/>
              <a:t>literal characters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4439136"/>
            <a:ext cx="661772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string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{"1.5, 2.3, alpha"};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regex expr {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"(([^ ,])+)"};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new_str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regex_replace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expr, "'$1'");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new_str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736258" y="5381481"/>
            <a:ext cx="3122713" cy="369332"/>
            <a:chOff x="6240600" y="365126"/>
            <a:chExt cx="3122713" cy="369332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6240600" y="365126"/>
              <a:ext cx="671477" cy="184666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7049729" y="365126"/>
              <a:ext cx="231358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2"/>
                  </a:solidFill>
                </a:rPr>
                <a:t>'1.5', '2.3', 'alpha'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8821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matches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9" y="1869887"/>
            <a:ext cx="8213899" cy="32932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line;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regex expr {R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"((\w+))"};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unordered_map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&lt;string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 counter;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getline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line))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sregex_iterator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token(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line.begin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line.end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expr);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token !=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sregex_iterator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{}; token++)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word = (*token)[1];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counter.find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(word) ==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counter.end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counter[word] =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counter[word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]++;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42885" y="5342294"/>
            <a:ext cx="78996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sregex_iterator</a:t>
            </a:r>
            <a:r>
              <a:rPr lang="en-US" sz="2400" dirty="0" smtClean="0"/>
              <a:t> is bidirectional, hence stop condition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token</a:t>
            </a:r>
            <a:r>
              <a:rPr lang="en-US" sz="2400" dirty="0" smtClean="0"/>
              <a:t> is address of matched substring, hence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*token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Match was capturing, hence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(*token)[1]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4262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Miscellaneous remarks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Regular expressions are</a:t>
            </a:r>
          </a:p>
          <a:p>
            <a:pPr lvl="1"/>
            <a:r>
              <a:rPr lang="en-US" dirty="0" smtClean="0"/>
              <a:t>powerful</a:t>
            </a:r>
          </a:p>
          <a:p>
            <a:pPr lvl="1"/>
            <a:r>
              <a:rPr lang="en-US" dirty="0" smtClean="0"/>
              <a:t>somewhat slow</a:t>
            </a:r>
          </a:p>
          <a:p>
            <a:r>
              <a:rPr lang="en-US" dirty="0" smtClean="0"/>
              <a:t>Two functions</a:t>
            </a:r>
          </a:p>
          <a:p>
            <a:pPr lvl="1"/>
            <a:r>
              <a:rPr lang="en-US" dirty="0" err="1" smtClean="0"/>
              <a:t>regex_search</a:t>
            </a:r>
            <a:r>
              <a:rPr lang="en-US" dirty="0" smtClean="0"/>
              <a:t>: works on streams </a:t>
            </a:r>
            <a:r>
              <a:rPr lang="en-US" dirty="0" smtClean="0">
                <a:sym typeface="Symbol" panose="05050102010706020507" pitchFamily="18" charset="2"/>
              </a:rPr>
              <a:t> more versatile</a:t>
            </a:r>
            <a:endParaRPr lang="en-US" dirty="0" smtClean="0"/>
          </a:p>
          <a:p>
            <a:pPr lvl="1"/>
            <a:r>
              <a:rPr lang="en-US" dirty="0" err="1" smtClean="0"/>
              <a:t>regex_match</a:t>
            </a:r>
            <a:r>
              <a:rPr lang="en-US" dirty="0" smtClean="0"/>
              <a:t>: works on strings only </a:t>
            </a:r>
            <a:r>
              <a:rPr lang="en-US" dirty="0" smtClean="0">
                <a:sym typeface="Symbol" panose="05050102010706020507" pitchFamily="18" charset="2"/>
              </a:rPr>
              <a:t> better performance</a:t>
            </a:r>
          </a:p>
          <a:p>
            <a:r>
              <a:rPr lang="en-US" dirty="0" smtClean="0">
                <a:sym typeface="Symbol" panose="05050102010706020507" pitchFamily="18" charset="2"/>
              </a:rPr>
              <a:t>Modifiers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case insensitive: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regex expr(…, 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regex::</a:t>
            </a:r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icase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more to come in C++17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701008" y="2378218"/>
            <a:ext cx="23839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ym typeface="Symbol" panose="05050102010706020507" pitchFamily="18" charset="2"/>
              </a:rPr>
              <a:t> </a:t>
            </a:r>
            <a:r>
              <a:rPr lang="en-US" sz="2400" dirty="0" smtClean="0"/>
              <a:t>use judiciously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78390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left out/added?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Left out</a:t>
            </a:r>
          </a:p>
          <a:p>
            <a:pPr lvl="1"/>
            <a:r>
              <a:rPr lang="en-US" smtClean="0"/>
              <a:t>String implementation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477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 streams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7,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github.com/gjbex/training-material/tree/master/CPlusPlus/IoStreams</a:t>
            </a:r>
            <a:r>
              <a:rPr lang="en-US" sz="16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164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Output stream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ostream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convert typed object(s) to sequence of characters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Input stream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convert sequence of characters to typed object(s)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939387"/>
            <a:ext cx="6961853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std::cout &lt;&lt; "n = " &lt;&lt; 15 &lt;&lt; ": " &lt;&lt; 12.3 &lt;&lt; std::endl;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8650" y="4321503"/>
            <a:ext cx="6961853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std::cin &gt;&gt; str1 &gt;&gt; n &gt;&gt; str2 &gt;&gt; avg;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6947725" y="3274350"/>
            <a:ext cx="1554109" cy="713390"/>
            <a:chOff x="6947725" y="3274350"/>
            <a:chExt cx="1554109" cy="713390"/>
          </a:xfrm>
        </p:grpSpPr>
        <p:sp>
          <p:nvSpPr>
            <p:cNvPr id="13" name="TextBox 12"/>
            <p:cNvSpPr txBox="1"/>
            <p:nvPr/>
          </p:nvSpPr>
          <p:spPr>
            <a:xfrm>
              <a:off x="6947725" y="3649186"/>
              <a:ext cx="1554109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std::string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4" name="Straight Arrow Connector 23"/>
            <p:cNvCxnSpPr>
              <a:stCxn id="13" idx="0"/>
            </p:cNvCxnSpPr>
            <p:nvPr/>
          </p:nvCxnSpPr>
          <p:spPr>
            <a:xfrm flipH="1" flipV="1">
              <a:off x="7058985" y="3274350"/>
              <a:ext cx="665795" cy="37483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997361" y="3277941"/>
            <a:ext cx="1559026" cy="1043562"/>
            <a:chOff x="997361" y="3277941"/>
            <a:chExt cx="1559026" cy="1043562"/>
          </a:xfrm>
        </p:grpSpPr>
        <p:sp>
          <p:nvSpPr>
            <p:cNvPr id="9" name="TextBox 8"/>
            <p:cNvSpPr txBox="1"/>
            <p:nvPr/>
          </p:nvSpPr>
          <p:spPr>
            <a:xfrm>
              <a:off x="997361" y="3653976"/>
              <a:ext cx="155902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std::string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9" idx="0"/>
            </p:cNvCxnSpPr>
            <p:nvPr/>
          </p:nvCxnSpPr>
          <p:spPr>
            <a:xfrm flipV="1">
              <a:off x="1776874" y="3277941"/>
              <a:ext cx="671358" cy="37603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9" idx="2"/>
            </p:cNvCxnSpPr>
            <p:nvPr/>
          </p:nvCxnSpPr>
          <p:spPr>
            <a:xfrm>
              <a:off x="1776874" y="3992530"/>
              <a:ext cx="618169" cy="3289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2882697" y="3277941"/>
            <a:ext cx="754085" cy="1043562"/>
            <a:chOff x="2882697" y="3277941"/>
            <a:chExt cx="754085" cy="1043562"/>
          </a:xfrm>
        </p:grpSpPr>
        <p:sp>
          <p:nvSpPr>
            <p:cNvPr id="11" name="TextBox 10"/>
            <p:cNvSpPr txBox="1"/>
            <p:nvPr/>
          </p:nvSpPr>
          <p:spPr>
            <a:xfrm>
              <a:off x="2882697" y="3649186"/>
              <a:ext cx="605297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int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1" idx="0"/>
            </p:cNvCxnSpPr>
            <p:nvPr/>
          </p:nvCxnSpPr>
          <p:spPr>
            <a:xfrm flipV="1">
              <a:off x="3185346" y="3277941"/>
              <a:ext cx="451436" cy="37124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11" idx="2"/>
            </p:cNvCxnSpPr>
            <p:nvPr/>
          </p:nvCxnSpPr>
          <p:spPr>
            <a:xfrm>
              <a:off x="3185346" y="3987740"/>
              <a:ext cx="57995" cy="3337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3814304" y="3277941"/>
            <a:ext cx="1554109" cy="1043562"/>
            <a:chOff x="3814304" y="3277941"/>
            <a:chExt cx="1554109" cy="1043562"/>
          </a:xfrm>
        </p:grpSpPr>
        <p:sp>
          <p:nvSpPr>
            <p:cNvPr id="10" name="TextBox 9"/>
            <p:cNvSpPr txBox="1"/>
            <p:nvPr/>
          </p:nvSpPr>
          <p:spPr>
            <a:xfrm>
              <a:off x="3814304" y="3653976"/>
              <a:ext cx="1554109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std::string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9" name="Straight Arrow Connector 18"/>
            <p:cNvCxnSpPr>
              <a:stCxn id="10" idx="0"/>
            </p:cNvCxnSpPr>
            <p:nvPr/>
          </p:nvCxnSpPr>
          <p:spPr>
            <a:xfrm flipH="1" flipV="1">
              <a:off x="4501258" y="3277941"/>
              <a:ext cx="90101" cy="37603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10" idx="2"/>
              <a:endCxn id="8" idx="0"/>
            </p:cNvCxnSpPr>
            <p:nvPr/>
          </p:nvCxnSpPr>
          <p:spPr>
            <a:xfrm flipH="1">
              <a:off x="4109577" y="3992530"/>
              <a:ext cx="481782" cy="3289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5212942" y="3275547"/>
            <a:ext cx="1413388" cy="1045956"/>
            <a:chOff x="5212942" y="3275547"/>
            <a:chExt cx="1413388" cy="1045956"/>
          </a:xfrm>
        </p:grpSpPr>
        <p:sp>
          <p:nvSpPr>
            <p:cNvPr id="12" name="TextBox 11"/>
            <p:cNvSpPr txBox="1"/>
            <p:nvPr/>
          </p:nvSpPr>
          <p:spPr>
            <a:xfrm>
              <a:off x="5689808" y="3649186"/>
              <a:ext cx="936522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dobule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12" idx="0"/>
            </p:cNvCxnSpPr>
            <p:nvPr/>
          </p:nvCxnSpPr>
          <p:spPr>
            <a:xfrm flipH="1" flipV="1">
              <a:off x="5463627" y="3275547"/>
              <a:ext cx="694442" cy="37363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12" idx="2"/>
            </p:cNvCxnSpPr>
            <p:nvPr/>
          </p:nvCxnSpPr>
          <p:spPr>
            <a:xfrm flipH="1">
              <a:off x="5212942" y="3987740"/>
              <a:ext cx="945127" cy="3337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96358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8" grpId="0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Output streams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/>
              <a:t>: standard output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cerr</a:t>
            </a:r>
            <a:r>
              <a:rPr lang="en-US" dirty="0" smtClean="0"/>
              <a:t>: standard error</a:t>
            </a:r>
          </a:p>
          <a:p>
            <a:pPr lvl="1"/>
            <a:r>
              <a:rPr lang="en-US" dirty="0" smtClean="0"/>
              <a:t>"put to" operator: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Cross platform end-of-line: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Input stream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 smtClean="0"/>
              <a:t>: standard input</a:t>
            </a:r>
          </a:p>
          <a:p>
            <a:pPr lvl="1"/>
            <a:r>
              <a:rPr lang="en-US" dirty="0" smtClean="0"/>
              <a:t>"get from" operator: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</a:p>
          <a:p>
            <a:pPr lvl="1"/>
            <a:r>
              <a:rPr lang="en-US" dirty="0" smtClean="0"/>
              <a:t>skips initial whitespace</a:t>
            </a:r>
            <a:r>
              <a:rPr lang="en-US" dirty="0"/>
              <a:t> 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 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'\t'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'\r'</a:t>
            </a:r>
            <a:r>
              <a:rPr lang="en-US" dirty="0"/>
              <a:t>,…</a:t>
            </a:r>
            <a:endParaRPr lang="en-US" dirty="0" smtClean="0"/>
          </a:p>
          <a:p>
            <a:pPr lvl="1"/>
            <a:r>
              <a:rPr lang="en-US" dirty="0" smtClean="0"/>
              <a:t>default separator whitespace</a:t>
            </a:r>
          </a:p>
          <a:p>
            <a:pPr lvl="1"/>
            <a:r>
              <a:rPr lang="en-US" dirty="0" smtClean="0"/>
              <a:t>read entire line, including end-of-line:</a:t>
            </a:r>
            <a:br>
              <a:rPr lang="en-US" dirty="0" smtClean="0"/>
            </a:b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getline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line)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689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Result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  <a:r>
              <a:rPr lang="en-US" dirty="0" smtClean="0"/>
              <a:t> is reference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Reference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r>
              <a:rPr lang="en-US" dirty="0" smtClean="0"/>
              <a:t> evaluates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 smtClean="0"/>
              <a:t> if ready for reading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Explicit check end-of-file: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cin.eof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3289115"/>
            <a:ext cx="6961853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double data {0.0};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double sum {0.0};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while (std::cin &gt;&gt; data)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sum += data;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std::out &lt;&lt; "sum = " &lt;&lt; sum &lt;&lt; std::endl;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432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formatting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Floating point formats: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scientific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fixed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defaultfloat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Getting/setting </a:t>
            </a:r>
            <a:r>
              <a:rPr lang="en-US" dirty="0" smtClean="0"/>
              <a:t>precision (number digits), </a:t>
            </a:r>
            <a:r>
              <a:rPr lang="en-US" dirty="0"/>
              <a:t>e.g.,</a:t>
            </a:r>
            <a:br>
              <a:rPr lang="en-US" dirty="0"/>
            </a:b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cout.precision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cout.precision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(4)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3613580"/>
            <a:ext cx="4670937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const double PI {acos(-1.0)};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PI &lt;&lt; endl;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cout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&lt;&lt; scientific &lt;&lt; PI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cout.precision(4);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cout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&lt;&lt;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defaultfloat &lt;&lt;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PI &lt;&lt; endl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3677" y="3613580"/>
            <a:ext cx="152958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3.14159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13677" y="4090633"/>
            <a:ext cx="1529586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3.141593e+00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13677" y="4574805"/>
            <a:ext cx="152958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3.142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878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things 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Writing to terminal, i.e.,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267" y="2415473"/>
            <a:ext cx="6244101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061267" y="2008321"/>
            <a:ext cx="7305983" cy="707886"/>
            <a:chOff x="-2572239" y="3685670"/>
            <a:chExt cx="7305983" cy="707886"/>
          </a:xfrm>
        </p:grpSpPr>
        <p:sp>
          <p:nvSpPr>
            <p:cNvPr id="7" name="TextBox 6"/>
            <p:cNvSpPr txBox="1"/>
            <p:nvPr/>
          </p:nvSpPr>
          <p:spPr>
            <a:xfrm>
              <a:off x="2146017" y="3685670"/>
              <a:ext cx="2587727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import declarations of</a:t>
              </a:r>
            </a:p>
            <a:p>
              <a:r>
                <a:rPr lang="en-US" sz="2000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cout</a:t>
              </a:r>
              <a:r>
                <a:rPr lang="en-US" sz="2000" dirty="0" smtClean="0">
                  <a:solidFill>
                    <a:srgbClr val="C00000"/>
                  </a:solidFill>
                </a:rPr>
                <a:t>, </a:t>
              </a:r>
              <a:r>
                <a:rPr lang="en-US" sz="2000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endl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-2572239" y="4112712"/>
              <a:ext cx="2434588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1"/>
              <a:endCxn id="8" idx="3"/>
            </p:cNvCxnSpPr>
            <p:nvPr/>
          </p:nvCxnSpPr>
          <p:spPr>
            <a:xfrm flipH="1">
              <a:off x="-137651" y="4039613"/>
              <a:ext cx="2283668" cy="21352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6213986" y="3176831"/>
            <a:ext cx="1415846" cy="1141579"/>
            <a:chOff x="2044622" y="2944201"/>
            <a:chExt cx="1415846" cy="1141579"/>
          </a:xfrm>
        </p:grpSpPr>
        <p:sp>
          <p:nvSpPr>
            <p:cNvPr id="14" name="TextBox 13"/>
            <p:cNvSpPr txBox="1"/>
            <p:nvPr/>
          </p:nvSpPr>
          <p:spPr>
            <a:xfrm>
              <a:off x="2146017" y="3685670"/>
              <a:ext cx="131445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end of line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44622" y="2944201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/>
            <p:cNvCxnSpPr>
              <a:stCxn id="14" idx="0"/>
              <a:endCxn id="15" idx="2"/>
            </p:cNvCxnSpPr>
            <p:nvPr/>
          </p:nvCxnSpPr>
          <p:spPr>
            <a:xfrm flipH="1" flipV="1">
              <a:off x="2339834" y="3225045"/>
              <a:ext cx="463409" cy="46062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56038" y="3188012"/>
            <a:ext cx="1605023" cy="1140748"/>
            <a:chOff x="1030022" y="2944201"/>
            <a:chExt cx="1605023" cy="1140748"/>
          </a:xfrm>
        </p:grpSpPr>
        <p:sp>
          <p:nvSpPr>
            <p:cNvPr id="23" name="TextBox 22"/>
            <p:cNvSpPr txBox="1"/>
            <p:nvPr/>
          </p:nvSpPr>
          <p:spPr>
            <a:xfrm>
              <a:off x="1030022" y="3684839"/>
              <a:ext cx="14054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destination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044622" y="2944201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Arrow Connector 24"/>
            <p:cNvCxnSpPr>
              <a:stCxn id="23" idx="0"/>
              <a:endCxn id="24" idx="2"/>
            </p:cNvCxnSpPr>
            <p:nvPr/>
          </p:nvCxnSpPr>
          <p:spPr>
            <a:xfrm flipV="1">
              <a:off x="1732754" y="3225045"/>
              <a:ext cx="607080" cy="45979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1720644" y="5020162"/>
            <a:ext cx="49062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"hello "</a:t>
            </a:r>
            <a:r>
              <a:rPr lang="en-US" sz="2400" dirty="0" smtClean="0"/>
              <a:t>: string constant, i.e., text</a:t>
            </a:r>
            <a:endParaRPr lang="en-US" sz="2400" dirty="0"/>
          </a:p>
        </p:txBody>
      </p:sp>
      <p:grpSp>
        <p:nvGrpSpPr>
          <p:cNvPr id="10" name="Group 9"/>
          <p:cNvGrpSpPr/>
          <p:nvPr/>
        </p:nvGrpSpPr>
        <p:grpSpPr>
          <a:xfrm>
            <a:off x="2115136" y="3165633"/>
            <a:ext cx="2329045" cy="1163127"/>
            <a:chOff x="2115136" y="3165633"/>
            <a:chExt cx="2329045" cy="1163127"/>
          </a:xfrm>
        </p:grpSpPr>
        <p:grpSp>
          <p:nvGrpSpPr>
            <p:cNvPr id="30" name="Group 29"/>
            <p:cNvGrpSpPr/>
            <p:nvPr/>
          </p:nvGrpSpPr>
          <p:grpSpPr>
            <a:xfrm>
              <a:off x="2115136" y="3188012"/>
              <a:ext cx="2329045" cy="1140748"/>
              <a:chOff x="1030021" y="2944201"/>
              <a:chExt cx="2329045" cy="1140748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1030021" y="3684839"/>
                <a:ext cx="2329045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"send to" </a:t>
                </a:r>
                <a:r>
                  <a:rPr lang="en-US" sz="2000" dirty="0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operator</a:t>
                </a:r>
                <a:endParaRPr lang="en-US" sz="2000" dirty="0">
                  <a:solidFill>
                    <a:srgbClr val="C00000"/>
                  </a:solidFill>
                  <a:cs typeface="Courier New" panose="02070309020205020404" pitchFamily="49" charset="0"/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1159044" y="2944201"/>
                <a:ext cx="251811" cy="280844"/>
              </a:xfrm>
              <a:prstGeom prst="rect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" name="Straight Arrow Connector 32"/>
              <p:cNvCxnSpPr>
                <a:stCxn id="31" idx="0"/>
                <a:endCxn id="32" idx="2"/>
              </p:cNvCxnSpPr>
              <p:nvPr/>
            </p:nvCxnSpPr>
            <p:spPr>
              <a:xfrm flipH="1" flipV="1">
                <a:off x="1284950" y="3225045"/>
                <a:ext cx="909594" cy="459794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Rectangle 41"/>
            <p:cNvSpPr/>
            <p:nvPr/>
          </p:nvSpPr>
          <p:spPr>
            <a:xfrm>
              <a:off x="3730852" y="3165633"/>
              <a:ext cx="25181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Arrow Connector 42"/>
            <p:cNvCxnSpPr>
              <a:stCxn id="31" idx="0"/>
              <a:endCxn id="42" idx="2"/>
            </p:cNvCxnSpPr>
            <p:nvPr/>
          </p:nvCxnSpPr>
          <p:spPr>
            <a:xfrm flipV="1">
              <a:off x="3279659" y="3446477"/>
              <a:ext cx="577099" cy="48217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25929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width and fill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Getting/setting width, e.g.,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cout.width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cout.width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(5)</a:t>
            </a:r>
          </a:p>
          <a:p>
            <a:r>
              <a:rPr lang="en-US" dirty="0"/>
              <a:t>Getting/setting fill character, e.g.,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cout.fill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cout.fill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('0')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3884884"/>
            <a:ext cx="4670937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const int data {123};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data &lt;&lt;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endl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auto orig_width = cout.width();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cout.width(5);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auto orig_fill = cout.fill();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cout.fill('0');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cout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&lt;&lt;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data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&lt;&lt; endl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cout.width(orig_width);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cout.fill(orig_fill);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81598" y="4081678"/>
            <a:ext cx="81157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123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81598" y="5369541"/>
            <a:ext cx="81157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00123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7182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 file stream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ifstream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Output file stream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ofstream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2301890"/>
            <a:ext cx="4670937" cy="184665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#include &lt;fstream&gt;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ifstream ifs("data.txt");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if (!ifs)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/* file could not be opened */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double data {0.0};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ifs &gt;&gt; data;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23617" y="4837531"/>
            <a:ext cx="4670937" cy="184665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#include &lt;fstream&gt;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ifstream ifs("data.txt");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if (!ifs)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/* file could not be opened */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double data =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ofs &lt;&lt; data;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8148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from/writing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::string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2439544"/>
            <a:ext cx="4670937" cy="37856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#include &lt;sstream&gt;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#include &lt;vector&gt;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data;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string line;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getline(cin, line);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stringstream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str(line);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double item {0.0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str &gt;&gt; item;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data.push_back(item);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char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sep;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((sep = str.get()) != -1) {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str &gt;&gt;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item;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data.push_back(item);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1182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9,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github.com/gjbex/training-material/tree/master/CPlusPlus/Containers</a:t>
            </a:r>
            <a:r>
              <a:rPr lang="en-US" sz="16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22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Data structures are key to good programming</a:t>
            </a:r>
          </a:p>
          <a:p>
            <a:pPr lvl="1"/>
            <a:r>
              <a:rPr lang="en-US" dirty="0" smtClean="0"/>
              <a:t>implementation conceptually close to model</a:t>
            </a:r>
          </a:p>
          <a:p>
            <a:pPr lvl="1"/>
            <a:r>
              <a:rPr lang="en-US" dirty="0" smtClean="0"/>
              <a:t>fewer lines of code = less bugs</a:t>
            </a:r>
          </a:p>
          <a:p>
            <a:pPr lvl="1"/>
            <a:r>
              <a:rPr lang="en-US" dirty="0" smtClean="0"/>
              <a:t>better performance</a:t>
            </a:r>
          </a:p>
          <a:p>
            <a:r>
              <a:rPr lang="en-US" dirty="0" smtClean="0"/>
              <a:t>Programming languages</a:t>
            </a:r>
          </a:p>
          <a:p>
            <a:pPr lvl="1"/>
            <a:r>
              <a:rPr lang="en-US" dirty="0" smtClean="0"/>
              <a:t>C++: STL (Standard Template Library)</a:t>
            </a:r>
          </a:p>
          <a:p>
            <a:pPr lvl="1"/>
            <a:r>
              <a:rPr lang="en-US" dirty="0" smtClean="0"/>
              <a:t>Python: core language, standard library</a:t>
            </a:r>
          </a:p>
          <a:p>
            <a:pPr lvl="1"/>
            <a:r>
              <a:rPr lang="en-US" dirty="0" smtClean="0"/>
              <a:t>Java: standard library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Don't reinvent the wheel!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50819" y="5029199"/>
            <a:ext cx="4668650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/>
              <a:t>For all languages, many 3</a:t>
            </a:r>
            <a:r>
              <a:rPr lang="en-US" sz="2100" baseline="30000" dirty="0"/>
              <a:t>rd</a:t>
            </a:r>
            <a:r>
              <a:rPr lang="en-US" sz="2100" dirty="0"/>
              <a:t> party libraries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823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It's a zoo…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data structures</a:t>
            </a:r>
          </a:p>
          <a:p>
            <a:pPr lvl="1"/>
            <a:r>
              <a:rPr lang="en-US" dirty="0" smtClean="0"/>
              <a:t>specific properties</a:t>
            </a:r>
          </a:p>
          <a:p>
            <a:pPr lvl="1"/>
            <a:r>
              <a:rPr lang="en-US" dirty="0" smtClean="0"/>
              <a:t>specific applications</a:t>
            </a:r>
          </a:p>
          <a:p>
            <a:pPr lvl="1"/>
            <a:r>
              <a:rPr lang="en-US" dirty="0" smtClean="0"/>
              <a:t>relationship to algorithms!</a:t>
            </a:r>
          </a:p>
          <a:p>
            <a:r>
              <a:rPr lang="en-US" dirty="0" smtClean="0"/>
              <a:t>Important to have an overview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Programming language independent</a:t>
            </a:r>
          </a:p>
          <a:p>
            <a:pPr lvl="1"/>
            <a:r>
              <a:rPr lang="en-US" dirty="0" smtClean="0"/>
              <a:t>conceptual, mathematical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125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05347" y="4021281"/>
            <a:ext cx="4468980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 smtClean="0"/>
              <a:t>Which data structure to use in models?</a:t>
            </a:r>
            <a:endParaRPr lang="en-US" sz="2100" dirty="0"/>
          </a:p>
        </p:txBody>
      </p:sp>
      <p:sp>
        <p:nvSpPr>
          <p:cNvPr id="7" name="TextBox 6"/>
          <p:cNvSpPr txBox="1"/>
          <p:nvPr/>
        </p:nvSpPr>
        <p:spPr>
          <a:xfrm>
            <a:off x="1748272" y="4592781"/>
            <a:ext cx="5237331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 smtClean="0"/>
              <a:t>Which data structure to choose for algorithm?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847090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Type </a:t>
            </a:r>
            <a:r>
              <a:rPr lang="en-US" i="1" dirty="0" smtClean="0">
                <a:latin typeface="Palatino Linotype" panose="02040502050505030304" pitchFamily="18" charset="0"/>
              </a:rPr>
              <a:t>T</a:t>
            </a:r>
            <a:r>
              <a:rPr lang="en-US" dirty="0" smtClean="0"/>
              <a:t>: set of values, e.g.,</a:t>
            </a:r>
          </a:p>
          <a:p>
            <a:pPr lvl="1"/>
            <a:r>
              <a:rPr lang="en-US" dirty="0" err="1" smtClean="0"/>
              <a:t>boolean</a:t>
            </a:r>
            <a:r>
              <a:rPr lang="en-US" dirty="0" smtClean="0"/>
              <a:t> = {True, False}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= {-</a:t>
            </a:r>
            <a:r>
              <a:rPr lang="en-US" dirty="0" smtClean="0"/>
              <a:t>2147483648, -</a:t>
            </a:r>
            <a:r>
              <a:rPr lang="en-US" dirty="0"/>
              <a:t> </a:t>
            </a:r>
            <a:r>
              <a:rPr lang="en-US" dirty="0" smtClean="0"/>
              <a:t>2147483647, …, -1, 0, 1..., 2147483647}</a:t>
            </a:r>
          </a:p>
          <a:p>
            <a:r>
              <a:rPr lang="en-US" dirty="0" smtClean="0"/>
              <a:t>Size of type </a:t>
            </a:r>
            <a:r>
              <a:rPr lang="en-US" i="1" dirty="0">
                <a:latin typeface="Palatino Linotype" panose="02040502050505030304" pitchFamily="18" charset="0"/>
              </a:rPr>
              <a:t>T</a:t>
            </a:r>
            <a:r>
              <a:rPr lang="en-US" dirty="0"/>
              <a:t>: </a:t>
            </a:r>
            <a:r>
              <a:rPr lang="en-US" dirty="0" smtClean="0"/>
              <a:t>|</a:t>
            </a:r>
            <a:r>
              <a:rPr lang="en-US" i="1" dirty="0" smtClean="0">
                <a:latin typeface="Palatino Linotype" panose="02040502050505030304" pitchFamily="18" charset="0"/>
              </a:rPr>
              <a:t>T</a:t>
            </a:r>
            <a:r>
              <a:rPr lang="en-US" dirty="0" smtClean="0"/>
              <a:t>|</a:t>
            </a:r>
          </a:p>
          <a:p>
            <a:r>
              <a:rPr lang="en-US" dirty="0" smtClean="0"/>
              <a:t>Property: </a:t>
            </a:r>
          </a:p>
          <a:p>
            <a:r>
              <a:rPr lang="en-US" dirty="0" smtClean="0"/>
              <a:t>Any type: </a:t>
            </a:r>
            <a:r>
              <a:rPr lang="en-US" i="1" dirty="0" smtClean="0">
                <a:latin typeface="Palatino Linotype" panose="02040502050505030304" pitchFamily="18" charset="0"/>
              </a:rPr>
              <a:t>T</a:t>
            </a:r>
            <a:r>
              <a:rPr lang="en-US" baseline="-25000" dirty="0" smtClean="0">
                <a:sym typeface="Symbol" panose="05050102010706020507" pitchFamily="18" charset="2"/>
              </a:rPr>
              <a:t></a:t>
            </a:r>
          </a:p>
          <a:p>
            <a:r>
              <a:rPr lang="en-US" dirty="0" smtClean="0">
                <a:sym typeface="Symbol" panose="05050102010706020507" pitchFamily="18" charset="2"/>
              </a:rPr>
              <a:t>Power set of </a:t>
            </a:r>
            <a:r>
              <a:rPr lang="en-US" i="1" dirty="0" smtClean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 smtClean="0">
                <a:sym typeface="Symbol" panose="05050102010706020507" pitchFamily="18" charset="2"/>
              </a:rPr>
              <a:t>: 2</a:t>
            </a:r>
            <a:r>
              <a:rPr lang="en-US" i="1" baseline="30000" dirty="0" smtClean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 smtClean="0">
                <a:sym typeface="Symbol" panose="05050102010706020507" pitchFamily="18" charset="2"/>
              </a:rPr>
              <a:t>, e.g.,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2</a:t>
            </a:r>
            <a:r>
              <a:rPr lang="en-US" baseline="30000" dirty="0" smtClean="0">
                <a:sym typeface="Symbol" panose="05050102010706020507" pitchFamily="18" charset="2"/>
              </a:rPr>
              <a:t>boolean</a:t>
            </a:r>
            <a:r>
              <a:rPr lang="en-US" dirty="0" smtClean="0">
                <a:sym typeface="Symbol" panose="05050102010706020507" pitchFamily="18" charset="2"/>
              </a:rPr>
              <a:t> = {, {True}, {False}, {True, False}}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2</a:t>
            </a:r>
            <a:r>
              <a:rPr lang="en-US" baseline="30000" dirty="0" smtClean="0">
                <a:sym typeface="Symbol" panose="05050102010706020507" pitchFamily="18" charset="2"/>
              </a:rPr>
              <a:t>int</a:t>
            </a:r>
            <a:r>
              <a:rPr lang="en-US" dirty="0" smtClean="0">
                <a:sym typeface="Symbol" panose="05050102010706020507" pitchFamily="18" charset="2"/>
              </a:rPr>
              <a:t> = {, {0}, {1}, {-1}, …, {0, 1}, {0, -1}, …}</a:t>
            </a:r>
          </a:p>
          <a:p>
            <a:r>
              <a:rPr lang="en-US" dirty="0" smtClean="0">
                <a:sym typeface="Symbol" panose="05050102010706020507" pitchFamily="18" charset="2"/>
              </a:rPr>
              <a:t>Set of all sequences of </a:t>
            </a:r>
            <a:r>
              <a:rPr lang="en-US" i="1" dirty="0" smtClean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 smtClean="0">
                <a:sym typeface="Symbol" panose="05050102010706020507" pitchFamily="18" charset="2"/>
              </a:rPr>
              <a:t>: </a:t>
            </a:r>
            <a:r>
              <a:rPr lang="en-US" i="1" dirty="0" smtClean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baseline="30000" dirty="0" smtClean="0">
                <a:sym typeface="Symbol" panose="05050102010706020507" pitchFamily="18" charset="2"/>
              </a:rPr>
              <a:t>*</a:t>
            </a:r>
            <a:r>
              <a:rPr lang="en-US" dirty="0" smtClean="0">
                <a:sym typeface="Symbol" panose="05050102010706020507" pitchFamily="18" charset="2"/>
              </a:rPr>
              <a:t>, e.g.,</a:t>
            </a:r>
          </a:p>
          <a:p>
            <a:pPr lvl="1"/>
            <a:r>
              <a:rPr lang="en-US" dirty="0" err="1" smtClean="0">
                <a:sym typeface="Symbol" panose="05050102010706020507" pitchFamily="18" charset="2"/>
              </a:rPr>
              <a:t>boolean</a:t>
            </a:r>
            <a:r>
              <a:rPr lang="en-US" baseline="30000" dirty="0" smtClean="0">
                <a:sym typeface="Symbol" panose="05050102010706020507" pitchFamily="18" charset="2"/>
              </a:rPr>
              <a:t>*</a:t>
            </a:r>
            <a:r>
              <a:rPr lang="en-US" dirty="0" smtClean="0">
                <a:sym typeface="Symbol" panose="05050102010706020507" pitchFamily="18" charset="2"/>
              </a:rPr>
              <a:t> = {, True, False, </a:t>
            </a:r>
            <a:r>
              <a:rPr lang="en-US" dirty="0" err="1" smtClean="0">
                <a:sym typeface="Symbol" panose="05050102010706020507" pitchFamily="18" charset="2"/>
              </a:rPr>
              <a:t>TrueTrue</a:t>
            </a:r>
            <a:r>
              <a:rPr lang="en-US" dirty="0" smtClean="0">
                <a:sym typeface="Symbol" panose="05050102010706020507" pitchFamily="18" charset="2"/>
              </a:rPr>
              <a:t>, True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False, False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True,…}</a:t>
            </a:r>
          </a:p>
          <a:p>
            <a:pPr lvl="1"/>
            <a:r>
              <a:rPr lang="en-US" dirty="0" err="1" smtClean="0">
                <a:sym typeface="Symbol" panose="05050102010706020507" pitchFamily="18" charset="2"/>
              </a:rPr>
              <a:t>int</a:t>
            </a:r>
            <a:r>
              <a:rPr lang="en-US" dirty="0">
                <a:sym typeface="Symbol" panose="05050102010706020507" pitchFamily="18" charset="2"/>
              </a:rPr>
              <a:t>* = </a:t>
            </a:r>
            <a:r>
              <a:rPr lang="en-US" dirty="0" smtClean="0">
                <a:sym typeface="Symbol" panose="05050102010706020507" pitchFamily="18" charset="2"/>
              </a:rPr>
              <a:t>{</a:t>
            </a:r>
            <a:r>
              <a:rPr lang="en-US" dirty="0">
                <a:sym typeface="Symbol" panose="05050102010706020507" pitchFamily="18" charset="2"/>
              </a:rPr>
              <a:t> </a:t>
            </a:r>
            <a:r>
              <a:rPr lang="en-US" dirty="0" smtClean="0">
                <a:sym typeface="Symbol" panose="05050102010706020507" pitchFamily="18" charset="2"/>
              </a:rPr>
              <a:t>, 0</a:t>
            </a:r>
            <a:r>
              <a:rPr lang="en-US" dirty="0">
                <a:sym typeface="Symbol" panose="05050102010706020507" pitchFamily="18" charset="2"/>
              </a:rPr>
              <a:t>, 1, …, 0 </a:t>
            </a:r>
            <a:r>
              <a:rPr lang="en-US" dirty="0" smtClean="0">
                <a:sym typeface="Symbol" panose="05050102010706020507" pitchFamily="18" charset="2"/>
              </a:rPr>
              <a:t>0, 0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1, …, 0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0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0, 0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0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1, …}</a:t>
            </a:r>
          </a:p>
          <a:p>
            <a:pPr lvl="1"/>
            <a:endParaRPr lang="en-US" dirty="0" smtClean="0">
              <a:sym typeface="Symbol" panose="05050102010706020507" pitchFamily="18" charset="2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2221814" y="3308369"/>
          <a:ext cx="3093244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7" name="Equation" r:id="rId4" imgW="1841400" imgH="215640" progId="Equation.3">
                  <p:embed/>
                </p:oleObj>
              </mc:Choice>
              <mc:Fallback>
                <p:oleObj name="Equation" r:id="rId4" imgW="184140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21814" y="3308369"/>
                        <a:ext cx="3093244" cy="36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683951" y="4779821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|2</a:t>
            </a:r>
            <a:r>
              <a:rPr lang="en-US" i="1" baseline="30000" dirty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>
                <a:sym typeface="Symbol" panose="05050102010706020507" pitchFamily="18" charset="2"/>
              </a:rPr>
              <a:t>| = 2</a:t>
            </a:r>
            <a:r>
              <a:rPr lang="en-US" i="1" baseline="30000" dirty="0">
                <a:latin typeface="Palatino Linotype" panose="02040502050505030304" pitchFamily="18" charset="0"/>
                <a:sym typeface="Symbol" panose="05050102010706020507" pitchFamily="18" charset="2"/>
              </a:rPr>
              <a:t>|T|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83951" y="6136870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Palatino Linotype" panose="02040502050505030304" pitchFamily="18" charset="0"/>
                <a:sym typeface="Symbol" panose="05050102010706020507" pitchFamily="18" charset="2"/>
              </a:rPr>
              <a:t>|T</a:t>
            </a:r>
            <a:r>
              <a:rPr lang="en-US" baseline="30000" dirty="0">
                <a:sym typeface="Symbol" panose="05050102010706020507" pitchFamily="18" charset="2"/>
              </a:rPr>
              <a:t>*</a:t>
            </a:r>
            <a:r>
              <a:rPr lang="en-US" dirty="0">
                <a:sym typeface="Symbol" panose="05050102010706020507" pitchFamily="18" charset="2"/>
              </a:rPr>
              <a:t>| = 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49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Data structures provided</a:t>
            </a:r>
          </a:p>
          <a:p>
            <a:pPr lvl="1"/>
            <a:r>
              <a:rPr lang="en-US" dirty="0" smtClean="0"/>
              <a:t>core language</a:t>
            </a:r>
          </a:p>
          <a:p>
            <a:pPr lvl="1"/>
            <a:r>
              <a:rPr lang="en-US" dirty="0" smtClean="0"/>
              <a:t>standard libraries</a:t>
            </a:r>
          </a:p>
          <a:p>
            <a:r>
              <a:rPr lang="en-US" dirty="0" smtClean="0"/>
              <a:t>Other data structures can be implemented on top</a:t>
            </a:r>
          </a:p>
          <a:p>
            <a:r>
              <a:rPr lang="en-US" dirty="0" smtClean="0"/>
              <a:t>Contents</a:t>
            </a:r>
          </a:p>
          <a:p>
            <a:pPr lvl="1"/>
            <a:r>
              <a:rPr lang="en-US" dirty="0" smtClean="0"/>
              <a:t>array</a:t>
            </a:r>
          </a:p>
          <a:p>
            <a:pPr lvl="1"/>
            <a:r>
              <a:rPr lang="en-US" dirty="0" err="1" smtClean="0"/>
              <a:t>valarray</a:t>
            </a:r>
            <a:endParaRPr lang="en-US" dirty="0" smtClean="0"/>
          </a:p>
          <a:p>
            <a:pPr lvl="1"/>
            <a:r>
              <a:rPr lang="en-US" dirty="0" smtClean="0"/>
              <a:t>vector</a:t>
            </a:r>
          </a:p>
          <a:p>
            <a:pPr lvl="1"/>
            <a:r>
              <a:rPr lang="en-US" dirty="0" smtClean="0"/>
              <a:t>tuple</a:t>
            </a:r>
          </a:p>
          <a:p>
            <a:pPr lvl="1"/>
            <a:r>
              <a:rPr lang="en-US" dirty="0" smtClean="0"/>
              <a:t>list</a:t>
            </a:r>
          </a:p>
          <a:p>
            <a:pPr lvl="1"/>
            <a:r>
              <a:rPr lang="en-US" dirty="0" smtClean="0"/>
              <a:t>set</a:t>
            </a:r>
          </a:p>
          <a:p>
            <a:pPr lvl="1"/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866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random by ordinal index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fixed length</a:t>
            </a:r>
          </a:p>
          <a:p>
            <a:pPr lvl="1"/>
            <a:r>
              <a:rPr lang="en-US" dirty="0" smtClean="0"/>
              <a:t>update: O(1)</a:t>
            </a:r>
          </a:p>
          <a:p>
            <a:pPr lvl="1"/>
            <a:r>
              <a:rPr lang="en-US" dirty="0" smtClean="0"/>
              <a:t>retrieval: O(1)</a:t>
            </a:r>
          </a:p>
          <a:p>
            <a:pPr lvl="1"/>
            <a:r>
              <a:rPr lang="en-US" dirty="0" smtClean="0"/>
              <a:t>search: O(n)</a:t>
            </a:r>
          </a:p>
          <a:p>
            <a:pPr lvl="1"/>
            <a:r>
              <a:rPr lang="en-US" dirty="0" smtClean="0"/>
              <a:t>element type: homogenous</a:t>
            </a:r>
          </a:p>
          <a:p>
            <a:r>
              <a:rPr lang="en-US" dirty="0" smtClean="0"/>
              <a:t>Implementation: core language</a:t>
            </a:r>
          </a:p>
          <a:p>
            <a:pPr lvl="1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730462" y="2782168"/>
            <a:ext cx="2926051" cy="777009"/>
            <a:chOff x="6307280" y="2566553"/>
            <a:chExt cx="3901402" cy="1036011"/>
          </a:xfrm>
        </p:grpSpPr>
        <p:graphicFrame>
          <p:nvGraphicFramePr>
            <p:cNvPr id="4" name="Object 3"/>
            <p:cNvGraphicFramePr>
              <a:graphicFrameLocks noChangeAspect="1"/>
            </p:cNvGraphicFramePr>
            <p:nvPr>
              <p:extLst/>
            </p:nvPr>
          </p:nvGraphicFramePr>
          <p:xfrm>
            <a:off x="7052731" y="3147481"/>
            <a:ext cx="3155951" cy="4550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51" name="Equation" r:id="rId3" imgW="1409400" imgH="203040" progId="Equation.3">
                    <p:embed/>
                  </p:oleObj>
                </mc:Choice>
                <mc:Fallback>
                  <p:oleObj name="Equation" r:id="rId3" imgW="1409400" imgH="2030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7052731" y="3147481"/>
                          <a:ext cx="3155951" cy="45508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6307280" y="2566553"/>
              <a:ext cx="3386911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i="1" dirty="0"/>
                <a:t>d</a:t>
              </a:r>
              <a:r>
                <a:rPr lang="en-US" sz="2100" dirty="0"/>
                <a:t>-dimensional array </a:t>
              </a:r>
              <a:r>
                <a:rPr lang="en-US" sz="2100" i="1" dirty="0">
                  <a:latin typeface="Palatino Linotype" panose="02040502050505030304" pitchFamily="18" charset="0"/>
                </a:rPr>
                <a:t>a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128</a:t>
            </a:fld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>
            <a:off x="5431341" y="5693496"/>
            <a:ext cx="1839304" cy="662855"/>
            <a:chOff x="5431341" y="5693496"/>
            <a:chExt cx="1839304" cy="662855"/>
          </a:xfrm>
        </p:grpSpPr>
        <p:grpSp>
          <p:nvGrpSpPr>
            <p:cNvPr id="20" name="Group 19"/>
            <p:cNvGrpSpPr/>
            <p:nvPr/>
          </p:nvGrpSpPr>
          <p:grpSpPr>
            <a:xfrm>
              <a:off x="5431341" y="5693496"/>
              <a:ext cx="1839304" cy="222972"/>
              <a:chOff x="5330430" y="5953991"/>
              <a:chExt cx="1839304" cy="222972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5330430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5638695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5940034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6248299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6560026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6868291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544646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5740979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605958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6357456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6651870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6971387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5431341" y="5908242"/>
              <a:ext cx="1839304" cy="222972"/>
              <a:chOff x="5330430" y="5953991"/>
              <a:chExt cx="1839304" cy="222972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330430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5638695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5940034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6248299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6560026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6868291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544646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5740979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605958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6357456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6651870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6971387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5431341" y="6133379"/>
              <a:ext cx="1839304" cy="222972"/>
              <a:chOff x="5330430" y="5953991"/>
              <a:chExt cx="1839304" cy="222972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5330430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5638695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5940034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6248299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6560026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6868291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544646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5740979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605958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6357456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6651870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6971387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60044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EMPTY_ARRAY(length</a:t>
            </a:r>
            <a:r>
              <a:rPr lang="en-US" baseline="-25000" dirty="0" smtClean="0"/>
              <a:t>0</a:t>
            </a:r>
            <a:r>
              <a:rPr lang="en-US" dirty="0" smtClean="0"/>
              <a:t>, …, length</a:t>
            </a:r>
            <a:r>
              <a:rPr lang="en-US" i="1" baseline="-25000" dirty="0" smtClean="0"/>
              <a:t>d</a:t>
            </a:r>
            <a:r>
              <a:rPr lang="en-US" baseline="-25000" dirty="0" smtClean="0"/>
              <a:t>-1</a:t>
            </a:r>
            <a:r>
              <a:rPr lang="en-US" dirty="0" smtClean="0"/>
              <a:t>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array</a:t>
            </a:r>
            <a:endParaRPr lang="en-US" dirty="0" smtClean="0"/>
          </a:p>
          <a:p>
            <a:r>
              <a:rPr lang="en-US" dirty="0" smtClean="0"/>
              <a:t>ARRAY.SET(index</a:t>
            </a:r>
            <a:r>
              <a:rPr lang="en-US" baseline="-25000" dirty="0" smtClean="0"/>
              <a:t>0</a:t>
            </a:r>
            <a:r>
              <a:rPr lang="en-US" dirty="0" smtClean="0"/>
              <a:t>, …, index</a:t>
            </a:r>
            <a:r>
              <a:rPr lang="en-US" i="1" baseline="-25000" dirty="0" smtClean="0"/>
              <a:t>d</a:t>
            </a:r>
            <a:r>
              <a:rPr lang="en-US" baseline="-25000" dirty="0" smtClean="0"/>
              <a:t>-1</a:t>
            </a:r>
            <a:r>
              <a:rPr lang="en-US" dirty="0" smtClean="0"/>
              <a:t>, value)</a:t>
            </a:r>
          </a:p>
          <a:p>
            <a:r>
              <a:rPr lang="en-US" dirty="0"/>
              <a:t>ARRAY.GET(index</a:t>
            </a:r>
            <a:r>
              <a:rPr lang="en-US" baseline="-25000" dirty="0"/>
              <a:t>0</a:t>
            </a:r>
            <a:r>
              <a:rPr lang="en-US" dirty="0"/>
              <a:t>, …, index</a:t>
            </a:r>
            <a:r>
              <a:rPr lang="en-US" i="1" baseline="-25000" dirty="0"/>
              <a:t>d</a:t>
            </a:r>
            <a:r>
              <a:rPr lang="en-US" baseline="-25000" dirty="0"/>
              <a:t>-1</a:t>
            </a:r>
            <a:r>
              <a:rPr lang="en-US" dirty="0" smtClean="0"/>
              <a:t>) </a:t>
            </a:r>
            <a:r>
              <a:rPr lang="en-US" dirty="0">
                <a:sym typeface="Symbol" panose="05050102010706020507" pitchFamily="18" charset="2"/>
              </a:rPr>
              <a:t> value</a:t>
            </a:r>
            <a:endParaRPr lang="en-US" dirty="0" smtClean="0"/>
          </a:p>
          <a:p>
            <a:r>
              <a:rPr lang="en-US" dirty="0" smtClean="0"/>
              <a:t>ARRAY.LENGTH(</a:t>
            </a:r>
            <a:r>
              <a:rPr lang="en-US" i="1" dirty="0" err="1" smtClean="0"/>
              <a:t>i</a:t>
            </a:r>
            <a:r>
              <a:rPr lang="en-US" dirty="0" smtClean="0"/>
              <a:t>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 smtClean="0">
                <a:sym typeface="Symbol" panose="05050102010706020507" pitchFamily="18" charset="2"/>
              </a:rPr>
              <a:t>length</a:t>
            </a:r>
            <a:r>
              <a:rPr lang="en-US" i="1" baseline="-25000" dirty="0" err="1" smtClean="0">
                <a:sym typeface="Symbol" panose="05050102010706020507" pitchFamily="18" charset="2"/>
              </a:rPr>
              <a:t>i</a:t>
            </a:r>
            <a:endParaRPr lang="en-US" i="1" baseline="-25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129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52153" y="4218709"/>
            <a:ext cx="558870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ym typeface="Symbol" panose="05050102010706020507" pitchFamily="18" charset="2"/>
              </a:rPr>
              <a:t> 0 </a:t>
            </a:r>
            <a:r>
              <a:rPr lang="en-US" sz="2800" dirty="0">
                <a:sym typeface="Symbol" panose="05050102010706020507" pitchFamily="18" charset="2"/>
              </a:rPr>
              <a:t></a:t>
            </a:r>
            <a:r>
              <a:rPr lang="en-US" sz="2800" dirty="0" smtClean="0">
                <a:sym typeface="Symbol" panose="05050102010706020507" pitchFamily="18" charset="2"/>
              </a:rPr>
              <a:t> </a:t>
            </a:r>
            <a:r>
              <a:rPr lang="en-US" sz="2800" i="1" dirty="0" err="1" smtClean="0">
                <a:sym typeface="Symbol" panose="05050102010706020507" pitchFamily="18" charset="2"/>
              </a:rPr>
              <a:t>i</a:t>
            </a:r>
            <a:r>
              <a:rPr lang="en-US" sz="2800" dirty="0" smtClean="0">
                <a:sym typeface="Symbol" panose="05050102010706020507" pitchFamily="18" charset="2"/>
              </a:rPr>
              <a:t> </a:t>
            </a:r>
            <a:r>
              <a:rPr lang="en-US" sz="2800" dirty="0">
                <a:sym typeface="Symbol" panose="05050102010706020507" pitchFamily="18" charset="2"/>
              </a:rPr>
              <a:t></a:t>
            </a:r>
            <a:r>
              <a:rPr lang="en-US" sz="2800" dirty="0" smtClean="0">
                <a:sym typeface="Symbol" panose="05050102010706020507" pitchFamily="18" charset="2"/>
              </a:rPr>
              <a:t> </a:t>
            </a:r>
            <a:r>
              <a:rPr lang="en-US" sz="2800" i="1" dirty="0" smtClean="0">
                <a:sym typeface="Symbol" panose="05050102010706020507" pitchFamily="18" charset="2"/>
              </a:rPr>
              <a:t>d</a:t>
            </a:r>
            <a:r>
              <a:rPr lang="en-US" sz="2800" dirty="0" smtClean="0">
                <a:sym typeface="Symbol" panose="05050102010706020507" pitchFamily="18" charset="2"/>
              </a:rPr>
              <a:t> - 1:  </a:t>
            </a:r>
            <a:r>
              <a:rPr lang="en-US" sz="2800" dirty="0" smtClean="0"/>
              <a:t>0 </a:t>
            </a:r>
            <a:r>
              <a:rPr lang="en-US" sz="2800" dirty="0" smtClean="0">
                <a:sym typeface="Symbol" panose="05050102010706020507" pitchFamily="18" charset="2"/>
              </a:rPr>
              <a:t></a:t>
            </a:r>
            <a:r>
              <a:rPr lang="en-US" sz="2800" dirty="0" smtClean="0"/>
              <a:t> </a:t>
            </a:r>
            <a:r>
              <a:rPr lang="en-US" sz="2800" dirty="0" err="1" smtClean="0"/>
              <a:t>index</a:t>
            </a:r>
            <a:r>
              <a:rPr lang="en-US" sz="2800" i="1" baseline="-25000" dirty="0" err="1" smtClean="0"/>
              <a:t>i</a:t>
            </a:r>
            <a:r>
              <a:rPr lang="en-US" sz="2800" dirty="0" smtClean="0"/>
              <a:t> </a:t>
            </a:r>
            <a:r>
              <a:rPr lang="en-US" sz="2800" dirty="0">
                <a:sym typeface="Symbol" panose="05050102010706020507" pitchFamily="18" charset="2"/>
              </a:rPr>
              <a:t></a:t>
            </a:r>
            <a:r>
              <a:rPr lang="en-US" sz="2800" dirty="0" smtClean="0"/>
              <a:t> </a:t>
            </a:r>
            <a:r>
              <a:rPr lang="en-US" sz="2800" dirty="0" err="1" smtClean="0"/>
              <a:t>length</a:t>
            </a:r>
            <a:r>
              <a:rPr lang="en-US" sz="2800" i="1" baseline="-25000" dirty="0" err="1" smtClean="0"/>
              <a:t>i</a:t>
            </a:r>
            <a:r>
              <a:rPr lang="en-US" sz="2800" dirty="0" smtClean="0"/>
              <a:t> - 1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63113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things 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Command line arguments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75441" y="2308628"/>
            <a:ext cx="5368777" cy="107721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./hello.exe 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world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hello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world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!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./hello.exe 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C++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hello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! 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3156154" y="2322613"/>
            <a:ext cx="3677265" cy="1678681"/>
            <a:chOff x="3156154" y="2322613"/>
            <a:chExt cx="3677265" cy="1678681"/>
          </a:xfrm>
        </p:grpSpPr>
        <p:grpSp>
          <p:nvGrpSpPr>
            <p:cNvPr id="6" name="Group 5"/>
            <p:cNvGrpSpPr/>
            <p:nvPr/>
          </p:nvGrpSpPr>
          <p:grpSpPr>
            <a:xfrm>
              <a:off x="3156154" y="2322613"/>
              <a:ext cx="3677265" cy="1678681"/>
              <a:chOff x="2044622" y="2944201"/>
              <a:chExt cx="3677265" cy="1678681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2578636" y="4222772"/>
                <a:ext cx="3143251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argument passed at runtime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044622" y="2944201"/>
                <a:ext cx="751500" cy="280844"/>
              </a:xfrm>
              <a:prstGeom prst="rect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Arrow Connector 8"/>
              <p:cNvCxnSpPr>
                <a:stCxn id="7" idx="0"/>
                <a:endCxn id="8" idx="2"/>
              </p:cNvCxnSpPr>
              <p:nvPr/>
            </p:nvCxnSpPr>
            <p:spPr>
              <a:xfrm flipH="1" flipV="1">
                <a:off x="2420372" y="3225045"/>
                <a:ext cx="1729890" cy="997727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Rectangle 12"/>
            <p:cNvSpPr/>
            <p:nvPr/>
          </p:nvSpPr>
          <p:spPr>
            <a:xfrm>
              <a:off x="3177942" y="2818795"/>
              <a:ext cx="512226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Arrow Connector 13"/>
            <p:cNvCxnSpPr>
              <a:stCxn id="7" idx="0"/>
              <a:endCxn id="13" idx="2"/>
            </p:cNvCxnSpPr>
            <p:nvPr/>
          </p:nvCxnSpPr>
          <p:spPr>
            <a:xfrm flipH="1" flipV="1">
              <a:off x="3434055" y="3099639"/>
              <a:ext cx="1827739" cy="5015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1061267" y="4027966"/>
            <a:ext cx="6244101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1641746" y="4308105"/>
            <a:ext cx="1624687" cy="1686991"/>
            <a:chOff x="1010358" y="2944201"/>
            <a:chExt cx="1624687" cy="1686991"/>
          </a:xfrm>
        </p:grpSpPr>
        <p:sp>
          <p:nvSpPr>
            <p:cNvPr id="22" name="TextBox 21"/>
            <p:cNvSpPr txBox="1"/>
            <p:nvPr/>
          </p:nvSpPr>
          <p:spPr>
            <a:xfrm>
              <a:off x="1010358" y="3923306"/>
              <a:ext cx="1405464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number of arguments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044622" y="2944201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Arrow Connector 23"/>
            <p:cNvCxnSpPr>
              <a:stCxn id="22" idx="0"/>
              <a:endCxn id="23" idx="2"/>
            </p:cNvCxnSpPr>
            <p:nvPr/>
          </p:nvCxnSpPr>
          <p:spPr>
            <a:xfrm flipV="1">
              <a:off x="1713090" y="3225045"/>
              <a:ext cx="626744" cy="69826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4191341" y="4308105"/>
            <a:ext cx="1838155" cy="1692599"/>
            <a:chOff x="513342" y="2984727"/>
            <a:chExt cx="1838155" cy="1692599"/>
          </a:xfrm>
        </p:grpSpPr>
        <p:sp>
          <p:nvSpPr>
            <p:cNvPr id="28" name="TextBox 27"/>
            <p:cNvSpPr txBox="1"/>
            <p:nvPr/>
          </p:nvSpPr>
          <p:spPr>
            <a:xfrm>
              <a:off x="946033" y="3969440"/>
              <a:ext cx="1405464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values of arguments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13342" y="2984727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Arrow Connector 29"/>
            <p:cNvCxnSpPr>
              <a:stCxn id="28" idx="0"/>
              <a:endCxn id="29" idx="2"/>
            </p:cNvCxnSpPr>
            <p:nvPr/>
          </p:nvCxnSpPr>
          <p:spPr>
            <a:xfrm flipH="1" flipV="1">
              <a:off x="808554" y="3265571"/>
              <a:ext cx="840211" cy="70386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2981805" y="4797748"/>
            <a:ext cx="1934324" cy="1379215"/>
            <a:chOff x="1010359" y="2944201"/>
            <a:chExt cx="1934324" cy="1379215"/>
          </a:xfrm>
        </p:grpSpPr>
        <p:sp>
          <p:nvSpPr>
            <p:cNvPr id="36" name="TextBox 35"/>
            <p:cNvSpPr txBox="1"/>
            <p:nvPr/>
          </p:nvSpPr>
          <p:spPr>
            <a:xfrm>
              <a:off x="1010359" y="3923306"/>
              <a:ext cx="142304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1</a:t>
              </a:r>
              <a:r>
                <a:rPr lang="en-US" sz="2000" baseline="30000" dirty="0" smtClean="0">
                  <a:solidFill>
                    <a:srgbClr val="C00000"/>
                  </a:solidFill>
                </a:rPr>
                <a:t>st</a:t>
              </a:r>
              <a:r>
                <a:rPr lang="en-US" sz="2000" dirty="0" smtClean="0">
                  <a:solidFill>
                    <a:srgbClr val="C00000"/>
                  </a:solidFill>
                </a:rPr>
                <a:t> value (?)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044622" y="2944201"/>
              <a:ext cx="90006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Arrow Connector 37"/>
            <p:cNvCxnSpPr>
              <a:stCxn id="36" idx="0"/>
              <a:endCxn id="37" idx="2"/>
            </p:cNvCxnSpPr>
            <p:nvPr/>
          </p:nvCxnSpPr>
          <p:spPr>
            <a:xfrm flipV="1">
              <a:off x="1721883" y="3225045"/>
              <a:ext cx="772770" cy="69826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/>
          <p:cNvSpPr txBox="1"/>
          <p:nvPr/>
        </p:nvSpPr>
        <p:spPr>
          <a:xfrm>
            <a:off x="6432166" y="5363730"/>
            <a:ext cx="159530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Assigned when</a:t>
            </a:r>
          </a:p>
          <a:p>
            <a:r>
              <a:rPr lang="en-US" dirty="0" smtClean="0"/>
              <a:t>program starts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060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46" grpId="0" animBg="1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130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50" y="1953400"/>
            <a:ext cx="5561138" cy="147732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 a = {3, 5, 7, 9};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4;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]*a[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8650" y="4152808"/>
            <a:ext cx="5561138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a[0] = 12;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a[1] = a[0] + 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13;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51018" y="5579918"/>
            <a:ext cx="520174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 array indexing is zero based!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4282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Properties of array</a:t>
            </a:r>
          </a:p>
          <a:p>
            <a:r>
              <a:rPr lang="en-US" dirty="0" smtClean="0"/>
              <a:t>Support for mathematical operations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+=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-=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*=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/=</a:t>
            </a:r>
          </a:p>
          <a:p>
            <a:pPr lvl="1"/>
            <a:r>
              <a:rPr lang="en-US" dirty="0" smtClean="0"/>
              <a:t>functions: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cos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dirty="0" smtClean="0"/>
              <a:t>, …</a:t>
            </a:r>
          </a:p>
          <a:p>
            <a:r>
              <a:rPr lang="en-US" dirty="0" smtClean="0"/>
              <a:t>Implementation: STL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380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array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953400"/>
            <a:ext cx="6979848" cy="452431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 time(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nr_points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generate(begin(time), end(time),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delta_t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()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static double t {0.0};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auto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curr_time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t +=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delta_t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return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curr_time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});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 signal(0.0,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nr_points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auto&amp;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wave: waves)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auto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wave.first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auto phase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wave.second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signal += cos(2.0*pi*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*time + phase)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8488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random by ordinal index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length can vary</a:t>
            </a:r>
          </a:p>
          <a:p>
            <a:pPr lvl="1"/>
            <a:r>
              <a:rPr lang="en-US" dirty="0" smtClean="0"/>
              <a:t>update: O(1)</a:t>
            </a:r>
          </a:p>
          <a:p>
            <a:pPr lvl="1"/>
            <a:r>
              <a:rPr lang="en-US" dirty="0" smtClean="0"/>
              <a:t>retrieval: O(1)</a:t>
            </a:r>
          </a:p>
          <a:p>
            <a:pPr lvl="1"/>
            <a:r>
              <a:rPr lang="en-US" dirty="0" smtClean="0"/>
              <a:t>search: O(n)</a:t>
            </a:r>
          </a:p>
          <a:p>
            <a:pPr lvl="1"/>
            <a:r>
              <a:rPr lang="en-US" dirty="0" smtClean="0"/>
              <a:t>element type: homogenous</a:t>
            </a:r>
          </a:p>
          <a:p>
            <a:r>
              <a:rPr lang="en-US" dirty="0" smtClean="0"/>
              <a:t>Implementation: STL</a:t>
            </a:r>
          </a:p>
          <a:p>
            <a:pPr lvl="1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730462" y="2782169"/>
            <a:ext cx="2538580" cy="777007"/>
            <a:chOff x="6307280" y="2566553"/>
            <a:chExt cx="3384774" cy="1036008"/>
          </a:xfrm>
        </p:grpSpPr>
        <p:graphicFrame>
          <p:nvGraphicFramePr>
            <p:cNvPr id="4" name="Object 3"/>
            <p:cNvGraphicFramePr>
              <a:graphicFrameLocks noChangeAspect="1"/>
            </p:cNvGraphicFramePr>
            <p:nvPr>
              <p:extLst/>
            </p:nvPr>
          </p:nvGraphicFramePr>
          <p:xfrm>
            <a:off x="8161864" y="3147479"/>
            <a:ext cx="937684" cy="4550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75" name="Equation" r:id="rId3" imgW="419040" imgH="203040" progId="Equation.3">
                    <p:embed/>
                  </p:oleObj>
                </mc:Choice>
                <mc:Fallback>
                  <p:oleObj name="Equation" r:id="rId3" imgW="419040" imgH="2030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8161864" y="3147479"/>
                          <a:ext cx="937684" cy="45508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6307280" y="2566553"/>
              <a:ext cx="3384774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 smtClean="0"/>
                <a:t>1-dimensional </a:t>
              </a:r>
              <a:r>
                <a:rPr lang="en-US" sz="2100" dirty="0"/>
                <a:t>array </a:t>
              </a:r>
              <a:r>
                <a:rPr lang="en-US" sz="2100" i="1" dirty="0">
                  <a:latin typeface="Palatino Linotype" panose="02040502050505030304" pitchFamily="18" charset="0"/>
                </a:rPr>
                <a:t>a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133</a:t>
            </a:fld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5431341" y="5693496"/>
            <a:ext cx="1839304" cy="222972"/>
            <a:chOff x="5330430" y="5953991"/>
            <a:chExt cx="1839304" cy="222972"/>
          </a:xfrm>
        </p:grpSpPr>
        <p:sp>
          <p:nvSpPr>
            <p:cNvPr id="8" name="Rectangle 7"/>
            <p:cNvSpPr/>
            <p:nvPr/>
          </p:nvSpPr>
          <p:spPr>
            <a:xfrm>
              <a:off x="5330430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638695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940034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248299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560026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868291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446462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5740979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6059582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6357456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6651870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6971387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89020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EMPTY_VECTOR([length])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vector</a:t>
            </a:r>
            <a:endParaRPr lang="en-US" dirty="0" smtClean="0"/>
          </a:p>
          <a:p>
            <a:r>
              <a:rPr lang="en-US" dirty="0" smtClean="0"/>
              <a:t>VECTOR.SET(index, value)</a:t>
            </a:r>
          </a:p>
          <a:p>
            <a:r>
              <a:rPr lang="en-US" dirty="0" smtClean="0"/>
              <a:t>VECTOR.GET(index) </a:t>
            </a:r>
            <a:r>
              <a:rPr lang="en-US" dirty="0">
                <a:sym typeface="Symbol" panose="05050102010706020507" pitchFamily="18" charset="2"/>
              </a:rPr>
              <a:t> value</a:t>
            </a:r>
            <a:endParaRPr lang="en-US" dirty="0" smtClean="0"/>
          </a:p>
          <a:p>
            <a:r>
              <a:rPr lang="en-US" dirty="0" smtClean="0"/>
              <a:t>VECTOR.LENGTH()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length</a:t>
            </a:r>
            <a:endParaRPr lang="en-US" i="1" baseline="-25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52153" y="4218709"/>
            <a:ext cx="336374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0 </a:t>
            </a:r>
            <a:r>
              <a:rPr lang="en-US" sz="2800" dirty="0" smtClean="0">
                <a:sym typeface="Symbol" panose="05050102010706020507" pitchFamily="18" charset="2"/>
              </a:rPr>
              <a:t></a:t>
            </a:r>
            <a:r>
              <a:rPr lang="en-US" sz="2800" dirty="0" smtClean="0"/>
              <a:t> index </a:t>
            </a:r>
            <a:r>
              <a:rPr lang="en-US" sz="2800" dirty="0">
                <a:sym typeface="Symbol" panose="05050102010706020507" pitchFamily="18" charset="2"/>
              </a:rPr>
              <a:t></a:t>
            </a:r>
            <a:r>
              <a:rPr lang="en-US" sz="2800" dirty="0" smtClean="0"/>
              <a:t> length - 1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9476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solidFill>
            <a:schemeClr val="bg1"/>
          </a:solidFill>
        </p:spPr>
        <p:txBody>
          <a:bodyPr/>
          <a:lstStyle/>
          <a:p>
            <a:fld id="{11AD1F4E-1E51-402E-B221-310F004E7D3B}" type="slidenum">
              <a:rPr lang="en-US" smtClean="0"/>
              <a:t>135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49" y="1953400"/>
            <a:ext cx="7486651" cy="25853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&lt;vector&gt;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read_data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 in)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vector&lt;double&gt; data;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item;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(in &gt;&gt; item)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push_back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data;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9902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solidFill>
            <a:schemeClr val="bg1"/>
          </a:solidFill>
        </p:spPr>
        <p:txBody>
          <a:bodyPr/>
          <a:lstStyle/>
          <a:p>
            <a:fld id="{11AD1F4E-1E51-402E-B221-310F004E7D3B}" type="slidenum">
              <a:rPr lang="en-US" smtClean="0"/>
              <a:t>136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49" y="1953400"/>
            <a:ext cx="7486651" cy="42473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&lt;algorithm&gt;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compute_stats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(vector&lt;double&gt; data)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sum {0.0};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item: data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sum += item;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Stats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stats.mean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sum/n;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</a:t>
            </a:r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.end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middle {n/2};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stats.median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 % 2 == 1 ? data.at(middle) 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(data.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middle - 1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data.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middle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)/2.0;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stats;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06395" y="6016924"/>
            <a:ext cx="5380255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 vector indexing is zero based!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32290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Container</a:t>
            </a:r>
            <a:r>
              <a:rPr lang="en-US" dirty="0" smtClean="0"/>
              <a:t>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c.begin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c.cbegin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reference to first element of container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c.begin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==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 if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 smtClean="0"/>
              <a:t> empty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c.cend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reference to element beyond last of container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c.empty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true if container empty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number of items in container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c.max_size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maximum capacity of container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924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STL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SequenceContainer</a:t>
            </a:r>
            <a:r>
              <a:rPr lang="en-US" dirty="0" smtClean="0"/>
              <a:t>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c.at(index)</a:t>
            </a:r>
          </a:p>
          <a:p>
            <a:pPr lvl="1"/>
            <a:r>
              <a:rPr lang="en-US" dirty="0" smtClean="0"/>
              <a:t>accessing element at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dirty="0" smtClean="0"/>
              <a:t> (0-based)</a:t>
            </a:r>
          </a:p>
          <a:p>
            <a:pPr lvl="1"/>
            <a:r>
              <a:rPr lang="en-US" dirty="0" smtClean="0"/>
              <a:t>range checked, safer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c[index]</a:t>
            </a:r>
          </a:p>
          <a:p>
            <a:pPr lvl="1"/>
            <a:r>
              <a:rPr lang="en-US" dirty="0" smtClean="0"/>
              <a:t>accessing element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dirty="0" smtClean="0"/>
              <a:t> (0-based)</a:t>
            </a:r>
          </a:p>
          <a:p>
            <a:pPr lvl="1"/>
            <a:r>
              <a:rPr lang="en-US" dirty="0" smtClean="0"/>
              <a:t>not ranged checked, faster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c.front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c.back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first/last element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c.push_back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(e)</a:t>
            </a:r>
          </a:p>
          <a:p>
            <a:pPr lvl="1"/>
            <a:r>
              <a:rPr lang="en-US" dirty="0" smtClean="0"/>
              <a:t>add element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dirty="0" smtClean="0"/>
              <a:t> at end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c.insert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(it, e)</a:t>
            </a:r>
          </a:p>
          <a:p>
            <a:pPr lvl="1"/>
            <a:r>
              <a:rPr lang="en-US" dirty="0" smtClean="0"/>
              <a:t>insert an element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dirty="0" smtClean="0"/>
              <a:t> before position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en-US" dirty="0" smtClean="0"/>
              <a:t> iterator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1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random by ordinal index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fixed length</a:t>
            </a:r>
          </a:p>
          <a:p>
            <a:pPr lvl="1"/>
            <a:r>
              <a:rPr lang="en-US" dirty="0" smtClean="0"/>
              <a:t>insert/update: N/A</a:t>
            </a:r>
          </a:p>
          <a:p>
            <a:pPr lvl="1"/>
            <a:r>
              <a:rPr lang="en-US" dirty="0" smtClean="0"/>
              <a:t>retrieval: O(1)</a:t>
            </a:r>
          </a:p>
          <a:p>
            <a:pPr lvl="1"/>
            <a:r>
              <a:rPr lang="en-US" dirty="0" smtClean="0"/>
              <a:t>search: N/A</a:t>
            </a:r>
          </a:p>
          <a:p>
            <a:pPr lvl="1"/>
            <a:r>
              <a:rPr lang="en-US" dirty="0" smtClean="0"/>
              <a:t>element type: any</a:t>
            </a:r>
          </a:p>
          <a:p>
            <a:r>
              <a:rPr lang="en-US" dirty="0" smtClean="0"/>
              <a:t>Implementation: STL</a:t>
            </a:r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699287" y="3234173"/>
            <a:ext cx="2734976" cy="798078"/>
            <a:chOff x="6307280" y="2566553"/>
            <a:chExt cx="3646634" cy="1064103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>
              <p:extLst/>
            </p:nvPr>
          </p:nvGraphicFramePr>
          <p:xfrm>
            <a:off x="7305964" y="3118423"/>
            <a:ext cx="2647950" cy="512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99" name="Equation" r:id="rId3" imgW="1180800" imgH="228600" progId="Equation.3">
                    <p:embed/>
                  </p:oleObj>
                </mc:Choice>
                <mc:Fallback>
                  <p:oleObj name="Equation" r:id="rId3" imgW="1180800" imgH="2286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7305964" y="3118423"/>
                          <a:ext cx="2647950" cy="51223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6307280" y="2566553"/>
              <a:ext cx="1498701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i="1" dirty="0"/>
                <a:t>d</a:t>
              </a:r>
              <a:r>
                <a:rPr lang="en-US" sz="2100" dirty="0"/>
                <a:t>-tuple </a:t>
              </a:r>
              <a:r>
                <a:rPr lang="en-US" sz="2100" i="1" dirty="0">
                  <a:latin typeface="Palatino Linotype" panose="02040502050505030304" pitchFamily="18" charset="0"/>
                </a:rPr>
                <a:t>t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139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6708775" y="4379119"/>
            <a:ext cx="1450975" cy="1450975"/>
            <a:chOff x="6868390" y="4539672"/>
            <a:chExt cx="1450975" cy="1450975"/>
          </a:xfrm>
        </p:grpSpPr>
        <p:pic>
          <p:nvPicPr>
            <p:cNvPr id="3113" name="Picture 41" descr="http://plainicon.com/dl.php?pid=48762&amp;tem=256px&amp;con=download-icon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68390" y="4539672"/>
              <a:ext cx="1450975" cy="145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 rot="2676447">
              <a:off x="7121600" y="4829490"/>
              <a:ext cx="94455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Name:</a:t>
              </a:r>
              <a:br>
                <a:rPr lang="en-US" sz="1200" dirty="0" smtClean="0"/>
              </a:br>
              <a:r>
                <a:rPr lang="en-US" sz="1200" dirty="0" smtClean="0"/>
                <a:t>     </a:t>
              </a:r>
              <a:r>
                <a:rPr lang="en-US" sz="1200" dirty="0" smtClean="0">
                  <a:latin typeface="Edwardian Script ITC" panose="030303020407070D0804" pitchFamily="66" charset="0"/>
                </a:rPr>
                <a:t>Bex</a:t>
              </a:r>
            </a:p>
            <a:p>
              <a:r>
                <a:rPr lang="en-US" sz="1200" dirty="0" smtClean="0"/>
                <a:t>Destination:</a:t>
              </a:r>
              <a:br>
                <a:rPr lang="en-US" sz="1200" dirty="0" smtClean="0"/>
              </a:br>
              <a:r>
                <a:rPr lang="en-US" sz="1200" dirty="0" smtClean="0"/>
                <a:t>    </a:t>
              </a:r>
              <a:r>
                <a:rPr lang="en-US" sz="1200" dirty="0" smtClean="0">
                  <a:latin typeface="Edwardian Script ITC" panose="030303020407070D0804" pitchFamily="66" charset="0"/>
                </a:rPr>
                <a:t>London</a:t>
              </a:r>
              <a:endParaRPr lang="en-US" sz="1200" dirty="0">
                <a:latin typeface="Edwardian Script ITC" panose="030303020407070D0804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2675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Names for values in memory (RAM)</a:t>
            </a:r>
          </a:p>
          <a:p>
            <a:r>
              <a:rPr lang="en-US" dirty="0" smtClean="0"/>
              <a:t>Names start with letter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dirty="0" smtClean="0"/>
              <a:t>, can contain digits</a:t>
            </a:r>
          </a:p>
          <a:p>
            <a:r>
              <a:rPr lang="en-US" dirty="0" smtClean="0"/>
              <a:t>Value can change during run</a:t>
            </a:r>
          </a:p>
          <a:p>
            <a:r>
              <a:rPr lang="en-US" dirty="0" smtClean="0"/>
              <a:t>Must be declared, i.e.,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14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264067" y="3372461"/>
            <a:ext cx="1799546" cy="1103060"/>
            <a:chOff x="1010358" y="2903294"/>
            <a:chExt cx="1799546" cy="1103060"/>
          </a:xfrm>
        </p:grpSpPr>
        <p:sp>
          <p:nvSpPr>
            <p:cNvPr id="6" name="TextBox 5"/>
            <p:cNvSpPr txBox="1"/>
            <p:nvPr/>
          </p:nvSpPr>
          <p:spPr>
            <a:xfrm>
              <a:off x="1010358" y="3606244"/>
              <a:ext cx="179954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variable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979896" y="2903294"/>
              <a:ext cx="692357" cy="380743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6" idx="0"/>
              <a:endCxn id="7" idx="2"/>
            </p:cNvCxnSpPr>
            <p:nvPr/>
          </p:nvCxnSpPr>
          <p:spPr>
            <a:xfrm flipV="1">
              <a:off x="1910131" y="3284037"/>
              <a:ext cx="415944" cy="32220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029364" y="3372461"/>
            <a:ext cx="2342742" cy="1103060"/>
            <a:chOff x="566968" y="2903294"/>
            <a:chExt cx="2342742" cy="1103060"/>
          </a:xfrm>
        </p:grpSpPr>
        <p:sp>
          <p:nvSpPr>
            <p:cNvPr id="13" name="TextBox 12"/>
            <p:cNvSpPr txBox="1"/>
            <p:nvPr/>
          </p:nvSpPr>
          <p:spPr>
            <a:xfrm>
              <a:off x="875372" y="3606244"/>
              <a:ext cx="203433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variable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66968" y="2903294"/>
              <a:ext cx="1042218" cy="380743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/>
            <p:cNvCxnSpPr>
              <a:stCxn id="13" idx="0"/>
              <a:endCxn id="14" idx="2"/>
            </p:cNvCxnSpPr>
            <p:nvPr/>
          </p:nvCxnSpPr>
          <p:spPr>
            <a:xfrm flipH="1" flipV="1">
              <a:off x="1088077" y="3284037"/>
              <a:ext cx="804464" cy="32220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1061267" y="4529411"/>
            <a:ext cx="6244101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 {13};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n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3*m};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m = m + n;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m &lt;&lt; ", " &lt;&lt; n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054325" y="5924892"/>
            <a:ext cx="925253" cy="8309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52, 39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825945" y="5070654"/>
            <a:ext cx="4679630" cy="493904"/>
            <a:chOff x="296846" y="4643387"/>
            <a:chExt cx="4679630" cy="493904"/>
          </a:xfrm>
        </p:grpSpPr>
        <p:sp>
          <p:nvSpPr>
            <p:cNvPr id="18" name="TextBox 17"/>
            <p:cNvSpPr txBox="1"/>
            <p:nvPr/>
          </p:nvSpPr>
          <p:spPr>
            <a:xfrm>
              <a:off x="2573450" y="4643387"/>
              <a:ext cx="240302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assignment operator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96846" y="4856447"/>
              <a:ext cx="25475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Arrow Connector 19"/>
            <p:cNvCxnSpPr>
              <a:stCxn id="18" idx="1"/>
            </p:cNvCxnSpPr>
            <p:nvPr/>
          </p:nvCxnSpPr>
          <p:spPr>
            <a:xfrm flipH="1">
              <a:off x="551602" y="4843442"/>
              <a:ext cx="2021848" cy="14901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1630921" y="4576750"/>
            <a:ext cx="6244100" cy="493904"/>
            <a:chOff x="-658380" y="4643387"/>
            <a:chExt cx="6244100" cy="493904"/>
          </a:xfrm>
        </p:grpSpPr>
        <p:sp>
          <p:nvSpPr>
            <p:cNvPr id="25" name="TextBox 24"/>
            <p:cNvSpPr txBox="1"/>
            <p:nvPr/>
          </p:nvSpPr>
          <p:spPr>
            <a:xfrm>
              <a:off x="2573449" y="4643387"/>
              <a:ext cx="301227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  <a:cs typeface="Courier New" panose="02070309020205020404" pitchFamily="49" charset="0"/>
                </a:rPr>
                <a:t>declaration + initialization</a:t>
              </a:r>
              <a:endParaRPr lang="en-US" sz="2000" dirty="0">
                <a:solidFill>
                  <a:srgbClr val="C00000"/>
                </a:solidFill>
                <a:cs typeface="Courier New" panose="02070309020205020404" pitchFamily="49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-658380" y="4856447"/>
              <a:ext cx="120998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stCxn id="25" idx="1"/>
            </p:cNvCxnSpPr>
            <p:nvPr/>
          </p:nvCxnSpPr>
          <p:spPr>
            <a:xfrm flipH="1">
              <a:off x="551603" y="4843442"/>
              <a:ext cx="2021846" cy="14901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75751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3" grpId="0" animBg="1"/>
      <p:bldP spid="16" grpId="0" animBg="1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NEW_TUPLE(value</a:t>
            </a:r>
            <a:r>
              <a:rPr lang="en-US" baseline="-25000" dirty="0" smtClean="0"/>
              <a:t>0</a:t>
            </a:r>
            <a:r>
              <a:rPr lang="en-US" dirty="0" smtClean="0"/>
              <a:t>, …, value</a:t>
            </a:r>
            <a:r>
              <a:rPr lang="en-US" i="1" baseline="-25000" dirty="0" smtClean="0"/>
              <a:t>d</a:t>
            </a:r>
            <a:r>
              <a:rPr lang="en-US" baseline="-25000" dirty="0" smtClean="0"/>
              <a:t>-1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                  </a:t>
            </a:r>
            <a:r>
              <a:rPr lang="en-US" dirty="0" smtClean="0">
                <a:sym typeface="Symbol" panose="05050102010706020507" pitchFamily="18" charset="2"/>
              </a:rPr>
              <a:t> tuple</a:t>
            </a:r>
            <a:endParaRPr lang="en-US" dirty="0" smtClean="0"/>
          </a:p>
          <a:p>
            <a:r>
              <a:rPr lang="en-US" dirty="0" smtClean="0"/>
              <a:t>TUPLE.GET(index) </a:t>
            </a:r>
            <a:r>
              <a:rPr lang="en-US" dirty="0" smtClean="0">
                <a:sym typeface="Symbol" panose="05050102010706020507" pitchFamily="18" charset="2"/>
              </a:rPr>
              <a:t> value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237652" y="3599958"/>
            <a:ext cx="304538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index</a:t>
            </a:r>
            <a:r>
              <a:rPr lang="en-US" sz="2800" dirty="0" smtClean="0">
                <a:sym typeface="Symbol" panose="05050102010706020507" pitchFamily="18" charset="2"/>
              </a:rPr>
              <a:t></a:t>
            </a:r>
            <a:r>
              <a:rPr lang="en-US" sz="2800" dirty="0" smtClean="0"/>
              <a:t> {0, …, </a:t>
            </a:r>
            <a:r>
              <a:rPr lang="en-US" sz="2800" i="1" dirty="0" smtClean="0"/>
              <a:t>d</a:t>
            </a:r>
            <a:r>
              <a:rPr lang="en-US" sz="2800" dirty="0" smtClean="0"/>
              <a:t> - 1}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80187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463860"/>
            <a:ext cx="7540565" cy="39703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&lt;tuple&gt;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electron_prop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make_tuple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(9.11e-31, -1);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"mass: "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::get&lt;0&gt;(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electron_prop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"charge: "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::get&lt;1&gt;(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electron_prop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mass;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charge;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::tie(mass, charge)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electron_properties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"mass: " &lt;&lt;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mass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"charge: " &lt;&lt;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charge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84261" y="5726565"/>
            <a:ext cx="521899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 tuple indexing is zero based!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61156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random by ordinal index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length can vary</a:t>
            </a:r>
          </a:p>
          <a:p>
            <a:pPr lvl="1"/>
            <a:r>
              <a:rPr lang="en-US" dirty="0" smtClean="0"/>
              <a:t>insert/update: O(n)</a:t>
            </a:r>
          </a:p>
          <a:p>
            <a:pPr lvl="1"/>
            <a:r>
              <a:rPr lang="en-US" dirty="0" smtClean="0"/>
              <a:t>retrieval: O(n)</a:t>
            </a:r>
          </a:p>
          <a:p>
            <a:pPr lvl="1"/>
            <a:r>
              <a:rPr lang="en-US" dirty="0" smtClean="0"/>
              <a:t>search: O(n)</a:t>
            </a:r>
          </a:p>
          <a:p>
            <a:pPr lvl="1"/>
            <a:r>
              <a:rPr lang="en-US" dirty="0" smtClean="0"/>
              <a:t>prepend/append/pop/</a:t>
            </a:r>
            <a:r>
              <a:rPr lang="en-US" dirty="0" err="1" smtClean="0"/>
              <a:t>unshift</a:t>
            </a:r>
            <a:r>
              <a:rPr lang="en-US" dirty="0" smtClean="0"/>
              <a:t>: O(1)</a:t>
            </a:r>
          </a:p>
          <a:p>
            <a:pPr lvl="1"/>
            <a:r>
              <a:rPr lang="en-US" dirty="0" smtClean="0"/>
              <a:t>element type: any</a:t>
            </a:r>
          </a:p>
          <a:p>
            <a:pPr lvl="1"/>
            <a:r>
              <a:rPr lang="en-US" dirty="0" smtClean="0"/>
              <a:t>operations: concatenation</a:t>
            </a:r>
          </a:p>
          <a:p>
            <a:r>
              <a:rPr lang="en-US" dirty="0" smtClean="0"/>
              <a:t>Implementation: STL</a:t>
            </a:r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457950" y="3296518"/>
            <a:ext cx="1174823" cy="808001"/>
            <a:chOff x="6307280" y="2566553"/>
            <a:chExt cx="1566431" cy="1077334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>
              <p:extLst/>
            </p:nvPr>
          </p:nvGraphicFramePr>
          <p:xfrm>
            <a:off x="6933911" y="3104137"/>
            <a:ext cx="939800" cy="539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23" name="Equation" r:id="rId3" imgW="419040" imgH="241200" progId="Equation.3">
                    <p:embed/>
                  </p:oleObj>
                </mc:Choice>
                <mc:Fallback>
                  <p:oleObj name="Equation" r:id="rId3" imgW="419040" imgH="2412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933911" y="3104137"/>
                          <a:ext cx="939800" cy="5397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6307280" y="2566553"/>
              <a:ext cx="851344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list </a:t>
              </a:r>
              <a:r>
                <a:rPr lang="en-US" sz="2100" i="1" dirty="0">
                  <a:latin typeface="Palatino Linotype" panose="02040502050505030304" pitchFamily="18" charset="0"/>
                </a:rPr>
                <a:t>l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142</a:t>
            </a:fld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5268191" y="4873328"/>
            <a:ext cx="2732816" cy="817426"/>
            <a:chOff x="5268191" y="4873328"/>
            <a:chExt cx="2732816" cy="817426"/>
          </a:xfrm>
        </p:grpSpPr>
        <p:grpSp>
          <p:nvGrpSpPr>
            <p:cNvPr id="12" name="Group 11"/>
            <p:cNvGrpSpPr/>
            <p:nvPr/>
          </p:nvGrpSpPr>
          <p:grpSpPr>
            <a:xfrm>
              <a:off x="5268191" y="5070761"/>
              <a:ext cx="311727" cy="467593"/>
              <a:chOff x="5268191" y="5070761"/>
              <a:chExt cx="311727" cy="467593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Connector 10"/>
              <p:cNvCxnSpPr>
                <a:endCxn id="8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>
              <a:off x="6044047" y="5223161"/>
              <a:ext cx="311727" cy="467593"/>
              <a:chOff x="5268191" y="5070761"/>
              <a:chExt cx="311727" cy="467593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" name="Straight Connector 15"/>
              <p:cNvCxnSpPr>
                <a:endCxn id="14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>
            <a:xfrm>
              <a:off x="6799123" y="5053440"/>
              <a:ext cx="311727" cy="467593"/>
              <a:chOff x="5268191" y="5070761"/>
              <a:chExt cx="311727" cy="467593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Connector 19"/>
              <p:cNvCxnSpPr>
                <a:endCxn id="18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/>
            <p:cNvGrpSpPr/>
            <p:nvPr/>
          </p:nvGrpSpPr>
          <p:grpSpPr>
            <a:xfrm>
              <a:off x="7689280" y="4873328"/>
              <a:ext cx="311727" cy="467593"/>
              <a:chOff x="5268191" y="5070761"/>
              <a:chExt cx="311727" cy="467593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" name="Straight Connector 23"/>
              <p:cNvCxnSpPr>
                <a:endCxn id="22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Straight Arrow Connector 25"/>
            <p:cNvCxnSpPr/>
            <p:nvPr/>
          </p:nvCxnSpPr>
          <p:spPr>
            <a:xfrm flipV="1">
              <a:off x="5394507" y="5376212"/>
              <a:ext cx="649540" cy="7555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1">
              <a:off x="6180647" y="5154573"/>
              <a:ext cx="628760" cy="40477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V="1">
              <a:off x="6956503" y="4938352"/>
              <a:ext cx="756809" cy="49280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/>
            <p:cNvGrpSpPr/>
            <p:nvPr/>
          </p:nvGrpSpPr>
          <p:grpSpPr>
            <a:xfrm>
              <a:off x="7763641" y="5223161"/>
              <a:ext cx="185411" cy="377535"/>
              <a:chOff x="7763641" y="5223161"/>
              <a:chExt cx="185411" cy="377535"/>
            </a:xfrm>
          </p:grpSpPr>
          <p:cxnSp>
            <p:nvCxnSpPr>
              <p:cNvPr id="33" name="Straight Connector 32"/>
              <p:cNvCxnSpPr/>
              <p:nvPr/>
            </p:nvCxnSpPr>
            <p:spPr>
              <a:xfrm>
                <a:off x="7856346" y="5223161"/>
                <a:ext cx="0" cy="29787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7763641" y="5521033"/>
                <a:ext cx="18541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7806124" y="5590054"/>
                <a:ext cx="100444" cy="1064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38891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259" y="1825625"/>
            <a:ext cx="7886700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EMPTY_LIST</a:t>
            </a:r>
            <a:r>
              <a:rPr lang="en-US" dirty="0"/>
              <a:t>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list</a:t>
            </a:r>
            <a:endParaRPr lang="en-US" dirty="0" smtClean="0"/>
          </a:p>
          <a:p>
            <a:r>
              <a:rPr lang="en-US" dirty="0" smtClean="0"/>
              <a:t>LIST.INSERT(index, value)</a:t>
            </a:r>
          </a:p>
          <a:p>
            <a:r>
              <a:rPr lang="en-US" dirty="0" smtClean="0"/>
              <a:t>LIST.APPEND(value)</a:t>
            </a:r>
          </a:p>
          <a:p>
            <a:r>
              <a:rPr lang="en-US" dirty="0" smtClean="0"/>
              <a:t>LIST.REMOVE(index)</a:t>
            </a:r>
          </a:p>
          <a:p>
            <a:r>
              <a:rPr lang="en-US" dirty="0" smtClean="0"/>
              <a:t>LIST.GET(index)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value</a:t>
            </a:r>
          </a:p>
          <a:p>
            <a:r>
              <a:rPr lang="en-US" dirty="0" smtClean="0">
                <a:sym typeface="Symbol" panose="05050102010706020507" pitchFamily="18" charset="2"/>
              </a:rPr>
              <a:t>LIST.SET(index, value)</a:t>
            </a:r>
            <a:endParaRPr lang="en-US" dirty="0" smtClean="0"/>
          </a:p>
          <a:p>
            <a:r>
              <a:rPr lang="en-US" dirty="0" smtClean="0"/>
              <a:t>LIST.IS_EMPTY</a:t>
            </a:r>
            <a:r>
              <a:rPr lang="en-US" dirty="0"/>
              <a:t>() </a:t>
            </a:r>
            <a:r>
              <a:rPr lang="en-US" dirty="0" smtClean="0">
                <a:sym typeface="Symbol" panose="05050102010706020507" pitchFamily="18" charset="2"/>
              </a:rPr>
              <a:t> Boolean</a:t>
            </a:r>
          </a:p>
          <a:p>
            <a:r>
              <a:rPr lang="en-US" dirty="0" smtClean="0">
                <a:sym typeface="Symbol" panose="05050102010706020507" pitchFamily="18" charset="2"/>
              </a:rPr>
              <a:t>LIST.LENGTH()</a:t>
            </a:r>
            <a:r>
              <a:rPr lang="en-US" dirty="0" smtClean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length</a:t>
            </a:r>
            <a:br>
              <a:rPr lang="en-US" dirty="0" smtClean="0">
                <a:sym typeface="Symbol" panose="05050102010706020507" pitchFamily="18" charset="2"/>
              </a:rPr>
            </a:br>
            <a:r>
              <a:rPr lang="en-US" dirty="0" smtClean="0">
                <a:sym typeface="Symbol" panose="05050102010706020507" pitchFamily="18" charset="2"/>
              </a:rPr>
              <a:t>         = #append + #insert - #remove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795154" y="6047512"/>
            <a:ext cx="442108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0 </a:t>
            </a:r>
            <a:r>
              <a:rPr lang="en-US" sz="2800" dirty="0" smtClean="0">
                <a:sym typeface="Symbol" panose="05050102010706020507" pitchFamily="18" charset="2"/>
              </a:rPr>
              <a:t></a:t>
            </a:r>
            <a:r>
              <a:rPr lang="en-US" sz="2800" dirty="0" smtClean="0"/>
              <a:t> index </a:t>
            </a:r>
            <a:r>
              <a:rPr lang="en-US" sz="2800" dirty="0">
                <a:sym typeface="Symbol" panose="05050102010706020507" pitchFamily="18" charset="2"/>
              </a:rPr>
              <a:t></a:t>
            </a:r>
            <a:r>
              <a:rPr lang="en-US" sz="2800" dirty="0" smtClean="0"/>
              <a:t> LIST.LENGTH() - 1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88056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9" y="1971523"/>
            <a:ext cx="7746423" cy="20313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&lt;list&gt;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::list&lt;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l;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l.push_back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(auto 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l.begin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l.end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it++)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7531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376908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iterator</a:t>
            </a:r>
          </a:p>
          <a:p>
            <a:pPr lvl="1"/>
            <a:r>
              <a:rPr lang="en-US" dirty="0" smtClean="0"/>
              <a:t>unordered</a:t>
            </a:r>
          </a:p>
          <a:p>
            <a:pPr lvl="1"/>
            <a:r>
              <a:rPr lang="en-US" dirty="0" smtClean="0"/>
              <a:t>size can vary</a:t>
            </a:r>
          </a:p>
          <a:p>
            <a:pPr lvl="1"/>
            <a:r>
              <a:rPr lang="en-US" dirty="0" smtClean="0"/>
              <a:t>insert/remove: O(1)</a:t>
            </a:r>
          </a:p>
          <a:p>
            <a:pPr lvl="1"/>
            <a:r>
              <a:rPr lang="en-US" dirty="0" smtClean="0"/>
              <a:t>search: O(1)</a:t>
            </a:r>
          </a:p>
          <a:p>
            <a:pPr lvl="1"/>
            <a:r>
              <a:rPr lang="en-US" dirty="0" smtClean="0"/>
              <a:t>element type: any</a:t>
            </a:r>
          </a:p>
          <a:p>
            <a:pPr lvl="1"/>
            <a:r>
              <a:rPr lang="en-US" dirty="0" smtClean="0"/>
              <a:t>elements are unique in set</a:t>
            </a:r>
          </a:p>
          <a:p>
            <a:pPr lvl="1"/>
            <a:r>
              <a:rPr lang="en-US" dirty="0" smtClean="0"/>
              <a:t>operations: union, intersection, …</a:t>
            </a:r>
          </a:p>
          <a:p>
            <a:r>
              <a:rPr lang="en-US" dirty="0" smtClean="0"/>
              <a:t>Implementation: STL</a:t>
            </a:r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112450" y="3306588"/>
            <a:ext cx="1196688" cy="775853"/>
            <a:chOff x="6307280" y="2566553"/>
            <a:chExt cx="1595584" cy="1034471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>
              <p:extLst/>
            </p:nvPr>
          </p:nvGraphicFramePr>
          <p:xfrm>
            <a:off x="6905914" y="3145412"/>
            <a:ext cx="996950" cy="4556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00" name="Equation" r:id="rId3" imgW="444240" imgH="203040" progId="Equation.3">
                    <p:embed/>
                  </p:oleObj>
                </mc:Choice>
                <mc:Fallback>
                  <p:oleObj name="Equation" r:id="rId3" imgW="444240" imgH="2030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905914" y="3145412"/>
                          <a:ext cx="996950" cy="4556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6307280" y="2566553"/>
              <a:ext cx="90469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set </a:t>
              </a:r>
              <a:r>
                <a:rPr lang="en-US" sz="2100" i="1" dirty="0">
                  <a:latin typeface="Palatino Linotype" panose="02040502050505030304" pitchFamily="18" charset="0"/>
                </a:rPr>
                <a:t>s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145</a:t>
            </a:fld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5746177" y="4861936"/>
            <a:ext cx="1479407" cy="1684337"/>
            <a:chOff x="5268191" y="4861936"/>
            <a:chExt cx="1479407" cy="1684337"/>
          </a:xfrm>
        </p:grpSpPr>
        <p:sp>
          <p:nvSpPr>
            <p:cNvPr id="8" name="Oval 7"/>
            <p:cNvSpPr/>
            <p:nvPr/>
          </p:nvSpPr>
          <p:spPr>
            <a:xfrm>
              <a:off x="5268191" y="5258955"/>
              <a:ext cx="892756" cy="128731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graphicFrame>
          <p:nvGraphicFramePr>
            <p:cNvPr id="9" name="Object 8"/>
            <p:cNvGraphicFramePr>
              <a:graphicFrameLocks noChangeAspect="1"/>
            </p:cNvGraphicFramePr>
            <p:nvPr>
              <p:extLst/>
            </p:nvPr>
          </p:nvGraphicFramePr>
          <p:xfrm>
            <a:off x="6041160" y="4861936"/>
            <a:ext cx="706438" cy="3635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01" name="Equation" r:id="rId5" imgW="419040" imgH="215640" progId="Equation.3">
                    <p:embed/>
                  </p:oleObj>
                </mc:Choice>
                <mc:Fallback>
                  <p:oleObj name="Equation" r:id="rId5" imgW="419040" imgH="215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6041160" y="4861936"/>
                          <a:ext cx="706438" cy="36353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Oval 9"/>
            <p:cNvSpPr/>
            <p:nvPr/>
          </p:nvSpPr>
          <p:spPr>
            <a:xfrm>
              <a:off x="5779077" y="6155893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5931477" y="5601709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5429248" y="5774891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52008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EMPTY_SET</a:t>
            </a:r>
            <a:r>
              <a:rPr lang="en-US" dirty="0"/>
              <a:t>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set</a:t>
            </a:r>
            <a:endParaRPr lang="en-US" dirty="0" smtClean="0"/>
          </a:p>
          <a:p>
            <a:r>
              <a:rPr lang="en-US" dirty="0" smtClean="0"/>
              <a:t>SET.ADD(value)</a:t>
            </a:r>
          </a:p>
          <a:p>
            <a:r>
              <a:rPr lang="en-US" dirty="0" smtClean="0"/>
              <a:t>SET.HAS_VALUE(value</a:t>
            </a:r>
            <a:r>
              <a:rPr lang="en-US" dirty="0"/>
              <a:t>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 smtClean="0">
                <a:sym typeface="Symbol" panose="05050102010706020507" pitchFamily="18" charset="2"/>
              </a:rPr>
              <a:t>boolean</a:t>
            </a:r>
            <a:endParaRPr lang="en-US" dirty="0" smtClean="0"/>
          </a:p>
          <a:p>
            <a:r>
              <a:rPr lang="en-US" dirty="0" smtClean="0"/>
              <a:t>SET.IS_EMPTY</a:t>
            </a:r>
            <a:r>
              <a:rPr lang="en-US" dirty="0"/>
              <a:t>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 smtClean="0">
                <a:sym typeface="Symbol" panose="05050102010706020507" pitchFamily="18" charset="2"/>
              </a:rPr>
              <a:t>boolean</a:t>
            </a:r>
            <a:endParaRPr lang="en-US" dirty="0" smtClean="0"/>
          </a:p>
          <a:p>
            <a:r>
              <a:rPr lang="en-US" dirty="0" smtClean="0"/>
              <a:t>SET.REMOVE(value)</a:t>
            </a:r>
          </a:p>
          <a:p>
            <a:r>
              <a:rPr lang="en-US" dirty="0" smtClean="0"/>
              <a:t>SET.SIZE()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size</a:t>
            </a:r>
            <a:br>
              <a:rPr lang="en-US" dirty="0" smtClean="0">
                <a:sym typeface="Symbol" panose="05050102010706020507" pitchFamily="18" charset="2"/>
              </a:rPr>
            </a:br>
            <a:r>
              <a:rPr lang="en-US" dirty="0" smtClean="0">
                <a:sym typeface="Symbol" panose="05050102010706020507" pitchFamily="18" charset="2"/>
              </a:rPr>
              <a:t>      = #add - #remove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146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987137" y="5195455"/>
            <a:ext cx="1508683" cy="639495"/>
            <a:chOff x="987137" y="5195455"/>
            <a:chExt cx="1508683" cy="639495"/>
          </a:xfrm>
        </p:grpSpPr>
        <p:sp>
          <p:nvSpPr>
            <p:cNvPr id="5" name="TextBox 4"/>
            <p:cNvSpPr txBox="1"/>
            <p:nvPr/>
          </p:nvSpPr>
          <p:spPr>
            <a:xfrm>
              <a:off x="987137" y="5465618"/>
              <a:ext cx="150868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new elements</a:t>
              </a:r>
              <a:endParaRPr lang="en-US" dirty="0"/>
            </a:p>
          </p:txBody>
        </p:sp>
        <p:cxnSp>
          <p:nvCxnSpPr>
            <p:cNvPr id="8" name="Straight Arrow Connector 7"/>
            <p:cNvCxnSpPr>
              <a:stCxn id="5" idx="0"/>
            </p:cNvCxnSpPr>
            <p:nvPr/>
          </p:nvCxnSpPr>
          <p:spPr>
            <a:xfrm flipV="1">
              <a:off x="1741479" y="5195455"/>
              <a:ext cx="263966" cy="2701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3248890" y="5195456"/>
            <a:ext cx="1819601" cy="639494"/>
            <a:chOff x="3248890" y="5195456"/>
            <a:chExt cx="1819601" cy="639494"/>
          </a:xfrm>
        </p:grpSpPr>
        <p:sp>
          <p:nvSpPr>
            <p:cNvPr id="6" name="TextBox 5"/>
            <p:cNvSpPr txBox="1"/>
            <p:nvPr/>
          </p:nvSpPr>
          <p:spPr>
            <a:xfrm>
              <a:off x="3248890" y="5465618"/>
              <a:ext cx="181960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existing elements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6" idx="0"/>
            </p:cNvCxnSpPr>
            <p:nvPr/>
          </p:nvCxnSpPr>
          <p:spPr>
            <a:xfrm flipH="1" flipV="1">
              <a:off x="3608651" y="5195456"/>
              <a:ext cx="550040" cy="27016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59759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9" y="1704105"/>
            <a:ext cx="7886701" cy="42473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unordered_set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main(void)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::string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col1, col2,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 col1 &gt;&gt; col2 &gt;&gt;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id,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temp;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unordered_set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 id &gt;&gt;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temp)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dim_nrs.insert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auto&amp;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922819" y="461993"/>
            <a:ext cx="2941831" cy="25853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id      dim_nr  temp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       1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2       1       0.0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4       2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5       2       0.0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6       2       0.5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8       3       0.0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9       3       0.5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10      4       </a:t>
            </a:r>
            <a:r>
              <a:rPr lang="nn-N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0.0</a:t>
            </a:r>
            <a:endParaRPr lang="nn-NO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7125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388338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random by key</a:t>
            </a:r>
          </a:p>
          <a:p>
            <a:pPr lvl="1"/>
            <a:r>
              <a:rPr lang="en-US" dirty="0" smtClean="0"/>
              <a:t>unordered</a:t>
            </a:r>
          </a:p>
          <a:p>
            <a:pPr lvl="1"/>
            <a:r>
              <a:rPr lang="en-US" dirty="0" smtClean="0"/>
              <a:t>size can vary</a:t>
            </a:r>
          </a:p>
          <a:p>
            <a:pPr lvl="1"/>
            <a:r>
              <a:rPr lang="en-US" dirty="0" smtClean="0"/>
              <a:t>insert/update: O(1)</a:t>
            </a:r>
          </a:p>
          <a:p>
            <a:pPr lvl="1"/>
            <a:r>
              <a:rPr lang="en-US" dirty="0" smtClean="0"/>
              <a:t>retrieval: O(1)</a:t>
            </a:r>
          </a:p>
          <a:p>
            <a:pPr lvl="1"/>
            <a:r>
              <a:rPr lang="en-US" dirty="0" smtClean="0"/>
              <a:t>search: O(1)</a:t>
            </a:r>
          </a:p>
          <a:p>
            <a:pPr lvl="1"/>
            <a:r>
              <a:rPr lang="en-US" dirty="0" smtClean="0"/>
              <a:t>element type: any for key/value</a:t>
            </a:r>
          </a:p>
          <a:p>
            <a:pPr lvl="1"/>
            <a:r>
              <a:rPr lang="en-US" dirty="0" smtClean="0"/>
              <a:t>keys are unique in dictionary</a:t>
            </a:r>
          </a:p>
          <a:p>
            <a:pPr lvl="1"/>
            <a:r>
              <a:rPr lang="en-US" dirty="0" smtClean="0"/>
              <a:t>operations: union</a:t>
            </a:r>
          </a:p>
          <a:p>
            <a:r>
              <a:rPr lang="en-US" dirty="0" smtClean="0"/>
              <a:t>Implementation: STL</a:t>
            </a:r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342226" y="3241913"/>
            <a:ext cx="1670126" cy="786569"/>
            <a:chOff x="6307280" y="2566553"/>
            <a:chExt cx="2226834" cy="1048759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>
              <p:extLst/>
            </p:nvPr>
          </p:nvGraphicFramePr>
          <p:xfrm>
            <a:off x="6795802" y="3131124"/>
            <a:ext cx="1738312" cy="484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77" name="Equation" r:id="rId3" imgW="774360" imgH="215640" progId="Equation.3">
                    <p:embed/>
                  </p:oleObj>
                </mc:Choice>
                <mc:Fallback>
                  <p:oleObj name="Equation" r:id="rId3" imgW="774360" imgH="215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795802" y="3131124"/>
                          <a:ext cx="1738312" cy="48418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6307280" y="2566553"/>
              <a:ext cx="115245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 smtClean="0"/>
                <a:t>map </a:t>
              </a:r>
              <a:r>
                <a:rPr lang="en-US" sz="2100" i="1" dirty="0" smtClean="0">
                  <a:latin typeface="Palatino Linotype" panose="02040502050505030304" pitchFamily="18" charset="0"/>
                </a:rPr>
                <a:t>d</a:t>
              </a:r>
              <a:endParaRPr lang="en-US" sz="2100" i="1" dirty="0">
                <a:latin typeface="Palatino Linotype" panose="02040502050505030304" pitchFamily="18" charset="0"/>
              </a:endParaRPr>
            </a:p>
          </p:txBody>
        </p: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148</a:t>
            </a:fld>
            <a:endParaRPr lang="en-US"/>
          </a:p>
        </p:txBody>
      </p:sp>
      <p:grpSp>
        <p:nvGrpSpPr>
          <p:cNvPr id="51" name="Group 50"/>
          <p:cNvGrpSpPr/>
          <p:nvPr/>
        </p:nvGrpSpPr>
        <p:grpSpPr>
          <a:xfrm>
            <a:off x="5068008" y="4772234"/>
            <a:ext cx="3888687" cy="1715385"/>
            <a:chOff x="4739124" y="4830888"/>
            <a:chExt cx="3888687" cy="1715385"/>
          </a:xfrm>
        </p:grpSpPr>
        <p:sp>
          <p:nvSpPr>
            <p:cNvPr id="7" name="Oval 6"/>
            <p:cNvSpPr/>
            <p:nvPr/>
          </p:nvSpPr>
          <p:spPr>
            <a:xfrm>
              <a:off x="5268191" y="5258955"/>
              <a:ext cx="892756" cy="128731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8" name="Oval 7"/>
            <p:cNvSpPr/>
            <p:nvPr/>
          </p:nvSpPr>
          <p:spPr>
            <a:xfrm>
              <a:off x="6911473" y="5258955"/>
              <a:ext cx="944053" cy="128731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 dirty="0"/>
            </a:p>
          </p:txBody>
        </p:sp>
        <p:graphicFrame>
          <p:nvGraphicFramePr>
            <p:cNvPr id="9" name="Object 8"/>
            <p:cNvGraphicFramePr>
              <a:graphicFrameLocks noChangeAspect="1"/>
            </p:cNvGraphicFramePr>
            <p:nvPr>
              <p:extLst/>
            </p:nvPr>
          </p:nvGraphicFramePr>
          <p:xfrm>
            <a:off x="4739124" y="4830888"/>
            <a:ext cx="1047750" cy="3631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78" name="Equation" r:id="rId5" imgW="622080" imgH="215640" progId="Equation.3">
                    <p:embed/>
                  </p:oleObj>
                </mc:Choice>
                <mc:Fallback>
                  <p:oleObj name="Equation" r:id="rId5" imgW="622080" imgH="215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739124" y="4830888"/>
                          <a:ext cx="1047750" cy="36314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9"/>
            <p:cNvGraphicFramePr>
              <a:graphicFrameLocks noChangeAspect="1"/>
            </p:cNvGraphicFramePr>
            <p:nvPr>
              <p:extLst/>
            </p:nvPr>
          </p:nvGraphicFramePr>
          <p:xfrm>
            <a:off x="7365748" y="4830889"/>
            <a:ext cx="1262063" cy="3631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79" name="Equation" r:id="rId7" imgW="749160" imgH="215640" progId="Equation.3">
                    <p:embed/>
                  </p:oleObj>
                </mc:Choice>
                <mc:Fallback>
                  <p:oleObj name="Equation" r:id="rId7" imgW="749160" imgH="215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7365748" y="4830889"/>
                          <a:ext cx="1262063" cy="36314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Oval 11"/>
            <p:cNvSpPr/>
            <p:nvPr/>
          </p:nvSpPr>
          <p:spPr>
            <a:xfrm>
              <a:off x="5667054" y="5384226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5463894" y="5989130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823249" y="6148822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7486650" y="5610378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7192241" y="6155893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Arrow Connector 40"/>
            <p:cNvCxnSpPr>
              <a:stCxn id="12" idx="5"/>
              <a:endCxn id="15" idx="1"/>
            </p:cNvCxnSpPr>
            <p:nvPr/>
          </p:nvCxnSpPr>
          <p:spPr>
            <a:xfrm>
              <a:off x="5738007" y="5455179"/>
              <a:ext cx="1760817" cy="1673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13" idx="6"/>
              <a:endCxn id="15" idx="3"/>
            </p:cNvCxnSpPr>
            <p:nvPr/>
          </p:nvCxnSpPr>
          <p:spPr>
            <a:xfrm flipV="1">
              <a:off x="5547021" y="5681331"/>
              <a:ext cx="1951803" cy="3493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14" idx="6"/>
              <a:endCxn id="16" idx="2"/>
            </p:cNvCxnSpPr>
            <p:nvPr/>
          </p:nvCxnSpPr>
          <p:spPr>
            <a:xfrm>
              <a:off x="5906376" y="6190386"/>
              <a:ext cx="1285865" cy="707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49"/>
          <p:cNvSpPr txBox="1"/>
          <p:nvPr/>
        </p:nvSpPr>
        <p:spPr>
          <a:xfrm>
            <a:off x="5750181" y="4156406"/>
            <a:ext cx="192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surjective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990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50" grpId="0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EMPTY_MAP()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map</a:t>
            </a:r>
          </a:p>
          <a:p>
            <a:r>
              <a:rPr lang="en-US" dirty="0" smtClean="0">
                <a:sym typeface="Symbol" panose="05050102010706020507" pitchFamily="18" charset="2"/>
              </a:rPr>
              <a:t>MAP.SET(key, value)</a:t>
            </a:r>
          </a:p>
          <a:p>
            <a:r>
              <a:rPr lang="en-US" dirty="0" smtClean="0">
                <a:sym typeface="Symbol" panose="05050102010706020507" pitchFamily="18" charset="2"/>
              </a:rPr>
              <a:t>MAP.HAS_KEY(key)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>
                <a:sym typeface="Symbol" panose="05050102010706020507" pitchFamily="18" charset="2"/>
              </a:rPr>
              <a:t>b</a:t>
            </a:r>
            <a:r>
              <a:rPr lang="en-US" dirty="0" err="1" smtClean="0">
                <a:sym typeface="Symbol" panose="05050102010706020507" pitchFamily="18" charset="2"/>
              </a:rPr>
              <a:t>oolean</a:t>
            </a:r>
            <a:endParaRPr lang="en-US" dirty="0" smtClean="0">
              <a:sym typeface="Symbol" panose="05050102010706020507" pitchFamily="18" charset="2"/>
            </a:endParaRPr>
          </a:p>
          <a:p>
            <a:r>
              <a:rPr lang="en-US" dirty="0" smtClean="0">
                <a:sym typeface="Symbol" panose="05050102010706020507" pitchFamily="18" charset="2"/>
              </a:rPr>
              <a:t>MAP.GET(key)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value if MAP.HAS_KEY(key)</a:t>
            </a:r>
          </a:p>
          <a:p>
            <a:r>
              <a:rPr lang="en-US" dirty="0" smtClean="0">
                <a:sym typeface="Symbol" panose="05050102010706020507" pitchFamily="18" charset="2"/>
              </a:rPr>
              <a:t>MAP.REMOVE(key)</a:t>
            </a:r>
            <a:r>
              <a:rPr lang="en-US" dirty="0">
                <a:sym typeface="Symbol" panose="05050102010706020507" pitchFamily="18" charset="2"/>
              </a:rPr>
              <a:t> if </a:t>
            </a:r>
            <a:r>
              <a:rPr lang="en-US" dirty="0" smtClean="0">
                <a:sym typeface="Symbol" panose="05050102010706020507" pitchFamily="18" charset="2"/>
              </a:rPr>
              <a:t>MAP.HAS_KEY(key)</a:t>
            </a:r>
          </a:p>
          <a:p>
            <a:r>
              <a:rPr lang="en-US" dirty="0" smtClean="0">
                <a:sym typeface="Symbol" panose="05050102010706020507" pitchFamily="18" charset="2"/>
              </a:rPr>
              <a:t>MAP.IS_EMPTY()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 smtClean="0">
                <a:sym typeface="Symbol" panose="05050102010706020507" pitchFamily="18" charset="2"/>
              </a:rPr>
              <a:t>boolean</a:t>
            </a:r>
            <a:endParaRPr lang="en-US" dirty="0" smtClean="0">
              <a:sym typeface="Symbol" panose="05050102010706020507" pitchFamily="18" charset="2"/>
            </a:endParaRPr>
          </a:p>
          <a:p>
            <a:r>
              <a:rPr lang="en-US" dirty="0" smtClean="0">
                <a:sym typeface="Symbol" panose="05050102010706020507" pitchFamily="18" charset="2"/>
              </a:rPr>
              <a:t>MAP.SIZE()</a:t>
            </a:r>
            <a:r>
              <a:rPr lang="en-US" dirty="0" smtClean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size</a:t>
            </a:r>
            <a:br>
              <a:rPr lang="en-US" dirty="0" smtClean="0">
                <a:sym typeface="Symbol" panose="05050102010706020507" pitchFamily="18" charset="2"/>
              </a:rPr>
            </a:br>
            <a:r>
              <a:rPr lang="en-US" dirty="0" smtClean="0">
                <a:sym typeface="Symbol" panose="05050102010706020507" pitchFamily="18" charset="2"/>
              </a:rPr>
              <a:t>      = #set - #remove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149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924791" y="5746178"/>
            <a:ext cx="1041311" cy="639494"/>
            <a:chOff x="987137" y="5195456"/>
            <a:chExt cx="1041311" cy="639494"/>
          </a:xfrm>
        </p:grpSpPr>
        <p:sp>
          <p:nvSpPr>
            <p:cNvPr id="6" name="TextBox 5"/>
            <p:cNvSpPr txBox="1"/>
            <p:nvPr/>
          </p:nvSpPr>
          <p:spPr>
            <a:xfrm>
              <a:off x="987137" y="5465618"/>
              <a:ext cx="104131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new keys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6" idx="0"/>
            </p:cNvCxnSpPr>
            <p:nvPr/>
          </p:nvCxnSpPr>
          <p:spPr>
            <a:xfrm flipV="1">
              <a:off x="1507793" y="5195456"/>
              <a:ext cx="497652" cy="27016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3186544" y="5746178"/>
            <a:ext cx="1352230" cy="639494"/>
            <a:chOff x="3248890" y="5195456"/>
            <a:chExt cx="1352230" cy="639494"/>
          </a:xfrm>
        </p:grpSpPr>
        <p:sp>
          <p:nvSpPr>
            <p:cNvPr id="9" name="TextBox 8"/>
            <p:cNvSpPr txBox="1"/>
            <p:nvPr/>
          </p:nvSpPr>
          <p:spPr>
            <a:xfrm>
              <a:off x="3248890" y="5465618"/>
              <a:ext cx="135223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existing keys</a:t>
              </a:r>
              <a:endParaRPr lang="en-US" dirty="0"/>
            </a:p>
          </p:txBody>
        </p:sp>
        <p:cxnSp>
          <p:nvCxnSpPr>
            <p:cNvPr id="10" name="Straight Arrow Connector 9"/>
            <p:cNvCxnSpPr>
              <a:stCxn id="9" idx="0"/>
            </p:cNvCxnSpPr>
            <p:nvPr/>
          </p:nvCxnSpPr>
          <p:spPr>
            <a:xfrm flipH="1" flipV="1">
              <a:off x="3608651" y="5195456"/>
              <a:ext cx="316354" cy="27016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07670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 smtClean="0"/>
              <a:t>: character, 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'7'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::string: </a:t>
            </a:r>
            <a:r>
              <a:rPr lang="en-US" dirty="0" smtClean="0">
                <a:cs typeface="Courier New" panose="02070309020205020404" pitchFamily="49" charset="0"/>
              </a:rPr>
              <a:t>character sequence, 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"hello", ""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: integer number, 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-15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1034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 smtClean="0"/>
              <a:t>: single precision floating point number,</a:t>
            </a:r>
            <a:br>
              <a:rPr lang="en-US" dirty="0" smtClean="0"/>
            </a:br>
            <a:r>
              <a:rPr lang="en-US" dirty="0" smtClean="0"/>
              <a:t>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7.0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-0.531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1.37e-3</a:t>
            </a:r>
          </a:p>
          <a:p>
            <a:pPr lvl="1"/>
            <a:r>
              <a:rPr lang="en-US" dirty="0" smtClean="0"/>
              <a:t>4 byte representation</a:t>
            </a:r>
          </a:p>
          <a:p>
            <a:pPr lvl="1"/>
            <a:r>
              <a:rPr lang="en-US" dirty="0" smtClean="0"/>
              <a:t>7 significant digits, smallest non-zero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 smtClean="0"/>
              <a:t> 10</a:t>
            </a:r>
            <a:r>
              <a:rPr lang="en-US" baseline="30000" dirty="0" smtClean="0"/>
              <a:t>-38</a:t>
            </a:r>
            <a:endParaRPr lang="en-US" dirty="0" smtClean="0"/>
          </a:p>
          <a:p>
            <a:pPr lvl="1"/>
            <a:r>
              <a:rPr lang="en-US" dirty="0" smtClean="0"/>
              <a:t>range </a:t>
            </a:r>
            <a:r>
              <a:rPr lang="en-US" dirty="0" smtClean="0">
                <a:sym typeface="Symbol" panose="05050102010706020507" pitchFamily="18" charset="2"/>
              </a:rPr>
              <a:t></a:t>
            </a:r>
            <a:r>
              <a:rPr lang="en-US" dirty="0" smtClean="0"/>
              <a:t> [-10</a:t>
            </a:r>
            <a:r>
              <a:rPr lang="en-US" baseline="30000" dirty="0" smtClean="0"/>
              <a:t>38</a:t>
            </a:r>
            <a:r>
              <a:rPr lang="en-US" dirty="0" smtClean="0"/>
              <a:t>, 10</a:t>
            </a:r>
            <a:r>
              <a:rPr lang="en-US" baseline="30000" dirty="0" smtClean="0"/>
              <a:t>38</a:t>
            </a:r>
            <a:r>
              <a:rPr lang="en-US" dirty="0" smtClean="0"/>
              <a:t>]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: double precision floating point number</a:t>
            </a:r>
          </a:p>
          <a:p>
            <a:pPr lvl="1"/>
            <a:r>
              <a:rPr lang="en-US" dirty="0" smtClean="0"/>
              <a:t>8 byte representation</a:t>
            </a:r>
          </a:p>
          <a:p>
            <a:pPr lvl="1"/>
            <a:r>
              <a:rPr lang="en-US" dirty="0" smtClean="0"/>
              <a:t>15 significant digits</a:t>
            </a:r>
            <a:r>
              <a:rPr lang="en-US" dirty="0"/>
              <a:t> , smallest </a:t>
            </a:r>
            <a:r>
              <a:rPr lang="en-US" dirty="0" smtClean="0"/>
              <a:t>non-zero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 smtClean="0"/>
              <a:t> 10</a:t>
            </a:r>
            <a:r>
              <a:rPr lang="en-US" baseline="30000" dirty="0" smtClean="0"/>
              <a:t>-308</a:t>
            </a:r>
            <a:endParaRPr lang="en-US" dirty="0" smtClean="0"/>
          </a:p>
          <a:p>
            <a:pPr lvl="1"/>
            <a:r>
              <a:rPr lang="en-US" dirty="0" smtClean="0"/>
              <a:t>range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[-</a:t>
            </a:r>
            <a:r>
              <a:rPr lang="en-US" dirty="0" smtClean="0"/>
              <a:t>10</a:t>
            </a:r>
            <a:r>
              <a:rPr lang="en-US" baseline="30000" dirty="0" smtClean="0"/>
              <a:t>308</a:t>
            </a:r>
            <a:r>
              <a:rPr lang="en-US" dirty="0" smtClean="0"/>
              <a:t>, 1e</a:t>
            </a:r>
            <a:r>
              <a:rPr lang="en-US" baseline="30000" dirty="0" smtClean="0"/>
              <a:t>308</a:t>
            </a:r>
            <a:r>
              <a:rPr lang="en-US" dirty="0" smtClean="0"/>
              <a:t>]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dirty="0" smtClean="0"/>
              <a:t>: Boolean value, i.e.,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092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58537" y="1690689"/>
            <a:ext cx="7845136" cy="452431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main(void)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::string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col1, col2,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 col1 &gt;&gt; col2 &gt;&gt;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id,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temp;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dim_nr_counts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 id &gt;&gt;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temp)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dim_nr_counts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]++;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auto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dim_nr_counts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dim_nr.first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dim_nr.second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22819" y="461993"/>
            <a:ext cx="2941831" cy="25853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id      dim_nr  temp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       1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2       1       0.0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4       2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5       2       0.0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6       2       0.5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8       3       0.0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9       3       0.5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10      4       </a:t>
            </a:r>
            <a:r>
              <a:rPr lang="nn-N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0.0</a:t>
            </a:r>
            <a:endParaRPr lang="nn-NO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613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Unordered versus ordinary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unordered_set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elements not sorted</a:t>
            </a:r>
          </a:p>
          <a:p>
            <a:pPr lvl="1"/>
            <a:r>
              <a:rPr lang="en-US" dirty="0" smtClean="0"/>
              <a:t>faster insert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</a:p>
          <a:p>
            <a:pPr lvl="1"/>
            <a:r>
              <a:rPr lang="en-US" dirty="0" smtClean="0"/>
              <a:t>elements sorted (custom comparator supported)</a:t>
            </a:r>
          </a:p>
          <a:p>
            <a:pPr lvl="1"/>
            <a:r>
              <a:rPr lang="en-US" dirty="0" smtClean="0"/>
              <a:t>slower insert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keys not </a:t>
            </a:r>
            <a:r>
              <a:rPr lang="en-US" dirty="0"/>
              <a:t>sorted</a:t>
            </a:r>
          </a:p>
          <a:p>
            <a:pPr lvl="1"/>
            <a:r>
              <a:rPr lang="en-US" dirty="0"/>
              <a:t>faster insert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keys sorted </a:t>
            </a:r>
            <a:r>
              <a:rPr lang="en-US" dirty="0"/>
              <a:t>(custom comparator supported)</a:t>
            </a:r>
          </a:p>
          <a:p>
            <a:pPr lvl="1"/>
            <a:r>
              <a:rPr lang="en-US" dirty="0"/>
              <a:t>slower insert</a:t>
            </a:r>
            <a:endParaRPr lang="en-US" dirty="0" smtClean="0"/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45960"/>
            <a:ext cx="2057400" cy="365125"/>
          </a:xfrm>
        </p:spPr>
        <p:txBody>
          <a:bodyPr/>
          <a:lstStyle/>
          <a:p>
            <a:fld id="{11AD1F4E-1E51-402E-B221-310F004E7D3B}" type="slidenum">
              <a:rPr lang="en-US" smtClean="0"/>
              <a:t>151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153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Contiguous vs. non-contiguous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stored contiguously in memory allows </a:t>
            </a:r>
            <a:r>
              <a:rPr lang="en-US" dirty="0" err="1" smtClean="0"/>
              <a:t>prefetch</a:t>
            </a:r>
            <a:endParaRPr lang="en-US" dirty="0" smtClean="0"/>
          </a:p>
          <a:p>
            <a:pPr lvl="1"/>
            <a:r>
              <a:rPr lang="en-US" dirty="0" smtClean="0"/>
              <a:t>decreases memory latency</a:t>
            </a:r>
          </a:p>
          <a:p>
            <a:pPr lvl="1"/>
            <a:endParaRPr lang="en-US" dirty="0"/>
          </a:p>
          <a:p>
            <a:r>
              <a:rPr lang="en-US" dirty="0" smtClean="0"/>
              <a:t>Data types</a:t>
            </a:r>
          </a:p>
          <a:p>
            <a:pPr lvl="1"/>
            <a:r>
              <a:rPr lang="en-US" dirty="0" err="1" smtClean="0"/>
              <a:t>valarray</a:t>
            </a:r>
            <a:endParaRPr lang="en-US" dirty="0" smtClean="0"/>
          </a:p>
          <a:p>
            <a:pPr lvl="1"/>
            <a:r>
              <a:rPr lang="en-US" dirty="0" smtClean="0"/>
              <a:t>vector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48575" y="2475781"/>
            <a:ext cx="221874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Many codes are</a:t>
            </a:r>
            <a:br>
              <a:rPr lang="en-US" sz="2400" dirty="0" smtClean="0"/>
            </a:br>
            <a:r>
              <a:rPr lang="en-US" sz="2400" dirty="0" smtClean="0"/>
              <a:t>memory bound!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785668" y="5072332"/>
            <a:ext cx="657609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these for memory-intensive algorithms,</a:t>
            </a:r>
            <a:br>
              <a:rPr lang="en-US" sz="2800" dirty="0" smtClean="0"/>
            </a:br>
            <a:r>
              <a:rPr lang="en-US" sz="2800" i="1" dirty="0" smtClean="0"/>
              <a:t>never</a:t>
            </a:r>
            <a:r>
              <a:rPr lang="en-US" sz="2800" dirty="0" smtClean="0"/>
              <a:t> list/queue/…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53589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Specialized 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structures provided</a:t>
            </a:r>
          </a:p>
          <a:p>
            <a:pPr lvl="1"/>
            <a:r>
              <a:rPr lang="en-US" dirty="0" smtClean="0"/>
              <a:t>standard libraries</a:t>
            </a:r>
          </a:p>
          <a:p>
            <a:pPr lvl="1"/>
            <a:r>
              <a:rPr lang="en-US" dirty="0" smtClean="0"/>
              <a:t>third-party libraries</a:t>
            </a:r>
          </a:p>
          <a:p>
            <a:r>
              <a:rPr lang="en-US" dirty="0" smtClean="0"/>
              <a:t>Often implemented on top of basic data structures</a:t>
            </a:r>
          </a:p>
          <a:p>
            <a:r>
              <a:rPr lang="en-US" dirty="0" smtClean="0"/>
              <a:t>Other data structures can be implemented on top</a:t>
            </a:r>
          </a:p>
          <a:p>
            <a:r>
              <a:rPr lang="en-US" dirty="0" smtClean="0"/>
              <a:t>Contents</a:t>
            </a:r>
          </a:p>
          <a:p>
            <a:pPr lvl="1"/>
            <a:r>
              <a:rPr lang="en-US" dirty="0" smtClean="0"/>
              <a:t>stack</a:t>
            </a:r>
          </a:p>
          <a:p>
            <a:pPr lvl="1"/>
            <a:r>
              <a:rPr lang="en-US" dirty="0" smtClean="0"/>
              <a:t>queue, priority queue</a:t>
            </a:r>
          </a:p>
          <a:p>
            <a:pPr lvl="1"/>
            <a:r>
              <a:rPr lang="en-US" dirty="0" smtClean="0"/>
              <a:t>graph, DAG,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896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only top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length can vary</a:t>
            </a:r>
          </a:p>
          <a:p>
            <a:pPr lvl="1"/>
            <a:r>
              <a:rPr lang="en-US" dirty="0" smtClean="0"/>
              <a:t>push/peek/pull: O(1)</a:t>
            </a:r>
          </a:p>
          <a:p>
            <a:pPr lvl="1"/>
            <a:r>
              <a:rPr lang="en-US" dirty="0" smtClean="0"/>
              <a:t>element type: any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52154" y="4209184"/>
            <a:ext cx="2746073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First in, last out</a:t>
            </a:r>
            <a:endParaRPr lang="en-US" sz="3200" dirty="0"/>
          </a:p>
        </p:txBody>
      </p:sp>
      <p:grpSp>
        <p:nvGrpSpPr>
          <p:cNvPr id="6" name="Group 5"/>
          <p:cNvGrpSpPr/>
          <p:nvPr/>
        </p:nvGrpSpPr>
        <p:grpSpPr>
          <a:xfrm>
            <a:off x="6457950" y="3296518"/>
            <a:ext cx="1185863" cy="808757"/>
            <a:chOff x="6307280" y="2566553"/>
            <a:chExt cx="1581151" cy="1078342"/>
          </a:xfrm>
        </p:grpSpPr>
        <p:graphicFrame>
          <p:nvGraphicFramePr>
            <p:cNvPr id="8" name="Object 7"/>
            <p:cNvGraphicFramePr>
              <a:graphicFrameLocks noChangeAspect="1"/>
            </p:cNvGraphicFramePr>
            <p:nvPr>
              <p:extLst/>
            </p:nvPr>
          </p:nvGraphicFramePr>
          <p:xfrm>
            <a:off x="6918997" y="3105146"/>
            <a:ext cx="969434" cy="5397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95" name="Equation" r:id="rId3" imgW="431640" imgH="241200" progId="Equation.3">
                    <p:embed/>
                  </p:oleObj>
                </mc:Choice>
                <mc:Fallback>
                  <p:oleObj name="Equation" r:id="rId3" imgW="431640" imgH="2412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918997" y="3105146"/>
                          <a:ext cx="969434" cy="53974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TextBox 8"/>
            <p:cNvSpPr txBox="1"/>
            <p:nvPr/>
          </p:nvSpPr>
          <p:spPr>
            <a:xfrm>
              <a:off x="6307280" y="2566553"/>
              <a:ext cx="1203919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 smtClean="0"/>
                <a:t>stack </a:t>
              </a:r>
              <a:r>
                <a:rPr lang="en-US" sz="2100" i="1" dirty="0" smtClean="0">
                  <a:latin typeface="Palatino Linotype" panose="02040502050505030304" pitchFamily="18" charset="0"/>
                </a:rPr>
                <a:t>s</a:t>
              </a:r>
              <a:endParaRPr lang="en-US" sz="2100" i="1" dirty="0">
                <a:latin typeface="Palatino Linotype" panose="02040502050505030304" pitchFamily="18" charset="0"/>
              </a:endParaRPr>
            </a:p>
          </p:txBody>
        </p:sp>
      </p:grpSp>
      <p:pic>
        <p:nvPicPr>
          <p:cNvPr id="7174" name="Picture 6" descr="http://www.clipartkid.com/images/357/stack-of-books-teach-yourself-latin-books-LQk2ox-clipart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12" r="17971"/>
          <a:stretch/>
        </p:blipFill>
        <p:spPr bwMode="auto">
          <a:xfrm>
            <a:off x="5237018" y="4395296"/>
            <a:ext cx="1496291" cy="157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1962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EMPTY_STACK()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stack</a:t>
            </a:r>
          </a:p>
          <a:p>
            <a:r>
              <a:rPr lang="en-US" dirty="0" smtClean="0">
                <a:sym typeface="Symbol" panose="05050102010706020507" pitchFamily="18" charset="2"/>
              </a:rPr>
              <a:t>STACK.PUSH(value)</a:t>
            </a:r>
          </a:p>
          <a:p>
            <a:r>
              <a:rPr lang="en-US" dirty="0" smtClean="0">
                <a:sym typeface="Symbol" panose="05050102010706020507" pitchFamily="18" charset="2"/>
              </a:rPr>
              <a:t>STACK.POP()</a:t>
            </a:r>
          </a:p>
          <a:p>
            <a:r>
              <a:rPr lang="en-US" dirty="0" smtClean="0">
                <a:sym typeface="Symbol" panose="05050102010706020507" pitchFamily="18" charset="2"/>
              </a:rPr>
              <a:t>STACK.TOP()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value</a:t>
            </a:r>
          </a:p>
          <a:p>
            <a:r>
              <a:rPr lang="en-US" dirty="0" smtClean="0">
                <a:sym typeface="Symbol" panose="05050102010706020507" pitchFamily="18" charset="2"/>
              </a:rPr>
              <a:t>STACK.IS_EMPTY()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>
                <a:sym typeface="Symbol" panose="05050102010706020507" pitchFamily="18" charset="2"/>
              </a:rPr>
              <a:t>b</a:t>
            </a:r>
            <a:r>
              <a:rPr lang="en-US" dirty="0" err="1" smtClean="0">
                <a:sym typeface="Symbol" panose="05050102010706020507" pitchFamily="18" charset="2"/>
              </a:rPr>
              <a:t>oolean</a:t>
            </a:r>
            <a:endParaRPr lang="en-US" dirty="0" smtClean="0">
              <a:sym typeface="Symbol" panose="05050102010706020507" pitchFamily="18" charset="2"/>
            </a:endParaRPr>
          </a:p>
          <a:p>
            <a:r>
              <a:rPr lang="en-US" dirty="0" smtClean="0">
                <a:sym typeface="Symbol" panose="05050102010706020507" pitchFamily="18" charset="2"/>
              </a:rPr>
              <a:t>STACK.SIZE()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size</a:t>
            </a:r>
            <a:br>
              <a:rPr lang="en-US" dirty="0" smtClean="0">
                <a:sym typeface="Symbol" panose="05050102010706020507" pitchFamily="18" charset="2"/>
              </a:rPr>
            </a:br>
            <a:r>
              <a:rPr lang="en-US" dirty="0" smtClean="0">
                <a:sym typeface="Symbol" panose="05050102010706020507" pitchFamily="18" charset="2"/>
              </a:rPr>
              <a:t>      = #push - #pop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544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704105"/>
            <a:ext cx="6665768" cy="25853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&lt;stack&gt;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::stack&lt;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s;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s.push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(!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s.empty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s.top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s.pop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23840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front to pop and back to push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length can vary</a:t>
            </a:r>
          </a:p>
          <a:p>
            <a:pPr lvl="1"/>
            <a:r>
              <a:rPr lang="en-US" dirty="0" smtClean="0"/>
              <a:t>push/front/pop: O(1)</a:t>
            </a:r>
          </a:p>
          <a:p>
            <a:pPr lvl="1"/>
            <a:r>
              <a:rPr lang="en-US" dirty="0" smtClean="0"/>
              <a:t>element type: any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157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66153" y="4405168"/>
            <a:ext cx="285256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First in, first out</a:t>
            </a:r>
            <a:endParaRPr lang="en-US" sz="3200" dirty="0"/>
          </a:p>
        </p:txBody>
      </p:sp>
      <p:grpSp>
        <p:nvGrpSpPr>
          <p:cNvPr id="8" name="Group 7"/>
          <p:cNvGrpSpPr/>
          <p:nvPr/>
        </p:nvGrpSpPr>
        <p:grpSpPr>
          <a:xfrm>
            <a:off x="6457950" y="3296518"/>
            <a:ext cx="1196975" cy="808757"/>
            <a:chOff x="6307280" y="2566553"/>
            <a:chExt cx="1595967" cy="1078342"/>
          </a:xfrm>
        </p:grpSpPr>
        <p:graphicFrame>
          <p:nvGraphicFramePr>
            <p:cNvPr id="9" name="Object 8"/>
            <p:cNvGraphicFramePr>
              <a:graphicFrameLocks noChangeAspect="1"/>
            </p:cNvGraphicFramePr>
            <p:nvPr>
              <p:extLst/>
            </p:nvPr>
          </p:nvGraphicFramePr>
          <p:xfrm>
            <a:off x="6904180" y="3105146"/>
            <a:ext cx="999067" cy="5397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19" name="Equation" r:id="rId3" imgW="444240" imgH="241200" progId="Equation.3">
                    <p:embed/>
                  </p:oleObj>
                </mc:Choice>
                <mc:Fallback>
                  <p:oleObj name="Equation" r:id="rId3" imgW="444240" imgH="2412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904180" y="3105146"/>
                          <a:ext cx="999067" cy="53974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TextBox 9"/>
            <p:cNvSpPr txBox="1"/>
            <p:nvPr/>
          </p:nvSpPr>
          <p:spPr>
            <a:xfrm>
              <a:off x="6307280" y="2566553"/>
              <a:ext cx="1417483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 smtClean="0"/>
                <a:t>queue </a:t>
              </a:r>
              <a:r>
                <a:rPr lang="en-US" sz="2100" i="1" dirty="0" smtClean="0">
                  <a:latin typeface="Palatino Linotype" panose="02040502050505030304" pitchFamily="18" charset="0"/>
                </a:rPr>
                <a:t>q</a:t>
              </a:r>
              <a:endParaRPr lang="en-US" sz="2100" i="1" dirty="0">
                <a:latin typeface="Palatino Linotype" panose="02040502050505030304" pitchFamily="18" charset="0"/>
              </a:endParaRPr>
            </a:p>
          </p:txBody>
        </p:sp>
      </p:grpSp>
      <p:sp>
        <p:nvSpPr>
          <p:cNvPr id="5" name="AutoShape 9" descr="Stockfoto: Kassa · machine · icon · witte · geld · kaar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3831385" y="5128420"/>
            <a:ext cx="5058454" cy="1016990"/>
            <a:chOff x="3831385" y="5159593"/>
            <a:chExt cx="5058454" cy="1016990"/>
          </a:xfrm>
        </p:grpSpPr>
        <p:pic>
          <p:nvPicPr>
            <p:cNvPr id="819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3999" y="5551281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05" name="Picture 13" descr="http://justintm.com/programming/img/POS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825684" y="5159593"/>
              <a:ext cx="1064155" cy="7380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80323" y="5528614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86647" y="5551281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1385" y="5528614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7" name="Straight Arrow Connector 16"/>
            <p:cNvCxnSpPr/>
            <p:nvPr/>
          </p:nvCxnSpPr>
          <p:spPr>
            <a:xfrm>
              <a:off x="4634344" y="5863932"/>
              <a:ext cx="627611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1902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EMPTY_QUEUE() </a:t>
            </a:r>
            <a:r>
              <a:rPr lang="en-US" dirty="0" smtClean="0">
                <a:sym typeface="Symbol" panose="05050102010706020507" pitchFamily="18" charset="2"/>
              </a:rPr>
              <a:t> queue</a:t>
            </a:r>
            <a:endParaRPr lang="en-US" dirty="0" smtClean="0"/>
          </a:p>
          <a:p>
            <a:r>
              <a:rPr lang="en-US" dirty="0" smtClean="0"/>
              <a:t>QUEUE.PUSH(value</a:t>
            </a:r>
            <a:r>
              <a:rPr lang="en-US" dirty="0"/>
              <a:t>)</a:t>
            </a:r>
          </a:p>
          <a:p>
            <a:r>
              <a:rPr lang="en-US" dirty="0" smtClean="0"/>
              <a:t>QUEUE.POP()</a:t>
            </a:r>
          </a:p>
          <a:p>
            <a:r>
              <a:rPr lang="en-US" dirty="0" smtClean="0"/>
              <a:t>QUEUE.FRONT()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value</a:t>
            </a:r>
            <a:endParaRPr lang="en-US" dirty="0"/>
          </a:p>
          <a:p>
            <a:r>
              <a:rPr lang="en-US" dirty="0" smtClean="0"/>
              <a:t>QUEUE.IS_EMPTY()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 smtClean="0">
                <a:sym typeface="Symbol" panose="05050102010706020507" pitchFamily="18" charset="2"/>
              </a:rPr>
              <a:t>boolean</a:t>
            </a:r>
            <a:endParaRPr lang="en-US" dirty="0" smtClean="0"/>
          </a:p>
          <a:p>
            <a:r>
              <a:rPr lang="en-US" dirty="0" smtClean="0"/>
              <a:t>QUEUE.LENGTH()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length</a:t>
            </a:r>
            <a:br>
              <a:rPr lang="en-US" dirty="0" smtClean="0">
                <a:sym typeface="Symbol" panose="05050102010706020507" pitchFamily="18" charset="2"/>
              </a:rPr>
            </a:br>
            <a:r>
              <a:rPr lang="en-US" dirty="0" smtClean="0">
                <a:sym typeface="Symbol" panose="05050102010706020507" pitchFamily="18" charset="2"/>
              </a:rPr>
              <a:t>      = #push - #pop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440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704105"/>
            <a:ext cx="6665768" cy="25853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&lt;queue&gt;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::queue&lt;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q;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q.push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(!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q.empty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.front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.pop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85478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 &amp; math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smtClean="0">
                <a:cs typeface="Courier New" panose="02070309020205020404" pitchFamily="49" charset="0"/>
              </a:rPr>
              <a:t> (modulo)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&amp;&amp;</a:t>
            </a:r>
            <a:r>
              <a:rPr lang="en-US" dirty="0" smtClean="0"/>
              <a:t> (and),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||</a:t>
            </a:r>
            <a:r>
              <a:rPr lang="en-US" dirty="0" smtClean="0"/>
              <a:t> (or),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dirty="0" smtClean="0"/>
              <a:t> (not)</a:t>
            </a:r>
          </a:p>
          <a:p>
            <a:r>
              <a:rPr lang="en-US" dirty="0"/>
              <a:t>C</a:t>
            </a:r>
            <a:r>
              <a:rPr lang="en-US" dirty="0" smtClean="0"/>
              <a:t>omparison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 smtClean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(???)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Mathematical functions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cmath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cos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tan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dirty="0" smtClean="0">
                <a:cs typeface="Courier New" panose="02070309020205020404" pitchFamily="49" charset="0"/>
              </a:rPr>
              <a:t>,…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322143" y="1769345"/>
            <a:ext cx="242393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3/5 == 0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661653" y="4322259"/>
            <a:ext cx="5274391" cy="523220"/>
            <a:chOff x="2172931" y="4354409"/>
            <a:chExt cx="5274391" cy="523220"/>
          </a:xfrm>
        </p:grpSpPr>
        <p:sp>
          <p:nvSpPr>
            <p:cNvPr id="6" name="TextBox 5"/>
            <p:cNvSpPr txBox="1"/>
            <p:nvPr/>
          </p:nvSpPr>
          <p:spPr>
            <a:xfrm>
              <a:off x="2212259" y="4385187"/>
              <a:ext cx="51619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1.0/3.0 == 0.33333333333333</a:t>
              </a:r>
              <a:endParaRPr lang="en-US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172931" y="4354409"/>
              <a:ext cx="5274391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264309" y="4260703"/>
            <a:ext cx="397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C00000"/>
                </a:solidFill>
              </a:rPr>
              <a:t>?</a:t>
            </a:r>
            <a:endParaRPr lang="en-US" sz="3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668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7" grpId="0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only front to pop, push inserts in order</a:t>
            </a:r>
          </a:p>
          <a:p>
            <a:pPr lvl="1"/>
            <a:r>
              <a:rPr lang="en-US" dirty="0" smtClean="0"/>
              <a:t>ordered according to priority</a:t>
            </a:r>
          </a:p>
          <a:p>
            <a:pPr lvl="1"/>
            <a:r>
              <a:rPr lang="en-US" dirty="0" smtClean="0"/>
              <a:t>length can vary</a:t>
            </a:r>
          </a:p>
          <a:p>
            <a:pPr lvl="1"/>
            <a:r>
              <a:rPr lang="en-US" dirty="0" smtClean="0"/>
              <a:t>front: O(1), pop/push: O(log n)</a:t>
            </a:r>
          </a:p>
          <a:p>
            <a:pPr lvl="1"/>
            <a:r>
              <a:rPr lang="en-US" dirty="0" smtClean="0"/>
              <a:t>element type: any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Implementation: STL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Priority queue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160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6457950" y="3296518"/>
            <a:ext cx="1196975" cy="808757"/>
            <a:chOff x="6307280" y="2566553"/>
            <a:chExt cx="1595967" cy="1078342"/>
          </a:xfrm>
        </p:grpSpPr>
        <p:graphicFrame>
          <p:nvGraphicFramePr>
            <p:cNvPr id="9" name="Object 8"/>
            <p:cNvGraphicFramePr>
              <a:graphicFrameLocks noChangeAspect="1"/>
            </p:cNvGraphicFramePr>
            <p:nvPr>
              <p:extLst/>
            </p:nvPr>
          </p:nvGraphicFramePr>
          <p:xfrm>
            <a:off x="6904180" y="3105146"/>
            <a:ext cx="999067" cy="5397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43" name="Equation" r:id="rId3" imgW="444240" imgH="241200" progId="Equation.3">
                    <p:embed/>
                  </p:oleObj>
                </mc:Choice>
                <mc:Fallback>
                  <p:oleObj name="Equation" r:id="rId3" imgW="444240" imgH="2412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904180" y="3105146"/>
                          <a:ext cx="999067" cy="53974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TextBox 9"/>
            <p:cNvSpPr txBox="1"/>
            <p:nvPr/>
          </p:nvSpPr>
          <p:spPr>
            <a:xfrm>
              <a:off x="6307280" y="2566553"/>
              <a:ext cx="1417483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 smtClean="0"/>
                <a:t>queue </a:t>
              </a:r>
              <a:r>
                <a:rPr lang="en-US" sz="2100" i="1" dirty="0" smtClean="0">
                  <a:latin typeface="Palatino Linotype" panose="02040502050505030304" pitchFamily="18" charset="0"/>
                </a:rPr>
                <a:t>q</a:t>
              </a:r>
              <a:endParaRPr lang="en-US" sz="2100" i="1" dirty="0">
                <a:latin typeface="Palatino Linotype" panose="02040502050505030304" pitchFamily="18" charset="0"/>
              </a:endParaRPr>
            </a:p>
          </p:txBody>
        </p:sp>
      </p:grpSp>
      <p:sp>
        <p:nvSpPr>
          <p:cNvPr id="5" name="AutoShape 9" descr="Stockfoto: Kassa · machine · icon · witte · geld · kaar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4437411" y="4031720"/>
            <a:ext cx="4452428" cy="2113690"/>
            <a:chOff x="4437411" y="4031720"/>
            <a:chExt cx="4452428" cy="2113690"/>
          </a:xfrm>
        </p:grpSpPr>
        <p:pic>
          <p:nvPicPr>
            <p:cNvPr id="819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3999" y="5520108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05" name="Picture 13" descr="http://justintm.com/programming/img/POS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825684" y="5128420"/>
              <a:ext cx="1064155" cy="7380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1087" y="5497441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7411" y="5520108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1345" y="4397489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7339302" y="5150776"/>
              <a:ext cx="5886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 smtClean="0">
                  <a:solidFill>
                    <a:srgbClr val="C00000"/>
                  </a:solidFill>
                </a:rPr>
                <a:t>!!!!</a:t>
              </a:r>
              <a:endParaRPr lang="en-US" sz="2400" b="1" i="1" dirty="0">
                <a:solidFill>
                  <a:srgbClr val="C00000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519816" y="5131672"/>
              <a:ext cx="3866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 smtClean="0">
                  <a:solidFill>
                    <a:srgbClr val="C00000"/>
                  </a:solidFill>
                </a:rPr>
                <a:t>!!</a:t>
              </a:r>
              <a:endParaRPr lang="en-US" sz="2400" b="1" i="1" dirty="0">
                <a:solidFill>
                  <a:srgbClr val="C00000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696659" y="5150775"/>
              <a:ext cx="2856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 smtClean="0">
                  <a:solidFill>
                    <a:srgbClr val="C00000"/>
                  </a:solidFill>
                </a:rPr>
                <a:t>!</a:t>
              </a:r>
              <a:endParaRPr lang="en-US" sz="2400" b="1" i="1" dirty="0">
                <a:solidFill>
                  <a:srgbClr val="C00000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905187" y="4031720"/>
              <a:ext cx="4876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 smtClean="0">
                  <a:solidFill>
                    <a:srgbClr val="C00000"/>
                  </a:solidFill>
                </a:rPr>
                <a:t>!!!</a:t>
              </a:r>
              <a:endParaRPr lang="en-US" sz="2400" b="1" i="1" dirty="0">
                <a:solidFill>
                  <a:srgbClr val="C00000"/>
                </a:solidFill>
              </a:endParaRP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flipV="1">
              <a:off x="7063257" y="4666777"/>
              <a:ext cx="211" cy="2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/>
          </p:nvGrpSpPr>
          <p:grpSpPr>
            <a:xfrm>
              <a:off x="5699298" y="4666777"/>
              <a:ext cx="1363958" cy="945665"/>
              <a:chOff x="5699298" y="4666777"/>
              <a:chExt cx="1363958" cy="945665"/>
            </a:xfrm>
          </p:grpSpPr>
          <p:cxnSp>
            <p:nvCxnSpPr>
              <p:cNvPr id="17" name="Straight Arrow Connector 16"/>
              <p:cNvCxnSpPr/>
              <p:nvPr/>
            </p:nvCxnSpPr>
            <p:spPr>
              <a:xfrm>
                <a:off x="7063256" y="4666777"/>
                <a:ext cx="0" cy="945665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>
                <a:off x="5699298" y="4677804"/>
                <a:ext cx="1363958" cy="0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71465" y="5501788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TextBox 29"/>
            <p:cNvSpPr txBox="1"/>
            <p:nvPr/>
          </p:nvSpPr>
          <p:spPr>
            <a:xfrm>
              <a:off x="6360194" y="5136019"/>
              <a:ext cx="3866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 smtClean="0">
                  <a:solidFill>
                    <a:srgbClr val="C00000"/>
                  </a:solidFill>
                </a:rPr>
                <a:t>!!</a:t>
              </a:r>
              <a:endParaRPr lang="en-US" sz="2400" b="1" i="1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8391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Priority queue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EMPTY_QUEUE() </a:t>
            </a:r>
            <a:r>
              <a:rPr lang="en-US" dirty="0" smtClean="0">
                <a:sym typeface="Symbol" panose="05050102010706020507" pitchFamily="18" charset="2"/>
              </a:rPr>
              <a:t> queue</a:t>
            </a:r>
            <a:endParaRPr lang="en-US" dirty="0" smtClean="0"/>
          </a:p>
          <a:p>
            <a:r>
              <a:rPr lang="en-US" dirty="0" smtClean="0"/>
              <a:t>QUEUE.PUSH(value</a:t>
            </a:r>
            <a:r>
              <a:rPr lang="en-US" dirty="0"/>
              <a:t>)</a:t>
            </a:r>
          </a:p>
          <a:p>
            <a:r>
              <a:rPr lang="en-US" dirty="0" smtClean="0"/>
              <a:t>QUEUE.POP()</a:t>
            </a:r>
          </a:p>
          <a:p>
            <a:r>
              <a:rPr lang="en-US" dirty="0" smtClean="0"/>
              <a:t>QUEUE.FRONT()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value</a:t>
            </a:r>
            <a:endParaRPr lang="en-US" dirty="0"/>
          </a:p>
          <a:p>
            <a:r>
              <a:rPr lang="en-US" dirty="0" smtClean="0"/>
              <a:t>QUEUE.IS_EMPTY()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 smtClean="0">
                <a:sym typeface="Symbol" panose="05050102010706020507" pitchFamily="18" charset="2"/>
              </a:rPr>
              <a:t>boolean</a:t>
            </a:r>
            <a:endParaRPr lang="en-US" dirty="0" smtClean="0"/>
          </a:p>
          <a:p>
            <a:r>
              <a:rPr lang="en-US" dirty="0" smtClean="0"/>
              <a:t>QUEUE.LENGTH()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length</a:t>
            </a:r>
            <a:br>
              <a:rPr lang="en-US" dirty="0" smtClean="0">
                <a:sym typeface="Symbol" panose="05050102010706020507" pitchFamily="18" charset="2"/>
              </a:rPr>
            </a:br>
            <a:r>
              <a:rPr lang="en-US" dirty="0" smtClean="0">
                <a:sym typeface="Symbol" panose="05050102010706020507" pitchFamily="18" charset="2"/>
              </a:rPr>
              <a:t>      = #push - #pop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433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represents relationships (= edges) between</a:t>
            </a:r>
            <a:br>
              <a:rPr lang="en-US" dirty="0" smtClean="0"/>
            </a:br>
            <a:r>
              <a:rPr lang="en-US" dirty="0" smtClean="0"/>
              <a:t>objects (= vertices)</a:t>
            </a:r>
          </a:p>
          <a:p>
            <a:pPr lvl="1"/>
            <a:r>
              <a:rPr lang="en-US" dirty="0" smtClean="0"/>
              <a:t>ordered (directed graph or digraph),</a:t>
            </a:r>
            <a:br>
              <a:rPr lang="en-US" dirty="0" smtClean="0"/>
            </a:br>
            <a:r>
              <a:rPr lang="en-US" dirty="0" smtClean="0"/>
              <a:t>unordered (undirected graph)</a:t>
            </a:r>
          </a:p>
          <a:p>
            <a:pPr lvl="1"/>
            <a:r>
              <a:rPr lang="en-US" dirty="0" smtClean="0"/>
              <a:t>number of vertices can vary</a:t>
            </a:r>
          </a:p>
          <a:p>
            <a:pPr lvl="1"/>
            <a:r>
              <a:rPr lang="en-US" dirty="0" smtClean="0"/>
              <a:t>number of edges can vary</a:t>
            </a:r>
          </a:p>
          <a:p>
            <a:pPr lvl="1"/>
            <a:r>
              <a:rPr lang="en-US" dirty="0" smtClean="0"/>
              <a:t>object type: any</a:t>
            </a:r>
          </a:p>
          <a:p>
            <a:pPr lvl="1"/>
            <a:r>
              <a:rPr lang="en-US" dirty="0" smtClean="0"/>
              <a:t>edges can have weights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Implementations</a:t>
            </a:r>
          </a:p>
          <a:p>
            <a:pPr lvl="1"/>
            <a:r>
              <a:rPr lang="en-US" dirty="0" smtClean="0"/>
              <a:t>e.g., as adjacency list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162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6351587" y="3296518"/>
            <a:ext cx="1860550" cy="786533"/>
            <a:chOff x="6165463" y="2566553"/>
            <a:chExt cx="2480734" cy="1048710"/>
          </a:xfrm>
        </p:grpSpPr>
        <p:graphicFrame>
          <p:nvGraphicFramePr>
            <p:cNvPr id="9" name="Object 8"/>
            <p:cNvGraphicFramePr>
              <a:graphicFrameLocks noChangeAspect="1"/>
            </p:cNvGraphicFramePr>
            <p:nvPr>
              <p:extLst/>
            </p:nvPr>
          </p:nvGraphicFramePr>
          <p:xfrm>
            <a:off x="6165463" y="3132663"/>
            <a:ext cx="2480734" cy="482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67" name="Equation" r:id="rId3" imgW="1104840" imgH="215640" progId="Equation.3">
                    <p:embed/>
                  </p:oleObj>
                </mc:Choice>
                <mc:Fallback>
                  <p:oleObj name="Equation" r:id="rId3" imgW="1104840" imgH="215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165463" y="3132663"/>
                          <a:ext cx="2480734" cy="482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TextBox 9"/>
            <p:cNvSpPr txBox="1"/>
            <p:nvPr/>
          </p:nvSpPr>
          <p:spPr>
            <a:xfrm>
              <a:off x="6307280" y="2566553"/>
              <a:ext cx="1341735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 smtClean="0"/>
                <a:t>graph </a:t>
              </a:r>
              <a:r>
                <a:rPr lang="en-US" sz="2100" i="1" dirty="0" smtClean="0">
                  <a:latin typeface="Palatino Linotype" panose="02040502050505030304" pitchFamily="18" charset="0"/>
                </a:rPr>
                <a:t>g</a:t>
              </a:r>
              <a:endParaRPr lang="en-US" sz="2100" i="1" dirty="0">
                <a:latin typeface="Palatino Linotype" panose="02040502050505030304" pitchFamily="18" charset="0"/>
              </a:endParaRPr>
            </a:p>
          </p:txBody>
        </p:sp>
      </p:grpSp>
      <p:sp>
        <p:nvSpPr>
          <p:cNvPr id="5" name="AutoShape 9" descr="Stockfoto: Kassa · machine · icon · witte · geld · kaar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6263805" y="4151105"/>
            <a:ext cx="914994" cy="811459"/>
            <a:chOff x="6263805" y="4151105"/>
            <a:chExt cx="914994" cy="811459"/>
          </a:xfrm>
        </p:grpSpPr>
        <p:cxnSp>
          <p:nvCxnSpPr>
            <p:cNvPr id="11" name="Straight Arrow Connector 10"/>
            <p:cNvCxnSpPr>
              <a:stCxn id="12" idx="0"/>
            </p:cNvCxnSpPr>
            <p:nvPr/>
          </p:nvCxnSpPr>
          <p:spPr>
            <a:xfrm flipV="1">
              <a:off x="6721302" y="4151105"/>
              <a:ext cx="270164" cy="44212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263805" y="4593232"/>
              <a:ext cx="9149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vertices</a:t>
              </a:r>
              <a:endParaRPr lang="en-US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463185" y="4151106"/>
            <a:ext cx="734175" cy="811458"/>
            <a:chOff x="6263805" y="4151106"/>
            <a:chExt cx="734175" cy="811458"/>
          </a:xfrm>
        </p:grpSpPr>
        <p:cxnSp>
          <p:nvCxnSpPr>
            <p:cNvPr id="23" name="Straight Arrow Connector 22"/>
            <p:cNvCxnSpPr>
              <a:stCxn id="24" idx="0"/>
            </p:cNvCxnSpPr>
            <p:nvPr/>
          </p:nvCxnSpPr>
          <p:spPr>
            <a:xfrm flipH="1" flipV="1">
              <a:off x="6489893" y="4151106"/>
              <a:ext cx="141000" cy="44212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6263805" y="4593232"/>
              <a:ext cx="7341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edges</a:t>
              </a:r>
              <a:endParaRPr lang="en-US" dirty="0"/>
            </a:p>
          </p:txBody>
        </p:sp>
      </p:grpSp>
      <p:grpSp>
        <p:nvGrpSpPr>
          <p:cNvPr id="8208" name="Group 8207"/>
          <p:cNvGrpSpPr/>
          <p:nvPr/>
        </p:nvGrpSpPr>
        <p:grpSpPr>
          <a:xfrm>
            <a:off x="5029091" y="5112383"/>
            <a:ext cx="1943337" cy="1452842"/>
            <a:chOff x="5029091" y="5112383"/>
            <a:chExt cx="1943337" cy="1452842"/>
          </a:xfrm>
        </p:grpSpPr>
        <p:grpSp>
          <p:nvGrpSpPr>
            <p:cNvPr id="16" name="Group 15"/>
            <p:cNvGrpSpPr/>
            <p:nvPr/>
          </p:nvGrpSpPr>
          <p:grpSpPr>
            <a:xfrm>
              <a:off x="5029091" y="5496792"/>
              <a:ext cx="301443" cy="252000"/>
              <a:chOff x="5029091" y="5496792"/>
              <a:chExt cx="301443" cy="252000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1" name="Straight Arrow Connector 30"/>
            <p:cNvCxnSpPr>
              <a:endCxn id="61" idx="0"/>
            </p:cNvCxnSpPr>
            <p:nvPr/>
          </p:nvCxnSpPr>
          <p:spPr>
            <a:xfrm>
              <a:off x="5228250" y="5755863"/>
              <a:ext cx="385333" cy="40431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52" idx="2"/>
              <a:endCxn id="61" idx="0"/>
            </p:cNvCxnSpPr>
            <p:nvPr/>
          </p:nvCxnSpPr>
          <p:spPr>
            <a:xfrm flipH="1">
              <a:off x="5613583" y="5364383"/>
              <a:ext cx="302912" cy="79579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55" idx="0"/>
              <a:endCxn id="52" idx="2"/>
            </p:cNvCxnSpPr>
            <p:nvPr/>
          </p:nvCxnSpPr>
          <p:spPr>
            <a:xfrm flipH="1" flipV="1">
              <a:off x="5916495" y="5364383"/>
              <a:ext cx="460501" cy="38980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" name="Group 50"/>
            <p:cNvGrpSpPr/>
            <p:nvPr/>
          </p:nvGrpSpPr>
          <p:grpSpPr>
            <a:xfrm>
              <a:off x="5765773" y="5112383"/>
              <a:ext cx="301443" cy="252000"/>
              <a:chOff x="5029091" y="5496792"/>
              <a:chExt cx="301443" cy="252000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6226274" y="5754184"/>
              <a:ext cx="301443" cy="252000"/>
              <a:chOff x="5029091" y="5496792"/>
              <a:chExt cx="301443" cy="252000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5462861" y="6160174"/>
              <a:ext cx="301443" cy="252000"/>
              <a:chOff x="5029091" y="5496792"/>
              <a:chExt cx="301443" cy="252000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8" name="Straight Arrow Connector 67"/>
            <p:cNvCxnSpPr>
              <a:stCxn id="61" idx="3"/>
              <a:endCxn id="55" idx="1"/>
            </p:cNvCxnSpPr>
            <p:nvPr/>
          </p:nvCxnSpPr>
          <p:spPr>
            <a:xfrm flipV="1">
              <a:off x="5764304" y="5880184"/>
              <a:ext cx="461970" cy="40599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stCxn id="47" idx="3"/>
              <a:endCxn id="52" idx="1"/>
            </p:cNvCxnSpPr>
            <p:nvPr/>
          </p:nvCxnSpPr>
          <p:spPr>
            <a:xfrm flipV="1">
              <a:off x="5330534" y="5238383"/>
              <a:ext cx="435239" cy="38440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" name="Group 75"/>
            <p:cNvGrpSpPr/>
            <p:nvPr/>
          </p:nvGrpSpPr>
          <p:grpSpPr>
            <a:xfrm>
              <a:off x="6670985" y="6313225"/>
              <a:ext cx="301443" cy="252000"/>
              <a:chOff x="5029091" y="5496792"/>
              <a:chExt cx="301443" cy="252000"/>
            </a:xfrm>
          </p:grpSpPr>
          <p:sp>
            <p:nvSpPr>
              <p:cNvPr id="77" name="Rectangle 76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82" name="Straight Arrow Connector 81"/>
          <p:cNvCxnSpPr>
            <a:stCxn id="55" idx="2"/>
            <a:endCxn id="61" idx="3"/>
          </p:cNvCxnSpPr>
          <p:nvPr/>
        </p:nvCxnSpPr>
        <p:spPr>
          <a:xfrm flipH="1">
            <a:off x="5764304" y="6006184"/>
            <a:ext cx="612692" cy="27999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9210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EMPTY_GRAPH() </a:t>
            </a:r>
            <a:r>
              <a:rPr lang="en-US" dirty="0" smtClean="0">
                <a:sym typeface="Symbol" panose="05050102010706020507" pitchFamily="18" charset="2"/>
              </a:rPr>
              <a:t> graph</a:t>
            </a:r>
            <a:endParaRPr lang="en-US" dirty="0" smtClean="0"/>
          </a:p>
          <a:p>
            <a:r>
              <a:rPr lang="en-US" dirty="0" smtClean="0"/>
              <a:t>GRAPH.ADD_NODE(value)</a:t>
            </a:r>
          </a:p>
          <a:p>
            <a:r>
              <a:rPr lang="en-US" dirty="0" smtClean="0"/>
              <a:t>GRAPH.REMOVE(node)</a:t>
            </a:r>
            <a:endParaRPr lang="en-US" dirty="0"/>
          </a:p>
          <a:p>
            <a:r>
              <a:rPr lang="en-US" dirty="0" smtClean="0"/>
              <a:t>GRAPH.ADD_EDGE(</a:t>
            </a:r>
            <a:r>
              <a:rPr lang="en-US" dirty="0" err="1" smtClean="0"/>
              <a:t>node</a:t>
            </a:r>
            <a:r>
              <a:rPr lang="en-US" i="1" baseline="-25000" dirty="0" err="1" smtClean="0"/>
              <a:t>i</a:t>
            </a:r>
            <a:r>
              <a:rPr lang="en-US" dirty="0" smtClean="0"/>
              <a:t>, </a:t>
            </a:r>
            <a:r>
              <a:rPr lang="en-US" dirty="0" err="1" smtClean="0"/>
              <a:t>node</a:t>
            </a:r>
            <a:r>
              <a:rPr lang="en-US" i="1" baseline="-25000" dirty="0" err="1" smtClean="0"/>
              <a:t>j</a:t>
            </a:r>
            <a:r>
              <a:rPr lang="en-US" dirty="0" smtClean="0"/>
              <a:t>)</a:t>
            </a:r>
          </a:p>
          <a:p>
            <a:r>
              <a:rPr lang="en-US" dirty="0" smtClean="0"/>
              <a:t>GRAPH.REMOVE_EDGE(</a:t>
            </a:r>
            <a:r>
              <a:rPr lang="en-US" dirty="0" err="1"/>
              <a:t>node</a:t>
            </a:r>
            <a:r>
              <a:rPr lang="en-US" i="1" baseline="-25000" dirty="0" err="1"/>
              <a:t>i</a:t>
            </a:r>
            <a:r>
              <a:rPr lang="en-US" dirty="0"/>
              <a:t>, </a:t>
            </a:r>
            <a:r>
              <a:rPr lang="en-US" dirty="0" err="1"/>
              <a:t>node</a:t>
            </a:r>
            <a:r>
              <a:rPr lang="en-US" i="1" baseline="-25000" dirty="0" err="1"/>
              <a:t>j</a:t>
            </a:r>
            <a:r>
              <a:rPr lang="en-US" dirty="0" smtClean="0"/>
              <a:t>)</a:t>
            </a:r>
          </a:p>
          <a:p>
            <a:r>
              <a:rPr lang="en-US" dirty="0" smtClean="0"/>
              <a:t>GRAPH.GET_NODES()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{node</a:t>
            </a:r>
            <a:r>
              <a:rPr lang="en-US" baseline="-25000" dirty="0" smtClean="0">
                <a:sym typeface="Symbol" panose="05050102010706020507" pitchFamily="18" charset="2"/>
              </a:rPr>
              <a:t>0</a:t>
            </a:r>
            <a:r>
              <a:rPr lang="en-US" dirty="0" smtClean="0">
                <a:sym typeface="Symbol" panose="05050102010706020507" pitchFamily="18" charset="2"/>
              </a:rPr>
              <a:t>, …, node</a:t>
            </a:r>
            <a:r>
              <a:rPr lang="en-US" i="1" baseline="-25000" dirty="0" smtClean="0">
                <a:sym typeface="Symbol" panose="05050102010706020507" pitchFamily="18" charset="2"/>
              </a:rPr>
              <a:t>n</a:t>
            </a:r>
            <a:r>
              <a:rPr lang="en-US" baseline="-25000" dirty="0" smtClean="0">
                <a:sym typeface="Symbol" panose="05050102010706020507" pitchFamily="18" charset="2"/>
              </a:rPr>
              <a:t>-1</a:t>
            </a:r>
            <a:r>
              <a:rPr lang="en-US" dirty="0" smtClean="0">
                <a:sym typeface="Symbol" panose="05050102010706020507" pitchFamily="18" charset="2"/>
              </a:rPr>
              <a:t>}</a:t>
            </a:r>
            <a:endParaRPr lang="en-US" dirty="0" smtClean="0"/>
          </a:p>
          <a:p>
            <a:r>
              <a:rPr lang="en-US" dirty="0" smtClean="0"/>
              <a:t>NODE.GET_VALUE()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value</a:t>
            </a:r>
          </a:p>
          <a:p>
            <a:r>
              <a:rPr lang="en-US" dirty="0" smtClean="0">
                <a:sym typeface="Symbol" panose="05050102010706020507" pitchFamily="18" charset="2"/>
              </a:rPr>
              <a:t>NODE.GET_INCOMING_EDGES()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{edge</a:t>
            </a:r>
            <a:r>
              <a:rPr lang="en-US" baseline="-25000" dirty="0">
                <a:sym typeface="Symbol" panose="05050102010706020507" pitchFamily="18" charset="2"/>
              </a:rPr>
              <a:t>0</a:t>
            </a:r>
            <a:r>
              <a:rPr lang="en-US" dirty="0">
                <a:sym typeface="Symbol" panose="05050102010706020507" pitchFamily="18" charset="2"/>
              </a:rPr>
              <a:t>, …, </a:t>
            </a:r>
            <a:r>
              <a:rPr lang="en-US" dirty="0" err="1" smtClean="0">
                <a:sym typeface="Symbol" panose="05050102010706020507" pitchFamily="18" charset="2"/>
              </a:rPr>
              <a:t>edge</a:t>
            </a:r>
            <a:r>
              <a:rPr lang="en-US" baseline="-25000" dirty="0" err="1" smtClean="0">
                <a:sym typeface="Symbol" panose="05050102010706020507" pitchFamily="18" charset="2"/>
              </a:rPr>
              <a:t>k</a:t>
            </a:r>
            <a:r>
              <a:rPr lang="en-US" dirty="0" smtClean="0">
                <a:sym typeface="Symbol" panose="05050102010706020507" pitchFamily="18" charset="2"/>
              </a:rPr>
              <a:t>}</a:t>
            </a:r>
          </a:p>
          <a:p>
            <a:r>
              <a:rPr lang="en-US" dirty="0" smtClean="0">
                <a:sym typeface="Symbol" panose="05050102010706020507" pitchFamily="18" charset="2"/>
              </a:rPr>
              <a:t>NODE.GET_OUTGOING_EDGES</a:t>
            </a:r>
            <a:r>
              <a:rPr lang="en-US" dirty="0">
                <a:sym typeface="Symbol" panose="05050102010706020507" pitchFamily="18" charset="2"/>
              </a:rPr>
              <a:t>()  {edge</a:t>
            </a:r>
            <a:r>
              <a:rPr lang="en-US" baseline="-25000" dirty="0">
                <a:sym typeface="Symbol" panose="05050102010706020507" pitchFamily="18" charset="2"/>
              </a:rPr>
              <a:t>0</a:t>
            </a:r>
            <a:r>
              <a:rPr lang="en-US" dirty="0">
                <a:sym typeface="Symbol" panose="05050102010706020507" pitchFamily="18" charset="2"/>
              </a:rPr>
              <a:t>, …, </a:t>
            </a:r>
            <a:r>
              <a:rPr lang="en-US" dirty="0" err="1">
                <a:sym typeface="Symbol" panose="05050102010706020507" pitchFamily="18" charset="2"/>
              </a:rPr>
              <a:t>edge</a:t>
            </a:r>
            <a:r>
              <a:rPr lang="en-US" baseline="-25000" dirty="0" err="1">
                <a:sym typeface="Symbol" panose="05050102010706020507" pitchFamily="18" charset="2"/>
              </a:rPr>
              <a:t>k</a:t>
            </a:r>
            <a:r>
              <a:rPr lang="en-US" dirty="0">
                <a:sym typeface="Symbol" panose="05050102010706020507" pitchFamily="18" charset="2"/>
              </a:rPr>
              <a:t>}</a:t>
            </a:r>
            <a:endParaRPr lang="en-US" dirty="0" smtClean="0">
              <a:sym typeface="Symbol" panose="05050102010706020507" pitchFamily="18" charset="2"/>
            </a:endParaRPr>
          </a:p>
          <a:p>
            <a:r>
              <a:rPr lang="en-US" dirty="0" smtClean="0">
                <a:sym typeface="Symbol" panose="05050102010706020507" pitchFamily="18" charset="2"/>
              </a:rPr>
              <a:t>EDGE.GET_FROM</a:t>
            </a:r>
            <a:r>
              <a:rPr lang="en-US" dirty="0">
                <a:sym typeface="Symbol" panose="05050102010706020507" pitchFamily="18" charset="2"/>
              </a:rPr>
              <a:t>()  </a:t>
            </a:r>
            <a:r>
              <a:rPr lang="en-US" dirty="0" smtClean="0">
                <a:sym typeface="Symbol" panose="05050102010706020507" pitchFamily="18" charset="2"/>
              </a:rPr>
              <a:t>node</a:t>
            </a:r>
          </a:p>
          <a:p>
            <a:r>
              <a:rPr lang="en-US" dirty="0" smtClean="0">
                <a:sym typeface="Symbol" panose="05050102010706020507" pitchFamily="18" charset="2"/>
              </a:rPr>
              <a:t>EDGE.GET_TO</a:t>
            </a:r>
            <a:r>
              <a:rPr lang="en-US" dirty="0">
                <a:sym typeface="Symbol" panose="05050102010706020507" pitchFamily="18" charset="2"/>
              </a:rPr>
              <a:t>()  </a:t>
            </a:r>
            <a:r>
              <a:rPr lang="en-US" dirty="0" smtClean="0">
                <a:sym typeface="Symbol" panose="05050102010706020507" pitchFamily="18" charset="2"/>
              </a:rPr>
              <a:t>node</a:t>
            </a:r>
            <a:endParaRPr lang="en-US" dirty="0"/>
          </a:p>
          <a:p>
            <a:r>
              <a:rPr lang="en-US" dirty="0" smtClean="0"/>
              <a:t>GRAPH.IS_EMPTY()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 smtClean="0">
                <a:sym typeface="Symbol" panose="05050102010706020507" pitchFamily="18" charset="2"/>
              </a:rPr>
              <a:t>boolean</a:t>
            </a:r>
            <a:endParaRPr lang="en-US" dirty="0" smtClean="0"/>
          </a:p>
          <a:p>
            <a:r>
              <a:rPr lang="en-US" dirty="0" smtClean="0"/>
              <a:t>GRAPH.SIZE()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#nodes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387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special graph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Directed Acyclic Graph (DAG)</a:t>
            </a:r>
          </a:p>
          <a:p>
            <a:pPr lvl="1"/>
            <a:r>
              <a:rPr lang="en-US" dirty="0" smtClean="0"/>
              <a:t>directed graph contains no cycles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Tree</a:t>
            </a:r>
          </a:p>
          <a:p>
            <a:pPr lvl="1"/>
            <a:r>
              <a:rPr lang="en-US" dirty="0" smtClean="0"/>
              <a:t>for every pair of vertices </a:t>
            </a:r>
            <a:r>
              <a:rPr lang="en-US" i="1" dirty="0" smtClean="0"/>
              <a:t>v</a:t>
            </a:r>
            <a:r>
              <a:rPr lang="en-US" i="1" baseline="-25000" dirty="0" smtClean="0"/>
              <a:t>i</a:t>
            </a:r>
            <a:r>
              <a:rPr lang="en-US" dirty="0" smtClean="0"/>
              <a:t> and </a:t>
            </a:r>
            <a:r>
              <a:rPr lang="en-US" i="1" dirty="0" err="1" smtClean="0"/>
              <a:t>v</a:t>
            </a:r>
            <a:r>
              <a:rPr lang="en-US" i="1" baseline="-25000" dirty="0" err="1" smtClean="0"/>
              <a:t>j</a:t>
            </a:r>
            <a:r>
              <a:rPr lang="en-US" dirty="0" smtClean="0"/>
              <a:t>, there is exactly one path from </a:t>
            </a:r>
            <a:r>
              <a:rPr lang="en-US" i="1" dirty="0"/>
              <a:t>v</a:t>
            </a:r>
            <a:r>
              <a:rPr lang="en-US" i="1" baseline="-25000" dirty="0"/>
              <a:t>i</a:t>
            </a:r>
            <a:r>
              <a:rPr lang="en-US" dirty="0" smtClean="0"/>
              <a:t> to </a:t>
            </a:r>
            <a:r>
              <a:rPr lang="en-US" i="1" dirty="0" err="1" smtClean="0"/>
              <a:t>v</a:t>
            </a:r>
            <a:r>
              <a:rPr lang="en-US" i="1" baseline="-25000" dirty="0" err="1" smtClean="0"/>
              <a:t>j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164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078574" y="2348399"/>
            <a:ext cx="1943337" cy="1452842"/>
            <a:chOff x="5029091" y="5112383"/>
            <a:chExt cx="1943337" cy="1452842"/>
          </a:xfrm>
        </p:grpSpPr>
        <p:grpSp>
          <p:nvGrpSpPr>
            <p:cNvPr id="6" name="Group 5"/>
            <p:cNvGrpSpPr/>
            <p:nvPr/>
          </p:nvGrpSpPr>
          <p:grpSpPr>
            <a:xfrm>
              <a:off x="5029091" y="5496792"/>
              <a:ext cx="301443" cy="252000"/>
              <a:chOff x="5029091" y="5496792"/>
              <a:chExt cx="301443" cy="252000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" name="Straight Arrow Connector 6"/>
            <p:cNvCxnSpPr>
              <a:endCxn id="18" idx="0"/>
            </p:cNvCxnSpPr>
            <p:nvPr/>
          </p:nvCxnSpPr>
          <p:spPr>
            <a:xfrm>
              <a:off x="5228250" y="5755863"/>
              <a:ext cx="385333" cy="40431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22" idx="2"/>
              <a:endCxn id="18" idx="0"/>
            </p:cNvCxnSpPr>
            <p:nvPr/>
          </p:nvCxnSpPr>
          <p:spPr>
            <a:xfrm flipH="1">
              <a:off x="5613583" y="5364383"/>
              <a:ext cx="302912" cy="79579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20" idx="0"/>
              <a:endCxn id="22" idx="2"/>
            </p:cNvCxnSpPr>
            <p:nvPr/>
          </p:nvCxnSpPr>
          <p:spPr>
            <a:xfrm flipH="1" flipV="1">
              <a:off x="5916495" y="5364383"/>
              <a:ext cx="460501" cy="38980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/>
            <p:cNvGrpSpPr/>
            <p:nvPr/>
          </p:nvGrpSpPr>
          <p:grpSpPr>
            <a:xfrm>
              <a:off x="5765773" y="5112383"/>
              <a:ext cx="301443" cy="252000"/>
              <a:chOff x="5029091" y="5496792"/>
              <a:chExt cx="301443" cy="25200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6226274" y="5754184"/>
              <a:ext cx="301443" cy="252000"/>
              <a:chOff x="5029091" y="5496792"/>
              <a:chExt cx="301443" cy="252000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5462861" y="6160174"/>
              <a:ext cx="301443" cy="252000"/>
              <a:chOff x="5029091" y="5496792"/>
              <a:chExt cx="301443" cy="25200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4" name="Straight Arrow Connector 13"/>
            <p:cNvCxnSpPr>
              <a:stCxn id="24" idx="3"/>
              <a:endCxn id="22" idx="1"/>
            </p:cNvCxnSpPr>
            <p:nvPr/>
          </p:nvCxnSpPr>
          <p:spPr>
            <a:xfrm flipV="1">
              <a:off x="5330534" y="5238383"/>
              <a:ext cx="435239" cy="38440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oup 14"/>
            <p:cNvGrpSpPr/>
            <p:nvPr/>
          </p:nvGrpSpPr>
          <p:grpSpPr>
            <a:xfrm>
              <a:off x="6670985" y="6313225"/>
              <a:ext cx="301443" cy="252000"/>
              <a:chOff x="5029091" y="5496792"/>
              <a:chExt cx="301443" cy="252000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26" name="Straight Arrow Connector 25"/>
          <p:cNvCxnSpPr>
            <a:stCxn id="20" idx="2"/>
            <a:endCxn id="18" idx="3"/>
          </p:cNvCxnSpPr>
          <p:nvPr/>
        </p:nvCxnSpPr>
        <p:spPr>
          <a:xfrm flipH="1">
            <a:off x="6813787" y="3242200"/>
            <a:ext cx="612692" cy="27999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/>
          <p:cNvGrpSpPr/>
          <p:nvPr/>
        </p:nvGrpSpPr>
        <p:grpSpPr>
          <a:xfrm>
            <a:off x="3504375" y="4813815"/>
            <a:ext cx="2898286" cy="1493855"/>
            <a:chOff x="3504375" y="4813815"/>
            <a:chExt cx="2898286" cy="1493855"/>
          </a:xfrm>
        </p:grpSpPr>
        <p:grpSp>
          <p:nvGrpSpPr>
            <p:cNvPr id="28" name="Group 27"/>
            <p:cNvGrpSpPr/>
            <p:nvPr/>
          </p:nvGrpSpPr>
          <p:grpSpPr>
            <a:xfrm>
              <a:off x="4391883" y="4813815"/>
              <a:ext cx="1943337" cy="1452842"/>
              <a:chOff x="5029091" y="5112383"/>
              <a:chExt cx="1943337" cy="1452842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5029091" y="5496792"/>
                <a:ext cx="301443" cy="252000"/>
                <a:chOff x="5029091" y="5496792"/>
                <a:chExt cx="301443" cy="252000"/>
              </a:xfrm>
            </p:grpSpPr>
            <p:sp>
              <p:nvSpPr>
                <p:cNvPr id="46" name="Rectangle 45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Oval 46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0" name="Straight Arrow Connector 29"/>
              <p:cNvCxnSpPr>
                <a:endCxn id="40" idx="0"/>
              </p:cNvCxnSpPr>
              <p:nvPr/>
            </p:nvCxnSpPr>
            <p:spPr>
              <a:xfrm>
                <a:off x="5228250" y="5755863"/>
                <a:ext cx="385333" cy="4043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>
                <a:stCxn id="38" idx="1"/>
                <a:endCxn id="40" idx="3"/>
              </p:cNvCxnSpPr>
              <p:nvPr/>
            </p:nvCxnSpPr>
            <p:spPr>
              <a:xfrm flipH="1" flipV="1">
                <a:off x="5764304" y="6286174"/>
                <a:ext cx="906681" cy="15305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>
                <a:stCxn id="42" idx="0"/>
                <a:endCxn id="44" idx="2"/>
              </p:cNvCxnSpPr>
              <p:nvPr/>
            </p:nvCxnSpPr>
            <p:spPr>
              <a:xfrm flipH="1" flipV="1">
                <a:off x="5916495" y="5364383"/>
                <a:ext cx="460501" cy="38980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>
              <a:xfrm>
                <a:off x="5765773" y="5112383"/>
                <a:ext cx="301443" cy="252000"/>
                <a:chOff x="5029091" y="5496792"/>
                <a:chExt cx="301443" cy="252000"/>
              </a:xfrm>
            </p:grpSpPr>
            <p:sp>
              <p:nvSpPr>
                <p:cNvPr id="44" name="Rectangle 43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Oval 44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" name="Group 33"/>
              <p:cNvGrpSpPr/>
              <p:nvPr/>
            </p:nvGrpSpPr>
            <p:grpSpPr>
              <a:xfrm>
                <a:off x="6226274" y="5754184"/>
                <a:ext cx="301443" cy="252000"/>
                <a:chOff x="5029091" y="5496792"/>
                <a:chExt cx="301443" cy="252000"/>
              </a:xfrm>
            </p:grpSpPr>
            <p:sp>
              <p:nvSpPr>
                <p:cNvPr id="42" name="Rectangle 41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Oval 42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5" name="Group 34"/>
              <p:cNvGrpSpPr/>
              <p:nvPr/>
            </p:nvGrpSpPr>
            <p:grpSpPr>
              <a:xfrm>
                <a:off x="5462861" y="6160174"/>
                <a:ext cx="301443" cy="252000"/>
                <a:chOff x="5029091" y="5496792"/>
                <a:chExt cx="301443" cy="252000"/>
              </a:xfrm>
            </p:grpSpPr>
            <p:sp>
              <p:nvSpPr>
                <p:cNvPr id="40" name="Rectangle 39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Oval 40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6" name="Straight Arrow Connector 35"/>
              <p:cNvCxnSpPr>
                <a:stCxn id="46" idx="3"/>
                <a:endCxn id="44" idx="1"/>
              </p:cNvCxnSpPr>
              <p:nvPr/>
            </p:nvCxnSpPr>
            <p:spPr>
              <a:xfrm flipV="1">
                <a:off x="5330534" y="5238383"/>
                <a:ext cx="435239" cy="38440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7" name="Group 36"/>
              <p:cNvGrpSpPr/>
              <p:nvPr/>
            </p:nvGrpSpPr>
            <p:grpSpPr>
              <a:xfrm>
                <a:off x="6670985" y="6313225"/>
                <a:ext cx="301443" cy="252000"/>
                <a:chOff x="5029091" y="5496792"/>
                <a:chExt cx="301443" cy="252000"/>
              </a:xfrm>
            </p:grpSpPr>
            <p:sp>
              <p:nvSpPr>
                <p:cNvPr id="38" name="Rectangle 37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Oval 38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56" name="Group 55"/>
            <p:cNvGrpSpPr/>
            <p:nvPr/>
          </p:nvGrpSpPr>
          <p:grpSpPr>
            <a:xfrm>
              <a:off x="6101218" y="5063716"/>
              <a:ext cx="301443" cy="252000"/>
              <a:chOff x="6101218" y="5063716"/>
              <a:chExt cx="301443" cy="252000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6101218" y="5063716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6217250" y="513364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7" name="Straight Arrow Connector 56"/>
            <p:cNvCxnSpPr>
              <a:stCxn id="54" idx="1"/>
              <a:endCxn id="44" idx="3"/>
            </p:cNvCxnSpPr>
            <p:nvPr/>
          </p:nvCxnSpPr>
          <p:spPr>
            <a:xfrm flipH="1" flipV="1">
              <a:off x="5430008" y="4939815"/>
              <a:ext cx="671210" cy="249901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0" name="Group 59"/>
            <p:cNvGrpSpPr/>
            <p:nvPr/>
          </p:nvGrpSpPr>
          <p:grpSpPr>
            <a:xfrm>
              <a:off x="3504375" y="5111535"/>
              <a:ext cx="301443" cy="252000"/>
              <a:chOff x="6101218" y="5063716"/>
              <a:chExt cx="301443" cy="252000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6101218" y="5063716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6217250" y="513364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3920044" y="6055670"/>
              <a:ext cx="301443" cy="252000"/>
              <a:chOff x="6101218" y="5063716"/>
              <a:chExt cx="301443" cy="252000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6101218" y="5063716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6217250" y="513364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6" name="Straight Arrow Connector 65"/>
            <p:cNvCxnSpPr>
              <a:stCxn id="64" idx="3"/>
              <a:endCxn id="40" idx="1"/>
            </p:cNvCxnSpPr>
            <p:nvPr/>
          </p:nvCxnSpPr>
          <p:spPr>
            <a:xfrm flipV="1">
              <a:off x="4221487" y="5987606"/>
              <a:ext cx="604166" cy="194064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stCxn id="61" idx="3"/>
              <a:endCxn id="46" idx="1"/>
            </p:cNvCxnSpPr>
            <p:nvPr/>
          </p:nvCxnSpPr>
          <p:spPr>
            <a:xfrm>
              <a:off x="3805818" y="5237535"/>
              <a:ext cx="586065" cy="86689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58637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Max-flow: maximum flow rate between source and destination in graph weighted with capacities</a:t>
            </a:r>
          </a:p>
          <a:p>
            <a:r>
              <a:rPr lang="en-US" dirty="0" smtClean="0"/>
              <a:t>Shortest path: find shortest path between source and destination in graph weighted with distances</a:t>
            </a:r>
          </a:p>
          <a:p>
            <a:r>
              <a:rPr lang="en-US" dirty="0" smtClean="0"/>
              <a:t>Topological sort: linear order on vertices of digraph such that "precedes" relation is respected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165</a:t>
            </a:fld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1714500" y="4400550"/>
            <a:ext cx="2468669" cy="1969532"/>
            <a:chOff x="1714500" y="4400550"/>
            <a:chExt cx="2468669" cy="1969532"/>
          </a:xfrm>
        </p:grpSpPr>
        <p:grpSp>
          <p:nvGrpSpPr>
            <p:cNvPr id="5" name="Group 4"/>
            <p:cNvGrpSpPr/>
            <p:nvPr/>
          </p:nvGrpSpPr>
          <p:grpSpPr>
            <a:xfrm>
              <a:off x="1963774" y="4691549"/>
              <a:ext cx="1943337" cy="1452842"/>
              <a:chOff x="5029091" y="5112383"/>
              <a:chExt cx="1943337" cy="1452842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5029091" y="5496792"/>
                <a:ext cx="301443" cy="252000"/>
                <a:chOff x="5029091" y="5496792"/>
                <a:chExt cx="301443" cy="252000"/>
              </a:xfrm>
            </p:grpSpPr>
            <p:sp>
              <p:nvSpPr>
                <p:cNvPr id="23" name="Rectangle 22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7" name="Straight Arrow Connector 6"/>
              <p:cNvCxnSpPr>
                <a:endCxn id="17" idx="0"/>
              </p:cNvCxnSpPr>
              <p:nvPr/>
            </p:nvCxnSpPr>
            <p:spPr>
              <a:xfrm>
                <a:off x="5228250" y="5755863"/>
                <a:ext cx="385333" cy="4043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>
                <a:stCxn id="21" idx="2"/>
                <a:endCxn id="17" idx="0"/>
              </p:cNvCxnSpPr>
              <p:nvPr/>
            </p:nvCxnSpPr>
            <p:spPr>
              <a:xfrm flipH="1">
                <a:off x="5613583" y="5364383"/>
                <a:ext cx="302912" cy="79579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>
                <a:stCxn id="19" idx="0"/>
                <a:endCxn id="21" idx="2"/>
              </p:cNvCxnSpPr>
              <p:nvPr/>
            </p:nvCxnSpPr>
            <p:spPr>
              <a:xfrm flipH="1" flipV="1">
                <a:off x="5916495" y="5364383"/>
                <a:ext cx="460501" cy="38980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" name="Group 9"/>
              <p:cNvGrpSpPr/>
              <p:nvPr/>
            </p:nvGrpSpPr>
            <p:grpSpPr>
              <a:xfrm>
                <a:off x="5765773" y="5112383"/>
                <a:ext cx="301443" cy="252000"/>
                <a:chOff x="5029091" y="5496792"/>
                <a:chExt cx="301443" cy="252000"/>
              </a:xfrm>
            </p:grpSpPr>
            <p:sp>
              <p:nvSpPr>
                <p:cNvPr id="21" name="Rectangle 20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6226274" y="5754184"/>
                <a:ext cx="301443" cy="252000"/>
                <a:chOff x="5029091" y="5496792"/>
                <a:chExt cx="301443" cy="252000"/>
              </a:xfrm>
            </p:grpSpPr>
            <p:sp>
              <p:nvSpPr>
                <p:cNvPr id="19" name="Rectangle 18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" name="Group 11"/>
              <p:cNvGrpSpPr/>
              <p:nvPr/>
            </p:nvGrpSpPr>
            <p:grpSpPr>
              <a:xfrm>
                <a:off x="5462861" y="6160174"/>
                <a:ext cx="301443" cy="252000"/>
                <a:chOff x="5029091" y="5496792"/>
                <a:chExt cx="301443" cy="252000"/>
              </a:xfrm>
            </p:grpSpPr>
            <p:sp>
              <p:nvSpPr>
                <p:cNvPr id="17" name="Rectangle 16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17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3" name="Straight Arrow Connector 12"/>
              <p:cNvCxnSpPr>
                <a:stCxn id="23" idx="3"/>
                <a:endCxn id="21" idx="1"/>
              </p:cNvCxnSpPr>
              <p:nvPr/>
            </p:nvCxnSpPr>
            <p:spPr>
              <a:xfrm flipV="1">
                <a:off x="5330534" y="5238383"/>
                <a:ext cx="435239" cy="38440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" name="Group 13"/>
              <p:cNvGrpSpPr/>
              <p:nvPr/>
            </p:nvGrpSpPr>
            <p:grpSpPr>
              <a:xfrm>
                <a:off x="6670985" y="6313225"/>
                <a:ext cx="301443" cy="252000"/>
                <a:chOff x="5029091" y="5496792"/>
                <a:chExt cx="301443" cy="252000"/>
              </a:xfrm>
            </p:grpSpPr>
            <p:sp>
              <p:nvSpPr>
                <p:cNvPr id="15" name="Rectangle 14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Oval 15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5" name="TextBox 24"/>
            <p:cNvSpPr txBox="1"/>
            <p:nvPr/>
          </p:nvSpPr>
          <p:spPr>
            <a:xfrm>
              <a:off x="1714500" y="4895850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466975" y="44005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647950" y="5857875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409950" y="50863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876675" y="60007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</a:t>
              </a:r>
              <a:endParaRPr lang="en-US" dirty="0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6024991" y="5046930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d, a, e, b, c</a:t>
            </a:r>
            <a:endParaRPr lang="en-US" dirty="0"/>
          </a:p>
        </p:txBody>
      </p:sp>
      <p:grpSp>
        <p:nvGrpSpPr>
          <p:cNvPr id="39" name="Group 38"/>
          <p:cNvGrpSpPr/>
          <p:nvPr/>
        </p:nvGrpSpPr>
        <p:grpSpPr>
          <a:xfrm>
            <a:off x="4143375" y="5028984"/>
            <a:ext cx="1642437" cy="426698"/>
            <a:chOff x="4143375" y="5028984"/>
            <a:chExt cx="1642437" cy="426698"/>
          </a:xfrm>
        </p:grpSpPr>
        <p:cxnSp>
          <p:nvCxnSpPr>
            <p:cNvPr id="32" name="Straight Arrow Connector 31"/>
            <p:cNvCxnSpPr/>
            <p:nvPr/>
          </p:nvCxnSpPr>
          <p:spPr>
            <a:xfrm>
              <a:off x="4381500" y="5455682"/>
              <a:ext cx="1238250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143375" y="5028984"/>
              <a:ext cx="16424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topological sort</a:t>
              </a:r>
              <a:endParaRPr lang="en-US" dirty="0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6024991" y="5451743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a, d, b, c, e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450588" y="585655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698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0" grpId="0"/>
      <p:bldP spid="36" grpId="0"/>
      <p:bldP spid="37" grpId="0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added?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value arrays (discussed in chapter 12.6)</a:t>
            </a:r>
          </a:p>
          <a:p>
            <a:r>
              <a:rPr lang="en-US" dirty="0" smtClean="0"/>
              <a:t>tuple (discussed in chapter 11.3)</a:t>
            </a:r>
          </a:p>
          <a:p>
            <a:r>
              <a:rPr lang="en-US" dirty="0" smtClean="0"/>
              <a:t>set</a:t>
            </a:r>
          </a:p>
          <a:p>
            <a:r>
              <a:rPr lang="en-US" dirty="0" smtClean="0"/>
              <a:t>stack</a:t>
            </a:r>
          </a:p>
          <a:p>
            <a:r>
              <a:rPr lang="en-US" dirty="0" smtClean="0"/>
              <a:t>queue/priority queue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325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10,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github.com/gjbex/training-material/tree/master/CPlusPlus/Algorithms</a:t>
            </a:r>
            <a:r>
              <a:rPr lang="en-US" sz="16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32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50" y="1953400"/>
            <a:ext cx="7237268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v {3.5, 1.2, 5.9, -1.3, 0.6};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(auto it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v.cbegin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it !=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v.cend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it++)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*it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2525915" y="4584764"/>
            <a:ext cx="2734725" cy="369332"/>
            <a:chOff x="2525915" y="3919743"/>
            <a:chExt cx="2734725" cy="369332"/>
          </a:xfrm>
        </p:grpSpPr>
        <p:grpSp>
          <p:nvGrpSpPr>
            <p:cNvPr id="6" name="Group 5"/>
            <p:cNvGrpSpPr/>
            <p:nvPr/>
          </p:nvGrpSpPr>
          <p:grpSpPr>
            <a:xfrm>
              <a:off x="4166750" y="3919743"/>
              <a:ext cx="546945" cy="369332"/>
              <a:chOff x="1839191" y="3896591"/>
              <a:chExt cx="546945" cy="369332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1839191" y="3896591"/>
                <a:ext cx="5469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-1.3</a:t>
                </a:r>
                <a:endParaRPr lang="en-US" dirty="0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4713695" y="3919743"/>
              <a:ext cx="546945" cy="369332"/>
              <a:chOff x="1839191" y="3896591"/>
              <a:chExt cx="546945" cy="369332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0.6</a:t>
                </a:r>
                <a:endParaRPr lang="en-US" dirty="0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3619805" y="3919743"/>
              <a:ext cx="546945" cy="369332"/>
              <a:chOff x="1839191" y="3896591"/>
              <a:chExt cx="546945" cy="369332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5.9</a:t>
                </a:r>
                <a:endParaRPr lang="en-US" dirty="0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3072860" y="3919743"/>
              <a:ext cx="546945" cy="369332"/>
              <a:chOff x="1839191" y="3896591"/>
              <a:chExt cx="546945" cy="369332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1.2</a:t>
                </a:r>
                <a:endParaRPr lang="en-US" dirty="0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2525915" y="3919743"/>
              <a:ext cx="546945" cy="369332"/>
              <a:chOff x="1839191" y="3896591"/>
              <a:chExt cx="546945" cy="36933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3.5</a:t>
                </a:r>
                <a:endParaRPr lang="en-US" dirty="0"/>
              </a:p>
            </p:txBody>
          </p:sp>
        </p:grpSp>
      </p:grpSp>
      <p:grpSp>
        <p:nvGrpSpPr>
          <p:cNvPr id="27" name="Group 26"/>
          <p:cNvGrpSpPr/>
          <p:nvPr/>
        </p:nvGrpSpPr>
        <p:grpSpPr>
          <a:xfrm>
            <a:off x="1686775" y="3808331"/>
            <a:ext cx="1723549" cy="776433"/>
            <a:chOff x="1686775" y="3808331"/>
            <a:chExt cx="1723549" cy="776433"/>
          </a:xfrm>
        </p:grpSpPr>
        <p:sp>
          <p:nvSpPr>
            <p:cNvPr id="22" name="TextBox 21"/>
            <p:cNvSpPr txBox="1"/>
            <p:nvPr/>
          </p:nvSpPr>
          <p:spPr>
            <a:xfrm>
              <a:off x="1686775" y="3808331"/>
              <a:ext cx="1723549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v.cbegin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5" name="Straight Arrow Connector 24"/>
            <p:cNvCxnSpPr>
              <a:stCxn id="22" idx="2"/>
              <a:endCxn id="20" idx="0"/>
            </p:cNvCxnSpPr>
            <p:nvPr/>
          </p:nvCxnSpPr>
          <p:spPr>
            <a:xfrm>
              <a:off x="2548550" y="4208441"/>
              <a:ext cx="215571" cy="37632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5260640" y="3808331"/>
            <a:ext cx="1558389" cy="1119332"/>
            <a:chOff x="5260640" y="3808331"/>
            <a:chExt cx="1558389" cy="1119332"/>
          </a:xfrm>
        </p:grpSpPr>
        <p:sp>
          <p:nvSpPr>
            <p:cNvPr id="23" name="Rectangle 22"/>
            <p:cNvSpPr/>
            <p:nvPr/>
          </p:nvSpPr>
          <p:spPr>
            <a:xfrm>
              <a:off x="5260640" y="4595154"/>
              <a:ext cx="546945" cy="332509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5403257" y="3808331"/>
              <a:ext cx="1415772" cy="786823"/>
              <a:chOff x="1686775" y="3808331"/>
              <a:chExt cx="1415772" cy="786823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1686775" y="3808331"/>
                <a:ext cx="1415772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v.cend</a:t>
                </a:r>
                <a:r>
                  <a:rPr lang="en-US" sz="20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()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0" name="Straight Arrow Connector 29"/>
              <p:cNvCxnSpPr>
                <a:stCxn id="29" idx="2"/>
                <a:endCxn id="23" idx="0"/>
              </p:cNvCxnSpPr>
              <p:nvPr/>
            </p:nvCxnSpPr>
            <p:spPr>
              <a:xfrm flipH="1">
                <a:off x="1817631" y="4208441"/>
                <a:ext cx="577030" cy="38671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" name="Group 32"/>
          <p:cNvGrpSpPr/>
          <p:nvPr/>
        </p:nvGrpSpPr>
        <p:grpSpPr>
          <a:xfrm>
            <a:off x="2134686" y="4984874"/>
            <a:ext cx="664701" cy="710673"/>
            <a:chOff x="1686775" y="3497768"/>
            <a:chExt cx="664701" cy="710673"/>
          </a:xfrm>
        </p:grpSpPr>
        <p:sp>
          <p:nvSpPr>
            <p:cNvPr id="34" name="TextBox 33"/>
            <p:cNvSpPr txBox="1"/>
            <p:nvPr/>
          </p:nvSpPr>
          <p:spPr>
            <a:xfrm>
              <a:off x="1686775" y="3808331"/>
              <a:ext cx="49244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it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5" name="Straight Arrow Connector 34"/>
            <p:cNvCxnSpPr>
              <a:stCxn id="34" idx="0"/>
            </p:cNvCxnSpPr>
            <p:nvPr/>
          </p:nvCxnSpPr>
          <p:spPr>
            <a:xfrm flipV="1">
              <a:off x="1932997" y="3497768"/>
              <a:ext cx="418479" cy="3105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ectangle 38"/>
          <p:cNvSpPr/>
          <p:nvPr/>
        </p:nvSpPr>
        <p:spPr>
          <a:xfrm>
            <a:off x="1517073" y="4954096"/>
            <a:ext cx="148525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720741" y="5958916"/>
            <a:ext cx="67509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en-US" sz="2400" dirty="0" smtClean="0"/>
              <a:t> contains address of element (pointer): value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*it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4271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3.7037E-6 L 0.30556 -3.7037E-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</p:bld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8650" y="3970437"/>
            <a:ext cx="7886700" cy="2206526"/>
          </a:xfrm>
        </p:spPr>
        <p:txBody>
          <a:bodyPr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cbegin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constant iterator</a:t>
            </a:r>
          </a:p>
          <a:p>
            <a:pPr lvl="1"/>
            <a:r>
              <a:rPr lang="en-US" dirty="0" smtClean="0"/>
              <a:t>elements will not be modified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begin()</a:t>
            </a:r>
            <a:r>
              <a:rPr lang="en-US" dirty="0" smtClean="0"/>
              <a:t>/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end()</a:t>
            </a:r>
          </a:p>
          <a:p>
            <a:pPr lvl="1"/>
            <a:r>
              <a:rPr lang="en-US" dirty="0" smtClean="0"/>
              <a:t>elements can be modified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169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28650" y="1953400"/>
            <a:ext cx="7787986" cy="1754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&lt;algorithm&gt;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v {3.5, 1.2, 5.9, -1.3, 0.6};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sort(v.begin(),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v.end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auto&amp; it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v.cbegin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it !=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v.cend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it++)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*it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02037" y="4520046"/>
            <a:ext cx="276877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Use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400" dirty="0" smtClean="0"/>
              <a:t> iterators</a:t>
            </a:r>
            <a:br>
              <a:rPr lang="en-US" sz="2400" dirty="0" smtClean="0"/>
            </a:br>
            <a:r>
              <a:rPr lang="en-US" sz="2400" dirty="0" smtClean="0"/>
              <a:t>whenever possible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17318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shortcuts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Syntactic sugar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x + y</a:t>
            </a:r>
            <a:r>
              <a:rPr lang="en-US" dirty="0" smtClean="0"/>
              <a:t>  </a:t>
            </a:r>
            <a:r>
              <a:rPr lang="en-US" dirty="0" smtClean="0">
                <a:sym typeface="Symbol" panose="05050102010706020507" pitchFamily="18" charset="2"/>
              </a:rPr>
              <a:t></a:t>
            </a:r>
            <a:r>
              <a:rPr lang="en-US" dirty="0" smtClean="0"/>
              <a:t>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+= y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x – y</a:t>
            </a:r>
            <a:r>
              <a:rPr lang="en-US" dirty="0" smtClean="0"/>
              <a:t>  </a:t>
            </a:r>
            <a:r>
              <a:rPr lang="en-US" dirty="0" smtClean="0">
                <a:sym typeface="Symbol" panose="05050102010706020507" pitchFamily="18" charset="2"/>
              </a:rPr>
              <a:t> </a:t>
            </a: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-= y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a*x</a:t>
            </a:r>
            <a:r>
              <a:rPr lang="en-US" dirty="0" smtClean="0"/>
              <a:t>  </a:t>
            </a:r>
            <a:r>
              <a:rPr lang="en-US" dirty="0" smtClean="0">
                <a:sym typeface="Symbol" panose="05050102010706020507" pitchFamily="18" charset="2"/>
              </a:rPr>
              <a:t> </a:t>
            </a: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*= a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…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 = n + 1</a:t>
            </a:r>
            <a:r>
              <a:rPr lang="en-US" dirty="0" smtClean="0"/>
              <a:t> 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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n++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 = n – 1</a:t>
            </a:r>
            <a:r>
              <a:rPr lang="en-US" dirty="0" smtClean="0">
                <a:sym typeface="Symbol" panose="05050102010706020507" pitchFamily="18" charset="2"/>
              </a:rPr>
              <a:t>  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n--</a:t>
            </a:r>
          </a:p>
          <a:p>
            <a:r>
              <a:rPr lang="en-US" dirty="0" smtClean="0">
                <a:sym typeface="Symbol" panose="05050102010706020507" pitchFamily="18" charset="2"/>
              </a:rPr>
              <a:t>Post-increment/decrement</a:t>
            </a:r>
          </a:p>
          <a:p>
            <a:endParaRPr lang="en-US" dirty="0">
              <a:sym typeface="Symbol" panose="05050102010706020507" pitchFamily="18" charset="2"/>
            </a:endParaRPr>
          </a:p>
          <a:p>
            <a:endParaRPr lang="en-US" dirty="0" smtClean="0">
              <a:sym typeface="Symbol" panose="05050102010706020507" pitchFamily="18" charset="2"/>
            </a:endParaRPr>
          </a:p>
          <a:p>
            <a:r>
              <a:rPr lang="en-US" dirty="0" smtClean="0">
                <a:sym typeface="Symbol" panose="05050102010706020507" pitchFamily="18" charset="2"/>
              </a:rPr>
              <a:t>Pre-increment/decrement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266" y="4718591"/>
            <a:ext cx="3153381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 {3}, n {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5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 += n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++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m &lt;&lt; “ “ &lt;&lt; n…;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61265" y="5940852"/>
            <a:ext cx="3153381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 {3}, n {5};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 +=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++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m &lt;&lt; “ “ &lt;&lt; n…;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131782" y="5211034"/>
            <a:ext cx="1298959" cy="338554"/>
            <a:chOff x="6409603" y="4128799"/>
            <a:chExt cx="1298959" cy="338554"/>
          </a:xfrm>
        </p:grpSpPr>
        <p:sp>
          <p:nvSpPr>
            <p:cNvPr id="9" name="TextBox 8"/>
            <p:cNvSpPr txBox="1"/>
            <p:nvPr/>
          </p:nvSpPr>
          <p:spPr>
            <a:xfrm>
              <a:off x="7112387" y="4128799"/>
              <a:ext cx="596175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8 6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4131782" y="6433295"/>
            <a:ext cx="1298959" cy="338554"/>
            <a:chOff x="6409603" y="4128799"/>
            <a:chExt cx="1298959" cy="338554"/>
          </a:xfrm>
        </p:grpSpPr>
        <p:sp>
          <p:nvSpPr>
            <p:cNvPr id="12" name="TextBox 11"/>
            <p:cNvSpPr txBox="1"/>
            <p:nvPr/>
          </p:nvSpPr>
          <p:spPr>
            <a:xfrm>
              <a:off x="7112387" y="4128799"/>
              <a:ext cx="596175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9</a:t>
              </a:r>
              <a:r>
                <a:rPr lang="en-US" sz="1600" b="1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 6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00684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7" grpId="0" animBg="1"/>
    </p:bld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order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data structure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Define order relation on mass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Sort on mass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348258"/>
            <a:ext cx="7787986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x, y, mass;</a:t>
            </a:r>
          </a:p>
          <a:p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particles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init_particles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(n);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8650" y="4381412"/>
            <a:ext cx="7787986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mass_cmp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&amp; p1,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&amp; p2) {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p1.mass &lt; p2.mass;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8650" y="5850234"/>
            <a:ext cx="7787986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sort(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particles.begin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particles.end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mass_cmp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9327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things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Predicate find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Sequence search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8" y="2298021"/>
            <a:ext cx="8006195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data {…};</a:t>
            </a:r>
          </a:p>
          <a:p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find_if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data.cbegin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data.cend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[] (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x) { return x &lt; 0; }) !=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data.cend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cout &lt;&lt; "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found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!" &lt;&lt;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48" y="4350648"/>
            <a:ext cx="8006195" cy="1754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dna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{…};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subseq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{"ACCGTA"};</a:t>
            </a:r>
          </a:p>
          <a:p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search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dna.cbegin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dna.cend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b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subseq.cbegin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subseq.cend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dna.cend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cout &lt;&lt; "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found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!" &lt;&lt;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42264" y="4165982"/>
            <a:ext cx="318164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Can use Boyer-Moore algorithm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932709" y="6257866"/>
            <a:ext cx="497283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Similar: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find</a:t>
            </a:r>
            <a:r>
              <a:rPr lang="en-US" sz="2400" dirty="0"/>
              <a:t>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US" sz="2400" dirty="0"/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count_if</a:t>
            </a:r>
            <a:r>
              <a:rPr lang="en-US" sz="2400" dirty="0"/>
              <a:t>, …</a:t>
            </a:r>
          </a:p>
        </p:txBody>
      </p:sp>
    </p:spTree>
    <p:extLst>
      <p:ext uri="{BB962C8B-B14F-4D97-AF65-F5344CB8AC3E}">
        <p14:creationId xmlns:p14="http://schemas.microsoft.com/office/powerpoint/2010/main" val="1051078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Single container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Two containers (aka zip)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7" y="2347136"/>
            <a:ext cx="7611343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10&gt; v1 {…};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10&gt; v2;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transform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(v1.cbegin(), v1.cend(), v2.begin(),</a:t>
            </a:r>
            <a:b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[] (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x) { return x*x; });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48" y="4410786"/>
            <a:ext cx="7611343" cy="2308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&lt;double, 10&gt; v1 {…};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&lt;double, 10&gt; v2 {…};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&lt;double, 10&gt; v3;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double w1 {…};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double w2 {…};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transform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(v1.cbegin(), v1.cend(), v2.cbegin(),</a:t>
            </a:r>
            <a:b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v3.begin(),</a:t>
            </a:r>
            <a:b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[=] (double x, double y) { return w1*x + w2*y; });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17800" y="4031216"/>
            <a:ext cx="3991798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Similar: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sz="2400" dirty="0" smtClean="0"/>
              <a:t>,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replace</a:t>
            </a:r>
            <a:r>
              <a:rPr lang="en-US" sz="2400" dirty="0" smtClean="0">
                <a:cs typeface="Courier New" panose="02070309020205020404" pitchFamily="49" charset="0"/>
              </a:rPr>
              <a:t>,</a:t>
            </a:r>
            <a:br>
              <a:rPr lang="en-US" sz="2400" dirty="0" smtClean="0">
                <a:cs typeface="Courier New" panose="02070309020205020404" pitchFamily="49" charset="0"/>
              </a:rPr>
            </a:br>
            <a:r>
              <a:rPr lang="en-US" sz="2400" dirty="0" smtClean="0">
                <a:cs typeface="Courier New" panose="02070309020205020404" pitchFamily="49" charset="0"/>
              </a:rPr>
              <a:t>             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replace_if</a:t>
            </a:r>
            <a:r>
              <a:rPr lang="en-US" sz="2400" dirty="0"/>
              <a:t>, …</a:t>
            </a:r>
          </a:p>
        </p:txBody>
      </p:sp>
    </p:spTree>
    <p:extLst>
      <p:ext uri="{BB962C8B-B14F-4D97-AF65-F5344CB8AC3E}">
        <p14:creationId xmlns:p14="http://schemas.microsoft.com/office/powerpoint/2010/main" val="2922889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all_of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any_of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none_of</a:t>
            </a:r>
            <a:r>
              <a:rPr lang="en-US" dirty="0" smtClean="0"/>
              <a:t>: check predicate on collection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mismatch</a:t>
            </a:r>
            <a:r>
              <a:rPr lang="en-US" dirty="0" smtClean="0"/>
              <a:t>: find position where sequences differ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equal</a:t>
            </a:r>
            <a:r>
              <a:rPr lang="en-US" dirty="0" smtClean="0"/>
              <a:t>: check equality of sequences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copy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en-US" dirty="0" smtClean="0"/>
              <a:t>: copy, move sequence to other sequence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remove_if</a:t>
            </a:r>
            <a:r>
              <a:rPr lang="en-US" dirty="0" smtClean="0"/>
              <a:t>: remove elements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shuffle</a:t>
            </a:r>
            <a:r>
              <a:rPr lang="en-US" dirty="0" smtClean="0"/>
              <a:t>: random shuffle sequence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accumulate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inner_product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many more, even more in C++17!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977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left out/added?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Left out</a:t>
            </a:r>
          </a:p>
          <a:p>
            <a:pPr lvl="1"/>
            <a:r>
              <a:rPr lang="en-US" dirty="0" smtClean="0"/>
              <a:t>stream iterators</a:t>
            </a:r>
          </a:p>
          <a:p>
            <a:pPr lvl="1"/>
            <a:r>
              <a:rPr lang="en-US" dirty="0" smtClean="0"/>
              <a:t>discussion of iterator types</a:t>
            </a:r>
          </a:p>
          <a:p>
            <a:r>
              <a:rPr lang="en-US" dirty="0" smtClean="0"/>
              <a:t>Added</a:t>
            </a:r>
          </a:p>
          <a:p>
            <a:pPr lvl="1"/>
            <a:r>
              <a:rPr lang="en-US" dirty="0" smtClean="0"/>
              <a:t>extra examples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262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 </a:t>
            </a:r>
            <a:r>
              <a:rPr lang="en-US" dirty="0" smtClean="0"/>
              <a:t>algorithms</a:t>
            </a:r>
            <a:br>
              <a:rPr lang="en-US" dirty="0" smtClean="0"/>
            </a:br>
            <a:r>
              <a:rPr lang="en-US" dirty="0" smtClean="0"/>
              <a:t>Thomas </a:t>
            </a:r>
            <a:r>
              <a:rPr lang="en-US" dirty="0"/>
              <a:t>H. </a:t>
            </a:r>
            <a:r>
              <a:rPr lang="en-US" dirty="0" err="1"/>
              <a:t>Cromen</a:t>
            </a:r>
            <a:r>
              <a:rPr lang="en-US" dirty="0"/>
              <a:t>, Charles E. </a:t>
            </a:r>
            <a:r>
              <a:rPr lang="en-US" dirty="0" err="1"/>
              <a:t>Leiserson</a:t>
            </a:r>
            <a:r>
              <a:rPr lang="en-US" dirty="0"/>
              <a:t>, Ronald L. </a:t>
            </a:r>
            <a:r>
              <a:rPr lang="en-US" dirty="0" err="1" smtClean="0"/>
              <a:t>Rivest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/>
              <a:t>Clifford </a:t>
            </a:r>
            <a:r>
              <a:rPr lang="en-US" dirty="0" smtClean="0"/>
              <a:t>Stein</a:t>
            </a:r>
            <a:br>
              <a:rPr lang="en-US" dirty="0" smtClean="0"/>
            </a:br>
            <a:r>
              <a:rPr lang="en-US" dirty="0" smtClean="0"/>
              <a:t>MIT </a:t>
            </a:r>
            <a:r>
              <a:rPr lang="en-US" dirty="0"/>
              <a:t>Press, 2009 (3rd edition</a:t>
            </a:r>
            <a:r>
              <a:rPr lang="en-US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23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Numerics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Chapter 12,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github.com/gjbex/training-material/tree/master/CPlusPlus/Numerics</a:t>
            </a:r>
            <a:r>
              <a:rPr lang="en-US" sz="1600" dirty="0" smtClean="0"/>
              <a:t> </a:t>
            </a:r>
          </a:p>
          <a:p>
            <a:r>
              <a:rPr lang="en-US" sz="1600" dirty="0">
                <a:hlinkClick r:id="rId3"/>
              </a:rPr>
              <a:t>https://</a:t>
            </a:r>
            <a:r>
              <a:rPr lang="en-US" sz="1600" dirty="0" smtClean="0">
                <a:hlinkClick r:id="rId3"/>
              </a:rPr>
              <a:t>github.com/gjbex/training-material/tree/master/CPlusPlus/Armadillo</a:t>
            </a:r>
            <a:r>
              <a:rPr lang="en-US" sz="1600" dirty="0" smtClean="0"/>
              <a:t> </a:t>
            </a:r>
          </a:p>
          <a:p>
            <a:r>
              <a:rPr lang="en-US" sz="1600" dirty="0">
                <a:hlinkClick r:id="rId4"/>
              </a:rPr>
              <a:t>https://</a:t>
            </a:r>
            <a:r>
              <a:rPr lang="en-US" sz="1600" dirty="0" smtClean="0">
                <a:hlinkClick r:id="rId4"/>
              </a:rPr>
              <a:t>github.com/gjbex/training-material/tree/master/CPlusPlus/Boost</a:t>
            </a:r>
            <a:r>
              <a:rPr lang="en-US" sz="1600" dirty="0" smtClean="0"/>
              <a:t> </a:t>
            </a:r>
          </a:p>
          <a:p>
            <a:r>
              <a:rPr lang="en-US" sz="1600" dirty="0">
                <a:hlinkClick r:id="rId5"/>
              </a:rPr>
              <a:t>https://</a:t>
            </a:r>
            <a:r>
              <a:rPr lang="en-US" sz="1600" dirty="0" smtClean="0">
                <a:hlinkClick r:id="rId5"/>
              </a:rPr>
              <a:t>github.com/gjbex/training-material/tree/master/CPlusPlus/UsingCLibraries</a:t>
            </a:r>
            <a:r>
              <a:rPr lang="en-US" sz="1600" dirty="0" smtClean="0"/>
              <a:t> 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81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 numbers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8707" y="1682819"/>
            <a:ext cx="6472699" cy="30469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&lt;complex&gt;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complex&lt;double&gt;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c(-0.62772, -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0.42193);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 (double x = -1.8; x &lt; 1.8; x += 0.001)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 (double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y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-1.8;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y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 1.8;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y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+= 0.001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complex&lt;double&gt; z(x, 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while (abs(z) &lt; 2.0 &amp;&amp; n++ 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max_n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z = z*z + c;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x &lt;&lt; " " &lt;&lt; y &lt;&lt; " " &lt;&lt; n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}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767207" y="3923071"/>
            <a:ext cx="2892587" cy="1403978"/>
            <a:chOff x="1997804" y="3136936"/>
            <a:chExt cx="2892587" cy="1403978"/>
          </a:xfrm>
        </p:grpSpPr>
        <p:sp>
          <p:nvSpPr>
            <p:cNvPr id="14" name="TextBox 13"/>
            <p:cNvSpPr txBox="1"/>
            <p:nvPr/>
          </p:nvSpPr>
          <p:spPr>
            <a:xfrm>
              <a:off x="1997804" y="4171582"/>
              <a:ext cx="289258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(Overloaded) math functions</a:t>
              </a:r>
              <a:endParaRPr lang="en-US" dirty="0"/>
            </a:p>
          </p:txBody>
        </p:sp>
        <p:cxnSp>
          <p:nvCxnSpPr>
            <p:cNvPr id="15" name="Straight Arrow Connector 14"/>
            <p:cNvCxnSpPr>
              <a:stCxn id="14" idx="0"/>
            </p:cNvCxnSpPr>
            <p:nvPr/>
          </p:nvCxnSpPr>
          <p:spPr>
            <a:xfrm flipV="1">
              <a:off x="3444098" y="3136936"/>
              <a:ext cx="264228" cy="103464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4588" y="4505941"/>
            <a:ext cx="2925096" cy="2193822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344128" y="5653935"/>
            <a:ext cx="5161937" cy="702416"/>
            <a:chOff x="353960" y="5514361"/>
            <a:chExt cx="5161937" cy="702416"/>
          </a:xfrm>
        </p:grpSpPr>
        <p:sp>
          <p:nvSpPr>
            <p:cNvPr id="11" name="TextBox 10"/>
            <p:cNvSpPr txBox="1"/>
            <p:nvPr/>
          </p:nvSpPr>
          <p:spPr>
            <a:xfrm>
              <a:off x="395133" y="5878223"/>
              <a:ext cx="5120764" cy="33855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real(z)*real(z) +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imag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(z)*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imag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(z) &lt; 4.0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53960" y="5514361"/>
              <a:ext cx="15794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More efficient: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10193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 limits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Integer: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int8_t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int16_t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int32_t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int64_t</a:t>
            </a:r>
          </a:p>
          <a:p>
            <a:pPr lvl="1"/>
            <a:r>
              <a:rPr lang="en-US" dirty="0" smtClean="0"/>
              <a:t>minimum: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&gt;::min()</a:t>
            </a:r>
          </a:p>
          <a:p>
            <a:pPr lvl="1"/>
            <a:r>
              <a:rPr lang="en-US" dirty="0" smtClean="0"/>
              <a:t>maximum: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&gt;::max()</a:t>
            </a:r>
            <a:endParaRPr lang="en-US" dirty="0"/>
          </a:p>
          <a:p>
            <a:r>
              <a:rPr lang="en-US" dirty="0" smtClean="0"/>
              <a:t>Floating point: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long double</a:t>
            </a:r>
          </a:p>
          <a:p>
            <a:pPr lvl="1"/>
            <a:r>
              <a:rPr lang="en-US" dirty="0" smtClean="0"/>
              <a:t>smallest number &gt; 0: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&lt;double&gt;::min()</a:t>
            </a:r>
          </a:p>
          <a:p>
            <a:pPr lvl="1"/>
            <a:r>
              <a:rPr lang="en-US" dirty="0" smtClean="0"/>
              <a:t>maximum: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&lt;double&gt;::max()</a:t>
            </a:r>
          </a:p>
          <a:p>
            <a:pPr lvl="1"/>
            <a:r>
              <a:rPr lang="en-US" dirty="0" smtClean="0"/>
              <a:t>1 &lt; 1 + </a:t>
            </a:r>
            <a:r>
              <a:rPr lang="en-US" dirty="0" smtClean="0">
                <a:sym typeface="Symbol" panose="05050102010706020507" pitchFamily="18" charset="2"/>
              </a:rPr>
              <a:t></a:t>
            </a:r>
            <a:r>
              <a:rPr lang="en-US" dirty="0" smtClean="0"/>
              <a:t>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&lt;double&gt;::epsilon()</a:t>
            </a:r>
          </a:p>
          <a:p>
            <a:pPr lvl="1"/>
            <a:r>
              <a:rPr lang="en-US" dirty="0" smtClean="0"/>
              <a:t>significant digits, base 10: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&lt;double&gt;digits10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isfinite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>
                <a:cs typeface="Courier New" panose="02070309020205020404" pitchFamily="49" charset="0"/>
              </a:rPr>
              <a:t>: true if not </a:t>
            </a:r>
            <a:r>
              <a:rPr lang="en-US" dirty="0" smtClean="0">
                <a:cs typeface="Courier New" panose="02070309020205020404" pitchFamily="49" charset="0"/>
                <a:sym typeface="Symbol" panose="05050102010706020507" pitchFamily="18" charset="2"/>
              </a:rPr>
              <a:t></a:t>
            </a:r>
            <a:r>
              <a:rPr lang="en-US" dirty="0" smtClean="0">
                <a:cs typeface="Courier New" panose="02070309020205020404" pitchFamily="49" charset="0"/>
              </a:rPr>
              <a:t>infinity, or </a:t>
            </a:r>
            <a:r>
              <a:rPr lang="en-US" dirty="0" err="1" smtClean="0">
                <a:cs typeface="Courier New" panose="02070309020205020404" pitchFamily="49" charset="0"/>
              </a:rPr>
              <a:t>NaN</a:t>
            </a:r>
            <a:endParaRPr lang="en-US" dirty="0" smtClean="0"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178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188052" y="1397377"/>
            <a:ext cx="2539796" cy="338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&lt;limits&gt;</a:t>
            </a:r>
          </a:p>
        </p:txBody>
      </p:sp>
    </p:spTree>
    <p:extLst>
      <p:ext uri="{BB962C8B-B14F-4D97-AF65-F5344CB8AC3E}">
        <p14:creationId xmlns:p14="http://schemas.microsoft.com/office/powerpoint/2010/main" val="1951277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</p:bld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 values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628650" y="2248415"/>
          <a:ext cx="78867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63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30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6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484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126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int8_t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int16_t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int32_t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int64_t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min()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-256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-32768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-2147483648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-9223372036854775808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max()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255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32767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2147483647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9223372036854775807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179</a:t>
            </a:fld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3374848" y="1388133"/>
            <a:ext cx="5072742" cy="819187"/>
            <a:chOff x="3374848" y="965343"/>
            <a:chExt cx="5072742" cy="819187"/>
          </a:xfrm>
        </p:grpSpPr>
        <p:grpSp>
          <p:nvGrpSpPr>
            <p:cNvPr id="6" name="Group 5"/>
            <p:cNvGrpSpPr/>
            <p:nvPr/>
          </p:nvGrpSpPr>
          <p:grpSpPr>
            <a:xfrm>
              <a:off x="4868927" y="965343"/>
              <a:ext cx="1870949" cy="819187"/>
              <a:chOff x="5512408" y="85367"/>
              <a:chExt cx="1870949" cy="819187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6078192" y="85367"/>
                <a:ext cx="1305165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usually </a:t>
                </a:r>
                <a:r>
                  <a:rPr lang="en-US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8" name="Straight Arrow Connector 7"/>
              <p:cNvCxnSpPr>
                <a:stCxn id="7" idx="2"/>
              </p:cNvCxnSpPr>
              <p:nvPr/>
            </p:nvCxnSpPr>
            <p:spPr>
              <a:xfrm flipH="1">
                <a:off x="5512408" y="454699"/>
                <a:ext cx="1218367" cy="44985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6807635" y="965343"/>
              <a:ext cx="1639955" cy="819187"/>
              <a:chOff x="5881261" y="85367"/>
              <a:chExt cx="1639955" cy="819187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6078192" y="85367"/>
                <a:ext cx="1443024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usually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long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4" name="Straight Arrow Connector 13"/>
              <p:cNvCxnSpPr>
                <a:stCxn id="13" idx="2"/>
              </p:cNvCxnSpPr>
              <p:nvPr/>
            </p:nvCxnSpPr>
            <p:spPr>
              <a:xfrm flipH="1">
                <a:off x="5881261" y="454699"/>
                <a:ext cx="918443" cy="44985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3374848" y="965343"/>
              <a:ext cx="1777814" cy="819187"/>
              <a:chOff x="5881260" y="85367"/>
              <a:chExt cx="1777814" cy="819187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6078192" y="85367"/>
                <a:ext cx="158088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usually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short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7" name="Straight Arrow Connector 16"/>
              <p:cNvCxnSpPr>
                <a:stCxn id="16" idx="2"/>
              </p:cNvCxnSpPr>
              <p:nvPr/>
            </p:nvCxnSpPr>
            <p:spPr>
              <a:xfrm flipH="1">
                <a:off x="5881260" y="454699"/>
                <a:ext cx="987373" cy="44985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" name="TextBox 18"/>
          <p:cNvSpPr txBox="1"/>
          <p:nvPr/>
        </p:nvSpPr>
        <p:spPr>
          <a:xfrm>
            <a:off x="5308141" y="3311205"/>
            <a:ext cx="62388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Symbol" panose="05050102010706020507" pitchFamily="18" charset="2"/>
              </a:rPr>
              <a:t></a:t>
            </a:r>
            <a:r>
              <a:rPr lang="en-US" dirty="0" smtClean="0"/>
              <a:t>10</a:t>
            </a:r>
            <a:r>
              <a:rPr lang="en-US" baseline="30000" dirty="0" smtClean="0"/>
              <a:t>9</a:t>
            </a:r>
            <a:endParaRPr lang="en-US" baseline="30000" dirty="0"/>
          </a:p>
        </p:txBody>
      </p:sp>
      <p:sp>
        <p:nvSpPr>
          <p:cNvPr id="20" name="TextBox 19"/>
          <p:cNvSpPr txBox="1"/>
          <p:nvPr/>
        </p:nvSpPr>
        <p:spPr>
          <a:xfrm>
            <a:off x="8210550" y="3311205"/>
            <a:ext cx="75533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 </a:t>
            </a:r>
            <a:r>
              <a:rPr lang="en-US" dirty="0" smtClean="0"/>
              <a:t>10</a:t>
            </a:r>
            <a:r>
              <a:rPr lang="en-US" baseline="30000" dirty="0" smtClean="0"/>
              <a:t>19</a:t>
            </a:r>
            <a:endParaRPr lang="en-US" baseline="30000" dirty="0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/>
          </p:nvPr>
        </p:nvGraphicFramePr>
        <p:xfrm>
          <a:off x="711635" y="3953994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float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double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long double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digits10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min()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1.176e-38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2.225e-308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1.190e+4932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epsilon()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1.192e-07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2.221e-16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1.084e-19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max()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3.403e+38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1.798e+308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3.362e-4932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39" name="Group 38"/>
          <p:cNvGrpSpPr/>
          <p:nvPr/>
        </p:nvGrpSpPr>
        <p:grpSpPr>
          <a:xfrm>
            <a:off x="1413600" y="5820373"/>
            <a:ext cx="4102044" cy="734676"/>
            <a:chOff x="1413600" y="5505743"/>
            <a:chExt cx="4102044" cy="734676"/>
          </a:xfrm>
        </p:grpSpPr>
        <p:grpSp>
          <p:nvGrpSpPr>
            <p:cNvPr id="22" name="Group 21"/>
            <p:cNvGrpSpPr/>
            <p:nvPr/>
          </p:nvGrpSpPr>
          <p:grpSpPr>
            <a:xfrm>
              <a:off x="1413600" y="5505743"/>
              <a:ext cx="965806" cy="730477"/>
              <a:chOff x="6343663" y="-128616"/>
              <a:chExt cx="965806" cy="730477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6343663" y="232529"/>
                <a:ext cx="74090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32-bit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24" name="Straight Arrow Connector 23"/>
              <p:cNvCxnSpPr>
                <a:stCxn id="23" idx="0"/>
              </p:cNvCxnSpPr>
              <p:nvPr/>
            </p:nvCxnSpPr>
            <p:spPr>
              <a:xfrm flipV="1">
                <a:off x="6714117" y="-128616"/>
                <a:ext cx="595352" cy="36114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2961720" y="5509943"/>
              <a:ext cx="965806" cy="730476"/>
              <a:chOff x="6343663" y="-128615"/>
              <a:chExt cx="965806" cy="730476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6343663" y="232529"/>
                <a:ext cx="74090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64-bit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0" name="Straight Arrow Connector 29"/>
              <p:cNvCxnSpPr>
                <a:stCxn id="29" idx="0"/>
              </p:cNvCxnSpPr>
              <p:nvPr/>
            </p:nvCxnSpPr>
            <p:spPr>
              <a:xfrm flipV="1">
                <a:off x="6714117" y="-128615"/>
                <a:ext cx="595352" cy="36114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/>
          </p:nvGrpSpPr>
          <p:grpSpPr>
            <a:xfrm>
              <a:off x="4549838" y="5505743"/>
              <a:ext cx="965806" cy="730476"/>
              <a:chOff x="6343663" y="-128615"/>
              <a:chExt cx="965806" cy="730476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6343663" y="232529"/>
                <a:ext cx="74090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96-bit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3" name="Straight Arrow Connector 32"/>
              <p:cNvCxnSpPr>
                <a:stCxn id="32" idx="0"/>
              </p:cNvCxnSpPr>
              <p:nvPr/>
            </p:nvCxnSpPr>
            <p:spPr>
              <a:xfrm flipV="1">
                <a:off x="6714117" y="-128615"/>
                <a:ext cx="595352" cy="36114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4" name="Group 33"/>
          <p:cNvGrpSpPr/>
          <p:nvPr/>
        </p:nvGrpSpPr>
        <p:grpSpPr>
          <a:xfrm>
            <a:off x="6558116" y="4306524"/>
            <a:ext cx="2106346" cy="646331"/>
            <a:chOff x="5699501" y="143567"/>
            <a:chExt cx="2106346" cy="646331"/>
          </a:xfrm>
        </p:grpSpPr>
        <p:sp>
          <p:nvSpPr>
            <p:cNvPr id="35" name="TextBox 34"/>
            <p:cNvSpPr txBox="1"/>
            <p:nvPr/>
          </p:nvSpPr>
          <p:spPr>
            <a:xfrm>
              <a:off x="6406168" y="143567"/>
              <a:ext cx="139967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performance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penalty!</a:t>
              </a:r>
              <a:endPara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6" name="Straight Arrow Connector 35"/>
            <p:cNvCxnSpPr>
              <a:stCxn id="35" idx="1"/>
            </p:cNvCxnSpPr>
            <p:nvPr/>
          </p:nvCxnSpPr>
          <p:spPr>
            <a:xfrm flipH="1" flipV="1">
              <a:off x="5699501" y="143567"/>
              <a:ext cx="706667" cy="323166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49276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remarks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C++ is case sensitive</a:t>
            </a:r>
          </a:p>
          <a:p>
            <a:pPr lvl="1"/>
            <a:r>
              <a:rPr lang="en-US" dirty="0" smtClean="0"/>
              <a:t>language keywords</a:t>
            </a:r>
          </a:p>
          <a:p>
            <a:pPr lvl="1"/>
            <a:r>
              <a:rPr lang="en-US" dirty="0" smtClean="0"/>
              <a:t>variable, function, class names</a:t>
            </a:r>
          </a:p>
          <a:p>
            <a:r>
              <a:rPr lang="en-US" dirty="0" smtClean="0"/>
              <a:t>Statements end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/>
              <a:t>Comments</a:t>
            </a:r>
          </a:p>
          <a:p>
            <a:pPr lvl="1"/>
            <a:r>
              <a:rPr lang="en-US" dirty="0" smtClean="0"/>
              <a:t>line comment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block comment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69424" y="4527561"/>
            <a:ext cx="4779091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n {10};  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this is a comment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69424" y="5352262"/>
            <a:ext cx="4779091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/*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This is a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multi-line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comment.</a:t>
            </a:r>
          </a:p>
          <a:p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*/</a:t>
            </a:r>
            <a:endParaRPr lang="en-US" sz="1600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0429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precision?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Possible, but at high cost</a:t>
            </a:r>
          </a:p>
          <a:p>
            <a:pPr lvl="1"/>
            <a:r>
              <a:rPr lang="en-US" dirty="0" smtClean="0"/>
              <a:t>performance</a:t>
            </a:r>
          </a:p>
          <a:p>
            <a:pPr lvl="1"/>
            <a:r>
              <a:rPr lang="en-US" dirty="0" smtClean="0"/>
              <a:t>development</a:t>
            </a:r>
          </a:p>
          <a:p>
            <a:r>
              <a:rPr lang="en-US" dirty="0" smtClean="0"/>
              <a:t>Consider other algorithms first</a:t>
            </a:r>
          </a:p>
          <a:p>
            <a:r>
              <a:rPr lang="en-US" dirty="0" smtClean="0"/>
              <a:t>Libraries for arbitrary precision arithmetic</a:t>
            </a:r>
          </a:p>
          <a:p>
            <a:pPr lvl="1"/>
            <a:r>
              <a:rPr lang="en-US" dirty="0" smtClean="0"/>
              <a:t>GMP: for integers</a:t>
            </a:r>
          </a:p>
          <a:p>
            <a:pPr lvl="1"/>
            <a:r>
              <a:rPr lang="en-US" dirty="0" smtClean="0"/>
              <a:t>MPFR: for floating point numbers</a:t>
            </a:r>
          </a:p>
          <a:p>
            <a:pPr lvl="1"/>
            <a:r>
              <a:rPr lang="en-US" dirty="0" smtClean="0"/>
              <a:t>MPC: for complex floating point numbers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132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number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Engine: generates random number sequence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random_device</a:t>
            </a:r>
            <a:r>
              <a:rPr lang="en-US" dirty="0" smtClean="0"/>
              <a:t>: non-deterministic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::ranlux48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::mt19937_64</a:t>
            </a:r>
            <a:r>
              <a:rPr lang="en-US" dirty="0" smtClean="0"/>
              <a:t>: </a:t>
            </a:r>
            <a:r>
              <a:rPr lang="en-US" dirty="0" err="1"/>
              <a:t>M</a:t>
            </a:r>
            <a:r>
              <a:rPr lang="en-US" dirty="0" err="1" smtClean="0"/>
              <a:t>ersenne</a:t>
            </a:r>
            <a:r>
              <a:rPr lang="en-US" dirty="0" smtClean="0"/>
              <a:t> twister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Distributions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uniform_int_distribution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&lt;type&gt;(a, b)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uniform_real_distribution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&lt;type&gt;(a, b)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normal_distribution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&lt;type&gt;(mu, sigma)</a:t>
            </a:r>
          </a:p>
          <a:p>
            <a:pPr lvl="1"/>
            <a:r>
              <a:rPr lang="en-US" dirty="0" smtClean="0"/>
              <a:t>…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531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random device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seed distribution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Draw seed from seed distribution using random device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engine, seed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actual distribution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Draw random number from actual distribution using engine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622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normal distribution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3" y="1889296"/>
            <a:ext cx="7367435" cy="35394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&lt;functional&gt;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include &lt;random&gt;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uniform_int_distribution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random_device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dev;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seed_dist_t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(0,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numeric_limits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&gt;::max());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seed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(dev);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&lt;&lt; seed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mt19937_64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engine(seed);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bind(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normal_distribution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&lt;double&gt;(0.0, 1.0),                  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  engine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5;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6365" y="3050803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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76366" y="3312413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</a:t>
            </a:r>
            <a:endParaRPr lang="en-US" sz="2800" dirty="0"/>
          </a:p>
        </p:txBody>
      </p:sp>
      <p:sp>
        <p:nvSpPr>
          <p:cNvPr id="13" name="Rectangle 12"/>
          <p:cNvSpPr/>
          <p:nvPr/>
        </p:nvSpPr>
        <p:spPr>
          <a:xfrm>
            <a:off x="176365" y="3574023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</a:t>
            </a:r>
            <a:endParaRPr lang="en-US" sz="2800" dirty="0"/>
          </a:p>
        </p:txBody>
      </p:sp>
      <p:sp>
        <p:nvSpPr>
          <p:cNvPr id="14" name="Rectangle 13"/>
          <p:cNvSpPr/>
          <p:nvPr/>
        </p:nvSpPr>
        <p:spPr>
          <a:xfrm>
            <a:off x="176365" y="4033352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</a:t>
            </a:r>
            <a:endParaRPr lang="en-US" sz="2800" dirty="0"/>
          </a:p>
        </p:txBody>
      </p:sp>
      <p:sp>
        <p:nvSpPr>
          <p:cNvPr id="15" name="Rectangle 14"/>
          <p:cNvSpPr/>
          <p:nvPr/>
        </p:nvSpPr>
        <p:spPr>
          <a:xfrm>
            <a:off x="176364" y="4476723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</a:t>
            </a:r>
            <a:endParaRPr lang="en-US" sz="2800" dirty="0"/>
          </a:p>
        </p:txBody>
      </p:sp>
      <p:sp>
        <p:nvSpPr>
          <p:cNvPr id="16" name="Rectangle 15"/>
          <p:cNvSpPr/>
          <p:nvPr/>
        </p:nvSpPr>
        <p:spPr>
          <a:xfrm>
            <a:off x="176364" y="5015901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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60479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distributions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bind</a:t>
            </a:r>
            <a:r>
              <a:rPr lang="en-US" dirty="0" smtClean="0"/>
              <a:t> binds by value, i.e., copies, unless wrapped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14683" y="2430074"/>
            <a:ext cx="7367435" cy="25545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&lt;functional&gt;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include &lt;random&gt;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uniform_int_distribution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mt19937_64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engine(seed);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x_distr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bind(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normal_distribution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&lt;double&gt;(0.0, 1.0),                  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(engine));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_distr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bind(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normal_distribution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&lt;double&gt;(0.0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2.0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),                  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(engine));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81754" y="5404402"/>
            <a:ext cx="71804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Without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ref(…)</a:t>
            </a:r>
            <a:r>
              <a:rPr lang="en-US" dirty="0" smtClean="0"/>
              <a:t>, both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x_distr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y_distr</a:t>
            </a:r>
            <a:r>
              <a:rPr lang="en-US" dirty="0" smtClean="0"/>
              <a:t> produce same numbers!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869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rmadill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2711" y="4001294"/>
            <a:ext cx="2362200" cy="819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algebra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Several libraries, don't do your own!</a:t>
            </a:r>
          </a:p>
          <a:p>
            <a:pPr lvl="1"/>
            <a:r>
              <a:rPr lang="en-US" dirty="0"/>
              <a:t>Eigen (</a:t>
            </a:r>
            <a:r>
              <a:rPr lang="en-US" dirty="0">
                <a:hlinkClick r:id="rId3"/>
              </a:rPr>
              <a:t>http://eigen.tuxfamily.org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purely header files</a:t>
            </a:r>
          </a:p>
          <a:p>
            <a:pPr lvl="2"/>
            <a:r>
              <a:rPr lang="en-US" dirty="0" smtClean="0"/>
              <a:t>trivial to install</a:t>
            </a:r>
          </a:p>
          <a:p>
            <a:pPr lvl="1"/>
            <a:r>
              <a:rPr lang="en-US" dirty="0"/>
              <a:t>Armadillo (</a:t>
            </a:r>
            <a:r>
              <a:rPr lang="en-US" dirty="0">
                <a:hlinkClick r:id="rId4"/>
              </a:rPr>
              <a:t>http://arma.sourceforge.net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uses BLAS/</a:t>
            </a:r>
            <a:r>
              <a:rPr lang="en-US" dirty="0" err="1" smtClean="0"/>
              <a:t>Lapack</a:t>
            </a:r>
            <a:endParaRPr lang="en-US" dirty="0" smtClean="0"/>
          </a:p>
          <a:p>
            <a:pPr lvl="2"/>
            <a:r>
              <a:rPr lang="en-US" dirty="0" smtClean="0"/>
              <a:t>quite convenient</a:t>
            </a:r>
          </a:p>
          <a:p>
            <a:pPr lvl="2"/>
            <a:r>
              <a:rPr lang="en-US" dirty="0" smtClean="0"/>
              <a:t>good performance</a:t>
            </a:r>
          </a:p>
          <a:p>
            <a:pPr lvl="2"/>
            <a:r>
              <a:rPr lang="en-US" dirty="0" smtClean="0"/>
              <a:t>no distributed algorithms</a:t>
            </a:r>
          </a:p>
          <a:p>
            <a:pPr lvl="1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667432" y="5653743"/>
            <a:ext cx="402264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Here: a flavor of Armadillo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61600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2"/>
      <p:bldP spid="5" grpId="0" animBg="1"/>
    </p:bld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Vectors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Col&lt;type&gt;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colvec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vec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Row&lt;type&gt;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rowvec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Matrices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dense: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Mat&lt;type&gt;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mat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sparse: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SpMat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&lt;type&gt;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sp_mat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Cubes (3D arrays)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Cube&lt;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ype&gt;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cube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Fields (2D or 3D arrays, arbitrary objects)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Field&lt;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obj_type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611149" y="2017120"/>
            <a:ext cx="306090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&lt;armadillo&gt;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arma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57950" y="3639223"/>
            <a:ext cx="15244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dirty="0" smtClean="0"/>
              <a:t> is scalar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632467" y="5635842"/>
            <a:ext cx="234993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obj_type</a:t>
            </a:r>
            <a:r>
              <a:rPr lang="en-US" dirty="0" smtClean="0"/>
              <a:t> is arbitrary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522904" y="1759623"/>
            <a:ext cx="28011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Courier New" panose="02070309020205020404" pitchFamily="49" charset="0"/>
              </a:rPr>
              <a:t>shortcuts: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dirty="0" smtClean="0"/>
              <a:t> is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7723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  <p:bldP spid="8" grpId="0" animBg="1"/>
    </p:bld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Literal initialization</a:t>
            </a:r>
          </a:p>
          <a:p>
            <a:endParaRPr lang="en-US" dirty="0"/>
          </a:p>
          <a:p>
            <a:r>
              <a:rPr lang="en-US" dirty="0" smtClean="0"/>
              <a:t>Generated vectors</a:t>
            </a:r>
          </a:p>
          <a:p>
            <a:endParaRPr lang="en-US" dirty="0"/>
          </a:p>
          <a:p>
            <a:r>
              <a:rPr lang="en-US" dirty="0" smtClean="0"/>
              <a:t>Generated matrices</a:t>
            </a:r>
          </a:p>
          <a:p>
            <a:endParaRPr lang="en-US" dirty="0" smtClean="0"/>
          </a:p>
          <a:p>
            <a:r>
              <a:rPr lang="en-US" dirty="0" smtClean="0"/>
              <a:t>Generated vector/matrices/cubes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2" y="2261994"/>
            <a:ext cx="5904949" cy="584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 {7.3, 9.1};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A {{-1.0, 3.1, 4.3}, {2.1, -2.4, 0.9}};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4682" y="3300577"/>
            <a:ext cx="5904949" cy="584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linspace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&gt;(-1.0, 1.0, 501);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regspace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&gt;(0.0, 0.1, 1.0);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8650" y="5326649"/>
            <a:ext cx="5990981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A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randn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&lt;mat&gt;(2, 3);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randu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&gt;(5);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zeros&lt;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&gt;(10);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C = ones&lt;mat&gt;(3, 2);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4682" y="4318894"/>
            <a:ext cx="5904949" cy="338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A = eye&lt;mat&gt;(5, 5);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16615" y="4488171"/>
            <a:ext cx="197470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 resemblance</a:t>
            </a:r>
            <a:br>
              <a:rPr lang="en-US" dirty="0" smtClean="0"/>
            </a:br>
            <a:r>
              <a:rPr lang="en-US" dirty="0" smtClean="0"/>
              <a:t>to MATLAB, </a:t>
            </a:r>
            <a:r>
              <a:rPr lang="en-US" dirty="0" err="1" smtClean="0"/>
              <a:t>numpy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712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arithmetic/functions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2" y="1910307"/>
            <a:ext cx="5904949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A {{-1.0, 3.1, 4.3}, {2.1, -2.4, 0.9}};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B {{2.1, -2.0, 0.2}, {0.1, 3.1, -1.7}};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{7.3, 9.1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 = (2.0*A + B)*x;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319815" y="2941356"/>
            <a:ext cx="1479059" cy="1007475"/>
            <a:chOff x="1413600" y="5820374"/>
            <a:chExt cx="1479059" cy="1007475"/>
          </a:xfrm>
        </p:grpSpPr>
        <p:sp>
          <p:nvSpPr>
            <p:cNvPr id="6" name="TextBox 5"/>
            <p:cNvSpPr txBox="1"/>
            <p:nvPr/>
          </p:nvSpPr>
          <p:spPr>
            <a:xfrm>
              <a:off x="1413600" y="6181518"/>
              <a:ext cx="147905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scalar-matrix</a:t>
              </a:r>
              <a:br>
                <a:rPr lang="en-US" dirty="0" smtClean="0"/>
              </a:br>
              <a:r>
                <a:rPr lang="en-US" dirty="0" smtClean="0"/>
                <a:t>multiplication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0"/>
            </p:cNvCxnSpPr>
            <p:nvPr/>
          </p:nvCxnSpPr>
          <p:spPr>
            <a:xfrm flipV="1">
              <a:off x="2153130" y="5820374"/>
              <a:ext cx="226276" cy="36114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135916" y="2941356"/>
            <a:ext cx="1479059" cy="1007475"/>
            <a:chOff x="1413600" y="5820374"/>
            <a:chExt cx="1479059" cy="1007475"/>
          </a:xfrm>
        </p:grpSpPr>
        <p:sp>
          <p:nvSpPr>
            <p:cNvPr id="10" name="TextBox 9"/>
            <p:cNvSpPr txBox="1"/>
            <p:nvPr/>
          </p:nvSpPr>
          <p:spPr>
            <a:xfrm>
              <a:off x="1413600" y="6181518"/>
              <a:ext cx="147905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matrix-vector</a:t>
              </a:r>
              <a:br>
                <a:rPr lang="en-US" dirty="0" smtClean="0"/>
              </a:br>
              <a:r>
                <a:rPr lang="en-US" dirty="0" smtClean="0"/>
                <a:t>multiplication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H="1" flipV="1">
              <a:off x="1525533" y="5820374"/>
              <a:ext cx="627597" cy="36114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2101265" y="2941356"/>
            <a:ext cx="1908471" cy="1526104"/>
            <a:chOff x="1413600" y="5024746"/>
            <a:chExt cx="1908471" cy="1526104"/>
          </a:xfrm>
        </p:grpSpPr>
        <p:sp>
          <p:nvSpPr>
            <p:cNvPr id="15" name="TextBox 14"/>
            <p:cNvSpPr txBox="1"/>
            <p:nvPr/>
          </p:nvSpPr>
          <p:spPr>
            <a:xfrm>
              <a:off x="1413600" y="6181518"/>
              <a:ext cx="19084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matrix-matrix</a:t>
              </a:r>
              <a:r>
                <a:rPr lang="en-US" dirty="0"/>
                <a:t> </a:t>
              </a:r>
              <a:r>
                <a:rPr lang="en-US" dirty="0" smtClean="0"/>
                <a:t>sum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0"/>
            </p:cNvCxnSpPr>
            <p:nvPr/>
          </p:nvCxnSpPr>
          <p:spPr>
            <a:xfrm flipH="1" flipV="1">
              <a:off x="2050265" y="5024746"/>
              <a:ext cx="317571" cy="115677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4982681" y="2567933"/>
            <a:ext cx="3354316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Operator overloading for</a:t>
            </a:r>
            <a:br>
              <a:rPr lang="en-US" sz="2400" dirty="0" smtClean="0"/>
            </a:br>
            <a:r>
              <a:rPr lang="en-US" sz="2400" dirty="0" smtClean="0"/>
              <a:t>convenient mathematical</a:t>
            </a:r>
            <a:br>
              <a:rPr lang="en-US" sz="2400" dirty="0" smtClean="0"/>
            </a:br>
            <a:r>
              <a:rPr lang="en-US" sz="2400" dirty="0" smtClean="0"/>
              <a:t>expressions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14681" y="4645507"/>
            <a:ext cx="5904949" cy="8309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randn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(10);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randn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(10);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distance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norm_dot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(x, y);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70989" y="5767422"/>
            <a:ext cx="6729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Many other math functions: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abs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norm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dirty="0" smtClean="0"/>
              <a:t>,…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4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0" grpId="0" animBg="1"/>
      <p:bldP spid="21" grpId="0" animBg="1"/>
      <p:bldP spid="22" grpId="0"/>
    </p:bld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14682" y="3523933"/>
            <a:ext cx="7062634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B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A.submat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(span(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min_row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max_row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span(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min_col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max_col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rowvec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A.row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row_nr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A.col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col_nr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access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189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14682" y="1932534"/>
            <a:ext cx="706263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j = 0; j 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A.n_cols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j++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A.n_rows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A(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j) = f(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j);</a:t>
            </a:r>
          </a:p>
        </p:txBody>
      </p:sp>
      <p:sp>
        <p:nvSpPr>
          <p:cNvPr id="5" name="TextBox 4"/>
          <p:cNvSpPr txBox="1"/>
          <p:nvPr/>
        </p:nvSpPr>
        <p:spPr>
          <a:xfrm flipH="1">
            <a:off x="4273592" y="2872667"/>
            <a:ext cx="3073628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Note: elements stored</a:t>
            </a:r>
            <a:br>
              <a:rPr lang="en-US" sz="2400" dirty="0" smtClean="0"/>
            </a:br>
            <a:r>
              <a:rPr lang="en-US" sz="2400" dirty="0" smtClean="0"/>
              <a:t>           column wise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714682" y="5127743"/>
            <a:ext cx="706263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a, b, c;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A.transform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([=] (double x) { return a*x*x + b*x + c; });</a:t>
            </a:r>
          </a:p>
        </p:txBody>
      </p:sp>
    </p:spTree>
    <p:extLst>
      <p:ext uri="{BB962C8B-B14F-4D97-AF65-F5344CB8AC3E}">
        <p14:creationId xmlns:p14="http://schemas.microsoft.com/office/powerpoint/2010/main" val="3427044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" grpId="0" animBg="1"/>
      <p:bldP spid="5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Task: data transformation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data.txt</a:t>
            </a:r>
            <a:r>
              <a:rPr lang="en-US" dirty="0" smtClean="0"/>
              <a:t> contains coordinates in 2D, compute distance from origin, write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out.txt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19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676735" y="3225009"/>
            <a:ext cx="1943279" cy="834020"/>
            <a:chOff x="6187999" y="569019"/>
            <a:chExt cx="1943279" cy="834020"/>
          </a:xfrm>
        </p:grpSpPr>
        <p:sp>
          <p:nvSpPr>
            <p:cNvPr id="5" name="TextBox 4"/>
            <p:cNvSpPr txBox="1"/>
            <p:nvPr/>
          </p:nvSpPr>
          <p:spPr>
            <a:xfrm>
              <a:off x="6187999" y="569019"/>
              <a:ext cx="1943279" cy="83099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5.0 3.0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2.0 1.5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16 -3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379918" y="1095262"/>
              <a:ext cx="75136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data.txt</a:t>
              </a:r>
              <a:endParaRPr lang="en-US" sz="14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122577" y="3225009"/>
            <a:ext cx="2814081" cy="832277"/>
            <a:chOff x="4122577" y="2939873"/>
            <a:chExt cx="2814081" cy="832277"/>
          </a:xfrm>
        </p:grpSpPr>
        <p:grpSp>
          <p:nvGrpSpPr>
            <p:cNvPr id="8" name="Group 7"/>
            <p:cNvGrpSpPr/>
            <p:nvPr/>
          </p:nvGrpSpPr>
          <p:grpSpPr>
            <a:xfrm>
              <a:off x="4993379" y="2939873"/>
              <a:ext cx="1943279" cy="832277"/>
              <a:chOff x="6187999" y="569019"/>
              <a:chExt cx="1943279" cy="832277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6187999" y="569019"/>
                <a:ext cx="1943279" cy="83099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5.83095</a:t>
                </a:r>
              </a:p>
              <a:p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2.5</a:t>
                </a:r>
              </a:p>
              <a:p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16.2788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448742" y="1093519"/>
                <a:ext cx="67666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out.txt</a:t>
                </a:r>
                <a:endParaRPr lang="en-US" sz="1400" dirty="0"/>
              </a:p>
            </p:txBody>
          </p:sp>
        </p:grpSp>
        <p:cxnSp>
          <p:nvCxnSpPr>
            <p:cNvPr id="12" name="Straight Arrow Connector 11"/>
            <p:cNvCxnSpPr/>
            <p:nvPr/>
          </p:nvCxnSpPr>
          <p:spPr>
            <a:xfrm>
              <a:off x="4122577" y="3355371"/>
              <a:ext cx="550607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62332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algebra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decomposition methods, e.g., SVD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Matrix transpose: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A.t()</a:t>
            </a:r>
          </a:p>
          <a:p>
            <a:r>
              <a:rPr lang="en-US" dirty="0" smtClean="0"/>
              <a:t>Matrix inverse: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2" y="2345489"/>
            <a:ext cx="7062634" cy="20621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A(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nr_rows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nr_cols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U, V;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svd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(U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s, V, A);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S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diagmat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A_p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(U*S)*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V.t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582051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</p:bld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ODEs with Boost::</a:t>
            </a:r>
            <a:r>
              <a:rPr lang="en-US" dirty="0" err="1" smtClean="0"/>
              <a:t>odeint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eclarations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Define equations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384818"/>
            <a:ext cx="8377698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&lt;array&gt;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&lt;functional&gt;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include &lt;boost/numeric/odeint.hpp&gt;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namespace boost::numeric::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odeint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array&lt;double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3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8650" y="4516119"/>
            <a:ext cx="8377698" cy="15696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lorenz_param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double t,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 double sigma, double R, double b)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[0] = sigma*(x[1] - x[0]);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 = R*x[0] - x[1] - x[0]*x[2];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[2] = -b*x[2] + x[0]*x[1];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607865" y="5926918"/>
            <a:ext cx="1354858" cy="730476"/>
            <a:chOff x="1413600" y="5820374"/>
            <a:chExt cx="1354858" cy="730476"/>
          </a:xfrm>
        </p:grpSpPr>
        <p:sp>
          <p:nvSpPr>
            <p:cNvPr id="9" name="TextBox 8"/>
            <p:cNvSpPr txBox="1"/>
            <p:nvPr/>
          </p:nvSpPr>
          <p:spPr>
            <a:xfrm>
              <a:off x="1413600" y="6181518"/>
              <a:ext cx="135485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RHS of ODEs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0"/>
            </p:cNvCxnSpPr>
            <p:nvPr/>
          </p:nvCxnSpPr>
          <p:spPr>
            <a:xfrm flipH="1" flipV="1">
              <a:off x="1525541" y="5820374"/>
              <a:ext cx="565488" cy="36114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29838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Solving 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Writing steps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Integration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8650" y="2345145"/>
            <a:ext cx="8377698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write_lorenz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t)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t &lt;&lt; '\t' &lt;&lt; x[0] &lt;&lt; '\t' &lt;&lt; x[1] &lt;&lt; '\t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 &lt;&lt;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x[2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8650" y="4361081"/>
            <a:ext cx="8377698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double sigma = 10.0;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double R = 28.0;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double b = 8.0/3.0;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::placeholders;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lorenz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bind(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lorenz_param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_1, _2, _3, sigma, R, b);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x = { 10.0, 1.0, 1.0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integrate(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lorenz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x, 0.0,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max_t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write_lorenz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673220" y="4529216"/>
            <a:ext cx="2259282" cy="829366"/>
            <a:chOff x="745587" y="6181518"/>
            <a:chExt cx="2259282" cy="829366"/>
          </a:xfrm>
        </p:grpSpPr>
        <p:sp>
          <p:nvSpPr>
            <p:cNvPr id="9" name="TextBox 8"/>
            <p:cNvSpPr txBox="1"/>
            <p:nvPr/>
          </p:nvSpPr>
          <p:spPr>
            <a:xfrm>
              <a:off x="1413600" y="6181518"/>
              <a:ext cx="159126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Use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bind</a:t>
              </a:r>
              <a:r>
                <a:rPr lang="en-US" dirty="0" smtClean="0"/>
                <a:t> to</a:t>
              </a:r>
              <a:br>
                <a:rPr lang="en-US" dirty="0" smtClean="0"/>
              </a:br>
              <a:r>
                <a:rPr lang="en-US" dirty="0" smtClean="0"/>
                <a:t>set parameters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745587" y="6504684"/>
              <a:ext cx="668013" cy="5062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8075" y="217589"/>
            <a:ext cx="2717149" cy="2037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145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</p:bld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GNU Scientific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Large collection of algorithms for scientific computing</a:t>
            </a:r>
          </a:p>
          <a:p>
            <a:pPr lvl="1"/>
            <a:r>
              <a:rPr lang="en-US" dirty="0" smtClean="0"/>
              <a:t>numerical integration</a:t>
            </a:r>
          </a:p>
          <a:p>
            <a:pPr lvl="1"/>
            <a:r>
              <a:rPr lang="en-US" dirty="0" smtClean="0"/>
              <a:t>minimizing functions</a:t>
            </a:r>
          </a:p>
          <a:p>
            <a:pPr lvl="1"/>
            <a:r>
              <a:rPr lang="en-US" dirty="0" smtClean="0"/>
              <a:t>interpolation</a:t>
            </a:r>
          </a:p>
          <a:p>
            <a:pPr lvl="1"/>
            <a:r>
              <a:rPr lang="en-US" dirty="0" smtClean="0"/>
              <a:t>statistics</a:t>
            </a:r>
          </a:p>
          <a:p>
            <a:pPr lvl="1"/>
            <a:r>
              <a:rPr lang="en-US" dirty="0" smtClean="0"/>
              <a:t>linear algebra</a:t>
            </a:r>
          </a:p>
          <a:p>
            <a:pPr lvl="1"/>
            <a:r>
              <a:rPr lang="en-US" dirty="0" smtClean="0"/>
              <a:t>solvers for ordinary differential equations</a:t>
            </a:r>
          </a:p>
          <a:p>
            <a:pPr lvl="1"/>
            <a:r>
              <a:rPr lang="en-US" dirty="0" smtClean="0"/>
              <a:t>Fourier transforms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However, C library, not C++</a:t>
            </a:r>
          </a:p>
          <a:p>
            <a:pPr lvl="1"/>
            <a:r>
              <a:rPr lang="en-US" dirty="0" smtClean="0"/>
              <a:t>some tinkering required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358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minimum with GSL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Declarations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Function definition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8650" y="2243550"/>
            <a:ext cx="6694365" cy="15696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gsl_errno.h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gsl_min.h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double x,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954206" y="2395184"/>
            <a:ext cx="3475319" cy="829366"/>
            <a:chOff x="745588" y="6181518"/>
            <a:chExt cx="3475319" cy="829366"/>
          </a:xfrm>
        </p:grpSpPr>
        <p:sp>
          <p:nvSpPr>
            <p:cNvPr id="8" name="TextBox 7"/>
            <p:cNvSpPr txBox="1"/>
            <p:nvPr/>
          </p:nvSpPr>
          <p:spPr>
            <a:xfrm>
              <a:off x="1413600" y="6181518"/>
              <a:ext cx="280730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signature expected</a:t>
              </a:r>
            </a:p>
            <a:p>
              <a:r>
                <a:rPr lang="en-US" dirty="0" smtClean="0">
                  <a:cs typeface="Courier New" panose="02070309020205020404" pitchFamily="49" charset="0"/>
                </a:rPr>
                <a:t>by minimizer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745588" y="6504684"/>
              <a:ext cx="668012" cy="5062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628650" y="4328463"/>
            <a:ext cx="6694365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x, void 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params_arr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static_cast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&lt;double*&gt;(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a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params_arr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[0]};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b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params_arr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c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params_arr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[2]};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(a*x + b)*x + c;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72945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10" grpId="0" animBg="1"/>
    </p:bld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minimizer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to minimize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Minimizer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5138" y="2282563"/>
            <a:ext cx="8706339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[] {1.0, -1.0, 1.0};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gsl_function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.function = &amp;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161811" y="2815354"/>
            <a:ext cx="5058387" cy="646331"/>
            <a:chOff x="1004243" y="6040848"/>
            <a:chExt cx="5058387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1413600" y="6040848"/>
              <a:ext cx="4649030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should be</a:t>
              </a:r>
              <a:br>
                <a:rPr lang="en-US" dirty="0" smtClean="0"/>
              </a:b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double (*) (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const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double, void*)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 flipV="1">
              <a:off x="1004243" y="6203099"/>
              <a:ext cx="409357" cy="16091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375138" y="4335189"/>
            <a:ext cx="8706339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auto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gsl_min_fminimizer_alloc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gsl_min_fminimizer_brent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)};</a:t>
            </a:r>
            <a:endParaRPr lang="fr-FR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{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gsl_min_fminimizer_set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&amp;F, x,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x_max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)};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== GSL_EINVAL) {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cerr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&lt;&lt; "###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error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interval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[" &lt;&lt;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&lt;&lt; ", " &lt;&lt;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x_max</a:t>
            </a:r>
            <a:endParaRPr lang="fr-FR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&lt;&lt; "]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doesn't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contain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a minimum" &lt;&lt;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exit(GSL_EINVAL);</a:t>
            </a:r>
            <a:endParaRPr lang="fr-FR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49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0" grpId="0" animBg="1"/>
    </p:bld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minimum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Iterating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minimum location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67508" y="2365712"/>
            <a:ext cx="7752862" cy="2308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iter_nr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{0};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do 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iter_nr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++;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gsl_min_fminimizer_iterate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x_min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gsl_min_fminimizer_x_lower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x_max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gsl_min_fminimizer_x_upper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gsl_min_test_interval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x_max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1e-6, 0.0);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}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while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== GSL_CONTINUE &amp;&amp;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iter_nr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nr_iters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7508" y="5435660"/>
            <a:ext cx="7752862" cy="8309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== GSL_SUCCESS) 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   x 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gsl_min_fminimizer_x_minimum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244514" y="2642822"/>
            <a:ext cx="1519006" cy="1494468"/>
            <a:chOff x="1413600" y="6181518"/>
            <a:chExt cx="1519006" cy="1494468"/>
          </a:xfrm>
        </p:grpSpPr>
        <p:sp>
          <p:nvSpPr>
            <p:cNvPr id="8" name="TextBox 7"/>
            <p:cNvSpPr txBox="1"/>
            <p:nvPr/>
          </p:nvSpPr>
          <p:spPr>
            <a:xfrm>
              <a:off x="1413600" y="6181518"/>
              <a:ext cx="151900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absolute error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2173103" y="6550850"/>
              <a:ext cx="203659" cy="112513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7486650" y="3165000"/>
            <a:ext cx="1412694" cy="972290"/>
            <a:chOff x="1413600" y="6181518"/>
            <a:chExt cx="1412694" cy="972290"/>
          </a:xfrm>
        </p:grpSpPr>
        <p:sp>
          <p:nvSpPr>
            <p:cNvPr id="11" name="TextBox 10"/>
            <p:cNvSpPr txBox="1"/>
            <p:nvPr/>
          </p:nvSpPr>
          <p:spPr>
            <a:xfrm>
              <a:off x="1413600" y="6181518"/>
              <a:ext cx="141269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relative error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 flipH="1">
              <a:off x="1969444" y="6550850"/>
              <a:ext cx="150503" cy="60295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1454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left out/added?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Left out</a:t>
            </a:r>
          </a:p>
          <a:p>
            <a:pPr lvl="1"/>
            <a:r>
              <a:rPr lang="en-US" dirty="0" smtClean="0"/>
              <a:t>Value arrays, see section on containers</a:t>
            </a:r>
          </a:p>
          <a:p>
            <a:r>
              <a:rPr lang="en-US" dirty="0" smtClean="0"/>
              <a:t>Added</a:t>
            </a:r>
          </a:p>
          <a:p>
            <a:pPr lvl="1"/>
            <a:r>
              <a:rPr lang="en-US" dirty="0" smtClean="0"/>
              <a:t>Linear algebra with Armadillo</a:t>
            </a:r>
            <a:endParaRPr lang="en-US" dirty="0"/>
          </a:p>
          <a:p>
            <a:pPr lvl="1"/>
            <a:r>
              <a:rPr lang="en-US" dirty="0"/>
              <a:t>ODEs with </a:t>
            </a:r>
            <a:r>
              <a:rPr lang="en-US" dirty="0" smtClean="0"/>
              <a:t>Boost</a:t>
            </a:r>
          </a:p>
          <a:p>
            <a:pPr lvl="1"/>
            <a:r>
              <a:rPr lang="en-US" dirty="0" smtClean="0"/>
              <a:t>Mixing C and C++ code, using GSL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845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173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C++: nice for scientific computing</a:t>
            </a:r>
          </a:p>
          <a:p>
            <a:pPr lvl="1"/>
            <a:r>
              <a:rPr lang="en-US" dirty="0" smtClean="0"/>
              <a:t>modern programming language</a:t>
            </a:r>
          </a:p>
          <a:p>
            <a:pPr lvl="1"/>
            <a:r>
              <a:rPr lang="en-US" dirty="0" smtClean="0"/>
              <a:t>good standard library</a:t>
            </a:r>
          </a:p>
          <a:p>
            <a:pPr lvl="1"/>
            <a:r>
              <a:rPr lang="en-US" dirty="0" smtClean="0"/>
              <a:t>data processing relatively easy</a:t>
            </a:r>
          </a:p>
          <a:p>
            <a:r>
              <a:rPr lang="en-US" dirty="0" smtClean="0"/>
              <a:t>However, much more to learn</a:t>
            </a:r>
          </a:p>
          <a:p>
            <a:pPr lvl="1"/>
            <a:r>
              <a:rPr lang="en-US" dirty="0" smtClean="0"/>
              <a:t>this is but a starting point!</a:t>
            </a:r>
          </a:p>
          <a:p>
            <a:pPr lvl="1"/>
            <a:r>
              <a:rPr lang="en-US" dirty="0" smtClean="0"/>
              <a:t>performance issues can be non-trivial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073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200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signature = declaration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name (same rules as for variables)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argument types and names (zero or more)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return type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Function implementation: statements in body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20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162479" y="4772481"/>
            <a:ext cx="450379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(double x, double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double d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(x*x + y*y);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return d;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83220" y="5078099"/>
            <a:ext cx="2614658" cy="494365"/>
            <a:chOff x="1010358" y="3923306"/>
            <a:chExt cx="2614658" cy="494365"/>
          </a:xfrm>
        </p:grpSpPr>
        <p:sp>
          <p:nvSpPr>
            <p:cNvPr id="17" name="TextBox 16"/>
            <p:cNvSpPr txBox="1"/>
            <p:nvPr/>
          </p:nvSpPr>
          <p:spPr>
            <a:xfrm>
              <a:off x="1010358" y="3923306"/>
              <a:ext cx="14054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return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856209" y="413682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/>
            <p:cNvCxnSpPr>
              <a:stCxn id="17" idx="3"/>
              <a:endCxn id="18" idx="1"/>
            </p:cNvCxnSpPr>
            <p:nvPr/>
          </p:nvCxnSpPr>
          <p:spPr>
            <a:xfrm>
              <a:off x="2415822" y="4123361"/>
              <a:ext cx="440387" cy="15388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379991" y="5757209"/>
            <a:ext cx="3405429" cy="831154"/>
            <a:chOff x="1007129" y="3503552"/>
            <a:chExt cx="3405429" cy="831154"/>
          </a:xfrm>
        </p:grpSpPr>
        <p:sp>
          <p:nvSpPr>
            <p:cNvPr id="25" name="TextBox 24"/>
            <p:cNvSpPr txBox="1"/>
            <p:nvPr/>
          </p:nvSpPr>
          <p:spPr>
            <a:xfrm>
              <a:off x="1007129" y="3934596"/>
              <a:ext cx="147528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return value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154068" y="3503552"/>
              <a:ext cx="258490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stCxn id="25" idx="3"/>
              <a:endCxn id="26" idx="1"/>
            </p:cNvCxnSpPr>
            <p:nvPr/>
          </p:nvCxnSpPr>
          <p:spPr>
            <a:xfrm flipV="1">
              <a:off x="2482414" y="3643974"/>
              <a:ext cx="1671654" cy="49067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3711895" y="4353960"/>
            <a:ext cx="2462762" cy="1213985"/>
            <a:chOff x="296846" y="3923306"/>
            <a:chExt cx="2462762" cy="1213985"/>
          </a:xfrm>
        </p:grpSpPr>
        <p:sp>
          <p:nvSpPr>
            <p:cNvPr id="32" name="TextBox 31"/>
            <p:cNvSpPr txBox="1"/>
            <p:nvPr/>
          </p:nvSpPr>
          <p:spPr>
            <a:xfrm>
              <a:off x="1010357" y="3923306"/>
              <a:ext cx="174925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argument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Arrow Connector 33"/>
            <p:cNvCxnSpPr>
              <a:stCxn id="32" idx="2"/>
              <a:endCxn id="33" idx="0"/>
            </p:cNvCxnSpPr>
            <p:nvPr/>
          </p:nvCxnSpPr>
          <p:spPr>
            <a:xfrm flipH="1">
              <a:off x="681250" y="4323416"/>
              <a:ext cx="1203733" cy="5330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4523318" y="4351249"/>
            <a:ext cx="3772153" cy="1214535"/>
            <a:chOff x="296846" y="3922756"/>
            <a:chExt cx="3772153" cy="1214535"/>
          </a:xfrm>
        </p:grpSpPr>
        <p:sp>
          <p:nvSpPr>
            <p:cNvPr id="40" name="TextBox 39"/>
            <p:cNvSpPr txBox="1"/>
            <p:nvPr/>
          </p:nvSpPr>
          <p:spPr>
            <a:xfrm>
              <a:off x="2148400" y="3922756"/>
              <a:ext cx="192059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argument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96846" y="4856447"/>
              <a:ext cx="25475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Arrow Connector 41"/>
            <p:cNvCxnSpPr>
              <a:stCxn id="40" idx="2"/>
              <a:endCxn id="41" idx="0"/>
            </p:cNvCxnSpPr>
            <p:nvPr/>
          </p:nvCxnSpPr>
          <p:spPr>
            <a:xfrm flipH="1">
              <a:off x="424224" y="4322866"/>
              <a:ext cx="2684476" cy="53358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2036169" y="4080062"/>
            <a:ext cx="1749251" cy="1492402"/>
            <a:chOff x="-727110" y="3644889"/>
            <a:chExt cx="1749251" cy="1492402"/>
          </a:xfrm>
        </p:grpSpPr>
        <p:sp>
          <p:nvSpPr>
            <p:cNvPr id="47" name="TextBox 46"/>
            <p:cNvSpPr txBox="1"/>
            <p:nvPr/>
          </p:nvSpPr>
          <p:spPr>
            <a:xfrm>
              <a:off x="-727110" y="3644889"/>
              <a:ext cx="174925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function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296846" y="4856447"/>
              <a:ext cx="59578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Arrow Connector 48"/>
            <p:cNvCxnSpPr>
              <a:stCxn id="47" idx="2"/>
              <a:endCxn id="48" idx="0"/>
            </p:cNvCxnSpPr>
            <p:nvPr/>
          </p:nvCxnSpPr>
          <p:spPr>
            <a:xfrm>
              <a:off x="147516" y="4044999"/>
              <a:ext cx="447224" cy="81144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/>
          <p:cNvGrpSpPr/>
          <p:nvPr/>
        </p:nvGrpSpPr>
        <p:grpSpPr>
          <a:xfrm>
            <a:off x="6254122" y="5190270"/>
            <a:ext cx="2520044" cy="847783"/>
            <a:chOff x="6254122" y="5190270"/>
            <a:chExt cx="2520044" cy="847783"/>
          </a:xfrm>
        </p:grpSpPr>
        <p:sp>
          <p:nvSpPr>
            <p:cNvPr id="53" name="Right Brace 52"/>
            <p:cNvSpPr/>
            <p:nvPr/>
          </p:nvSpPr>
          <p:spPr>
            <a:xfrm>
              <a:off x="6254122" y="5572464"/>
              <a:ext cx="120750" cy="465589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4" name="Group 53"/>
            <p:cNvGrpSpPr/>
            <p:nvPr/>
          </p:nvGrpSpPr>
          <p:grpSpPr>
            <a:xfrm>
              <a:off x="6454550" y="5190270"/>
              <a:ext cx="2319616" cy="614988"/>
              <a:chOff x="-370787" y="3441725"/>
              <a:chExt cx="2319616" cy="614988"/>
            </a:xfrm>
          </p:grpSpPr>
          <p:sp>
            <p:nvSpPr>
              <p:cNvPr id="55" name="TextBox 54"/>
              <p:cNvSpPr txBox="1"/>
              <p:nvPr/>
            </p:nvSpPr>
            <p:spPr>
              <a:xfrm>
                <a:off x="199578" y="3441725"/>
                <a:ext cx="1749251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function body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57" name="Straight Arrow Connector 56"/>
              <p:cNvCxnSpPr>
                <a:stCxn id="55" idx="1"/>
              </p:cNvCxnSpPr>
              <p:nvPr/>
            </p:nvCxnSpPr>
            <p:spPr>
              <a:xfrm flipH="1">
                <a:off x="-370787" y="3641780"/>
                <a:ext cx="570365" cy="41493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3" name="TextBox 62"/>
          <p:cNvSpPr txBox="1"/>
          <p:nvPr/>
        </p:nvSpPr>
        <p:spPr>
          <a:xfrm>
            <a:off x="6689027" y="5787820"/>
            <a:ext cx="182389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 smtClean="0"/>
              <a:t> local</a:t>
            </a:r>
            <a:br>
              <a:rPr lang="en-US" dirty="0" smtClean="0"/>
            </a:br>
            <a:r>
              <a:rPr lang="en-US" dirty="0" smtClean="0"/>
              <a:t>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dirty="0" smtClean="0"/>
              <a:t>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615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63" grpId="0" animBg="1"/>
    </p:bld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Concurrency: for scientific code use</a:t>
            </a:r>
          </a:p>
          <a:p>
            <a:pPr lvl="1"/>
            <a:r>
              <a:rPr lang="en-US" dirty="0" err="1" smtClean="0"/>
              <a:t>OpenMP</a:t>
            </a:r>
            <a:endParaRPr lang="en-US" dirty="0" smtClean="0"/>
          </a:p>
          <a:p>
            <a:pPr lvl="1"/>
            <a:r>
              <a:rPr lang="en-US" dirty="0" smtClean="0"/>
              <a:t>TBB (Threading Building Blocks</a:t>
            </a:r>
          </a:p>
          <a:p>
            <a:r>
              <a:rPr lang="en-US" dirty="0" smtClean="0"/>
              <a:t>Create your own containers/data structures</a:t>
            </a:r>
          </a:p>
          <a:p>
            <a:r>
              <a:rPr lang="en-US" dirty="0" smtClean="0"/>
              <a:t>Good object oriented design</a:t>
            </a:r>
          </a:p>
          <a:p>
            <a:pPr lvl="1"/>
            <a:r>
              <a:rPr lang="en-US" dirty="0" smtClean="0"/>
              <a:t>for large software systems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687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i="1" dirty="0" smtClean="0"/>
              <a:t>A tour of C++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Bjarne </a:t>
            </a:r>
            <a:r>
              <a:rPr lang="en-US" dirty="0" err="1" smtClean="0"/>
              <a:t>Stroustrup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Addison-Wesley, </a:t>
            </a:r>
            <a:r>
              <a:rPr lang="en-US" dirty="0" smtClean="0"/>
              <a:t>2014</a:t>
            </a:r>
          </a:p>
          <a:p>
            <a:r>
              <a:rPr lang="en-US" i="1" dirty="0" smtClean="0"/>
              <a:t>The C++ programming language, 4</a:t>
            </a:r>
            <a:r>
              <a:rPr lang="en-US" i="1" baseline="30000" dirty="0" smtClean="0"/>
              <a:t>th</a:t>
            </a:r>
            <a:r>
              <a:rPr lang="en-US" i="1" dirty="0" smtClean="0"/>
              <a:t> edition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Bjarne </a:t>
            </a:r>
            <a:r>
              <a:rPr lang="en-US" dirty="0" err="1" smtClean="0"/>
              <a:t>Stroustrup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Pearson Education, 2013</a:t>
            </a:r>
          </a:p>
          <a:p>
            <a:r>
              <a:rPr lang="en-US" i="1" dirty="0" smtClean="0"/>
              <a:t>Effective modern C++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Scott Meyers</a:t>
            </a:r>
            <a:br>
              <a:rPr lang="en-US" dirty="0" smtClean="0"/>
            </a:br>
            <a:r>
              <a:rPr lang="en-US" dirty="0" smtClean="0"/>
              <a:t>O'Reilly Media, 2015</a:t>
            </a:r>
          </a:p>
          <a:p>
            <a:r>
              <a:rPr lang="en-US" i="1" dirty="0" smtClean="0">
                <a:hlinkClick r:id="rId2"/>
              </a:rPr>
              <a:t>C++ core guidelines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Bjarne </a:t>
            </a:r>
            <a:r>
              <a:rPr lang="en-US" dirty="0" err="1" smtClean="0"/>
              <a:t>Stroustrup</a:t>
            </a:r>
            <a:r>
              <a:rPr lang="en-US" dirty="0" smtClean="0"/>
              <a:t>, Herb Sutter</a:t>
            </a:r>
          </a:p>
          <a:p>
            <a:r>
              <a:rPr lang="en-US" i="1" dirty="0"/>
              <a:t>Introduction to algorithms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Thomas H. </a:t>
            </a:r>
            <a:r>
              <a:rPr lang="en-US" dirty="0" err="1"/>
              <a:t>Cromen</a:t>
            </a:r>
            <a:r>
              <a:rPr lang="en-US" dirty="0"/>
              <a:t>, Charles E. </a:t>
            </a:r>
            <a:r>
              <a:rPr lang="en-US" dirty="0" err="1" smtClean="0"/>
              <a:t>Leiserson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Ronald </a:t>
            </a:r>
            <a:r>
              <a:rPr lang="en-US" dirty="0"/>
              <a:t>L. </a:t>
            </a:r>
            <a:r>
              <a:rPr lang="en-US" dirty="0" err="1"/>
              <a:t>Rivest</a:t>
            </a:r>
            <a:r>
              <a:rPr lang="en-US" dirty="0"/>
              <a:t> and Clifford Stein</a:t>
            </a:r>
            <a:br>
              <a:rPr lang="en-US" dirty="0"/>
            </a:br>
            <a:r>
              <a:rPr lang="en-US" dirty="0"/>
              <a:t>MIT Press, 2009 (3rd edition</a:t>
            </a:r>
            <a:r>
              <a:rPr lang="en-US" dirty="0" smtClean="0"/>
              <a:t>)</a:t>
            </a:r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isocpp.org/wiki/faq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245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Compilers</a:t>
            </a:r>
          </a:p>
          <a:p>
            <a:pPr lvl="1"/>
            <a:r>
              <a:rPr lang="en-US" dirty="0" smtClean="0"/>
              <a:t>GCC </a:t>
            </a:r>
            <a:r>
              <a:rPr lang="en-US" dirty="0"/>
              <a:t>g</a:t>
            </a:r>
            <a:r>
              <a:rPr lang="en-US" dirty="0" smtClean="0"/>
              <a:t>++ </a:t>
            </a:r>
            <a:r>
              <a:rPr lang="en-US" sz="1800" dirty="0" smtClean="0"/>
              <a:t>(</a:t>
            </a:r>
            <a:r>
              <a:rPr lang="en-US" sz="1800" dirty="0" smtClean="0">
                <a:hlinkClick r:id="rId2"/>
              </a:rPr>
              <a:t>https</a:t>
            </a:r>
            <a:r>
              <a:rPr lang="en-US" sz="1800" dirty="0">
                <a:hlinkClick r:id="rId2"/>
              </a:rPr>
              <a:t>://gcc.gnu.org</a:t>
            </a:r>
            <a:r>
              <a:rPr lang="en-US" sz="1800" dirty="0" smtClean="0">
                <a:hlinkClick r:id="rId2"/>
              </a:rPr>
              <a:t>/</a:t>
            </a:r>
            <a:r>
              <a:rPr lang="en-US" sz="1800" dirty="0" smtClean="0"/>
              <a:t>)</a:t>
            </a:r>
            <a:endParaRPr lang="en-US" dirty="0" smtClean="0"/>
          </a:p>
          <a:p>
            <a:pPr lvl="1"/>
            <a:r>
              <a:rPr lang="en-US" dirty="0" smtClean="0"/>
              <a:t>Intel </a:t>
            </a:r>
            <a:r>
              <a:rPr lang="en-US" dirty="0" err="1" smtClean="0"/>
              <a:t>icpc</a:t>
            </a:r>
            <a:r>
              <a:rPr lang="en-US" dirty="0" smtClean="0"/>
              <a:t> </a:t>
            </a:r>
            <a:r>
              <a:rPr lang="en-US" sz="1800" dirty="0" smtClean="0"/>
              <a:t>(</a:t>
            </a:r>
            <a:r>
              <a:rPr lang="en-US" sz="1800" dirty="0" smtClean="0">
                <a:hlinkClick r:id="rId3"/>
              </a:rPr>
              <a:t>https</a:t>
            </a:r>
            <a:r>
              <a:rPr lang="en-US" sz="1800" dirty="0">
                <a:hlinkClick r:id="rId3"/>
              </a:rPr>
              <a:t>://</a:t>
            </a:r>
            <a:r>
              <a:rPr lang="en-US" sz="1800" dirty="0" smtClean="0">
                <a:hlinkClick r:id="rId3"/>
              </a:rPr>
              <a:t>software.intel.com/en-us/c-compilers</a:t>
            </a:r>
            <a:r>
              <a:rPr lang="en-US" sz="1800" dirty="0" smtClean="0"/>
              <a:t>)</a:t>
            </a:r>
            <a:endParaRPr lang="en-US" dirty="0" smtClean="0"/>
          </a:p>
          <a:p>
            <a:pPr lvl="1"/>
            <a:r>
              <a:rPr lang="en-US" dirty="0" smtClean="0"/>
              <a:t>clang </a:t>
            </a:r>
            <a:r>
              <a:rPr lang="en-US" sz="1800" dirty="0" smtClean="0"/>
              <a:t>(</a:t>
            </a:r>
            <a:r>
              <a:rPr lang="en-US" sz="1800" dirty="0" smtClean="0">
                <a:hlinkClick r:id="rId4"/>
              </a:rPr>
              <a:t>https</a:t>
            </a:r>
            <a:r>
              <a:rPr lang="en-US" sz="1800" dirty="0">
                <a:hlinkClick r:id="rId4"/>
              </a:rPr>
              <a:t>://clang.llvm.org</a:t>
            </a:r>
            <a:r>
              <a:rPr lang="en-US" sz="1800" dirty="0" smtClean="0">
                <a:hlinkClick r:id="rId4"/>
              </a:rPr>
              <a:t>/</a:t>
            </a:r>
            <a:r>
              <a:rPr lang="en-US" sz="1800" dirty="0" smtClean="0"/>
              <a:t>)</a:t>
            </a:r>
            <a:endParaRPr lang="en-US" dirty="0" smtClean="0"/>
          </a:p>
          <a:p>
            <a:r>
              <a:rPr lang="en-US" dirty="0" smtClean="0"/>
              <a:t>Interpreter</a:t>
            </a:r>
          </a:p>
          <a:p>
            <a:pPr lvl="1"/>
            <a:r>
              <a:rPr lang="en-US" dirty="0" smtClean="0"/>
              <a:t>Cling </a:t>
            </a:r>
            <a:r>
              <a:rPr lang="en-US" sz="1800" dirty="0"/>
              <a:t>(</a:t>
            </a:r>
            <a:r>
              <a:rPr lang="en-US" sz="1800" dirty="0">
                <a:hlinkClick r:id="rId5"/>
              </a:rPr>
              <a:t>https://</a:t>
            </a:r>
            <a:r>
              <a:rPr lang="en-US" sz="1800" dirty="0" smtClean="0">
                <a:hlinkClick r:id="rId5"/>
              </a:rPr>
              <a:t>github.com/vgvassilev/cling</a:t>
            </a:r>
            <a:r>
              <a:rPr lang="en-US" sz="1800" dirty="0" smtClean="0"/>
              <a:t>)</a:t>
            </a:r>
          </a:p>
          <a:p>
            <a:r>
              <a:rPr lang="en-US" dirty="0" smtClean="0"/>
              <a:t>Online </a:t>
            </a:r>
            <a:r>
              <a:rPr lang="en-US" dirty="0"/>
              <a:t>compilers</a:t>
            </a:r>
          </a:p>
          <a:p>
            <a:pPr lvl="1"/>
            <a:r>
              <a:rPr lang="en-US" dirty="0" err="1"/>
              <a:t>Wandbox</a:t>
            </a:r>
            <a:r>
              <a:rPr lang="en-US" dirty="0"/>
              <a:t> </a:t>
            </a:r>
            <a:r>
              <a:rPr lang="en-US" sz="1900" dirty="0"/>
              <a:t>(</a:t>
            </a:r>
            <a:r>
              <a:rPr lang="en-US" sz="1900" dirty="0">
                <a:hlinkClick r:id="rId6"/>
              </a:rPr>
              <a:t>http://wandbox.org</a:t>
            </a:r>
            <a:r>
              <a:rPr lang="en-US" sz="1900" dirty="0" smtClean="0">
                <a:hlinkClick r:id="rId6"/>
              </a:rPr>
              <a:t>/</a:t>
            </a:r>
            <a:r>
              <a:rPr lang="en-US" sz="1900" dirty="0" smtClean="0"/>
              <a:t>)</a:t>
            </a:r>
          </a:p>
          <a:p>
            <a:r>
              <a:rPr lang="en-US" dirty="0"/>
              <a:t>Static code checkers</a:t>
            </a:r>
          </a:p>
          <a:p>
            <a:pPr lvl="1"/>
            <a:r>
              <a:rPr lang="en-US" dirty="0" err="1"/>
              <a:t>Cppcheck</a:t>
            </a:r>
            <a:r>
              <a:rPr lang="en-US" dirty="0"/>
              <a:t> </a:t>
            </a:r>
            <a:r>
              <a:rPr lang="en-US" sz="1800" dirty="0"/>
              <a:t>(</a:t>
            </a:r>
            <a:r>
              <a:rPr lang="en-US" sz="1800" dirty="0">
                <a:hlinkClick r:id="rId7"/>
              </a:rPr>
              <a:t>http://cppcheck.sourceforge.net</a:t>
            </a:r>
            <a:r>
              <a:rPr lang="en-US" sz="1800" dirty="0" smtClean="0">
                <a:hlinkClick r:id="rId7"/>
              </a:rPr>
              <a:t>/</a:t>
            </a:r>
            <a:r>
              <a:rPr lang="en-US" sz="1800" dirty="0" smtClean="0"/>
              <a:t>)</a:t>
            </a:r>
            <a:endParaRPr lang="en-US" dirty="0" smtClean="0"/>
          </a:p>
          <a:p>
            <a:r>
              <a:rPr lang="en-US" dirty="0" smtClean="0"/>
              <a:t>IDEs</a:t>
            </a:r>
          </a:p>
          <a:p>
            <a:pPr lvl="1"/>
            <a:r>
              <a:rPr lang="en-US" dirty="0" err="1" smtClean="0"/>
              <a:t>CLion</a:t>
            </a:r>
            <a:r>
              <a:rPr lang="en-US" dirty="0"/>
              <a:t> </a:t>
            </a:r>
            <a:r>
              <a:rPr lang="en-US" sz="1800" dirty="0"/>
              <a:t>(</a:t>
            </a:r>
            <a:r>
              <a:rPr lang="en-US" sz="1800" dirty="0">
                <a:hlinkClick r:id="rId8"/>
              </a:rPr>
              <a:t>https://www.jetbrains.com/clion</a:t>
            </a:r>
            <a:r>
              <a:rPr lang="en-US" sz="1800" dirty="0" smtClean="0">
                <a:hlinkClick r:id="rId8"/>
              </a:rPr>
              <a:t>/</a:t>
            </a:r>
            <a:r>
              <a:rPr lang="en-US" sz="1800" dirty="0" smtClean="0"/>
              <a:t>)</a:t>
            </a:r>
            <a:endParaRPr lang="en-US" dirty="0" smtClean="0"/>
          </a:p>
          <a:p>
            <a:pPr lvl="1"/>
            <a:r>
              <a:rPr lang="en-US" dirty="0"/>
              <a:t>Eclipse </a:t>
            </a:r>
            <a:r>
              <a:rPr lang="en-US" sz="1800" dirty="0"/>
              <a:t>(</a:t>
            </a:r>
            <a:r>
              <a:rPr lang="en-US" sz="1800" dirty="0">
                <a:hlinkClick r:id="rId9"/>
              </a:rPr>
              <a:t>https://www.eclipse.org/ide</a:t>
            </a:r>
            <a:r>
              <a:rPr lang="en-US" sz="1800" dirty="0" smtClean="0">
                <a:hlinkClick r:id="rId9"/>
              </a:rPr>
              <a:t>/</a:t>
            </a:r>
            <a:r>
              <a:rPr lang="en-US" sz="1800" dirty="0" smtClean="0"/>
              <a:t>)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651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calls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645820"/>
            <a:ext cx="4503791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(3.0, 4.0)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double x {7.23};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(-11.8, x);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(double x, double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double d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(x*x + y*y);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return d;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285135" y="2172926"/>
            <a:ext cx="3962402" cy="1012288"/>
            <a:chOff x="285135" y="2989006"/>
            <a:chExt cx="3962402" cy="1012288"/>
          </a:xfrm>
        </p:grpSpPr>
        <p:grpSp>
          <p:nvGrpSpPr>
            <p:cNvPr id="10" name="Group 9"/>
            <p:cNvGrpSpPr/>
            <p:nvPr/>
          </p:nvGrpSpPr>
          <p:grpSpPr>
            <a:xfrm>
              <a:off x="2743200" y="2989006"/>
              <a:ext cx="530942" cy="1012288"/>
              <a:chOff x="2743200" y="2989006"/>
              <a:chExt cx="530942" cy="1012288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2743200" y="2989006"/>
                <a:ext cx="530942" cy="235975"/>
              </a:xfrm>
              <a:prstGeom prst="ellipse">
                <a:avLst/>
              </a:prstGeom>
              <a:solidFill>
                <a:schemeClr val="accent1">
                  <a:alpha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Arrow Connector 8"/>
              <p:cNvCxnSpPr>
                <a:stCxn id="6" idx="4"/>
              </p:cNvCxnSpPr>
              <p:nvPr/>
            </p:nvCxnSpPr>
            <p:spPr>
              <a:xfrm>
                <a:off x="3008671" y="3224981"/>
                <a:ext cx="88490" cy="776313"/>
              </a:xfrm>
              <a:prstGeom prst="straightConnector1">
                <a:avLst/>
              </a:prstGeom>
              <a:ln w="12700"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3313471" y="2989172"/>
              <a:ext cx="934066" cy="1012122"/>
              <a:chOff x="2743200" y="2989006"/>
              <a:chExt cx="934066" cy="1012122"/>
            </a:xfrm>
            <a:solidFill>
              <a:srgbClr val="C00000">
                <a:alpha val="39000"/>
              </a:srgbClr>
            </a:solidFill>
          </p:grpSpPr>
          <p:sp>
            <p:nvSpPr>
              <p:cNvPr id="13" name="Oval 12"/>
              <p:cNvSpPr/>
              <p:nvPr/>
            </p:nvSpPr>
            <p:spPr>
              <a:xfrm>
                <a:off x="2743200" y="2989006"/>
                <a:ext cx="530942" cy="235975"/>
              </a:xfrm>
              <a:prstGeom prst="ellips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Arrow Connector 13"/>
              <p:cNvCxnSpPr>
                <a:stCxn id="13" idx="4"/>
              </p:cNvCxnSpPr>
              <p:nvPr/>
            </p:nvCxnSpPr>
            <p:spPr>
              <a:xfrm>
                <a:off x="3008671" y="3224981"/>
                <a:ext cx="668595" cy="776147"/>
              </a:xfrm>
              <a:prstGeom prst="straightConnector1">
                <a:avLst/>
              </a:prstGeom>
              <a:grpFill/>
              <a:ln w="127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Straight Arrow Connector 16"/>
            <p:cNvCxnSpPr/>
            <p:nvPr/>
          </p:nvCxnSpPr>
          <p:spPr>
            <a:xfrm>
              <a:off x="285135" y="3165985"/>
              <a:ext cx="471949" cy="0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285134" y="2666004"/>
            <a:ext cx="3942122" cy="1012288"/>
            <a:chOff x="285134" y="3482084"/>
            <a:chExt cx="3942122" cy="1012288"/>
          </a:xfrm>
        </p:grpSpPr>
        <p:cxnSp>
          <p:nvCxnSpPr>
            <p:cNvPr id="19" name="Straight Arrow Connector 18"/>
            <p:cNvCxnSpPr/>
            <p:nvPr/>
          </p:nvCxnSpPr>
          <p:spPr>
            <a:xfrm>
              <a:off x="285134" y="3637716"/>
              <a:ext cx="471949" cy="0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/>
            <p:cNvGrpSpPr/>
            <p:nvPr/>
          </p:nvGrpSpPr>
          <p:grpSpPr>
            <a:xfrm>
              <a:off x="2782529" y="3482084"/>
              <a:ext cx="717754" cy="1012288"/>
              <a:chOff x="2743200" y="2989006"/>
              <a:chExt cx="717754" cy="1012288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2743200" y="2989006"/>
                <a:ext cx="717754" cy="235975"/>
              </a:xfrm>
              <a:prstGeom prst="ellipse">
                <a:avLst/>
              </a:prstGeom>
              <a:solidFill>
                <a:schemeClr val="accent1">
                  <a:alpha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" name="Straight Arrow Connector 21"/>
              <p:cNvCxnSpPr>
                <a:stCxn id="21" idx="4"/>
              </p:cNvCxnSpPr>
              <p:nvPr/>
            </p:nvCxnSpPr>
            <p:spPr>
              <a:xfrm flipH="1">
                <a:off x="3097161" y="3224981"/>
                <a:ext cx="4916" cy="776313"/>
              </a:xfrm>
              <a:prstGeom prst="straightConnector1">
                <a:avLst/>
              </a:prstGeom>
              <a:ln w="12700"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>
              <a:off x="3539612" y="3482250"/>
              <a:ext cx="687644" cy="519044"/>
              <a:chOff x="2930012" y="2989006"/>
              <a:chExt cx="687644" cy="519044"/>
            </a:xfrm>
            <a:solidFill>
              <a:srgbClr val="C00000">
                <a:alpha val="39000"/>
              </a:srgbClr>
            </a:solidFill>
          </p:grpSpPr>
          <p:sp>
            <p:nvSpPr>
              <p:cNvPr id="24" name="Oval 23"/>
              <p:cNvSpPr/>
              <p:nvPr/>
            </p:nvSpPr>
            <p:spPr>
              <a:xfrm>
                <a:off x="2930012" y="2989006"/>
                <a:ext cx="344129" cy="235975"/>
              </a:xfrm>
              <a:prstGeom prst="ellips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" name="Straight Arrow Connector 24"/>
              <p:cNvCxnSpPr>
                <a:stCxn id="24" idx="5"/>
              </p:cNvCxnSpPr>
              <p:nvPr/>
            </p:nvCxnSpPr>
            <p:spPr>
              <a:xfrm>
                <a:off x="3223744" y="3190423"/>
                <a:ext cx="393912" cy="317627"/>
              </a:xfrm>
              <a:prstGeom prst="straightConnector1">
                <a:avLst/>
              </a:prstGeom>
              <a:grpFill/>
              <a:ln w="127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2" name="Content Placeholder 31"/>
          <p:cNvSpPr>
            <a:spLocks noGrp="1"/>
          </p:cNvSpPr>
          <p:nvPr>
            <p:ph idx="1"/>
          </p:nvPr>
        </p:nvSpPr>
        <p:spPr>
          <a:xfrm>
            <a:off x="628650" y="4648003"/>
            <a:ext cx="7886700" cy="1528959"/>
          </a:xfrm>
        </p:spPr>
        <p:txBody>
          <a:bodyPr/>
          <a:lstStyle/>
          <a:p>
            <a:r>
              <a:rPr lang="en-US" dirty="0" smtClean="0"/>
              <a:t>Function arguments assigned at function call</a:t>
            </a:r>
          </a:p>
          <a:p>
            <a:r>
              <a:rPr lang="en-US" dirty="0" err="1" smtClean="0"/>
              <a:t>Cfr</a:t>
            </a:r>
            <a:r>
              <a:rPr lang="en-US" dirty="0" smtClean="0"/>
              <a:t>. mathematical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076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 by value versus 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4"/>
            <a:ext cx="3886200" cy="489585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Call by value</a:t>
            </a:r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Modifications in </a:t>
            </a:r>
            <a:r>
              <a:rPr lang="en-US" dirty="0" err="1" smtClean="0"/>
              <a:t>callee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89585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Call by reference</a:t>
            </a:r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Modifications in </a:t>
            </a:r>
            <a:r>
              <a:rPr lang="en-US" dirty="0" err="1" smtClean="0"/>
              <a:t>callee</a:t>
            </a:r>
            <a:r>
              <a:rPr lang="en-US" dirty="0" smtClean="0"/>
              <a:t> </a:t>
            </a:r>
            <a:r>
              <a:rPr lang="en-US" i="1" dirty="0" smtClean="0"/>
              <a:t>and</a:t>
            </a:r>
            <a:r>
              <a:rPr lang="en-US" dirty="0" smtClean="0"/>
              <a:t> in caller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10603" y="2344450"/>
            <a:ext cx="3043086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n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(n) …;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n …;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result {1};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while (n &gt;= 2)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result *= n;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n = n - 1;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return result;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30560" y="2344450"/>
            <a:ext cx="4098208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a {3};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b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swap(a, b);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a &lt;&lt; ", " &lt;&lt; b …;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swap_val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&amp;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y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955441" y="3867944"/>
            <a:ext cx="2019300" cy="975028"/>
            <a:chOff x="1782925" y="3027889"/>
            <a:chExt cx="2019300" cy="975028"/>
          </a:xfrm>
        </p:grpSpPr>
        <p:sp>
          <p:nvSpPr>
            <p:cNvPr id="9" name="TextBox 8"/>
            <p:cNvSpPr txBox="1"/>
            <p:nvPr/>
          </p:nvSpPr>
          <p:spPr>
            <a:xfrm>
              <a:off x="1782925" y="3602807"/>
              <a:ext cx="201930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reference to </a:t>
              </a:r>
              <a:r>
                <a:rPr lang="en-US" sz="2000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116300" y="3027889"/>
              <a:ext cx="555953" cy="256148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>
              <a:stCxn id="9" idx="0"/>
              <a:endCxn id="10" idx="2"/>
            </p:cNvCxnSpPr>
            <p:nvPr/>
          </p:nvCxnSpPr>
          <p:spPr>
            <a:xfrm flipH="1" flipV="1">
              <a:off x="2394277" y="3284037"/>
              <a:ext cx="398298" cy="31877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2428122" y="3089332"/>
            <a:ext cx="1030961" cy="338554"/>
            <a:chOff x="6409603" y="4128799"/>
            <a:chExt cx="1030961" cy="338554"/>
          </a:xfrm>
        </p:grpSpPr>
        <p:sp>
          <p:nvSpPr>
            <p:cNvPr id="13" name="TextBox 12"/>
            <p:cNvSpPr txBox="1"/>
            <p:nvPr/>
          </p:nvSpPr>
          <p:spPr>
            <a:xfrm>
              <a:off x="7112387" y="4128799"/>
              <a:ext cx="328177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8177048" y="3319478"/>
            <a:ext cx="871531" cy="338554"/>
            <a:chOff x="6821207" y="4128799"/>
            <a:chExt cx="871531" cy="338554"/>
          </a:xfrm>
        </p:grpSpPr>
        <p:sp>
          <p:nvSpPr>
            <p:cNvPr id="16" name="TextBox 15"/>
            <p:cNvSpPr txBox="1"/>
            <p:nvPr/>
          </p:nvSpPr>
          <p:spPr>
            <a:xfrm>
              <a:off x="7112387" y="4128799"/>
              <a:ext cx="580351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5 3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6821207" y="4298076"/>
              <a:ext cx="227826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03886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build="p"/>
      <p:bldP spid="5" grpId="0" uiExpand="1" animBg="1"/>
      <p:bldP spid="7" grpId="0" uiExpan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with same name but at least one distinct argument type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1475" y="2906425"/>
            <a:ext cx="3848100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a {3};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b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swap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(a, b);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a &lt;&lt; ", " &lt;&lt; b …;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swap(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y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29124" y="2906425"/>
            <a:ext cx="4295775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 {3.5};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 {5.7};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swap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(x, 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x &lt;&lt; ", " &lt;&lt; y …;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swap(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double&amp;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double&amp;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y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84979" y="5992297"/>
            <a:ext cx="40691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However: generic programming, see later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177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can call itself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1777" y="3712997"/>
            <a:ext cx="464697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int fac(int n)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if (n &lt; 2)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    return 1;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} else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    return n*fac(n - 1);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}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866094" y="4739267"/>
            <a:ext cx="1989565" cy="989667"/>
            <a:chOff x="2116300" y="3033765"/>
            <a:chExt cx="1989565" cy="989667"/>
          </a:xfrm>
        </p:grpSpPr>
        <p:sp>
          <p:nvSpPr>
            <p:cNvPr id="7" name="TextBox 6"/>
            <p:cNvSpPr txBox="1"/>
            <p:nvPr/>
          </p:nvSpPr>
          <p:spPr>
            <a:xfrm>
              <a:off x="2557238" y="3623322"/>
              <a:ext cx="1548627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recursive call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116300" y="3033765"/>
              <a:ext cx="1215252" cy="250272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0"/>
              <a:endCxn id="8" idx="2"/>
            </p:cNvCxnSpPr>
            <p:nvPr/>
          </p:nvCxnSpPr>
          <p:spPr>
            <a:xfrm flipH="1" flipV="1">
              <a:off x="2723926" y="3284037"/>
              <a:ext cx="607626" cy="33928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774283" y="3484444"/>
            <a:ext cx="4202770" cy="779322"/>
            <a:chOff x="296846" y="4357969"/>
            <a:chExt cx="4202770" cy="779322"/>
          </a:xfrm>
        </p:grpSpPr>
        <p:sp>
          <p:nvSpPr>
            <p:cNvPr id="14" name="TextBox 13"/>
            <p:cNvSpPr txBox="1"/>
            <p:nvPr/>
          </p:nvSpPr>
          <p:spPr>
            <a:xfrm>
              <a:off x="1795895" y="4357969"/>
              <a:ext cx="270372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  <a:cs typeface="Courier New" panose="02070309020205020404" pitchFamily="49" charset="0"/>
                </a:rPr>
                <a:t>termination condition</a:t>
              </a:r>
              <a:endParaRPr lang="en-US" sz="2000" dirty="0">
                <a:solidFill>
                  <a:srgbClr val="C00000"/>
                </a:solidFill>
                <a:cs typeface="Courier New" panose="02070309020205020404" pitchFamily="49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96846" y="4856447"/>
              <a:ext cx="634379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/>
            <p:cNvCxnSpPr>
              <a:stCxn id="14" idx="1"/>
              <a:endCxn id="15" idx="3"/>
            </p:cNvCxnSpPr>
            <p:nvPr/>
          </p:nvCxnSpPr>
          <p:spPr>
            <a:xfrm flipH="1">
              <a:off x="931225" y="4558024"/>
              <a:ext cx="864670" cy="4388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5" name="Object 24"/>
          <p:cNvGraphicFramePr>
            <a:graphicFrameLocks noChangeAspect="1"/>
          </p:cNvGraphicFramePr>
          <p:nvPr>
            <p:extLst/>
          </p:nvPr>
        </p:nvGraphicFramePr>
        <p:xfrm>
          <a:off x="5363891" y="1825625"/>
          <a:ext cx="3216275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9" name="Equation" r:id="rId3" imgW="1485720" imgH="609480" progId="Equation.3">
                  <p:embed/>
                </p:oleObj>
              </mc:Choice>
              <mc:Fallback>
                <p:oleObj name="Equation" r:id="rId3" imgW="1485720" imgH="609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63891" y="1825625"/>
                        <a:ext cx="3216275" cy="1320800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10164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in, results out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7306" y="1576997"/>
            <a:ext cx="6244101" cy="403187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x, double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(x*x + y*y);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a,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while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&gt;&gt; a &gt;&gt; b)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04244" y="4983009"/>
            <a:ext cx="4817317" cy="107721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./dist.exe  &lt; data.txt</a:t>
            </a:r>
            <a:endParaRPr lang="en-US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5.83095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2.5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16.2788</a:t>
            </a:r>
            <a:endParaRPr lang="en-US" sz="16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04244" y="6200359"/>
            <a:ext cx="4817317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./dist.exe  &lt; data.txt  &gt; out.txt</a:t>
            </a:r>
            <a:endParaRPr lang="en-US" sz="16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5341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 streams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from</a:t>
            </a:r>
          </a:p>
          <a:p>
            <a:pPr lvl="1"/>
            <a:r>
              <a:rPr lang="en-US" dirty="0" smtClean="0"/>
              <a:t>standard input: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 smtClean="0"/>
              <a:t> (via keyboard, I/O redirection)</a:t>
            </a:r>
          </a:p>
          <a:p>
            <a:pPr lvl="1"/>
            <a:r>
              <a:rPr lang="en-US" dirty="0" smtClean="0"/>
              <a:t>files (see later)</a:t>
            </a:r>
          </a:p>
          <a:p>
            <a:r>
              <a:rPr lang="en-US" dirty="0" smtClean="0"/>
              <a:t>Writing to</a:t>
            </a:r>
          </a:p>
          <a:p>
            <a:pPr lvl="1"/>
            <a:r>
              <a:rPr lang="en-US" dirty="0" smtClean="0"/>
              <a:t>standard output: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/>
              <a:t> (to screen, I/O redirection)</a:t>
            </a:r>
          </a:p>
          <a:p>
            <a:pPr lvl="1"/>
            <a:r>
              <a:rPr lang="en-US" dirty="0" smtClean="0"/>
              <a:t>standard error: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cerr</a:t>
            </a:r>
            <a:r>
              <a:rPr lang="en-US" dirty="0"/>
              <a:t> (to screen, I/O redirection)</a:t>
            </a:r>
          </a:p>
          <a:p>
            <a:pPr lvl="1"/>
            <a:r>
              <a:rPr lang="en-US" dirty="0" smtClean="0"/>
              <a:t>files (see later)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26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28650" y="4943592"/>
            <a:ext cx="624410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double a, b;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while 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b)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50700" y="1825625"/>
            <a:ext cx="149701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Operator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23493" y="3155986"/>
            <a:ext cx="149701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Operator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812025" y="4902194"/>
            <a:ext cx="5565058" cy="855582"/>
            <a:chOff x="-613024" y="3441725"/>
            <a:chExt cx="5565058" cy="855582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475245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automatic conversion </a:t>
              </a:r>
              <a:r>
                <a:rPr lang="en-US" sz="2000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string</a:t>
              </a:r>
              <a:r>
                <a:rPr lang="en-US" sz="2000" dirty="0" smtClean="0">
                  <a:solidFill>
                    <a:srgbClr val="C00000"/>
                  </a:solidFill>
                </a:rPr>
                <a:t> to </a:t>
              </a:r>
              <a:r>
                <a:rPr lang="en-US" sz="2000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-613024" y="3641780"/>
              <a:ext cx="812602" cy="65552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566219" y="6253317"/>
            <a:ext cx="5506065" cy="535611"/>
            <a:chOff x="-806956" y="3306224"/>
            <a:chExt cx="5506065" cy="535611"/>
          </a:xfrm>
        </p:grpSpPr>
        <p:sp>
          <p:nvSpPr>
            <p:cNvPr id="17" name="TextBox 16"/>
            <p:cNvSpPr txBox="1"/>
            <p:nvPr/>
          </p:nvSpPr>
          <p:spPr>
            <a:xfrm>
              <a:off x="-40040" y="3441725"/>
              <a:ext cx="473914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automatic conversion </a:t>
              </a:r>
              <a:r>
                <a:rPr lang="en-US" sz="2000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  <a:r>
                <a:rPr lang="en-US" sz="2000" dirty="0" smtClean="0">
                  <a:solidFill>
                    <a:srgbClr val="C00000"/>
                  </a:solidFill>
                </a:rPr>
                <a:t> to </a:t>
              </a:r>
              <a:r>
                <a:rPr lang="en-US" sz="2000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string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 flipV="1">
              <a:off x="-806956" y="3306224"/>
              <a:ext cx="766916" cy="33555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48167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  <p:bldP spid="6" grpId="0" animBg="1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 operator semantics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Read string representation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 from standard input, assign to variable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 smtClean="0"/>
              <a:t>, read string representation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 from standard input, assign to variable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 smtClean="0">
                <a:cs typeface="Courier New" panose="02070309020205020404" pitchFamily="49" charset="0"/>
              </a:rPr>
              <a:t> on success,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 smtClean="0">
                <a:cs typeface="Courier New" panose="02070309020205020404" pitchFamily="49" charset="0"/>
              </a:rPr>
              <a:t> otherwise. Whitespace is separator.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Convert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, i.e., return value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dirty="0" smtClean="0"/>
              <a:t> call to string representation, and write to standard output, write end-of-line to standard output 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 smtClean="0"/>
              <a:t> on Linux/</a:t>
            </a:r>
            <a:r>
              <a:rPr lang="en-US" dirty="0" err="1" smtClean="0"/>
              <a:t>MacOS</a:t>
            </a:r>
            <a:r>
              <a:rPr lang="en-US" dirty="0" smtClean="0"/>
              <a:t> X,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'\r'</a:t>
            </a:r>
            <a:r>
              <a:rPr lang="en-US" dirty="0" smtClean="0"/>
              <a:t> +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 smtClean="0"/>
              <a:t> on Windows).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326741" y="3681987"/>
            <a:ext cx="3717208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a, b;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26739" y="6200359"/>
            <a:ext cx="3717209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41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 statement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</a:t>
            </a:r>
            <a:r>
              <a:rPr lang="en-US" dirty="0" smtClean="0"/>
              <a:t>reatest common divisor (GCD)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Repetition statement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28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01777" y="3032175"/>
            <a:ext cx="6244101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gcd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while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 != 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if (x &gt; y)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x -=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else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y -=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return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109238" y="2357716"/>
            <a:ext cx="2806891" cy="1213985"/>
            <a:chOff x="296846" y="3923306"/>
            <a:chExt cx="2806891" cy="1213985"/>
          </a:xfrm>
        </p:grpSpPr>
        <p:sp>
          <p:nvSpPr>
            <p:cNvPr id="7" name="TextBox 6"/>
            <p:cNvSpPr txBox="1"/>
            <p:nvPr/>
          </p:nvSpPr>
          <p:spPr>
            <a:xfrm>
              <a:off x="1010357" y="3923306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681250" y="4323416"/>
              <a:ext cx="1375797" cy="5330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443688" y="3215443"/>
            <a:ext cx="3242249" cy="1309371"/>
            <a:chOff x="6254122" y="5190270"/>
            <a:chExt cx="3242249" cy="1309371"/>
          </a:xfrm>
        </p:grpSpPr>
        <p:sp>
          <p:nvSpPr>
            <p:cNvPr id="12" name="Right Brace 11"/>
            <p:cNvSpPr/>
            <p:nvPr/>
          </p:nvSpPr>
          <p:spPr>
            <a:xfrm>
              <a:off x="6254122" y="5572464"/>
              <a:ext cx="46766" cy="927177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6458204" y="5190270"/>
              <a:ext cx="3038167" cy="842822"/>
              <a:chOff x="-367133" y="3441725"/>
              <a:chExt cx="3038167" cy="842822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199577" y="3441725"/>
                <a:ext cx="2471457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repeat while Boolean condition </a:t>
                </a:r>
                <a:r>
                  <a:rPr lang="en-US" sz="200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5" name="Straight Arrow Connector 14"/>
              <p:cNvCxnSpPr>
                <a:stCxn id="14" idx="1"/>
              </p:cNvCxnSpPr>
              <p:nvPr/>
            </p:nvCxnSpPr>
            <p:spPr>
              <a:xfrm flipH="1">
                <a:off x="-367133" y="3795668"/>
                <a:ext cx="566710" cy="488879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" name="TextBox 19"/>
          <p:cNvSpPr txBox="1"/>
          <p:nvPr/>
        </p:nvSpPr>
        <p:spPr>
          <a:xfrm flipH="1">
            <a:off x="4442467" y="4346138"/>
            <a:ext cx="2243470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Body executed zero or more times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8133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2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Do-while statement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Alternative to while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Less frequently  used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29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01777" y="3032175"/>
            <a:ext cx="6244101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gcd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do 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if (x &gt; y)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x -=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else if (y &lt; x)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y -=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while (x != y)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return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372122" y="4532801"/>
            <a:ext cx="2862187" cy="1008658"/>
            <a:chOff x="241550" y="3314758"/>
            <a:chExt cx="2862187" cy="1008658"/>
          </a:xfrm>
        </p:grpSpPr>
        <p:sp>
          <p:nvSpPr>
            <p:cNvPr id="7" name="TextBox 6"/>
            <p:cNvSpPr txBox="1"/>
            <p:nvPr/>
          </p:nvSpPr>
          <p:spPr>
            <a:xfrm>
              <a:off x="1010357" y="3923306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41550" y="3314758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0"/>
              <a:endCxn id="8" idx="3"/>
            </p:cNvCxnSpPr>
            <p:nvPr/>
          </p:nvCxnSpPr>
          <p:spPr>
            <a:xfrm flipH="1" flipV="1">
              <a:off x="1010357" y="3455180"/>
              <a:ext cx="1046690" cy="46812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836977" y="3215443"/>
            <a:ext cx="3242249" cy="1309371"/>
            <a:chOff x="6254122" y="5190270"/>
            <a:chExt cx="3242249" cy="1309371"/>
          </a:xfrm>
        </p:grpSpPr>
        <p:sp>
          <p:nvSpPr>
            <p:cNvPr id="12" name="Right Brace 11"/>
            <p:cNvSpPr/>
            <p:nvPr/>
          </p:nvSpPr>
          <p:spPr>
            <a:xfrm>
              <a:off x="6254122" y="5572464"/>
              <a:ext cx="46766" cy="927177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6458204" y="5190270"/>
              <a:ext cx="3038167" cy="842822"/>
              <a:chOff x="-367133" y="3441725"/>
              <a:chExt cx="3038167" cy="842822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199577" y="3441725"/>
                <a:ext cx="2471457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repeat while Boolean condition </a:t>
                </a:r>
                <a:r>
                  <a:rPr lang="en-US" sz="200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5" name="Straight Arrow Connector 14"/>
              <p:cNvCxnSpPr>
                <a:stCxn id="14" idx="1"/>
              </p:cNvCxnSpPr>
              <p:nvPr/>
            </p:nvCxnSpPr>
            <p:spPr>
              <a:xfrm flipH="1">
                <a:off x="-367133" y="3795668"/>
                <a:ext cx="566710" cy="488879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" name="TextBox 17"/>
          <p:cNvSpPr txBox="1"/>
          <p:nvPr/>
        </p:nvSpPr>
        <p:spPr>
          <a:xfrm flipH="1">
            <a:off x="5880048" y="4125686"/>
            <a:ext cx="2192235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Body executed one or more times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7666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1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C++?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Industrial strength programming language</a:t>
            </a:r>
          </a:p>
          <a:p>
            <a:r>
              <a:rPr lang="en-US" dirty="0" smtClean="0"/>
              <a:t>General purpose</a:t>
            </a:r>
          </a:p>
          <a:p>
            <a:r>
              <a:rPr lang="en-US" dirty="0" smtClean="0"/>
              <a:t>Feature rich</a:t>
            </a:r>
          </a:p>
          <a:p>
            <a:pPr lvl="1"/>
            <a:r>
              <a:rPr lang="en-US" dirty="0" smtClean="0"/>
              <a:t>object oriented</a:t>
            </a:r>
          </a:p>
          <a:p>
            <a:pPr lvl="1"/>
            <a:r>
              <a:rPr lang="en-US" dirty="0" smtClean="0"/>
              <a:t>functional features</a:t>
            </a:r>
          </a:p>
          <a:p>
            <a:r>
              <a:rPr lang="en-US" dirty="0" smtClean="0"/>
              <a:t>Good standard library</a:t>
            </a:r>
          </a:p>
          <a:p>
            <a:r>
              <a:rPr lang="en-US" dirty="0" smtClean="0"/>
              <a:t>Excellent performance…</a:t>
            </a:r>
          </a:p>
          <a:p>
            <a:pPr lvl="1"/>
            <a:r>
              <a:rPr lang="en-US" dirty="0" smtClean="0"/>
              <a:t>when used well</a:t>
            </a:r>
          </a:p>
          <a:p>
            <a:r>
              <a:rPr lang="en-US" dirty="0" smtClean="0"/>
              <a:t>However…</a:t>
            </a:r>
          </a:p>
          <a:p>
            <a:pPr lvl="1"/>
            <a:r>
              <a:rPr lang="en-US" dirty="0" smtClean="0"/>
              <a:t>not that easy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4986958" y="4062405"/>
            <a:ext cx="3528392" cy="1404495"/>
            <a:chOff x="4821276" y="4447838"/>
            <a:chExt cx="3528392" cy="1404495"/>
          </a:xfrm>
        </p:grpSpPr>
        <p:sp>
          <p:nvSpPr>
            <p:cNvPr id="6" name="Rounded Rectangle 5"/>
            <p:cNvSpPr/>
            <p:nvPr/>
          </p:nvSpPr>
          <p:spPr>
            <a:xfrm>
              <a:off x="4821276" y="4447838"/>
              <a:ext cx="3528392" cy="1404495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60032" y="4447838"/>
              <a:ext cx="3249608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Anybody who comes to you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and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says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he has a perfect language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is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either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naïve or a salesman.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20853" y="5408069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Bjarne </a:t>
              </a:r>
              <a:r>
                <a:rPr lang="en-US" dirty="0" err="1" smtClean="0">
                  <a:solidFill>
                    <a:srgbClr val="0070C0"/>
                  </a:solidFill>
                </a:rPr>
                <a:t>Stroustrup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5316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statement</a:t>
            </a:r>
            <a:endParaRPr lang="en-US" dirty="0"/>
          </a:p>
        </p:txBody>
      </p:sp>
      <p:sp>
        <p:nvSpPr>
          <p:cNvPr id="26" name="Content Placeholder 25"/>
          <p:cNvSpPr>
            <a:spLocks noGrp="1"/>
          </p:cNvSpPr>
          <p:nvPr>
            <p:ph idx="1"/>
          </p:nvPr>
        </p:nvSpPr>
        <p:spPr>
          <a:xfrm>
            <a:off x="628650" y="4223886"/>
            <a:ext cx="7886700" cy="1953077"/>
          </a:xfrm>
        </p:spPr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dirty="0"/>
              <a:t>-clause is optional</a:t>
            </a:r>
          </a:p>
          <a:p>
            <a:r>
              <a:rPr lang="en-US" dirty="0" smtClean="0"/>
              <a:t>Can be chained</a:t>
            </a:r>
          </a:p>
          <a:p>
            <a:r>
              <a:rPr lang="en-US" dirty="0" smtClean="0"/>
              <a:t>Conditional</a:t>
            </a:r>
            <a:br>
              <a:rPr lang="en-US" dirty="0" smtClean="0"/>
            </a:br>
            <a:r>
              <a:rPr lang="en-US" dirty="0" smtClean="0"/>
              <a:t>statement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01777" y="2196433"/>
            <a:ext cx="3181965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if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 &gt; 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x -=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else 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y -=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696283" y="1512142"/>
            <a:ext cx="2806891" cy="1213985"/>
            <a:chOff x="296846" y="3923306"/>
            <a:chExt cx="2806891" cy="1213985"/>
          </a:xfrm>
        </p:grpSpPr>
        <p:sp>
          <p:nvSpPr>
            <p:cNvPr id="8" name="TextBox 7"/>
            <p:cNvSpPr txBox="1"/>
            <p:nvPr/>
          </p:nvSpPr>
          <p:spPr>
            <a:xfrm>
              <a:off x="1010357" y="3923306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>
              <a:stCxn id="8" idx="2"/>
              <a:endCxn id="9" idx="0"/>
            </p:cNvCxnSpPr>
            <p:nvPr/>
          </p:nvCxnSpPr>
          <p:spPr>
            <a:xfrm flipH="1">
              <a:off x="681250" y="4323416"/>
              <a:ext cx="1375797" cy="5330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2833271" y="1912252"/>
            <a:ext cx="4452432" cy="1073094"/>
            <a:chOff x="5250416" y="4211543"/>
            <a:chExt cx="4452432" cy="1073094"/>
          </a:xfrm>
        </p:grpSpPr>
        <p:sp>
          <p:nvSpPr>
            <p:cNvPr id="12" name="Right Brace 11"/>
            <p:cNvSpPr/>
            <p:nvPr/>
          </p:nvSpPr>
          <p:spPr>
            <a:xfrm>
              <a:off x="5250416" y="5054365"/>
              <a:ext cx="45719" cy="230272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5474977" y="4211543"/>
              <a:ext cx="4227871" cy="948936"/>
              <a:chOff x="-1350360" y="2462998"/>
              <a:chExt cx="4227871" cy="948936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278235" y="2462998"/>
                <a:ext cx="2599276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execute when Boolean condition </a:t>
                </a:r>
                <a:r>
                  <a:rPr lang="en-US" sz="200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5" name="Straight Arrow Connector 14"/>
              <p:cNvCxnSpPr>
                <a:stCxn id="14" idx="1"/>
              </p:cNvCxnSpPr>
              <p:nvPr/>
            </p:nvCxnSpPr>
            <p:spPr>
              <a:xfrm flipH="1">
                <a:off x="-1350360" y="2816941"/>
                <a:ext cx="1628595" cy="59499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" name="Group 17"/>
          <p:cNvGrpSpPr/>
          <p:nvPr/>
        </p:nvGrpSpPr>
        <p:grpSpPr>
          <a:xfrm>
            <a:off x="2833271" y="3078063"/>
            <a:ext cx="4475291" cy="707886"/>
            <a:chOff x="5227557" y="4211543"/>
            <a:chExt cx="4475291" cy="707886"/>
          </a:xfrm>
        </p:grpSpPr>
        <p:sp>
          <p:nvSpPr>
            <p:cNvPr id="19" name="Right Brace 18"/>
            <p:cNvSpPr/>
            <p:nvPr/>
          </p:nvSpPr>
          <p:spPr>
            <a:xfrm>
              <a:off x="5227557" y="4313481"/>
              <a:ext cx="45719" cy="230272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5452118" y="4211543"/>
              <a:ext cx="4250730" cy="707886"/>
              <a:chOff x="-1373219" y="2462998"/>
              <a:chExt cx="4250730" cy="707886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278235" y="2462998"/>
                <a:ext cx="2599276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execute when Boolean condition </a:t>
                </a:r>
                <a:r>
                  <a:rPr lang="en-US" sz="200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false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22" name="Straight Arrow Connector 21"/>
              <p:cNvCxnSpPr>
                <a:stCxn id="21" idx="1"/>
              </p:cNvCxnSpPr>
              <p:nvPr/>
            </p:nvCxnSpPr>
            <p:spPr>
              <a:xfrm flipH="1" flipV="1">
                <a:off x="-1373219" y="2704048"/>
                <a:ext cx="1651454" cy="11289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" name="TextBox 26"/>
          <p:cNvSpPr txBox="1"/>
          <p:nvPr/>
        </p:nvSpPr>
        <p:spPr>
          <a:xfrm>
            <a:off x="3426541" y="4804195"/>
            <a:ext cx="2153265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(…)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else if (…)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else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41944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uiExpand="1" build="p"/>
      <p:bldP spid="2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4119715"/>
            <a:ext cx="7886700" cy="2057247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Initialization once, before first iteration: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2</a:t>
            </a:r>
          </a:p>
          <a:p>
            <a:r>
              <a:rPr lang="en-US" dirty="0" smtClean="0"/>
              <a:t>Condition check before each iteration: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&lt;= n</a:t>
            </a:r>
          </a:p>
          <a:p>
            <a:pPr lvl="1"/>
            <a:r>
              <a:rPr lang="en-US" dirty="0" smtClean="0"/>
              <a:t>if true, body executed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ndex modified after iteration: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</a:p>
          <a:p>
            <a:r>
              <a:rPr lang="en-US" dirty="0"/>
              <a:t>Repetition </a:t>
            </a:r>
            <a:r>
              <a:rPr lang="en-US" dirty="0" smtClean="0"/>
              <a:t>statement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1777" y="2196433"/>
            <a:ext cx="464697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int fac(int n)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int val {1};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for (int i = 2; i &lt;= n; i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++) {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val *= i;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return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val;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948614" y="1743506"/>
            <a:ext cx="2093380" cy="1237757"/>
            <a:chOff x="5513" y="3899534"/>
            <a:chExt cx="2093380" cy="1237757"/>
          </a:xfrm>
        </p:grpSpPr>
        <p:sp>
          <p:nvSpPr>
            <p:cNvPr id="7" name="TextBox 6"/>
            <p:cNvSpPr txBox="1"/>
            <p:nvPr/>
          </p:nvSpPr>
          <p:spPr>
            <a:xfrm>
              <a:off x="5513" y="3899534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681250" y="4299644"/>
              <a:ext cx="370953" cy="55680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1294250" y="1743506"/>
            <a:ext cx="1724253" cy="1237757"/>
            <a:chOff x="-281209" y="3899534"/>
            <a:chExt cx="1724253" cy="1237757"/>
          </a:xfrm>
        </p:grpSpPr>
        <p:sp>
          <p:nvSpPr>
            <p:cNvPr id="11" name="TextBox 10"/>
            <p:cNvSpPr txBox="1"/>
            <p:nvPr/>
          </p:nvSpPr>
          <p:spPr>
            <a:xfrm>
              <a:off x="-281209" y="3899534"/>
              <a:ext cx="148827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initialization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96846" y="4856447"/>
              <a:ext cx="1146198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>
              <a:stCxn id="11" idx="2"/>
              <a:endCxn id="12" idx="0"/>
            </p:cNvCxnSpPr>
            <p:nvPr/>
          </p:nvCxnSpPr>
          <p:spPr>
            <a:xfrm>
              <a:off x="462931" y="4299644"/>
              <a:ext cx="407014" cy="55680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4189031" y="1743506"/>
            <a:ext cx="2605059" cy="1251665"/>
            <a:chOff x="618714" y="3885626"/>
            <a:chExt cx="2605059" cy="1251665"/>
          </a:xfrm>
        </p:grpSpPr>
        <p:sp>
          <p:nvSpPr>
            <p:cNvPr id="20" name="TextBox 19"/>
            <p:cNvSpPr txBox="1"/>
            <p:nvPr/>
          </p:nvSpPr>
          <p:spPr>
            <a:xfrm>
              <a:off x="1637762" y="3885626"/>
              <a:ext cx="158601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index change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18714" y="4856447"/>
              <a:ext cx="446939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Arrow Connector 21"/>
            <p:cNvCxnSpPr>
              <a:stCxn id="20" idx="2"/>
              <a:endCxn id="21" idx="0"/>
            </p:cNvCxnSpPr>
            <p:nvPr/>
          </p:nvCxnSpPr>
          <p:spPr>
            <a:xfrm flipH="1">
              <a:off x="842184" y="4285736"/>
              <a:ext cx="1588584" cy="57071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3110432" y="2981263"/>
            <a:ext cx="3575505" cy="1113974"/>
            <a:chOff x="5468585" y="4012192"/>
            <a:chExt cx="3575505" cy="1113974"/>
          </a:xfrm>
        </p:grpSpPr>
        <p:sp>
          <p:nvSpPr>
            <p:cNvPr id="27" name="Right Brace 26"/>
            <p:cNvSpPr/>
            <p:nvPr/>
          </p:nvSpPr>
          <p:spPr>
            <a:xfrm>
              <a:off x="5468585" y="4012192"/>
              <a:ext cx="45719" cy="230272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5644149" y="4135303"/>
              <a:ext cx="3399941" cy="990863"/>
              <a:chOff x="-1181188" y="2386758"/>
              <a:chExt cx="3399941" cy="990863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-380523" y="2669735"/>
                <a:ext cx="2599276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repeat while Boolean condition </a:t>
                </a:r>
                <a:r>
                  <a:rPr lang="en-US" sz="200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0" name="Straight Arrow Connector 29"/>
              <p:cNvCxnSpPr>
                <a:stCxn id="29" idx="1"/>
              </p:cNvCxnSpPr>
              <p:nvPr/>
            </p:nvCxnSpPr>
            <p:spPr>
              <a:xfrm flipH="1" flipV="1">
                <a:off x="-1181188" y="2386758"/>
                <a:ext cx="800665" cy="63692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33" name="Object 32"/>
          <p:cNvGraphicFramePr>
            <a:graphicFrameLocks noChangeAspect="1"/>
          </p:cNvGraphicFramePr>
          <p:nvPr>
            <p:extLst/>
          </p:nvPr>
        </p:nvGraphicFramePr>
        <p:xfrm>
          <a:off x="7288285" y="1545033"/>
          <a:ext cx="1154736" cy="9347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7" name="Equation" r:id="rId3" imgW="533160" imgH="431640" progId="Equation.3">
                  <p:embed/>
                </p:oleObj>
              </mc:Choice>
              <mc:Fallback>
                <p:oleObj name="Equation" r:id="rId3" imgW="53316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288285" y="1545033"/>
                        <a:ext cx="1154736" cy="934786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TextBox 33"/>
          <p:cNvSpPr txBox="1"/>
          <p:nvPr/>
        </p:nvSpPr>
        <p:spPr>
          <a:xfrm flipH="1">
            <a:off x="5283097" y="2615955"/>
            <a:ext cx="2243470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Body executed zero or more times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14645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 &amp; continue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Interrupt repetition statement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Interrupt current iteration, start next one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1778" y="2276893"/>
            <a:ext cx="5345062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&lt;&lt;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"Name?"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&gt;&gt; name)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if (name == "quit")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break;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"Hi " &lt;&lt;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name &lt;&lt; "!"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&lt;&lt;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"Bye"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5668606" y="3177047"/>
            <a:ext cx="902724" cy="736244"/>
            <a:chOff x="5555226" y="3556845"/>
            <a:chExt cx="902724" cy="736244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5555226" y="3576325"/>
              <a:ext cx="902724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6442280" y="3556845"/>
              <a:ext cx="15670" cy="73002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555226" y="3569110"/>
              <a:ext cx="902724" cy="1966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5555226" y="4273425"/>
              <a:ext cx="902724" cy="19664"/>
            </a:xfrm>
            <a:prstGeom prst="line">
              <a:avLst/>
            </a:prstGeom>
            <a:ln w="38100">
              <a:solidFill>
                <a:srgbClr val="C00000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701778" y="4828251"/>
            <a:ext cx="5345062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::string line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sum {0.0};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getline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line))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if (line[0] ==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'#') continue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sum +=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stof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(line);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"sum = " &lt;&lt; sum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 flipV="1">
            <a:off x="5668606" y="5473269"/>
            <a:ext cx="918626" cy="326419"/>
            <a:chOff x="5555226" y="3569110"/>
            <a:chExt cx="918626" cy="326419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5555226" y="3576325"/>
              <a:ext cx="902724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6457950" y="3578942"/>
              <a:ext cx="0" cy="30487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555226" y="3569110"/>
              <a:ext cx="902724" cy="1966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555226" y="3883816"/>
              <a:ext cx="918626" cy="11713"/>
            </a:xfrm>
            <a:prstGeom prst="line">
              <a:avLst/>
            </a:prstGeom>
            <a:ln w="38100">
              <a:solidFill>
                <a:srgbClr val="C00000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38147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Blocks: one or more statements</a:t>
            </a:r>
          </a:p>
          <a:p>
            <a:r>
              <a:rPr lang="en-US" dirty="0" smtClean="0"/>
              <a:t>Enclosed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{…}</a:t>
            </a:r>
          </a:p>
          <a:p>
            <a:r>
              <a:rPr lang="en-US" dirty="0" smtClean="0"/>
              <a:t>Defines scope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31022" y="3511132"/>
            <a:ext cx="3839762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{3};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7;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 ";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095009" y="4522680"/>
            <a:ext cx="1535482" cy="338554"/>
            <a:chOff x="6409603" y="4128799"/>
            <a:chExt cx="1535482" cy="338554"/>
          </a:xfrm>
        </p:grpSpPr>
        <p:sp>
          <p:nvSpPr>
            <p:cNvPr id="6" name="TextBox 5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4095009" y="5003622"/>
            <a:ext cx="1535482" cy="338554"/>
            <a:chOff x="6409603" y="4128799"/>
            <a:chExt cx="1535482" cy="338554"/>
          </a:xfrm>
        </p:grpSpPr>
        <p:sp>
          <p:nvSpPr>
            <p:cNvPr id="13" name="TextBox 12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4095009" y="5459291"/>
            <a:ext cx="1535482" cy="338554"/>
            <a:chOff x="6409603" y="4128799"/>
            <a:chExt cx="1535482" cy="338554"/>
          </a:xfrm>
        </p:grpSpPr>
        <p:sp>
          <p:nvSpPr>
            <p:cNvPr id="16" name="TextBox 15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7 8 9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4095009" y="5818127"/>
            <a:ext cx="1535482" cy="338554"/>
            <a:chOff x="6409603" y="4128799"/>
            <a:chExt cx="1535482" cy="338554"/>
          </a:xfrm>
        </p:grpSpPr>
        <p:sp>
          <p:nvSpPr>
            <p:cNvPr id="19" name="TextBox 18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 rot="20068315">
            <a:off x="4281033" y="3018456"/>
            <a:ext cx="1866217" cy="83099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do this:</a:t>
            </a:r>
            <a:br>
              <a:rPr lang="en-US" sz="2400" dirty="0" smtClean="0"/>
            </a:br>
            <a:r>
              <a:rPr lang="en-US" sz="2400" dirty="0" smtClean="0"/>
              <a:t>confusing!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39960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Contiguous data storage in memory, fixed size</a:t>
            </a:r>
          </a:p>
          <a:p>
            <a:r>
              <a:rPr lang="en-US" dirty="0" smtClean="0"/>
              <a:t>Homogeneous types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3035806"/>
            <a:ext cx="5944349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double v[5];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5;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v[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= (double)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(v, 5)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(double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v[],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result {0.0};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 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result += v[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result;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321654" y="2514692"/>
            <a:ext cx="4592102" cy="1058110"/>
            <a:chOff x="377993" y="4079181"/>
            <a:chExt cx="4592102" cy="1058110"/>
          </a:xfrm>
        </p:grpSpPr>
        <p:sp>
          <p:nvSpPr>
            <p:cNvPr id="15" name="TextBox 14"/>
            <p:cNvSpPr txBox="1"/>
            <p:nvPr/>
          </p:nvSpPr>
          <p:spPr>
            <a:xfrm>
              <a:off x="2423093" y="4079181"/>
              <a:ext cx="254700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n</a:t>
              </a:r>
              <a:r>
                <a:rPr lang="en-US" sz="2000" dirty="0" smtClean="0">
                  <a:solidFill>
                    <a:srgbClr val="C00000"/>
                  </a:solidFill>
                </a:rPr>
                <a:t>umber of elements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77993" y="4856447"/>
              <a:ext cx="10188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>
              <a:stCxn id="15" idx="2"/>
              <a:endCxn id="16" idx="0"/>
            </p:cNvCxnSpPr>
            <p:nvPr/>
          </p:nvCxnSpPr>
          <p:spPr>
            <a:xfrm flipH="1">
              <a:off x="428935" y="4479291"/>
              <a:ext cx="3267659" cy="37715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4850780" y="3194452"/>
            <a:ext cx="2455698" cy="728134"/>
            <a:chOff x="4850780" y="3194452"/>
            <a:chExt cx="2455698" cy="728134"/>
          </a:xfrm>
        </p:grpSpPr>
        <p:grpSp>
          <p:nvGrpSpPr>
            <p:cNvPr id="12" name="Group 11"/>
            <p:cNvGrpSpPr/>
            <p:nvPr/>
          </p:nvGrpSpPr>
          <p:grpSpPr>
            <a:xfrm>
              <a:off x="4850780" y="3553254"/>
              <a:ext cx="2398812" cy="369332"/>
              <a:chOff x="6155473" y="234176"/>
              <a:chExt cx="2398812" cy="369332"/>
            </a:xfrm>
            <a:solidFill>
              <a:schemeClr val="bg1"/>
            </a:solidFill>
          </p:grpSpPr>
          <p:sp>
            <p:nvSpPr>
              <p:cNvPr id="6" name="TextBox 5"/>
              <p:cNvSpPr txBox="1"/>
              <p:nvPr/>
            </p:nvSpPr>
            <p:spPr>
              <a:xfrm>
                <a:off x="6155473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0.0</a:t>
                </a:r>
                <a:endParaRPr lang="en-US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6630149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1.0</a:t>
                </a:r>
                <a:endParaRPr lang="en-US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7117370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</a:t>
                </a:r>
                <a:r>
                  <a:rPr lang="en-US" dirty="0" smtClean="0"/>
                  <a:t>.0</a:t>
                </a:r>
                <a:endParaRPr lang="en-US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592046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</a:t>
                </a:r>
                <a:r>
                  <a:rPr lang="en-US" dirty="0" smtClean="0"/>
                  <a:t>.0</a:t>
                </a:r>
                <a:endParaRPr lang="en-US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8077873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4</a:t>
                </a:r>
                <a:r>
                  <a:rPr lang="en-US" dirty="0" smtClean="0"/>
                  <a:t>.0</a:t>
                </a:r>
                <a:endParaRPr lang="en-US" dirty="0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4850780" y="3194452"/>
              <a:ext cx="2455698" cy="356643"/>
              <a:chOff x="4850780" y="3127546"/>
              <a:chExt cx="2455698" cy="356643"/>
            </a:xfrm>
          </p:grpSpPr>
          <p:sp>
            <p:nvSpPr>
              <p:cNvPr id="22" name="TextBox 21"/>
              <p:cNvSpPr txBox="1"/>
              <p:nvPr/>
            </p:nvSpPr>
            <p:spPr>
              <a:xfrm>
                <a:off x="4850780" y="3145635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v[0]</a:t>
                </a:r>
                <a:endParaRPr lang="en-US" sz="1600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5349650" y="3127546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v[1]</a:t>
                </a:r>
                <a:endParaRPr lang="en-US" sz="1600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5801868" y="3145635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v[2]</a:t>
                </a:r>
                <a:endParaRPr lang="en-US" sz="1600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6300738" y="3131230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v[3]</a:t>
                </a:r>
                <a:endParaRPr lang="en-US" sz="1600" dirty="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6799608" y="3127546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v[4]</a:t>
                </a:r>
                <a:endParaRPr lang="en-US" sz="1600" dirty="0"/>
              </a:p>
            </p:txBody>
          </p:sp>
        </p:grpSp>
      </p:grpSp>
      <p:sp>
        <p:nvSpPr>
          <p:cNvPr id="28" name="TextBox 27"/>
          <p:cNvSpPr txBox="1"/>
          <p:nvPr/>
        </p:nvSpPr>
        <p:spPr>
          <a:xfrm>
            <a:off x="5910636" y="4938750"/>
            <a:ext cx="133895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0-based</a:t>
            </a:r>
          </a:p>
          <a:p>
            <a:r>
              <a:rPr lang="en-US" sz="2400" dirty="0" smtClean="0"/>
              <a:t>indexing!</a:t>
            </a:r>
            <a:endParaRPr lang="en-US" sz="2400" dirty="0"/>
          </a:p>
        </p:txBody>
      </p:sp>
      <p:sp>
        <p:nvSpPr>
          <p:cNvPr id="29" name="TextBox 28"/>
          <p:cNvSpPr txBox="1"/>
          <p:nvPr/>
        </p:nvSpPr>
        <p:spPr>
          <a:xfrm>
            <a:off x="2489171" y="6369148"/>
            <a:ext cx="43810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Alternative(?): STL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::vector</a:t>
            </a:r>
            <a:r>
              <a:rPr lang="en-US" dirty="0" smtClean="0"/>
              <a:t>, see later</a:t>
            </a:r>
          </a:p>
        </p:txBody>
      </p:sp>
    </p:spTree>
    <p:extLst>
      <p:ext uri="{BB962C8B-B14F-4D97-AF65-F5344CB8AC3E}">
        <p14:creationId xmlns:p14="http://schemas.microsoft.com/office/powerpoint/2010/main" val="4075653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Constants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322130"/>
            <a:ext cx="5944349" cy="35394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n {10};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double v[n];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(v, n)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n = 5;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v[],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result {0.0};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 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result += v[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v[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= 0.0;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result;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555547" y="1779852"/>
            <a:ext cx="3689136" cy="855582"/>
            <a:chOff x="-613024" y="3441725"/>
            <a:chExt cx="3689136" cy="855582"/>
          </a:xfrm>
        </p:grpSpPr>
        <p:sp>
          <p:nvSpPr>
            <p:cNvPr id="7" name="TextBox 6"/>
            <p:cNvSpPr txBox="1"/>
            <p:nvPr/>
          </p:nvSpPr>
          <p:spPr>
            <a:xfrm>
              <a:off x="199578" y="3441725"/>
              <a:ext cx="287653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value of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000" dirty="0" smtClean="0"/>
                <a:t> can not change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-613024" y="3641780"/>
              <a:ext cx="812602" cy="65552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572000" y="2902408"/>
            <a:ext cx="3378174" cy="870292"/>
            <a:chOff x="-1236846" y="3441725"/>
            <a:chExt cx="3378174" cy="870292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1941750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array values in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v</a:t>
              </a:r>
              <a:r>
                <a:rPr lang="en-US" sz="2000" dirty="0" smtClean="0"/>
                <a:t> </a:t>
              </a:r>
              <a:br>
                <a:rPr lang="en-US" sz="2000" dirty="0" smtClean="0"/>
              </a:br>
              <a:r>
                <a:rPr lang="en-US" sz="2000" dirty="0" smtClean="0"/>
                <a:t>can not change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-1236846" y="3795668"/>
              <a:ext cx="1436424" cy="51634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2028085" y="3329859"/>
            <a:ext cx="1682640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compile error!!!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113105" y="4920766"/>
            <a:ext cx="1682640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compile error!!!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2749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defined types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</a:t>
            </a:r>
            <a:r>
              <a:rPr lang="en-US" dirty="0" smtClean="0"/>
              <a:t>2, </a:t>
            </a:r>
            <a:r>
              <a:rPr lang="en-US" dirty="0"/>
              <a:t>B. </a:t>
            </a:r>
            <a:r>
              <a:rPr lang="en-US" dirty="0" err="1"/>
              <a:t>Stroustrup</a:t>
            </a:r>
            <a:r>
              <a:rPr lang="en-US" dirty="0"/>
              <a:t> "A tour of C</a:t>
            </a:r>
            <a:r>
              <a:rPr lang="en-US" dirty="0" smtClean="0"/>
              <a:t>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github.com/gjbex/training-material/tree/master/CPlusPlus/UserDefinedTypes</a:t>
            </a:r>
            <a:r>
              <a:rPr lang="en-US" sz="16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778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 revisited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Integers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unsigned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unsigned long</a:t>
            </a:r>
          </a:p>
          <a:p>
            <a:r>
              <a:rPr lang="en-US" dirty="0" smtClean="0"/>
              <a:t>Real numbers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</a:p>
          <a:p>
            <a:r>
              <a:rPr lang="en-US" dirty="0" smtClean="0"/>
              <a:t>Vectors, matrices</a:t>
            </a:r>
          </a:p>
          <a:p>
            <a:pPr lvl="1"/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572000" y="3401122"/>
            <a:ext cx="322844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Mathematical modelling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981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Representing tuples</a:t>
            </a:r>
          </a:p>
          <a:p>
            <a:r>
              <a:rPr lang="en-US" dirty="0" smtClean="0"/>
              <a:t>Define new type, specify name, members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Members can have distinct types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0938" y="3108433"/>
            <a:ext cx="2955823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struct Particle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double x, y, z;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double mass;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int charge;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98111" y="3373693"/>
            <a:ext cx="3245838" cy="805198"/>
            <a:chOff x="241550" y="2790404"/>
            <a:chExt cx="3245838" cy="805198"/>
          </a:xfrm>
        </p:grpSpPr>
        <p:sp>
          <p:nvSpPr>
            <p:cNvPr id="6" name="TextBox 5"/>
            <p:cNvSpPr txBox="1"/>
            <p:nvPr/>
          </p:nvSpPr>
          <p:spPr>
            <a:xfrm>
              <a:off x="1748722" y="2790404"/>
              <a:ext cx="173866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member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41550" y="3314758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6" idx="1"/>
              <a:endCxn id="7" idx="3"/>
            </p:cNvCxnSpPr>
            <p:nvPr/>
          </p:nvCxnSpPr>
          <p:spPr>
            <a:xfrm flipH="1">
              <a:off x="1010357" y="2990459"/>
              <a:ext cx="738365" cy="46472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1314659" y="3892091"/>
            <a:ext cx="2392102" cy="868816"/>
            <a:chOff x="592922" y="3314758"/>
            <a:chExt cx="2392102" cy="868816"/>
          </a:xfrm>
        </p:grpSpPr>
        <p:sp>
          <p:nvSpPr>
            <p:cNvPr id="11" name="TextBox 10"/>
            <p:cNvSpPr txBox="1"/>
            <p:nvPr/>
          </p:nvSpPr>
          <p:spPr>
            <a:xfrm>
              <a:off x="1394760" y="3783464"/>
              <a:ext cx="15902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member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92922" y="3314758"/>
              <a:ext cx="41743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>
              <a:stCxn id="11" idx="1"/>
              <a:endCxn id="12" idx="2"/>
            </p:cNvCxnSpPr>
            <p:nvPr/>
          </p:nvCxnSpPr>
          <p:spPr>
            <a:xfrm flipH="1" flipV="1">
              <a:off x="801640" y="3595602"/>
              <a:ext cx="593120" cy="38791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779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 declaration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Using variables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0938" y="2459510"/>
            <a:ext cx="2955823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Particle p1;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Particle p2 =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.x = 3.0,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 .mass = 1.0,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10581" y="2182976"/>
            <a:ext cx="4553535" cy="400110"/>
            <a:chOff x="-1477423" y="3441725"/>
            <a:chExt cx="4553535" cy="400110"/>
          </a:xfrm>
        </p:grpSpPr>
        <p:sp>
          <p:nvSpPr>
            <p:cNvPr id="6" name="TextBox 5"/>
            <p:cNvSpPr txBox="1"/>
            <p:nvPr/>
          </p:nvSpPr>
          <p:spPr>
            <a:xfrm>
              <a:off x="199578" y="3441725"/>
              <a:ext cx="287653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members not initialized!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-1477423" y="3641780"/>
              <a:ext cx="1677001" cy="2000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2949676" y="3057832"/>
            <a:ext cx="3955600" cy="629265"/>
            <a:chOff x="2949676" y="3126656"/>
            <a:chExt cx="3955600" cy="629265"/>
          </a:xfrm>
        </p:grpSpPr>
        <p:grpSp>
          <p:nvGrpSpPr>
            <p:cNvPr id="9" name="Group 8"/>
            <p:cNvGrpSpPr/>
            <p:nvPr/>
          </p:nvGrpSpPr>
          <p:grpSpPr>
            <a:xfrm>
              <a:off x="3215148" y="3236220"/>
              <a:ext cx="3690128" cy="400110"/>
              <a:chOff x="-614016" y="3441725"/>
              <a:chExt cx="3690128" cy="400110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199578" y="3441725"/>
                <a:ext cx="2876534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members initialization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1" name="Straight Arrow Connector 10"/>
              <p:cNvCxnSpPr>
                <a:stCxn id="10" idx="1"/>
              </p:cNvCxnSpPr>
              <p:nvPr/>
            </p:nvCxnSpPr>
            <p:spPr>
              <a:xfrm flipH="1">
                <a:off x="-614016" y="3641780"/>
                <a:ext cx="813594" cy="501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Right Brace 12"/>
            <p:cNvSpPr/>
            <p:nvPr/>
          </p:nvSpPr>
          <p:spPr>
            <a:xfrm>
              <a:off x="2949676" y="3126656"/>
              <a:ext cx="108156" cy="629265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750938" y="4909277"/>
            <a:ext cx="2955823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p1.x = -2.0;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cout &lt;&lt; p2.mass;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763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2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Prerequisites</a:t>
            </a:r>
          </a:p>
          <a:p>
            <a:pPr lvl="1"/>
            <a:r>
              <a:rPr lang="en-US" dirty="0" smtClean="0"/>
              <a:t>You are fluent in another programming language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Limitations</a:t>
            </a:r>
          </a:p>
          <a:p>
            <a:pPr lvl="1"/>
            <a:r>
              <a:rPr lang="en-US" dirty="0" smtClean="0"/>
              <a:t>subset of C++ most useful for scientific computation</a:t>
            </a:r>
          </a:p>
          <a:p>
            <a:pPr lvl="2"/>
            <a:r>
              <a:rPr lang="en-US" dirty="0" smtClean="0"/>
              <a:t>data structures</a:t>
            </a:r>
          </a:p>
          <a:p>
            <a:pPr lvl="2"/>
            <a:r>
              <a:rPr lang="en-US" dirty="0" err="1" smtClean="0"/>
              <a:t>numerics</a:t>
            </a:r>
            <a:endParaRPr lang="en-US" dirty="0" smtClean="0"/>
          </a:p>
          <a:p>
            <a:pPr lvl="2"/>
            <a:r>
              <a:rPr lang="en-US" dirty="0" smtClean="0"/>
              <a:t>data processing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2998839"/>
            <a:ext cx="754867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This is not a training to teach you how to program!</a:t>
            </a:r>
            <a:endParaRPr lang="en-US" sz="2800" dirty="0"/>
          </a:p>
        </p:txBody>
      </p:sp>
      <p:grpSp>
        <p:nvGrpSpPr>
          <p:cNvPr id="5" name="Group 4"/>
          <p:cNvGrpSpPr/>
          <p:nvPr/>
        </p:nvGrpSpPr>
        <p:grpSpPr>
          <a:xfrm>
            <a:off x="4407877" y="4947138"/>
            <a:ext cx="4321908" cy="1409213"/>
            <a:chOff x="4407877" y="4947138"/>
            <a:chExt cx="4321908" cy="1409213"/>
          </a:xfrm>
        </p:grpSpPr>
        <p:sp>
          <p:nvSpPr>
            <p:cNvPr id="6" name="Rounded Rectangle 5"/>
            <p:cNvSpPr/>
            <p:nvPr/>
          </p:nvSpPr>
          <p:spPr>
            <a:xfrm>
              <a:off x="4407877" y="4947138"/>
              <a:ext cx="4321908" cy="140921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4510728" y="5056553"/>
              <a:ext cx="4161717" cy="1188508"/>
              <a:chOff x="4510728" y="5056553"/>
              <a:chExt cx="4161717" cy="1188508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4510728" y="5056553"/>
                <a:ext cx="416171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0070C0"/>
                    </a:solidFill>
                    <a:latin typeface="Informal Roman" panose="030604020304060B0204" pitchFamily="66" charset="0"/>
                  </a:rPr>
                  <a:t>Within C++, </a:t>
                </a:r>
                <a:r>
                  <a:rPr lang="en-US" sz="2000" dirty="0">
                    <a:solidFill>
                      <a:srgbClr val="0070C0"/>
                    </a:solidFill>
                    <a:latin typeface="Informal Roman" panose="030604020304060B0204" pitchFamily="66" charset="0"/>
                  </a:rPr>
                  <a:t>there is a much smaller </a:t>
                </a:r>
                <a:r>
                  <a:rPr lang="en-US" sz="2000" dirty="0" smtClean="0">
                    <a:solidFill>
                      <a:srgbClr val="0070C0"/>
                    </a:solidFill>
                    <a:latin typeface="Informal Roman" panose="030604020304060B0204" pitchFamily="66" charset="0"/>
                  </a:rPr>
                  <a:t>and</a:t>
                </a:r>
              </a:p>
              <a:p>
                <a:r>
                  <a:rPr lang="en-US" sz="2000" dirty="0" smtClean="0">
                    <a:solidFill>
                      <a:srgbClr val="0070C0"/>
                    </a:solidFill>
                    <a:latin typeface="Informal Roman" panose="030604020304060B0204" pitchFamily="66" charset="0"/>
                  </a:rPr>
                  <a:t>cleaner language </a:t>
                </a:r>
                <a:r>
                  <a:rPr lang="en-US" sz="2000" dirty="0">
                    <a:solidFill>
                      <a:srgbClr val="0070C0"/>
                    </a:solidFill>
                    <a:latin typeface="Informal Roman" panose="030604020304060B0204" pitchFamily="66" charset="0"/>
                  </a:rPr>
                  <a:t>struggling to get out</a:t>
                </a:r>
                <a:r>
                  <a:rPr lang="en-US" sz="2000" dirty="0" smtClean="0">
                    <a:solidFill>
                      <a:srgbClr val="0070C0"/>
                    </a:solidFill>
                    <a:latin typeface="Informal Roman" panose="030604020304060B0204" pitchFamily="66" charset="0"/>
                  </a:rPr>
                  <a:t>.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6457950" y="5875729"/>
                <a:ext cx="20971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— Bjarne </a:t>
                </a:r>
                <a:r>
                  <a:rPr lang="en-US" dirty="0" err="1" smtClean="0">
                    <a:solidFill>
                      <a:srgbClr val="0070C0"/>
                    </a:solidFill>
                  </a:rPr>
                  <a:t>Stroustrup</a:t>
                </a:r>
                <a:endParaRPr lang="en-US" dirty="0">
                  <a:solidFill>
                    <a:srgbClr val="0070C0"/>
                  </a:solidFill>
                </a:endParaRPr>
              </a:p>
            </p:txBody>
          </p:sp>
        </p:grp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856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Passing structures to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Pass by value copies, </a:t>
            </a:r>
            <a:r>
              <a:rPr lang="en-US" i="1" dirty="0" smtClean="0">
                <a:solidFill>
                  <a:srgbClr val="C00000"/>
                </a:solidFill>
              </a:rPr>
              <a:t>not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what you want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2459510"/>
            <a:ext cx="7886700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dist(const Particle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p1, const Particle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p2)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return sqrt(sqr(p1.x - p2.x) + sqr(p1.y - p2.y)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+</a:t>
            </a:r>
            <a:br>
              <a:rPr lang="nn-NO" sz="1600" dirty="0" smtClean="0">
                <a:latin typeface="Courier New" pitchFamily="49" charset="0"/>
                <a:cs typeface="Courier New" pitchFamily="49" charset="0"/>
              </a:rPr>
            </a:b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sqr(p1.z - p2.z));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8650" y="4001294"/>
            <a:ext cx="7950610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void move(Particle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p, double dx, double dy, double dz)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p.x += dx;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p.y += dy;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p.z += dz;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904568" y="4650132"/>
            <a:ext cx="4522838" cy="1489589"/>
            <a:chOff x="-572855" y="2302558"/>
            <a:chExt cx="4522838" cy="1489589"/>
          </a:xfrm>
        </p:grpSpPr>
        <p:sp>
          <p:nvSpPr>
            <p:cNvPr id="7" name="TextBox 6"/>
            <p:cNvSpPr txBox="1"/>
            <p:nvPr/>
          </p:nvSpPr>
          <p:spPr>
            <a:xfrm>
              <a:off x="-12431" y="3392037"/>
              <a:ext cx="396241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Note: function doesn't return value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 flipV="1">
              <a:off x="-572855" y="2302558"/>
              <a:ext cx="560424" cy="12895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68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of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good fit for modelling</a:t>
            </a:r>
          </a:p>
          <a:p>
            <a:r>
              <a:rPr lang="en-US" dirty="0" smtClean="0"/>
              <a:t>Drawbacks</a:t>
            </a:r>
          </a:p>
          <a:p>
            <a:pPr lvl="1"/>
            <a:r>
              <a:rPr lang="en-US" dirty="0" smtClean="0"/>
              <a:t>Members are public</a:t>
            </a:r>
          </a:p>
          <a:p>
            <a:pPr lvl="2"/>
            <a:r>
              <a:rPr lang="en-US" dirty="0" smtClean="0"/>
              <a:t>can be modified inadvertently</a:t>
            </a:r>
          </a:p>
          <a:p>
            <a:pPr lvl="1"/>
            <a:r>
              <a:rPr lang="en-US" dirty="0" smtClean="0"/>
              <a:t>Data and operations on data are separately defined</a:t>
            </a:r>
          </a:p>
          <a:p>
            <a:r>
              <a:rPr lang="en-US" dirty="0" smtClean="0"/>
              <a:t>Alternative: classes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779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private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Can only be accessed (read/write) from within class</a:t>
            </a:r>
          </a:p>
          <a:p>
            <a:r>
              <a:rPr lang="en-US" dirty="0" smtClean="0"/>
              <a:t>Can also be public</a:t>
            </a:r>
          </a:p>
          <a:p>
            <a:r>
              <a:rPr lang="en-US" dirty="0" smtClean="0"/>
              <a:t>Determine state of object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0" y="2410354"/>
            <a:ext cx="7886700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private: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_x, _y, _z;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_mass;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979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Can be public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Is called on instance</a:t>
            </a:r>
          </a:p>
          <a:p>
            <a:r>
              <a:rPr lang="en-US" dirty="0" smtClean="0"/>
              <a:t>Can also be private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2272706"/>
            <a:ext cx="7886700" cy="255454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double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x()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 return _x; 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mass()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{return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_mass;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void move(double dx,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dz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772697" y="2389454"/>
            <a:ext cx="5605002" cy="825695"/>
            <a:chOff x="-1182456" y="3441725"/>
            <a:chExt cx="5605002" cy="825695"/>
          </a:xfrm>
        </p:grpSpPr>
        <p:sp>
          <p:nvSpPr>
            <p:cNvPr id="6" name="TextBox 5"/>
            <p:cNvSpPr txBox="1"/>
            <p:nvPr/>
          </p:nvSpPr>
          <p:spPr>
            <a:xfrm>
              <a:off x="199578" y="3441725"/>
              <a:ext cx="422296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definition for inspector of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_x</a:t>
              </a:r>
              <a:r>
                <a:rPr lang="en-US" sz="2000" dirty="0" smtClean="0"/>
                <a:t> attribute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-1182456" y="3641780"/>
              <a:ext cx="1382034" cy="62564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772697" y="4306531"/>
            <a:ext cx="5605002" cy="1006878"/>
            <a:chOff x="-1182456" y="2834957"/>
            <a:chExt cx="5605002" cy="1006878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422296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declaration of  </a:t>
              </a:r>
              <a:r>
                <a:rPr lang="en-US" sz="2000" dirty="0" err="1" smtClean="0"/>
                <a:t>mutator</a:t>
              </a:r>
              <a:r>
                <a:rPr lang="en-US" sz="2000" dirty="0" smtClean="0"/>
                <a:t> for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_x</a:t>
              </a:r>
              <a:r>
                <a:rPr lang="en-US" sz="2000" dirty="0" smtClean="0"/>
                <a:t>,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_y</a:t>
              </a:r>
              <a:r>
                <a:rPr lang="en-US" sz="2000" dirty="0" smtClean="0"/>
                <a:t>,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_z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-1182456" y="2834957"/>
              <a:ext cx="1382034" cy="8068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535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constructor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public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Creates new instance</a:t>
            </a:r>
          </a:p>
          <a:p>
            <a:r>
              <a:rPr lang="en-US" dirty="0" smtClean="0"/>
              <a:t>Can also be private (factories, …)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2272706"/>
            <a:ext cx="7886700" cy="255454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Particle(double x, double y, double z,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double mass,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charge)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_x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{x},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_y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{y},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_z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{z},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_mass {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mass}, _charge {charge} {};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225281" y="4270853"/>
            <a:ext cx="3991897" cy="691334"/>
            <a:chOff x="-661347" y="3150501"/>
            <a:chExt cx="3991897" cy="691334"/>
          </a:xfrm>
        </p:grpSpPr>
        <p:sp>
          <p:nvSpPr>
            <p:cNvPr id="6" name="TextBox 5"/>
            <p:cNvSpPr txBox="1"/>
            <p:nvPr/>
          </p:nvSpPr>
          <p:spPr>
            <a:xfrm>
              <a:off x="199578" y="3441725"/>
              <a:ext cx="313097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trivial attribute initialization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 flipV="1">
              <a:off x="-661347" y="3150501"/>
              <a:ext cx="860925" cy="49127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6243145" y="2944842"/>
            <a:ext cx="2801177" cy="1072246"/>
            <a:chOff x="-242459" y="3441725"/>
            <a:chExt cx="2801177" cy="1072246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235914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empty  method body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 flipH="1">
              <a:off x="-242459" y="3841835"/>
              <a:ext cx="1621607" cy="6721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930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Constructor(s)</a:t>
            </a:r>
          </a:p>
          <a:p>
            <a:pPr lvl="1"/>
            <a:r>
              <a:rPr lang="en-US" dirty="0" smtClean="0"/>
              <a:t>creates new object (instance) of class</a:t>
            </a:r>
          </a:p>
          <a:p>
            <a:r>
              <a:rPr lang="en-US" dirty="0" smtClean="0"/>
              <a:t>Inspectors</a:t>
            </a:r>
          </a:p>
          <a:p>
            <a:pPr lvl="1"/>
            <a:r>
              <a:rPr lang="en-US" dirty="0" smtClean="0"/>
              <a:t>retrieve state information of object</a:t>
            </a:r>
          </a:p>
          <a:p>
            <a:pPr lvl="1"/>
            <a:r>
              <a:rPr lang="en-US" dirty="0" smtClean="0"/>
              <a:t>doesn't change state of object</a:t>
            </a:r>
          </a:p>
          <a:p>
            <a:r>
              <a:rPr lang="en-US" dirty="0" err="1" smtClean="0"/>
              <a:t>Mutators</a:t>
            </a:r>
            <a:endParaRPr lang="en-US" dirty="0" smtClean="0"/>
          </a:p>
          <a:p>
            <a:pPr lvl="1"/>
            <a:r>
              <a:rPr lang="en-US" dirty="0" smtClean="0"/>
              <a:t>changes state of object</a:t>
            </a:r>
          </a:p>
          <a:p>
            <a:r>
              <a:rPr lang="en-US" dirty="0" smtClean="0"/>
              <a:t>Destructor</a:t>
            </a:r>
          </a:p>
          <a:p>
            <a:pPr lvl="1"/>
            <a:r>
              <a:rPr lang="en-US" dirty="0" smtClean="0"/>
              <a:t>releases resources acquired by object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166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trivial, in class definition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 smtClean="0"/>
              <a:t> inspector, …,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en-US" dirty="0" smtClean="0"/>
              <a:t> constructor</a:t>
            </a:r>
          </a:p>
          <a:p>
            <a:r>
              <a:rPr lang="en-US" dirty="0" smtClean="0"/>
              <a:t>Otherwise, outside class definition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en-US" dirty="0" smtClean="0"/>
              <a:t> </a:t>
            </a:r>
            <a:r>
              <a:rPr lang="en-US" dirty="0" err="1" smtClean="0"/>
              <a:t>mutator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4239166"/>
            <a:ext cx="7886700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Particle</a:t>
            </a:r>
            <a:r>
              <a:rPr lang="fr-FR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move(double dx, double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dy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double dz) {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_x += dx;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_y +=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dy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_z += dz;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212256" y="3507814"/>
            <a:ext cx="2959510" cy="790344"/>
            <a:chOff x="-1511838" y="3501842"/>
            <a:chExt cx="2959510" cy="790344"/>
          </a:xfrm>
        </p:grpSpPr>
        <p:sp>
          <p:nvSpPr>
            <p:cNvPr id="6" name="TextBox 5"/>
            <p:cNvSpPr txBox="1"/>
            <p:nvPr/>
          </p:nvSpPr>
          <p:spPr>
            <a:xfrm>
              <a:off x="91423" y="3501842"/>
              <a:ext cx="135624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class name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-1511838" y="3701897"/>
              <a:ext cx="1603261" cy="59028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1474840" y="5326194"/>
            <a:ext cx="3392128" cy="625439"/>
            <a:chOff x="-1280779" y="3276513"/>
            <a:chExt cx="3392128" cy="625439"/>
          </a:xfrm>
        </p:grpSpPr>
        <p:sp>
          <p:nvSpPr>
            <p:cNvPr id="12" name="TextBox 11"/>
            <p:cNvSpPr txBox="1"/>
            <p:nvPr/>
          </p:nvSpPr>
          <p:spPr>
            <a:xfrm>
              <a:off x="91423" y="3501842"/>
              <a:ext cx="201992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object attributes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-1280779" y="3276513"/>
              <a:ext cx="1372202" cy="4253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605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class and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Constructing a new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en-US" dirty="0" smtClean="0"/>
              <a:t> object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Calling inspectors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Calling </a:t>
            </a:r>
            <a:r>
              <a:rPr lang="en-US" dirty="0" err="1" smtClean="0"/>
              <a:t>mutator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2361206"/>
            <a:ext cx="5673827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Particle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p(0.3, 0.5, 0.7, 1.0, -1);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fr-FR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8650" y="3832017"/>
            <a:ext cx="5673827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cout &lt;&lt; "(" &lt;&lt;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() &lt;&lt; ", " &lt;&lt;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() &lt;&lt; …;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fr-FR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8650" y="5441382"/>
            <a:ext cx="5752485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p.move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(0.5, 0.5, 0.5);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fr-FR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31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11149"/>
          </a:xfrm>
        </p:spPr>
        <p:txBody>
          <a:bodyPr>
            <a:normAutofit/>
          </a:bodyPr>
          <a:lstStyle/>
          <a:p>
            <a:r>
              <a:rPr lang="en-US" dirty="0" smtClean="0"/>
              <a:t>Declaration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Implementation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28650" y="2292370"/>
            <a:ext cx="6657053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Particle&amp; other)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8650" y="4326385"/>
            <a:ext cx="6657053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inline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(double x) { return x*x; 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Particle::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Particle&amp; other)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(_x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 +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(_y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 +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(_z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48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28650" y="6328317"/>
            <a:ext cx="6657053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r {p1.dist(p2)};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23421" y="4997441"/>
            <a:ext cx="1718740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Could use</a:t>
            </a:r>
            <a:br>
              <a:rPr lang="en-US" dirty="0" smtClean="0"/>
            </a:b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other._x</a:t>
            </a:r>
            <a:r>
              <a:rPr lang="en-US" dirty="0" smtClean="0"/>
              <a:t>, but</a:t>
            </a:r>
            <a:br>
              <a:rPr lang="en-US" dirty="0" smtClean="0"/>
            </a:b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other.x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 is</a:t>
            </a:r>
            <a:br>
              <a:rPr lang="en-US" dirty="0" smtClean="0"/>
            </a:br>
            <a:r>
              <a:rPr lang="en-US" dirty="0" smtClean="0"/>
              <a:t>better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6457951" y="2336906"/>
            <a:ext cx="2057399" cy="911392"/>
            <a:chOff x="-609727" y="3501842"/>
            <a:chExt cx="2057399" cy="911392"/>
          </a:xfrm>
        </p:grpSpPr>
        <p:sp>
          <p:nvSpPr>
            <p:cNvPr id="11" name="TextBox 10"/>
            <p:cNvSpPr txBox="1"/>
            <p:nvPr/>
          </p:nvSpPr>
          <p:spPr>
            <a:xfrm>
              <a:off x="91423" y="3501842"/>
              <a:ext cx="135624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object will</a:t>
              </a:r>
            </a:p>
            <a:p>
              <a:r>
                <a:rPr lang="en-US" sz="2000" dirty="0" smtClean="0">
                  <a:cs typeface="Courier New" panose="02070309020205020404" pitchFamily="49" charset="0"/>
                </a:rPr>
                <a:t>not change</a:t>
              </a:r>
              <a:endParaRPr lang="en-US" sz="2000" dirty="0"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-609727" y="3855785"/>
              <a:ext cx="701150" cy="55744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3830428" y="1997140"/>
            <a:ext cx="2795751" cy="1261462"/>
            <a:chOff x="-1268595" y="3501842"/>
            <a:chExt cx="2795751" cy="1261462"/>
          </a:xfrm>
        </p:grpSpPr>
        <p:sp>
          <p:nvSpPr>
            <p:cNvPr id="14" name="TextBox 13"/>
            <p:cNvSpPr txBox="1"/>
            <p:nvPr/>
          </p:nvSpPr>
          <p:spPr>
            <a:xfrm>
              <a:off x="91423" y="3501842"/>
              <a:ext cx="1435733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other</a:t>
              </a:r>
              <a:r>
                <a:rPr lang="en-US" sz="2000" dirty="0" smtClean="0"/>
                <a:t> will</a:t>
              </a:r>
            </a:p>
            <a:p>
              <a:r>
                <a:rPr lang="en-US" sz="2000" dirty="0" smtClean="0">
                  <a:cs typeface="Courier New" panose="02070309020205020404" pitchFamily="49" charset="0"/>
                </a:rPr>
                <a:t>not change</a:t>
              </a:r>
              <a:endParaRPr lang="en-US" sz="2000" dirty="0"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1"/>
            </p:cNvCxnSpPr>
            <p:nvPr/>
          </p:nvCxnSpPr>
          <p:spPr>
            <a:xfrm flipH="1">
              <a:off x="-1268595" y="3855785"/>
              <a:ext cx="1360018" cy="9075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20049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uiExpand="1" animBg="1"/>
      <p:bldP spid="8" grpId="0" animBg="1"/>
      <p:bldP spid="9" grpId="0" uiExpand="1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Interlude: function </a:t>
            </a:r>
            <a:r>
              <a:rPr lang="en-US" dirty="0" err="1" smtClean="0"/>
              <a:t>inlining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functions</a:t>
            </a:r>
          </a:p>
          <a:p>
            <a:pPr lvl="1"/>
            <a:r>
              <a:rPr lang="en-US" dirty="0" smtClean="0"/>
              <a:t>improve code quality, easier to understand</a:t>
            </a:r>
          </a:p>
          <a:p>
            <a:pPr lvl="1"/>
            <a:r>
              <a:rPr lang="en-US" dirty="0" smtClean="0"/>
              <a:t>but calls may have performance impact</a:t>
            </a:r>
          </a:p>
          <a:p>
            <a:r>
              <a:rPr lang="en-US" dirty="0" smtClean="0"/>
              <a:t>Solution: inline</a:t>
            </a:r>
          </a:p>
          <a:p>
            <a:pPr lvl="1"/>
            <a:r>
              <a:rPr lang="en-US" dirty="0" smtClean="0"/>
              <a:t>explicitly declared: inline keyword (advise to compiler)</a:t>
            </a:r>
          </a:p>
          <a:p>
            <a:pPr lvl="1"/>
            <a:r>
              <a:rPr lang="en-US" dirty="0" smtClean="0"/>
              <a:t>automatically by compiler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4503365"/>
            <a:ext cx="6657053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inline double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(double x) { return x*x; 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Particle::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Particle&amp; other)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((_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x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())*(_x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())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(_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y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())*(_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y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 +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(_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z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())*(_z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037907" y="5781369"/>
            <a:ext cx="3602919" cy="907438"/>
            <a:chOff x="91423" y="3368249"/>
            <a:chExt cx="3534093" cy="841479"/>
          </a:xfrm>
        </p:grpSpPr>
        <p:sp>
          <p:nvSpPr>
            <p:cNvPr id="7" name="TextBox 6"/>
            <p:cNvSpPr txBox="1"/>
            <p:nvPr/>
          </p:nvSpPr>
          <p:spPr>
            <a:xfrm>
              <a:off x="91423" y="3501842"/>
              <a:ext cx="201992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substitution at compile time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3"/>
            </p:cNvCxnSpPr>
            <p:nvPr/>
          </p:nvCxnSpPr>
          <p:spPr>
            <a:xfrm flipV="1">
              <a:off x="2111349" y="3368249"/>
              <a:ext cx="1514167" cy="4875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4651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C++ created by Bjarne </a:t>
            </a:r>
            <a:r>
              <a:rPr lang="en-US" dirty="0" err="1" smtClean="0"/>
              <a:t>Stroustrup</a:t>
            </a:r>
            <a:r>
              <a:rPr lang="en-US" dirty="0" smtClean="0"/>
              <a:t> in 1983</a:t>
            </a:r>
          </a:p>
          <a:p>
            <a:r>
              <a:rPr lang="en-US" dirty="0" smtClean="0"/>
              <a:t>Many changes over the years</a:t>
            </a:r>
          </a:p>
          <a:p>
            <a:pPr lvl="1"/>
            <a:r>
              <a:rPr lang="en-US" dirty="0" smtClean="0"/>
              <a:t>C++98 (coming of age: ISO standardization)</a:t>
            </a:r>
          </a:p>
          <a:p>
            <a:pPr lvl="1"/>
            <a:r>
              <a:rPr lang="en-US" dirty="0" smtClean="0"/>
              <a:t>C++11 (gets easier to use)</a:t>
            </a:r>
          </a:p>
          <a:p>
            <a:pPr lvl="1"/>
            <a:r>
              <a:rPr lang="en-US" dirty="0" smtClean="0"/>
              <a:t>C++14</a:t>
            </a:r>
          </a:p>
          <a:p>
            <a:r>
              <a:rPr lang="en-US" dirty="0" smtClean="0"/>
              <a:t>Here, mostly C++11, some C++14 + some STL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09288" y="4619847"/>
            <a:ext cx="3404137" cy="16927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Presentation based on:</a:t>
            </a:r>
            <a:br>
              <a:rPr lang="en-US" dirty="0"/>
            </a:br>
            <a:r>
              <a:rPr lang="en-US" sz="2800" i="1" dirty="0"/>
              <a:t>A tour of C++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Bjarne </a:t>
            </a:r>
            <a:r>
              <a:rPr lang="en-US" sz="2800" dirty="0" err="1"/>
              <a:t>Stroustrup</a:t>
            </a:r>
            <a:endParaRPr lang="en-US" sz="2800" dirty="0"/>
          </a:p>
          <a:p>
            <a:r>
              <a:rPr lang="en-US" sz="2800" dirty="0"/>
              <a:t>Addison-Wesley, 2014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5</a:t>
            </a:fld>
            <a:endParaRPr lang="en-US"/>
          </a:p>
        </p:txBody>
      </p:sp>
      <p:pic>
        <p:nvPicPr>
          <p:cNvPr id="14338" name="Picture 2" descr="https://upload.wikimedia.org/wikipedia/commons/d/da/BjarneStroustru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4749" y="4619847"/>
            <a:ext cx="2256069" cy="1692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9962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Enum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</a:p>
          <a:p>
            <a:pPr lvl="1"/>
            <a:r>
              <a:rPr lang="en-US" dirty="0" smtClean="0"/>
              <a:t>charge: positive, neutral, negative</a:t>
            </a:r>
          </a:p>
          <a:p>
            <a:pPr lvl="1"/>
            <a:r>
              <a:rPr lang="en-US" dirty="0" smtClean="0"/>
              <a:t>color: magenta, cyan, yellow, black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3372657"/>
            <a:ext cx="6657053" cy="30469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class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Charge {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negative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neutral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positive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charge_value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Charge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charge)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switch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(charge)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case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Charge::negative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-1;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case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Charge::neutral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0;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case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Charge::positive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return 1;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   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289755" y="3736259"/>
            <a:ext cx="3569110" cy="665145"/>
            <a:chOff x="-1020223" y="3236807"/>
            <a:chExt cx="3569110" cy="665145"/>
          </a:xfrm>
        </p:grpSpPr>
        <p:sp>
          <p:nvSpPr>
            <p:cNvPr id="8" name="TextBox 7"/>
            <p:cNvSpPr txBox="1"/>
            <p:nvPr/>
          </p:nvSpPr>
          <p:spPr>
            <a:xfrm>
              <a:off x="91423" y="3501842"/>
              <a:ext cx="24574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err="1" smtClean="0"/>
                <a:t>enum</a:t>
              </a:r>
              <a:r>
                <a:rPr lang="en-US" sz="2000" dirty="0" smtClean="0"/>
                <a:t> class definition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-1020223" y="3236807"/>
              <a:ext cx="1111646" cy="46509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50326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Interlude: switch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Conditional statement</a:t>
            </a:r>
          </a:p>
          <a:p>
            <a:pPr lvl="1"/>
            <a:r>
              <a:rPr lang="en-US" i="1" dirty="0" smtClean="0">
                <a:solidFill>
                  <a:srgbClr val="C00000"/>
                </a:solidFill>
              </a:rPr>
              <a:t>only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for scalar types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class</a:t>
            </a:r>
            <a:r>
              <a:rPr lang="en-US" dirty="0" smtClean="0"/>
              <a:t>es)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753231"/>
            <a:ext cx="3176434" cy="35394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char op;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result, a, b;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switch (op)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case '+':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result = a +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break;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case '-':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result = a -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break;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default: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// error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32554" y="2753231"/>
            <a:ext cx="2974873" cy="30469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char op;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result, a, b;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(op == '+')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result = a + b;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else if (op == '-')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result = a - b;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…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else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// error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94339" y="6037062"/>
            <a:ext cx="2221489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better performance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15283" y="4889234"/>
            <a:ext cx="1700067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more versatile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6725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1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left out?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union</a:t>
            </a:r>
            <a:r>
              <a:rPr lang="en-US" dirty="0" smtClean="0"/>
              <a:t> data type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850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Separate compilation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3,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github.com/gjbex/training-material/tree/master/CPlusPlus/Modularity</a:t>
            </a:r>
            <a:r>
              <a:rPr lang="en-US" sz="16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5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Large files</a:t>
            </a:r>
          </a:p>
          <a:p>
            <a:pPr lvl="1"/>
            <a:r>
              <a:rPr lang="en-US" dirty="0" smtClean="0"/>
              <a:t>difficult to maintain</a:t>
            </a:r>
          </a:p>
          <a:p>
            <a:pPr lvl="1"/>
            <a:r>
              <a:rPr lang="en-US" dirty="0" smtClean="0"/>
              <a:t>discourage reuse</a:t>
            </a:r>
          </a:p>
          <a:p>
            <a:r>
              <a:rPr lang="en-US" dirty="0" smtClean="0"/>
              <a:t>Small files</a:t>
            </a:r>
          </a:p>
          <a:p>
            <a:pPr lvl="1"/>
            <a:r>
              <a:rPr lang="en-US" dirty="0" smtClean="0"/>
              <a:t>files have single concern</a:t>
            </a:r>
          </a:p>
          <a:p>
            <a:pPr lvl="1"/>
            <a:r>
              <a:rPr lang="en-US" dirty="0" smtClean="0"/>
              <a:t>can be compiled separately</a:t>
            </a:r>
          </a:p>
          <a:p>
            <a:r>
              <a:rPr lang="en-US" dirty="0" smtClean="0"/>
              <a:t>Header files </a:t>
            </a:r>
            <a:r>
              <a:rPr lang="en-US" dirty="0" smtClean="0">
                <a:cs typeface="Courier New" panose="02070309020205020404" pitchFamily="49" charset="0"/>
              </a:rPr>
              <a:t>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.h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declarations</a:t>
            </a:r>
          </a:p>
          <a:p>
            <a:pPr lvl="1"/>
            <a:r>
              <a:rPr lang="en-US" dirty="0" smtClean="0"/>
              <a:t>very short definitions (one liners)</a:t>
            </a:r>
          </a:p>
          <a:p>
            <a:pPr lvl="1"/>
            <a:r>
              <a:rPr lang="en-US" dirty="0" smtClean="0"/>
              <a:t>(typically) used from various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cpp</a:t>
            </a:r>
            <a:r>
              <a:rPr lang="en-US" dirty="0" smtClean="0"/>
              <a:t> files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317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declaration: header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55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628650" y="1825625"/>
            <a:ext cx="6672417" cy="3785652"/>
            <a:chOff x="628650" y="1825625"/>
            <a:chExt cx="6672417" cy="3785652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378565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Particle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_x, _y, _z;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_mass;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Particle(double x, double y, double z,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double mass)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_x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{x}, _y {y}, _z {z}, _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mass {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mass}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{};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x() const { return _x;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y()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const { return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_y;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z()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const { return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_z; };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double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mass() const {return _mass; }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void move(double dx, double dy, double dz);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dist(const Particle&amp; other) const;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186659" y="1825625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1713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methods definition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56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628650" y="1825625"/>
            <a:ext cx="6672417" cy="4524315"/>
            <a:chOff x="628650" y="1825625"/>
            <a:chExt cx="6672417" cy="4524315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45243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&lt;cmath&gt;</a:t>
              </a:r>
            </a:p>
            <a:p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include "particle.h"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using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namespace std;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inline double sqr(double x)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{ return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x*x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; }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void Particle::move(double dx, double dy, double dz)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_x += dx;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_y += dy;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_z += dz;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Particle::dist(const Particle&amp; other) const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return sqrt(sqr(_x - other.x()) + 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sqr(_y - other.y()) +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sqr(_z - other.z()));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99849" y="1825625"/>
              <a:ext cx="1300356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particle.cpp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333138" y="2275903"/>
            <a:ext cx="3254476" cy="406521"/>
            <a:chOff x="421568" y="2783993"/>
            <a:chExt cx="3254476" cy="406521"/>
          </a:xfrm>
        </p:grpSpPr>
        <p:sp>
          <p:nvSpPr>
            <p:cNvPr id="9" name="TextBox 8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class declaration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9" idx="1"/>
            </p:cNvCxnSpPr>
            <p:nvPr/>
          </p:nvCxnSpPr>
          <p:spPr>
            <a:xfrm flipH="1" flipV="1">
              <a:off x="421568" y="2783993"/>
              <a:ext cx="1327154" cy="20646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37633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class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57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825625"/>
            <a:ext cx="6672417" cy="2800767"/>
            <a:chOff x="628650" y="1825625"/>
            <a:chExt cx="6672417" cy="2800767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280076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#include &lt;iostream&gt;</a:t>
              </a:r>
            </a:p>
            <a:p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include "particle.h"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using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namespace std;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int main()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Particle p(0.0, 0.0, 0.0, 1.0);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p.move(0.3, 0.5, 0.7);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cout &lt;&lt; p.x() &lt;&lt; ", " &lt;&lt; p.y() &lt;&lt; ", "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&lt;&lt; p.z()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return 0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353808" y="1825625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main.cpp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333138" y="2275903"/>
            <a:ext cx="3254476" cy="406521"/>
            <a:chOff x="421568" y="2783993"/>
            <a:chExt cx="3254476" cy="406521"/>
          </a:xfrm>
        </p:grpSpPr>
        <p:sp>
          <p:nvSpPr>
            <p:cNvPr id="8" name="TextBox 7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class declaration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421568" y="2783993"/>
              <a:ext cx="1327154" cy="20646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99630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Preprocessing</a:t>
            </a:r>
          </a:p>
          <a:p>
            <a:pPr lvl="1"/>
            <a:r>
              <a:rPr lang="en-US" dirty="0" smtClean="0"/>
              <a:t>processes, 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…</a:t>
            </a:r>
          </a:p>
          <a:p>
            <a:pPr lvl="1"/>
            <a:r>
              <a:rPr lang="en-US" dirty="0" smtClean="0"/>
              <a:t>called  by compiler</a:t>
            </a:r>
          </a:p>
          <a:p>
            <a:endParaRPr lang="en-US" dirty="0" smtClean="0"/>
          </a:p>
          <a:p>
            <a:r>
              <a:rPr lang="en-US" dirty="0" smtClean="0"/>
              <a:t>Compilation</a:t>
            </a:r>
          </a:p>
          <a:p>
            <a:pPr lvl="1"/>
            <a:r>
              <a:rPr lang="en-US" dirty="0" smtClean="0"/>
              <a:t>create object file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r>
              <a:rPr lang="en-US" dirty="0" smtClean="0"/>
              <a:t>Linking</a:t>
            </a:r>
          </a:p>
          <a:p>
            <a:pPr lvl="1"/>
            <a:r>
              <a:rPr lang="en-US" dirty="0" smtClean="0"/>
              <a:t>create executable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58</a:t>
            </a:fld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5533138" y="1083025"/>
            <a:ext cx="3359015" cy="2333265"/>
            <a:chOff x="5533138" y="1083025"/>
            <a:chExt cx="3359015" cy="2333265"/>
          </a:xfrm>
        </p:grpSpPr>
        <p:grpSp>
          <p:nvGrpSpPr>
            <p:cNvPr id="7" name="Group 6"/>
            <p:cNvGrpSpPr/>
            <p:nvPr/>
          </p:nvGrpSpPr>
          <p:grpSpPr>
            <a:xfrm>
              <a:off x="5533138" y="1651817"/>
              <a:ext cx="1047082" cy="790269"/>
              <a:chOff x="1452743" y="2458065"/>
              <a:chExt cx="1047082" cy="790269"/>
            </a:xfrm>
          </p:grpSpPr>
          <p:sp>
            <p:nvSpPr>
              <p:cNvPr id="5" name="Folded Corner 4"/>
              <p:cNvSpPr/>
              <p:nvPr/>
            </p:nvSpPr>
            <p:spPr>
              <a:xfrm>
                <a:off x="1789471" y="2458065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1452743" y="2940557"/>
                <a:ext cx="104708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particle.cpp</a:t>
                </a:r>
                <a:endParaRPr lang="en-US" sz="1400" dirty="0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6803927" y="1083025"/>
              <a:ext cx="877163" cy="799390"/>
              <a:chOff x="1452743" y="2448944"/>
              <a:chExt cx="877163" cy="799390"/>
            </a:xfrm>
          </p:grpSpPr>
          <p:sp>
            <p:nvSpPr>
              <p:cNvPr id="9" name="Folded Corner 8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452743" y="2940557"/>
                <a:ext cx="8771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/>
                  <a:t>particle.h</a:t>
                </a:r>
                <a:endParaRPr lang="en-US" sz="1400" dirty="0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5626912" y="2617060"/>
              <a:ext cx="859531" cy="797754"/>
              <a:chOff x="1461558" y="2448944"/>
              <a:chExt cx="859531" cy="797754"/>
            </a:xfrm>
          </p:grpSpPr>
          <p:sp>
            <p:nvSpPr>
              <p:cNvPr id="12" name="Folded Corner 11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461558" y="2938921"/>
                <a:ext cx="85953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main.cpp</a:t>
                </a:r>
                <a:endParaRPr lang="en-US" sz="1400" dirty="0"/>
              </a:p>
            </p:txBody>
          </p:sp>
        </p:grpSp>
        <p:cxnSp>
          <p:nvCxnSpPr>
            <p:cNvPr id="15" name="Straight Arrow Connector 14"/>
            <p:cNvCxnSpPr>
              <a:stCxn id="9" idx="1"/>
              <a:endCxn id="5" idx="3"/>
            </p:cNvCxnSpPr>
            <p:nvPr/>
          </p:nvCxnSpPr>
          <p:spPr>
            <a:xfrm flipH="1">
              <a:off x="6243492" y="1333748"/>
              <a:ext cx="812203" cy="56879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9" idx="1"/>
              <a:endCxn id="12" idx="3"/>
            </p:cNvCxnSpPr>
            <p:nvPr/>
          </p:nvCxnSpPr>
          <p:spPr>
            <a:xfrm flipH="1">
              <a:off x="6243491" y="1333748"/>
              <a:ext cx="812204" cy="153403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/>
            <p:cNvGrpSpPr/>
            <p:nvPr/>
          </p:nvGrpSpPr>
          <p:grpSpPr>
            <a:xfrm>
              <a:off x="7804996" y="1653293"/>
              <a:ext cx="1087157" cy="790269"/>
              <a:chOff x="1452743" y="2458065"/>
              <a:chExt cx="1087157" cy="790269"/>
            </a:xfrm>
          </p:grpSpPr>
          <p:sp>
            <p:nvSpPr>
              <p:cNvPr id="21" name="Folded Corner 20"/>
              <p:cNvSpPr/>
              <p:nvPr/>
            </p:nvSpPr>
            <p:spPr>
              <a:xfrm>
                <a:off x="1789471" y="2458065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452743" y="2940557"/>
                <a:ext cx="10871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particle.cpp'</a:t>
                </a:r>
                <a:endParaRPr lang="en-US" sz="1400" dirty="0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7898770" y="2618536"/>
              <a:ext cx="899605" cy="797754"/>
              <a:chOff x="1461558" y="2448944"/>
              <a:chExt cx="899605" cy="797754"/>
            </a:xfrm>
          </p:grpSpPr>
          <p:sp>
            <p:nvSpPr>
              <p:cNvPr id="24" name="Folded Corner 23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1461558" y="2938921"/>
                <a:ext cx="8996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main.cpp'</a:t>
                </a:r>
                <a:endParaRPr lang="en-US" sz="1400" dirty="0"/>
              </a:p>
            </p:txBody>
          </p:sp>
        </p:grpSp>
        <p:cxnSp>
          <p:nvCxnSpPr>
            <p:cNvPr id="27" name="Straight Arrow Connector 26"/>
            <p:cNvCxnSpPr/>
            <p:nvPr/>
          </p:nvCxnSpPr>
          <p:spPr>
            <a:xfrm>
              <a:off x="7012497" y="2124725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7012497" y="2971606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5514609" y="3530362"/>
            <a:ext cx="3149021" cy="1764473"/>
            <a:chOff x="5514609" y="3530362"/>
            <a:chExt cx="3149021" cy="1764473"/>
          </a:xfrm>
        </p:grpSpPr>
        <p:grpSp>
          <p:nvGrpSpPr>
            <p:cNvPr id="29" name="Group 28"/>
            <p:cNvGrpSpPr/>
            <p:nvPr/>
          </p:nvGrpSpPr>
          <p:grpSpPr>
            <a:xfrm>
              <a:off x="5514609" y="3530362"/>
              <a:ext cx="1087157" cy="790269"/>
              <a:chOff x="1452743" y="2458065"/>
              <a:chExt cx="1087157" cy="790269"/>
            </a:xfrm>
          </p:grpSpPr>
          <p:sp>
            <p:nvSpPr>
              <p:cNvPr id="30" name="Folded Corner 29"/>
              <p:cNvSpPr/>
              <p:nvPr/>
            </p:nvSpPr>
            <p:spPr>
              <a:xfrm>
                <a:off x="1789471" y="2458065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1452743" y="2940557"/>
                <a:ext cx="10871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particle.cpp'</a:t>
                </a:r>
                <a:endParaRPr lang="en-US" sz="1400" dirty="0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5608383" y="4495605"/>
              <a:ext cx="899605" cy="797754"/>
              <a:chOff x="1461558" y="2448944"/>
              <a:chExt cx="899605" cy="797754"/>
            </a:xfrm>
          </p:grpSpPr>
          <p:sp>
            <p:nvSpPr>
              <p:cNvPr id="33" name="Folded Corner 32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1461558" y="2938921"/>
                <a:ext cx="8996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main.cpp'</a:t>
                </a:r>
                <a:endParaRPr lang="en-US" sz="1400" dirty="0"/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7786467" y="3551226"/>
              <a:ext cx="877163" cy="770881"/>
              <a:chOff x="1452743" y="2477453"/>
              <a:chExt cx="877163" cy="770881"/>
            </a:xfrm>
          </p:grpSpPr>
          <p:sp>
            <p:nvSpPr>
              <p:cNvPr id="36" name="Folded Corner 35"/>
              <p:cNvSpPr/>
              <p:nvPr/>
            </p:nvSpPr>
            <p:spPr>
              <a:xfrm>
                <a:off x="1650188" y="2477453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1452743" y="2940557"/>
                <a:ext cx="8771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/>
                  <a:t>particle.o</a:t>
                </a:r>
                <a:endParaRPr lang="en-US" sz="1400" dirty="0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7880241" y="4466899"/>
              <a:ext cx="689612" cy="827936"/>
              <a:chOff x="1461558" y="2418762"/>
              <a:chExt cx="689612" cy="827936"/>
            </a:xfrm>
          </p:grpSpPr>
          <p:sp>
            <p:nvSpPr>
              <p:cNvPr id="39" name="Folded Corner 38"/>
              <p:cNvSpPr/>
              <p:nvPr/>
            </p:nvSpPr>
            <p:spPr>
              <a:xfrm>
                <a:off x="1639258" y="2418762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1461558" y="2938921"/>
                <a:ext cx="6896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/>
                  <a:t>main.o</a:t>
                </a:r>
                <a:endParaRPr lang="en-US" sz="1400" dirty="0"/>
              </a:p>
            </p:txBody>
          </p:sp>
        </p:grpSp>
        <p:cxnSp>
          <p:nvCxnSpPr>
            <p:cNvPr id="41" name="Straight Arrow Connector 40"/>
            <p:cNvCxnSpPr/>
            <p:nvPr/>
          </p:nvCxnSpPr>
          <p:spPr>
            <a:xfrm>
              <a:off x="6993968" y="4003270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6993968" y="4850151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/>
          <p:cNvGrpSpPr/>
          <p:nvPr/>
        </p:nvGrpSpPr>
        <p:grpSpPr>
          <a:xfrm>
            <a:off x="4785209" y="5564409"/>
            <a:ext cx="4051314" cy="860732"/>
            <a:chOff x="4785209" y="5564409"/>
            <a:chExt cx="4051314" cy="860732"/>
          </a:xfrm>
        </p:grpSpPr>
        <p:grpSp>
          <p:nvGrpSpPr>
            <p:cNvPr id="43" name="Group 42"/>
            <p:cNvGrpSpPr/>
            <p:nvPr/>
          </p:nvGrpSpPr>
          <p:grpSpPr>
            <a:xfrm>
              <a:off x="4785209" y="5634388"/>
              <a:ext cx="877163" cy="770881"/>
              <a:chOff x="1452743" y="2477453"/>
              <a:chExt cx="877163" cy="770881"/>
            </a:xfrm>
          </p:grpSpPr>
          <p:sp>
            <p:nvSpPr>
              <p:cNvPr id="44" name="Folded Corner 43"/>
              <p:cNvSpPr/>
              <p:nvPr/>
            </p:nvSpPr>
            <p:spPr>
              <a:xfrm>
                <a:off x="1650188" y="2477453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1452743" y="2940557"/>
                <a:ext cx="8771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/>
                  <a:t>particle.o</a:t>
                </a:r>
                <a:endParaRPr lang="en-US" sz="1400" dirty="0"/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5839909" y="5634388"/>
              <a:ext cx="689612" cy="790753"/>
              <a:chOff x="1489454" y="2418762"/>
              <a:chExt cx="689612" cy="790753"/>
            </a:xfrm>
          </p:grpSpPr>
          <p:sp>
            <p:nvSpPr>
              <p:cNvPr id="47" name="Folded Corner 46"/>
              <p:cNvSpPr/>
              <p:nvPr/>
            </p:nvSpPr>
            <p:spPr>
              <a:xfrm>
                <a:off x="1639258" y="2418762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1489454" y="2901738"/>
                <a:ext cx="6896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/>
                  <a:t>main.o</a:t>
                </a:r>
                <a:endParaRPr lang="en-US" sz="1400" dirty="0"/>
              </a:p>
            </p:txBody>
          </p:sp>
        </p:grpSp>
        <p:cxnSp>
          <p:nvCxnSpPr>
            <p:cNvPr id="51" name="Straight Arrow Connector 50"/>
            <p:cNvCxnSpPr/>
            <p:nvPr/>
          </p:nvCxnSpPr>
          <p:spPr>
            <a:xfrm>
              <a:off x="6993967" y="5885110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Group 51"/>
            <p:cNvGrpSpPr/>
            <p:nvPr/>
          </p:nvGrpSpPr>
          <p:grpSpPr>
            <a:xfrm>
              <a:off x="7732759" y="5564409"/>
              <a:ext cx="1103764" cy="790753"/>
              <a:chOff x="1341972" y="2418762"/>
              <a:chExt cx="1103764" cy="790753"/>
            </a:xfrm>
          </p:grpSpPr>
          <p:sp>
            <p:nvSpPr>
              <p:cNvPr id="53" name="Folded Corner 52"/>
              <p:cNvSpPr/>
              <p:nvPr/>
            </p:nvSpPr>
            <p:spPr>
              <a:xfrm>
                <a:off x="1639258" y="2418762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1341972" y="2901738"/>
                <a:ext cx="110376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particles.exe</a:t>
                </a:r>
                <a:endParaRPr lang="en-US" sz="14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22475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Preprocessor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Defines "programming language"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file</a:t>
            </a:r>
            <a:r>
              <a:rPr lang="en-US" dirty="0" smtClean="0"/>
              <a:t>: </a:t>
            </a:r>
            <a:r>
              <a:rPr lang="en-US" dirty="0" err="1" smtClean="0"/>
              <a:t>nclude</a:t>
            </a:r>
            <a:r>
              <a:rPr lang="en-US" dirty="0" smtClean="0"/>
              <a:t> file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#define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dirty="0" smtClean="0"/>
              <a:t>: define constant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#define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 smtClean="0"/>
              <a:t>: assign value to constant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… #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r>
              <a:rPr lang="en-US" dirty="0" smtClean="0"/>
              <a:t>: include if defined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ifndef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… #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r>
              <a:rPr lang="en-US" dirty="0" smtClean="0"/>
              <a:t>: include unless defined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59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814233" y="4419640"/>
            <a:ext cx="6672417" cy="2062103"/>
            <a:chOff x="814233" y="3752747"/>
            <a:chExt cx="6672417" cy="2062103"/>
          </a:xfrm>
        </p:grpSpPr>
        <p:sp>
          <p:nvSpPr>
            <p:cNvPr id="6" name="TextBox 5"/>
            <p:cNvSpPr txBox="1"/>
            <p:nvPr/>
          </p:nvSpPr>
          <p:spPr>
            <a:xfrm>
              <a:off x="814233" y="3752747"/>
              <a:ext cx="6672417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#ifndef PARTICLE_H</a:t>
              </a:r>
            </a:p>
            <a:p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#define PARTICLE_H</a:t>
              </a:r>
            </a:p>
            <a:p>
              <a:endParaRPr lang="nn-NO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Particle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…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#endif</a:t>
              </a:r>
              <a:endPara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372242" y="3752747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035277" y="4826238"/>
            <a:ext cx="5299587" cy="1440419"/>
            <a:chOff x="2143432" y="4413230"/>
            <a:chExt cx="5299587" cy="1440419"/>
          </a:xfrm>
        </p:grpSpPr>
        <p:grpSp>
          <p:nvGrpSpPr>
            <p:cNvPr id="8" name="Group 7"/>
            <p:cNvGrpSpPr/>
            <p:nvPr/>
          </p:nvGrpSpPr>
          <p:grpSpPr>
            <a:xfrm>
              <a:off x="3293810" y="4413230"/>
              <a:ext cx="4149209" cy="1022073"/>
              <a:chOff x="421569" y="2783994"/>
              <a:chExt cx="4149209" cy="1022073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1748721" y="2790404"/>
                <a:ext cx="2822057" cy="101566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include guard:</a:t>
                </a:r>
                <a:br>
                  <a:rPr lang="en-US" sz="2000" dirty="0" smtClean="0">
                    <a:solidFill>
                      <a:srgbClr val="C00000"/>
                    </a:solidFill>
                  </a:rPr>
                </a:br>
                <a:r>
                  <a:rPr lang="en-US" sz="2000" dirty="0" smtClean="0">
                    <a:solidFill>
                      <a:srgbClr val="C00000"/>
                    </a:solidFill>
                  </a:rPr>
                  <a:t>ensures class </a:t>
                </a:r>
                <a:r>
                  <a:rPr lang="en-US" sz="2000" dirty="0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declaration</a:t>
                </a:r>
              </a:p>
              <a:p>
                <a:r>
                  <a:rPr lang="en-US" sz="2000" dirty="0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included only one</a:t>
                </a:r>
                <a:endParaRPr lang="en-US" sz="2000" dirty="0">
                  <a:solidFill>
                    <a:srgbClr val="C00000"/>
                  </a:solidFill>
                  <a:cs typeface="Courier New" panose="02070309020205020404" pitchFamily="49" charset="0"/>
                </a:endParaRPr>
              </a:p>
            </p:txBody>
          </p:sp>
          <p:cxnSp>
            <p:nvCxnSpPr>
              <p:cNvPr id="10" name="Straight Arrow Connector 9"/>
              <p:cNvCxnSpPr>
                <a:stCxn id="9" idx="1"/>
              </p:cNvCxnSpPr>
              <p:nvPr/>
            </p:nvCxnSpPr>
            <p:spPr>
              <a:xfrm flipH="1" flipV="1">
                <a:off x="421569" y="2783994"/>
                <a:ext cx="1327152" cy="514242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Straight Arrow Connector 13"/>
            <p:cNvCxnSpPr>
              <a:stCxn id="9" idx="1"/>
            </p:cNvCxnSpPr>
            <p:nvPr/>
          </p:nvCxnSpPr>
          <p:spPr>
            <a:xfrm flipH="1">
              <a:off x="2143432" y="4927472"/>
              <a:ext cx="2477530" cy="92617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831144" y="6223130"/>
            <a:ext cx="3541098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C00000"/>
                </a:solidFill>
              </a:rPr>
              <a:t>Always</a:t>
            </a:r>
            <a:r>
              <a:rPr lang="en-US" sz="2400" dirty="0" smtClean="0">
                <a:solidFill>
                  <a:srgbClr val="C00000"/>
                </a:solidFill>
              </a:rPr>
              <a:t> use include guards!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599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Typographical conventions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 smtClean="0"/>
              <a:t>Do </a:t>
            </a:r>
            <a:r>
              <a:rPr lang="en-US" i="1" dirty="0" smtClean="0"/>
              <a:t>not</a:t>
            </a:r>
            <a:r>
              <a:rPr lang="en-US" dirty="0" smtClean="0"/>
              <a:t> type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 smtClean="0"/>
              <a:t>, it represents your shell prompt!</a:t>
            </a:r>
          </a:p>
          <a:p>
            <a:r>
              <a:rPr lang="en-US" dirty="0" smtClean="0"/>
              <a:t>Inline code fragments and file names are rendered as,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 smtClean="0"/>
              <a:t>Longer code fragments are rendered as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Data files are rendered as</a:t>
            </a:r>
            <a:endParaRPr lang="nl-BE" dirty="0" smtClean="0"/>
          </a:p>
          <a:p>
            <a:endParaRPr lang="nl-BE" dirty="0" smtClean="0"/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1214772" y="2408280"/>
            <a:ext cx="3414717" cy="3000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g++  -o hello.exe  hello.cpp</a:t>
            </a:r>
            <a:endParaRPr lang="nl-BE" sz="135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14772" y="4604111"/>
            <a:ext cx="2554792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21315" y="5576455"/>
            <a:ext cx="1943279" cy="10772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 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683797" y="4604111"/>
            <a:ext cx="5552877" cy="2014050"/>
            <a:chOff x="-2125758" y="5793669"/>
            <a:chExt cx="7403837" cy="2685400"/>
          </a:xfrm>
        </p:grpSpPr>
        <p:sp>
          <p:nvSpPr>
            <p:cNvPr id="13" name="Oval 12"/>
            <p:cNvSpPr/>
            <p:nvPr/>
          </p:nvSpPr>
          <p:spPr>
            <a:xfrm>
              <a:off x="2115117" y="820555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350"/>
            </a:p>
          </p:txBody>
        </p:sp>
        <p:cxnSp>
          <p:nvCxnSpPr>
            <p:cNvPr id="14" name="Straight Arrow Connector 13"/>
            <p:cNvCxnSpPr>
              <a:stCxn id="15" idx="1"/>
              <a:endCxn id="13" idx="6"/>
            </p:cNvCxnSpPr>
            <p:nvPr/>
          </p:nvCxnSpPr>
          <p:spPr>
            <a:xfrm flipH="1">
              <a:off x="2475159" y="6224557"/>
              <a:ext cx="1232747" cy="2117755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707905" y="5793669"/>
              <a:ext cx="1570174" cy="8617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fragment</a:t>
              </a:r>
              <a:br>
                <a:rPr lang="en-US" dirty="0"/>
              </a:br>
              <a:r>
                <a:rPr lang="en-US" dirty="0"/>
                <a:t>not shown</a:t>
              </a:r>
              <a:endParaRPr lang="nl-BE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-2125758" y="65775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350"/>
            </a:p>
          </p:txBody>
        </p:sp>
        <p:cxnSp>
          <p:nvCxnSpPr>
            <p:cNvPr id="17" name="Straight Arrow Connector 16"/>
            <p:cNvCxnSpPr>
              <a:stCxn id="15" idx="1"/>
              <a:endCxn id="16" idx="6"/>
            </p:cNvCxnSpPr>
            <p:nvPr/>
          </p:nvCxnSpPr>
          <p:spPr>
            <a:xfrm flipH="1">
              <a:off x="-1765717" y="6224557"/>
              <a:ext cx="5473622" cy="489715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09421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0" grpId="0" animBg="1"/>
      <p:bldP spid="11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Preprocessor macros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Literal substitution in source code</a:t>
            </a:r>
          </a:p>
          <a:p>
            <a:pPr lvl="1"/>
            <a:r>
              <a:rPr lang="en-US" dirty="0" smtClean="0"/>
              <a:t>constants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macros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60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63635" y="2664014"/>
            <a:ext cx="3318419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#define NR_DIM 3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double coords[</a:t>
            </a:r>
            <a:r>
              <a:rPr lang="nn-NO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NR_DIM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711101" y="2664014"/>
            <a:ext cx="5196931" cy="1077218"/>
            <a:chOff x="3711101" y="2664014"/>
            <a:chExt cx="5196931" cy="1077218"/>
          </a:xfrm>
        </p:grpSpPr>
        <p:sp>
          <p:nvSpPr>
            <p:cNvPr id="6" name="TextBox 5"/>
            <p:cNvSpPr txBox="1"/>
            <p:nvPr/>
          </p:nvSpPr>
          <p:spPr>
            <a:xfrm>
              <a:off x="4489337" y="2664014"/>
              <a:ext cx="4418695" cy="10772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nn-NO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double coords[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]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3711101" y="3202623"/>
              <a:ext cx="668593" cy="464941"/>
              <a:chOff x="3905503" y="3217415"/>
              <a:chExt cx="668593" cy="464941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>
                <a:off x="3905503" y="3217415"/>
                <a:ext cx="668593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3950100" y="3313024"/>
                <a:ext cx="5261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cpp</a:t>
                </a:r>
                <a:endParaRPr lang="en-US" dirty="0"/>
              </a:p>
            </p:txBody>
          </p:sp>
        </p:grpSp>
      </p:grpSp>
      <p:sp>
        <p:nvSpPr>
          <p:cNvPr id="9" name="TextBox 8"/>
          <p:cNvSpPr txBox="1"/>
          <p:nvPr/>
        </p:nvSpPr>
        <p:spPr>
          <a:xfrm>
            <a:off x="263635" y="4249796"/>
            <a:ext cx="3374373" cy="206210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double vars[2*n];</a:t>
            </a:r>
          </a:p>
          <a:p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#define x(i) vars</a:t>
            </a:r>
            <a:r>
              <a:rPr lang="nn-NO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[(i)]</a:t>
            </a:r>
            <a:endParaRPr lang="nn-NO" sz="1600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#define y(i) vars</a:t>
            </a:r>
            <a:r>
              <a:rPr lang="nn-NO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[(i)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+ n]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 = sqrt(</a:t>
            </a:r>
            <a:r>
              <a:rPr lang="nn-NO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x(1)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nn-NO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x(1)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+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n-NO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y(1)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nn-NO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y(1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754951" y="4249796"/>
            <a:ext cx="5153081" cy="2062103"/>
            <a:chOff x="3754951" y="4249796"/>
            <a:chExt cx="5153081" cy="2062103"/>
          </a:xfrm>
        </p:grpSpPr>
        <p:sp>
          <p:nvSpPr>
            <p:cNvPr id="10" name="TextBox 9"/>
            <p:cNvSpPr txBox="1"/>
            <p:nvPr/>
          </p:nvSpPr>
          <p:spPr>
            <a:xfrm>
              <a:off x="4540488" y="4249796"/>
              <a:ext cx="4367544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double vars[2*n];</a:t>
              </a:r>
            </a:p>
            <a:p>
              <a:endParaRPr lang="nn-NO" sz="1600" dirty="0" smtClean="0">
                <a:latin typeface="Courier New" pitchFamily="49" charset="0"/>
                <a:cs typeface="Courier New" pitchFamily="49" charset="0"/>
              </a:endParaRP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d = sqrt(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vars[(1)]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*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vars[(1)]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+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vars[(1)+n]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*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vars[(1)+n]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3754951" y="5139621"/>
              <a:ext cx="668593" cy="464941"/>
              <a:chOff x="3905503" y="3217415"/>
              <a:chExt cx="668593" cy="464941"/>
            </a:xfrm>
          </p:grpSpPr>
          <p:cxnSp>
            <p:nvCxnSpPr>
              <p:cNvPr id="13" name="Straight Arrow Connector 12"/>
              <p:cNvCxnSpPr/>
              <p:nvPr/>
            </p:nvCxnSpPr>
            <p:spPr>
              <a:xfrm>
                <a:off x="3905503" y="3217415"/>
                <a:ext cx="668593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/>
              <p:cNvSpPr txBox="1"/>
              <p:nvPr/>
            </p:nvSpPr>
            <p:spPr>
              <a:xfrm>
                <a:off x="3950100" y="3313024"/>
                <a:ext cx="5261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cpp</a:t>
                </a:r>
                <a:endParaRPr lang="en-US" dirty="0"/>
              </a:p>
            </p:txBody>
          </p:sp>
        </p:grpSp>
      </p:grpSp>
      <p:sp>
        <p:nvSpPr>
          <p:cNvPr id="17" name="TextBox 16"/>
          <p:cNvSpPr txBox="1"/>
          <p:nvPr/>
        </p:nvSpPr>
        <p:spPr>
          <a:xfrm>
            <a:off x="2655713" y="6138858"/>
            <a:ext cx="2867067" cy="58477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Do </a:t>
            </a:r>
            <a:r>
              <a:rPr lang="en-US" sz="3200" i="1" dirty="0" smtClean="0">
                <a:solidFill>
                  <a:srgbClr val="C00000"/>
                </a:solidFill>
              </a:rPr>
              <a:t>not</a:t>
            </a:r>
            <a:r>
              <a:rPr lang="en-US" sz="3200" dirty="0" smtClean="0">
                <a:solidFill>
                  <a:srgbClr val="C00000"/>
                </a:solidFill>
              </a:rPr>
              <a:t> overuse!</a:t>
            </a:r>
          </a:p>
        </p:txBody>
      </p:sp>
    </p:spTree>
    <p:extLst>
      <p:ext uri="{BB962C8B-B14F-4D97-AF65-F5344CB8AC3E}">
        <p14:creationId xmlns:p14="http://schemas.microsoft.com/office/powerpoint/2010/main" val="1327659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9" grpId="0" animBg="1"/>
      <p:bldP spid="17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files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>
                <a:hlinkClick r:id="rId2"/>
              </a:rPr>
              <a:t>https://github.com/gjbex/training-material/tree/master/CPlusPlus/Modularity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762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file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62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825625"/>
            <a:ext cx="6672417" cy="3539430"/>
            <a:chOff x="628650" y="1825625"/>
            <a:chExt cx="6672417" cy="3539430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353943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CXX = g++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CXXFLAGS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= -std=c++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14  -O2  -g  -Wall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LIBS = -lm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all: particles.exe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particles.exe: particle.o main.o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	$(CXX)  $(CXXFLAGS)   -o $@  $^  $(LIBS)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%.o: %.cpp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$(CXX)  $(CXXFLAGS)  -c  -o $@  $^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clean: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$(RM) particles.exe *.o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353808" y="1825625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Makefile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995948" y="1133128"/>
            <a:ext cx="4640827" cy="830996"/>
            <a:chOff x="-964783" y="2790404"/>
            <a:chExt cx="4640827" cy="830996"/>
          </a:xfrm>
        </p:grpSpPr>
        <p:sp>
          <p:nvSpPr>
            <p:cNvPr id="8" name="TextBox 7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compiler to use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-964783" y="2990459"/>
              <a:ext cx="2713505" cy="63094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5338916" y="2237560"/>
            <a:ext cx="3176434" cy="413419"/>
            <a:chOff x="499610" y="2777095"/>
            <a:chExt cx="3176434" cy="413419"/>
          </a:xfrm>
        </p:grpSpPr>
        <p:sp>
          <p:nvSpPr>
            <p:cNvPr id="12" name="TextBox 11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compiler options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499610" y="2777095"/>
              <a:ext cx="1249112" cy="2133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084439" y="2524534"/>
            <a:ext cx="6430911" cy="672479"/>
            <a:chOff x="-2754867" y="2518035"/>
            <a:chExt cx="6430911" cy="672479"/>
          </a:xfrm>
        </p:grpSpPr>
        <p:sp>
          <p:nvSpPr>
            <p:cNvPr id="17" name="TextBox 16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libraries to use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 flipV="1">
              <a:off x="-2754867" y="2518035"/>
              <a:ext cx="4503589" cy="4724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6588028" y="3781544"/>
            <a:ext cx="1927322" cy="533210"/>
            <a:chOff x="1748722" y="2676039"/>
            <a:chExt cx="1927322" cy="533210"/>
          </a:xfrm>
        </p:grpSpPr>
        <p:sp>
          <p:nvSpPr>
            <p:cNvPr id="21" name="TextBox 20"/>
            <p:cNvSpPr txBox="1"/>
            <p:nvPr/>
          </p:nvSpPr>
          <p:spPr>
            <a:xfrm>
              <a:off x="2762059" y="2809139"/>
              <a:ext cx="91398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linking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1"/>
            </p:cNvCxnSpPr>
            <p:nvPr/>
          </p:nvCxnSpPr>
          <p:spPr>
            <a:xfrm flipH="1" flipV="1">
              <a:off x="1748722" y="2676039"/>
              <a:ext cx="1013337" cy="3331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6017342" y="4492521"/>
            <a:ext cx="2494214" cy="451386"/>
            <a:chOff x="1278509" y="2778348"/>
            <a:chExt cx="2494214" cy="451386"/>
          </a:xfrm>
        </p:grpSpPr>
        <p:sp>
          <p:nvSpPr>
            <p:cNvPr id="26" name="TextBox 25"/>
            <p:cNvSpPr txBox="1"/>
            <p:nvPr/>
          </p:nvSpPr>
          <p:spPr>
            <a:xfrm>
              <a:off x="2562234" y="2829624"/>
              <a:ext cx="121048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compiling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7" name="Straight Arrow Connector 26"/>
            <p:cNvCxnSpPr>
              <a:stCxn id="26" idx="1"/>
            </p:cNvCxnSpPr>
            <p:nvPr/>
          </p:nvCxnSpPr>
          <p:spPr>
            <a:xfrm flipH="1" flipV="1">
              <a:off x="1278509" y="2778348"/>
              <a:ext cx="1283725" cy="25133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4798142" y="5209887"/>
            <a:ext cx="3713414" cy="635697"/>
            <a:chOff x="59309" y="2594037"/>
            <a:chExt cx="3713414" cy="635697"/>
          </a:xfrm>
        </p:grpSpPr>
        <p:sp>
          <p:nvSpPr>
            <p:cNvPr id="31" name="TextBox 30"/>
            <p:cNvSpPr txBox="1"/>
            <p:nvPr/>
          </p:nvSpPr>
          <p:spPr>
            <a:xfrm>
              <a:off x="2562234" y="2829624"/>
              <a:ext cx="121048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clean up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2" name="Straight Arrow Connector 31"/>
            <p:cNvCxnSpPr>
              <a:stCxn id="31" idx="1"/>
            </p:cNvCxnSpPr>
            <p:nvPr/>
          </p:nvCxnSpPr>
          <p:spPr>
            <a:xfrm flipH="1" flipV="1">
              <a:off x="59309" y="2594037"/>
              <a:ext cx="2502925" cy="4356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84428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rule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Recipe</a:t>
            </a:r>
          </a:p>
          <a:p>
            <a:pPr lvl="1"/>
            <a:r>
              <a:rPr lang="en-US" dirty="0" smtClean="0"/>
              <a:t>target: what to make</a:t>
            </a:r>
          </a:p>
          <a:p>
            <a:pPr lvl="1"/>
            <a:r>
              <a:rPr lang="en-US" dirty="0" smtClean="0"/>
              <a:t>dependency: what artifacts are required</a:t>
            </a:r>
          </a:p>
          <a:p>
            <a:pPr lvl="1"/>
            <a:r>
              <a:rPr lang="en-US" dirty="0" smtClean="0"/>
              <a:t>action: how to do it</a:t>
            </a:r>
          </a:p>
          <a:p>
            <a:r>
              <a:rPr lang="en-US" dirty="0" smtClean="0"/>
              <a:t>E.g., how to create object files?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847852" y="4903124"/>
            <a:ext cx="5487015" cy="584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%.o: %.cpp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	$(CXX)  $(CXXFLAGS) 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-c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 -o $@  $^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35326" y="4021455"/>
            <a:ext cx="2073577" cy="953668"/>
            <a:chOff x="2762059" y="2809139"/>
            <a:chExt cx="2073577" cy="953668"/>
          </a:xfrm>
        </p:grpSpPr>
        <p:sp>
          <p:nvSpPr>
            <p:cNvPr id="9" name="TextBox 8"/>
            <p:cNvSpPr txBox="1"/>
            <p:nvPr/>
          </p:nvSpPr>
          <p:spPr>
            <a:xfrm>
              <a:off x="2762059" y="2809139"/>
              <a:ext cx="2073577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target = object file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2"/>
            </p:cNvCxnSpPr>
            <p:nvPr/>
          </p:nvCxnSpPr>
          <p:spPr>
            <a:xfrm>
              <a:off x="3798848" y="3209249"/>
              <a:ext cx="741820" cy="5535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898871" y="4021455"/>
            <a:ext cx="3246289" cy="953668"/>
            <a:chOff x="2762058" y="2809139"/>
            <a:chExt cx="3246289" cy="953668"/>
          </a:xfrm>
        </p:grpSpPr>
        <p:sp>
          <p:nvSpPr>
            <p:cNvPr id="16" name="TextBox 15"/>
            <p:cNvSpPr txBox="1"/>
            <p:nvPr/>
          </p:nvSpPr>
          <p:spPr>
            <a:xfrm>
              <a:off x="2762058" y="2809139"/>
              <a:ext cx="324628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dependency = C++ source file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7" name="Straight Arrow Connector 16"/>
            <p:cNvCxnSpPr>
              <a:stCxn id="16" idx="2"/>
            </p:cNvCxnSpPr>
            <p:nvPr/>
          </p:nvCxnSpPr>
          <p:spPr>
            <a:xfrm flipH="1">
              <a:off x="2950517" y="3209249"/>
              <a:ext cx="1434686" cy="5535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5502178" y="5384703"/>
            <a:ext cx="2658596" cy="850472"/>
            <a:chOff x="2762059" y="2358777"/>
            <a:chExt cx="2658596" cy="850472"/>
          </a:xfrm>
        </p:grpSpPr>
        <p:sp>
          <p:nvSpPr>
            <p:cNvPr id="21" name="TextBox 20"/>
            <p:cNvSpPr txBox="1"/>
            <p:nvPr/>
          </p:nvSpPr>
          <p:spPr>
            <a:xfrm>
              <a:off x="2762059" y="2809139"/>
              <a:ext cx="265859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only compile, don't link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H="1" flipV="1">
              <a:off x="2974883" y="2358777"/>
              <a:ext cx="1116474" cy="45036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245499" y="5584723"/>
            <a:ext cx="7738294" cy="1104104"/>
            <a:chOff x="245499" y="5584723"/>
            <a:chExt cx="7738294" cy="1104104"/>
          </a:xfrm>
        </p:grpSpPr>
        <p:sp>
          <p:nvSpPr>
            <p:cNvPr id="26" name="TextBox 25"/>
            <p:cNvSpPr txBox="1"/>
            <p:nvPr/>
          </p:nvSpPr>
          <p:spPr>
            <a:xfrm>
              <a:off x="245499" y="6350273"/>
              <a:ext cx="7738294" cy="33855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g++  -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stc=c++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14 -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O2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-g -Wall  -c  -o particle.o  particle.cpp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3087330" y="5584723"/>
              <a:ext cx="0" cy="650452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868367" y="5665788"/>
              <a:ext cx="18837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particle.o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35326" y="4818487"/>
            <a:ext cx="2486532" cy="638195"/>
            <a:chOff x="1590282" y="3425217"/>
            <a:chExt cx="2486532" cy="638195"/>
          </a:xfrm>
        </p:grpSpPr>
        <p:sp>
          <p:nvSpPr>
            <p:cNvPr id="33" name="TextBox 32"/>
            <p:cNvSpPr txBox="1"/>
            <p:nvPr/>
          </p:nvSpPr>
          <p:spPr>
            <a:xfrm>
              <a:off x="1590282" y="3425217"/>
              <a:ext cx="56449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tab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160173" y="3782568"/>
              <a:ext cx="91664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/>
            <p:cNvCxnSpPr>
              <a:stCxn id="33" idx="3"/>
              <a:endCxn id="34" idx="1"/>
            </p:cNvCxnSpPr>
            <p:nvPr/>
          </p:nvCxnSpPr>
          <p:spPr>
            <a:xfrm>
              <a:off x="2154776" y="3625272"/>
              <a:ext cx="1005397" cy="29771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5200443" y="4014790"/>
            <a:ext cx="3186474" cy="1203807"/>
            <a:chOff x="1524018" y="2809139"/>
            <a:chExt cx="3186474" cy="1203807"/>
          </a:xfrm>
        </p:grpSpPr>
        <p:sp>
          <p:nvSpPr>
            <p:cNvPr id="47" name="TextBox 46"/>
            <p:cNvSpPr txBox="1"/>
            <p:nvPr/>
          </p:nvSpPr>
          <p:spPr>
            <a:xfrm>
              <a:off x="2762060" y="2809139"/>
              <a:ext cx="194843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action = compile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8" name="Straight Arrow Connector 47"/>
            <p:cNvCxnSpPr>
              <a:stCxn id="47" idx="2"/>
            </p:cNvCxnSpPr>
            <p:nvPr/>
          </p:nvCxnSpPr>
          <p:spPr>
            <a:xfrm flipH="1">
              <a:off x="1524018" y="3209249"/>
              <a:ext cx="2212258" cy="8036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5592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Linking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Default target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89090" y="3124013"/>
            <a:ext cx="6275155" cy="584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particles.exe: particle.o main.o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	$(CXX)  $(CXXFLAGS)   -o $@  $^  $(LIBS)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64822" y="2364402"/>
            <a:ext cx="2270222" cy="755733"/>
            <a:chOff x="2762059" y="2809139"/>
            <a:chExt cx="2270222" cy="755733"/>
          </a:xfrm>
        </p:grpSpPr>
        <p:sp>
          <p:nvSpPr>
            <p:cNvPr id="7" name="TextBox 6"/>
            <p:cNvSpPr txBox="1"/>
            <p:nvPr/>
          </p:nvSpPr>
          <p:spPr>
            <a:xfrm>
              <a:off x="2762059" y="2809139"/>
              <a:ext cx="22702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target = executable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2"/>
            </p:cNvCxnSpPr>
            <p:nvPr/>
          </p:nvCxnSpPr>
          <p:spPr>
            <a:xfrm>
              <a:off x="3897170" y="3209249"/>
              <a:ext cx="562899" cy="3556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273627" y="2364402"/>
            <a:ext cx="2822374" cy="771642"/>
            <a:chOff x="2762059" y="2809139"/>
            <a:chExt cx="2822374" cy="771642"/>
          </a:xfrm>
        </p:grpSpPr>
        <p:sp>
          <p:nvSpPr>
            <p:cNvPr id="10" name="TextBox 9"/>
            <p:cNvSpPr txBox="1"/>
            <p:nvPr/>
          </p:nvSpPr>
          <p:spPr>
            <a:xfrm>
              <a:off x="2762059" y="2809139"/>
              <a:ext cx="282237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dependency = object files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10" idx="2"/>
            </p:cNvCxnSpPr>
            <p:nvPr/>
          </p:nvCxnSpPr>
          <p:spPr>
            <a:xfrm flipH="1">
              <a:off x="3932613" y="3209249"/>
              <a:ext cx="240633" cy="3715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189090" y="3775918"/>
            <a:ext cx="6275155" cy="1302357"/>
            <a:chOff x="551860" y="5584723"/>
            <a:chExt cx="6275155" cy="1302357"/>
          </a:xfrm>
        </p:grpSpPr>
        <p:sp>
          <p:nvSpPr>
            <p:cNvPr id="13" name="TextBox 12"/>
            <p:cNvSpPr txBox="1"/>
            <p:nvPr/>
          </p:nvSpPr>
          <p:spPr>
            <a:xfrm>
              <a:off x="551860" y="6302305"/>
              <a:ext cx="6275155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g++  -O2 -g -Wall -stc=c++14  -o particles.exe \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particle.o main.o  -lm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3087330" y="5584723"/>
              <a:ext cx="0" cy="650452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1189089" y="5884575"/>
            <a:ext cx="6275155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all: particles.exe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5931706" y="2364402"/>
            <a:ext cx="2101249" cy="976103"/>
            <a:chOff x="2125286" y="2809139"/>
            <a:chExt cx="2101249" cy="976103"/>
          </a:xfrm>
        </p:grpSpPr>
        <p:sp>
          <p:nvSpPr>
            <p:cNvPr id="21" name="TextBox 20"/>
            <p:cNvSpPr txBox="1"/>
            <p:nvPr/>
          </p:nvSpPr>
          <p:spPr>
            <a:xfrm>
              <a:off x="2762060" y="2809139"/>
              <a:ext cx="146447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action = link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2"/>
            </p:cNvCxnSpPr>
            <p:nvPr/>
          </p:nvCxnSpPr>
          <p:spPr>
            <a:xfrm flipH="1">
              <a:off x="2125286" y="3209249"/>
              <a:ext cx="1369012" cy="5759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18862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9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make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 executable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Only execute targets with modified dependencies</a:t>
            </a:r>
          </a:p>
          <a:p>
            <a:pPr lvl="1"/>
            <a:r>
              <a:rPr lang="en-US" dirty="0" smtClean="0"/>
              <a:t>dependency tracking</a:t>
            </a:r>
          </a:p>
          <a:p>
            <a:pPr lvl="1"/>
            <a:r>
              <a:rPr lang="en-US" dirty="0" smtClean="0"/>
              <a:t>saves lots of time on large projects</a:t>
            </a:r>
          </a:p>
          <a:p>
            <a:r>
              <a:rPr lang="en-US" dirty="0" smtClean="0"/>
              <a:t>Clean all build artifacts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45341" y="2458063"/>
            <a:ext cx="211468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make</a:t>
            </a:r>
            <a:endParaRPr 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45342" y="5245506"/>
            <a:ext cx="2114681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make  clean</a:t>
            </a:r>
            <a:endParaRPr 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7635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C++ dependencies on header files can be non-trivial</a:t>
            </a:r>
          </a:p>
          <a:p>
            <a:pPr lvl="1"/>
            <a:r>
              <a:rPr lang="en-US" dirty="0" smtClean="0"/>
              <a:t>weird errors</a:t>
            </a:r>
          </a:p>
          <a:p>
            <a:r>
              <a:rPr lang="en-US" dirty="0" smtClean="0"/>
              <a:t>Can be tracked automatically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66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28650" y="3271462"/>
            <a:ext cx="7413381" cy="2554545"/>
            <a:chOff x="628650" y="1825625"/>
            <a:chExt cx="6672417" cy="2554545"/>
          </a:xfrm>
        </p:grpSpPr>
        <p:sp>
          <p:nvSpPr>
            <p:cNvPr id="6" name="TextBox 5"/>
            <p:cNvSpPr txBox="1"/>
            <p:nvPr/>
          </p:nvSpPr>
          <p:spPr>
            <a:xfrm>
              <a:off x="628650" y="1825625"/>
              <a:ext cx="6672417" cy="255454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CPPFLAGS = -MMD  -MP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%.o: %.cpp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$(CXX)  $(CXXFLAGS)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$(CPPFLAGS)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-c  -o $@  $^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-include $(wildcard *.d)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clean: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$(RM) particles.exe *.o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*.d</a:t>
              </a:r>
              <a:endPara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353808" y="1825625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Makefile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540370" y="3683397"/>
            <a:ext cx="5211639" cy="535046"/>
            <a:chOff x="3540370" y="3245740"/>
            <a:chExt cx="5211639" cy="535046"/>
          </a:xfrm>
        </p:grpSpPr>
        <p:grpSp>
          <p:nvGrpSpPr>
            <p:cNvPr id="8" name="Group 7"/>
            <p:cNvGrpSpPr/>
            <p:nvPr/>
          </p:nvGrpSpPr>
          <p:grpSpPr>
            <a:xfrm>
              <a:off x="5478586" y="3245740"/>
              <a:ext cx="3273423" cy="535046"/>
              <a:chOff x="1221722" y="2790404"/>
              <a:chExt cx="3273423" cy="535046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1748722" y="2790404"/>
                <a:ext cx="2746423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create dependency files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0" name="Straight Arrow Connector 9"/>
              <p:cNvCxnSpPr>
                <a:stCxn id="9" idx="1"/>
              </p:cNvCxnSpPr>
              <p:nvPr/>
            </p:nvCxnSpPr>
            <p:spPr>
              <a:xfrm flipH="1">
                <a:off x="1221722" y="2990459"/>
                <a:ext cx="527000" cy="33499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" name="Straight Arrow Connector 12"/>
            <p:cNvCxnSpPr>
              <a:stCxn id="9" idx="1"/>
            </p:cNvCxnSpPr>
            <p:nvPr/>
          </p:nvCxnSpPr>
          <p:spPr>
            <a:xfrm flipH="1" flipV="1">
              <a:off x="3540370" y="3245741"/>
              <a:ext cx="2465216" cy="2000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3954585" y="4768521"/>
            <a:ext cx="4797424" cy="400110"/>
            <a:chOff x="-302278" y="2790404"/>
            <a:chExt cx="4797424" cy="400110"/>
          </a:xfrm>
        </p:grpSpPr>
        <p:sp>
          <p:nvSpPr>
            <p:cNvPr id="17" name="TextBox 16"/>
            <p:cNvSpPr txBox="1"/>
            <p:nvPr/>
          </p:nvSpPr>
          <p:spPr>
            <a:xfrm>
              <a:off x="1748722" y="2790404"/>
              <a:ext cx="274642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include dependency files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 flipV="1">
              <a:off x="-302278" y="2925340"/>
              <a:ext cx="2051000" cy="651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017477" y="5728672"/>
            <a:ext cx="3734531" cy="572429"/>
            <a:chOff x="878943" y="2618085"/>
            <a:chExt cx="3734531" cy="572429"/>
          </a:xfrm>
        </p:grpSpPr>
        <p:sp>
          <p:nvSpPr>
            <p:cNvPr id="22" name="TextBox 21"/>
            <p:cNvSpPr txBox="1"/>
            <p:nvPr/>
          </p:nvSpPr>
          <p:spPr>
            <a:xfrm>
              <a:off x="1748721" y="2790404"/>
              <a:ext cx="2864753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clean dependency files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2" idx="1"/>
            </p:cNvCxnSpPr>
            <p:nvPr/>
          </p:nvCxnSpPr>
          <p:spPr>
            <a:xfrm flipH="1" flipV="1">
              <a:off x="878943" y="2618085"/>
              <a:ext cx="869778" cy="3723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51768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Caveats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Writing your own make files</a:t>
            </a:r>
          </a:p>
          <a:p>
            <a:pPr lvl="1"/>
            <a:r>
              <a:rPr lang="en-US" dirty="0" smtClean="0"/>
              <a:t>tedious</a:t>
            </a:r>
          </a:p>
          <a:p>
            <a:pPr lvl="1"/>
            <a:r>
              <a:rPr lang="en-US" dirty="0" smtClean="0"/>
              <a:t>error prone</a:t>
            </a:r>
          </a:p>
          <a:p>
            <a:pPr lvl="1"/>
            <a:r>
              <a:rPr lang="en-US" dirty="0" smtClean="0"/>
              <a:t>okay for small projects</a:t>
            </a:r>
          </a:p>
          <a:p>
            <a:r>
              <a:rPr lang="en-US" dirty="0" smtClean="0"/>
              <a:t>Better: use </a:t>
            </a:r>
            <a:r>
              <a:rPr lang="en-US" dirty="0" err="1" smtClean="0"/>
              <a:t>autotools</a:t>
            </a:r>
            <a:endParaRPr lang="en-US" dirty="0" smtClean="0"/>
          </a:p>
          <a:p>
            <a:pPr lvl="1"/>
            <a:r>
              <a:rPr lang="en-US" dirty="0" smtClean="0"/>
              <a:t>create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configure.ac</a:t>
            </a:r>
            <a:r>
              <a:rPr lang="en-US" dirty="0" smtClean="0"/>
              <a:t> for project</a:t>
            </a:r>
          </a:p>
          <a:p>
            <a:pPr lvl="1"/>
            <a:r>
              <a:rPr lang="en-US" dirty="0" smtClean="0"/>
              <a:t>create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Makefile.am</a:t>
            </a:r>
            <a:r>
              <a:rPr lang="en-US" dirty="0" smtClean="0"/>
              <a:t> per directory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890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left out/added?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Added</a:t>
            </a:r>
            <a:endParaRPr lang="en-US" dirty="0" smtClean="0"/>
          </a:p>
          <a:p>
            <a:pPr lvl="1"/>
            <a:r>
              <a:rPr lang="en-US" dirty="0" smtClean="0"/>
              <a:t>building software using </a:t>
            </a:r>
            <a:r>
              <a:rPr lang="en-US" dirty="0" smtClean="0"/>
              <a:t>make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825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handling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3,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  <a:endParaRPr lang="en-US" sz="1600" dirty="0" smtClean="0">
              <a:hlinkClick r:id="rId2"/>
            </a:endParaRPr>
          </a:p>
          <a:p>
            <a:r>
              <a:rPr lang="en-US" sz="1600" dirty="0" smtClean="0">
                <a:hlinkClick r:id="rId2"/>
              </a:rPr>
              <a:t>https</a:t>
            </a:r>
            <a:r>
              <a:rPr lang="en-US" sz="1600" dirty="0">
                <a:hlinkClick r:id="rId2"/>
              </a:rPr>
              <a:t>://github.com/gjbex/training-material/tree/master/CPlusPlus/Modularity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111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 versus semantics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syntax: form, grammar</a:t>
            </a:r>
          </a:p>
          <a:p>
            <a:pPr lvl="1"/>
            <a:r>
              <a:rPr lang="en-US" dirty="0" smtClean="0"/>
              <a:t>correct:</a:t>
            </a:r>
            <a:br>
              <a:rPr lang="en-US" dirty="0" smtClean="0"/>
            </a:br>
            <a:r>
              <a:rPr lang="en-US" i="1" dirty="0" smtClean="0"/>
              <a:t>The dog is barking.</a:t>
            </a:r>
          </a:p>
          <a:p>
            <a:pPr lvl="1"/>
            <a:r>
              <a:rPr lang="en-US" dirty="0" smtClean="0"/>
              <a:t>incorrect:</a:t>
            </a:r>
            <a:br>
              <a:rPr lang="en-US" dirty="0" smtClean="0"/>
            </a:br>
            <a:r>
              <a:rPr lang="en-US" i="1" dirty="0" smtClean="0"/>
              <a:t>The dog barking.</a:t>
            </a:r>
          </a:p>
          <a:p>
            <a:r>
              <a:rPr lang="en-US" dirty="0" smtClean="0"/>
              <a:t>semantics: meaning, interpretation</a:t>
            </a:r>
          </a:p>
          <a:p>
            <a:pPr lvl="1"/>
            <a:r>
              <a:rPr lang="en-US" dirty="0" smtClean="0"/>
              <a:t>correct: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i="1" dirty="0" smtClean="0"/>
              <a:t>The dog </a:t>
            </a:r>
            <a:r>
              <a:rPr lang="nl-BE" i="1" dirty="0" err="1" smtClean="0"/>
              <a:t>barked</a:t>
            </a:r>
            <a:r>
              <a:rPr lang="nl-BE" i="1" dirty="0" smtClean="0"/>
              <a:t>.</a:t>
            </a:r>
          </a:p>
          <a:p>
            <a:pPr lvl="1"/>
            <a:r>
              <a:rPr lang="en-US" dirty="0" smtClean="0"/>
              <a:t>incorrect:</a:t>
            </a:r>
            <a:br>
              <a:rPr lang="en-US" dirty="0" smtClean="0"/>
            </a:br>
            <a:r>
              <a:rPr lang="en-US" i="1" dirty="0" smtClean="0"/>
              <a:t>The dog spoke.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11960" y="5981218"/>
            <a:ext cx="247696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Except in fairy tales!</a:t>
            </a:r>
            <a:endParaRPr lang="nl-BE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449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 for preconditions</a:t>
            </a:r>
          </a:p>
          <a:p>
            <a:pPr lvl="1"/>
            <a:r>
              <a:rPr lang="en-US" dirty="0" smtClean="0"/>
              <a:t>valid arguments for functions?</a:t>
            </a:r>
          </a:p>
          <a:p>
            <a:r>
              <a:rPr lang="en-US" dirty="0" smtClean="0"/>
              <a:t>Invariants</a:t>
            </a:r>
          </a:p>
          <a:p>
            <a:pPr lvl="1"/>
            <a:r>
              <a:rPr lang="en-US" dirty="0" smtClean="0"/>
              <a:t>valid state of object?</a:t>
            </a:r>
          </a:p>
          <a:p>
            <a:r>
              <a:rPr lang="en-US" dirty="0" smtClean="0"/>
              <a:t>Check for runtime problems</a:t>
            </a:r>
          </a:p>
          <a:p>
            <a:pPr lvl="1"/>
            <a:r>
              <a:rPr lang="en-US" dirty="0" smtClean="0"/>
              <a:t>e.g., opening files</a:t>
            </a:r>
          </a:p>
          <a:p>
            <a:r>
              <a:rPr lang="en-US" dirty="0" smtClean="0"/>
              <a:t>Signal problems</a:t>
            </a:r>
          </a:p>
          <a:p>
            <a:pPr lvl="1"/>
            <a:r>
              <a:rPr lang="en-US" dirty="0" smtClean="0"/>
              <a:t>don't fail silently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861187" y="5653743"/>
            <a:ext cx="286982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Throw exceptions!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46112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Throw exception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71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80704" y="1894981"/>
            <a:ext cx="6971685" cy="403187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nn-NO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exception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using namespace std;</a:t>
            </a:r>
          </a:p>
          <a:p>
            <a:endParaRPr lang="nn-NO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int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fac(int n)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if (n &lt; 0)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string msg("fac argument ");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msg += to_string(n) + ", must be positive";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throw invalid_argument(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msg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} else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int result = 1;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for (int i = 2; i &lt;= n; i++)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    result *= i;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return result;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824751" y="2108763"/>
            <a:ext cx="2989006" cy="929405"/>
            <a:chOff x="1995658" y="2809139"/>
            <a:chExt cx="2989006" cy="929405"/>
          </a:xfrm>
        </p:grpSpPr>
        <p:sp>
          <p:nvSpPr>
            <p:cNvPr id="6" name="TextBox 5"/>
            <p:cNvSpPr txBox="1"/>
            <p:nvPr/>
          </p:nvSpPr>
          <p:spPr>
            <a:xfrm>
              <a:off x="2762059" y="2809139"/>
              <a:ext cx="222260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check precondition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2"/>
            </p:cNvCxnSpPr>
            <p:nvPr/>
          </p:nvCxnSpPr>
          <p:spPr>
            <a:xfrm flipH="1">
              <a:off x="1995658" y="3209249"/>
              <a:ext cx="1877704" cy="5292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166546" y="3910918"/>
            <a:ext cx="3716902" cy="608652"/>
            <a:chOff x="1267762" y="2600597"/>
            <a:chExt cx="3716902" cy="608652"/>
          </a:xfrm>
        </p:grpSpPr>
        <p:sp>
          <p:nvSpPr>
            <p:cNvPr id="11" name="TextBox 10"/>
            <p:cNvSpPr txBox="1"/>
            <p:nvPr/>
          </p:nvSpPr>
          <p:spPr>
            <a:xfrm>
              <a:off x="2762059" y="2809139"/>
              <a:ext cx="222260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standard exception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1267762" y="2600597"/>
              <a:ext cx="1494297" cy="4085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181228" y="3038168"/>
            <a:ext cx="2502978" cy="707886"/>
            <a:chOff x="181228" y="3038168"/>
            <a:chExt cx="2502978" cy="707886"/>
          </a:xfrm>
        </p:grpSpPr>
        <p:sp>
          <p:nvSpPr>
            <p:cNvPr id="16" name="TextBox 15"/>
            <p:cNvSpPr txBox="1"/>
            <p:nvPr/>
          </p:nvSpPr>
          <p:spPr>
            <a:xfrm>
              <a:off x="181228" y="3038168"/>
              <a:ext cx="1785224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returns control</a:t>
              </a:r>
              <a:br>
                <a:rPr lang="en-US" sz="2000" dirty="0" smtClean="0"/>
              </a:br>
              <a:r>
                <a:rPr lang="en-US" sz="2000" dirty="0" smtClean="0"/>
                <a:t>to caller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7" name="Straight Arrow Connector 16"/>
            <p:cNvCxnSpPr>
              <a:stCxn id="16" idx="3"/>
            </p:cNvCxnSpPr>
            <p:nvPr/>
          </p:nvCxnSpPr>
          <p:spPr>
            <a:xfrm>
              <a:off x="1966452" y="3392111"/>
              <a:ext cx="717754" cy="3539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61751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Catch exception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28650" y="4161376"/>
            <a:ext cx="7886700" cy="2015587"/>
          </a:xfrm>
        </p:spPr>
        <p:txBody>
          <a:bodyPr/>
          <a:lstStyle/>
          <a:p>
            <a:r>
              <a:rPr lang="en-US" dirty="0" smtClean="0"/>
              <a:t>Multiple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US" dirty="0" smtClean="0"/>
              <a:t> phrase are possible</a:t>
            </a:r>
          </a:p>
          <a:p>
            <a:r>
              <a:rPr lang="en-US" dirty="0" smtClean="0"/>
              <a:t>Exception can be </a:t>
            </a:r>
            <a:r>
              <a:rPr lang="en-US" dirty="0" err="1" smtClean="0"/>
              <a:t>rethrown</a:t>
            </a:r>
            <a:r>
              <a:rPr lang="en-US" dirty="0" smtClean="0"/>
              <a:t>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throw;</a:t>
            </a:r>
          </a:p>
          <a:p>
            <a:r>
              <a:rPr lang="en-US" dirty="0" smtClean="0"/>
              <a:t>Recover from exception if possible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72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80704" y="1894981"/>
            <a:ext cx="6971685" cy="206210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n-NO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try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cout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&lt;&lt; fac(n) &lt;&lt; endl;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}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catch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(invalid_argument e)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cerr &lt;&lt; "# error: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"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&lt;&lt; e.what()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exit(1);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134159" y="3202996"/>
            <a:ext cx="3716902" cy="608652"/>
            <a:chOff x="1267762" y="2600597"/>
            <a:chExt cx="3716902" cy="608652"/>
          </a:xfrm>
        </p:grpSpPr>
        <p:sp>
          <p:nvSpPr>
            <p:cNvPr id="6" name="TextBox 5"/>
            <p:cNvSpPr txBox="1"/>
            <p:nvPr/>
          </p:nvSpPr>
          <p:spPr>
            <a:xfrm>
              <a:off x="2762059" y="2809139"/>
              <a:ext cx="222260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deal with situation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 flipV="1">
              <a:off x="1267762" y="2600597"/>
              <a:ext cx="1494297" cy="4085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3388131" y="1951992"/>
            <a:ext cx="5621604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Note: only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invalid_argument</a:t>
            </a:r>
            <a:r>
              <a:rPr lang="en-US" sz="2000" dirty="0" smtClean="0"/>
              <a:t> exception caught</a:t>
            </a:r>
            <a:endParaRPr lang="en-US" sz="2000" dirty="0"/>
          </a:p>
        </p:txBody>
      </p:sp>
      <p:grpSp>
        <p:nvGrpSpPr>
          <p:cNvPr id="10" name="Group 9"/>
          <p:cNvGrpSpPr/>
          <p:nvPr/>
        </p:nvGrpSpPr>
        <p:grpSpPr>
          <a:xfrm>
            <a:off x="264496" y="2371511"/>
            <a:ext cx="1829774" cy="400110"/>
            <a:chOff x="2762059" y="1769112"/>
            <a:chExt cx="1829774" cy="400110"/>
          </a:xfrm>
        </p:grpSpPr>
        <p:sp>
          <p:nvSpPr>
            <p:cNvPr id="11" name="TextBox 10"/>
            <p:cNvSpPr txBox="1"/>
            <p:nvPr/>
          </p:nvSpPr>
          <p:spPr>
            <a:xfrm>
              <a:off x="2762059" y="1769112"/>
              <a:ext cx="105886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execute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3"/>
            </p:cNvCxnSpPr>
            <p:nvPr/>
          </p:nvCxnSpPr>
          <p:spPr>
            <a:xfrm>
              <a:off x="3820921" y="1969167"/>
              <a:ext cx="77091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92230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8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Caveats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Good error handling is hard</a:t>
            </a:r>
          </a:p>
          <a:p>
            <a:pPr lvl="1"/>
            <a:r>
              <a:rPr lang="en-US" dirty="0" smtClean="0"/>
              <a:t>handle error at right level</a:t>
            </a:r>
          </a:p>
          <a:p>
            <a:pPr lvl="1"/>
            <a:r>
              <a:rPr lang="en-US" dirty="0" smtClean="0"/>
              <a:t>convey maximal information to user</a:t>
            </a:r>
          </a:p>
          <a:p>
            <a:r>
              <a:rPr lang="en-US" dirty="0" smtClean="0"/>
              <a:t>Increases size of code base considerably</a:t>
            </a:r>
          </a:p>
          <a:p>
            <a:r>
              <a:rPr lang="en-US" dirty="0" smtClean="0"/>
              <a:t>Think of corner cases</a:t>
            </a:r>
          </a:p>
          <a:p>
            <a:r>
              <a:rPr lang="en-US" dirty="0" smtClean="0"/>
              <a:t>Requires testing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90917" y="5053781"/>
            <a:ext cx="361163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 it right, or not at all!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73154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35457"/>
            <a:ext cx="7886700" cy="4351338"/>
          </a:xfrm>
        </p:spPr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::exit(</a:t>
            </a:r>
            <a:r>
              <a:rPr lang="en-US" dirty="0" smtClean="0"/>
              <a:t>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/>
              <a:t> to convey exit status to shell</a:t>
            </a:r>
          </a:p>
          <a:p>
            <a:pPr lvl="1"/>
            <a:r>
              <a:rPr lang="en-US" dirty="0" smtClean="0"/>
              <a:t>0: success</a:t>
            </a:r>
          </a:p>
          <a:p>
            <a:pPr lvl="1"/>
            <a:r>
              <a:rPr lang="en-US" dirty="0" smtClean="0"/>
              <a:t>1-127: failure</a:t>
            </a:r>
          </a:p>
          <a:p>
            <a:r>
              <a:rPr lang="en-US" dirty="0" smtClean="0"/>
              <a:t>Non-zero exit status</a:t>
            </a:r>
          </a:p>
          <a:p>
            <a:pPr lvl="1"/>
            <a:r>
              <a:rPr lang="en-US" dirty="0" smtClean="0"/>
              <a:t>pick value per error condition, allows shell to do error handling</a:t>
            </a:r>
          </a:p>
          <a:p>
            <a:pPr lvl="1"/>
            <a:r>
              <a:rPr lang="en-US" dirty="0" smtClean="0"/>
              <a:t>e.g., 1 </a:t>
            </a:r>
            <a:r>
              <a:rPr lang="en-US" dirty="0" smtClean="0">
                <a:sym typeface="Symbol" panose="05050102010706020507" pitchFamily="18" charset="2"/>
              </a:rPr>
              <a:t></a:t>
            </a:r>
            <a:r>
              <a:rPr lang="en-US" dirty="0" smtClean="0"/>
              <a:t> missing argument, 2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</a:t>
            </a:r>
            <a:r>
              <a:rPr lang="en-US" dirty="0" smtClean="0"/>
              <a:t>wrong argument  type,</a:t>
            </a:r>
            <a:br>
              <a:rPr lang="en-US" dirty="0" smtClean="0"/>
            </a:br>
            <a:r>
              <a:rPr lang="en-US" dirty="0" smtClean="0"/>
              <a:t>         3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</a:t>
            </a:r>
            <a:r>
              <a:rPr lang="en-US" dirty="0" smtClean="0"/>
              <a:t>wrong argument value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883" y="5260257"/>
            <a:ext cx="6784259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fac.exe  -1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error: invalid argument value -1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echo  $?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226193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left out/added?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Left out</a:t>
            </a:r>
          </a:p>
          <a:p>
            <a:pPr lvl="1"/>
            <a:r>
              <a:rPr lang="en-US" dirty="0" smtClean="0"/>
              <a:t>defining your own namespaces</a:t>
            </a:r>
          </a:p>
          <a:p>
            <a:r>
              <a:rPr lang="en-US" dirty="0" smtClean="0"/>
              <a:t>Added</a:t>
            </a:r>
          </a:p>
          <a:p>
            <a:pPr lvl="1"/>
            <a:r>
              <a:rPr lang="en-US" dirty="0" smtClean="0"/>
              <a:t>exit </a:t>
            </a:r>
            <a:r>
              <a:rPr lang="en-US" dirty="0" smtClean="0"/>
              <a:t>status for using in shell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286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4,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github.com/gjbex/training-material/tree/master/CPlusPlus/Classes</a:t>
            </a:r>
            <a:r>
              <a:rPr lang="en-US" sz="16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448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class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28650" y="1690689"/>
            <a:ext cx="6961853" cy="3046988"/>
            <a:chOff x="628650" y="1690689"/>
            <a:chExt cx="6961853" cy="3046988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30469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class StaticParticle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_x, _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y,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_mass;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StaticParticle(double x, double y,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              double mass)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_x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{x}, _y {y}, _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mass {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mass}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{};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x() const { return _x;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y()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const { return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_y;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double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mass() const {return _mass; }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double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dist(const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StaticParticle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&amp; other) const;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825276" y="1701758"/>
              <a:ext cx="1765227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static_particle.h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5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Extending functionality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Particles with velocity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28650" y="2418281"/>
            <a:ext cx="6961853" cy="4278094"/>
            <a:chOff x="628650" y="1690689"/>
            <a:chExt cx="6961853" cy="4278094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427809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Particle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_x, _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y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, _v_x, _v_y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, _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mass;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Particle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(double x, double y,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      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double v_x, double v_y,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nn-NO" sz="16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         double mass)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_x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{x}, _y {y},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_v_x {v_x}, _v_y {v_y},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   _mass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{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mass}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{};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x() const { return _x;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y()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const { return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_y;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double v_x() const { return _v_x;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double v_y() const { return _v_y; };</a:t>
              </a:r>
              <a:endPara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double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mass() const {return _mass;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void move(double delta_t);</a:t>
              </a:r>
              <a:endPara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double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dist(const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Particle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&amp; other) const;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476095" y="1690689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78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568255" y="3200698"/>
            <a:ext cx="1484671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red</a:t>
            </a:r>
            <a:r>
              <a:rPr lang="en-US" sz="2400" dirty="0" smtClean="0"/>
              <a:t> = new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10571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Copy/paste? Bad idea!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Difficult to maintain</a:t>
            </a:r>
          </a:p>
          <a:p>
            <a:pPr lvl="1"/>
            <a:r>
              <a:rPr lang="en-US" dirty="0" smtClean="0"/>
              <a:t>bug fixing in many versions</a:t>
            </a:r>
          </a:p>
          <a:p>
            <a:pPr lvl="1"/>
            <a:r>
              <a:rPr lang="en-US" dirty="0" smtClean="0"/>
              <a:t>new functionality might break older code</a:t>
            </a:r>
          </a:p>
          <a:p>
            <a:r>
              <a:rPr lang="en-US" dirty="0" smtClean="0"/>
              <a:t>Better: extend through inheritance</a:t>
            </a:r>
          </a:p>
          <a:p>
            <a:pPr lvl="1"/>
            <a:r>
              <a:rPr lang="en-US" dirty="0" smtClean="0"/>
              <a:t>child can do what parent can</a:t>
            </a:r>
          </a:p>
          <a:p>
            <a:pPr lvl="1"/>
            <a:r>
              <a:rPr lang="en-US" dirty="0" smtClean="0"/>
              <a:t>child can override parents behavior</a:t>
            </a:r>
          </a:p>
          <a:p>
            <a:pPr lvl="1"/>
            <a:r>
              <a:rPr lang="en-US" dirty="0" smtClean="0"/>
              <a:t>child can do more than parent can</a:t>
            </a:r>
          </a:p>
          <a:p>
            <a:r>
              <a:rPr lang="en-US" dirty="0" smtClean="0"/>
              <a:t>Terminology</a:t>
            </a:r>
          </a:p>
          <a:p>
            <a:pPr lvl="1"/>
            <a:r>
              <a:rPr lang="en-US" dirty="0" smtClean="0"/>
              <a:t>parent class = base class</a:t>
            </a:r>
          </a:p>
          <a:p>
            <a:pPr lvl="1"/>
            <a:r>
              <a:rPr lang="en-US" dirty="0" smtClean="0"/>
              <a:t>child class = derived 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891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language features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1,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github.com/gjbex/training-material/tree/master/CPlusPlus/Basics</a:t>
            </a:r>
            <a:r>
              <a:rPr lang="en-US" sz="16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234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 from class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80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2418281"/>
            <a:ext cx="6961853" cy="3293209"/>
            <a:chOff x="628650" y="1690689"/>
            <a:chExt cx="6961853" cy="3293209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329320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class Particle : public StaticParticle {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_v_x, _v_y;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Particle(double x, double y,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        double v_x, double v_y,</a:t>
              </a:r>
              <a:br>
                <a:rPr lang="nn-NO" sz="16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         double mass) 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   StaticParticle(x, y, mass),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_v_x {v_x}, _v_y {v_y};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double v_x() const { return _v_x;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double v_y() const { return _v_y; };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void move(double delta_t);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476095" y="1690689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224880" y="1703889"/>
            <a:ext cx="2495269" cy="704696"/>
            <a:chOff x="1294767" y="2823085"/>
            <a:chExt cx="2495269" cy="704696"/>
          </a:xfrm>
        </p:grpSpPr>
        <p:sp>
          <p:nvSpPr>
            <p:cNvPr id="9" name="TextBox 8"/>
            <p:cNvSpPr txBox="1"/>
            <p:nvPr/>
          </p:nvSpPr>
          <p:spPr>
            <a:xfrm>
              <a:off x="2285917" y="2823085"/>
              <a:ext cx="150411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parent class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1294767" y="3023140"/>
              <a:ext cx="991150" cy="50464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2536723" y="1702733"/>
            <a:ext cx="2452647" cy="715548"/>
            <a:chOff x="564221" y="2790404"/>
            <a:chExt cx="2452647" cy="715548"/>
          </a:xfrm>
        </p:grpSpPr>
        <p:sp>
          <p:nvSpPr>
            <p:cNvPr id="15" name="TextBox 14"/>
            <p:cNvSpPr txBox="1"/>
            <p:nvPr/>
          </p:nvSpPr>
          <p:spPr>
            <a:xfrm>
              <a:off x="1748722" y="2790404"/>
              <a:ext cx="126814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child class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1"/>
            </p:cNvCxnSpPr>
            <p:nvPr/>
          </p:nvCxnSpPr>
          <p:spPr>
            <a:xfrm flipH="1">
              <a:off x="564221" y="2990459"/>
              <a:ext cx="1184501" cy="5154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4306529" y="2848707"/>
            <a:ext cx="4100052" cy="707886"/>
            <a:chOff x="116351" y="2823085"/>
            <a:chExt cx="4100052" cy="707886"/>
          </a:xfrm>
        </p:grpSpPr>
        <p:sp>
          <p:nvSpPr>
            <p:cNvPr id="22" name="TextBox 21"/>
            <p:cNvSpPr txBox="1"/>
            <p:nvPr/>
          </p:nvSpPr>
          <p:spPr>
            <a:xfrm>
              <a:off x="2285917" y="2823085"/>
              <a:ext cx="193048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also has parent's attributes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2" idx="1"/>
            </p:cNvCxnSpPr>
            <p:nvPr/>
          </p:nvCxnSpPr>
          <p:spPr>
            <a:xfrm flipH="1" flipV="1">
              <a:off x="116351" y="3091204"/>
              <a:ext cx="2169566" cy="858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5484945" y="3691529"/>
            <a:ext cx="2921636" cy="707886"/>
            <a:chOff x="868400" y="2823085"/>
            <a:chExt cx="2921636" cy="707886"/>
          </a:xfrm>
        </p:grpSpPr>
        <p:sp>
          <p:nvSpPr>
            <p:cNvPr id="27" name="TextBox 26"/>
            <p:cNvSpPr txBox="1"/>
            <p:nvPr/>
          </p:nvSpPr>
          <p:spPr>
            <a:xfrm>
              <a:off x="2285917" y="2823085"/>
              <a:ext cx="150411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parent's constructor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8" name="Straight Arrow Connector 27"/>
            <p:cNvCxnSpPr>
              <a:stCxn id="27" idx="1"/>
            </p:cNvCxnSpPr>
            <p:nvPr/>
          </p:nvCxnSpPr>
          <p:spPr>
            <a:xfrm flipH="1">
              <a:off x="868400" y="3177028"/>
              <a:ext cx="1417517" cy="209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6190123" y="4534351"/>
            <a:ext cx="2212878" cy="707886"/>
            <a:chOff x="2003525" y="2823085"/>
            <a:chExt cx="2212878" cy="707886"/>
          </a:xfrm>
        </p:grpSpPr>
        <p:sp>
          <p:nvSpPr>
            <p:cNvPr id="31" name="TextBox 30"/>
            <p:cNvSpPr txBox="1"/>
            <p:nvPr/>
          </p:nvSpPr>
          <p:spPr>
            <a:xfrm>
              <a:off x="2285917" y="2823085"/>
              <a:ext cx="193048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also has parent's methods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2" name="Straight Arrow Connector 31"/>
            <p:cNvCxnSpPr>
              <a:stCxn id="31" idx="1"/>
            </p:cNvCxnSpPr>
            <p:nvPr/>
          </p:nvCxnSpPr>
          <p:spPr>
            <a:xfrm flipH="1">
              <a:off x="2003525" y="3177028"/>
              <a:ext cx="2823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21672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Implementation: caveat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81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907006"/>
            <a:ext cx="6961853" cy="1077218"/>
            <a:chOff x="628650" y="1690689"/>
            <a:chExt cx="6961853" cy="1077218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10772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void Particle::move(double delta_t)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_x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+= _v_x*delta_t;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_y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+= _v_y*delta_t;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290147" y="1690689"/>
              <a:ext cx="1300356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particle.cpp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762864" y="2819747"/>
            <a:ext cx="415164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Problem: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_x</a:t>
            </a:r>
            <a:r>
              <a:rPr lang="en-US" sz="2400" dirty="0" smtClean="0"/>
              <a:t> and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_y</a:t>
            </a:r>
            <a:r>
              <a:rPr lang="en-US" sz="2400" dirty="0" smtClean="0"/>
              <a:t> are private</a:t>
            </a:r>
            <a:br>
              <a:rPr lang="en-US" sz="2400" dirty="0" smtClean="0"/>
            </a:br>
            <a:r>
              <a:rPr lang="en-US" sz="2400" dirty="0" smtClean="0"/>
              <a:t>to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StaticParticle</a:t>
            </a:r>
            <a:r>
              <a:rPr lang="en-US" sz="2400" dirty="0" smtClean="0"/>
              <a:t>!</a:t>
            </a:r>
            <a:endParaRPr lang="en-US" sz="2400" dirty="0"/>
          </a:p>
        </p:txBody>
      </p:sp>
      <p:grpSp>
        <p:nvGrpSpPr>
          <p:cNvPr id="8" name="Group 7"/>
          <p:cNvGrpSpPr/>
          <p:nvPr/>
        </p:nvGrpSpPr>
        <p:grpSpPr>
          <a:xfrm>
            <a:off x="628650" y="4060266"/>
            <a:ext cx="6961853" cy="1323439"/>
            <a:chOff x="628650" y="1690689"/>
            <a:chExt cx="6961853" cy="1323439"/>
          </a:xfrm>
        </p:grpSpPr>
        <p:sp>
          <p:nvSpPr>
            <p:cNvPr id="9" name="TextBox 8"/>
            <p:cNvSpPr txBox="1"/>
            <p:nvPr/>
          </p:nvSpPr>
          <p:spPr>
            <a:xfrm>
              <a:off x="628650" y="1690689"/>
              <a:ext cx="6961853" cy="132343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class StaticParticle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protected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: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_x, _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y,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_mass;</a:t>
              </a:r>
            </a:p>
            <a:p>
              <a:r>
                <a:rPr lang="fr-FR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  <a:endParaRPr lang="nn-NO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825276" y="1701758"/>
              <a:ext cx="1765227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static_particle.h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497395" y="4945627"/>
            <a:ext cx="3165986" cy="1066969"/>
            <a:chOff x="1050417" y="2464002"/>
            <a:chExt cx="3165986" cy="1066969"/>
          </a:xfrm>
        </p:grpSpPr>
        <p:sp>
          <p:nvSpPr>
            <p:cNvPr id="12" name="TextBox 11"/>
            <p:cNvSpPr txBox="1"/>
            <p:nvPr/>
          </p:nvSpPr>
          <p:spPr>
            <a:xfrm>
              <a:off x="2285917" y="2823085"/>
              <a:ext cx="193048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can be accessed</a:t>
              </a:r>
              <a:br>
                <a:rPr lang="en-US" sz="2000" dirty="0" smtClean="0"/>
              </a:br>
              <a:r>
                <a:rPr lang="en-US" sz="2000" dirty="0" smtClean="0"/>
                <a:t>by descendants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1050417" y="2464002"/>
              <a:ext cx="1235500" cy="7130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53797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</a:t>
            </a:r>
          </a:p>
          <a:p>
            <a:pPr lvl="1"/>
            <a:r>
              <a:rPr lang="en-US" dirty="0" smtClean="0"/>
              <a:t>attributes: read/modify</a:t>
            </a:r>
          </a:p>
          <a:p>
            <a:pPr lvl="1"/>
            <a:r>
              <a:rPr lang="en-US" dirty="0" smtClean="0"/>
              <a:t>methods: call</a:t>
            </a:r>
          </a:p>
          <a:p>
            <a:r>
              <a:rPr lang="en-US" dirty="0" smtClean="0"/>
              <a:t>Levels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dirty="0" smtClean="0"/>
              <a:t>: only class can access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en-US" dirty="0" smtClean="0"/>
              <a:t>: only class and descendants can access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 smtClean="0"/>
              <a:t>: everyone can access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13263" y="5152103"/>
            <a:ext cx="411747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Be as paranoid as possible!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27419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child classes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83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28650" y="1458497"/>
            <a:ext cx="6033394" cy="5016758"/>
            <a:chOff x="628650" y="1690689"/>
            <a:chExt cx="6033394" cy="5016758"/>
          </a:xfrm>
        </p:grpSpPr>
        <p:sp>
          <p:nvSpPr>
            <p:cNvPr id="6" name="TextBox 5"/>
            <p:cNvSpPr txBox="1"/>
            <p:nvPr/>
          </p:nvSpPr>
          <p:spPr>
            <a:xfrm>
              <a:off x="628650" y="1690689"/>
              <a:ext cx="6033394" cy="501675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&lt;iostream&gt;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"particle.h"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using namespace std;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int main(void)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StaticParticle p_s(0.0, 0.0, 1.0);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p_s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Particle p1(1.0, 0.0, 1.0, 0.5, 1.0);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p1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Particle p2(0.0, 1.0, 0.0, 0.5, 2.0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p2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p1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const double delta_t = 0.1;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p1.move(delta_t);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p1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&lt;&lt; 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p1.dist(p_s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) &lt;&lt; endl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cout &lt;&lt; p1.dist(p2) &lt;&lt; endl;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0;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733585" y="1690689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main.cpp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219361" y="4923923"/>
            <a:ext cx="3528128" cy="1015663"/>
            <a:chOff x="1563257" y="2838808"/>
            <a:chExt cx="3528128" cy="1015663"/>
          </a:xfrm>
        </p:grpSpPr>
        <p:sp>
          <p:nvSpPr>
            <p:cNvPr id="9" name="TextBox 8"/>
            <p:cNvSpPr txBox="1"/>
            <p:nvPr/>
          </p:nvSpPr>
          <p:spPr>
            <a:xfrm>
              <a:off x="2658149" y="2838808"/>
              <a:ext cx="2433236" cy="101566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calling inherited</a:t>
              </a:r>
              <a:br>
                <a:rPr lang="en-US" sz="2000" dirty="0" smtClean="0"/>
              </a:br>
              <a:r>
                <a:rPr lang="en-US" sz="2000" dirty="0" smtClean="0"/>
                <a:t>method from</a:t>
              </a:r>
              <a:br>
                <a:rPr lang="en-US" sz="2000" dirty="0" smtClean="0"/>
              </a:br>
              <a:r>
                <a:rPr lang="en-US" sz="20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StaticParticle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1563257" y="3346640"/>
              <a:ext cx="1094892" cy="2000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932730" y="4007572"/>
            <a:ext cx="4814759" cy="1035090"/>
            <a:chOff x="276626" y="2823085"/>
            <a:chExt cx="4814759" cy="1035090"/>
          </a:xfrm>
        </p:grpSpPr>
        <p:sp>
          <p:nvSpPr>
            <p:cNvPr id="13" name="TextBox 12"/>
            <p:cNvSpPr txBox="1"/>
            <p:nvPr/>
          </p:nvSpPr>
          <p:spPr>
            <a:xfrm>
              <a:off x="2285916" y="2823085"/>
              <a:ext cx="280546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only for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en-US" sz="2000" dirty="0" smtClean="0"/>
                <a:t>,</a:t>
              </a:r>
              <a:br>
                <a:rPr lang="en-US" sz="2000" dirty="0" smtClean="0"/>
              </a:br>
              <a:r>
                <a:rPr lang="en-US" sz="2000" dirty="0" smtClean="0"/>
                <a:t>not </a:t>
              </a:r>
              <a:r>
                <a:rPr lang="en-US" sz="20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StaticParticle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276626" y="3177028"/>
              <a:ext cx="2009290" cy="68114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71843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overloading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84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894725"/>
            <a:ext cx="7592561" cy="2062103"/>
            <a:chOff x="628649" y="1690689"/>
            <a:chExt cx="7592561" cy="2062103"/>
          </a:xfrm>
        </p:grpSpPr>
        <p:sp>
          <p:nvSpPr>
            <p:cNvPr id="5" name="TextBox 4"/>
            <p:cNvSpPr txBox="1"/>
            <p:nvPr/>
          </p:nvSpPr>
          <p:spPr>
            <a:xfrm>
              <a:off x="628649" y="1690689"/>
              <a:ext cx="7592561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&lt;ostream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"static_particle.h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...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operator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&lt;&lt;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out,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StaticParticle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p) {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out &lt;&lt; "("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p.x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", 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p.y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")"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&lt;&lt; ", mass = 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p.mass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270035" y="1698053"/>
              <a:ext cx="1951175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static_particle.cpp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28650" y="4125538"/>
            <a:ext cx="7592561" cy="2062103"/>
            <a:chOff x="628649" y="1690689"/>
            <a:chExt cx="7592561" cy="2062103"/>
          </a:xfrm>
        </p:grpSpPr>
        <p:sp>
          <p:nvSpPr>
            <p:cNvPr id="8" name="TextBox 7"/>
            <p:cNvSpPr txBox="1"/>
            <p:nvPr/>
          </p:nvSpPr>
          <p:spPr>
            <a:xfrm>
              <a:off x="628649" y="1690689"/>
              <a:ext cx="7592561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&lt;ostream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"particle.h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...</a:t>
              </a:r>
            </a:p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operator&lt;&lt;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out,</a:t>
              </a:r>
              <a:br>
                <a:rPr lang="en-US" sz="16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Particle&amp; p) {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out &lt;&lt;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StaticParticle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p &lt;&lt; ", ("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p.v_x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", 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p.v_y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")";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920854" y="1690689"/>
              <a:ext cx="1300356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particle.cpp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815281" y="5654180"/>
            <a:ext cx="3045403" cy="1067296"/>
            <a:chOff x="1159177" y="4469693"/>
            <a:chExt cx="3045403" cy="1067296"/>
          </a:xfrm>
        </p:grpSpPr>
        <p:sp>
          <p:nvSpPr>
            <p:cNvPr id="11" name="TextBox 10"/>
            <p:cNvSpPr txBox="1"/>
            <p:nvPr/>
          </p:nvSpPr>
          <p:spPr>
            <a:xfrm>
              <a:off x="1399111" y="4829103"/>
              <a:ext cx="280546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type cast,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US" sz="2000" dirty="0" smtClean="0"/>
                <a:t> is also</a:t>
              </a:r>
              <a:br>
                <a:rPr lang="en-US" sz="2000" dirty="0" smtClean="0"/>
              </a:br>
              <a:r>
                <a:rPr lang="en-US" sz="20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StaticParticle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1159177" y="4469693"/>
              <a:ext cx="239934" cy="7133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28338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left out?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Abstract classes</a:t>
            </a:r>
          </a:p>
          <a:p>
            <a:pPr lvl="1"/>
            <a:r>
              <a:rPr lang="en-US" dirty="0" smtClean="0"/>
              <a:t>virtual functions</a:t>
            </a:r>
          </a:p>
          <a:p>
            <a:r>
              <a:rPr lang="en-US" dirty="0" smtClean="0"/>
              <a:t>Multiple inheritance/class hierarchy</a:t>
            </a:r>
          </a:p>
          <a:p>
            <a:r>
              <a:rPr lang="en-US" dirty="0" smtClean="0"/>
              <a:t>Copy </a:t>
            </a:r>
            <a:r>
              <a:rPr lang="en-US" smtClean="0"/>
              <a:t>versus move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08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4,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github.com/gjbex/training-material/tree/master/CPlusPlus/Templates</a:t>
            </a:r>
            <a:r>
              <a:rPr lang="en-US" sz="16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754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templates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8707" y="1682819"/>
            <a:ext cx="4093293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swap_val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&amp;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auto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y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05931" y="2274020"/>
            <a:ext cx="4798141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swap_val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(double&amp; x, double&amp;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auto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y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7399042" y="2942583"/>
            <a:ext cx="1682980" cy="979878"/>
            <a:chOff x="6457950" y="2819376"/>
            <a:chExt cx="1682980" cy="979878"/>
          </a:xfrm>
        </p:grpSpPr>
        <p:grpSp>
          <p:nvGrpSpPr>
            <p:cNvPr id="11" name="Group 10"/>
            <p:cNvGrpSpPr/>
            <p:nvPr/>
          </p:nvGrpSpPr>
          <p:grpSpPr>
            <a:xfrm>
              <a:off x="6457950" y="2819376"/>
              <a:ext cx="786581" cy="923330"/>
              <a:chOff x="393290" y="3303639"/>
              <a:chExt cx="786581" cy="923330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393290" y="3716594"/>
                <a:ext cx="786581" cy="432619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68350" y="3303639"/>
                <a:ext cx="662361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400" dirty="0" smtClean="0"/>
                  <a:t>…</a:t>
                </a:r>
                <a:endParaRPr lang="en-US" sz="5400" dirty="0"/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7244531" y="3091368"/>
              <a:ext cx="89639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>
                  <a:solidFill>
                    <a:srgbClr val="C00000"/>
                  </a:solidFill>
                </a:rPr>
                <a:t>???</a:t>
              </a:r>
              <a:endParaRPr lang="en-US" sz="40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218125" y="4247463"/>
            <a:ext cx="6500197" cy="1967852"/>
            <a:chOff x="1060808" y="4080315"/>
            <a:chExt cx="6500197" cy="1967852"/>
          </a:xfrm>
        </p:grpSpPr>
        <p:sp>
          <p:nvSpPr>
            <p:cNvPr id="5" name="TextBox 4"/>
            <p:cNvSpPr txBox="1"/>
            <p:nvPr/>
          </p:nvSpPr>
          <p:spPr>
            <a:xfrm>
              <a:off x="1060808" y="4724728"/>
              <a:ext cx="6500197" cy="132343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template&lt;typename T&gt; void swap_val(T&amp; v1, T&amp; v2)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auto tmp = v1;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v1 = v2;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v2 = tmp;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4365522" y="4080315"/>
              <a:ext cx="0" cy="55654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06073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Variadic</a:t>
            </a:r>
            <a:r>
              <a:rPr lang="en-US" dirty="0" smtClean="0"/>
              <a:t> templates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Implementing function with arbitrary number of arguments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88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29314" y="2833194"/>
            <a:ext cx="6787332" cy="20621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sum() { return 0.0; 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template&lt;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T,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... Tail&gt;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sum(T head, Tail... tail)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return head + sum(tail...);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sum(1.2, 2.3, 3.4)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sum(1.2, 2.3, 3.4, 4.5)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837473" y="2375092"/>
            <a:ext cx="3846365" cy="646331"/>
            <a:chOff x="4837473" y="2375092"/>
            <a:chExt cx="3846365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7073717" y="2375092"/>
              <a:ext cx="1610121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base case:</a:t>
              </a:r>
              <a:br>
                <a:rPr lang="en-US" dirty="0" smtClean="0"/>
              </a:br>
              <a:r>
                <a:rPr lang="en-US" dirty="0" smtClean="0"/>
                <a:t>no arguments</a:t>
              </a:r>
              <a:endParaRPr lang="en-US" dirty="0"/>
            </a:p>
          </p:txBody>
        </p:sp>
        <p:cxnSp>
          <p:nvCxnSpPr>
            <p:cNvPr id="8" name="Straight Arrow Connector 7"/>
            <p:cNvCxnSpPr>
              <a:stCxn id="6" idx="1"/>
            </p:cNvCxnSpPr>
            <p:nvPr/>
          </p:nvCxnSpPr>
          <p:spPr>
            <a:xfrm flipH="1">
              <a:off x="4837473" y="2698258"/>
              <a:ext cx="2236244" cy="30058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083277" y="3243175"/>
            <a:ext cx="3600562" cy="923330"/>
            <a:chOff x="5083277" y="2375092"/>
            <a:chExt cx="3600562" cy="923330"/>
          </a:xfrm>
        </p:grpSpPr>
        <p:sp>
          <p:nvSpPr>
            <p:cNvPr id="11" name="TextBox 10"/>
            <p:cNvSpPr txBox="1"/>
            <p:nvPr/>
          </p:nvSpPr>
          <p:spPr>
            <a:xfrm>
              <a:off x="7073718" y="2375092"/>
              <a:ext cx="1610121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tail recursion:</a:t>
              </a:r>
              <a:br>
                <a:rPr lang="en-US" dirty="0" smtClean="0"/>
              </a:br>
              <a:r>
                <a:rPr lang="en-US" dirty="0" smtClean="0"/>
                <a:t>first element +</a:t>
              </a:r>
              <a:br>
                <a:rPr lang="en-US" dirty="0" smtClean="0"/>
              </a:br>
              <a:r>
                <a:rPr lang="en-US" dirty="0" smtClean="0"/>
                <a:t>function on tail</a:t>
              </a:r>
              <a:endParaRPr lang="en-US" dirty="0"/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5083277" y="2836757"/>
              <a:ext cx="1990441" cy="7074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3155811" y="5353399"/>
            <a:ext cx="2832378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Function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sz="2000" dirty="0" smtClean="0"/>
              <a:t> overloaded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20906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Aliases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new name for type</a:t>
            </a:r>
          </a:p>
          <a:p>
            <a:pPr lvl="1"/>
            <a:r>
              <a:rPr lang="en-US" dirty="0" smtClean="0"/>
              <a:t>more compact</a:t>
            </a:r>
          </a:p>
          <a:p>
            <a:pPr lvl="1"/>
            <a:r>
              <a:rPr lang="en-US" dirty="0" smtClean="0"/>
              <a:t>easier to understand/maintain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3226481"/>
            <a:ext cx="7219951" cy="32932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&lt;array&gt;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::array&lt;double, 3&gt;;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inline 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(double x) { return x*x; }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distance(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&amp; p1,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&amp; p2)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{0.0};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p1.size();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+=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(p1[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- p2[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return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8559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(Almost) minimal C++ program: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hello.cpp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Compile &amp; link</a:t>
            </a:r>
          </a:p>
          <a:p>
            <a:endParaRPr lang="en-US" dirty="0"/>
          </a:p>
          <a:p>
            <a:r>
              <a:rPr lang="en-US" dirty="0" smtClean="0"/>
              <a:t>Run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14771" y="2441011"/>
            <a:ext cx="7644094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14771" y="4877564"/>
            <a:ext cx="6849952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g++ 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</a:t>
            </a:r>
            <a:r>
              <a:rPr lang="en-US" sz="16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14  -Wall  -g  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-o hello.exe  hello.cpp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14770" y="5858073"/>
            <a:ext cx="5368777" cy="5847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./hello.exe  world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6770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Higher order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219951" cy="2308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functional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integrate(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::function&lt;double(double)&gt;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f,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double&amp;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double&amp;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max_t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for (double t = 0.0; t &lt;=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t_max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t +=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t &lt;&lt; "," &lt;&lt; f(t)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36956" y="5013676"/>
            <a:ext cx="4338945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Function as argument of function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150375" y="5807200"/>
            <a:ext cx="749570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C00000"/>
                </a:solidFill>
              </a:rPr>
              <a:t>What if</a:t>
            </a:r>
            <a:r>
              <a:rPr lang="en-US" sz="2800" dirty="0" smtClean="0">
                <a:solidFill>
                  <a:srgbClr val="C00000"/>
                </a:solidFill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f(t, </a:t>
            </a:r>
            <a:r>
              <a:rPr lang="en-US" sz="280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en-US" sz="28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800" i="1" dirty="0" smtClean="0">
                <a:solidFill>
                  <a:srgbClr val="C00000"/>
                </a:solidFill>
              </a:rPr>
              <a:t>, how to use</a:t>
            </a:r>
            <a:r>
              <a:rPr lang="en-US" sz="2800" dirty="0" smtClean="0">
                <a:solidFill>
                  <a:srgbClr val="C00000"/>
                </a:solidFill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integrate</a:t>
            </a:r>
            <a:r>
              <a:rPr lang="en-US" sz="2800" i="1" dirty="0" smtClean="0">
                <a:solidFill>
                  <a:srgbClr val="C00000"/>
                </a:solidFill>
                <a:cs typeface="Courier New" panose="02070309020205020404" pitchFamily="49" charset="0"/>
              </a:rPr>
              <a:t>?</a:t>
            </a:r>
            <a:endParaRPr lang="en-US" sz="2800" i="1" dirty="0">
              <a:solidFill>
                <a:srgbClr val="C00000"/>
              </a:solidFill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5288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 to create "family" of function objects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219951" cy="32932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Pendulum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private: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pi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acos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(-1.0)};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public: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Pendulum(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double&amp;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: 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} {};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operator()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double&amp; t)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return cos(2.0*pi*_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*t);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Pendulum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pendulum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{0.5};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integrate(pendulum, 0.01, 1.0);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6172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Interlude: currying with bind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Bind function arguments to values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219951" cy="25545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functional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double pi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acos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(-1.0)};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double 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cos(2.0*pi*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*t);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namespace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::placeholders;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pendulum =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::bind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_1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0.5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integrate(pendulum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0.01, 1.0);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621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Interlude: lambda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Anonymous function created at runtime: closures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423969" cy="25545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double pi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acos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(-1.0)};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double 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cos(2.0*pi*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*t);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{0.5};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integrate(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[=](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double t)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(t,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 },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0.01, 1.0);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2300748" y="2788317"/>
            <a:ext cx="6668224" cy="1593899"/>
            <a:chOff x="1750141" y="3134957"/>
            <a:chExt cx="6668224" cy="1593899"/>
          </a:xfrm>
        </p:grpSpPr>
        <p:grpSp>
          <p:nvGrpSpPr>
            <p:cNvPr id="6" name="Group 5"/>
            <p:cNvGrpSpPr/>
            <p:nvPr/>
          </p:nvGrpSpPr>
          <p:grpSpPr>
            <a:xfrm>
              <a:off x="1750141" y="3134957"/>
              <a:ext cx="6668224" cy="1593899"/>
              <a:chOff x="2015614" y="2375092"/>
              <a:chExt cx="6668224" cy="1593899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7073717" y="2375092"/>
                <a:ext cx="1610121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capture </a:t>
                </a:r>
                <a:r>
                  <a:rPr lang="en-US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freq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by value</a:t>
                </a:r>
                <a:endParaRPr lang="en-US" dirty="0"/>
              </a:p>
            </p:txBody>
          </p:sp>
          <p:cxnSp>
            <p:nvCxnSpPr>
              <p:cNvPr id="8" name="Straight Arrow Connector 7"/>
              <p:cNvCxnSpPr>
                <a:stCxn id="7" idx="1"/>
              </p:cNvCxnSpPr>
              <p:nvPr/>
            </p:nvCxnSpPr>
            <p:spPr>
              <a:xfrm flipH="1">
                <a:off x="2015614" y="2698258"/>
                <a:ext cx="5058103" cy="127073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" name="Straight Arrow Connector 9"/>
            <p:cNvCxnSpPr>
              <a:stCxn id="7" idx="1"/>
            </p:cNvCxnSpPr>
            <p:nvPr/>
          </p:nvCxnSpPr>
          <p:spPr>
            <a:xfrm flipH="1">
              <a:off x="6518787" y="3458123"/>
              <a:ext cx="289457" cy="12551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698613" y="5243858"/>
            <a:ext cx="4789196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[…]</a:t>
            </a:r>
            <a:r>
              <a:rPr lang="en-US" sz="2000" dirty="0" smtClean="0"/>
              <a:t>: capture variables in body from context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[=]</a:t>
            </a:r>
            <a:r>
              <a:rPr lang="en-US" sz="2000" dirty="0" smtClean="0"/>
              <a:t>: by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[&amp;]</a:t>
            </a:r>
            <a:r>
              <a:rPr lang="en-US" sz="2000" dirty="0" smtClean="0"/>
              <a:t>: by reference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sz="2000" dirty="0" smtClean="0"/>
              <a:t>:    capture nothing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04096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Templates: 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Useful for</a:t>
            </a:r>
          </a:p>
          <a:p>
            <a:pPr lvl="1"/>
            <a:r>
              <a:rPr lang="en-US" dirty="0" smtClean="0"/>
              <a:t>generic programming</a:t>
            </a:r>
          </a:p>
          <a:p>
            <a:pPr lvl="1"/>
            <a:r>
              <a:rPr lang="en-US" dirty="0" smtClean="0"/>
              <a:t>expressing concepts</a:t>
            </a:r>
          </a:p>
          <a:p>
            <a:r>
              <a:rPr lang="en-US" dirty="0" smtClean="0"/>
              <a:t>Duck typing</a:t>
            </a:r>
          </a:p>
          <a:p>
            <a:r>
              <a:rPr lang="en-US" dirty="0" smtClean="0"/>
              <a:t>Caveats</a:t>
            </a:r>
          </a:p>
          <a:p>
            <a:pPr lvl="1"/>
            <a:r>
              <a:rPr lang="en-US" dirty="0" smtClean="0"/>
              <a:t>errors are caught late during compilation</a:t>
            </a:r>
            <a:br>
              <a:rPr lang="en-US" dirty="0" smtClean="0"/>
            </a:br>
            <a:r>
              <a:rPr lang="en-US" dirty="0" smtClean="0"/>
              <a:t>     </a:t>
            </a:r>
            <a:r>
              <a:rPr lang="en-US" dirty="0" smtClean="0">
                <a:sym typeface="Symbol" panose="05050102010706020507" pitchFamily="18" charset="2"/>
              </a:rPr>
              <a:t></a:t>
            </a:r>
            <a:r>
              <a:rPr lang="en-US" dirty="0" smtClean="0"/>
              <a:t>  long &amp; cryptic error messages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90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left out/added?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Left out</a:t>
            </a:r>
          </a:p>
          <a:p>
            <a:pPr lvl="1"/>
            <a:r>
              <a:rPr lang="en-US" dirty="0" smtClean="0"/>
              <a:t>Container templates, i.e., writing your own generic containers</a:t>
            </a:r>
          </a:p>
          <a:p>
            <a:r>
              <a:rPr lang="en-US" dirty="0" smtClean="0"/>
              <a:t>Added</a:t>
            </a:r>
          </a:p>
          <a:p>
            <a:pPr lvl="1"/>
            <a:r>
              <a:rPr lang="en-US" dirty="0" smtClean="0"/>
              <a:t>Currying</a:t>
            </a:r>
          </a:p>
          <a:p>
            <a:pPr lvl="1"/>
            <a:r>
              <a:rPr lang="en-US" dirty="0"/>
              <a:t>Lambda functions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54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&amp; regular expressions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7,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github.com/gjbex/training-material/tree/master/CPlusPlus/Regexes</a:t>
            </a:r>
            <a:r>
              <a:rPr lang="en-US" sz="16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11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Strings: sequences of characters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8650" y="2410408"/>
            <a:ext cx="6617724" cy="403187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{"hello"};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+= " world!";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str.substr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(6, 5)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str.find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("w");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toupper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str.replace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(0, 1, "H");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while ((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str.find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("o")) != string::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npos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"found at 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str.insert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(6, "Beautiful ");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5784256" y="3346200"/>
            <a:ext cx="3178823" cy="369332"/>
            <a:chOff x="6184490" y="365126"/>
            <a:chExt cx="3178823" cy="369332"/>
          </a:xfrm>
        </p:grpSpPr>
        <p:cxnSp>
          <p:nvCxnSpPr>
            <p:cNvPr id="13" name="Straight Arrow Connector 12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7049729" y="365126"/>
              <a:ext cx="231358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2"/>
                  </a:solidFill>
                </a:rPr>
                <a:t>world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784256" y="4339636"/>
            <a:ext cx="3178823" cy="369332"/>
            <a:chOff x="6184490" y="365126"/>
            <a:chExt cx="3178823" cy="369332"/>
          </a:xfrm>
        </p:grpSpPr>
        <p:cxnSp>
          <p:nvCxnSpPr>
            <p:cNvPr id="23" name="Straight Arrow Connector 22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7049729" y="365126"/>
              <a:ext cx="231358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2"/>
                  </a:solidFill>
                </a:rPr>
                <a:t>Hello World!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774286" y="5106330"/>
            <a:ext cx="3188793" cy="646331"/>
            <a:chOff x="6184490" y="365126"/>
            <a:chExt cx="3188793" cy="646331"/>
          </a:xfrm>
        </p:grpSpPr>
        <p:cxnSp>
          <p:nvCxnSpPr>
            <p:cNvPr id="26" name="Straight Arrow Connector 25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7049729" y="365126"/>
              <a:ext cx="2323554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2"/>
                  </a:solidFill>
                </a:rPr>
                <a:t>found at 4</a:t>
              </a:r>
            </a:p>
            <a:p>
              <a:r>
                <a:rPr lang="en-US" b="1" dirty="0" smtClean="0">
                  <a:solidFill>
                    <a:schemeClr val="bg2"/>
                  </a:solidFill>
                </a:rPr>
                <a:t>found at 7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777397" y="6072949"/>
            <a:ext cx="3185682" cy="369332"/>
            <a:chOff x="6184490" y="365126"/>
            <a:chExt cx="3185682" cy="369332"/>
          </a:xfrm>
        </p:grpSpPr>
        <p:cxnSp>
          <p:nvCxnSpPr>
            <p:cNvPr id="29" name="Straight Arrow Connector 28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7049729" y="365126"/>
              <a:ext cx="2320443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2"/>
                  </a:solidFill>
                </a:rPr>
                <a:t>Hello Beautiful World!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899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std</a:t>
            </a:r>
            <a:r>
              <a:rPr lang="en-US" dirty="0" smtClean="0"/>
              <a:t>::string versus C-style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C-style string</a:t>
            </a:r>
          </a:p>
          <a:p>
            <a:pPr lvl="1"/>
            <a:r>
              <a:rPr lang="en-US" dirty="0" smtClean="0"/>
              <a:t>array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</a:t>
            </a:r>
            <a:r>
              <a:rPr lang="en-US" dirty="0" smtClean="0"/>
              <a:t>r</a:t>
            </a:r>
          </a:p>
          <a:p>
            <a:pPr lvl="1"/>
            <a:r>
              <a:rPr lang="en-US" dirty="0" smtClean="0"/>
              <a:t>last element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'\0'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functions declared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Useful for calling C functions</a:t>
            </a:r>
          </a:p>
          <a:p>
            <a:r>
              <a:rPr lang="en-US" dirty="0" smtClean="0"/>
              <a:t>Conversion</a:t>
            </a:r>
          </a:p>
          <a:p>
            <a:pPr lvl="1"/>
            <a:r>
              <a:rPr lang="en-US" dirty="0" err="1" smtClean="0"/>
              <a:t>std</a:t>
            </a:r>
            <a:r>
              <a:rPr lang="en-US" dirty="0" smtClean="0"/>
              <a:t>::string </a:t>
            </a:r>
            <a:r>
              <a:rPr lang="en-US" dirty="0" smtClean="0">
                <a:sym typeface="Symbol" panose="05050102010706020507" pitchFamily="18" charset="2"/>
              </a:rPr>
              <a:t></a:t>
            </a:r>
            <a:r>
              <a:rPr lang="en-US" dirty="0" smtClean="0"/>
              <a:t> C-style: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str.c_str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C-style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 smtClean="0"/>
              <a:t> </a:t>
            </a:r>
            <a:r>
              <a:rPr lang="en-US" dirty="0" err="1" smtClean="0"/>
              <a:t>std</a:t>
            </a:r>
            <a:r>
              <a:rPr lang="en-US" dirty="0" smtClean="0"/>
              <a:t>::string: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::string</a:t>
            </a:r>
            <a:r>
              <a:rPr lang="en-US" dirty="0" smtClean="0"/>
              <a:t> constructor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42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Regular expression</a:t>
            </a:r>
            <a:br>
              <a:rPr lang="en-US" dirty="0"/>
            </a:br>
            <a:r>
              <a:rPr lang="en-US" dirty="0"/>
              <a:t>       = description of a language</a:t>
            </a:r>
            <a:br>
              <a:rPr lang="en-US" dirty="0"/>
            </a:br>
            <a:r>
              <a:rPr lang="en-US" dirty="0"/>
              <a:t>      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</a:t>
            </a:r>
            <a:r>
              <a:rPr lang="en-US" dirty="0"/>
              <a:t>set of strings</a:t>
            </a:r>
          </a:p>
          <a:p>
            <a:r>
              <a:rPr lang="en-US" dirty="0" smtClean="0"/>
              <a:t>Language can be</a:t>
            </a:r>
          </a:p>
          <a:p>
            <a:pPr lvl="1"/>
            <a:r>
              <a:rPr lang="en-US" dirty="0" smtClean="0"/>
              <a:t>Finite</a:t>
            </a:r>
          </a:p>
          <a:p>
            <a:pPr lvl="1"/>
            <a:r>
              <a:rPr lang="en-US" dirty="0" smtClean="0"/>
              <a:t>Infinite</a:t>
            </a:r>
          </a:p>
          <a:p>
            <a:pPr lvl="2"/>
            <a:r>
              <a:rPr lang="en-US" dirty="0" smtClean="0"/>
              <a:t>Remember, set of all strings is infinite, countable</a:t>
            </a:r>
          </a:p>
          <a:p>
            <a:r>
              <a:rPr lang="en-US" dirty="0" smtClean="0"/>
              <a:t>Chomsky hierarchy</a:t>
            </a:r>
          </a:p>
          <a:p>
            <a:pPr lvl="1"/>
            <a:r>
              <a:rPr lang="en-US" dirty="0" smtClean="0"/>
              <a:t>regular languages</a:t>
            </a:r>
            <a:br>
              <a:rPr lang="en-US" dirty="0" smtClean="0"/>
            </a:br>
            <a:r>
              <a:rPr lang="en-US" dirty="0" smtClean="0"/>
              <a:t>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context-free languages</a:t>
            </a:r>
            <a:br>
              <a:rPr lang="en-US" dirty="0" smtClean="0"/>
            </a:br>
            <a:r>
              <a:rPr lang="en-US" dirty="0" smtClean="0"/>
              <a:t>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context-sensitive languages</a:t>
            </a:r>
            <a:br>
              <a:rPr lang="en-US" dirty="0" smtClean="0"/>
            </a:br>
            <a:r>
              <a:rPr lang="en-US" dirty="0" smtClean="0"/>
              <a:t>    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recursively enumerable languages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6021288"/>
            <a:ext cx="872610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regular expressions can express more than regular languages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18435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11589</Words>
  <Application>Microsoft Office PowerPoint</Application>
  <PresentationFormat>On-screen Show (4:3)</PresentationFormat>
  <Paragraphs>2909</Paragraphs>
  <Slides>202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202</vt:i4>
      </vt:variant>
    </vt:vector>
  </HeadingPairs>
  <TitlesOfParts>
    <vt:vector size="214" baseType="lpstr">
      <vt:lpstr>Arial</vt:lpstr>
      <vt:lpstr>Calibri</vt:lpstr>
      <vt:lpstr>Calibri Light</vt:lpstr>
      <vt:lpstr>Courier New</vt:lpstr>
      <vt:lpstr>Edwardian Script ITC</vt:lpstr>
      <vt:lpstr>Informal Roman</vt:lpstr>
      <vt:lpstr>Lucida Sans</vt:lpstr>
      <vt:lpstr>Palatino Linotype</vt:lpstr>
      <vt:lpstr>Symbol</vt:lpstr>
      <vt:lpstr>Wingdings</vt:lpstr>
      <vt:lpstr>Office Theme</vt:lpstr>
      <vt:lpstr>Equation</vt:lpstr>
      <vt:lpstr>C++ for scientific computing</vt:lpstr>
      <vt:lpstr>Introduction</vt:lpstr>
      <vt:lpstr>Why C++?</vt:lpstr>
      <vt:lpstr>Scope</vt:lpstr>
      <vt:lpstr>Some history</vt:lpstr>
      <vt:lpstr>Typographical conventions</vt:lpstr>
      <vt:lpstr>Syntax versus semantics</vt:lpstr>
      <vt:lpstr>Basic language features</vt:lpstr>
      <vt:lpstr>Hello world</vt:lpstr>
      <vt:lpstr>Anatomy of hello world</vt:lpstr>
      <vt:lpstr>Namespaces</vt:lpstr>
      <vt:lpstr>Getting things out</vt:lpstr>
      <vt:lpstr>Getting things in</vt:lpstr>
      <vt:lpstr>Variables</vt:lpstr>
      <vt:lpstr>Types</vt:lpstr>
      <vt:lpstr>Operators &amp; math functions</vt:lpstr>
      <vt:lpstr>Assignment shortcuts</vt:lpstr>
      <vt:lpstr>General remarks</vt:lpstr>
      <vt:lpstr>Task: data transformation</vt:lpstr>
      <vt:lpstr>Functions</vt:lpstr>
      <vt:lpstr>Function calls</vt:lpstr>
      <vt:lpstr>Call by value versus reference</vt:lpstr>
      <vt:lpstr>Overloading</vt:lpstr>
      <vt:lpstr>Recursion</vt:lpstr>
      <vt:lpstr>Data in, results out</vt:lpstr>
      <vt:lpstr>I/O streams</vt:lpstr>
      <vt:lpstr>I/O operator semantics</vt:lpstr>
      <vt:lpstr>While statement</vt:lpstr>
      <vt:lpstr>Do-while statement</vt:lpstr>
      <vt:lpstr>If statement</vt:lpstr>
      <vt:lpstr>For statement</vt:lpstr>
      <vt:lpstr>Break &amp; continue statements</vt:lpstr>
      <vt:lpstr>Blocks</vt:lpstr>
      <vt:lpstr>Arrays</vt:lpstr>
      <vt:lpstr>Constants</vt:lpstr>
      <vt:lpstr>User defined types</vt:lpstr>
      <vt:lpstr>Data types revisited</vt:lpstr>
      <vt:lpstr>Defining structures</vt:lpstr>
      <vt:lpstr>Using structures</vt:lpstr>
      <vt:lpstr>Passing structures to functions</vt:lpstr>
      <vt:lpstr>Discussion of structures</vt:lpstr>
      <vt:lpstr>Class attributes</vt:lpstr>
      <vt:lpstr>Class methods</vt:lpstr>
      <vt:lpstr>Class constructor</vt:lpstr>
      <vt:lpstr>Method types</vt:lpstr>
      <vt:lpstr>Method implementation</vt:lpstr>
      <vt:lpstr>Using class and objects</vt:lpstr>
      <vt:lpstr>Another method</vt:lpstr>
      <vt:lpstr>Interlude: function inlining</vt:lpstr>
      <vt:lpstr>Enum class</vt:lpstr>
      <vt:lpstr>Interlude: switch</vt:lpstr>
      <vt:lpstr>What was left out?</vt:lpstr>
      <vt:lpstr>Separate compilation</vt:lpstr>
      <vt:lpstr>Motivation</vt:lpstr>
      <vt:lpstr>Class declaration: header file</vt:lpstr>
      <vt:lpstr>Class methods definition</vt:lpstr>
      <vt:lpstr>Using the class</vt:lpstr>
      <vt:lpstr>Build process</vt:lpstr>
      <vt:lpstr>Preprocessor language</vt:lpstr>
      <vt:lpstr>Preprocessor macros</vt:lpstr>
      <vt:lpstr>Make files</vt:lpstr>
      <vt:lpstr>Make file</vt:lpstr>
      <vt:lpstr>Make rule</vt:lpstr>
      <vt:lpstr>More rules</vt:lpstr>
      <vt:lpstr>Using make</vt:lpstr>
      <vt:lpstr>Dependencies</vt:lpstr>
      <vt:lpstr>Caveats</vt:lpstr>
      <vt:lpstr>What was left out/added?</vt:lpstr>
      <vt:lpstr>Error handling</vt:lpstr>
      <vt:lpstr>Error handling</vt:lpstr>
      <vt:lpstr>Throw exception</vt:lpstr>
      <vt:lpstr>Catch exception</vt:lpstr>
      <vt:lpstr>Caveats</vt:lpstr>
      <vt:lpstr>Exit</vt:lpstr>
      <vt:lpstr>What was left out/added?</vt:lpstr>
      <vt:lpstr>Classes</vt:lpstr>
      <vt:lpstr>Original class</vt:lpstr>
      <vt:lpstr>Extending functionality</vt:lpstr>
      <vt:lpstr>Copy/paste? Bad idea!</vt:lpstr>
      <vt:lpstr>Inherit from class</vt:lpstr>
      <vt:lpstr>Implementation: caveat</vt:lpstr>
      <vt:lpstr>Access control</vt:lpstr>
      <vt:lpstr>Using child classes</vt:lpstr>
      <vt:lpstr>More overloading</vt:lpstr>
      <vt:lpstr>What was left out?</vt:lpstr>
      <vt:lpstr>Templates</vt:lpstr>
      <vt:lpstr>Function templates</vt:lpstr>
      <vt:lpstr>Variadic templates</vt:lpstr>
      <vt:lpstr>Aliases</vt:lpstr>
      <vt:lpstr>Higher order functions</vt:lpstr>
      <vt:lpstr>Function objects</vt:lpstr>
      <vt:lpstr>Interlude: currying with bind</vt:lpstr>
      <vt:lpstr>Interlude: lambda functions</vt:lpstr>
      <vt:lpstr>Templates: discussion</vt:lpstr>
      <vt:lpstr>What was left out/added?</vt:lpstr>
      <vt:lpstr>String &amp; regular expressions</vt:lpstr>
      <vt:lpstr>Strings</vt:lpstr>
      <vt:lpstr>std::string versus C-style</vt:lpstr>
      <vt:lpstr>Regular expressions: definition</vt:lpstr>
      <vt:lpstr>Regular expressions: expressive power</vt:lpstr>
      <vt:lpstr>Regular expressions: examples I</vt:lpstr>
      <vt:lpstr>Regular expressions: examples II</vt:lpstr>
      <vt:lpstr>Regular expressions: characters</vt:lpstr>
      <vt:lpstr>Regular expressions: character classes</vt:lpstr>
      <vt:lpstr>Regular expressions: operators</vt:lpstr>
      <vt:lpstr>Greedy vs. non-greedy operators</vt:lpstr>
      <vt:lpstr>Why not parse XML with REs?</vt:lpstr>
      <vt:lpstr>Raw strings</vt:lpstr>
      <vt:lpstr>Searching matches</vt:lpstr>
      <vt:lpstr>Extracting matches</vt:lpstr>
      <vt:lpstr>Replacing matches</vt:lpstr>
      <vt:lpstr>Iterating matches</vt:lpstr>
      <vt:lpstr>Miscellaneous remarks</vt:lpstr>
      <vt:lpstr>What was left out/added?</vt:lpstr>
      <vt:lpstr>I/O streams</vt:lpstr>
      <vt:lpstr>I/O streams</vt:lpstr>
      <vt:lpstr>Standard streams</vt:lpstr>
      <vt:lpstr>Stream state</vt:lpstr>
      <vt:lpstr>Floating point formatting</vt:lpstr>
      <vt:lpstr>Formatting: width and fill</vt:lpstr>
      <vt:lpstr>File streams</vt:lpstr>
      <vt:lpstr>String streams</vt:lpstr>
      <vt:lpstr>Containers</vt:lpstr>
      <vt:lpstr>Motivation</vt:lpstr>
      <vt:lpstr>It's a zoo…</vt:lpstr>
      <vt:lpstr>Notation</vt:lpstr>
      <vt:lpstr>Basic data structures</vt:lpstr>
      <vt:lpstr>Array</vt:lpstr>
      <vt:lpstr>Array ADT</vt:lpstr>
      <vt:lpstr>Array examples</vt:lpstr>
      <vt:lpstr>Value array</vt:lpstr>
      <vt:lpstr>Value array example</vt:lpstr>
      <vt:lpstr>Vector</vt:lpstr>
      <vt:lpstr>Vector ADT</vt:lpstr>
      <vt:lpstr>Vector examples</vt:lpstr>
      <vt:lpstr>Vector examples</vt:lpstr>
      <vt:lpstr>STL Container API</vt:lpstr>
      <vt:lpstr>STL SequenceContainer API</vt:lpstr>
      <vt:lpstr>Tuple</vt:lpstr>
      <vt:lpstr>Tuple ADT</vt:lpstr>
      <vt:lpstr>Tuple example</vt:lpstr>
      <vt:lpstr>List</vt:lpstr>
      <vt:lpstr>List ADT</vt:lpstr>
      <vt:lpstr>List examples</vt:lpstr>
      <vt:lpstr>Set</vt:lpstr>
      <vt:lpstr>Set ADT</vt:lpstr>
      <vt:lpstr>Set example</vt:lpstr>
      <vt:lpstr>Map</vt:lpstr>
      <vt:lpstr>Map ADT</vt:lpstr>
      <vt:lpstr>Map example</vt:lpstr>
      <vt:lpstr>Unordered versus ordinary</vt:lpstr>
      <vt:lpstr>Contiguous vs. non-contiguous</vt:lpstr>
      <vt:lpstr>Specialized data structures</vt:lpstr>
      <vt:lpstr>Stack</vt:lpstr>
      <vt:lpstr>Stack ADT</vt:lpstr>
      <vt:lpstr>Stack examples</vt:lpstr>
      <vt:lpstr>Queue</vt:lpstr>
      <vt:lpstr>Queue ADT</vt:lpstr>
      <vt:lpstr>Queue examples</vt:lpstr>
      <vt:lpstr>Priority queue</vt:lpstr>
      <vt:lpstr>Priority queue ADT</vt:lpstr>
      <vt:lpstr>Graph</vt:lpstr>
      <vt:lpstr>Graph ADT</vt:lpstr>
      <vt:lpstr>Some special graph types</vt:lpstr>
      <vt:lpstr>Graph algorithms</vt:lpstr>
      <vt:lpstr>What was added?</vt:lpstr>
      <vt:lpstr>Algorithms</vt:lpstr>
      <vt:lpstr>Iterators</vt:lpstr>
      <vt:lpstr>Sorting</vt:lpstr>
      <vt:lpstr>Defining order</vt:lpstr>
      <vt:lpstr>Finding things</vt:lpstr>
      <vt:lpstr>Transformation</vt:lpstr>
      <vt:lpstr>Other algorithms</vt:lpstr>
      <vt:lpstr>What was left out/added?</vt:lpstr>
      <vt:lpstr>References</vt:lpstr>
      <vt:lpstr>Numerics</vt:lpstr>
      <vt:lpstr>Complex numbers</vt:lpstr>
      <vt:lpstr>Numerical limits</vt:lpstr>
      <vt:lpstr>Limit values</vt:lpstr>
      <vt:lpstr>More precision?</vt:lpstr>
      <vt:lpstr>Random number generation</vt:lpstr>
      <vt:lpstr>Typical workflow</vt:lpstr>
      <vt:lpstr>Example: normal distribution</vt:lpstr>
      <vt:lpstr>Multiple distributions</vt:lpstr>
      <vt:lpstr>Linear algebra</vt:lpstr>
      <vt:lpstr>Data types</vt:lpstr>
      <vt:lpstr>Initialization</vt:lpstr>
      <vt:lpstr>Matrix arithmetic/functions</vt:lpstr>
      <vt:lpstr>Matrix access</vt:lpstr>
      <vt:lpstr>Linear algebra</vt:lpstr>
      <vt:lpstr>ODEs with Boost::odeint</vt:lpstr>
      <vt:lpstr>Solving ODEs</vt:lpstr>
      <vt:lpstr>GNU Scientific Library</vt:lpstr>
      <vt:lpstr>Finding minimum with GSL</vt:lpstr>
      <vt:lpstr>Setting up minimizer</vt:lpstr>
      <vt:lpstr>Finding minimum</vt:lpstr>
      <vt:lpstr>What was left out/added?</vt:lpstr>
      <vt:lpstr>Conclusions</vt:lpstr>
      <vt:lpstr>Conclusions</vt:lpstr>
      <vt:lpstr>Additional topics</vt:lpstr>
      <vt:lpstr>Further reading</vt:lpstr>
      <vt:lpstr>Tools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Essential C++ Introduction</dc:title>
  <dc:creator>Geert Jan Bex</dc:creator>
  <cp:lastModifiedBy>Geert Jan Bex</cp:lastModifiedBy>
  <cp:revision>76</cp:revision>
  <dcterms:created xsi:type="dcterms:W3CDTF">2017-02-14T13:57:03Z</dcterms:created>
  <dcterms:modified xsi:type="dcterms:W3CDTF">2018-03-01T05:48:36Z</dcterms:modified>
</cp:coreProperties>
</file>