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8"/>
  </p:notesMasterIdLst>
  <p:handoutMasterIdLst>
    <p:handoutMasterId r:id="rId389"/>
  </p:handoutMasterIdLst>
  <p:sldIdLst>
    <p:sldId id="256" r:id="rId2"/>
    <p:sldId id="351" r:id="rId3"/>
    <p:sldId id="258" r:id="rId4"/>
    <p:sldId id="499" r:id="rId5"/>
    <p:sldId id="279" r:id="rId6"/>
    <p:sldId id="497" r:id="rId7"/>
    <p:sldId id="638" r:id="rId8"/>
    <p:sldId id="640" r:id="rId9"/>
    <p:sldId id="660" r:id="rId10"/>
    <p:sldId id="641" r:id="rId11"/>
    <p:sldId id="648" r:id="rId12"/>
    <p:sldId id="653" r:id="rId13"/>
    <p:sldId id="642" r:id="rId14"/>
    <p:sldId id="643" r:id="rId15"/>
    <p:sldId id="644" r:id="rId16"/>
    <p:sldId id="645" r:id="rId17"/>
    <p:sldId id="647" r:id="rId18"/>
    <p:sldId id="654" r:id="rId19"/>
    <p:sldId id="646" r:id="rId20"/>
    <p:sldId id="650" r:id="rId21"/>
    <p:sldId id="649" r:id="rId22"/>
    <p:sldId id="651" r:id="rId23"/>
    <p:sldId id="652" r:id="rId24"/>
    <p:sldId id="655" r:id="rId25"/>
    <p:sldId id="293" r:id="rId26"/>
    <p:sldId id="259" r:id="rId27"/>
    <p:sldId id="301" r:id="rId28"/>
    <p:sldId id="261" r:id="rId29"/>
    <p:sldId id="260" r:id="rId30"/>
    <p:sldId id="268" r:id="rId31"/>
    <p:sldId id="346" r:id="rId32"/>
    <p:sldId id="345" r:id="rId33"/>
    <p:sldId id="263" r:id="rId34"/>
    <p:sldId id="262" r:id="rId35"/>
    <p:sldId id="283" r:id="rId36"/>
    <p:sldId id="639" r:id="rId37"/>
    <p:sldId id="657" r:id="rId38"/>
    <p:sldId id="662" r:id="rId39"/>
    <p:sldId id="264" r:id="rId40"/>
    <p:sldId id="265" r:id="rId41"/>
    <p:sldId id="266" r:id="rId42"/>
    <p:sldId id="267" r:id="rId43"/>
    <p:sldId id="349" r:id="rId44"/>
    <p:sldId id="269" r:id="rId45"/>
    <p:sldId id="338" r:id="rId46"/>
    <p:sldId id="337" r:id="rId47"/>
    <p:sldId id="658" r:id="rId48"/>
    <p:sldId id="500" r:id="rId49"/>
    <p:sldId id="350" r:id="rId50"/>
    <p:sldId id="270" r:id="rId51"/>
    <p:sldId id="339" r:id="rId52"/>
    <p:sldId id="340" r:id="rId53"/>
    <p:sldId id="341" r:id="rId54"/>
    <p:sldId id="342" r:id="rId55"/>
    <p:sldId id="347" r:id="rId56"/>
    <p:sldId id="557" r:id="rId57"/>
    <p:sldId id="343" r:id="rId58"/>
    <p:sldId id="344" r:id="rId59"/>
    <p:sldId id="271" r:id="rId60"/>
    <p:sldId id="272" r:id="rId61"/>
    <p:sldId id="273" r:id="rId62"/>
    <p:sldId id="319" r:id="rId63"/>
    <p:sldId id="320" r:id="rId64"/>
    <p:sldId id="286" r:id="rId65"/>
    <p:sldId id="287" r:id="rId66"/>
    <p:sldId id="288" r:id="rId67"/>
    <p:sldId id="289" r:id="rId68"/>
    <p:sldId id="603" r:id="rId69"/>
    <p:sldId id="284" r:id="rId70"/>
    <p:sldId id="290" r:id="rId71"/>
    <p:sldId id="285" r:id="rId72"/>
    <p:sldId id="606" r:id="rId73"/>
    <p:sldId id="274" r:id="rId74"/>
    <p:sldId id="275" r:id="rId75"/>
    <p:sldId id="276" r:id="rId76"/>
    <p:sldId id="277" r:id="rId77"/>
    <p:sldId id="604" r:id="rId78"/>
    <p:sldId id="605" r:id="rId79"/>
    <p:sldId id="291" r:id="rId80"/>
    <p:sldId id="292" r:id="rId81"/>
    <p:sldId id="303" r:id="rId82"/>
    <p:sldId id="317" r:id="rId83"/>
    <p:sldId id="314" r:id="rId84"/>
    <p:sldId id="316" r:id="rId85"/>
    <p:sldId id="318" r:id="rId86"/>
    <p:sldId id="330" r:id="rId87"/>
    <p:sldId id="328" r:id="rId88"/>
    <p:sldId id="315" r:id="rId89"/>
    <p:sldId id="525" r:id="rId90"/>
    <p:sldId id="665" r:id="rId91"/>
    <p:sldId id="666" r:id="rId92"/>
    <p:sldId id="297" r:id="rId93"/>
    <p:sldId id="329" r:id="rId94"/>
    <p:sldId id="312" r:id="rId95"/>
    <p:sldId id="321" r:id="rId96"/>
    <p:sldId id="663" r:id="rId97"/>
    <p:sldId id="664" r:id="rId98"/>
    <p:sldId id="331" r:id="rId99"/>
    <p:sldId id="348" r:id="rId100"/>
    <p:sldId id="294" r:id="rId101"/>
    <p:sldId id="295" r:id="rId102"/>
    <p:sldId id="296" r:id="rId103"/>
    <p:sldId id="298" r:id="rId104"/>
    <p:sldId id="299" r:id="rId105"/>
    <p:sldId id="300" r:id="rId106"/>
    <p:sldId id="307" r:id="rId107"/>
    <p:sldId id="501" r:id="rId108"/>
    <p:sldId id="502" r:id="rId109"/>
    <p:sldId id="659" r:id="rId110"/>
    <p:sldId id="302" r:id="rId111"/>
    <p:sldId id="661" r:id="rId112"/>
    <p:sldId id="308" r:id="rId113"/>
    <p:sldId id="305" r:id="rId114"/>
    <p:sldId id="483" r:id="rId115"/>
    <p:sldId id="484" r:id="rId116"/>
    <p:sldId id="325" r:id="rId117"/>
    <p:sldId id="309" r:id="rId118"/>
    <p:sldId id="310" r:id="rId119"/>
    <p:sldId id="313" r:id="rId120"/>
    <p:sldId id="326" r:id="rId121"/>
    <p:sldId id="306" r:id="rId122"/>
    <p:sldId id="311" r:id="rId123"/>
    <p:sldId id="354" r:id="rId124"/>
    <p:sldId id="355" r:id="rId125"/>
    <p:sldId id="356" r:id="rId126"/>
    <p:sldId id="357" r:id="rId127"/>
    <p:sldId id="358" r:id="rId128"/>
    <p:sldId id="360" r:id="rId129"/>
    <p:sldId id="359" r:id="rId130"/>
    <p:sldId id="462" r:id="rId131"/>
    <p:sldId id="463" r:id="rId132"/>
    <p:sldId id="464" r:id="rId133"/>
    <p:sldId id="465" r:id="rId134"/>
    <p:sldId id="466" r:id="rId135"/>
    <p:sldId id="467" r:id="rId136"/>
    <p:sldId id="609" r:id="rId137"/>
    <p:sldId id="610" r:id="rId138"/>
    <p:sldId id="611" r:id="rId139"/>
    <p:sldId id="612" r:id="rId140"/>
    <p:sldId id="613" r:id="rId141"/>
    <p:sldId id="614" r:id="rId142"/>
    <p:sldId id="615" r:id="rId143"/>
    <p:sldId id="616" r:id="rId144"/>
    <p:sldId id="617" r:id="rId145"/>
    <p:sldId id="618" r:id="rId146"/>
    <p:sldId id="619" r:id="rId147"/>
    <p:sldId id="620" r:id="rId148"/>
    <p:sldId id="621" r:id="rId149"/>
    <p:sldId id="622" r:id="rId150"/>
    <p:sldId id="443" r:id="rId151"/>
    <p:sldId id="444" r:id="rId152"/>
    <p:sldId id="445" r:id="rId153"/>
    <p:sldId id="446" r:id="rId154"/>
    <p:sldId id="447" r:id="rId155"/>
    <p:sldId id="448" r:id="rId156"/>
    <p:sldId id="524" r:id="rId157"/>
    <p:sldId id="461" r:id="rId158"/>
    <p:sldId id="526" r:id="rId159"/>
    <p:sldId id="468" r:id="rId160"/>
    <p:sldId id="469" r:id="rId161"/>
    <p:sldId id="470" r:id="rId162"/>
    <p:sldId id="471" r:id="rId163"/>
    <p:sldId id="472" r:id="rId164"/>
    <p:sldId id="473" r:id="rId165"/>
    <p:sldId id="474" r:id="rId166"/>
    <p:sldId id="475" r:id="rId167"/>
    <p:sldId id="476" r:id="rId168"/>
    <p:sldId id="477" r:id="rId169"/>
    <p:sldId id="478" r:id="rId170"/>
    <p:sldId id="481" r:id="rId171"/>
    <p:sldId id="479" r:id="rId172"/>
    <p:sldId id="480" r:id="rId173"/>
    <p:sldId id="482" r:id="rId174"/>
    <p:sldId id="623" r:id="rId175"/>
    <p:sldId id="624" r:id="rId176"/>
    <p:sldId id="625" r:id="rId177"/>
    <p:sldId id="626" r:id="rId178"/>
    <p:sldId id="627" r:id="rId179"/>
    <p:sldId id="505" r:id="rId180"/>
    <p:sldId id="506" r:id="rId181"/>
    <p:sldId id="507" r:id="rId182"/>
    <p:sldId id="508" r:id="rId183"/>
    <p:sldId id="509" r:id="rId184"/>
    <p:sldId id="510" r:id="rId185"/>
    <p:sldId id="512" r:id="rId186"/>
    <p:sldId id="520" r:id="rId187"/>
    <p:sldId id="441" r:id="rId188"/>
    <p:sldId id="442" r:id="rId189"/>
    <p:sldId id="450" r:id="rId190"/>
    <p:sldId id="451" r:id="rId191"/>
    <p:sldId id="452" r:id="rId192"/>
    <p:sldId id="453" r:id="rId193"/>
    <p:sldId id="454" r:id="rId194"/>
    <p:sldId id="361" r:id="rId195"/>
    <p:sldId id="362" r:id="rId196"/>
    <p:sldId id="363" r:id="rId197"/>
    <p:sldId id="364" r:id="rId198"/>
    <p:sldId id="365" r:id="rId199"/>
    <p:sldId id="366" r:id="rId200"/>
    <p:sldId id="367" r:id="rId201"/>
    <p:sldId id="368" r:id="rId202"/>
    <p:sldId id="369" r:id="rId203"/>
    <p:sldId id="511" r:id="rId204"/>
    <p:sldId id="370" r:id="rId205"/>
    <p:sldId id="371" r:id="rId206"/>
    <p:sldId id="372" r:id="rId207"/>
    <p:sldId id="373" r:id="rId208"/>
    <p:sldId id="374" r:id="rId209"/>
    <p:sldId id="375" r:id="rId210"/>
    <p:sldId id="376" r:id="rId211"/>
    <p:sldId id="377" r:id="rId212"/>
    <p:sldId id="378" r:id="rId213"/>
    <p:sldId id="379" r:id="rId214"/>
    <p:sldId id="380" r:id="rId215"/>
    <p:sldId id="523" r:id="rId216"/>
    <p:sldId id="381" r:id="rId217"/>
    <p:sldId id="382" r:id="rId218"/>
    <p:sldId id="383" r:id="rId219"/>
    <p:sldId id="384" r:id="rId220"/>
    <p:sldId id="386" r:id="rId221"/>
    <p:sldId id="387" r:id="rId222"/>
    <p:sldId id="388" r:id="rId223"/>
    <p:sldId id="389" r:id="rId224"/>
    <p:sldId id="390" r:id="rId225"/>
    <p:sldId id="549" r:id="rId226"/>
    <p:sldId id="550" r:id="rId227"/>
    <p:sldId id="551" r:id="rId228"/>
    <p:sldId id="552" r:id="rId229"/>
    <p:sldId id="553" r:id="rId230"/>
    <p:sldId id="554" r:id="rId231"/>
    <p:sldId id="555" r:id="rId232"/>
    <p:sldId id="556" r:id="rId233"/>
    <p:sldId id="391" r:id="rId234"/>
    <p:sldId id="392" r:id="rId235"/>
    <p:sldId id="393" r:id="rId236"/>
    <p:sldId id="394" r:id="rId237"/>
    <p:sldId id="395" r:id="rId238"/>
    <p:sldId id="396" r:id="rId239"/>
    <p:sldId id="397" r:id="rId240"/>
    <p:sldId id="398" r:id="rId241"/>
    <p:sldId id="521" r:id="rId242"/>
    <p:sldId id="440" r:id="rId243"/>
    <p:sldId id="455" r:id="rId244"/>
    <p:sldId id="456" r:id="rId245"/>
    <p:sldId id="637" r:id="rId246"/>
    <p:sldId id="458" r:id="rId247"/>
    <p:sldId id="459" r:id="rId248"/>
    <p:sldId id="460" r:id="rId249"/>
    <p:sldId id="608" r:id="rId250"/>
    <p:sldId id="522" r:id="rId251"/>
    <p:sldId id="399" r:id="rId252"/>
    <p:sldId id="400" r:id="rId253"/>
    <p:sldId id="401" r:id="rId254"/>
    <p:sldId id="402" r:id="rId255"/>
    <p:sldId id="403" r:id="rId256"/>
    <p:sldId id="404" r:id="rId257"/>
    <p:sldId id="405" r:id="rId258"/>
    <p:sldId id="406" r:id="rId259"/>
    <p:sldId id="407" r:id="rId260"/>
    <p:sldId id="408" r:id="rId261"/>
    <p:sldId id="409" r:id="rId262"/>
    <p:sldId id="410" r:id="rId263"/>
    <p:sldId id="411" r:id="rId264"/>
    <p:sldId id="412" r:id="rId265"/>
    <p:sldId id="413" r:id="rId266"/>
    <p:sldId id="414" r:id="rId267"/>
    <p:sldId id="415" r:id="rId268"/>
    <p:sldId id="416" r:id="rId269"/>
    <p:sldId id="417" r:id="rId270"/>
    <p:sldId id="418" r:id="rId271"/>
    <p:sldId id="419" r:id="rId272"/>
    <p:sldId id="420" r:id="rId273"/>
    <p:sldId id="421" r:id="rId274"/>
    <p:sldId id="422" r:id="rId275"/>
    <p:sldId id="423" r:id="rId276"/>
    <p:sldId id="424" r:id="rId277"/>
    <p:sldId id="425" r:id="rId278"/>
    <p:sldId id="426" r:id="rId279"/>
    <p:sldId id="435" r:id="rId280"/>
    <p:sldId id="436" r:id="rId281"/>
    <p:sldId id="437" r:id="rId282"/>
    <p:sldId id="438" r:id="rId283"/>
    <p:sldId id="439" r:id="rId284"/>
    <p:sldId id="503" r:id="rId285"/>
    <p:sldId id="513" r:id="rId286"/>
    <p:sldId id="529" r:id="rId287"/>
    <p:sldId id="504" r:id="rId288"/>
    <p:sldId id="514" r:id="rId289"/>
    <p:sldId id="527" r:id="rId290"/>
    <p:sldId id="516" r:id="rId291"/>
    <p:sldId id="515" r:id="rId292"/>
    <p:sldId id="528" r:id="rId293"/>
    <p:sldId id="607" r:id="rId294"/>
    <p:sldId id="518" r:id="rId295"/>
    <p:sldId id="519" r:id="rId296"/>
    <p:sldId id="530" r:id="rId297"/>
    <p:sldId id="542" r:id="rId298"/>
    <p:sldId id="543" r:id="rId299"/>
    <p:sldId id="558" r:id="rId300"/>
    <p:sldId id="559" r:id="rId301"/>
    <p:sldId id="560" r:id="rId302"/>
    <p:sldId id="561" r:id="rId303"/>
    <p:sldId id="562" r:id="rId304"/>
    <p:sldId id="564" r:id="rId305"/>
    <p:sldId id="565" r:id="rId306"/>
    <p:sldId id="563" r:id="rId307"/>
    <p:sldId id="531" r:id="rId308"/>
    <p:sldId id="532" r:id="rId309"/>
    <p:sldId id="533" r:id="rId310"/>
    <p:sldId id="534" r:id="rId311"/>
    <p:sldId id="535" r:id="rId312"/>
    <p:sldId id="540" r:id="rId313"/>
    <p:sldId id="541" r:id="rId314"/>
    <p:sldId id="536" r:id="rId315"/>
    <p:sldId id="537" r:id="rId316"/>
    <p:sldId id="538" r:id="rId317"/>
    <p:sldId id="539" r:id="rId318"/>
    <p:sldId id="485" r:id="rId319"/>
    <p:sldId id="486" r:id="rId320"/>
    <p:sldId id="487" r:id="rId321"/>
    <p:sldId id="488" r:id="rId322"/>
    <p:sldId id="489" r:id="rId323"/>
    <p:sldId id="490" r:id="rId324"/>
    <p:sldId id="491" r:id="rId325"/>
    <p:sldId id="492" r:id="rId326"/>
    <p:sldId id="493" r:id="rId327"/>
    <p:sldId id="544" r:id="rId328"/>
    <p:sldId id="494" r:id="rId329"/>
    <p:sldId id="546" r:id="rId330"/>
    <p:sldId id="547" r:id="rId331"/>
    <p:sldId id="545" r:id="rId332"/>
    <p:sldId id="548" r:id="rId333"/>
    <p:sldId id="495" r:id="rId334"/>
    <p:sldId id="577" r:id="rId335"/>
    <p:sldId id="578" r:id="rId336"/>
    <p:sldId id="580" r:id="rId337"/>
    <p:sldId id="579" r:id="rId338"/>
    <p:sldId id="581" r:id="rId339"/>
    <p:sldId id="582" r:id="rId340"/>
    <p:sldId id="583" r:id="rId341"/>
    <p:sldId id="584" r:id="rId342"/>
    <p:sldId id="585" r:id="rId343"/>
    <p:sldId id="586" r:id="rId344"/>
    <p:sldId id="590" r:id="rId345"/>
    <p:sldId id="587" r:id="rId346"/>
    <p:sldId id="588" r:id="rId347"/>
    <p:sldId id="589" r:id="rId348"/>
    <p:sldId id="591" r:id="rId349"/>
    <p:sldId id="592" r:id="rId350"/>
    <p:sldId id="593" r:id="rId351"/>
    <p:sldId id="594" r:id="rId352"/>
    <p:sldId id="595" r:id="rId353"/>
    <p:sldId id="596" r:id="rId354"/>
    <p:sldId id="597" r:id="rId355"/>
    <p:sldId id="598" r:id="rId356"/>
    <p:sldId id="599" r:id="rId357"/>
    <p:sldId id="600" r:id="rId358"/>
    <p:sldId id="601" r:id="rId359"/>
    <p:sldId id="602" r:id="rId360"/>
    <p:sldId id="433" r:id="rId361"/>
    <p:sldId id="434" r:id="rId362"/>
    <p:sldId id="571" r:id="rId363"/>
    <p:sldId id="572" r:id="rId364"/>
    <p:sldId id="573" r:id="rId365"/>
    <p:sldId id="574" r:id="rId366"/>
    <p:sldId id="575" r:id="rId367"/>
    <p:sldId id="636" r:id="rId368"/>
    <p:sldId id="576" r:id="rId369"/>
    <p:sldId id="566" r:id="rId370"/>
    <p:sldId id="496" r:id="rId371"/>
    <p:sldId id="567" r:id="rId372"/>
    <p:sldId id="569" r:id="rId373"/>
    <p:sldId id="570" r:id="rId374"/>
    <p:sldId id="568" r:id="rId375"/>
    <p:sldId id="628" r:id="rId376"/>
    <p:sldId id="629" r:id="rId377"/>
    <p:sldId id="630" r:id="rId378"/>
    <p:sldId id="631" r:id="rId379"/>
    <p:sldId id="632" r:id="rId380"/>
    <p:sldId id="633" r:id="rId381"/>
    <p:sldId id="634" r:id="rId382"/>
    <p:sldId id="322" r:id="rId383"/>
    <p:sldId id="323" r:id="rId384"/>
    <p:sldId id="656" r:id="rId385"/>
    <p:sldId id="324" r:id="rId386"/>
    <p:sldId id="498" r:id="rId387"/>
  </p:sldIdLst>
  <p:sldSz cx="9144000" cy="6858000" type="screen4x3"/>
  <p:notesSz cx="7099300" cy="10234613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FC71E64-7EF2-4303-931C-501F1305ED27}">
          <p14:sldIdLst>
            <p14:sldId id="256"/>
          </p14:sldIdLst>
        </p14:section>
        <p14:section name="Introduction" id="{956A5CE9-0B9E-4924-ABEE-1276F20E2E7E}">
          <p14:sldIdLst>
            <p14:sldId id="351"/>
            <p14:sldId id="258"/>
            <p14:sldId id="499"/>
            <p14:sldId id="279"/>
            <p14:sldId id="497"/>
            <p14:sldId id="638"/>
            <p14:sldId id="640"/>
            <p14:sldId id="660"/>
          </p14:sldIdLst>
        </p14:section>
        <p14:section name="Table of contents" id="{860F772E-16B1-4B8D-AC12-A1A0B40B1C29}">
          <p14:sldIdLst>
            <p14:sldId id="641"/>
            <p14:sldId id="648"/>
            <p14:sldId id="653"/>
            <p14:sldId id="642"/>
            <p14:sldId id="643"/>
            <p14:sldId id="644"/>
            <p14:sldId id="645"/>
            <p14:sldId id="647"/>
            <p14:sldId id="654"/>
            <p14:sldId id="646"/>
            <p14:sldId id="650"/>
            <p14:sldId id="649"/>
            <p14:sldId id="651"/>
            <p14:sldId id="652"/>
            <p14:sldId id="655"/>
          </p14:sldIdLst>
        </p14:section>
        <p14:section name="Data types &amp; statements" id="{7C2002FD-0D85-459D-B52C-DF59E798F5F9}">
          <p14:sldIdLst>
            <p14:sldId id="293"/>
            <p14:sldId id="259"/>
            <p14:sldId id="301"/>
            <p14:sldId id="261"/>
            <p14:sldId id="260"/>
            <p14:sldId id="268"/>
            <p14:sldId id="346"/>
            <p14:sldId id="345"/>
            <p14:sldId id="263"/>
            <p14:sldId id="262"/>
            <p14:sldId id="283"/>
            <p14:sldId id="639"/>
            <p14:sldId id="657"/>
            <p14:sldId id="662"/>
            <p14:sldId id="264"/>
            <p14:sldId id="265"/>
            <p14:sldId id="266"/>
            <p14:sldId id="267"/>
          </p14:sldIdLst>
        </p14:section>
        <p14:section name="File I/O &amp; command line arguments" id="{ACF9C132-7C80-4787-9518-92E232C97665}">
          <p14:sldIdLst>
            <p14:sldId id="349"/>
            <p14:sldId id="269"/>
            <p14:sldId id="338"/>
            <p14:sldId id="337"/>
            <p14:sldId id="658"/>
            <p14:sldId id="500"/>
          </p14:sldIdLst>
        </p14:section>
        <p14:section name="More fundamentals" id="{A080FD9F-F2AD-4BC3-8A99-B935ED4BCCAE}">
          <p14:sldIdLst>
            <p14:sldId id="350"/>
            <p14:sldId id="270"/>
            <p14:sldId id="339"/>
            <p14:sldId id="340"/>
            <p14:sldId id="341"/>
            <p14:sldId id="342"/>
            <p14:sldId id="347"/>
            <p14:sldId id="557"/>
            <p14:sldId id="343"/>
            <p14:sldId id="344"/>
            <p14:sldId id="271"/>
            <p14:sldId id="272"/>
            <p14:sldId id="273"/>
            <p14:sldId id="319"/>
            <p14:sldId id="320"/>
            <p14:sldId id="286"/>
            <p14:sldId id="287"/>
            <p14:sldId id="288"/>
            <p14:sldId id="289"/>
            <p14:sldId id="603"/>
            <p14:sldId id="284"/>
            <p14:sldId id="290"/>
            <p14:sldId id="285"/>
            <p14:sldId id="606"/>
            <p14:sldId id="274"/>
            <p14:sldId id="275"/>
            <p14:sldId id="276"/>
            <p14:sldId id="277"/>
            <p14:sldId id="604"/>
            <p14:sldId id="605"/>
            <p14:sldId id="291"/>
            <p14:sldId id="292"/>
            <p14:sldId id="303"/>
          </p14:sldIdLst>
        </p14:section>
        <p14:section name="Code organization" id="{74CCAA76-680B-4B99-92E1-274B2CFAD711}">
          <p14:sldIdLst>
            <p14:sldId id="317"/>
            <p14:sldId id="314"/>
            <p14:sldId id="316"/>
            <p14:sldId id="318"/>
            <p14:sldId id="330"/>
          </p14:sldIdLst>
        </p14:section>
        <p14:section name="Ineractive Python" id="{CDF09D28-6C9D-4B7E-B262-27264132146E}">
          <p14:sldIdLst>
            <p14:sldId id="328"/>
            <p14:sldId id="315"/>
            <p14:sldId id="525"/>
            <p14:sldId id="665"/>
            <p14:sldId id="666"/>
            <p14:sldId id="297"/>
          </p14:sldIdLst>
        </p14:section>
        <p14:section name="Documentation &amp; testing" id="{0B7EA6EA-C456-4126-ABFA-E2A9654007F9}">
          <p14:sldIdLst>
            <p14:sldId id="329"/>
            <p14:sldId id="312"/>
            <p14:sldId id="321"/>
            <p14:sldId id="663"/>
            <p14:sldId id="664"/>
            <p14:sldId id="331"/>
            <p14:sldId id="348"/>
          </p14:sldIdLst>
        </p14:section>
        <p14:section name="Object-oriented Python" id="{A6A55775-2428-4684-89E9-09C7D7BA40F7}">
          <p14:sldIdLst>
            <p14:sldId id="294"/>
            <p14:sldId id="295"/>
            <p14:sldId id="296"/>
            <p14:sldId id="298"/>
            <p14:sldId id="299"/>
            <p14:sldId id="300"/>
            <p14:sldId id="307"/>
            <p14:sldId id="501"/>
            <p14:sldId id="502"/>
            <p14:sldId id="659"/>
            <p14:sldId id="302"/>
            <p14:sldId id="661"/>
            <p14:sldId id="308"/>
            <p14:sldId id="305"/>
            <p14:sldId id="483"/>
            <p14:sldId id="484"/>
            <p14:sldId id="325"/>
            <p14:sldId id="309"/>
            <p14:sldId id="310"/>
            <p14:sldId id="313"/>
            <p14:sldId id="326"/>
            <p14:sldId id="306"/>
            <p14:sldId id="311"/>
          </p14:sldIdLst>
        </p14:section>
        <p14:section name="File I/O &amp; data formats" id="{955CB382-5362-450C-815B-097165B241DF}">
          <p14:sldIdLst>
            <p14:sldId id="354"/>
            <p14:sldId id="355"/>
            <p14:sldId id="356"/>
            <p14:sldId id="357"/>
            <p14:sldId id="358"/>
            <p14:sldId id="360"/>
            <p14:sldId id="359"/>
          </p14:sldIdLst>
        </p14:section>
        <p14:section name="Exception handling" id="{DD5ED52D-F2DB-4D76-9414-18CDB55E7331}">
          <p14:sldIdLst>
            <p14:sldId id="462"/>
            <p14:sldId id="463"/>
            <p14:sldId id="464"/>
            <p14:sldId id="465"/>
            <p14:sldId id="466"/>
            <p14:sldId id="467"/>
          </p14:sldIdLst>
        </p14:section>
        <p14:section name="Unit testing" id="{7C09470B-1C78-496D-B5E7-D87D418DA908}">
          <p14:sldIdLst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Command line arguments &amp; configuration files" id="{90FA6688-9B0E-4326-84BA-7CE06C18A5F9}">
          <p14:sldIdLst>
            <p14:sldId id="443"/>
            <p14:sldId id="444"/>
            <p14:sldId id="445"/>
            <p14:sldId id="446"/>
            <p14:sldId id="447"/>
            <p14:sldId id="448"/>
            <p14:sldId id="524"/>
          </p14:sldIdLst>
        </p14:section>
        <p14:section name="Debugging" id="{E2A80FF7-D2C3-40A2-9D75-F7E91921F04E}">
          <p14:sldIdLst>
            <p14:sldId id="461"/>
            <p14:sldId id="526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81"/>
            <p14:sldId id="479"/>
            <p14:sldId id="480"/>
            <p14:sldId id="482"/>
          </p14:sldIdLst>
        </p14:section>
        <p14:section name="Profiling" id="{3882A7C8-455A-45F8-BBC0-21E8FCF68080}">
          <p14:sldIdLst>
            <p14:sldId id="623"/>
            <p14:sldId id="624"/>
            <p14:sldId id="625"/>
            <p14:sldId id="626"/>
            <p14:sldId id="627"/>
          </p14:sldIdLst>
        </p14:section>
        <p14:section name="Logging" id="{3BB54EC6-CDE2-4EC9-900A-114646220AC1}">
          <p14:sldIdLst>
            <p14:sldId id="505"/>
            <p14:sldId id="506"/>
            <p14:sldId id="507"/>
            <p14:sldId id="508"/>
            <p14:sldId id="509"/>
            <p14:sldId id="510"/>
            <p14:sldId id="512"/>
            <p14:sldId id="520"/>
          </p14:sldIdLst>
        </p14:section>
        <p14:section name="File system operations" id="{8A93D698-E935-4815-BFCE-F9994F3F99AB}">
          <p14:sldIdLst>
            <p14:sldId id="441"/>
            <p14:sldId id="442"/>
            <p14:sldId id="450"/>
            <p14:sldId id="451"/>
            <p14:sldId id="452"/>
            <p14:sldId id="453"/>
            <p14:sldId id="454"/>
          </p14:sldIdLst>
        </p14:section>
        <p14:section name="Regular expressions" id="{07BFF58D-0C06-4594-AEAA-4ACCA44AA1ED}">
          <p14:sldIdLst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511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523"/>
          </p14:sldIdLst>
        </p14:section>
        <p14:section name="String formatting" id="{CD69BDA6-D9D1-491E-8571-999F4099C53A}">
          <p14:sldIdLst>
            <p14:sldId id="381"/>
            <p14:sldId id="382"/>
            <p14:sldId id="383"/>
            <p14:sldId id="384"/>
          </p14:sldIdLst>
        </p14:section>
        <p14:section name="Database interaction" id="{A9DAB2C8-7DEC-4DFD-BDA1-824550BD3DB5}">
          <p14:sldIdLst>
            <p14:sldId id="386"/>
            <p14:sldId id="387"/>
            <p14:sldId id="388"/>
            <p14:sldId id="389"/>
            <p14:sldId id="390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</p14:sldIdLst>
        </p14:section>
        <p14:section name="List transformations" id="{364CD4CF-B13B-459D-B906-8471CE67C60D}">
          <p14:sldIdLst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521"/>
          </p14:sldIdLst>
        </p14:section>
        <p14:section name="Iterators" id="{8360792B-CD6C-4DEC-8A79-4E88CEBF128C}">
          <p14:sldIdLst>
            <p14:sldId id="440"/>
            <p14:sldId id="455"/>
            <p14:sldId id="456"/>
            <p14:sldId id="637"/>
            <p14:sldId id="458"/>
            <p14:sldId id="459"/>
            <p14:sldId id="460"/>
            <p14:sldId id="608"/>
            <p14:sldId id="522"/>
          </p14:sldIdLst>
        </p14:section>
        <p14:section name="Classes case study" id="{803DCD21-1BA9-4E9C-9025-45DF7BF6D8AB}">
          <p14:sldIdLst>
            <p14:sldId id="399"/>
            <p14:sldId id="400"/>
            <p14:sldId id="401"/>
            <p14:sldId id="402"/>
            <p14:sldId id="403"/>
          </p14:sldIdLst>
        </p14:section>
        <p14:section name="Parsing regular data" id="{5FC9BCB7-9AC0-475F-8F11-3E3545F51B2D}">
          <p14:sldIdLst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</p14:sldIdLst>
        </p14:section>
        <p14:section name="PyParsing" id="{75651DB5-8269-4576-90CC-0AC5849DA68A}">
          <p14:sldIdLst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</p14:sldIdLst>
        </p14:section>
        <p14:section name="External commands" id="{FB3CEE9D-67B0-440B-B9D3-EA381C8A17B5}">
          <p14:sldIdLst>
            <p14:sldId id="424"/>
            <p14:sldId id="425"/>
            <p14:sldId id="426"/>
          </p14:sldIdLst>
        </p14:section>
        <p14:section name="Scientific Python" id="{71031B03-F593-4B88-85AD-6A7C20E2EF77}">
          <p14:sldIdLst>
            <p14:sldId id="435"/>
            <p14:sldId id="436"/>
            <p14:sldId id="437"/>
            <p14:sldId id="438"/>
            <p14:sldId id="439"/>
            <p14:sldId id="503"/>
            <p14:sldId id="513"/>
            <p14:sldId id="529"/>
            <p14:sldId id="504"/>
            <p14:sldId id="514"/>
            <p14:sldId id="527"/>
            <p14:sldId id="516"/>
            <p14:sldId id="515"/>
            <p14:sldId id="528"/>
            <p14:sldId id="607"/>
            <p14:sldId id="518"/>
            <p14:sldId id="519"/>
            <p14:sldId id="530"/>
            <p14:sldId id="542"/>
            <p14:sldId id="543"/>
            <p14:sldId id="558"/>
            <p14:sldId id="559"/>
            <p14:sldId id="560"/>
            <p14:sldId id="561"/>
            <p14:sldId id="562"/>
            <p14:sldId id="564"/>
            <p14:sldId id="565"/>
            <p14:sldId id="563"/>
            <p14:sldId id="531"/>
            <p14:sldId id="532"/>
            <p14:sldId id="533"/>
            <p14:sldId id="534"/>
            <p14:sldId id="535"/>
            <p14:sldId id="540"/>
            <p14:sldId id="541"/>
            <p14:sldId id="536"/>
            <p14:sldId id="537"/>
            <p14:sldId id="538"/>
            <p14:sldId id="539"/>
          </p14:sldIdLst>
        </p14:section>
        <p14:section name="HDF5" id="{705F7241-6E5D-424D-9974-DCAD0C76D304}">
          <p14:sldIdLst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544"/>
            <p14:sldId id="494"/>
            <p14:sldId id="546"/>
            <p14:sldId id="547"/>
            <p14:sldId id="545"/>
            <p14:sldId id="548"/>
            <p14:sldId id="495"/>
          </p14:sldIdLst>
        </p14:section>
        <p14:section name="Pandas" id="{CF52988B-2C3C-408B-AC2D-9D1F87F3D959}">
          <p14:sldIdLst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90"/>
            <p14:sldId id="587"/>
            <p14:sldId id="588"/>
            <p14:sldId id="589"/>
          </p14:sldIdLst>
        </p14:section>
        <p14:section name="HoloViews" id="{55108F3F-6D76-4CD1-960F-04E3DE746B5F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Conclusions" id="{FCAF037C-2063-492B-9B02-F2D97EA6CEF6}">
          <p14:sldIdLst>
            <p14:sldId id="433"/>
            <p14:sldId id="434"/>
          </p14:sldIdLst>
        </p14:section>
        <p14:section name="Python environments" id="{68018A6D-5431-420D-9FE5-CBFE5123AE16}">
          <p14:sldIdLst>
            <p14:sldId id="571"/>
            <p14:sldId id="572"/>
            <p14:sldId id="573"/>
            <p14:sldId id="574"/>
            <p14:sldId id="575"/>
            <p14:sldId id="636"/>
            <p14:sldId id="576"/>
          </p14:sldIdLst>
        </p14:section>
        <p14:section name="Migration from 2.x to 3.x" id="{577CBDD9-8B9C-4902-AADE-3ACCB8461DD4}">
          <p14:sldIdLst>
            <p14:sldId id="566"/>
            <p14:sldId id="496"/>
            <p14:sldId id="567"/>
            <p14:sldId id="569"/>
            <p14:sldId id="570"/>
            <p14:sldId id="568"/>
          </p14:sldIdLst>
        </p14:section>
        <p14:section name="Anaconda" id="{33294380-CDB3-4E21-9D71-838F73E0F72B}">
          <p14:sldIdLst>
            <p14:sldId id="628"/>
            <p14:sldId id="629"/>
            <p14:sldId id="630"/>
            <p14:sldId id="631"/>
            <p14:sldId id="632"/>
            <p14:sldId id="633"/>
            <p14:sldId id="634"/>
          </p14:sldIdLst>
        </p14:section>
        <p14:section name="References" id="{8F60F33D-65CC-4EC7-BCF8-3965C634CAD2}">
          <p14:sldIdLst>
            <p14:sldId id="322"/>
            <p14:sldId id="323"/>
            <p14:sldId id="656"/>
            <p14:sldId id="324"/>
            <p14:sldId id="49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Becuwe" initials="" lastIdx="0" clrIdx="0"/>
  <p:cmAuthor id="1" name="Geert Jan Bex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87" autoAdjust="0"/>
  </p:normalViewPr>
  <p:slideViewPr>
    <p:cSldViewPr>
      <p:cViewPr varScale="1">
        <p:scale>
          <a:sx n="92" d="100"/>
          <a:sy n="92" d="100"/>
        </p:scale>
        <p:origin x="-63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slide" Target="slides/slide365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377" Type="http://schemas.openxmlformats.org/officeDocument/2006/relationships/slide" Target="slides/slide376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slide" Target="slides/slide366.xml"/><Relationship Id="rId388" Type="http://schemas.openxmlformats.org/officeDocument/2006/relationships/notesMaster" Target="notesMasters/notesMaster1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378" Type="http://schemas.openxmlformats.org/officeDocument/2006/relationships/slide" Target="slides/slide377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368" Type="http://schemas.openxmlformats.org/officeDocument/2006/relationships/slide" Target="slides/slide367.xml"/><Relationship Id="rId389" Type="http://schemas.openxmlformats.org/officeDocument/2006/relationships/handoutMaster" Target="handoutMasters/handoutMaster1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379" Type="http://schemas.openxmlformats.org/officeDocument/2006/relationships/slide" Target="slides/slide378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390" Type="http://schemas.openxmlformats.org/officeDocument/2006/relationships/commentAuthors" Target="commentAuthors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369" Type="http://schemas.openxmlformats.org/officeDocument/2006/relationships/slide" Target="slides/slide368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70" Type="http://schemas.openxmlformats.org/officeDocument/2006/relationships/slide" Target="slides/slide369.xml"/><Relationship Id="rId391" Type="http://schemas.openxmlformats.org/officeDocument/2006/relationships/presProps" Target="presProps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381" Type="http://schemas.openxmlformats.org/officeDocument/2006/relationships/slide" Target="slides/slide380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slide" Target="slides/slide370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viewProps" Target="viewProp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72" Type="http://schemas.openxmlformats.org/officeDocument/2006/relationships/slide" Target="slides/slide371.xml"/><Relationship Id="rId393" Type="http://schemas.openxmlformats.org/officeDocument/2006/relationships/theme" Target="theme/theme1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383" Type="http://schemas.openxmlformats.org/officeDocument/2006/relationships/slide" Target="slides/slide382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373" Type="http://schemas.openxmlformats.org/officeDocument/2006/relationships/slide" Target="slides/slide372.xml"/><Relationship Id="rId39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384" Type="http://schemas.openxmlformats.org/officeDocument/2006/relationships/slide" Target="slides/slide383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374" Type="http://schemas.openxmlformats.org/officeDocument/2006/relationships/slide" Target="slides/slide373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75" Type="http://schemas.openxmlformats.org/officeDocument/2006/relationships/slide" Target="slides/slide374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386" Type="http://schemas.openxmlformats.org/officeDocument/2006/relationships/slide" Target="slides/slide38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376" Type="http://schemas.openxmlformats.org/officeDocument/2006/relationships/slide" Target="slides/slide375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32EAC82-2289-4115-964C-E646EB0EFE57}" type="datetimeFigureOut">
              <a:rPr lang="en-US" smtClean="0"/>
              <a:t>2016-05-23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45A493A-EFB8-4016-A78B-74A1E1BE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6CDB847-4271-4BBB-B52C-E97B3AAF1F8C}" type="datetimeFigureOut">
              <a:rPr lang="en-US" smtClean="0"/>
              <a:t>2016-05-23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32719F6-2AB7-47DE-AD4D-74548843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27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72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23/05/2016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69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23/05/2016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6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23/05/2016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633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23/05/2016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23/05/2016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23/05/2016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85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23/05/2016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79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23/05/2016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014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23/05/2016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840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23/05/2016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991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23/05/2016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23/05/2016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904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494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75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85.xml"/><Relationship Id="rId2" Type="http://schemas.openxmlformats.org/officeDocument/2006/relationships/slide" Target="slide36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3.xml"/><Relationship Id="rId4" Type="http://schemas.openxmlformats.org/officeDocument/2006/relationships/slide" Target="slide49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Unittest" TargetMode="Externa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51.xml"/><Relationship Id="rId2" Type="http://schemas.openxmlformats.org/officeDocument/2006/relationships/slide" Target="slide10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42.xml"/><Relationship Id="rId4" Type="http://schemas.openxmlformats.org/officeDocument/2006/relationships/slide" Target="slide23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ConfigParser" TargetMode="External"/><Relationship Id="rId2" Type="http://schemas.openxmlformats.org/officeDocument/2006/relationships/hyperlink" Target="https://github.com/gjbex/training-material/tree/master/Python/ArgParse" TargetMode="Externa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5/howto/argparse.html" TargetMode="Externa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6.xml"/><Relationship Id="rId2" Type="http://schemas.openxmlformats.org/officeDocument/2006/relationships/slide" Target="slide9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0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4.xml"/><Relationship Id="rId2" Type="http://schemas.openxmlformats.org/officeDocument/2006/relationships/slide" Target="slide15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Logging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69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5/howto/logging-cookbook.html" TargetMode="External"/><Relationship Id="rId2" Type="http://schemas.openxmlformats.org/officeDocument/2006/relationships/hyperlink" Target="https://docs.python.org/3.5/howto/logging.html" TargetMode="Externa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79.xml"/><Relationship Id="rId2" Type="http://schemas.openxmlformats.org/officeDocument/2006/relationships/slide" Target="slide150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76.xml"/><Relationship Id="rId2" Type="http://schemas.openxmlformats.org/officeDocument/2006/relationships/slide" Target="slide187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18.xml"/><Relationship Id="rId3" Type="http://schemas.openxmlformats.org/officeDocument/2006/relationships/slide" Target="slide194.xml"/><Relationship Id="rId7" Type="http://schemas.openxmlformats.org/officeDocument/2006/relationships/slide" Target="slide279.xml"/><Relationship Id="rId2" Type="http://schemas.openxmlformats.org/officeDocument/2006/relationships/slide" Target="slide1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6.xml"/><Relationship Id="rId5" Type="http://schemas.openxmlformats.org/officeDocument/2006/relationships/slide" Target="slide264.xml"/><Relationship Id="rId4" Type="http://schemas.openxmlformats.org/officeDocument/2006/relationships/slide" Target="slide256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regex.html" TargetMode="Externa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78.xml"/><Relationship Id="rId2" Type="http://schemas.openxmlformats.org/officeDocument/2006/relationships/slide" Target="slide27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48.xml"/><Relationship Id="rId4" Type="http://schemas.openxmlformats.org/officeDocument/2006/relationships/slide" Target="slide307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bAccess" TargetMode="External"/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34.xml"/><Relationship Id="rId2" Type="http://schemas.openxmlformats.org/officeDocument/2006/relationships/slide" Target="slide220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initeStateParser" TargetMode="External"/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Numpy" TargetMode="External"/><Relationship Id="rId2" Type="http://schemas.openxmlformats.org/officeDocument/2006/relationships/hyperlink" Target="https://github.com/gjbex/training-material/tree/master/Python/Matrice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Python/Matplotlib" TargetMode="External"/><Relationship Id="rId4" Type="http://schemas.openxmlformats.org/officeDocument/2006/relationships/hyperlink" Target="https://github.com/gjbex/training-material/tree/master/Python/Birdsong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png"/><Relationship Id="rId4" Type="http://schemas.openxmlformats.org/officeDocument/2006/relationships/image" Target="../media/image9.wmf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Pandas" TargetMode="External"/><Relationship Id="rId1" Type="http://schemas.openxmlformats.org/officeDocument/2006/relationships/slideLayout" Target="../slideLayouts/slideLayout3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3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hyperlink" Target="http://conda.pydata.org/miniconda.html" TargetMode="External"/><Relationship Id="rId1" Type="http://schemas.openxmlformats.org/officeDocument/2006/relationships/slideLayout" Target="../slideLayouts/slideLayout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3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4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5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386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www.wxpython.org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networkx.github.io/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biopython.org/wiki/Main_Page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ioam.github.io/holoviews/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python.org/" TargetMode="External"/><Relationship Id="rId2" Type="http://schemas.openxmlformats.org/officeDocument/2006/relationships/hyperlink" Target="http://www.codecademy.com/tracks/pyth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Jupyter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hyperlink" Target="http://doi.org/10.1038/515151a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/library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odeTesting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for data processing &amp; analysis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 smtClean="0"/>
              <a:t>Geert Jan Bex</a:t>
            </a:r>
            <a:br>
              <a:rPr lang="en-US" dirty="0" smtClean="0"/>
            </a:br>
            <a:r>
              <a:rPr lang="en-US" dirty="0" smtClean="0"/>
              <a:t>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75204" y="5445224"/>
            <a:ext cx="68647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Acknowledgements</a:t>
            </a:r>
            <a:r>
              <a:rPr lang="en-US" dirty="0" smtClean="0"/>
              <a:t>: thanks </a:t>
            </a:r>
            <a:r>
              <a:rPr lang="en-US" dirty="0"/>
              <a:t>to Stefan </a:t>
            </a:r>
            <a:r>
              <a:rPr lang="en-US" dirty="0" err="1"/>
              <a:t>Becuwe</a:t>
            </a:r>
            <a:r>
              <a:rPr lang="en-US" dirty="0"/>
              <a:t>, </a:t>
            </a:r>
            <a:r>
              <a:rPr lang="en-US" dirty="0" err="1"/>
              <a:t>Universiteit</a:t>
            </a:r>
            <a:r>
              <a:rPr lang="en-US" dirty="0"/>
              <a:t> </a:t>
            </a:r>
            <a:r>
              <a:rPr lang="en-US" dirty="0" err="1" smtClean="0"/>
              <a:t>Antwerpen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suggestions and </a:t>
            </a:r>
            <a:r>
              <a:rPr lang="en-US" dirty="0" smtClean="0"/>
              <a:t>corrections</a:t>
            </a:r>
          </a:p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3"/>
              </a:rPr>
              <a:t>http://creativecommons.org/publicdomain/zero/1.0</a:t>
            </a:r>
            <a:r>
              <a:rPr lang="nl-BE" dirty="0" smtClean="0">
                <a:hlinkClick r:id="rId3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74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do today?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4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2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types are classes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== 4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 smtClean="0"/>
              <a:t> is an object of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 smtClean="0"/>
              <a:t> is object method defined in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Objects of simple Python types are immutable</a:t>
            </a:r>
          </a:p>
          <a:p>
            <a:pPr lvl="1"/>
            <a:r>
              <a:rPr lang="en-US" dirty="0" smtClean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4649" y="3615407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are using objects all the time!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80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Python types</a:t>
            </a:r>
          </a:p>
          <a:p>
            <a:pPr lvl="1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 smtClean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 smtClean="0"/>
              <a:t>Other Python types, general classes</a:t>
            </a:r>
          </a:p>
          <a:p>
            <a:pPr lvl="1"/>
            <a:r>
              <a:rPr lang="en-US" dirty="0" smtClean="0"/>
              <a:t>e.g., two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objects: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 smtClean="0"/>
              <a:t>Value identity: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 smtClean="0"/>
              <a:t>Object identity: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06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 definition: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class Point(object):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/>
              <a:t>Objects are instances of classes</a:t>
            </a:r>
          </a:p>
          <a:p>
            <a:pPr lvl="1"/>
            <a:r>
              <a:rPr lang="en-US" dirty="0" smtClean="0"/>
              <a:t>instantiated by calling constructor</a:t>
            </a:r>
          </a:p>
          <a:p>
            <a:pPr lvl="1"/>
            <a:r>
              <a:rPr lang="en-US" dirty="0" smtClean="0"/>
              <a:t>have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677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the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7629012" cy="45243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'({x}, {y})'.format(x=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28370" y="2071239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constructor for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objects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4008" y="3110524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_x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44008" y="4273772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getter for object's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_y</a:t>
              </a:r>
              <a:r>
                <a:rPr lang="en-US" sz="2800" dirty="0" smtClean="0"/>
                <a:t> attribute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8170" y="6021288"/>
            <a:ext cx="7064157" cy="760755"/>
            <a:chOff x="7486764" y="3465004"/>
            <a:chExt cx="7064157" cy="760755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10838761" y="113007"/>
              <a:ext cx="172203" cy="687619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creates string representation for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endParaRPr lang="en-US" sz="3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055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1916832"/>
            <a:ext cx="2941831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Point(-2,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print(p, q)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19872" y="1916832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 smtClean="0"/>
                <a:t> at 3, 4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880" y="2420888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91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's x- and y-coordinates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3.0, 4.0)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2.0, 5.0)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0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Make object attributes "private" by hiding them, by convention,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smtClean="0"/>
              <a:t> prefix</a:t>
            </a:r>
            <a:br>
              <a:rPr lang="en-US" dirty="0" smtClean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 smtClean="0"/>
          </a:p>
          <a:p>
            <a:r>
              <a:rPr lang="en-US" dirty="0" smtClean="0"/>
              <a:t>Create getter/setter method to control access to object attributes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._x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949280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attribute </a:t>
            </a:r>
            <a:r>
              <a:rPr lang="en-US" sz="2400" dirty="0" err="1" smtClean="0"/>
              <a:t>can not</a:t>
            </a:r>
            <a:r>
              <a:rPr lang="en-US" sz="2400" dirty="0" smtClean="0"/>
              <a:t> accidently be modified, i.e., read-only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4335487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object's state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8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6688" y="2156663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can't set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attribute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8214" y="2708920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Protects against modification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of </a:t>
            </a:r>
            <a:r>
              <a:rPr lang="nl-BE" sz="2400" dirty="0" err="1" smtClean="0"/>
              <a:t>read-only</a:t>
            </a:r>
            <a:r>
              <a:rPr lang="nl-BE" sz="2400" dirty="0" smtClean="0"/>
              <a:t> </a:t>
            </a:r>
            <a:r>
              <a:rPr lang="nl-BE" sz="2400" dirty="0" err="1" smtClean="0"/>
              <a:t>attributes</a:t>
            </a:r>
            <a:endParaRPr lang="en-US" sz="2400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7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643" y="3356992"/>
            <a:ext cx="432041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float(value)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2201" y="5471358"/>
            <a:ext cx="689618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ensures proper type conversion:</a:t>
            </a:r>
            <a:br>
              <a:rPr lang="en-US" sz="2400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 smtClean="0"/>
              <a:t> results in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 smtClean="0"/>
              <a:t>, not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for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 smtClean="0"/>
              <a:t> attribute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5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return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x(self, value):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value[1]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(3.5, 7.1)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336076" y="2780928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returns a 2-tuple</a:t>
              </a:r>
              <a:endParaRPr lang="nl-BE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51920" y="3645024"/>
            <a:ext cx="3888432" cy="668125"/>
            <a:chOff x="3480330" y="1916832"/>
            <a:chExt cx="3264722" cy="668125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480330" y="2116887"/>
              <a:ext cx="1339415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2-tuple as argument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6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I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Running Python from the command line</a:t>
            </a:r>
          </a:p>
          <a:p>
            <a:pPr lvl="1"/>
            <a:r>
              <a:rPr lang="en-US" dirty="0" smtClean="0"/>
              <a:t>goals: run Python scripts in a shell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fundamentals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Anaconda</a:t>
            </a:r>
            <a:endParaRPr lang="en-US" dirty="0" smtClean="0"/>
          </a:p>
          <a:p>
            <a:r>
              <a:rPr lang="en-US" dirty="0" smtClean="0"/>
              <a:t>Interactive Python</a:t>
            </a:r>
          </a:p>
          <a:p>
            <a:pPr lvl="1"/>
            <a:r>
              <a:rPr lang="en-US" dirty="0" smtClean="0"/>
              <a:t>goals: using Python for explorative programming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python interpreter/</a:t>
            </a:r>
            <a:r>
              <a:rPr lang="en-US" dirty="0" err="1" smtClean="0">
                <a:hlinkClick r:id="rId4" action="ppaction://hlinksldjump"/>
              </a:rPr>
              <a:t>iPython</a:t>
            </a:r>
            <a:r>
              <a:rPr lang="en-US" dirty="0" smtClean="0"/>
              <a:t>, </a:t>
            </a:r>
            <a:r>
              <a:rPr lang="en-US" dirty="0">
                <a:hlinkClick r:id="rId3" action="ppaction://hlinksldjump"/>
              </a:rPr>
              <a:t>Anaconda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01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5561138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float(x)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float(y)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distance(self, p):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)**2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compute distance between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429" y="3789040"/>
            <a:ext cx="2470027" cy="1384995"/>
            <a:chOff x="7890626" y="3060249"/>
            <a:chExt cx="2470027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28283" y="3060249"/>
              <a:ext cx="233237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object method</a:t>
              </a:r>
              <a:br>
                <a:rPr lang="en-US" sz="2800" dirty="0" smtClean="0"/>
              </a:b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> object</a:t>
              </a:r>
              <a:br>
                <a:rPr lang="en-US" sz="2800" dirty="0" smtClean="0"/>
              </a:br>
              <a:r>
                <a:rPr lang="en-US" sz="2800" dirty="0" smtClean="0"/>
                <a:t>as argument</a:t>
              </a:r>
              <a:endParaRPr lang="en-US" sz="3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0973" y="6021288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2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object methods II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556792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 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 smtClean="0"/>
              <a:t>, 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/>
              <a:t> as argument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548529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3.5+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09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</a:t>
            </a:r>
          </a:p>
          <a:p>
            <a:pPr lvl="1"/>
            <a:r>
              <a:rPr lang="en-US" dirty="0" smtClean="0"/>
              <a:t>retrieve information on object</a:t>
            </a:r>
          </a:p>
          <a:p>
            <a:pPr lvl="1"/>
            <a:r>
              <a:rPr lang="en-US" dirty="0" smtClean="0"/>
              <a:t>modify or manipulate object</a:t>
            </a:r>
          </a:p>
          <a:p>
            <a:pPr lvl="1"/>
            <a:r>
              <a:rPr lang="en-US" dirty="0" smtClean="0"/>
              <a:t>derive information from object with respect to other objects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5157192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Determine what objects can do, or can be done with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55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Point(object):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True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05946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 invoked on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 smtClean="0"/>
              <a:t>class</a:t>
            </a:r>
            <a:br>
              <a:rPr lang="en-US" sz="2000" dirty="0" smtClean="0"/>
            </a:br>
            <a:r>
              <a:rPr lang="en-US" sz="2000" dirty="0" smtClean="0"/>
              <a:t>with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 smtClean="0"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 smtClean="0">
                <a:cs typeface="Courier New" pitchFamily="49" charset="0"/>
              </a:rPr>
              <a:t> as</a:t>
            </a:r>
            <a:r>
              <a:rPr lang="en-US" sz="2000" dirty="0" smtClean="0"/>
              <a:t> arguments, class ignored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72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Arbitrary positional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Arbitrary keyword arguments: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1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arguments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164563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available as tuple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956903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not specific to object oriented programming</a:t>
            </a:r>
            <a:endParaRPr lang="nl-BE" sz="2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26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Semantics: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for all elements in points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elegant: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Similar: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42088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r in points: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4665910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q, *points):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for r in points)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37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6728" y="2276872"/>
            <a:ext cx="7353295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'__doc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format__',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'__hash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'__module__', '__new__', '__reduce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57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Class can extend other class</a:t>
            </a:r>
          </a:p>
          <a:p>
            <a:r>
              <a:rPr lang="en-US" dirty="0"/>
              <a:t>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 smtClean="0"/>
              <a:t>New class inherits attributes &amp; methods from parent class</a:t>
            </a:r>
          </a:p>
          <a:p>
            <a:r>
              <a:rPr lang="en-US" dirty="0" smtClean="0"/>
              <a:t>New class can implement new methods, define new attributes</a:t>
            </a:r>
          </a:p>
          <a:p>
            <a:r>
              <a:rPr lang="en-US" dirty="0" smtClean="0"/>
              <a:t>New method can override methods of parent class</a:t>
            </a:r>
          </a:p>
          <a:p>
            <a:r>
              <a:rPr lang="en-US" dirty="0" smtClean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7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230738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property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mass(self):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'{0}: {1}'.format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04248" y="177281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constructor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04248" y="4221088"/>
            <a:ext cx="2164598" cy="1384995"/>
            <a:chOff x="7937245" y="3320988"/>
            <a:chExt cx="2164598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2061462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800" dirty="0" smtClean="0"/>
                <a:t> method</a:t>
              </a:r>
              <a:br>
                <a:rPr lang="en-US" sz="2800" dirty="0" smtClean="0"/>
              </a:br>
              <a:r>
                <a:rPr lang="en-US" sz="2800" dirty="0" smtClean="0"/>
                <a:t>of </a:t>
              </a:r>
              <a:r>
                <a:rPr lang="en-US" sz="28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overridden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04248" y="319613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new object</a:t>
              </a:r>
              <a:br>
                <a:rPr lang="en-US" sz="2800" dirty="0" smtClean="0"/>
              </a:br>
              <a:r>
                <a:rPr lang="en-US" sz="2800" dirty="0" smtClean="0"/>
                <a:t>method</a:t>
              </a:r>
              <a:endParaRPr lang="en-US" sz="3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37549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objects have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 smtClean="0"/>
              <a:t> methods as well</a:t>
            </a:r>
          </a:p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 smtClean="0"/>
              <a:t> class has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 smtClean="0"/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130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30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987824" y="1752763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 is base class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79912" y="3429000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first call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 smtClean="0"/>
                <a:t>'s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smtClean="0">
                  <a:cs typeface="Courier New" pitchFamily="49" charset="0"/>
                </a:rPr>
                <a:t> method</a:t>
              </a:r>
              <a:endParaRPr lang="nl-BE" sz="2000" dirty="0"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9468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/>
                <a:t>-specific initialization</a:t>
              </a:r>
              <a:endParaRPr lang="nl-BE" sz="2000" dirty="0"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1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</a:p>
          <a:p>
            <a:pPr lvl="1"/>
            <a:r>
              <a:rPr lang="en-US" dirty="0" smtClean="0"/>
              <a:t>goals: installing, updating packages, creating &amp; sharing environments</a:t>
            </a:r>
          </a:p>
          <a:p>
            <a:pPr lvl="1"/>
            <a:r>
              <a:rPr lang="en-US" dirty="0" smtClean="0"/>
              <a:t>prerequisites: none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conda</a:t>
            </a:r>
            <a:r>
              <a:rPr lang="en-US" dirty="0" smtClean="0"/>
              <a:t> (Linux &amp; 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smtClean="0">
                <a:hlinkClick r:id="rId3" action="ppaction://hlinksldjump"/>
              </a:rPr>
              <a:t>Recommended software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038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646688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4, 1)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q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Point(-2, 5)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(q))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995936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 smtClean="0"/>
                <a:t> at 3, 4</a:t>
              </a:r>
              <a:br>
                <a:rPr lang="en-US" sz="2000" dirty="0" smtClean="0"/>
              </a:br>
              <a:r>
                <a:rPr lang="en-US" sz="2000" dirty="0" smtClean="0"/>
                <a:t>and mass 1</a:t>
              </a:r>
              <a:endParaRPr lang="nl-BE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63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create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 smtClean="0"/>
                <a:t> at -2, 5</a:t>
              </a:r>
              <a:endParaRPr lang="nl-BE" sz="20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9912" y="3717033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 smtClean="0"/>
                <a:t> is a Point, so has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 smtClean="0"/>
                <a:t> method</a:t>
              </a:r>
              <a:endParaRPr lang="nl-BE" sz="2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87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point_driver.py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3.0 4.0 1.0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5.09902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265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680186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1.0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__(self, x,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y, mass=None):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super().__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mass: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._mass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float(mass)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928991" y="4590256"/>
            <a:ext cx="2713811" cy="1200329"/>
            <a:chOff x="7911408" y="2970076"/>
            <a:chExt cx="2713811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396810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setter for class'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defaut_mass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sz="24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 smtClean="0"/>
                <a:t>attribute</a:t>
              </a:r>
              <a:endParaRPr lang="en-US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66424" y="1842868"/>
            <a:ext cx="2816210" cy="830997"/>
            <a:chOff x="7793229" y="3675218"/>
            <a:chExt cx="2816210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581156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class variable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82481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 state of class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41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methods</a:t>
            </a:r>
          </a:p>
          <a:p>
            <a:pPr lvl="1"/>
            <a:r>
              <a:rPr lang="en-US" dirty="0" smtClean="0"/>
              <a:t>work on individual objects</a:t>
            </a:r>
          </a:p>
          <a:p>
            <a:pPr lvl="1"/>
            <a:r>
              <a:rPr lang="en-US" dirty="0" smtClean="0"/>
              <a:t>take object as first argument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)</a:t>
            </a:r>
          </a:p>
          <a:p>
            <a:r>
              <a:rPr lang="en-US" dirty="0" smtClean="0"/>
              <a:t>Class methods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take class as first argument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smtClean="0"/>
              <a:t>work at class level</a:t>
            </a:r>
          </a:p>
          <a:p>
            <a:pPr lvl="2"/>
            <a:r>
              <a:rPr lang="en-US" dirty="0" smtClean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64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Files:</a:t>
            </a:r>
            <a:br>
              <a:rPr lang="en-US" dirty="0" smtClean="0"/>
            </a:br>
            <a:r>
              <a:rPr lang="en-US" dirty="0" smtClean="0"/>
              <a:t>I/O and data formats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github.com/gjbex/training-material/tree/master/Python/DataFormats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github.com/gjbex/training-material/tree/master/Python/XmlGenerator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Reading from text files, line by line</a:t>
            </a:r>
          </a:p>
          <a:p>
            <a:pPr lvl="1"/>
            <a:r>
              <a:rPr lang="en-US" dirty="0" smtClean="0"/>
              <a:t>E.g., read file line by line, convert to uppercase, and print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Reading from a binary file, value by value</a:t>
            </a:r>
          </a:p>
          <a:p>
            <a:pPr lvl="1"/>
            <a:r>
              <a:rPr lang="en-US" dirty="0" smtClean="0"/>
              <a:t>E.g., read doubles (8 bytes) and 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(8)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4202" y="4653136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 portable!!!:</a:t>
            </a:r>
            <a:br>
              <a:rPr lang="en-US" sz="2000" dirty="0" smtClean="0"/>
            </a:br>
            <a:r>
              <a:rPr lang="en-US" sz="2000" dirty="0" smtClean="0"/>
              <a:t>  data type size?</a:t>
            </a:r>
            <a:br>
              <a:rPr lang="en-US" sz="2000" dirty="0" smtClean="0"/>
            </a:br>
            <a:r>
              <a:rPr lang="en-US" sz="2000" dirty="0" smtClean="0"/>
              <a:t>  Encoding?</a:t>
            </a:r>
            <a:br>
              <a:rPr lang="en-US" sz="2000" dirty="0" smtClean="0"/>
            </a:br>
            <a:r>
              <a:rPr lang="en-US" sz="2000" dirty="0" smtClean="0"/>
              <a:t>  little </a:t>
            </a:r>
            <a:r>
              <a:rPr lang="en-US" sz="2000" dirty="0"/>
              <a:t>/</a:t>
            </a:r>
            <a:r>
              <a:rPr lang="en-US" sz="2000" dirty="0" smtClean="0"/>
              <a:t>big endian?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5897429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 smtClean="0"/>
              <a:t>: context manager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&amp; data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 library (Python 3.x)</a:t>
            </a:r>
          </a:p>
          <a:p>
            <a:pPr lvl="1"/>
            <a:r>
              <a:rPr lang="en-US" dirty="0" smtClean="0"/>
              <a:t>Comma separated value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Configuration files: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 smtClean="0"/>
          </a:p>
          <a:p>
            <a:pPr lvl="1"/>
            <a:r>
              <a:rPr lang="en-US" dirty="0" smtClean="0"/>
              <a:t>Semi-structured data: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 smtClean="0"/>
              <a:t>Non-standard libraries</a:t>
            </a:r>
          </a:p>
          <a:p>
            <a:pPr lvl="1"/>
            <a:r>
              <a:rPr lang="en-US" dirty="0" smtClean="0"/>
              <a:t>Images: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pPr lvl="1"/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4725144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the "batteries"</a:t>
            </a:r>
            <a:br>
              <a:rPr lang="en-US" sz="2800" dirty="0" smtClean="0"/>
            </a:br>
            <a:r>
              <a:rPr lang="en-US" sz="2800" dirty="0" smtClean="0"/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CSV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907" y="1711742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 =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=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7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8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 row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                              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</a:t>
            </a: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']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 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sum +=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   print('sum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{0}'.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format(sum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8056" y="980728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Let Sniffer figure out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CSV dialect (e.g., Excel)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99266" y="3350508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0070C0"/>
                  </a:solidFill>
                </a:rPr>
                <a:t>DictReader</a:t>
              </a:r>
              <a:r>
                <a:rPr lang="en-US" dirty="0" smtClean="0">
                  <a:solidFill>
                    <a:srgbClr val="0070C0"/>
                  </a:solidFill>
                </a:rPr>
                <a:t> uses first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row to deduce field names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116008" y="4574644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Access fields by name,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thanks to </a:t>
              </a:r>
              <a:r>
                <a:rPr lang="en-US" dirty="0" err="1" smtClean="0">
                  <a:solidFill>
                    <a:srgbClr val="00B050"/>
                  </a:solidFill>
                </a:rPr>
                <a:t>DictReader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1520" y="4653136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Drawback: you still need to know field types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Writing to text files</a:t>
            </a:r>
          </a:p>
          <a:p>
            <a:pPr lvl="1"/>
            <a:r>
              <a:rPr lang="en-US" dirty="0" smtClean="0"/>
              <a:t>E.g., compute squares and write to file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Append to text files</a:t>
            </a:r>
          </a:p>
          <a:p>
            <a:pPr lvl="1"/>
            <a:r>
              <a:rPr lang="en-US" dirty="0" smtClean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Writing binary files: don't go there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AutoNum type="arabicPlain" startAt="3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XML output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&lt;/blocks&gt;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formats: creating XML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1   from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xml.dom.minidom import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Document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  nr_blocks = 2</a:t>
            </a:r>
            <a:br>
              <a:rPr lang="pt-BR" dirty="0" smtClean="0">
                <a:latin typeface="Courier New" pitchFamily="49" charset="0"/>
                <a:cs typeface="Courier New" pitchFamily="49" charset="0"/>
              </a:rPr>
            </a:br>
            <a:r>
              <a:rPr lang="pt-BR" dirty="0" smtClean="0">
                <a:latin typeface="Courier New" pitchFamily="49" charset="0"/>
                <a:cs typeface="Courier New" pitchFamily="49" charset="0"/>
              </a:rPr>
              <a:t> 3   nr_items = 2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doc = Document()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('block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9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'block_{0:02d}'.format(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13           item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('item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14           text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'{0}.{1}'.format(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(text)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(item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(indent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Python programming</a:t>
            </a:r>
          </a:p>
          <a:p>
            <a:pPr lvl="1"/>
            <a:r>
              <a:rPr lang="en-US" dirty="0" smtClean="0"/>
              <a:t>goals: Python syntax &amp; semantics, control flow, data types, functions</a:t>
            </a:r>
          </a:p>
          <a:p>
            <a:pPr lvl="1"/>
            <a:r>
              <a:rPr lang="en-US" dirty="0" smtClean="0"/>
              <a:t>prerequisites: experience in some programming language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data types &amp; statements</a:t>
            </a:r>
            <a:r>
              <a:rPr lang="en-US" dirty="0" smtClean="0"/>
              <a:t>,  </a:t>
            </a:r>
            <a:r>
              <a:rPr lang="en-US" dirty="0" smtClean="0">
                <a:hlinkClick r:id="rId3" action="ppaction://hlinksldjump"/>
              </a:rPr>
              <a:t>standard I/O &amp; command line arguments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additional datatype</a:t>
            </a:r>
            <a:r>
              <a:rPr lang="en-US" dirty="0" smtClean="0">
                <a:hlinkClick r:id="rId5" action="ppaction://hlinksldjump"/>
              </a:rPr>
              <a:t>s, file I/O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26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Errors:</a:t>
            </a:r>
            <a:br>
              <a:rPr lang="en-US" dirty="0" smtClean="0"/>
            </a:br>
            <a:r>
              <a:rPr lang="en-US" dirty="0" smtClean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github.com/gjbex/training-material/tree/master/Python/CodeTesting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81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087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1877" y="3861048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"./quote.0.py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13,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6,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6135687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Either check length of </a:t>
            </a:r>
            <a:r>
              <a:rPr lang="en-US" sz="2400" dirty="0" err="1" smtClean="0"/>
              <a:t>sys.argv</a:t>
            </a:r>
            <a:r>
              <a:rPr lang="en-US" sz="2400" dirty="0" smtClean="0"/>
              <a:t>, or deal with error!</a:t>
            </a:r>
            <a:endParaRPr lang="nl-BE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869160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15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5147900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python quote.py</a:t>
            </a:r>
            <a:b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8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628800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17, in &lt;module&gt;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"./quote.py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", line 11, in main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7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exception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thrown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121" y="1408708"/>
            <a:ext cx="8856984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print('|{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0}|'.format(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('### error: no input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file\n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"### I/O error on '{0}': {1}".format(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7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 all exceptions are handled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code size increased from 5 to 16 lines</a:t>
            </a:r>
          </a:p>
          <a:p>
            <a:pPr lvl="1"/>
            <a:r>
              <a:rPr lang="en-US" dirty="0" smtClean="0"/>
              <a:t>Handling errors takes effort</a:t>
            </a:r>
          </a:p>
          <a:p>
            <a:pPr lvl="1"/>
            <a:r>
              <a:rPr lang="en-US" dirty="0" smtClean="0"/>
              <a:t>Worthwhile if others are using your software!</a:t>
            </a:r>
          </a:p>
          <a:p>
            <a:r>
              <a:rPr lang="en-US" dirty="0" smtClean="0"/>
              <a:t>One can create own exceptions, derive class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2350621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quote.py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04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>
                <a:hlinkClick r:id="rId2"/>
              </a:rPr>
              <a:t>https://github.com/gjbex/training-material/tree/master/Python/Unittest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69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Key concepts</a:t>
            </a:r>
          </a:p>
          <a:p>
            <a:pPr lvl="1"/>
            <a:r>
              <a:rPr lang="en-US" dirty="0" smtClean="0"/>
              <a:t>Implementation tested through API</a:t>
            </a:r>
          </a:p>
          <a:p>
            <a:pPr lvl="1"/>
            <a:r>
              <a:rPr lang="en-US" dirty="0" smtClean="0"/>
              <a:t>Testing should be easy</a:t>
            </a:r>
          </a:p>
          <a:p>
            <a:pPr lvl="1"/>
            <a:r>
              <a:rPr lang="en-US" dirty="0" smtClean="0"/>
              <a:t>Tests are independent of one another</a:t>
            </a:r>
          </a:p>
          <a:p>
            <a:r>
              <a:rPr lang="en-US" dirty="0" smtClean="0"/>
              <a:t>Find problems early/fast</a:t>
            </a:r>
          </a:p>
          <a:p>
            <a:r>
              <a:rPr lang="en-US" dirty="0" smtClean="0"/>
              <a:t>Facilitates change</a:t>
            </a:r>
          </a:p>
          <a:p>
            <a:pPr lvl="1"/>
            <a:r>
              <a:rPr lang="en-US" dirty="0" smtClean="0"/>
              <a:t>Make small change, run tests</a:t>
            </a:r>
          </a:p>
          <a:p>
            <a:r>
              <a:rPr lang="en-US" dirty="0" smtClean="0"/>
              <a:t>TDD: Test Driven Development</a:t>
            </a:r>
          </a:p>
          <a:p>
            <a:pPr lvl="1"/>
            <a:r>
              <a:rPr lang="en-US" dirty="0" smtClean="0"/>
              <a:t>Write tests first, then implement</a:t>
            </a:r>
          </a:p>
          <a:p>
            <a:r>
              <a:rPr lang="en-US" dirty="0" smtClean="0"/>
              <a:t>Programming framework, e.g., Python's </a:t>
            </a:r>
            <a:r>
              <a:rPr lang="en-US" dirty="0" err="1" smtClean="0"/>
              <a:t>unittest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96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Methods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 smtClean="0"/>
              <a:t> are tests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 smtClean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4411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189628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case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03161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Individual test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189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 to test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4103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Test driver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0407" y="3429000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'''test for fib(4)'''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9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206019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39652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Python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 programming</a:t>
            </a:r>
          </a:p>
          <a:p>
            <a:pPr lvl="1"/>
            <a:r>
              <a:rPr lang="en-US" dirty="0" smtClean="0"/>
              <a:t>goals: creating Python classes, inheritance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object oriented programming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data representation</a:t>
            </a:r>
            <a:r>
              <a:rPr lang="en-US" dirty="0" smtClean="0"/>
              <a:t> (case study)</a:t>
            </a:r>
          </a:p>
          <a:p>
            <a:r>
              <a:rPr lang="en-US" dirty="0" smtClean="0"/>
              <a:t>Functional programming</a:t>
            </a:r>
          </a:p>
          <a:p>
            <a:pPr lvl="1"/>
            <a:r>
              <a:rPr lang="en-US" dirty="0" smtClean="0"/>
              <a:t>goals: writing code using functional programming paradigm</a:t>
            </a:r>
          </a:p>
          <a:p>
            <a:pPr lvl="1"/>
            <a:r>
              <a:rPr lang="en-US" dirty="0" smtClean="0"/>
              <a:t>prerequisite: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list transformations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Iiterators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05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methods: provide accurate feedback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 smtClean="0"/>
              <a:t>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 smtClean="0"/>
              <a:t>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4653136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negations, e.g.,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 smtClean="0"/>
              <a:t>, …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67195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Also useful: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Warnings: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Prepare for test(s), clean up after test(s), e.g.,</a:t>
            </a:r>
          </a:p>
          <a:p>
            <a:pPr lvl="1"/>
            <a:r>
              <a:rPr lang="en-US" dirty="0" smtClean="0"/>
              <a:t>Open/close a file</a:t>
            </a:r>
          </a:p>
          <a:p>
            <a:pPr lvl="1"/>
            <a:r>
              <a:rPr lang="en-US" dirty="0" smtClean="0"/>
              <a:t>Open/close a database connection, initialize a cursor</a:t>
            </a:r>
          </a:p>
          <a:p>
            <a:pPr lvl="1"/>
            <a:r>
              <a:rPr lang="en-US" dirty="0" smtClean="0"/>
              <a:t>Initialize data structures/objects</a:t>
            </a:r>
          </a:p>
          <a:p>
            <a:r>
              <a:rPr lang="en-US" dirty="0" smtClean="0"/>
              <a:t>Three levels</a:t>
            </a:r>
          </a:p>
          <a:p>
            <a:pPr lvl="1"/>
            <a:r>
              <a:rPr lang="en-US" dirty="0" smtClean="0"/>
              <a:t>Before/after any test in module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Before/after any test in test case class is run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/>
              <a:t> (mark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Before/after each individual test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setUpModule</a:t>
            </a:r>
            <a:r>
              <a:rPr lang="en-US" dirty="0" smtClean="0"/>
              <a:t>: create and fill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tearDownModule</a:t>
            </a:r>
            <a:r>
              <a:rPr lang="en-US" dirty="0" smtClean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0407" y="2276872"/>
            <a:ext cx="7236586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1556" y="465313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setUpClass</a:t>
            </a:r>
            <a:r>
              <a:rPr lang="en-US" dirty="0" smtClean="0"/>
              <a:t>: create copy of database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tearDownClass</a:t>
            </a:r>
            <a:r>
              <a:rPr lang="en-US" dirty="0" smtClean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70406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1898" y="5253007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2453987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cases must</a:t>
            </a:r>
          </a:p>
          <a:p>
            <a:r>
              <a:rPr lang="en-US" sz="2400" dirty="0" smtClean="0"/>
              <a:t>be 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5621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setUp</a:t>
            </a:r>
            <a:r>
              <a:rPr lang="en-US" dirty="0" smtClean="0"/>
              <a:t>: create connection &amp; cursor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tearDown</a:t>
            </a:r>
            <a:r>
              <a:rPr lang="en-US" dirty="0" smtClean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0232" y="4038163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Tests must be</a:t>
            </a:r>
            <a:br>
              <a:rPr lang="en-US" sz="2400" dirty="0" smtClean="0"/>
            </a:br>
            <a:r>
              <a:rPr lang="en-US" sz="2400" dirty="0" smtClean="0"/>
              <a:t>independent!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480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 smtClean="0"/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 smtClean="0"/>
              <a:t>test_num_projects</a:t>
            </a:r>
            <a:endParaRPr lang="nl-BE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/>
              <a:t>test_num_researchers</a:t>
            </a:r>
            <a:endParaRPr lang="en-US" sz="1600" dirty="0" smtClean="0"/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/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/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 smtClean="0">
                <a:cs typeface="Courier New" panose="02070309020205020404" pitchFamily="49" charset="0"/>
              </a:rPr>
              <a:t> for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203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923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572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Copy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 smtClean="0">
                  <a:cs typeface="Courier New" panose="02070309020205020404" pitchFamily="49" charset="0"/>
                </a:rPr>
                <a:t>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860032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Connect to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995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Run test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66526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Disconnect from database 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860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Remove</a:t>
              </a:r>
              <a:r>
                <a:rPr lang="en-US" dirty="0" smtClean="0"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65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module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1331640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31639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1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426042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Kernighan &amp; R. Pike (1999) </a:t>
            </a:r>
            <a:r>
              <a:rPr lang="en-US" i="1" dirty="0" smtClean="0"/>
              <a:t>The practice of programming</a:t>
            </a:r>
            <a:r>
              <a:rPr lang="en-US" dirty="0" smtClean="0"/>
              <a:t>, Addison-Wesley</a:t>
            </a:r>
          </a:p>
          <a:p>
            <a:r>
              <a:rPr lang="en-US" dirty="0" smtClean="0"/>
              <a:t>M. Fowler (1999) </a:t>
            </a:r>
            <a:r>
              <a:rPr lang="en-US" i="1" dirty="0" smtClean="0"/>
              <a:t>Refactoring: improving the design of existing code</a:t>
            </a:r>
            <a:r>
              <a:rPr lang="en-US" dirty="0" smtClean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48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goals: organizing code of a non-trivial software project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code organization</a:t>
            </a:r>
            <a:endParaRPr lang="en-US" dirty="0" smtClean="0"/>
          </a:p>
          <a:p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goals: how to document Python code?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3" action="ppaction://hlinksldjump"/>
              </a:rPr>
              <a:t>docstring</a:t>
            </a:r>
            <a:r>
              <a:rPr lang="en-US" dirty="0" smtClean="0">
                <a:hlinkClick r:id="rId3" action="ppaction://hlinksldjump"/>
              </a:rPr>
              <a:t> &amp; </a:t>
            </a:r>
            <a:r>
              <a:rPr lang="en-US" dirty="0" err="1" smtClean="0">
                <a:hlinkClick r:id="rId3" action="ppaction://hlinksldjump"/>
              </a:rPr>
              <a:t>doctest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062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Icing on application:</a:t>
            </a:r>
            <a:br>
              <a:rPr lang="en-US" dirty="0" smtClean="0"/>
            </a:br>
            <a:r>
              <a:rPr lang="en-US" dirty="0" smtClean="0"/>
              <a:t>Python's </a:t>
            </a:r>
            <a:r>
              <a:rPr lang="en-US" dirty="0" err="1" smtClean="0"/>
              <a:t>argparse</a:t>
            </a:r>
            <a:r>
              <a:rPr lang="en-US" dirty="0" smtClean="0"/>
              <a:t>, </a:t>
            </a:r>
            <a:r>
              <a:rPr lang="en-US" dirty="0" err="1" smtClean="0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github.com/gjbex/training-material/tree/master/Python/ArgParse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github.com/gjbex/training-material/tree/master/Python/ConfigParser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tools start out as short script, evolve into applications used by many</a:t>
            </a:r>
          </a:p>
          <a:p>
            <a:r>
              <a:rPr lang="en-US" dirty="0" smtClean="0"/>
              <a:t>Model after Unix tools</a:t>
            </a:r>
          </a:p>
          <a:p>
            <a:pPr lvl="1"/>
            <a:r>
              <a:rPr lang="en-US" dirty="0" smtClean="0"/>
              <a:t>Arguments</a:t>
            </a:r>
          </a:p>
          <a:p>
            <a:pPr lvl="1"/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Options</a:t>
            </a:r>
          </a:p>
          <a:p>
            <a:r>
              <a:rPr lang="en-US" dirty="0" smtClean="0"/>
              <a:t>Python's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benefits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 smtClean="0"/>
              <a:t> library module</a:t>
            </a:r>
          </a:p>
          <a:p>
            <a:endParaRPr lang="en-US" dirty="0" smtClean="0"/>
          </a:p>
          <a:p>
            <a:r>
              <a:rPr lang="en-US" dirty="0" smtClean="0"/>
              <a:t>Add positional argument(s)</a:t>
            </a:r>
          </a:p>
          <a:p>
            <a:endParaRPr lang="en-US" dirty="0" smtClean="0"/>
          </a:p>
          <a:p>
            <a:r>
              <a:rPr lang="en-US" dirty="0" smtClean="0"/>
              <a:t>Add flag(s)</a:t>
            </a:r>
          </a:p>
          <a:p>
            <a:endParaRPr lang="en-US" dirty="0" smtClean="0"/>
          </a:p>
          <a:p>
            <a:r>
              <a:rPr lang="en-US" dirty="0" smtClean="0"/>
              <a:t>Add option(s)</a:t>
            </a:r>
          </a:p>
          <a:p>
            <a:endParaRPr lang="en-US" dirty="0" smtClean="0"/>
          </a:p>
          <a:p>
            <a:r>
              <a:rPr lang="en-US" dirty="0" smtClean="0"/>
              <a:t>Parse arguments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5714092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8224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 smtClean="0"/>
              <a:t> is implicit</a:t>
            </a:r>
            <a:endParaRPr lang="en-US" sz="16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3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command line arguments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212976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             number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of random numbers to generate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print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index for random number</a:t>
            </a:r>
            <a:endParaRPr lang="en-US" sz="14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97026" y="4150821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Autogenerated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ConfigParser</a:t>
            </a:r>
            <a:r>
              <a:rPr lang="en-US" dirty="0" smtClean="0"/>
              <a:t> configuration files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Configuration files</a:t>
            </a:r>
          </a:p>
          <a:p>
            <a:pPr lvl="1"/>
            <a:r>
              <a:rPr lang="en-US" dirty="0" smtClean="0"/>
              <a:t>save typing of options</a:t>
            </a:r>
          </a:p>
          <a:p>
            <a:pPr lvl="1"/>
            <a:r>
              <a:rPr lang="en-US" dirty="0" smtClean="0"/>
              <a:t>Document runs of applications</a:t>
            </a:r>
          </a:p>
          <a:p>
            <a:r>
              <a:rPr lang="en-US" dirty="0" smtClean="0"/>
              <a:t>Easy to use from Python: </a:t>
            </a:r>
            <a:r>
              <a:rPr lang="en-US" dirty="0" err="1" smtClean="0"/>
              <a:t>configparser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Configuration file (e.g.,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 smtClean="0"/>
              <a:t>')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5850" y="4005064"/>
            <a:ext cx="640871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version = 1.2.17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688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physics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688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section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meta-info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55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comments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51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key = value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588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</a:t>
            </a:r>
            <a:br>
              <a:rPr lang="en-US" sz="2000" dirty="0" smtClean="0"/>
            </a:br>
            <a:r>
              <a:rPr lang="en-US" sz="2000" dirty="0" smtClean="0"/>
              <a:t>at least one section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4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using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configuration file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acceleration = 9.81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88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</a:t>
            </a:r>
            <a:r>
              <a:rPr lang="en-US" dirty="0" err="1" smtClean="0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en-US" dirty="0" err="1" smtClean="0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docs.python.org/3.5/howto/argparse.html</a:t>
            </a:r>
            <a:r>
              <a:rPr lang="en-US" sz="28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96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0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 &amp; warnings: </a:t>
            </a:r>
            <a:r>
              <a:rPr lang="en-US" dirty="0" err="1" smtClean="0"/>
              <a:t>pylint</a:t>
            </a:r>
            <a:r>
              <a:rPr lang="en-US" dirty="0" smtClean="0"/>
              <a:t>, flake8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Static cod analysis, errors, warnings, code quality suggestions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flake8 can be invoked from</a:t>
            </a:r>
            <a:br>
              <a:rPr lang="en-US" dirty="0" smtClean="0"/>
            </a:br>
            <a:r>
              <a:rPr lang="en-US" dirty="0" smtClean="0"/>
              <a:t>vim, as </a:t>
            </a:r>
            <a:r>
              <a:rPr lang="en-US" dirty="0" err="1" smtClean="0"/>
              <a:t>git</a:t>
            </a:r>
            <a:r>
              <a:rPr lang="en-US" dirty="0" smtClean="0"/>
              <a:t> hook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7629012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pylint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add.py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Module add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C:  1, 0: Missing module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(missing-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docstring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E:  4,10: Undefined variable 'x' (undefined-variable)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Report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statements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analysed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5094188"/>
            <a:ext cx="331236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print(x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3)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55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debugger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Bugs are ubiquitous…</a:t>
            </a:r>
          </a:p>
          <a:p>
            <a:r>
              <a:rPr lang="en-US" dirty="0" smtClean="0"/>
              <a:t>Debugging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takes a long time for complex situations</a:t>
            </a:r>
          </a:p>
          <a:p>
            <a:pPr lvl="1"/>
            <a:r>
              <a:rPr lang="en-US" dirty="0" smtClean="0"/>
              <a:t>unstructured process</a:t>
            </a:r>
          </a:p>
          <a:p>
            <a:pPr lvl="1"/>
            <a:r>
              <a:rPr lang="en-US" dirty="0" smtClean="0"/>
              <a:t>pollutes code</a:t>
            </a:r>
          </a:p>
          <a:p>
            <a:r>
              <a:rPr lang="en-US" dirty="0" smtClean="0"/>
              <a:t>Use debugger (</a:t>
            </a:r>
            <a:r>
              <a:rPr lang="en-US" dirty="0" err="1" smtClean="0"/>
              <a:t>pdb</a:t>
            </a:r>
            <a:r>
              <a:rPr lang="en-US" dirty="0" smtClean="0"/>
              <a:t> for Python): it can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tep through code, statement by statement</a:t>
            </a:r>
          </a:p>
          <a:p>
            <a:pPr lvl="1"/>
            <a:r>
              <a:rPr lang="en-US" dirty="0" smtClean="0"/>
              <a:t>inspect variable values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64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goals: tests are integral part of software development</a:t>
            </a:r>
          </a:p>
          <a:p>
            <a:pPr lvl="1"/>
            <a:r>
              <a:rPr lang="en-US" dirty="0" smtClean="0"/>
              <a:t>prerequisites: core Python programming, object oriented programming for unit testing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doctest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unit testing</a:t>
            </a:r>
            <a:endParaRPr lang="en-US" dirty="0" smtClean="0"/>
          </a:p>
          <a:p>
            <a:r>
              <a:rPr lang="en-US" dirty="0" smtClean="0"/>
              <a:t>Error handling</a:t>
            </a:r>
          </a:p>
          <a:p>
            <a:pPr lvl="1"/>
            <a:r>
              <a:rPr lang="en-US" dirty="0" smtClean="0"/>
              <a:t>goals: catch &amp; handle runtime errors</a:t>
            </a:r>
          </a:p>
          <a:p>
            <a:pPr lvl="1"/>
            <a:r>
              <a:rPr lang="en-US" dirty="0" smtClean="0"/>
              <a:t>prerequisites: core Python programming, object oriented programming to define your own exceptions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4" action="ppaction://hlinksldjump"/>
              </a:rPr>
              <a:t>error handling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34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11560" y="3769195"/>
            <a:ext cx="7848872" cy="3088805"/>
            <a:chOff x="611560" y="3769195"/>
            <a:chExt cx="7848872" cy="3088805"/>
          </a:xfrm>
        </p:grpSpPr>
        <p:sp>
          <p:nvSpPr>
            <p:cNvPr id="6" name="Cloud Callout 5"/>
            <p:cNvSpPr/>
            <p:nvPr/>
          </p:nvSpPr>
          <p:spPr>
            <a:xfrm>
              <a:off x="611560" y="3861048"/>
              <a:ext cx="4464496" cy="2996952"/>
            </a:xfrm>
            <a:prstGeom prst="cloudCallout">
              <a:avLst>
                <a:gd name="adj1" fmla="val 59930"/>
                <a:gd name="adj2" fmla="val -4290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6197" y="3769195"/>
              <a:ext cx="28242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In your dreams!</a:t>
              </a:r>
              <a:endParaRPr lang="nl-BE" sz="3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Okay, what's this?!?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n] * 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7395" y="4410978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6  7  8  9 10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11 12 13 14 15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16 17 18 19 20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0152" y="4797152"/>
            <a:ext cx="2803973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buggy.py 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21 22 23 24 25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39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&amp; viewing source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the debugger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Listing source code: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[&lt;line-nr&gt;]</a:t>
            </a:r>
            <a:r>
              <a:rPr lang="en-US" dirty="0" smtClean="0"/>
              <a:t> (list)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012886" y="2228671"/>
            <a:ext cx="3631122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buggy.py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275856" y="2708920"/>
            <a:ext cx="5129442" cy="400110"/>
            <a:chOff x="3275856" y="2708920"/>
            <a:chExt cx="5129442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4860032" y="2708920"/>
              <a:ext cx="35452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Statement about to be executed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3275856" y="2908975"/>
              <a:ext cx="1584176" cy="8797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3284984"/>
            <a:ext cx="3525668" cy="688142"/>
            <a:chOff x="1907704" y="3284984"/>
            <a:chExt cx="3525668" cy="688142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3573016"/>
              <a:ext cx="2013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debugger prompt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1907704" y="3284984"/>
              <a:ext cx="1512168" cy="488087"/>
            </a:xfrm>
            <a:prstGeom prst="straightConnector1">
              <a:avLst/>
            </a:prstGeom>
            <a:ln w="285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012886" y="4581128"/>
            <a:ext cx="4416594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1  	#!/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2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3  -&gt;	import sys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4  	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5  	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6  	   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45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statement: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/>
              <a:t> (next)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into function: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(step)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28671"/>
            <a:ext cx="418255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buggy.py(14)&lt;module&gt;()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if __name__ == '__main__':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status = main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9043" y="5661248"/>
            <a:ext cx="417639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./buggy.py(5)&lt;module&gt;()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values: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variable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(print)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50738"/>
            <a:ext cx="7215437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./buggy.py(6)main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n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./buggy.py(7)main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 = [[0] * n] *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matrix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[[0, 0, 0, 0, 0], [0,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0, 0, 0, 0, 0], [0,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external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print_matrix.py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Import function from module into debugger and use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04864"/>
            <a:ext cx="792088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(matrix):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2886" y="4437112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552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it gets weird…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some iterations and print matrix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12886" y="2276872"/>
            <a:ext cx="6007386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./buggy.py(9)main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j in range(n):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./buggy.py(10)main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j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(0, 0)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n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1 0 0 0 0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0 0 0 0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0 0 0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26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see…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seems that all the rows are the same thing…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we fix this, let's restart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restart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and break after matrix initialization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</a:t>
            </a:r>
            <a:r>
              <a:rPr lang="en-US" dirty="0" smtClean="0"/>
              <a:t> (break)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6886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matrix[0] is matrix[1]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2240" y="2068614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365104"/>
            <a:ext cx="5688632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 5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Restarting buggy.py with arguments: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buggy.py(3)&lt;module&gt;()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8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1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./buggy.py:8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91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a fix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up to the first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(continue)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Reinitialize matrix and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581128"/>
            <a:ext cx="633670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 = [[0] * 5 for _ in range(5)]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matrix[0] is matrix[1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5273625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7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  <p:bldP spid="7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break in loop, when two rows updated: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 &lt;line-nr&gt;,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(conditional breakpoint), continue and check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3140968"/>
            <a:ext cx="662473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b 10,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== 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 2 at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buggy.py(8)main()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for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range(n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(matrix)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1  2  3  4  5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6  7  8  9 10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0  0  0  0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1920" y="5301208"/>
            <a:ext cx="1692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Looks good!</a:t>
            </a:r>
            <a:endParaRPr lang="nl-B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64288" y="4869160"/>
            <a:ext cx="147540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we</a:t>
            </a:r>
            <a:br>
              <a:rPr lang="en-US" sz="2400" dirty="0" smtClean="0"/>
            </a:br>
            <a:r>
              <a:rPr lang="en-US" sz="2400" dirty="0" smtClean="0"/>
              <a:t>never left</a:t>
            </a:r>
            <a:br>
              <a:rPr lang="en-US" sz="2400" dirty="0" smtClean="0"/>
            </a:br>
            <a:r>
              <a:rPr lang="en-US" sz="2400" dirty="0" smtClean="0"/>
              <a:t>debugger!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01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breakpoints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List breakpoints: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Ignore breakpoint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&lt;n&gt;</a:t>
            </a:r>
            <a:r>
              <a:rPr lang="en-US" dirty="0" smtClean="0"/>
              <a:t> times: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ignore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 &lt;n&gt;</a:t>
            </a:r>
          </a:p>
          <a:p>
            <a:r>
              <a:rPr lang="en-US" dirty="0" smtClean="0"/>
              <a:t>Disable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err="1" smtClean="0"/>
              <a:t>Reenable</a:t>
            </a:r>
            <a:r>
              <a:rPr lang="en-US" dirty="0" smtClean="0"/>
              <a:t>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</a:p>
          <a:p>
            <a:r>
              <a:rPr lang="en-US" dirty="0" smtClean="0"/>
              <a:t>Delete breakpoint: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-nr&gt;</a:t>
            </a:r>
            <a:r>
              <a:rPr lang="en-US" dirty="0" smtClean="0"/>
              <a:t> (clear)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b</a:t>
            </a:r>
          </a:p>
          <a:p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Type      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Enb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Where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buggy.py:8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2 times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keep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yes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buggy.py:10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stop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only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if i == 2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breakpoint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already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hit 4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4578" y="2852936"/>
            <a:ext cx="1711118" cy="707886"/>
            <a:chOff x="124578" y="2996952"/>
            <a:chExt cx="1711118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124578" y="2996952"/>
              <a:ext cx="13218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breakpoint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numbers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446415" y="3068960"/>
              <a:ext cx="389281" cy="2819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446415" y="3350895"/>
              <a:ext cx="389281" cy="7810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0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goals: using the Python debugger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debugging</a:t>
            </a:r>
            <a:endParaRPr lang="en-US" dirty="0" smtClean="0"/>
          </a:p>
          <a:p>
            <a:r>
              <a:rPr lang="en-US" dirty="0" smtClean="0"/>
              <a:t>Profiling</a:t>
            </a:r>
          </a:p>
          <a:p>
            <a:pPr lvl="1"/>
            <a:r>
              <a:rPr lang="en-US" dirty="0" smtClean="0"/>
              <a:t>goals: using the Python profiler to identify optimization opportunities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profiling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1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practice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fact,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was not necessary, print data structures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pp</a:t>
            </a:r>
            <a:r>
              <a:rPr lang="en-US" dirty="0" smtClean="0"/>
              <a:t> (pretty print)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Run until a line number: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until &lt;line-nr&gt;</a:t>
            </a:r>
          </a:p>
          <a:p>
            <a:pPr lvl="1"/>
            <a:r>
              <a:rPr lang="en-US" dirty="0">
                <a:cs typeface="Courier New" pitchFamily="49" charset="0"/>
              </a:rPr>
              <a:t>often more convenient than </a:t>
            </a:r>
            <a:r>
              <a:rPr lang="en-US" dirty="0" smtClean="0">
                <a:cs typeface="Courier New" pitchFamily="49" charset="0"/>
              </a:rPr>
              <a:t>breakpoint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886" y="2852936"/>
            <a:ext cx="6007386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pp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matrix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[[1, 0, 0, 0, 0],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0],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[1, 0, 0, 0, 0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62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Last, but not least: call traces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View call stack: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 (back trace)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Moving up or down in stack: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</a:t>
            </a:r>
            <a:r>
              <a:rPr lang="en-US" dirty="0" smtClean="0"/>
              <a:t>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down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helps to look at context of function call</a:t>
            </a:r>
          </a:p>
          <a:p>
            <a:r>
              <a:rPr lang="en-US" dirty="0" smtClean="0">
                <a:cs typeface="Courier New" pitchFamily="49" charset="0"/>
              </a:rPr>
              <a:t>Very useful: run till crash, do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</a:t>
            </a:r>
            <a:r>
              <a:rPr lang="en-US" dirty="0" smtClean="0">
                <a:cs typeface="Courier New" pitchFamily="49" charset="0"/>
              </a:rPr>
              <a:t>, look around, move up,…</a:t>
            </a:r>
            <a:endParaRPr lang="en-US" dirty="0"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2060848"/>
            <a:ext cx="6624736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Pdb) 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bt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/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/lib/python3.4.3/bdb.py(387)</a:t>
            </a:r>
            <a:r>
              <a:rPr lang="fr-FR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exec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cmd in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globals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locals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&lt;string&gt;(1)&lt;module&gt;()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buggy.py(15)&lt;module&gt;()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</a:t>
            </a:r>
            <a:r>
              <a:rPr lang="fr-FR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buggy.py(10)main()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-&gt; matrix[i][j] = i*n + j + 1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4095" y="3657218"/>
            <a:ext cx="1671306" cy="707886"/>
            <a:chOff x="224095" y="3729226"/>
            <a:chExt cx="1671306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224095" y="3729226"/>
              <a:ext cx="12515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statement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>
              <a:off x="1475656" y="4083169"/>
              <a:ext cx="41974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6398" y="2708920"/>
            <a:ext cx="1599298" cy="864096"/>
            <a:chOff x="224095" y="3429000"/>
            <a:chExt cx="1599298" cy="864096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429000"/>
              <a:ext cx="105670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current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function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80795" y="3782943"/>
              <a:ext cx="542598" cy="510153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87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closing…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Leave the debugger: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dirty="0" smtClean="0"/>
              <a:t> (quit)</a:t>
            </a:r>
          </a:p>
          <a:p>
            <a:endParaRPr lang="en-US" dirty="0"/>
          </a:p>
          <a:p>
            <a:r>
              <a:rPr lang="en-US" dirty="0" smtClean="0"/>
              <a:t>Debugger is very useful</a:t>
            </a:r>
          </a:p>
          <a:p>
            <a:pPr lvl="1"/>
            <a:r>
              <a:rPr lang="en-US" dirty="0" smtClean="0"/>
              <a:t>Concepts are universal</a:t>
            </a:r>
          </a:p>
          <a:p>
            <a:pPr lvl="2"/>
            <a:r>
              <a:rPr lang="en-US" dirty="0" err="1" smtClean="0"/>
              <a:t>gdb</a:t>
            </a:r>
            <a:r>
              <a:rPr lang="en-US" dirty="0" smtClean="0"/>
              <a:t> for C/C++/Fortran</a:t>
            </a:r>
          </a:p>
          <a:p>
            <a:pPr lvl="2"/>
            <a:r>
              <a:rPr lang="en-US" dirty="0" smtClean="0"/>
              <a:t>Eclipse debugger for Java/C/C++/Fortran</a:t>
            </a:r>
          </a:p>
          <a:p>
            <a:pPr lvl="2"/>
            <a:r>
              <a:rPr lang="en-US" dirty="0" err="1" smtClean="0"/>
              <a:t>Allinea</a:t>
            </a:r>
            <a:r>
              <a:rPr lang="en-US" dirty="0" smtClean="0"/>
              <a:t> DDT parallel debugger for C/C++/Fortran</a:t>
            </a:r>
          </a:p>
          <a:p>
            <a:pPr lvl="1"/>
            <a:r>
              <a:rPr lang="en-US" dirty="0" smtClean="0"/>
              <a:t>Worth to invest time to learn to use 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46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program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matrix = [[0] *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 for _ in range(n)]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for j in range(n):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matrix[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][j]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*n + j + 1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print('\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n'.join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([' '.join(['{:2d}'.format(e) for e in row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for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row in matrix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507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1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175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4645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204864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420888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128194"/>
            <a:ext cx="1503745" cy="804862"/>
            <a:chOff x="-480863" y="895946"/>
            <a:chExt cx="1503745" cy="804862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300698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895946"/>
              <a:ext cx="4211" cy="404752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36798" y="4323293"/>
            <a:ext cx="4079386" cy="761891"/>
            <a:chOff x="224095" y="3905180"/>
            <a:chExt cx="4079386" cy="761891"/>
          </a:xfrm>
        </p:grpSpPr>
        <p:sp>
          <p:nvSpPr>
            <p:cNvPr id="21" name="TextBox 20"/>
            <p:cNvSpPr txBox="1"/>
            <p:nvPr/>
          </p:nvSpPr>
          <p:spPr>
            <a:xfrm>
              <a:off x="224095" y="3905180"/>
              <a:ext cx="4079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</a:t>
              </a:r>
              <a:r>
                <a:rPr lang="en-US" sz="2000" dirty="0" smtClean="0">
                  <a:solidFill>
                    <a:srgbClr val="0070C0"/>
                  </a:solidFill>
                </a:rPr>
                <a:t>tatements to execute, string per line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1823393" y="4305290"/>
              <a:ext cx="440395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21" idx="2"/>
          </p:cNvCxnSpPr>
          <p:nvPr/>
        </p:nvCxnSpPr>
        <p:spPr>
          <a:xfrm>
            <a:off x="5876491" y="4723403"/>
            <a:ext cx="1503821" cy="361781"/>
          </a:xfrm>
          <a:prstGeom prst="straightConnector1">
            <a:avLst/>
          </a:prstGeom>
          <a:ln w="22225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2935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30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32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60534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6073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052870" y="2204864"/>
            <a:ext cx="1279517" cy="937845"/>
            <a:chOff x="224095" y="3885436"/>
            <a:chExt cx="1279517" cy="93784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output 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527493" cy="53773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0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github.com/gjbex/training-material/tree/master/Python/Logging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65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 2 versus Python 3</a:t>
            </a:r>
          </a:p>
          <a:p>
            <a:pPr lvl="1"/>
            <a:r>
              <a:rPr lang="en-US" dirty="0" smtClean="0"/>
              <a:t>goals: compare Python versions, porting from Python 2 to 3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Python 2 to 3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8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seful to verify what an application does</a:t>
            </a:r>
          </a:p>
          <a:p>
            <a:pPr lvl="1"/>
            <a:r>
              <a:rPr lang="en-US" dirty="0" smtClean="0"/>
              <a:t>in normal runs</a:t>
            </a:r>
          </a:p>
          <a:p>
            <a:pPr lvl="1"/>
            <a:r>
              <a:rPr lang="en-US" dirty="0" smtClean="0"/>
              <a:t>in runs with problems</a:t>
            </a:r>
          </a:p>
          <a:p>
            <a:r>
              <a:rPr lang="en-US" dirty="0" smtClean="0"/>
              <a:t>Helps with debugging</a:t>
            </a:r>
          </a:p>
          <a:p>
            <a:pPr lvl="1"/>
            <a:r>
              <a:rPr lang="en-US" dirty="0" smtClean="0"/>
              <a:t>alternative to print statements</a:t>
            </a:r>
          </a:p>
          <a:p>
            <a:r>
              <a:rPr lang="en-US" dirty="0" smtClean="0"/>
              <a:t>Various levels can be turned on or off</a:t>
            </a:r>
          </a:p>
          <a:p>
            <a:pPr lvl="1"/>
            <a:r>
              <a:rPr lang="en-US" dirty="0" smtClean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7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Good practice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42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en-US" dirty="0" smtClean="0"/>
              <a:t>level: minimal level written to log</a:t>
            </a:r>
          </a:p>
          <a:p>
            <a:r>
              <a:rPr lang="en-US" dirty="0" err="1" smtClean="0"/>
              <a:t>filemode</a:t>
            </a:r>
            <a:endParaRPr lang="en-US" dirty="0"/>
          </a:p>
          <a:p>
            <a:pPr lvl="1"/>
            <a:r>
              <a:rPr lang="en-US" dirty="0" smtClean="0"/>
              <a:t>'w': overwrite if log exists</a:t>
            </a:r>
          </a:p>
          <a:p>
            <a:pPr lvl="1"/>
            <a:r>
              <a:rPr lang="en-US" dirty="0" smtClean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13699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(level=level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filename=name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4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: non-recoverable errors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 smtClean="0"/>
              <a:t>: error, but application can continue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 smtClean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: feedback, verbose mode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: useful for developer</a:t>
            </a:r>
          </a:p>
          <a:p>
            <a:endParaRPr lang="en-US" dirty="0"/>
          </a:p>
          <a:p>
            <a:r>
              <a:rPr lang="en-US" dirty="0" smtClean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9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55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79512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9512" y="2319263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33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 smtClean="0"/>
              <a:t> level</a:t>
            </a:r>
          </a:p>
          <a:p>
            <a:endParaRPr lang="en-US" dirty="0" smtClean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 smtClean="0"/>
              <a:t> level</a:t>
            </a:r>
          </a:p>
          <a:p>
            <a:endParaRPr lang="en-US" dirty="0"/>
          </a:p>
          <a:p>
            <a:r>
              <a:rPr lang="en-US" dirty="0" smtClean="0"/>
              <a:t>Log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 smtClean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01008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logging.info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725144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('input file not found')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222" y="2329135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('function xyz called with "{0}"'.format(x))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76056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97311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ignored at level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 smtClean="0"/>
                <a:t> or above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06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Rotating files</a:t>
            </a:r>
          </a:p>
          <a:p>
            <a:r>
              <a:rPr lang="en-US" dirty="0" smtClean="0"/>
              <a:t>syslog</a:t>
            </a:r>
          </a:p>
          <a:p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0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docs.python.org/3.5/howto/logging.html</a:t>
            </a:r>
            <a:r>
              <a:rPr lang="en-US" sz="2400" dirty="0" smtClean="0"/>
              <a:t> </a:t>
            </a:r>
            <a:endParaRPr lang="en-US" dirty="0" smtClean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docs.python.org/3.5/howto/logging-cookbook.html</a:t>
            </a:r>
            <a:r>
              <a:rPr lang="en-US" sz="2400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0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operations:</a:t>
            </a:r>
            <a:br>
              <a:rPr lang="en-US" dirty="0" smtClean="0"/>
            </a:br>
            <a:r>
              <a:rPr lang="en-US" dirty="0" smtClean="0"/>
              <a:t>Handling files and 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7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files in 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Directory contains files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data_002.txt</a:t>
            </a:r>
            <a:r>
              <a:rPr lang="en-US" dirty="0" smtClean="0"/>
              <a:t>,…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6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6 2 0.5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data_001.txt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7784" y="3492462"/>
            <a:ext cx="1789272" cy="2096778"/>
            <a:chOff x="2627784" y="2772382"/>
            <a:chExt cx="1789272" cy="2096778"/>
          </a:xfrm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data_002.txt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716016" y="436510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15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6 2 0.5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7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8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9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10 4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-0.5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11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0.0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12 4 0.5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itchFamily="49" charset="0"/>
                  <a:cs typeface="Courier New" pitchFamily="49" charset="0"/>
                </a:rPr>
                <a:t>data_all.txt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5508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5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glob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200800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glob import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glob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('w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'), help='…') 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'pattern', help='…')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options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False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with open(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not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(header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True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300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08304" y="4798893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Same as in Bash shell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069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development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Command line arguments &amp; configuration files</a:t>
            </a:r>
          </a:p>
          <a:p>
            <a:pPr lvl="1"/>
            <a:r>
              <a:rPr lang="en-US" dirty="0" smtClean="0"/>
              <a:t>goals: handling options, flags specified on command line, reading configuration files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argparse</a:t>
            </a:r>
            <a:r>
              <a:rPr lang="en-US" dirty="0" smtClean="0"/>
              <a:t>, </a:t>
            </a:r>
            <a:r>
              <a:rPr lang="en-US" dirty="0" err="1" smtClean="0">
                <a:hlinkClick r:id="rId2" action="ppaction://hlinksldjump"/>
              </a:rPr>
              <a:t>ConfigParser</a:t>
            </a:r>
            <a:endParaRPr lang="en-US" dirty="0" smtClean="0"/>
          </a:p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goals: writing application events to log files, using log levels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logging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13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Many operations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Current working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/>
              <a:t>Create path: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(), 'data', 'output.txt')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Dissecting paths: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head, tail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head == 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/Tests', tail == 'test.txt'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tail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head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/Tests', tail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('/home/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/Tests/test.txt')</a:t>
            </a:r>
            <a:br>
              <a:rPr lang="en-US" sz="21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 root ==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/Tests/test', 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'.txt'</a:t>
            </a:r>
          </a:p>
          <a:p>
            <a:pPr lvl="2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('/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/')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   root 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== '/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home/</a:t>
            </a:r>
            <a:r>
              <a:rPr lang="en-US" sz="2100" dirty="0" err="1" smtClean="0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/Tests/',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''</a:t>
            </a:r>
          </a:p>
          <a:p>
            <a:pPr marL="914400" lvl="2" indent="0">
              <a:buNone/>
            </a:pP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02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Will do the right thing for each OS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os.path.exists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</a:t>
            </a:r>
            <a:r>
              <a:rPr lang="en-US" dirty="0" smtClean="0"/>
              <a:t>exists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file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directory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os.path.islink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a link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os.access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(path,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 smtClean="0"/>
              <a:t> can be read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os.R_OK</a:t>
            </a:r>
            <a:r>
              <a:rPr lang="en-US" dirty="0" smtClean="0"/>
              <a:t>: read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os.W_OK</a:t>
            </a:r>
            <a:r>
              <a:rPr lang="en-US" dirty="0"/>
              <a:t>: </a:t>
            </a:r>
            <a:r>
              <a:rPr lang="en-US" dirty="0" smtClean="0"/>
              <a:t>write permission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os.X_OK</a:t>
            </a:r>
            <a:r>
              <a:rPr lang="en-US" dirty="0"/>
              <a:t>: </a:t>
            </a:r>
            <a:r>
              <a:rPr lang="en-US" dirty="0" smtClean="0"/>
              <a:t>execute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759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 smtClean="0"/>
              <a:t> modules</a:t>
            </a:r>
          </a:p>
          <a:p>
            <a:pPr lvl="1"/>
            <a:r>
              <a:rPr lang="en-US" dirty="0" smtClean="0"/>
              <a:t>copy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copy file, preserving ownership, timestamps: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move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delete file: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(file)</a:t>
            </a:r>
          </a:p>
          <a:p>
            <a:pPr lvl="1"/>
            <a:r>
              <a:rPr lang="en-US" dirty="0" smtClean="0"/>
              <a:t>remove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 smtClean="0"/>
              <a:t>create directory: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os.mkdir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(directory)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85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Creating file with guaranteed unique name: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3789040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                          suffix='.txt', delete=False)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File names such as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6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strings:</a:t>
            </a:r>
            <a:br>
              <a:rPr lang="en-US" dirty="0" smtClean="0"/>
            </a:br>
            <a:r>
              <a:rPr lang="en-US" dirty="0" smtClean="0"/>
              <a:t>Python regular expressions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0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</a:t>
            </a:r>
            <a:r>
              <a:rPr lang="en-US" dirty="0"/>
              <a:t>set of strings</a:t>
            </a:r>
          </a:p>
          <a:p>
            <a:r>
              <a:rPr lang="en-US" dirty="0" smtClean="0"/>
              <a:t>Language can be</a:t>
            </a:r>
          </a:p>
          <a:p>
            <a:pPr lvl="1"/>
            <a:r>
              <a:rPr lang="en-US" dirty="0" smtClean="0"/>
              <a:t>Finite</a:t>
            </a:r>
          </a:p>
          <a:p>
            <a:pPr lvl="1"/>
            <a:r>
              <a:rPr lang="en-US" dirty="0" smtClean="0"/>
              <a:t>Infinite</a:t>
            </a:r>
          </a:p>
          <a:p>
            <a:pPr lvl="2"/>
            <a:r>
              <a:rPr lang="en-US" dirty="0" smtClean="0"/>
              <a:t>Remember, set of all strings is infinite, countable</a:t>
            </a:r>
          </a:p>
          <a:p>
            <a:r>
              <a:rPr lang="en-US" dirty="0" smtClean="0"/>
              <a:t>Chomsky hierarchy</a:t>
            </a:r>
          </a:p>
          <a:p>
            <a:pPr lvl="1"/>
            <a:r>
              <a:rPr lang="en-US" dirty="0" smtClean="0"/>
              <a:t>regular languages</a:t>
            </a:r>
            <a:br>
              <a:rPr lang="en-US" dirty="0" smtClean="0"/>
            </a:br>
            <a:r>
              <a:rPr lang="en-US" dirty="0" smtClean="0"/>
              <a:t>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context-free languages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context-sensitive languages</a:t>
            </a:r>
            <a:br>
              <a:rPr lang="en-US" dirty="0" smtClean="0"/>
            </a:br>
            <a:r>
              <a:rPr lang="en-US" dirty="0" smtClean="0"/>
              <a:t>             </a:t>
            </a:r>
            <a:r>
              <a:rPr lang="en-US" dirty="0" smtClean="0">
                <a:sym typeface="Symbol"/>
              </a:rPr>
              <a:t></a:t>
            </a:r>
            <a:r>
              <a:rPr lang="en-US" dirty="0" smtClean="0"/>
              <a:t> recursively enumerable languages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regular expressions can express more than regular languages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6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expressive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>
                <a:cs typeface="Courier New" pitchFamily="49" charset="0"/>
              </a:rPr>
              <a:t>Never</a:t>
            </a:r>
            <a:r>
              <a:rPr lang="en-US" dirty="0" smtClean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HTML &amp; XML are </a:t>
            </a:r>
            <a:r>
              <a:rPr lang="en-US" i="1" dirty="0" smtClean="0">
                <a:cs typeface="Courier New" pitchFamily="49" charset="0"/>
              </a:rPr>
              <a:t>context-free</a:t>
            </a:r>
            <a:r>
              <a:rPr lang="en-US" dirty="0" smtClean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Even if you think you can, </a:t>
            </a:r>
            <a:r>
              <a:rPr lang="en-US" i="1" dirty="0" smtClean="0">
                <a:cs typeface="Courier New" pitchFamily="49" charset="0"/>
              </a:rPr>
              <a:t>don't</a:t>
            </a:r>
            <a:r>
              <a:rPr lang="en-US" dirty="0" smtClean="0">
                <a:cs typeface="Courier New" pitchFamily="49" charset="0"/>
              </a:rPr>
              <a:t>, there be dragons</a:t>
            </a:r>
          </a:p>
          <a:p>
            <a:r>
              <a:rPr lang="en-US" dirty="0" smtClean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 smtClean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No: English is a little bit context-sensitive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41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DNA: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 smtClean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/>
              <a:t>DNA containing AAT: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cs typeface="Courier New" pitchFamily="49" charset="0"/>
              </a:rPr>
              <a:t> followed by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smtClean="0">
                <a:cs typeface="Courier New" pitchFamily="49" charset="0"/>
              </a:rPr>
              <a:t>              = zero or 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</a:t>
            </a:r>
            <a:r>
              <a:rPr lang="en-US" dirty="0" smtClean="0"/>
              <a:t>AAT or TAT: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ACGT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]*(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)[ACGT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= either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endParaRPr lang="en-US" i="1" baseline="-25000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150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examples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Belgian </a:t>
            </a:r>
            <a:r>
              <a:rPr lang="en-US" dirty="0"/>
              <a:t>phone number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[1-9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</a:t>
            </a:r>
            <a:r>
              <a:rPr lang="en-US" dirty="0" smtClean="0">
                <a:cs typeface="Courier New" pitchFamily="49" charset="0"/>
              </a:rPr>
              <a:t>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All strings, including empty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smtClean="0">
                <a:cs typeface="Courier New" pitchFamily="49" charset="0"/>
              </a:rPr>
              <a:t>= </a:t>
            </a:r>
            <a:r>
              <a:rPr lang="en-US" dirty="0">
                <a:cs typeface="Courier New" pitchFamily="49" charset="0"/>
              </a:rPr>
              <a:t>any </a:t>
            </a:r>
            <a:r>
              <a:rPr lang="en-US" dirty="0" smtClean="0">
                <a:cs typeface="Courier New" pitchFamily="49" charset="0"/>
              </a:rPr>
              <a:t>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+)?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w+(?:\.\w+)+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</a:t>
            </a:r>
            <a:r>
              <a:rPr lang="en-US" dirty="0" smtClean="0">
                <a:cs typeface="Courier New" pitchFamily="49" charset="0"/>
                <a:sym typeface="Wingdings" pitchFamily="2" charset="2"/>
              </a:rPr>
              <a:t>grouped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use this in</a:t>
            </a:r>
          </a:p>
          <a:p>
            <a:r>
              <a:rPr lang="en-US" sz="2400" dirty="0" smtClean="0"/>
              <a:t>practice!!!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Similar to brackets in math expressions</a:t>
              </a:r>
              <a:endParaRPr lang="en-US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564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Characters that have to be escaped</a:t>
            </a:r>
          </a:p>
          <a:p>
            <a:pPr lvl="1"/>
            <a:r>
              <a:rPr lang="en-US" dirty="0" smtClean="0"/>
              <a:t>tab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ew line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arriage return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 smtClean="0"/>
              <a:t>\          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 smtClean="0"/>
              <a:t>brackets              :  </a:t>
            </a:r>
            <a:r>
              <a:rPr lang="en-US" spc="-150" dirty="0" smtClean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operators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 smtClean="0"/>
              <a:t>.  (dot)                 :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 smtClean="0">
                <a:cs typeface="Courier New" pitchFamily="49" charset="0"/>
              </a:rPr>
              <a:t>All other characters literal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8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732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the operating system</a:t>
            </a:r>
          </a:p>
          <a:p>
            <a:pPr lvl="1"/>
            <a:r>
              <a:rPr lang="en-US" dirty="0" smtClean="0"/>
              <a:t>goals: file system operations, executing external commands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file system operations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external commands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03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 expressions: character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smtClean="0"/>
              <a:t>                =  {any} \ {'\n'}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 smtClean="0"/>
              <a:t>=  {'x', 'y', 'z'}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 smtClean="0"/>
              <a:t>     =  {c | 'x' </a:t>
            </a:r>
            <a:r>
              <a:rPr lang="en-US" dirty="0" smtClean="0">
                <a:sym typeface="Symbol"/>
              </a:rPr>
              <a:t></a:t>
            </a:r>
            <a:r>
              <a:rPr lang="en-US" dirty="0" smtClean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 smtClean="0"/>
              <a:t>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 smtClean="0"/>
              <a:t>=  {any} \ {'x', 'y', 'z'}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 smtClean="0"/>
              <a:t>             =  {any} \ </a:t>
            </a:r>
            <a:r>
              <a:rPr lang="en-US" dirty="0"/>
              <a:t>{'A',…,'Z', 'a',…,'z', '0',…,'9', '_'}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{'0',…,'9'}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 smtClean="0"/>
              <a:t>=  {' ', '\t', '\f', '\r', '\n', '\v'}         (white space)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 smtClean="0"/>
              <a:t>             =  {any} </a:t>
            </a:r>
            <a:r>
              <a:rPr lang="en-US" dirty="0"/>
              <a:t>\</a:t>
            </a:r>
            <a:r>
              <a:rPr lang="en-US" dirty="0" smtClean="0"/>
              <a:t> {' </a:t>
            </a:r>
            <a:r>
              <a:rPr lang="en-US" dirty="0"/>
              <a:t>', '\t', '\f', '\r', '\</a:t>
            </a:r>
            <a:r>
              <a:rPr lang="en-US" dirty="0" smtClean="0"/>
              <a:t>n', '\v'}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3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 smtClean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 smtClean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 smtClean="0">
              <a:cs typeface="Courier New" pitchFamily="49" charset="0"/>
            </a:endParaRP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 smtClean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 smtClean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  =  exactly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 smtClean="0">
                <a:cs typeface="Courier New" pitchFamily="49" charset="0"/>
              </a:rPr>
              <a:t>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 smtClean="0">
                <a:cs typeface="Courier New" pitchFamily="49" charset="0"/>
              </a:rPr>
              <a:t>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cs typeface="Courier New" pitchFamily="49" charset="0"/>
              </a:rPr>
              <a:t> </a:t>
            </a:r>
            <a:br>
              <a:rPr lang="en-US" dirty="0" smtClean="0">
                <a:cs typeface="Courier New" pitchFamily="49" charset="0"/>
              </a:rPr>
            </a:br>
            <a:r>
              <a:rPr lang="en-US" dirty="0" smtClean="0">
                <a:cs typeface="Courier New" pitchFamily="49" charset="0"/>
              </a:rPr>
              <a:t>                              where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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i="1" dirty="0" smtClean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=  </a:t>
            </a:r>
            <a:r>
              <a:rPr lang="en-US" dirty="0">
                <a:cs typeface="Courier New" pitchFamily="49" charset="0"/>
              </a:rPr>
              <a:t>minimum </a:t>
            </a:r>
            <a:r>
              <a:rPr lang="en-US" dirty="0" smtClean="0">
                <a:cs typeface="Courier New" pitchFamily="49" charset="0"/>
              </a:rPr>
              <a:t>zero, </a:t>
            </a:r>
            <a:r>
              <a:rPr lang="en-US" dirty="0">
                <a:cs typeface="Courier New" pitchFamily="49" charset="0"/>
              </a:rPr>
              <a:t>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>
                <a:cs typeface="Courier New" pitchFamily="49" charset="0"/>
              </a:rPr>
              <a:t>     =  minimum </a:t>
            </a:r>
            <a:r>
              <a:rPr lang="en-US" i="1" dirty="0" smtClean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smtClean="0">
                <a:cs typeface="Courier New" pitchFamily="49" charset="0"/>
              </a:rPr>
              <a:t>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cs typeface="Courier New" pitchFamily="49" charset="0"/>
              </a:rPr>
              <a:t>             =  </a:t>
            </a:r>
            <a:r>
              <a:rPr lang="en-US" dirty="0">
                <a:cs typeface="Courier New" pitchFamily="49" charset="0"/>
              </a:rPr>
              <a:t>zero or </a:t>
            </a:r>
            <a:r>
              <a:rPr lang="en-US" dirty="0" smtClean="0">
                <a:cs typeface="Courier New" pitchFamily="49" charset="0"/>
              </a:rPr>
              <a:t>one occurrence 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</a:t>
            </a:r>
            <a:r>
              <a:rPr lang="en-US" dirty="0" smtClean="0">
                <a:cs typeface="Courier New" pitchFamily="49" charset="0"/>
              </a:rPr>
              <a:t>           =  zero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cs typeface="Courier New" pitchFamily="49" charset="0"/>
              </a:rPr>
              <a:t>             =  one </a:t>
            </a:r>
            <a:r>
              <a:rPr lang="en-US" dirty="0">
                <a:cs typeface="Courier New" pitchFamily="49" charset="0"/>
              </a:rPr>
              <a:t>or </a:t>
            </a:r>
            <a:r>
              <a:rPr lang="en-US" dirty="0" smtClean="0">
                <a:cs typeface="Courier New" pitchFamily="49" charset="0"/>
              </a:rPr>
              <a:t>more repetitions </a:t>
            </a:r>
            <a:r>
              <a:rPr lang="en-US" dirty="0">
                <a:cs typeface="Courier New" pitchFamily="49" charset="0"/>
              </a:rPr>
              <a:t>of </a:t>
            </a:r>
            <a:r>
              <a:rPr lang="en-US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 smtClean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449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non-greedy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</a:t>
            </a:r>
            <a:r>
              <a:rPr lang="en-US" dirty="0" smtClean="0"/>
              <a:t>match substring</a:t>
            </a:r>
            <a:br>
              <a:rPr lang="en-US" dirty="0" smtClean="0"/>
            </a:br>
            <a:r>
              <a:rPr lang="en-US" dirty="0" smtClean="0"/>
              <a:t>    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Use non-greedy operator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</a:t>
            </a:r>
            <a:r>
              <a:rPr lang="en-US" dirty="0" smtClean="0"/>
              <a:t>match substring </a:t>
            </a:r>
            <a:r>
              <a:rPr lang="en-US" dirty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</a:t>
            </a:r>
            <a:r>
              <a:rPr lang="en-US" dirty="0"/>
              <a:t>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</a:t>
            </a:r>
            <a:r>
              <a:rPr lang="en-US" sz="3200" dirty="0" smtClean="0">
                <a:cs typeface="Courier New" pitchFamily="49" charset="0"/>
              </a:rPr>
              <a:t>shortest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match semantics </a:t>
            </a:r>
            <a:r>
              <a:rPr lang="en-US" sz="3200" dirty="0">
                <a:cs typeface="Courier New" pitchFamily="49" charset="0"/>
              </a:rPr>
              <a:t>(i.e</a:t>
            </a:r>
            <a:r>
              <a:rPr lang="en-US" sz="3200" dirty="0" smtClean="0">
                <a:cs typeface="Courier New" pitchFamily="49" charset="0"/>
              </a:rPr>
              <a:t>., non-</a:t>
            </a:r>
            <a:br>
              <a:rPr lang="en-US" sz="3200" dirty="0" smtClean="0">
                <a:cs typeface="Courier New" pitchFamily="49" charset="0"/>
              </a:rPr>
            </a:br>
            <a:r>
              <a:rPr lang="en-US" sz="3200" dirty="0" smtClean="0">
                <a:cs typeface="Courier New" pitchFamily="49" charset="0"/>
              </a:rPr>
              <a:t>                               greedy</a:t>
            </a:r>
            <a:r>
              <a:rPr lang="en-US" sz="3200" dirty="0">
                <a:cs typeface="Courier New" pitchFamily="49" charset="0"/>
              </a:rPr>
              <a:t>) applied to </a:t>
            </a:r>
            <a:r>
              <a:rPr lang="en-US" sz="3200" i="1" dirty="0" err="1" smtClean="0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 smtClean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 smtClean="0">
                <a:cs typeface="Courier New" pitchFamily="49" charset="0"/>
              </a:rPr>
              <a:t>Alternative: 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&lt;[^&gt;]+&gt;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Longest match semantics!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78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match start tag 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 smtClean="0"/>
              <a:t> </a:t>
            </a:r>
            <a:r>
              <a:rPr lang="en-US" dirty="0"/>
              <a:t>will match </a:t>
            </a:r>
            <a:r>
              <a:rPr lang="en-US" dirty="0" smtClean="0"/>
              <a:t>substring</a:t>
            </a:r>
            <a:br>
              <a:rPr lang="en-US" dirty="0" smtClean="0"/>
            </a:br>
            <a:r>
              <a:rPr lang="en-US" dirty="0" smtClean="0"/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="a-&gt;b"&gt;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rgbClr val="92D050"/>
                </a:solidFill>
              </a:rPr>
              <a:t>√</a:t>
            </a:r>
            <a:endParaRPr lang="nl-BE" sz="6000" dirty="0">
              <a:solidFill>
                <a:srgbClr val="92D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 a parser for context free language, or,</a:t>
            </a:r>
            <a:br>
              <a:rPr lang="en-US" sz="2800" dirty="0" smtClean="0"/>
            </a:br>
            <a:r>
              <a:rPr lang="en-US" sz="2800" dirty="0" smtClean="0"/>
              <a:t>better still, use Python's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 smtClean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matching</a:t>
            </a:r>
            <a:endParaRPr lang="en-US" dirty="0"/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 smtClean="0"/>
              <a:t>Returns match object,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 smtClean="0"/>
              <a:t> if no match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 smtClean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</a:t>
            </a:r>
            <a:r>
              <a:rPr lang="en-US" dirty="0" smtClean="0"/>
              <a:t>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</a:t>
            </a:r>
            <a:r>
              <a:rPr lang="en-US" dirty="0" smtClean="0"/>
              <a:t>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43608" y="2852936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43608" y="5661248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'&lt;.+&gt;', 'data: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&gt;') is not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372200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Import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 smtClean="0"/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24128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Use raw Python strings, i.e.,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 smtClean="0"/>
              <a:t>for regular expressions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6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Yet more strings: raw string,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 smtClean="0"/>
              <a:t>     versus 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 smtClean="0"/>
              <a:t>versus</a:t>
            </a:r>
            <a:br>
              <a:rPr lang="en-US" dirty="0" smtClean="0"/>
            </a:br>
            <a:r>
              <a:rPr lang="en-US" b="1" dirty="0" err="1" smtClean="0">
                <a:solidFill>
                  <a:srgbClr val="C00000"/>
                </a:solidFill>
              </a:rPr>
              <a:t>r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4111912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world!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 smtClean="0"/>
              <a:t>' is just a regular character</a:t>
            </a:r>
            <a:br>
              <a:rPr lang="en-US" sz="2400" dirty="0" smtClean="0"/>
            </a:br>
            <a:r>
              <a:rPr lang="en-US" sz="2400" dirty="0" smtClean="0"/>
              <a:t>in a raw string,</a:t>
            </a:r>
            <a:br>
              <a:rPr lang="en-US" sz="2400" dirty="0" smtClean="0"/>
            </a:br>
            <a:r>
              <a:rPr lang="en-US" sz="2400" dirty="0" smtClean="0"/>
              <a:t>very convenient for</a:t>
            </a:r>
            <a:br>
              <a:rPr lang="en-US" sz="2400" dirty="0" smtClean="0"/>
            </a:br>
            <a:r>
              <a:rPr lang="en-US" sz="2400" dirty="0" smtClean="0"/>
              <a:t>regular expressions!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Ignoring case</a:t>
            </a:r>
          </a:p>
          <a:p>
            <a:pPr lvl="1"/>
            <a:r>
              <a:rPr lang="en-US" dirty="0" smtClean="0"/>
              <a:t>E.g., match DNA,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cumbersome, error prone, hard to read!</a:t>
            </a:r>
          </a:p>
          <a:p>
            <a:pPr lvl="1"/>
            <a:r>
              <a:rPr lang="en-US" dirty="0" smtClean="0"/>
              <a:t>Better: use original pattern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 smtClean="0"/>
              <a:t>, but match while ignoring case, i.e.,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 smtClean="0"/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 smtClean="0"/>
              <a:t>) modifier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'[ACGT]+',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6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readable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Sophisticated regular expressions are hard to read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r'0[1-9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]\d?/[1-9]\d{5,6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Reformat as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1-9]\d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?      # area codes: 1-2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[1-9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]\d{5,6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  # 6 or 7 digits for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 smtClean="0"/>
          </a:p>
          <a:p>
            <a:r>
              <a:rPr lang="en-US" dirty="0" smtClean="0">
                <a:cs typeface="Courier New" pitchFamily="49" charset="0"/>
              </a:rPr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 smtClean="0">
                <a:cs typeface="Courier New" pitchFamily="49" charset="0"/>
              </a:rPr>
              <a:t> (or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 smtClean="0">
                <a:cs typeface="Courier New" pitchFamily="49" charset="0"/>
              </a:rPr>
              <a:t>) modifier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89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 use</a:t>
            </a:r>
            <a:br>
              <a:rPr lang="en-US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r'0[1-9]\d?/[1-9]\d{5,6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}')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64088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 smtClean="0"/>
              <a:t> is compiled</a:t>
            </a:r>
            <a:br>
              <a:rPr lang="en-US" dirty="0" smtClean="0"/>
            </a:br>
            <a:r>
              <a:rPr lang="en-US" dirty="0" smtClean="0"/>
              <a:t>regular expression object,</a:t>
            </a:r>
            <a:br>
              <a:rPr lang="en-US" dirty="0" smtClean="0"/>
            </a:br>
            <a:r>
              <a:rPr lang="en-US" dirty="0" smtClean="0"/>
              <a:t>reused many times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20072" y="1340768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Regular expression may be</a:t>
              </a:r>
              <a:br>
                <a:rPr lang="en-US" dirty="0" smtClean="0"/>
              </a:br>
              <a:r>
                <a:rPr lang="en-US" dirty="0" err="1" smtClean="0"/>
                <a:t>evaluatedmany</a:t>
              </a:r>
              <a:r>
                <a:rPr lang="en-US" dirty="0" smtClean="0"/>
                <a:t> times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20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Substantial performance benefit!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38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Part(s) of regular expressions can be captured</a:t>
            </a:r>
          </a:p>
          <a:p>
            <a:pPr lvl="1"/>
            <a:r>
              <a:rPr lang="en-US" dirty="0" smtClean="0"/>
              <a:t>Example: regular expression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(\w+)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matched against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/>
              <a:t>' is captured</a:t>
            </a:r>
          </a:p>
          <a:p>
            <a:pPr lvl="2"/>
            <a:r>
              <a:rPr lang="en-US" dirty="0" smtClean="0"/>
              <a:t>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 smtClean="0"/>
              <a:t>', substring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 smtClean="0"/>
              <a:t>' is captured</a:t>
            </a:r>
          </a:p>
          <a:p>
            <a:pPr lvl="1"/>
            <a:r>
              <a:rPr lang="en-US" dirty="0" smtClean="0"/>
              <a:t>Use match object returned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(\w+)', 'begin data')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print('{1} {0}s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begins here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8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79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380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250672" y="5085184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formats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Text-based formats</a:t>
            </a:r>
          </a:p>
          <a:p>
            <a:pPr lvl="1"/>
            <a:r>
              <a:rPr lang="en-US" dirty="0" smtClean="0"/>
              <a:t>goals: reading &amp; writing text-based file formats</a:t>
            </a:r>
          </a:p>
          <a:p>
            <a:pPr lvl="1"/>
            <a:r>
              <a:rPr lang="en-US" dirty="0" smtClean="0"/>
              <a:t>prerequisites: core Python programming, file I/O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CSV &amp; XML</a:t>
            </a:r>
            <a:r>
              <a:rPr lang="en-US" dirty="0" smtClean="0"/>
              <a:t>, </a:t>
            </a:r>
            <a:r>
              <a:rPr lang="en-US" dirty="0" smtClean="0">
                <a:hlinkClick r:id="rId3" action="ppaction://hlinksldjump"/>
              </a:rPr>
              <a:t>regular expressions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sldjump"/>
              </a:rPr>
              <a:t>parsing regular languages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pyparsing</a:t>
            </a:r>
            <a:r>
              <a:rPr lang="en-US" dirty="0" smtClean="0">
                <a:hlinkClick r:id="rId5" action="ppaction://hlinksldjump"/>
              </a:rPr>
              <a:t> for context-free languages</a:t>
            </a:r>
            <a:r>
              <a:rPr lang="en-US" dirty="0" smtClean="0"/>
              <a:t>, </a:t>
            </a:r>
            <a:r>
              <a:rPr lang="en-US" dirty="0" smtClean="0">
                <a:hlinkClick r:id="rId6" action="ppaction://hlinksldjump"/>
              </a:rPr>
              <a:t>string formatting</a:t>
            </a:r>
            <a:endParaRPr lang="en-US" dirty="0" smtClean="0"/>
          </a:p>
          <a:p>
            <a:r>
              <a:rPr lang="en-US" dirty="0" smtClean="0"/>
              <a:t>Scientific file formats</a:t>
            </a:r>
          </a:p>
          <a:p>
            <a:pPr lvl="1"/>
            <a:r>
              <a:rPr lang="en-US" dirty="0" smtClean="0"/>
              <a:t>goals: reading &amp; writing HDF5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7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8" action="ppaction://hlinksldjump"/>
              </a:rPr>
              <a:t>HDF5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Capturing vs.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Don't confuse grouping and capturing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 smtClean="0"/>
              <a:t>: syntactic grouping for operator priority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: capturing, use partial match later</a:t>
            </a:r>
          </a:p>
          <a:p>
            <a:r>
              <a:rPr lang="en-US" dirty="0" smtClean="0"/>
              <a:t>Capturing instead of grouping will work, but is slower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763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repetitions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(codons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Match sequences that code for </a:t>
            </a:r>
            <a:r>
              <a:rPr lang="en-US" dirty="0" err="1" smtClean="0"/>
              <a:t>leucine</a:t>
            </a:r>
            <a:r>
              <a:rPr lang="en-US" dirty="0" smtClean="0"/>
              <a:t> twice with the exact same codon, at most 5 codons apart</a:t>
            </a:r>
            <a:br>
              <a:rPr lang="en-US" dirty="0" smtClean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})*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 any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codons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UU[AG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]|CU[ACGU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}){,5}?   # codons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leucine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4509120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Repetition of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63888" y="470805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Note: non-greedy match operator!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27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all words from a text</a:t>
            </a:r>
            <a:br>
              <a:rPr lang="en-US" dirty="0" smtClean="0"/>
            </a:br>
            <a:r>
              <a:rPr lang="en-US" dirty="0" smtClean="0"/>
              <a:t>  '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 smtClean="0"/>
              <a:t>'</a:t>
            </a:r>
          </a:p>
          <a:p>
            <a:r>
              <a:rPr lang="en-US" dirty="0" smtClean="0"/>
              <a:t>Pattern for word: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>
                <a:cs typeface="Courier New" pitchFamily="49" charset="0"/>
              </a:rPr>
              <a:t> returns list of all matches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011" y="5325015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]+',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print(m)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['This', 'is', 'a', 'short', 'text', 'It', 'has', 'words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499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extracting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Splitting a string on a delimiter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 smtClean="0"/>
              <a:t>Pattern for delimiter: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 smtClean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016" y="3812847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'a ; list; of  ;  words  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parts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print(parts)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['a', 'list', 'of', 'words']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43736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&gt;&gt;&gt; parts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map(lambda 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(';'))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&gt;&gt;&gt;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print(parts)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['a', 'list', 'of', 'words']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or</a:t>
              </a:r>
              <a:endParaRPr lang="en-US" sz="28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62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expressions: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Values should </a:t>
            </a:r>
            <a:r>
              <a:rPr lang="en-US" dirty="0"/>
              <a:t>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,-1.4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 smtClean="0"/>
              <a:t>Pattern for values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, replace by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 smtClean="0"/>
              <a:t> replaces all occurrences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 smtClean="0"/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016" y="4869160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s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'17,13.3,AGCGT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1.4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(r'([^,])', r"'\1'", s)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print(result)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164288" y="1844824"/>
            <a:ext cx="1618905" cy="1368152"/>
            <a:chOff x="7164288" y="1844824"/>
            <a:chExt cx="1618905" cy="136815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100392" y="2636912"/>
              <a:ext cx="0" cy="5760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Corresponds to</a:t>
              </a:r>
            </a:p>
            <a:p>
              <a:pPr algn="ctr"/>
              <a:r>
                <a:rPr lang="en-US" dirty="0" smtClean="0"/>
                <a:t>group(1)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683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7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</a:t>
            </a:r>
            <a:r>
              <a:rPr lang="en-US" dirty="0" smtClean="0"/>
              <a:t>expression </a:t>
            </a:r>
            <a:r>
              <a:rPr lang="en-US" dirty="0"/>
              <a:t>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docs.python.org/2/howto/regex.html</a:t>
            </a:r>
            <a:endParaRPr lang="en-US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8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data:</a:t>
            </a:r>
            <a:br>
              <a:rPr lang="en-US" dirty="0" smtClean="0"/>
            </a:br>
            <a:r>
              <a:rPr lang="en-US" dirty="0" smtClean="0"/>
              <a:t>revisiting string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template strings</a:t>
            </a:r>
          </a:p>
          <a:p>
            <a:pPr lvl="1"/>
            <a:r>
              <a:rPr lang="en-US" dirty="0" smtClean="0"/>
              <a:t>Template consists of text, interspersed with replacement fields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en-US" dirty="0" smtClean="0"/>
          </a:p>
          <a:p>
            <a:r>
              <a:rPr lang="en-US" dirty="0" smtClean="0"/>
              <a:t>Fill out the template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(word='computer', count=15))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(word='human', count=0))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 human: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format 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field can contain format specifiers</a:t>
            </a:r>
          </a:p>
          <a:p>
            <a:pPr lvl="1"/>
            <a:r>
              <a:rPr lang="en-US" dirty="0" smtClean="0"/>
              <a:t>Resemble C I/O format specifiers without %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4019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59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alignment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424789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width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76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32240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precision</a:t>
              </a:r>
              <a:endParaRPr lang="en-US" dirty="0">
                <a:solidFill>
                  <a:srgbClr val="92D05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68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type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Formatting: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/>
          <a:lstStyle/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or none: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: character (converts integer to </a:t>
            </a:r>
            <a:r>
              <a:rPr lang="en-US" dirty="0" err="1" smtClean="0"/>
              <a:t>unicode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/>
              <a:t>: integer (decimal)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: integer (binary, octal, hexadecimal)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smtClean="0"/>
              <a:t>: floating point numbers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smtClean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40352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916989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Can have</a:t>
              </a:r>
              <a:br>
                <a:rPr lang="en-US" dirty="0" smtClean="0"/>
              </a:br>
              <a:r>
                <a:rPr lang="en-US" dirty="0" smtClean="0"/>
                <a:t>precision</a:t>
              </a:r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computing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algebra, numerical analysis</a:t>
            </a:r>
          </a:p>
          <a:p>
            <a:pPr lvl="1"/>
            <a:r>
              <a:rPr lang="en-US" dirty="0" smtClean="0"/>
              <a:t>goals: various numerical analysis algorithms</a:t>
            </a:r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2" action="ppaction://hlinksldjump"/>
              </a:rPr>
              <a:t>numpy</a:t>
            </a:r>
            <a:r>
              <a:rPr lang="en-US" dirty="0" smtClean="0">
                <a:hlinkClick r:id="rId2" action="ppaction://hlinksldjump"/>
              </a:rPr>
              <a:t> &amp; </a:t>
            </a:r>
            <a:r>
              <a:rPr lang="en-US" dirty="0" err="1" smtClean="0">
                <a:hlinkClick r:id="rId2" action="ppaction://hlinksldjump"/>
              </a:rPr>
              <a:t>scipy</a:t>
            </a:r>
            <a:endParaRPr lang="en-US" dirty="0" smtClean="0"/>
          </a:p>
          <a:p>
            <a:r>
              <a:rPr lang="en-US" dirty="0" smtClean="0"/>
              <a:t>Scientific visualization</a:t>
            </a:r>
          </a:p>
          <a:p>
            <a:pPr lvl="1"/>
            <a:r>
              <a:rPr lang="en-US" dirty="0" smtClean="0"/>
              <a:t>goals: creating 2D and 3D plots from Python</a:t>
            </a:r>
          </a:p>
          <a:p>
            <a:pPr lvl="1"/>
            <a:r>
              <a:rPr lang="en-US" dirty="0" smtClean="0"/>
              <a:t>prerequisites: core Python programming, </a:t>
            </a:r>
            <a:r>
              <a:rPr lang="en-US" dirty="0" err="1" smtClean="0">
                <a:hlinkClick r:id="rId3" action="ppaction://hlinksldjump"/>
              </a:rPr>
              <a:t>numpy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err="1" smtClean="0">
                <a:hlinkClick r:id="rId4" action="ppaction://hlinksldjump"/>
              </a:rPr>
              <a:t>matplotlib</a:t>
            </a:r>
            <a:r>
              <a:rPr lang="en-US" dirty="0" smtClean="0"/>
              <a:t>, </a:t>
            </a:r>
            <a:r>
              <a:rPr lang="en-US" dirty="0" err="1" smtClean="0">
                <a:hlinkClick r:id="rId5" action="ppaction://hlinksldjump"/>
              </a:rPr>
              <a:t>HoloViews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1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databases:</a:t>
            </a:r>
            <a:br>
              <a:rPr lang="en-US" dirty="0" smtClean="0"/>
            </a:br>
            <a:r>
              <a:rPr lang="en-US" dirty="0" smtClean="0"/>
              <a:t>Python DB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github.com/gjbex/training-material/tree/master/Python/DbAccess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01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relational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databases:</a:t>
            </a:r>
          </a:p>
          <a:p>
            <a:pPr lvl="1"/>
            <a:r>
              <a:rPr lang="en-US" dirty="0" smtClean="0"/>
              <a:t>great to store structured data, table-oriented</a:t>
            </a:r>
          </a:p>
          <a:p>
            <a:pPr lvl="1"/>
            <a:r>
              <a:rPr lang="en-US" dirty="0" smtClean="0"/>
              <a:t>can be accessed easily via command line, programming language, GUI</a:t>
            </a:r>
            <a:endParaRPr lang="en-US" dirty="0"/>
          </a:p>
          <a:p>
            <a:pPr lvl="1"/>
            <a:r>
              <a:rPr lang="en-US" dirty="0" smtClean="0"/>
              <a:t>can be queried using </a:t>
            </a:r>
            <a:r>
              <a:rPr lang="en-US" dirty="0" smtClean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 smtClean="0"/>
              <a:t>examples: MySQL, </a:t>
            </a:r>
            <a:r>
              <a:rPr lang="en-US" dirty="0" err="1" smtClean="0"/>
              <a:t>PostgreSQL</a:t>
            </a:r>
            <a:r>
              <a:rPr lang="en-US" dirty="0" smtClean="0"/>
              <a:t>, Oracle, DB2, SQLite3,…</a:t>
            </a:r>
          </a:p>
          <a:p>
            <a:r>
              <a:rPr lang="en-US" dirty="0" smtClean="0"/>
              <a:t>Using DB from Python via standard interface</a:t>
            </a:r>
          </a:p>
          <a:p>
            <a:pPr lvl="1"/>
            <a:r>
              <a:rPr lang="en-US" dirty="0" smtClean="0"/>
              <a:t>Support for sqlite3 built-in, ok for simple applications</a:t>
            </a:r>
          </a:p>
          <a:p>
            <a:r>
              <a:rPr lang="en-US" dirty="0" smtClean="0"/>
              <a:t>For non-trivial stuff, use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Object-relational mapping (ORM)</a:t>
            </a:r>
          </a:p>
          <a:p>
            <a:pPr lvl="1"/>
            <a:r>
              <a:rPr lang="en-US" dirty="0" smtClean="0"/>
              <a:t>Connectors to many RDBMS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6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table to store data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Store data</a:t>
            </a:r>
          </a:p>
          <a:p>
            <a:endParaRPr lang="en-US" dirty="0" smtClean="0"/>
          </a:p>
          <a:p>
            <a:r>
              <a:rPr lang="en-US" dirty="0" smtClean="0"/>
              <a:t>Query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REAL   NOT NULL);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861048"/>
            <a:ext cx="741682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             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'TXL'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5085184"/>
            <a:ext cx="7488832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20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inserting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a database &amp; create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 data tuples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3933056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9"/>
          <p:cNvGrpSpPr/>
          <p:nvPr/>
        </p:nvGrpSpPr>
        <p:grpSpPr>
          <a:xfrm>
            <a:off x="3563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tuple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820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DB access: querying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for period per city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conn = sqlite3.connect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('weather-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city_code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=False, unique=True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457727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attribute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column definition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283972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5498287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9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object attributes</a:t>
              </a:r>
              <a:endParaRPr lang="en-US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city = relationship(City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5498287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column properties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457727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relationship for ORM queries</a:t>
              </a:r>
              <a:endParaRPr lang="en-US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12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table constraint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306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interact, create engine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tables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7250" y="4941168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That's it!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410739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engine, session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engine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:///{0}'.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engine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['New York', 'London', 'Paris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City(name=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12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8640960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city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temperature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retrieve_temperature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date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measurement = Measurement(time=date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temperature=temperature,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5076056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use actual object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58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Relational database interaction</a:t>
            </a:r>
          </a:p>
          <a:p>
            <a:pPr lvl="1"/>
            <a:r>
              <a:rPr lang="en-US" dirty="0" smtClean="0"/>
              <a:t>goals: querying relational database systems</a:t>
            </a:r>
          </a:p>
          <a:p>
            <a:pPr lvl="1"/>
            <a:r>
              <a:rPr lang="en-US" dirty="0" smtClean="0"/>
              <a:t>prerequisites: core Python programming, object oriented programming for </a:t>
            </a:r>
            <a:r>
              <a:rPr lang="en-US" dirty="0" err="1" smtClean="0"/>
              <a:t>SQLAlchemy</a:t>
            </a:r>
            <a:endParaRPr lang="en-US" dirty="0" smtClean="0"/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2" action="ppaction://hlinksldjump"/>
              </a:rPr>
              <a:t>Relational databases</a:t>
            </a:r>
            <a:endParaRPr lang="en-US" dirty="0" smtClean="0"/>
          </a:p>
          <a:p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goals: analysis using transforming &amp; filtering tabular data, pivot tables, </a:t>
            </a:r>
            <a:r>
              <a:rPr lang="en-US" dirty="0" err="1" smtClean="0"/>
              <a:t>visulualization</a:t>
            </a:r>
            <a:endParaRPr lang="en-US" dirty="0" smtClean="0"/>
          </a:p>
          <a:p>
            <a:pPr lvl="1"/>
            <a:r>
              <a:rPr lang="en-US" dirty="0" smtClean="0"/>
              <a:t>prerequisites: core Python programming</a:t>
            </a:r>
          </a:p>
          <a:p>
            <a:pPr lvl="1"/>
            <a:r>
              <a:rPr lang="en-US" dirty="0" smtClean="0"/>
              <a:t>relevant sections: </a:t>
            </a:r>
            <a:r>
              <a:rPr lang="en-US" dirty="0" smtClean="0">
                <a:hlinkClick r:id="rId3" action="ppaction://hlinksldjump"/>
              </a:rPr>
              <a:t>pandas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89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as method calls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1" y="2348880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cities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995772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measurements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.join('city')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12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join on relationship</a:t>
              </a:r>
              <a:endParaRPr lang="en-US" sz="2000" dirty="0"/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732240" y="5733256"/>
            <a:ext cx="1934953" cy="936104"/>
            <a:chOff x="3203848" y="5589240"/>
            <a:chExt cx="1934953" cy="936104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19349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select * where …</a:t>
              </a:r>
              <a:endParaRPr lang="en-US" sz="2000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3645713" y="5589240"/>
              <a:ext cx="525612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4225371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class </a:t>
              </a:r>
              <a:r>
                <a:rPr lang="en-US" sz="2000" dirty="0" smtClean="0">
                  <a:sym typeface="Symbol"/>
                </a:rPr>
                <a:t></a:t>
              </a:r>
              <a:r>
                <a:rPr lang="en-US" sz="2000" dirty="0" smtClean="0"/>
                <a:t> table</a:t>
              </a:r>
              <a:endParaRPr lang="en-US" sz="2000" dirty="0"/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131840" y="5661248"/>
            <a:ext cx="3129896" cy="1069667"/>
            <a:chOff x="3203848" y="5517232"/>
            <a:chExt cx="3129896" cy="106966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Note: class attributes!!!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517232"/>
              <a:ext cx="307260" cy="6080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91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object attribute(s) </a:t>
            </a:r>
            <a:r>
              <a:rPr lang="en-US" dirty="0" smtClean="0">
                <a:sym typeface="Symbol"/>
              </a:rPr>
              <a:t></a:t>
            </a:r>
            <a:r>
              <a:rPr lang="en-US" dirty="0" smtClean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).filter(City.name == 'London')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.one()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london.name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london.name.lower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07704" y="3717032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  <a:r>
                <a:rPr lang="en-US" sz="2000" dirty="0" smtClean="0"/>
                <a:t>on't forget commit!</a:t>
              </a:r>
              <a:endParaRPr lang="en-US" sz="2000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600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79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{temp:.1f}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Transforming list data:</a:t>
            </a:r>
            <a:br>
              <a:rPr lang="en-US" dirty="0" smtClean="0"/>
            </a:br>
            <a:r>
              <a:rPr lang="en-US" dirty="0" smtClean="0"/>
              <a:t>Python sorting &amp; list comprehensions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github.com/gjbex/training-material/tree/master/Python/OperatorsFunctools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simple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sort</a:t>
            </a:r>
          </a:p>
          <a:p>
            <a:pPr lvl="1"/>
            <a:r>
              <a:rPr lang="en-US" dirty="0" smtClean="0"/>
              <a:t>Create new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In-place sort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Sorts in ascending order, 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 smtClean="0"/>
              <a:t> for descending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4005064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 complex list: 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of tuples, e.g., word counts</a:t>
            </a:r>
          </a:p>
          <a:p>
            <a:endParaRPr lang="en-US" dirty="0" smtClean="0"/>
          </a:p>
          <a:p>
            <a:r>
              <a:rPr lang="en-US" dirty="0" smtClean="0"/>
              <a:t>Sort by</a:t>
            </a:r>
          </a:p>
          <a:p>
            <a:pPr lvl="1"/>
            <a:r>
              <a:rPr lang="en-US" dirty="0" smtClean="0"/>
              <a:t>Word: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Count:</a:t>
            </a:r>
          </a:p>
          <a:p>
            <a:r>
              <a:rPr lang="en-US" dirty="0" smtClean="0"/>
              <a:t>Simpler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3925" y="328498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3925" y="4365104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[('chair', 5), 'table', 15) , (('bed',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Reversing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to reverse</a:t>
            </a:r>
          </a:p>
          <a:p>
            <a:pPr lvl="1"/>
            <a:r>
              <a:rPr lang="en-US" dirty="0" smtClean="0"/>
              <a:t>Create new list: use slices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In-place reverse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3648" y="4725144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data[::-1]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2238" y="2924944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works for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smtClean="0"/>
              <a:t> as well!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 for x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[0.15, 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 ['0.15', '3.145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7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360541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data))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</a:t>
            </a:r>
            <a:r>
              <a:rPr lang="en-US" dirty="0" smtClean="0"/>
              <a:t>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[x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[0.15,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-3.45, 1.3]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if x &gt;= 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(x)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[4.0, -4.0, 9.0]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0.0]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Alternative: </a:t>
            </a:r>
            <a:br>
              <a:rPr lang="en-US" dirty="0" smtClean="0"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filter(lambda x: x &gt;= 0.0,</a:t>
            </a:r>
            <a:br>
              <a:rPr lang="en-US" sz="2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     [4, -4, 9]))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5934178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238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107504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iterators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 a list should be aggregated, e.g.,</a:t>
            </a:r>
          </a:p>
          <a:p>
            <a:pPr lvl="1"/>
            <a:r>
              <a:rPr lang="en-US" dirty="0" smtClean="0"/>
              <a:t>Summation: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 smtClean="0"/>
              <a:t>Minimum: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 smtClean="0"/>
              <a:t>Maximum: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 smtClean="0"/>
              <a:t>More sophisticated,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 smtClean="0"/>
              <a:t> and lambda functions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6605" y="4725144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63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lambda function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477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list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899055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Lambda functions: very small functions (expression) used once,</a:t>
            </a:r>
            <a:br>
              <a:rPr lang="en-US" sz="2000" dirty="0" smtClean="0"/>
            </a:br>
            <a:r>
              <a:rPr lang="en-US" sz="2000" dirty="0" smtClean="0"/>
              <a:t>not worth giving a name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239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4882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 on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have optional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 smtClean="0"/>
                <a:t> argument</a:t>
              </a:r>
              <a:endParaRPr lang="nl-BE" sz="2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8144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initializer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training sessions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Sessions can be organized on demand</a:t>
            </a:r>
          </a:p>
          <a:p>
            <a:pPr lvl="1"/>
            <a:r>
              <a:rPr lang="en-US" dirty="0" smtClean="0"/>
              <a:t>Integrating C/C++/Fortran code, wrapping libraries (1.5 hour)</a:t>
            </a:r>
          </a:p>
          <a:p>
            <a:pPr lvl="1"/>
            <a:r>
              <a:rPr lang="en-US" dirty="0" smtClean="0"/>
              <a:t>Distributed programming with mpi4py (2 hours)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 (2 hours)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47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(or more) lists should be processed element wise</a:t>
            </a:r>
          </a:p>
          <a:p>
            <a:pPr lvl="1"/>
            <a:r>
              <a:rPr lang="en-US" dirty="0" smtClean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1" y="3356992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652120" y="4365104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iterator produces tuples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docs.python.org/2/howto/sorting.html</a:t>
            </a:r>
            <a:endParaRPr lang="en-US" dirty="0"/>
          </a:p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Facing infinity:</a:t>
            </a:r>
            <a:br>
              <a:rPr lang="en-US" dirty="0" smtClean="0"/>
            </a:br>
            <a:r>
              <a:rPr lang="en-US" dirty="0" smtClean="0"/>
              <a:t>iterators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github.com/gjbex/training-material/tree/master/Python/Iterators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How to deal with arbitrary many prime numbers?</a:t>
            </a:r>
            <a:br>
              <a:rPr lang="en-US" dirty="0" smtClean="0"/>
            </a:br>
            <a:r>
              <a:rPr lang="en-US" dirty="0" smtClean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6660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Constructs a</a:t>
              </a:r>
              <a:br>
                <a:rPr lang="en-US" dirty="0" smtClean="0"/>
              </a:br>
              <a:r>
                <a:rPr lang="en-US" dirty="0" smtClean="0"/>
                <a:t>list of all lines</a:t>
              </a:r>
              <a:br>
                <a:rPr lang="en-US" dirty="0" smtClean="0"/>
              </a:br>
              <a:r>
                <a:rPr lang="en-US" dirty="0" smtClean="0"/>
                <a:t>at once = </a:t>
              </a:r>
              <a:r>
                <a:rPr lang="en-US" sz="3200" dirty="0" smtClean="0">
                  <a:solidFill>
                    <a:srgbClr val="FF0000"/>
                  </a:solidFill>
                </a:rPr>
                <a:t>BIG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627783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iterator: line by line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to check whether n is prime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with all primes up to 10</a:t>
            </a:r>
            <a:r>
              <a:rPr lang="en-US" baseline="30000" dirty="0" smtClean="0"/>
              <a:t>6</a:t>
            </a:r>
            <a:r>
              <a:rPr lang="en-US" dirty="0" smtClean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4654877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comprehensions </a:t>
            </a:r>
            <a:r>
              <a:rPr lang="en-US" dirty="0" smtClean="0"/>
              <a:t>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 comprehension</a:t>
            </a:r>
            <a:br>
              <a:rPr lang="en-US" dirty="0" smtClean="0"/>
            </a:b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 smtClean="0"/>
          </a:p>
          <a:p>
            <a:pPr lvl="1"/>
            <a:r>
              <a:rPr lang="en-US" dirty="0" smtClean="0"/>
              <a:t>all prime numbers up to 1000000 (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78,500)</a:t>
            </a:r>
          </a:p>
          <a:p>
            <a:endParaRPr lang="en-US" dirty="0" smtClean="0"/>
          </a:p>
          <a:p>
            <a:r>
              <a:rPr lang="en-US" dirty="0" smtClean="0">
                <a:cs typeface="Courier New" panose="02070309020205020404" pitchFamily="49" charset="0"/>
              </a:rPr>
              <a:t>Generator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pPr lvl="1"/>
            <a:r>
              <a:rPr lang="en-US" dirty="0" smtClean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2.0: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 smtClean="0"/>
              <a:t>Function that returns next prime at each call?</a:t>
            </a:r>
          </a:p>
          <a:p>
            <a:pPr lvl="1"/>
            <a:r>
              <a:rPr lang="en-US" dirty="0" smtClean="0"/>
              <a:t>use yield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Iterator: first call yields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/>
              <a:t>, second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 smtClean="0"/>
              <a:t>, third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6023029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ield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Somewhat like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 smtClean="0"/>
              <a:t>returns control to the calling function</a:t>
            </a:r>
          </a:p>
          <a:p>
            <a:pPr lvl="1"/>
            <a:r>
              <a:rPr lang="en-US" dirty="0" smtClean="0"/>
              <a:t>returns a value</a:t>
            </a:r>
          </a:p>
          <a:p>
            <a:r>
              <a:rPr lang="en-US" dirty="0" smtClean="0"/>
              <a:t>However, </a:t>
            </a:r>
            <a:r>
              <a:rPr lang="en-US" dirty="0" err="1" smtClean="0"/>
              <a:t>callee</a:t>
            </a:r>
            <a:r>
              <a:rPr lang="en-US" dirty="0" smtClean="0"/>
              <a:t> function state is retained</a:t>
            </a:r>
          </a:p>
          <a:p>
            <a:pPr lvl="1"/>
            <a:r>
              <a:rPr lang="en-US" dirty="0" smtClean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3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Allows to build your own iterators</a:t>
            </a:r>
            <a:endParaRPr lang="nl-B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Primes version 3.0: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library package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 smtClean="0"/>
              <a:t> provides a lot of useful iterators, check it out!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iterator over integers</a:t>
            </a:r>
          </a:p>
          <a:p>
            <a:pPr lvl="1"/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&gt;, 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&gt;)</a:t>
            </a:r>
            <a:r>
              <a:rPr lang="en-US" dirty="0" smtClean="0"/>
              <a:t>: new iterator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that will yield only items for which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bool-func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498729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itertools.ifilter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functions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Permutations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 smtClean="0"/>
              <a:t>Combinations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/>
              <a:t> out of an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Without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With replacement: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Carthesian</a:t>
            </a:r>
            <a:r>
              <a:rPr lang="en-US" dirty="0" smtClean="0"/>
              <a:t> product of two (or more) </a:t>
            </a:r>
            <a:r>
              <a:rPr lang="en-US" dirty="0" err="1" smtClean="0"/>
              <a:t>iterables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 smtClean="0"/>
              <a:t>Take while </a:t>
            </a:r>
            <a:r>
              <a:rPr lang="en-US" dirty="0" err="1" smtClean="0"/>
              <a:t>boolean</a:t>
            </a:r>
            <a:r>
              <a:rPr lang="en-US" dirty="0" smtClean="0"/>
              <a:t> predicate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/>
              <a:t> is true: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 smtClean="0"/>
              <a:t>Cycle through values of </a:t>
            </a:r>
            <a:r>
              <a:rPr lang="en-US" dirty="0" err="1" smtClean="0"/>
              <a:t>iterable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fundamentals:</a:t>
            </a:r>
            <a:br>
              <a:rPr lang="en-US" dirty="0" smtClean="0"/>
            </a:br>
            <a:r>
              <a:rPr lang="en-US" dirty="0" smtClean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</a:t>
            </a:r>
            <a:r>
              <a:rPr lang="en-US" sz="2800" dirty="0" smtClean="0">
                <a:hlinkClick r:id="rId2"/>
              </a:rPr>
              <a:t>docs.python.org/2/howto/functional.html</a:t>
            </a:r>
            <a:endParaRPr lang="en-US" sz="2800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representation:</a:t>
            </a:r>
            <a:br>
              <a:rPr lang="en-US" dirty="0" smtClean="0"/>
            </a:br>
            <a:r>
              <a:rPr lang="en-US" dirty="0" smtClean="0"/>
              <a:t>Python classes case study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67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OO: data abstraction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648200" y="2896344"/>
            <a:ext cx="4038600" cy="3556992"/>
          </a:xfrm>
        </p:spPr>
        <p:txBody>
          <a:bodyPr/>
          <a:lstStyle/>
          <a:p>
            <a:r>
              <a:rPr lang="en-US" dirty="0" smtClean="0"/>
              <a:t>Data consists of multiple blocks</a:t>
            </a:r>
          </a:p>
          <a:p>
            <a:r>
              <a:rPr lang="en-US" dirty="0" smtClean="0"/>
              <a:t>Blocks have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One or more data values</a:t>
            </a:r>
          </a:p>
          <a:p>
            <a:r>
              <a:rPr lang="en-US" dirty="0" smtClean="0"/>
              <a:t>How to represent?</a:t>
            </a:r>
          </a:p>
          <a:p>
            <a:pPr lvl="1"/>
            <a:r>
              <a:rPr lang="en-US" dirty="0" smtClean="0"/>
              <a:t>Python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067944" y="1447031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block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28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attributes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83357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"abstract" Block has attributes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  <a:r>
              <a:rPr lang="en-US" dirty="0" smtClean="0"/>
              <a:t>: string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  <a:r>
              <a:rPr lang="en-US" dirty="0" smtClean="0"/>
              <a:t>: list</a:t>
            </a:r>
          </a:p>
          <a:p>
            <a:r>
              <a:rPr lang="en-US" dirty="0" smtClean="0"/>
              <a:t>Block instance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 smtClean="0"/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 smtClean="0"/>
              <a:t>No values (yet)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 smtClean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 smtClean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 smtClean="0">
                <a:cs typeface="Courier New" pitchFamily="49" charset="0"/>
              </a:rPr>
              <a:t>Create new block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Block():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[]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 = Block('my block')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395534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block1._data.append(3.14)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block1._data.append(-7.18)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block2 = Block('another')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6207695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</a:t>
            </a:r>
            <a:r>
              <a:rPr lang="en-US" sz="2400" dirty="0"/>
              <a:t>is container </a:t>
            </a:r>
            <a:r>
              <a:rPr lang="en-US" sz="2400" dirty="0" smtClean="0"/>
              <a:t>for specific data: attribute values hold data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5656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object of type Block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75656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second object of type Block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15616" y="1268760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attributes represent data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913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Block: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want to do with a block?</a:t>
            </a:r>
          </a:p>
          <a:p>
            <a:pPr lvl="1"/>
            <a:r>
              <a:rPr lang="en-US" dirty="0"/>
              <a:t>Convert it to a </a:t>
            </a:r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Retrieve its name</a:t>
            </a:r>
          </a:p>
          <a:p>
            <a:pPr lvl="1"/>
            <a:r>
              <a:rPr lang="en-US" dirty="0" smtClean="0"/>
              <a:t>Add data to it</a:t>
            </a:r>
          </a:p>
          <a:p>
            <a:pPr lvl="1"/>
            <a:r>
              <a:rPr lang="en-US" dirty="0" smtClean="0"/>
              <a:t>Sort its data</a:t>
            </a:r>
          </a:p>
          <a:p>
            <a:pPr lvl="1"/>
            <a:r>
              <a:rPr lang="en-US" dirty="0" smtClean="0"/>
              <a:t>Retrieve </a:t>
            </a:r>
            <a:r>
              <a:rPr lang="en-US" dirty="0"/>
              <a:t>its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Define methods for the class Block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6063679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Class is abstract definition: methods represent actions on objects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5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Block: method implementations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Block(object):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7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'begin {0}'.format(self.name())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data = '\n\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()])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footer = 'end {0}'.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format(self.name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'{0}\n\t{1}\n{2}'.format(header, data, footer)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13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self._name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16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19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data(self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22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self._data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1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3.14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-7.18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12.5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68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Parsing an (almost) regular language: finite state automata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12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convert data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95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"0.322617473156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"0.369558068115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"0.584389170786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block_1: "0.732467264353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0.0705959106085"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"0.526762713499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"0.65856743041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block_2: "0.823193820644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0.0172156882251"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"0.476180897605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"0.755582680088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sv-SE" dirty="0">
                  <a:latin typeface="Courier New" pitchFamily="49" charset="0"/>
                  <a:cs typeface="Courier New" pitchFamily="49" charset="0"/>
                </a:rPr>
                <a:t>block_3: "0.783168943997</a:t>
              </a:r>
              <a:r>
                <a:rPr lang="sv-SE" dirty="0" smtClean="0">
                  <a:latin typeface="Courier New" pitchFamily="49" charset="0"/>
                  <a:cs typeface="Courier New" pitchFamily="49" charset="0"/>
                </a:rPr>
                <a:t>"</a:t>
              </a:r>
              <a:endParaRPr lang="sv-S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35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4139952" y="1700808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ort!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518" y="1455909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52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the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2578" y="1447031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4048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:= </a:t>
            </a:r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…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812866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</a:t>
            </a:r>
            <a:r>
              <a:rPr lang="en-US" i="1" dirty="0" smtClean="0">
                <a:latin typeface="Lucida Sans Typewriter" pitchFamily="49" charset="0"/>
              </a:rPr>
              <a:t>data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…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8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4048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8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Annotated 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47031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3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6216" y="899428"/>
            <a:ext cx="2472348" cy="441340"/>
            <a:chOff x="6516216" y="899428"/>
            <a:chExt cx="2472348" cy="441340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before first block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0" idx="1"/>
            </p:cNvCxnSpPr>
            <p:nvPr/>
          </p:nvCxnSpPr>
          <p:spPr>
            <a:xfrm flipH="1">
              <a:off x="6516216" y="1084094"/>
              <a:ext cx="288032" cy="25667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925088" y="1844824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inline comments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7442159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blank lines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082644" y="4222829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between</a:t>
              </a:r>
              <a:br>
                <a:rPr lang="en-US" dirty="0" smtClean="0"/>
              </a:br>
              <a:r>
                <a:rPr lang="en-US" dirty="0" smtClean="0"/>
                <a:t>blocks</a:t>
              </a:r>
              <a:endParaRPr lang="en-US" dirty="0"/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925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 comments</a:t>
              </a:r>
              <a:endParaRPr lang="en-US" dirty="0"/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879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523100" y="2887776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16016" y="2241445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“shebang”: tells the shell this is python code</a:t>
              </a:r>
              <a:endParaRPr lang="nl-BE" sz="2000" dirty="0"/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7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Indentation is relevant!</a:t>
              </a:r>
            </a:p>
            <a:p>
              <a:r>
                <a:rPr lang="en-US" sz="2000" dirty="0" smtClean="0"/>
                <a:t>Code structure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220072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Python interpreter executes all code in body</a:t>
              </a:r>
              <a:endParaRPr lang="nl-BE" sz="2000" dirty="0"/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784291" y="5505426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file</a:t>
            </a:r>
            <a:r>
              <a:rPr lang="en-US" dirty="0" smtClean="0">
                <a:latin typeface="Lucida Sans Typewriter" pitchFamily="49" charset="0"/>
              </a:rPr>
              <a:t>    := </a:t>
            </a:r>
            <a:r>
              <a:rPr lang="en-US" i="1" dirty="0" smtClean="0">
                <a:latin typeface="Lucida Sans Typewriter" pitchFamily="49" charset="0"/>
              </a:rPr>
              <a:t>junk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i="1" dirty="0" smtClean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(</a:t>
            </a:r>
            <a:r>
              <a:rPr lang="en-US" i="1" dirty="0" smtClean="0">
                <a:latin typeface="Lucida Sans Typewriter" pitchFamily="49" charset="0"/>
              </a:rPr>
              <a:t>block junk</a:t>
            </a:r>
            <a:r>
              <a:rPr lang="en-US" dirty="0" smtClean="0">
                <a:latin typeface="Lucida Sans Typewriter" pitchFamily="49" charset="0"/>
              </a:rPr>
              <a:t>*)+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block</a:t>
            </a:r>
            <a:r>
              <a:rPr lang="en-US" dirty="0" smtClean="0">
                <a:latin typeface="Lucida Sans Typewriter" pitchFamily="49" charset="0"/>
              </a:rPr>
              <a:t>   := </a:t>
            </a:r>
            <a:r>
              <a:rPr lang="en-US" u="sng" dirty="0" smtClean="0">
                <a:latin typeface="Lucida Sans Typewriter" pitchFamily="49" charset="0"/>
              </a:rPr>
              <a:t>begin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(</a:t>
            </a:r>
            <a:r>
              <a:rPr lang="en-US" i="1" dirty="0" smtClean="0">
                <a:latin typeface="Lucida Sans Typewriter" pitchFamily="49" charset="0"/>
              </a:rPr>
              <a:t>comment</a:t>
            </a:r>
            <a:r>
              <a:rPr lang="en-US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</a:t>
            </a:r>
            <a:r>
              <a:rPr lang="en-US" i="1" dirty="0" smtClean="0">
                <a:latin typeface="Lucida Sans Typewriter" pitchFamily="49" charset="0"/>
              </a:rPr>
              <a:t>data comment</a:t>
            </a:r>
            <a:r>
              <a:rPr lang="en-US" dirty="0" smtClean="0">
                <a:latin typeface="Lucida Sans Typewriter" pitchFamily="49" charset="0"/>
              </a:rPr>
              <a:t>?</a:t>
            </a:r>
          </a:p>
          <a:p>
            <a:r>
              <a:rPr lang="en-US" dirty="0" smtClean="0">
                <a:latin typeface="Lucida Sans Typewriter" pitchFamily="49" charset="0"/>
              </a:rPr>
              <a:t>             </a:t>
            </a:r>
            <a:r>
              <a:rPr lang="en-US" dirty="0">
                <a:latin typeface="Lucida Sans Typewriter" pitchFamily="49" charset="0"/>
              </a:rPr>
              <a:t>(</a:t>
            </a:r>
            <a:r>
              <a:rPr lang="en-US" i="1" dirty="0">
                <a:latin typeface="Lucida Sans Typewriter" pitchFamily="49" charset="0"/>
              </a:rPr>
              <a:t>comment</a:t>
            </a:r>
            <a:r>
              <a:rPr lang="en-US" dirty="0">
                <a:latin typeface="Lucida Sans Typewriter" pitchFamily="49" charset="0"/>
              </a:rPr>
              <a:t> | empty line)*</a:t>
            </a:r>
            <a:endParaRPr lang="en-US" dirty="0" smtClean="0">
              <a:latin typeface="Lucida Sans Typewriter" pitchFamily="49" charset="0"/>
            </a:endParaRPr>
          </a:p>
          <a:p>
            <a:r>
              <a:rPr lang="en-US" dirty="0">
                <a:latin typeface="Lucida Sans Typewriter" pitchFamily="49" charset="0"/>
              </a:rPr>
              <a:t> </a:t>
            </a:r>
            <a:r>
              <a:rPr lang="en-US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dirty="0" smtClean="0">
                <a:latin typeface="Lucida Sans Typewriter" pitchFamily="49" charset="0"/>
              </a:rPr>
              <a:t>           </a:t>
            </a:r>
            <a:r>
              <a:rPr lang="en-US" u="sng" dirty="0" smtClean="0">
                <a:latin typeface="Lucida Sans Typewriter" pitchFamily="49" charset="0"/>
              </a:rPr>
              <a:t>end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name comment?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data 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06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Notation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?</a:t>
            </a:r>
            <a:r>
              <a:rPr lang="en-US" sz="2000" dirty="0" smtClean="0"/>
              <a:t>: zero or one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*</a:t>
            </a:r>
            <a:r>
              <a:rPr lang="en-US" sz="2000" dirty="0" smtClean="0"/>
              <a:t>: zero or more</a:t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en-US" sz="2000" dirty="0" smtClean="0">
                <a:latin typeface="Lucida Sans Typewriter" pitchFamily="49" charset="0"/>
              </a:rPr>
              <a:t>+</a:t>
            </a:r>
            <a:r>
              <a:rPr lang="en-US" sz="2000" dirty="0" smtClean="0"/>
              <a:t>: one or more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latin typeface="Lucida Sans Typewriter" pitchFamily="49" charset="0"/>
              </a:rPr>
              <a:t>|</a:t>
            </a:r>
            <a:r>
              <a:rPr lang="en-US" sz="2000" dirty="0" smtClean="0"/>
              <a:t>: either, or (choice)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80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ucida Sans Typewriter" pitchFamily="49" charset="0"/>
              </a:rPr>
              <a:t>c</a:t>
            </a:r>
            <a:r>
              <a:rPr lang="en-US" i="1" dirty="0" smtClean="0">
                <a:latin typeface="Lucida Sans Typewriter" pitchFamily="49" charset="0"/>
              </a:rPr>
              <a:t>omment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u="sng" dirty="0" smtClean="0">
                <a:latin typeface="Lucida Sans Typewriter" pitchFamily="49" charset="0"/>
              </a:rPr>
              <a:t>#</a:t>
            </a:r>
            <a:r>
              <a:rPr lang="en-US" dirty="0" smtClean="0">
                <a:latin typeface="Lucida Sans Typewriter" pitchFamily="49" charset="0"/>
              </a:rPr>
              <a:t>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059" y="4499828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junk    </a:t>
            </a:r>
            <a:r>
              <a:rPr lang="en-US" dirty="0" smtClean="0">
                <a:latin typeface="Lucida Sans Typewriter" pitchFamily="49" charset="0"/>
              </a:rPr>
              <a:t>:= string |</a:t>
            </a:r>
            <a:br>
              <a:rPr lang="en-US" dirty="0" smtClean="0">
                <a:latin typeface="Lucida Sans Typewriter" pitchFamily="49" charset="0"/>
              </a:rPr>
            </a:br>
            <a:r>
              <a:rPr lang="en-US" dirty="0" smtClean="0">
                <a:latin typeface="Lucida Sans Typewriter" pitchFamily="49" charset="0"/>
              </a:rPr>
              <a:t>             empty line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5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0.369558068115   # this value is suspicious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0.732467264353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block_1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0.0705959106085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# this is a comment about all values below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0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Computable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0059" y="1340768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file</a:t>
            </a:r>
            <a:r>
              <a:rPr lang="en-US" sz="1400" dirty="0" smtClean="0">
                <a:latin typeface="Lucida Sans Typewriter" pitchFamily="49" charset="0"/>
              </a:rPr>
              <a:t>    := </a:t>
            </a:r>
            <a:r>
              <a:rPr lang="en-US" sz="1400" i="1" dirty="0" smtClean="0">
                <a:latin typeface="Lucida Sans Typewriter" pitchFamily="49" charset="0"/>
              </a:rPr>
              <a:t>junk</a:t>
            </a:r>
            <a:r>
              <a:rPr lang="en-US" sz="1400" dirty="0" smtClean="0">
                <a:latin typeface="Lucida Sans Typewriter" pitchFamily="49" charset="0"/>
              </a:rPr>
              <a:t>*</a:t>
            </a:r>
            <a:r>
              <a:rPr lang="en-US" sz="1400" i="1" dirty="0" smtClean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(</a:t>
            </a:r>
            <a:r>
              <a:rPr lang="en-US" sz="1400" i="1" dirty="0" smtClean="0">
                <a:latin typeface="Lucida Sans Typewriter" pitchFamily="49" charset="0"/>
              </a:rPr>
              <a:t>block junk</a:t>
            </a:r>
            <a:r>
              <a:rPr lang="en-US" sz="1400" dirty="0" smtClean="0">
                <a:latin typeface="Lucida Sans Typewriter" pitchFamily="49" charset="0"/>
              </a:rPr>
              <a:t>*)+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059" y="1724384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block</a:t>
            </a:r>
            <a:r>
              <a:rPr lang="en-US" sz="1400" dirty="0" smtClean="0">
                <a:latin typeface="Lucida Sans Typewriter" pitchFamily="49" charset="0"/>
              </a:rPr>
              <a:t>   := </a:t>
            </a:r>
            <a:r>
              <a:rPr lang="en-US" sz="1400" u="sng" dirty="0" smtClean="0">
                <a:latin typeface="Lucida Sans Typewriter" pitchFamily="49" charset="0"/>
              </a:rPr>
              <a:t>begin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(</a:t>
            </a:r>
            <a:r>
              <a:rPr lang="en-US" sz="1400" i="1" dirty="0" smtClean="0">
                <a:latin typeface="Lucida Sans Typewriter" pitchFamily="49" charset="0"/>
              </a:rPr>
              <a:t>comment</a:t>
            </a:r>
            <a:r>
              <a:rPr lang="en-US" sz="1400" dirty="0" smtClean="0"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</a:t>
            </a:r>
            <a:r>
              <a:rPr lang="en-US" sz="1400" i="1" dirty="0" smtClean="0">
                <a:latin typeface="Lucida Sans Typewriter" pitchFamily="49" charset="0"/>
              </a:rPr>
              <a:t>data comment</a:t>
            </a:r>
            <a:r>
              <a:rPr lang="en-US" sz="1400" dirty="0" smtClean="0">
                <a:latin typeface="Lucida Sans Typewriter" pitchFamily="49" charset="0"/>
              </a:rPr>
              <a:t>?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  </a:t>
            </a:r>
            <a:r>
              <a:rPr lang="en-US" sz="1400" dirty="0">
                <a:latin typeface="Lucida Sans Typewriter" pitchFamily="49" charset="0"/>
              </a:rPr>
              <a:t>(</a:t>
            </a:r>
            <a:r>
              <a:rPr lang="en-US" sz="1400" i="1" dirty="0">
                <a:latin typeface="Lucida Sans Typewriter" pitchFamily="49" charset="0"/>
              </a:rPr>
              <a:t>comment</a:t>
            </a:r>
            <a:r>
              <a:rPr lang="en-US" sz="1400" dirty="0">
                <a:latin typeface="Lucida Sans Typewriter" pitchFamily="49" charset="0"/>
              </a:rPr>
              <a:t> | empty line)*</a:t>
            </a:r>
            <a:endParaRPr lang="en-US" sz="1400" dirty="0" smtClean="0">
              <a:latin typeface="Lucida Sans Typewriter" pitchFamily="49" charset="0"/>
            </a:endParaRPr>
          </a:p>
          <a:p>
            <a:r>
              <a:rPr lang="en-US" sz="1400" dirty="0">
                <a:latin typeface="Lucida Sans Typewriter" pitchFamily="49" charset="0"/>
              </a:rPr>
              <a:t> </a:t>
            </a:r>
            <a:r>
              <a:rPr lang="en-US" sz="1400" dirty="0" smtClean="0">
                <a:latin typeface="Lucida Sans Typewriter" pitchFamily="49" charset="0"/>
              </a:rPr>
              <a:t>            …</a:t>
            </a:r>
          </a:p>
          <a:p>
            <a:r>
              <a:rPr lang="en-US" sz="1400" dirty="0" smtClean="0">
                <a:latin typeface="Lucida Sans Typewriter" pitchFamily="49" charset="0"/>
              </a:rPr>
              <a:t>           </a:t>
            </a:r>
            <a:r>
              <a:rPr lang="en-US" sz="1400" u="sng" dirty="0" smtClean="0">
                <a:latin typeface="Lucida Sans Typewriter" pitchFamily="49" charset="0"/>
              </a:rPr>
              <a:t>end</a:t>
            </a:r>
            <a:r>
              <a:rPr lang="en-US" sz="1400" dirty="0" smtClean="0">
                <a:latin typeface="Lucida Sans Typewriter" pitchFamily="49" charset="0"/>
              </a:rPr>
              <a:t> </a:t>
            </a:r>
            <a:r>
              <a:rPr lang="en-US" sz="1400" i="1" dirty="0" smtClean="0">
                <a:latin typeface="Lucida Sans Typewriter" pitchFamily="49" charset="0"/>
              </a:rPr>
              <a:t>name comment?</a:t>
            </a:r>
            <a:endParaRPr lang="en-US" sz="1400" i="1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59" y="349299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name</a:t>
            </a:r>
            <a:r>
              <a:rPr lang="en-US" sz="1400" dirty="0" smtClean="0">
                <a:latin typeface="Lucida Sans Typewriter" pitchFamily="49" charset="0"/>
              </a:rPr>
              <a:t>    :=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059" y="387661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data    </a:t>
            </a:r>
            <a:r>
              <a:rPr lang="en-US" sz="1400" dirty="0" smtClean="0">
                <a:latin typeface="Lucida Sans Typewriter" pitchFamily="49" charset="0"/>
              </a:rPr>
              <a:t>:= real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059" y="4260226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Lucida Sans Typewriter" pitchFamily="49" charset="0"/>
              </a:rPr>
              <a:t>c</a:t>
            </a:r>
            <a:r>
              <a:rPr lang="en-US" sz="1400" i="1" dirty="0" smtClean="0">
                <a:latin typeface="Lucida Sans Typewriter" pitchFamily="49" charset="0"/>
              </a:rPr>
              <a:t>omment </a:t>
            </a:r>
            <a:r>
              <a:rPr lang="en-US" sz="1400" dirty="0" smtClean="0">
                <a:latin typeface="Lucida Sans Typewriter" pitchFamily="49" charset="0"/>
              </a:rPr>
              <a:t>:= </a:t>
            </a:r>
            <a:r>
              <a:rPr lang="en-US" sz="1400" u="sng" dirty="0" smtClean="0">
                <a:latin typeface="Lucida Sans Typewriter" pitchFamily="49" charset="0"/>
              </a:rPr>
              <a:t>#</a:t>
            </a:r>
            <a:r>
              <a:rPr lang="en-US" sz="1400" dirty="0" smtClean="0">
                <a:latin typeface="Lucida Sans Typewriter" pitchFamily="49" charset="0"/>
              </a:rPr>
              <a:t> string</a:t>
            </a:r>
            <a:endParaRPr lang="en-US" sz="1400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latin typeface="Lucida Sans Typewriter" pitchFamily="49" charset="0"/>
              </a:rPr>
              <a:t>junk    </a:t>
            </a:r>
            <a:r>
              <a:rPr lang="en-US" sz="1400" dirty="0" smtClean="0">
                <a:latin typeface="Lucida Sans Typewriter" pitchFamily="49" charset="0"/>
              </a:rPr>
              <a:t>:= string |</a:t>
            </a:r>
            <a:br>
              <a:rPr lang="en-US" sz="1400" dirty="0" smtClean="0">
                <a:latin typeface="Lucida Sans Typewriter" pitchFamily="49" charset="0"/>
              </a:rPr>
            </a:br>
            <a:r>
              <a:rPr lang="en-US" sz="1400" dirty="0" smtClean="0">
                <a:latin typeface="Lucida Sans Typewriter" pitchFamily="49" charset="0"/>
              </a:rPr>
              <a:t>             empty line</a:t>
            </a:r>
            <a:endParaRPr lang="en-US" sz="1400" dirty="0">
              <a:latin typeface="Lucida Sans Typewriter" pitchFamily="49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491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 in block</a:t>
                </a:r>
                <a:endParaRPr lang="en-US" dirty="0"/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4572000" y="2699628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/>
                  <a:t>in block</a:t>
                </a:r>
                <a:endParaRPr lang="en-US" dirty="0"/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egin block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572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end block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635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</a:rPr>
                  <a:t>error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end block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56177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 smtClean="0">
                  <a:solidFill>
                    <a:srgbClr val="FF0000"/>
                  </a:solidFill>
                </a:rPr>
                <a:t>egin block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end wrong block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or</a:t>
              </a:r>
            </a:p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end of file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131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junk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83598" y="2204864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comment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or</a:t>
              </a:r>
              <a:b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</a:br>
              <a:r>
                <a:rPr lang="en-US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rPr>
                <a:t>empty line</a:t>
              </a:r>
              <a:endParaRPr lang="en-US" dirty="0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72050" y="3633419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148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create block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044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return block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028384" y="3043118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 data</a:t>
            </a:r>
            <a:br>
              <a:rPr lang="en-US" dirty="0" smtClean="0"/>
            </a:br>
            <a:r>
              <a:rPr lang="en-US" dirty="0" smtClean="0"/>
              <a:t>to block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288571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aise error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4128" y="1484784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Finite state automaton</a:t>
            </a:r>
            <a:endParaRPr lang="en-US" sz="2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18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0184" y="1457489"/>
            <a:ext cx="771397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lass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(object):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')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+(\w+)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6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7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8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9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self._reset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184" y="4913873"/>
            <a:ext cx="462819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_reset(self):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3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self._blocks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self._match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None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Must be called before parsing a new file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00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model to code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9512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self._preprocess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6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if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18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19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20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21 if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self._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22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raise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39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a context-free language: </a:t>
            </a:r>
            <a:r>
              <a:rPr lang="en-US" dirty="0" err="1" smtClean="0"/>
              <a:t>pyparsing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github.com/gjbex/training-material/tree/master/Python/PyParsing </a:t>
            </a:r>
            <a:endParaRPr lang="en-US" sz="1600" dirty="0">
              <a:hlinkClick r:id="rId2"/>
            </a:endParaRPr>
          </a:p>
          <a:p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github.com/gjbex/training-material/tree/master/Python/FiniteStateParser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4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computing branch lengths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06838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51525" y="4797152"/>
            <a:ext cx="308090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Data is tree-structured,</a:t>
            </a:r>
            <a:br>
              <a:rPr lang="en-US" sz="2400" dirty="0" smtClean="0"/>
            </a:br>
            <a:r>
              <a:rPr lang="en-US" sz="2400" dirty="0" smtClean="0"/>
              <a:t>structure is significant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5536" y="5733256"/>
            <a:ext cx="8207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Actual data:</a:t>
            </a:r>
            <a:br>
              <a:rPr lang="en-US" sz="2000" dirty="0" smtClean="0"/>
            </a:b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(taxa1: 0.1, ((taxa2: 0.2, taxa3: 0.3): 0.11, taxa4: 0.4): 0.12);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419872" y="1700808"/>
            <a:ext cx="3672408" cy="2808312"/>
            <a:chOff x="3419872" y="1700808"/>
            <a:chExt cx="3672408" cy="2808312"/>
          </a:xfrm>
        </p:grpSpPr>
        <p:sp>
          <p:nvSpPr>
            <p:cNvPr id="18" name="Oval 17"/>
            <p:cNvSpPr/>
            <p:nvPr/>
          </p:nvSpPr>
          <p:spPr>
            <a:xfrm>
              <a:off x="4644008" y="1700808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19872" y="2672916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5652120" y="2636912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004048" y="3429000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6794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08104" y="4221088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228184" y="3465004"/>
              <a:ext cx="864096" cy="2880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taxa4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18" idx="3"/>
              <a:endCxn id="19" idx="0"/>
            </p:cNvCxnSpPr>
            <p:nvPr/>
          </p:nvCxnSpPr>
          <p:spPr>
            <a:xfrm flipH="1">
              <a:off x="3851920" y="2008121"/>
              <a:ext cx="844815" cy="6647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8" idx="5"/>
              <a:endCxn id="20" idx="0"/>
            </p:cNvCxnSpPr>
            <p:nvPr/>
          </p:nvCxnSpPr>
          <p:spPr>
            <a:xfrm>
              <a:off x="4951321" y="2008121"/>
              <a:ext cx="880819" cy="628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1" idx="0"/>
              <a:endCxn id="20" idx="3"/>
            </p:cNvCxnSpPr>
            <p:nvPr/>
          </p:nvCxnSpPr>
          <p:spPr>
            <a:xfrm flipV="1">
              <a:off x="5184068" y="2944225"/>
              <a:ext cx="520779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0"/>
              <a:endCxn id="20" idx="5"/>
            </p:cNvCxnSpPr>
            <p:nvPr/>
          </p:nvCxnSpPr>
          <p:spPr>
            <a:xfrm flipH="1" flipV="1">
              <a:off x="5959433" y="2944225"/>
              <a:ext cx="700799" cy="52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4" idx="0"/>
              <a:endCxn id="21" idx="3"/>
            </p:cNvCxnSpPr>
            <p:nvPr/>
          </p:nvCxnSpPr>
          <p:spPr>
            <a:xfrm flipV="1">
              <a:off x="4499992" y="3736313"/>
              <a:ext cx="556783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6" idx="0"/>
              <a:endCxn id="21" idx="5"/>
            </p:cNvCxnSpPr>
            <p:nvPr/>
          </p:nvCxnSpPr>
          <p:spPr>
            <a:xfrm flipH="1" flipV="1">
              <a:off x="5311361" y="3736313"/>
              <a:ext cx="628791" cy="484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707904" y="20608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18728" y="2060848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0.12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3995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0.2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51772" y="37890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0.3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399844" y="29249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0.4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788024" y="2924944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0.11</a:t>
              </a:r>
              <a:endParaRPr lang="en-US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76256" y="2276872"/>
            <a:ext cx="1569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Branch length</a:t>
            </a:r>
            <a:br>
              <a:rPr lang="en-US" dirty="0" smtClean="0"/>
            </a:br>
            <a:r>
              <a:rPr lang="en-US" dirty="0" smtClean="0"/>
              <a:t>to taxa2 = 0.43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76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data: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attributes</a:t>
            </a:r>
          </a:p>
          <a:p>
            <a:pPr lvl="1"/>
            <a:r>
              <a:rPr lang="en-US" dirty="0" smtClean="0"/>
              <a:t>Branch length (0.0 for root node)</a:t>
            </a:r>
          </a:p>
          <a:p>
            <a:pPr lvl="1"/>
            <a:r>
              <a:rPr lang="en-US" dirty="0" smtClean="0"/>
              <a:t>Label: </a:t>
            </a:r>
            <a:r>
              <a:rPr lang="en-US" dirty="0" err="1" smtClean="0"/>
              <a:t>taxa</a:t>
            </a:r>
            <a:r>
              <a:rPr lang="en-US" dirty="0" smtClean="0"/>
              <a:t> name (only leaf nodes)</a:t>
            </a:r>
          </a:p>
          <a:p>
            <a:pPr lvl="1"/>
            <a:r>
              <a:rPr lang="en-US" dirty="0" smtClean="0"/>
              <a:t>List of children (empty for leaf nodes)</a:t>
            </a:r>
          </a:p>
          <a:p>
            <a:r>
              <a:rPr lang="en-US" dirty="0" smtClean="0"/>
              <a:t>Node methods</a:t>
            </a:r>
          </a:p>
          <a:p>
            <a:pPr lvl="1"/>
            <a:r>
              <a:rPr lang="en-US" dirty="0" smtClean="0"/>
              <a:t>Set/get label</a:t>
            </a:r>
          </a:p>
          <a:p>
            <a:pPr lvl="1"/>
            <a:r>
              <a:rPr lang="en-US" dirty="0" smtClean="0"/>
              <a:t>Set/get branch length</a:t>
            </a:r>
          </a:p>
          <a:p>
            <a:pPr lvl="1"/>
            <a:r>
              <a:rPr lang="en-US" dirty="0" smtClean="0"/>
              <a:t>Add child node</a:t>
            </a:r>
          </a:p>
          <a:p>
            <a:pPr lvl="1"/>
            <a:r>
              <a:rPr lang="en-US" dirty="0" smtClean="0"/>
              <a:t>Get list of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54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Attributes: Python decorators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340768"/>
            <a:ext cx="4824536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def __init__(self, name=None):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2      super().__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__()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def label(self):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label.setter</a:t>
            </a:r>
            <a:endParaRPr lang="en-US" sz="1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def label(self, label):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11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label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12  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(self, child):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13      self._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children.append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pPr marL="342900" indent="-342900"/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14  def children(self):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15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self._children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16          yield child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5736" y="2566645"/>
            <a:ext cx="5407493" cy="646331"/>
            <a:chOff x="2195736" y="2420888"/>
            <a:chExt cx="54074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508104" y="2420888"/>
              <a:ext cx="20951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Getter: provide read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access to attribute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1"/>
            </p:cNvCxnSpPr>
            <p:nvPr/>
          </p:nvCxnSpPr>
          <p:spPr>
            <a:xfrm flipH="1">
              <a:off x="2195736" y="2744054"/>
              <a:ext cx="3312368" cy="2528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67744" y="3934797"/>
            <a:ext cx="5358440" cy="646331"/>
            <a:chOff x="2267744" y="3718773"/>
            <a:chExt cx="535844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5508104" y="3718773"/>
              <a:ext cx="21180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Setter: provide write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access to attribute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 flipV="1">
              <a:off x="2267744" y="3861048"/>
              <a:ext cx="3240360" cy="180891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60032" y="5118283"/>
            <a:ext cx="38924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Prevent accidental write</a:t>
            </a:r>
            <a:br>
              <a:rPr lang="en-US" sz="2400" dirty="0" smtClean="0"/>
            </a:br>
            <a:r>
              <a:rPr lang="en-US" sz="2400" dirty="0" smtClean="0"/>
              <a:t>to attribute, validate values,…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04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Newick</a:t>
            </a:r>
            <a:r>
              <a:rPr lang="en-US" dirty="0" smtClean="0"/>
              <a:t> data format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79897"/>
            <a:ext cx="252825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taxa1: 0.1,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(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taxa2: 0.2,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taxa3: 0.3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): 0.11,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taxa4: 0.4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): 0.12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45552" y="1589891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tree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;</a:t>
            </a:r>
            <a:endParaRPr lang="en-US" b="1" u="sng" dirty="0">
              <a:latin typeface="Lucida Sans Typewriter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45552" y="2020390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:=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( </a:t>
            </a:r>
            <a:r>
              <a:rPr lang="en-US" b="1" u="sng" dirty="0" smtClean="0">
                <a:latin typeface="Lucida Sans Typewriter" pitchFamily="49" charset="0"/>
              </a:rPr>
              <a:t>,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)*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45552" y="2450889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node</a:t>
            </a:r>
            <a:r>
              <a:rPr lang="en-US" dirty="0" smtClean="0">
                <a:latin typeface="Lucida Sans Typewriter" pitchFamily="49" charset="0"/>
              </a:rPr>
              <a:t>     := </a:t>
            </a:r>
            <a:r>
              <a:rPr lang="en-US" i="1" dirty="0" smtClean="0">
                <a:latin typeface="Lucida Sans Typewriter" pitchFamily="49" charset="0"/>
              </a:rPr>
              <a:t>leaf </a:t>
            </a:r>
            <a:r>
              <a:rPr lang="en-US" dirty="0" smtClean="0">
                <a:latin typeface="Lucida Sans Typewriter" pitchFamily="49" charset="0"/>
              </a:rPr>
              <a:t>|</a:t>
            </a:r>
            <a:r>
              <a:rPr lang="en-US" i="1" dirty="0" smtClean="0">
                <a:latin typeface="Lucida Sans Typewriter" pitchFamily="49" charset="0"/>
              </a:rPr>
              <a:t> children</a:t>
            </a:r>
            <a:r>
              <a:rPr lang="en-US" dirty="0" smtClean="0">
                <a:latin typeface="Lucida Sans Typewriter" pitchFamily="49" charset="0"/>
              </a:rPr>
              <a:t> 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5552" y="2881388"/>
            <a:ext cx="367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leaf    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45552" y="3311887"/>
            <a:ext cx="478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children </a:t>
            </a:r>
            <a:r>
              <a:rPr lang="en-US" dirty="0" smtClean="0">
                <a:latin typeface="Lucida Sans Typewriter" pitchFamily="49" charset="0"/>
              </a:rPr>
              <a:t>:= </a:t>
            </a:r>
            <a:r>
              <a:rPr lang="en-US" b="1" u="sng" dirty="0" smtClean="0">
                <a:latin typeface="Lucida Sans Typewriter" pitchFamily="49" charset="0"/>
              </a:rPr>
              <a:t>(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siblings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)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b="1" u="sng" dirty="0" smtClean="0">
                <a:latin typeface="Lucida Sans Typewriter" pitchFamily="49" charset="0"/>
              </a:rPr>
              <a:t>:</a:t>
            </a:r>
            <a:r>
              <a:rPr lang="en-US" dirty="0" smtClean="0">
                <a:latin typeface="Lucida Sans Typewriter" pitchFamily="49" charset="0"/>
              </a:rPr>
              <a:t> </a:t>
            </a:r>
            <a:r>
              <a:rPr lang="en-US" i="1" dirty="0" smtClean="0">
                <a:latin typeface="Lucida Sans Typewriter" pitchFamily="49" charset="0"/>
              </a:rPr>
              <a:t>length</a:t>
            </a:r>
            <a:endParaRPr lang="en-US" i="1" dirty="0">
              <a:latin typeface="Lucida Sans Typewriter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552" y="3742386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name</a:t>
            </a:r>
            <a:r>
              <a:rPr lang="en-US" dirty="0" smtClean="0">
                <a:latin typeface="Lucida Sans Typewriter" pitchFamily="49" charset="0"/>
              </a:rPr>
              <a:t>     := string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5552" y="417288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Lucida Sans Typewriter" pitchFamily="49" charset="0"/>
              </a:rPr>
              <a:t>length   </a:t>
            </a:r>
            <a:r>
              <a:rPr lang="en-US" dirty="0" smtClean="0">
                <a:latin typeface="Lucida Sans Typewriter" pitchFamily="49" charset="0"/>
              </a:rPr>
              <a:t>:= real</a:t>
            </a:r>
            <a:endParaRPr lang="en-US" dirty="0">
              <a:latin typeface="Lucida Sans Typewriter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656" y="4830251"/>
            <a:ext cx="59046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Recursion: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node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children</a:t>
            </a:r>
            <a:r>
              <a:rPr lang="en-US" sz="2000" dirty="0" smtClean="0"/>
              <a:t> </a:t>
            </a:r>
            <a:r>
              <a:rPr lang="en-US" sz="2000" dirty="0" smtClean="0">
                <a:sym typeface="Symbol"/>
              </a:rPr>
              <a:t></a:t>
            </a:r>
            <a:r>
              <a:rPr lang="en-US" sz="2000" dirty="0" smtClean="0"/>
              <a:t> </a:t>
            </a:r>
            <a:r>
              <a:rPr lang="en-US" sz="2000" i="1" dirty="0" smtClean="0">
                <a:latin typeface="Lucida Sans" pitchFamily="34" charset="0"/>
              </a:rPr>
              <a:t>siblings</a:t>
            </a:r>
            <a:endParaRPr lang="en-US" sz="2000" i="1" dirty="0">
              <a:latin typeface="Lucida Sans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67977" y="5478323"/>
            <a:ext cx="456426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Context-free language, not regular:</a:t>
            </a:r>
            <a:br>
              <a:rPr lang="en-US" sz="2400" dirty="0" smtClean="0"/>
            </a:br>
            <a:r>
              <a:rPr lang="en-US" sz="2400" dirty="0" smtClean="0"/>
              <a:t>use, e.g., recursive descent parser</a:t>
            </a:r>
            <a:endParaRPr lang="en-US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parser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Recursive descent parser grammars are simpler</a:t>
            </a:r>
          </a:p>
          <a:p>
            <a:pPr lvl="1"/>
            <a:r>
              <a:rPr lang="en-US" dirty="0" smtClean="0"/>
              <a:t>Lexical definitions are part of grammar</a:t>
            </a:r>
          </a:p>
          <a:p>
            <a:pPr lvl="1"/>
            <a:r>
              <a:rPr lang="en-US" dirty="0" smtClean="0"/>
              <a:t>Grammar are Python code</a:t>
            </a:r>
          </a:p>
          <a:p>
            <a:pPr lvl="1"/>
            <a:r>
              <a:rPr lang="en-US" dirty="0" smtClean="0"/>
              <a:t>No parser generation phase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Can only parse strings (files are read to string first)</a:t>
            </a:r>
          </a:p>
          <a:p>
            <a:pPr lvl="2"/>
            <a:r>
              <a:rPr lang="en-US" dirty="0" smtClean="0"/>
              <a:t>Issue for large files</a:t>
            </a:r>
          </a:p>
          <a:p>
            <a:pPr lvl="1"/>
            <a:r>
              <a:rPr lang="en-US" dirty="0" smtClean="0"/>
              <a:t>Recursive descent parser are slow compared to, e.g., LR parsers</a:t>
            </a:r>
          </a:p>
          <a:p>
            <a:pPr lvl="2"/>
            <a:r>
              <a:rPr lang="en-US" dirty="0" smtClean="0"/>
              <a:t>Issue for large files/many files</a:t>
            </a:r>
          </a:p>
          <a:p>
            <a:pPr lvl="1"/>
            <a:r>
              <a:rPr lang="en-US" dirty="0" err="1" smtClean="0"/>
              <a:t>pyparsing</a:t>
            </a:r>
            <a:r>
              <a:rPr lang="en-US" dirty="0" smtClean="0"/>
              <a:t> module must be present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36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script in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 smtClean="0"/>
              <a:t>Run script using Python interpreter</a:t>
            </a:r>
          </a:p>
          <a:p>
            <a:endParaRPr lang="en-US" dirty="0"/>
          </a:p>
          <a:p>
            <a:r>
              <a:rPr lang="en-US" dirty="0" smtClean="0"/>
              <a:t>Make script executable</a:t>
            </a:r>
          </a:p>
          <a:p>
            <a:endParaRPr lang="en-US" dirty="0" smtClean="0"/>
          </a:p>
          <a:p>
            <a:r>
              <a:rPr lang="en-US" dirty="0" smtClean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86925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./hello_world.py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That's what the shebang is for:</a:t>
            </a:r>
            <a:br>
              <a:rPr lang="en-US" sz="2000" dirty="0" smtClean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how to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Define the grammar</a:t>
            </a:r>
          </a:p>
          <a:p>
            <a:pPr lvl="1"/>
            <a:r>
              <a:rPr lang="en-US" dirty="0" smtClean="0"/>
              <a:t>Expressed in Python, using </a:t>
            </a:r>
            <a:r>
              <a:rPr lang="en-US" dirty="0" err="1" smtClean="0"/>
              <a:t>pyparsing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Add actions to various grammar elements</a:t>
            </a:r>
          </a:p>
          <a:p>
            <a:pPr lvl="1"/>
            <a:r>
              <a:rPr lang="en-US" dirty="0" smtClean="0"/>
              <a:t>Python functions taking tokens as input, returning</a:t>
            </a:r>
            <a:br>
              <a:rPr lang="en-US" dirty="0" smtClean="0"/>
            </a:br>
            <a:r>
              <a:rPr lang="en-US" dirty="0" smtClean="0"/>
              <a:t>tokens or objects (or whatever)</a:t>
            </a:r>
          </a:p>
          <a:p>
            <a:r>
              <a:rPr lang="en-US" dirty="0" smtClean="0"/>
              <a:t>Call </a:t>
            </a:r>
            <a:r>
              <a:rPr lang="en-US" dirty="0" err="1" smtClean="0"/>
              <a:t>parseString</a:t>
            </a:r>
            <a:r>
              <a:rPr lang="en-US" dirty="0" smtClean="0"/>
              <a:t>(…) method on top-level grammar element</a:t>
            </a:r>
          </a:p>
          <a:p>
            <a:pPr lvl="1"/>
            <a:r>
              <a:rPr lang="en-US" dirty="0" smtClean="0"/>
              <a:t>Result is (nested) list of tokens, or objects (depends on actions)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0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</a:t>
            </a:r>
            <a:r>
              <a:rPr lang="en-US" dirty="0" err="1" smtClean="0"/>
              <a:t>Newick</a:t>
            </a:r>
            <a:r>
              <a:rPr lang="en-US" dirty="0" smtClean="0"/>
              <a:t> grammar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689" y="1412776"/>
            <a:ext cx="5447325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44008" y="3851756"/>
            <a:ext cx="4320480" cy="2889612"/>
            <a:chOff x="4644008" y="3851756"/>
            <a:chExt cx="4320480" cy="2889612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330806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tree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;</a:t>
              </a:r>
              <a:endParaRPr lang="en-US" sz="1600" b="1" u="sng" dirty="0">
                <a:latin typeface="Lucida Sans Typewriter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44008" y="509128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:=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( </a:t>
              </a:r>
              <a:r>
                <a:rPr lang="en-US" sz="1600" b="1" u="sng" dirty="0" smtClean="0">
                  <a:latin typeface="Lucida Sans Typewriter" pitchFamily="49" charset="0"/>
                </a:rPr>
                <a:t>,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)*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44008" y="5917631"/>
              <a:ext cx="36407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node</a:t>
              </a:r>
              <a:r>
                <a:rPr lang="en-US" sz="1600" dirty="0" smtClean="0">
                  <a:latin typeface="Lucida Sans Typewriter" pitchFamily="49" charset="0"/>
                </a:rPr>
                <a:t>     := </a:t>
              </a:r>
              <a:r>
                <a:rPr lang="en-US" sz="1600" i="1" dirty="0" smtClean="0">
                  <a:latin typeface="Lucida Sans Typewriter" pitchFamily="49" charset="0"/>
                </a:rPr>
                <a:t>leaf </a:t>
              </a:r>
              <a:r>
                <a:rPr lang="en-US" sz="1600" dirty="0" smtClean="0">
                  <a:latin typeface="Lucida Sans Typewriter" pitchFamily="49" charset="0"/>
                </a:rPr>
                <a:t>|</a:t>
              </a:r>
              <a:r>
                <a:rPr lang="en-US" sz="1600" i="1" dirty="0" smtClean="0">
                  <a:latin typeface="Lucida Sans Typewriter" pitchFamily="49" charset="0"/>
                </a:rPr>
                <a:t> children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44008" y="4678106"/>
              <a:ext cx="32704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leaf    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4008" y="5504456"/>
              <a:ext cx="42578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children </a:t>
              </a:r>
              <a:r>
                <a:rPr lang="en-US" sz="1600" dirty="0" smtClean="0">
                  <a:latin typeface="Lucida Sans Typewriter" pitchFamily="49" charset="0"/>
                </a:rPr>
                <a:t>:= </a:t>
              </a:r>
              <a:r>
                <a:rPr lang="en-US" sz="1600" b="1" u="sng" dirty="0" smtClean="0">
                  <a:latin typeface="Lucida Sans Typewriter" pitchFamily="49" charset="0"/>
                </a:rPr>
                <a:t>(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siblings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)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b="1" u="sng" dirty="0" smtClean="0">
                  <a:latin typeface="Lucida Sans Typewriter" pitchFamily="49" charset="0"/>
                </a:rPr>
                <a:t>:</a:t>
              </a:r>
              <a:r>
                <a:rPr lang="en-US" sz="1600" dirty="0" smtClean="0">
                  <a:latin typeface="Lucida Sans Typewriter" pitchFamily="49" charset="0"/>
                </a:rPr>
                <a:t> </a:t>
              </a:r>
              <a:r>
                <a:rPr lang="en-US" sz="1600" i="1" dirty="0" smtClean="0">
                  <a:latin typeface="Lucida Sans Typewriter" pitchFamily="49" charset="0"/>
                </a:rPr>
                <a:t>length</a:t>
              </a:r>
              <a:endParaRPr lang="en-US" sz="1600" i="1" dirty="0">
                <a:latin typeface="Lucida Sans Typewriter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4008" y="3851756"/>
              <a:ext cx="24064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name</a:t>
              </a:r>
              <a:r>
                <a:rPr lang="en-US" sz="1600" dirty="0" smtClean="0">
                  <a:latin typeface="Lucida Sans Typewriter" pitchFamily="49" charset="0"/>
                </a:rPr>
                <a:t>     := string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44008" y="4264931"/>
              <a:ext cx="21595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>
                  <a:latin typeface="Lucida Sans Typewriter" pitchFamily="49" charset="0"/>
                </a:rPr>
                <a:t>length   </a:t>
              </a:r>
              <a:r>
                <a:rPr lang="en-US" sz="1600" dirty="0" smtClean="0">
                  <a:latin typeface="Lucida Sans Typewriter" pitchFamily="49" charset="0"/>
                </a:rPr>
                <a:t>:= real</a:t>
              </a:r>
              <a:endParaRPr lang="en-US" sz="1600" dirty="0">
                <a:latin typeface="Lucida Sans Typewriter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4008" y="3861048"/>
              <a:ext cx="4320480" cy="2880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20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some details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559" y="2191504"/>
            <a:ext cx="8239756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1   name = Word(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alphanums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2   length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(r'(\d+\.\d+)')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('length')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3   lb = Literal('(')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Literal(')')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5   end = Literal(';')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6   sep = Literal(':')</a:t>
            </a:r>
            <a:r>
              <a:rPr lang="en-US" sz="1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.suppress()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7   leaf = name + sep + length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8   node = Forward()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9   siblings = Group(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delimitedList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','))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setResultsName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('children')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10   children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sep + length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node &lt;&lt; (leaf | children)</a:t>
            </a:r>
          </a:p>
          <a:p>
            <a:pPr marL="342900" indent="-342900">
              <a:buAutoNum type="arabicPlain" startAt="11"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tree = lb + siblings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+ end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26014" y="1556792"/>
            <a:ext cx="2878363" cy="646331"/>
            <a:chOff x="1475656" y="3862789"/>
            <a:chExt cx="287836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2789"/>
              <a:ext cx="215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Set a name for use in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action functions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475656" y="4221088"/>
              <a:ext cx="668156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27983" y="2880439"/>
            <a:ext cx="4045947" cy="692577"/>
            <a:chOff x="5510082" y="2897835"/>
            <a:chExt cx="3251891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177116" y="2897835"/>
              <a:ext cx="1584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Significant, but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uninteresting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5510082" y="3221001"/>
              <a:ext cx="1667034" cy="128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123728" y="5301208"/>
            <a:ext cx="51006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would just produce a list of tokens,</a:t>
            </a:r>
            <a:br>
              <a:rPr lang="en-US" sz="2400" dirty="0" smtClean="0"/>
            </a:br>
            <a:r>
              <a:rPr lang="en-US" sz="2400" dirty="0" smtClean="0"/>
              <a:t>we want a tree </a:t>
            </a:r>
            <a:r>
              <a:rPr lang="en-US" sz="2400" dirty="0" smtClean="0">
                <a:sym typeface="Symbol"/>
              </a:rPr>
              <a:t></a:t>
            </a:r>
            <a:r>
              <a:rPr lang="en-US" sz="2400" dirty="0" smtClean="0"/>
              <a:t> add actions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581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269302"/>
            <a:ext cx="5662127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children_action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add children,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'length'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toks.keys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['children']: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parent_node.add_child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parent_node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684546"/>
            <a:ext cx="5688632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leaf_action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'''create a node, and add label, length'''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taxa_name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float(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toks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['length'])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leaf_node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99398" y="5385990"/>
            <a:ext cx="7000994" cy="923330"/>
            <a:chOff x="683568" y="5301208"/>
            <a:chExt cx="7000994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3203848" y="5408728"/>
              <a:ext cx="4480714" cy="7386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leaf_action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tree.addParseAction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 smtClean="0">
                  <a:latin typeface="Courier New" pitchFamily="49" charset="0"/>
                  <a:cs typeface="Courier New" pitchFamily="49" charset="0"/>
                </a:rPr>
                <a:t>children_action</a:t>
              </a:r>
              <a:r>
                <a:rPr lang="en-US" sz="1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3568" y="5301208"/>
              <a:ext cx="18598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actions to</a:t>
              </a:r>
              <a:br>
                <a:rPr lang="en-US" dirty="0" smtClean="0"/>
              </a:br>
              <a:r>
                <a:rPr lang="en-US" dirty="0" smtClean="0"/>
                <a:t>relevant grammar</a:t>
              </a:r>
              <a:br>
                <a:rPr lang="en-US" dirty="0" smtClean="0"/>
              </a:br>
              <a:r>
                <a:rPr lang="en-US" dirty="0" smtClean="0"/>
                <a:t>elements</a:t>
              </a:r>
              <a:endParaRPr lang="en-US" dirty="0"/>
            </a:p>
          </p:txBody>
        </p:sp>
        <p:sp>
          <p:nvSpPr>
            <p:cNvPr id="8" name="Left Brace 7"/>
            <p:cNvSpPr/>
            <p:nvPr/>
          </p:nvSpPr>
          <p:spPr>
            <a:xfrm>
              <a:off x="2915816" y="5408728"/>
              <a:ext cx="144016" cy="7200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7" idx="3"/>
              <a:endCxn id="8" idx="1"/>
            </p:cNvCxnSpPr>
            <p:nvPr/>
          </p:nvCxnSpPr>
          <p:spPr>
            <a:xfrm>
              <a:off x="2543373" y="5762873"/>
              <a:ext cx="372443" cy="5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28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pyparsing</a:t>
            </a:r>
            <a:r>
              <a:rPr lang="en-US" dirty="0" smtClean="0"/>
              <a:t>: actual parsing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Call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method on top-level grammar element,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tree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is list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ParseResults</a:t>
            </a:r>
            <a:r>
              <a:rPr lang="en-US" dirty="0" smtClean="0"/>
              <a:t> objects,</a:t>
            </a:r>
            <a:br>
              <a:rPr lang="en-US" dirty="0" smtClean="0"/>
            </a:br>
            <a:r>
              <a:rPr lang="en-US" dirty="0" smtClean="0"/>
              <a:t>here  the root node of the tree, i.e., a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NewickNode</a:t>
            </a:r>
            <a:r>
              <a:rPr lang="en-US" dirty="0" smtClean="0"/>
              <a:t> instance</a:t>
            </a:r>
          </a:p>
          <a:p>
            <a:endParaRPr lang="en-US" dirty="0" smtClean="0"/>
          </a:p>
          <a:p>
            <a:r>
              <a:rPr lang="en-US" dirty="0" smtClean="0"/>
              <a:t>Now branch lengths can be calculated by walking tree, starting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root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2636912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results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tree.parseString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633391"/>
            <a:ext cx="568863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root = results[0]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754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=None, length=0.0):   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{}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(node,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node.is_leaf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node.label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 = length +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is not None: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length +=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node.length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for child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node.children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(child,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5714672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compute_branch_lengths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(root)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taxa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length in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branch_lengths.items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print('{taxa}: {length}'.format(taxa=taxa, length=length))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72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shell commands:</a:t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 err="1" smtClean="0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github.com/gjbex/training-material/tree/master/Python/Subprocess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94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shell utilities: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 smtClean="0"/>
              <a:t> module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Convenient high-level API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exit code of command as integer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 smtClean="0"/>
              <a:t> returns output of command as string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748883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748883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40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words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  <a:endParaRPr lang="en-US" sz="1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'This is a single line.\n'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[lines, words, chars] =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().split(' ')[0:3]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9394" y="5230941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 smtClean="0"/>
              <a:t> creates file objects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 smtClean="0"/>
              <a:t> for writing/reading, analogous to pipes in Unix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43808" y="3646765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Make sure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 smtClean="0"/>
                <a:t> </a:t>
              </a:r>
              <a:r>
                <a:rPr lang="en-US" i="1" dirty="0" smtClean="0"/>
                <a:t>knows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it received all data!!!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15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for </a:t>
            </a:r>
            <a:r>
              <a:rPr lang="en-US" smtClean="0"/>
              <a:t>scientific computing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github.com/gjbex/training-material/tree/master/Python/Matrices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github.com/gjbex/training-material/tree/master/Python/Numpy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github.com/gjbex/training-material/tree/master/Python/Birdsong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github.com/gjbex/training-material/tree/master/Python/Matplotlib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76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23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mport sys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print('hello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status = main()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283968" y="5229201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Function call</a:t>
              </a:r>
              <a:endParaRPr lang="nl-BE" sz="2000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292080" y="3538176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Simple function, no arguments, return</a:t>
                </a:r>
                <a:br>
                  <a:rPr lang="en-US" sz="2000" dirty="0" smtClean="0"/>
                </a:br>
                <a:r>
                  <a:rPr lang="en-US" sz="2000" dirty="0" smtClean="0"/>
                  <a:t>status only</a:t>
                </a:r>
                <a:endParaRPr lang="nl-BE" sz="2000" dirty="0"/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11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0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81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a @ 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8691"/>
              </p:ext>
            </p:extLst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5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547661" y="3933056"/>
            <a:ext cx="6909352" cy="2365231"/>
            <a:chOff x="547661" y="4088105"/>
            <a:chExt cx="6909352" cy="2365231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088105"/>
              <a:ext cx="4109149" cy="574323"/>
              <a:chOff x="1475656" y="3862789"/>
              <a:chExt cx="4109149" cy="574323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047455"/>
                <a:ext cx="720080" cy="3896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870901"/>
              <a:ext cx="4109149" cy="369332"/>
              <a:chOff x="1475656" y="3862789"/>
              <a:chExt cx="4109149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862789"/>
                <a:ext cx="3389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>
                <a:off x="1475656" y="4047455"/>
                <a:ext cx="72008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374957"/>
              <a:ext cx="4168986" cy="369332"/>
              <a:chOff x="611560" y="3862789"/>
              <a:chExt cx="4168986" cy="36933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862789"/>
                <a:ext cx="258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862789"/>
                <a:ext cx="1584176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744289"/>
              <a:ext cx="3443711" cy="709047"/>
              <a:chOff x="1403648" y="3800073"/>
              <a:chExt cx="3443711" cy="7090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862789"/>
                <a:ext cx="2651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800073"/>
                <a:ext cx="792088" cy="3858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588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60333" y="1844824"/>
            <a:ext cx="6684355" cy="2086491"/>
            <a:chOff x="560333" y="1844824"/>
            <a:chExt cx="6684355" cy="2086491"/>
          </a:xfrm>
        </p:grpSpPr>
        <p:sp>
          <p:nvSpPr>
            <p:cNvPr id="24" name="TextBox 23"/>
            <p:cNvSpPr txBox="1"/>
            <p:nvPr/>
          </p:nvSpPr>
          <p:spPr>
            <a:xfrm>
              <a:off x="560333" y="2372687"/>
              <a:ext cx="2901879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43809" y="1844824"/>
              <a:ext cx="4215509" cy="648072"/>
              <a:chOff x="958928" y="3862789"/>
              <a:chExt cx="4215509" cy="64807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3862789"/>
                <a:ext cx="297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958928" y="4047455"/>
                <a:ext cx="1236808" cy="4634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2" y="2627620"/>
              <a:ext cx="4418861" cy="369332"/>
              <a:chOff x="1475656" y="3862789"/>
              <a:chExt cx="3826547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722774" y="3862789"/>
                <a:ext cx="2579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</a:t>
                </a:r>
                <a:r>
                  <a:rPr lang="en-US" dirty="0" smtClean="0"/>
                  <a:t>array, </a:t>
                </a:r>
                <a:r>
                  <a:rPr lang="en-US" dirty="0"/>
                  <a:t>all </a:t>
                </a:r>
                <a:r>
                  <a:rPr lang="en-US" dirty="0" smtClean="0"/>
                  <a:t>1.0</a:t>
                </a:r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6" y="4047455"/>
                <a:ext cx="1247118" cy="220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3140968"/>
              <a:ext cx="4400879" cy="790347"/>
              <a:chOff x="958928" y="3440033"/>
              <a:chExt cx="4400879" cy="79034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584049"/>
                <a:ext cx="31640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3-element "empty" array</a:t>
                </a:r>
                <a:br>
                  <a:rPr lang="en-US" dirty="0" smtClean="0"/>
                </a:br>
                <a:r>
                  <a:rPr lang="en-US" dirty="0" smtClean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440033"/>
                <a:ext cx="1236808" cy="4671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3275857" y="1198493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251520" y="6226279"/>
            <a:ext cx="52108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type: </a:t>
            </a:r>
            <a:r>
              <a:rPr lang="en-US" sz="2400" dirty="0" err="1" smtClean="0"/>
              <a:t>np.float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/>
              </a:rPr>
              <a:t></a:t>
            </a:r>
            <a:r>
              <a:rPr lang="en-US" sz="2400" dirty="0" smtClean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86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array, elements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randomly drawn from  uniform</a:t>
                </a:r>
                <a:br>
                  <a:rPr lang="en-US" dirty="0" smtClean="0"/>
                </a:br>
                <a:r>
                  <a:rPr lang="en-US" dirty="0" smtClean="0"/>
                  <a:t>distribution such that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</a:t>
                </a:r>
                <a:r>
                  <a:rPr lang="en-US" dirty="0" smtClean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3491716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 from a Python</a:t>
                </a:r>
                <a:br>
                  <a:rPr lang="en-US" dirty="0" smtClean="0"/>
                </a:br>
                <a:r>
                  <a:rPr lang="en-US" dirty="0" smtClean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539552" y="5075892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</a:t>
              </a:r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2.3 3.4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4.5 5.6 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2 × 3 array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9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7661" y="1556792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create 8-element array, first element -1.0,</a:t>
                </a:r>
              </a:p>
              <a:p>
                <a:r>
                  <a:rPr lang="en-US" dirty="0" smtClean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539552" y="4027132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</a:t>
                </a:r>
                <a:r>
                  <a:rPr lang="en-US" dirty="0" smtClean="0"/>
                  <a:t>9-element </a:t>
                </a:r>
                <a:r>
                  <a:rPr lang="en-US" dirty="0"/>
                  <a:t>array, first element -1.0,</a:t>
                </a:r>
              </a:p>
              <a:p>
                <a:r>
                  <a:rPr lang="en-US" dirty="0"/>
                  <a:t>last element </a:t>
                </a:r>
                <a:r>
                  <a:rPr lang="en-US" dirty="0" smtClean="0"/>
                  <a:t>1.0</a:t>
                </a:r>
                <a:r>
                  <a:rPr lang="en-US" dirty="0"/>
                  <a:t>, </a:t>
                </a:r>
                <a:r>
                  <a:rPr lang="en-US" dirty="0" smtClean="0"/>
                  <a:t>determine step  </a:t>
                </a:r>
                <a:endParaRPr lang="en-US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409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-0.75  -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 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0.25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0.75  1.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56477" y="6021288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8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721345" y="3789040"/>
            <a:ext cx="5232741" cy="576064"/>
            <a:chOff x="721345" y="3789040"/>
            <a:chExt cx="5232741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721345" y="5013176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4869160"/>
            <a:ext cx="443647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Implicit conversion of tuple</a:t>
            </a:r>
            <a:br>
              <a:rPr lang="en-US" sz="2800" dirty="0" smtClean="0"/>
            </a:br>
            <a:r>
              <a:rPr lang="en-US" sz="2800" dirty="0" smtClean="0"/>
              <a:t>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2636912"/>
            <a:ext cx="393965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(2, 3)) == True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6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89297" y="3789040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297" y="5013176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2636912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4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203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5364088" y="4787860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1   0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289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5364088" y="1340768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1   2   3   4   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 6   7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9  10 ]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[ 16  17  18  19  20 ]]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7286" y="5877272"/>
            <a:ext cx="210660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cfr</a:t>
            </a:r>
            <a:r>
              <a:rPr lang="en-US" sz="2800" dirty="0" smtClean="0"/>
              <a:t>. list slicing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38661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some data?</a:t>
            </a:r>
          </a:p>
          <a:p>
            <a:pPr lvl="1"/>
            <a:r>
              <a:rPr lang="en-US" dirty="0" smtClean="0"/>
              <a:t>first column, case number: sequential number</a:t>
            </a:r>
          </a:p>
          <a:p>
            <a:pPr lvl="1"/>
            <a:r>
              <a:rPr lang="en-US" dirty="0" smtClean="0"/>
              <a:t>second column, dimension number: integer 1, 2, 3</a:t>
            </a:r>
          </a:p>
          <a:p>
            <a:pPr lvl="1"/>
            <a:r>
              <a:rPr lang="en-US" dirty="0" smtClean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61775" y="4077072"/>
            <a:ext cx="1976823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731737" y="3729806"/>
            <a:ext cx="7944719" cy="923330"/>
            <a:chOff x="731737" y="3933056"/>
            <a:chExt cx="7944719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099431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2.5 ]]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55576" y="5373216"/>
            <a:ext cx="7920880" cy="646331"/>
            <a:chOff x="755576" y="5733256"/>
            <a:chExt cx="792088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56176" y="573325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182505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204864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4.   6.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7.   8.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290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755576" y="6372036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32625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0037"/>
            <a:ext cx="8229600" cy="35261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345" y="1700808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736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452320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140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6.5 </a:t>
              </a:r>
              <a:r>
                <a:rPr lang="en-US" sz="2400" dirty="0" smtClean="0">
                  <a:sym typeface="Symbol"/>
                </a:rPr>
                <a:t></a:t>
              </a:r>
              <a:r>
                <a:rPr lang="en-US" sz="2400" dirty="0" smtClean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0352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8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1737" y="3429000"/>
            <a:ext cx="7944719" cy="1200329"/>
            <a:chOff x="731737" y="3933056"/>
            <a:chExt cx="7944719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56176" y="4293096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5.   4.5 ]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13.  14.5 ]]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5576" y="2236222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0014" y="242088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1.  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   5.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6176" y="4582869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85.  129. 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172.  257. ]]</a:t>
            </a:r>
            <a:endParaRPr lang="fr-FR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27584" y="5661248"/>
            <a:ext cx="7944719" cy="923330"/>
            <a:chOff x="731737" y="3981257"/>
            <a:chExt cx="7944719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731737" y="3981257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('2.0;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56176" y="4293096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</a:t>
              </a:r>
              <a:r>
                <a:rPr lang="fr-FR" b="1" dirty="0" smtClean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14. ]]</a:t>
              </a:r>
              <a:endPara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16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52287" y="3822139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All functions are equal, but…</a:t>
            </a:r>
          </a:p>
          <a:p>
            <a:pPr algn="ctr"/>
            <a:r>
              <a:rPr lang="en-US" sz="2400" dirty="0" smtClean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6021288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848859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222292" y="248522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222292" y="3294646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7884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504" y="2704564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84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</a:t>
            </a:r>
            <a:r>
              <a:rPr lang="en-US" dirty="0" err="1" smtClean="0"/>
              <a:t>scipy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96952"/>
            <a:ext cx="8229600" cy="3129211"/>
          </a:xfrm>
        </p:spPr>
        <p:txBody>
          <a:bodyPr/>
          <a:lstStyle/>
          <a:p>
            <a:r>
              <a:rPr lang="en-US" dirty="0" smtClean="0"/>
              <a:t>Computing matrix inverse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Computing determinant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3717032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sp.linalg.inv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5507940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sp.linalg.det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8960" y="1333217"/>
            <a:ext cx="4734825" cy="727631"/>
            <a:chOff x="588960" y="1198493"/>
            <a:chExt cx="473482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611560" y="2053297"/>
            <a:ext cx="6584113" cy="727631"/>
            <a:chOff x="588960" y="1198493"/>
            <a:chExt cx="6584113" cy="727631"/>
          </a:xfrm>
        </p:grpSpPr>
        <p:sp>
          <p:nvSpPr>
            <p:cNvPr id="13" name="TextBox 12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import </a:t>
                </a:r>
                <a:r>
                  <a:rPr lang="en-US" dirty="0" err="1" smtClean="0"/>
                  <a:t>subpackages</a:t>
                </a:r>
                <a:r>
                  <a:rPr lang="en-US" dirty="0" smtClean="0"/>
                  <a:t> as needed</a:t>
                </a:r>
              </a:p>
            </p:txBody>
          </p:sp>
          <p:cxnSp>
            <p:nvCxnSpPr>
              <p:cNvPr id="16" name="Straight Arrow Connector 15"/>
              <p:cNvCxnSpPr>
                <a:stCxn id="15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16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31736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4078813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3353" y="5291916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5733256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8.88178420e-16,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4.44089210e-16, </a:t>
            </a:r>
            <a:r>
              <a:rPr lang="fr-FR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0.00000000e+00</a:t>
            </a: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064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Should be fast when built against</a:t>
            </a:r>
            <a:br>
              <a:rPr lang="en-US" sz="2000" dirty="0" smtClean="0"/>
            </a:br>
            <a:r>
              <a:rPr lang="en-US" sz="2000" dirty="0" smtClean="0"/>
              <a:t>good BLAS/</a:t>
            </a:r>
            <a:r>
              <a:rPr lang="en-US" sz="2000" dirty="0" err="1" smtClean="0"/>
              <a:t>Lapack</a:t>
            </a:r>
            <a:r>
              <a:rPr lang="en-US" sz="2000" dirty="0" smtClean="0"/>
              <a:t> </a:t>
            </a:r>
            <a:r>
              <a:rPr lang="en-US" sz="2000" dirty="0" err="1" smtClean="0"/>
              <a:t>iibrary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6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24128" y="11967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0.000e+00,1.206e+00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55576" y="4725144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r, _, _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        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10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+0.1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609636"/>
                <a:ext cx="655115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3173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(x**2 + y**2)**2 - 2*x**2 - 2*y**2 + 0.1*x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554994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32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Compute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Powell</a:t>
            </a:r>
          </a:p>
          <a:p>
            <a:pPr lvl="1"/>
            <a:r>
              <a:rPr lang="en-US" dirty="0" smtClean="0"/>
              <a:t>Conjugate gradient</a:t>
            </a:r>
          </a:p>
          <a:p>
            <a:pPr lvl="1"/>
            <a:r>
              <a:rPr lang="en-US" dirty="0" smtClean="0"/>
              <a:t>BFGS</a:t>
            </a:r>
          </a:p>
          <a:p>
            <a:pPr lvl="1"/>
            <a:r>
              <a:rPr lang="en-US" dirty="0" smtClean="0"/>
              <a:t>Newton conjugate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09568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=False)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575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299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67333"/>
              </p:ext>
            </p:extLst>
          </p:nvPr>
        </p:nvGraphicFramePr>
        <p:xfrm>
          <a:off x="603250" y="3060700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0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60700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423105"/>
              </p:ext>
            </p:extLst>
          </p:nvPr>
        </p:nvGraphicFramePr>
        <p:xfrm>
          <a:off x="4620517" y="2636838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517" y="2636838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5576" y="4615968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-(g/l)*y[0] - q*y[1] + F_D*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 smtClean="0"/>
                <a:t> </a:t>
              </a:r>
              <a:r>
                <a:rPr lang="en-US" sz="2400" dirty="0" smtClean="0">
                  <a:sym typeface="Symbol"/>
                </a:rPr>
                <a:t></a:t>
              </a:r>
              <a:r>
                <a:rPr lang="en-US" sz="2400" dirty="0" smtClean="0"/>
                <a:t> </a:t>
              </a:r>
              <a:r>
                <a:rPr lang="en-US" sz="2400" i="1" dirty="0" smtClean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37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Why yet another programming language?</a:t>
            </a:r>
          </a:p>
          <a:p>
            <a:pPr lvl="1"/>
            <a:r>
              <a:rPr lang="en-US" dirty="0" smtClean="0"/>
              <a:t>Programming languages have strong &amp; weak points</a:t>
            </a:r>
          </a:p>
          <a:p>
            <a:pPr lvl="1"/>
            <a:r>
              <a:rPr lang="en-US" dirty="0" smtClean="0"/>
              <a:t>Pick language for task at hand</a:t>
            </a:r>
          </a:p>
          <a:p>
            <a:r>
              <a:rPr lang="en-US" dirty="0" smtClean="0"/>
              <a:t>Why Python?</a:t>
            </a:r>
          </a:p>
          <a:p>
            <a:pPr lvl="1"/>
            <a:r>
              <a:rPr lang="en-US" dirty="0" smtClean="0"/>
              <a:t>Useful for data processing</a:t>
            </a:r>
          </a:p>
          <a:p>
            <a:pPr lvl="1"/>
            <a:r>
              <a:rPr lang="en-US" dirty="0" smtClean="0"/>
              <a:t>Terse language: express a lot in few lines of code</a:t>
            </a:r>
          </a:p>
          <a:p>
            <a:pPr lvl="1"/>
            <a:r>
              <a:rPr lang="en-US" dirty="0" smtClean="0"/>
              <a:t>Short time to solution</a:t>
            </a:r>
          </a:p>
          <a:p>
            <a:pPr lvl="1"/>
            <a:r>
              <a:rPr lang="en-US" dirty="0" smtClean="0"/>
              <a:t>Extensive standard library</a:t>
            </a:r>
          </a:p>
          <a:p>
            <a:pPr lvl="1"/>
            <a:r>
              <a:rPr lang="en-US" dirty="0" smtClean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for each element in list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483768" y="2276872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variable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1962" y="2276872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list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796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640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300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20640"/>
              </p:ext>
            </p:extLst>
          </p:nvPr>
        </p:nvGraphicFramePr>
        <p:xfrm>
          <a:off x="1009650" y="2816225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816225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r>
                                      <a:rPr lang="nl-BE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780928"/>
                <a:ext cx="1294008" cy="118564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55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[-g/l, 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]</a:t>
            </a:r>
          </a:p>
        </p:txBody>
      </p:sp>
    </p:spTree>
    <p:extLst>
      <p:ext uri="{BB962C8B-B14F-4D97-AF65-F5344CB8AC3E}">
        <p14:creationId xmlns:p14="http://schemas.microsoft.com/office/powerpoint/2010/main" val="41937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(ode_sys.t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print(ode_sys.t,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6256" y="2422629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integration method</a:t>
              </a:r>
              <a:br>
                <a:rPr lang="en-US" dirty="0" smtClean="0"/>
              </a:br>
              <a:r>
                <a:rPr lang="en-US" dirty="0" smtClean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scipy.io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4869160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(n)/n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303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4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4494019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(17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cutoff,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min_attenutation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analog=False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01880" y="4221088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32040" y="3862789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fraction of </a:t>
              </a:r>
              <a:r>
                <a:rPr lang="en-US" dirty="0" err="1" smtClean="0"/>
                <a:t>Nyquist</a:t>
              </a:r>
              <a:r>
                <a:rPr lang="en-US" dirty="0" smtClean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372200" y="4423752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826418" y="5636855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978818" y="5070083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55576" y="2204864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57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225073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base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a,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signal)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base +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576" y="5108991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371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306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5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452884" y="6165304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 smtClean="0">
                <a:cs typeface="Courier New" panose="02070309020205020404" pitchFamily="49" charset="0"/>
              </a:rPr>
              <a:t>Convention</a:t>
            </a:r>
            <a:r>
              <a:rPr lang="nl-BE" dirty="0" smtClean="0">
                <a:cs typeface="Courier New" panose="02070309020205020404" pitchFamily="49" charset="0"/>
              </a:rPr>
              <a:t>: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0032" y="2564904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15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48009" y="2204864"/>
            <a:ext cx="52854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0144" y="3429000"/>
            <a:ext cx="327699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4910577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517" y="4535833"/>
            <a:ext cx="326262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5733256"/>
            <a:ext cx="32175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84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132856"/>
            <a:ext cx="55611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3284984"/>
            <a:ext cx="5423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r'-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5390495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043608" y="5229200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LaTeX</a:t>
            </a:r>
            <a:r>
              <a:rPr lang="en-US" sz="2800" dirty="0" smtClean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059077" y="2084655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 smtClean="0"/>
          </a:p>
          <a:p>
            <a:pPr algn="ctr"/>
            <a:r>
              <a:rPr lang="en-US" sz="2400" dirty="0" smtClean="0"/>
              <a:t>gradually enrich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532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Semantics: while </a:t>
            </a:r>
            <a:r>
              <a:rPr lang="en-US" dirty="0" err="1" smtClean="0"/>
              <a:t>boolean</a:t>
            </a:r>
            <a:r>
              <a:rPr lang="en-US" dirty="0" smtClean="0"/>
              <a:t> condition holds do…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698957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condition</a:t>
              </a:r>
              <a:endParaRPr lang="nl-BE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95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loop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63888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7544" y="3388165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48009" y="2204864"/>
            <a:ext cx="349565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0397" y="3358733"/>
            <a:ext cx="3493264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4466213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611560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55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163782" y="1495175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0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62445" y="2204864"/>
            <a:ext cx="445827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028871"/>
            <a:ext cx="47339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4931357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5724128" y="1484784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86390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22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8287" y="2204864"/>
            <a:ext cx="845616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(floor(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color='black')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28" y="5325015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4406808" y="3227589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250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204864"/>
            <a:ext cx="865559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610" y="4005064"/>
            <a:ext cx="865987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X, Y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f(X, Y, x0=x0_1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=f_1) + f(xx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x0=x0_2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=f_2)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883" y="2132856"/>
            <a:ext cx="707757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4644008" y="2857024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5576" y="3861048"/>
            <a:ext cx="335393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Explore color maps,</a:t>
            </a:r>
            <a:br>
              <a:rPr lang="en-US" sz="2800" dirty="0" smtClean="0"/>
            </a:br>
            <a:r>
              <a:rPr lang="en-US" sz="2800" dirty="0" smtClean="0"/>
              <a:t>helps </a:t>
            </a:r>
            <a:r>
              <a:rPr lang="en-US" sz="2800" dirty="0" err="1" smtClean="0"/>
              <a:t>interprete</a:t>
            </a:r>
            <a:r>
              <a:rPr lang="en-US" sz="2800" dirty="0" smtClean="0"/>
              <a:t> data!</a:t>
            </a:r>
          </a:p>
          <a:p>
            <a:r>
              <a:rPr lang="en-US" sz="2800" dirty="0" smtClean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636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72640" y="2132856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mpl_toolkits.mplot3d import Axes3D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640" y="3356992"/>
            <a:ext cx="693972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65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2122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84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github.com/gjbex/training-material/tree/master/Hdf5/PythonSamples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30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</a:t>
            </a:r>
            <a:r>
              <a:rPr lang="en-US" dirty="0" smtClean="0"/>
              <a:t>ierarchical </a:t>
            </a:r>
            <a:r>
              <a:rPr lang="en-US" sz="4000" b="1" dirty="0" smtClean="0"/>
              <a:t>D</a:t>
            </a:r>
            <a:r>
              <a:rPr lang="en-US" dirty="0" smtClean="0"/>
              <a:t>ata </a:t>
            </a:r>
            <a:r>
              <a:rPr lang="en-US" sz="4000" b="1" dirty="0" smtClean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939729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 system</a:t>
              </a:r>
              <a:endParaRPr 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80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System, OS,</a:t>
            </a:r>
            <a:br>
              <a:rPr lang="en-US" sz="2400" dirty="0" smtClean="0"/>
            </a:br>
            <a:r>
              <a:rPr lang="en-US" sz="2400" dirty="0" smtClean="0"/>
              <a:t>programming language</a:t>
            </a:r>
            <a:br>
              <a:rPr lang="en-US" sz="2400" dirty="0" smtClean="0"/>
            </a:br>
            <a:r>
              <a:rPr lang="en-US" sz="2400" dirty="0" smtClean="0"/>
              <a:t>independent way of</a:t>
            </a:r>
            <a:br>
              <a:rPr lang="en-US" sz="2400" dirty="0" smtClean="0"/>
            </a:br>
            <a:r>
              <a:rPr lang="en-US" sz="2400" dirty="0" smtClean="0"/>
              <a:t>storing data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499992" y="5517232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Documentation, comments</a:t>
            </a:r>
            <a:br>
              <a:rPr lang="en-US" sz="2400" dirty="0" smtClean="0"/>
            </a:br>
            <a:r>
              <a:rPr lang="en-US" sz="2400" dirty="0" smtClean="0"/>
              <a:t>in data file itself, self contained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55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Skipping and quitting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Skipping loop iterations: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Ending loop execution: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200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Works for both</a:t>
            </a:r>
            <a:br>
              <a:rPr lang="en-US" sz="2000" dirty="0" smtClean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/>
              <a:t> loops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3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 layout &amp; type description part of</a:t>
            </a:r>
            <a:br>
              <a:rPr lang="en-US" sz="2400" dirty="0" smtClean="0"/>
            </a:br>
            <a:r>
              <a:rPr lang="en-US" sz="2400" dirty="0" smtClean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discovery!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075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48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51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HDF5 file can be read by program in any language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 so easy in C/C++/Fortran, fairly trivial in Python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99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70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7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7712" y="1988840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1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985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00" y="5733256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36859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233887" y="231409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4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44300" y="2276872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300" y="4725144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4300" y="2959254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3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8273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7132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220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88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lambda x, y: x**2 +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2*x*y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'static magnetic field')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32362" y="386104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860032" y="4139788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059830" y="5013176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53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319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29" y="1556792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'particle positions',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435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4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83837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h5file.create_table(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'/', 'particles',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'initial state of particles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73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sequence of characters,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: integer,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: floating point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 smtClean="0">
                <a:cs typeface="Courier New" pitchFamily="49" charset="0"/>
              </a:rPr>
              <a:t>: complex number,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3269883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[1, 2, 3]: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particle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h5file.root.particles.row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range(100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h5file.flush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55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264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132856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73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1520" y="4725144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04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 smtClean="0">
                  <a:solidFill>
                    <a:srgbClr val="7030A0"/>
                  </a:solidFill>
                </a:rPr>
              </a:br>
              <a:r>
                <a:rPr lang="en-US" dirty="0" smtClean="0">
                  <a:solidFill>
                    <a:srgbClr val="7030A0"/>
                  </a:solidFill>
                </a:rPr>
                <a:t>of 3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rd</a:t>
              </a:r>
              <a:r>
                <a:rPr lang="en-US" dirty="0" smtClean="0">
                  <a:solidFill>
                    <a:srgbClr val="7030A0"/>
                  </a:solidFill>
                </a:rPr>
                <a:t>, 5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 smtClean="0">
                  <a:solidFill>
                    <a:srgbClr val="7030A0"/>
                  </a:solidFill>
                </a:rPr>
                <a:t>th</a:t>
              </a:r>
              <a:r>
                <a:rPr lang="en-US" dirty="0" smtClean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595079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Hyperslabs</a:t>
            </a:r>
            <a:r>
              <a:rPr lang="en-US" sz="2800" dirty="0" smtClean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58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x += particle['mass']*particle['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particle['mass']*particle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97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613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github.com/gjbex/training-material/tree/master/Python/Pandas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1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Library for data science</a:t>
            </a:r>
          </a:p>
          <a:p>
            <a:pPr lvl="1"/>
            <a:r>
              <a:rPr lang="en-US" dirty="0" smtClean="0"/>
              <a:t>defines </a:t>
            </a:r>
            <a:r>
              <a:rPr lang="en-US" dirty="0" err="1" smtClean="0"/>
              <a:t>datastructures</a:t>
            </a:r>
            <a:endParaRPr lang="en-US" dirty="0" smtClean="0"/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 smtClean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>
                <a:cs typeface="Courier New" panose="02070309020205020404" pitchFamily="49" charset="0"/>
              </a:rPr>
              <a:t> (2D)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US" dirty="0" smtClean="0">
                <a:cs typeface="Courier New" panose="02070309020205020404" pitchFamily="49" charset="0"/>
              </a:rPr>
              <a:t> (3D)</a:t>
            </a:r>
          </a:p>
          <a:p>
            <a:pPr lvl="1"/>
            <a:r>
              <a:rPr lang="en-US" dirty="0" smtClean="0"/>
              <a:t>defines algorithms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pivot tables</a:t>
            </a:r>
          </a:p>
          <a:p>
            <a:pPr lvl="1"/>
            <a:r>
              <a:rPr lang="en-US" dirty="0" smtClean="0"/>
              <a:t>defines utilities</a:t>
            </a:r>
          </a:p>
          <a:p>
            <a:pPr lvl="2"/>
            <a:r>
              <a:rPr lang="en-US" dirty="0" smtClean="0"/>
              <a:t>visualization,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Backed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Nice to experiment with 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847657" y="3645024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 </a:t>
            </a:r>
            <a:r>
              <a:rPr lang="en-US" sz="2800" dirty="0" err="1" smtClean="0"/>
              <a:t>dataframes</a:t>
            </a:r>
            <a:endParaRPr lang="en-US" sz="2800" dirty="0" smtClean="0"/>
          </a:p>
          <a:p>
            <a:r>
              <a:rPr lang="en-US" sz="2800" dirty="0" smtClean="0"/>
              <a:t>for Python</a:t>
            </a:r>
            <a:endParaRPr lang="nl-BE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139952" y="2557353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pandas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2022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336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61195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50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DataFrame</a:t>
            </a:r>
            <a:r>
              <a:rPr lang="en-US" dirty="0" smtClean="0"/>
              <a:t> from Excel 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Also tabular data,</a:t>
            </a:r>
            <a:br>
              <a:rPr lang="en-US" dirty="0" smtClean="0"/>
            </a:br>
            <a:r>
              <a:rPr lang="en-US" dirty="0" smtClean="0"/>
              <a:t>CSV, HDF5, SQL</a:t>
            </a:r>
            <a:br>
              <a:rPr lang="en-US" dirty="0" smtClean="0"/>
            </a:br>
            <a:r>
              <a:rPr lang="en-US" dirty="0" smtClean="0"/>
              <a:t>query, HTML page,…</a:t>
            </a:r>
            <a:endParaRPr lang="nl-BE" dirty="0"/>
          </a:p>
          <a:p>
            <a:r>
              <a:rPr lang="en-US" dirty="0" smtClean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337</a:t>
            </a:fld>
            <a:endParaRPr lang="nl-BE"/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04603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8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23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data as columns, date as index:</a:t>
            </a:r>
            <a:br>
              <a:rPr lang="en-US" dirty="0" smtClean="0"/>
            </a:br>
            <a:r>
              <a:rPr lang="en-US" dirty="0" smtClean="0"/>
              <a:t>pivot table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74904" y="6808291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 smtClean="0"/>
              <a:t>338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479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82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339</a:t>
            </a:fld>
            <a:endParaRPr lang="nl-BE"/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834" y="3861048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922729" y="4859868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missing 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49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Very useful data structure</a:t>
            </a:r>
          </a:p>
          <a:p>
            <a:r>
              <a:rPr lang="en-US" dirty="0" smtClean="0"/>
              <a:t>Elements can be of same, or different type</a:t>
            </a:r>
          </a:p>
          <a:p>
            <a:r>
              <a:rPr lang="en-US" dirty="0" smtClean="0"/>
              <a:t>Literal list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 smtClean="0"/>
              <a:t>Empty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 smtClean="0"/>
              <a:t>List constructor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 smtClean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[0, -3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75427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explicit list construction can often be avoided,</a:t>
            </a:r>
            <a:br>
              <a:rPr lang="en-US" sz="2000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 smtClean="0"/>
              <a:t> returns </a:t>
            </a:r>
            <a:r>
              <a:rPr lang="en-US" sz="2000" dirty="0" err="1" smtClean="0"/>
              <a:t>iterable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data: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75119" y="4149080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interpolated</a:t>
              </a:r>
              <a:br>
                <a:rPr lang="en-US" dirty="0" smtClean="0">
                  <a:solidFill>
                    <a:srgbClr val="FF0000"/>
                  </a:solidFill>
                </a:rPr>
              </a:br>
              <a:r>
                <a:rPr lang="en-US" dirty="0" smtClean="0">
                  <a:solidFill>
                    <a:srgbClr val="FF0000"/>
                  </a:solidFill>
                </a:rPr>
                <a:t>value</a:t>
              </a:r>
              <a:endParaRPr lang="nl-BE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927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produce new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good to experiment</a:t>
            </a:r>
          </a:p>
          <a:p>
            <a:pPr lvl="1"/>
            <a:r>
              <a:rPr lang="en-US" dirty="0" smtClean="0"/>
              <a:t>bad for performance/memory usage</a:t>
            </a:r>
          </a:p>
          <a:p>
            <a:r>
              <a:rPr lang="en-US" dirty="0" smtClean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341</a:t>
            </a:fld>
            <a:endParaRPr lang="nl-BE"/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2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342</a:t>
            </a:fld>
            <a:endParaRPr lang="nl-BE"/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465" y="2852936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660232" y="2134597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statistics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7984" y="2132856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add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95887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343</a:t>
            </a:fld>
            <a:endParaRPr lang="nl-BE"/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0" y="2487513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483493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compute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sums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95463" y="2083088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modify column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89993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 smtClean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344</a:t>
            </a:fld>
            <a:endParaRPr lang="nl-BE"/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9063" y="2998693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What is total dose versus maximum temperature</a:t>
            </a:r>
            <a:br>
              <a:rPr lang="en-US" dirty="0" smtClean="0"/>
            </a:br>
            <a:r>
              <a:rPr lang="en-US" dirty="0" smtClean="0"/>
              <a:t>for each patient?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4917670" y="5220105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Which patients had temperature &gt; 39,</a:t>
            </a:r>
            <a:br>
              <a:rPr lang="en-US" dirty="0" smtClean="0"/>
            </a:br>
            <a:r>
              <a:rPr lang="en-US" dirty="0" smtClean="0"/>
              <a:t>and when?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26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1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5816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column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names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8023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index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column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770492" y="4510861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 smtClean="0"/>
              <a:t> produces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 smtClean="0"/>
              <a:t>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one per HTML table on page</a:t>
            </a:r>
            <a:endParaRPr lang="nl-BE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Column names are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 by default,</a:t>
            </a:r>
            <a:br>
              <a:rPr lang="en-US" dirty="0" smtClean="0"/>
            </a:br>
            <a:r>
              <a:rPr lang="en-US" dirty="0" smtClean="0"/>
              <a:t>converted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for consistency</a:t>
            </a:r>
            <a:br>
              <a:rPr lang="en-US" dirty="0" smtClean="0"/>
            </a:br>
            <a:r>
              <a:rPr lang="en-US" dirty="0" smtClean="0"/>
              <a:t>with running example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5634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346</a:t>
            </a:fld>
            <a:endParaRPr lang="nl-BE"/>
          </a:p>
        </p:txBody>
      </p:sp>
      <p:pic>
        <p:nvPicPr>
          <p:cNvPr id="4098" name="Picture 2" descr="C:\Users\lucg5005\Downloads\pandas_shots\scatter_matr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87" y="1433661"/>
            <a:ext cx="7656513" cy="5019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1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347</a:t>
            </a:fld>
            <a:endParaRPr lang="nl-BE"/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29657" y="3142709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259633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Creating</a:t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err="1" smtClean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by hand</a:t>
                </a:r>
                <a:endParaRPr lang="nl-BE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827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github.com/gjbex/training-material/tree/master/Python/HoloViews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2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Library for exploratory data visualization</a:t>
            </a:r>
          </a:p>
          <a:p>
            <a:pPr lvl="1"/>
            <a:r>
              <a:rPr lang="en-US" dirty="0" smtClean="0"/>
              <a:t>Easy to create overlays</a:t>
            </a:r>
          </a:p>
          <a:p>
            <a:pPr lvl="1"/>
            <a:r>
              <a:rPr lang="en-US" dirty="0" smtClean="0"/>
              <a:t>Parameter exploration</a:t>
            </a:r>
          </a:p>
          <a:p>
            <a:pPr lvl="2"/>
            <a:r>
              <a:rPr lang="en-US" dirty="0" err="1" smtClean="0"/>
              <a:t>GridSpace</a:t>
            </a:r>
            <a:endParaRPr lang="en-US" dirty="0" smtClean="0"/>
          </a:p>
          <a:p>
            <a:pPr lvl="2"/>
            <a:r>
              <a:rPr lang="en-US" dirty="0" err="1" smtClean="0"/>
              <a:t>HoloMap</a:t>
            </a:r>
            <a:endParaRPr lang="en-US" dirty="0" smtClean="0"/>
          </a:p>
          <a:p>
            <a:pPr lvl="1"/>
            <a:r>
              <a:rPr lang="en-US" dirty="0" smtClean="0"/>
              <a:t>Interfaces with </a:t>
            </a:r>
            <a:r>
              <a:rPr lang="en-US" dirty="0" err="1" smtClean="0"/>
              <a:t>numpy</a:t>
            </a:r>
            <a:r>
              <a:rPr lang="en-US" dirty="0" smtClean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</a:t>
            </a:r>
            <a:r>
              <a:rPr lang="en-US" dirty="0" smtClean="0">
                <a:cs typeface="Courier New" panose="02070309020205020404" pitchFamily="49" charset="0"/>
              </a:rPr>
              <a:t>with/explore </a:t>
            </a:r>
            <a:r>
              <a:rPr lang="en-US" dirty="0">
                <a:cs typeface="Courier New" panose="02070309020205020404" pitchFamily="49" charset="0"/>
              </a:rPr>
              <a:t>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notebooks</a:t>
            </a:r>
          </a:p>
          <a:p>
            <a:r>
              <a:rPr lang="en-US" i="1" dirty="0" smtClean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 smtClean="0">
                <a:cs typeface="Courier New" panose="02070309020205020404" pitchFamily="49" charset="0"/>
              </a:rPr>
              <a:t> for complex things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779912" y="2845385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22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 smtClean="0"/>
          </a:p>
          <a:p>
            <a:r>
              <a:rPr lang="en-US" dirty="0" smtClean="0"/>
              <a:t>Number of elements: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 smtClean="0"/>
              <a:t>Append to a list: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 smtClean="0"/>
              <a:t>Remove last element: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 smtClean="0"/>
              <a:t>Insert element at position: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 smtClean="0"/>
              <a:t>Remove element at: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 smtClean="0"/>
              <a:t>Extend</a:t>
            </a:r>
            <a:r>
              <a:rPr lang="nl-BE" dirty="0" smtClean="0"/>
              <a:t> a list:</a:t>
            </a:r>
            <a:br>
              <a:rPr lang="nl-BE" dirty="0" smtClean="0"/>
            </a:b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 smtClean="0">
                <a:cs typeface="Courier New" pitchFamily="49" charset="0"/>
              </a:rPr>
              <a:t>,</a:t>
            </a:r>
            <a:br>
              <a:rPr lang="nl-BE" dirty="0" smtClean="0"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350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2153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339752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plot tuple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of </a:t>
              </a:r>
              <a:r>
                <a:rPr lang="en-US" i="1" dirty="0" smtClean="0">
                  <a:solidFill>
                    <a:srgbClr val="0070C0"/>
                  </a:solidFill>
                </a:rPr>
                <a:t>x</a:t>
              </a:r>
              <a:r>
                <a:rPr lang="en-US" dirty="0" smtClean="0">
                  <a:solidFill>
                    <a:srgbClr val="0070C0"/>
                  </a:solidFill>
                </a:rPr>
                <a:t> and </a:t>
              </a:r>
              <a:r>
                <a:rPr lang="en-US" i="1" dirty="0" smtClean="0">
                  <a:solidFill>
                    <a:srgbClr val="0070C0"/>
                  </a:solidFill>
                </a:rPr>
                <a:t>y</a:t>
              </a:r>
              <a:r>
                <a:rPr lang="en-US" dirty="0" smtClean="0">
                  <a:solidFill>
                    <a:srgbClr val="0070C0"/>
                  </a:solidFill>
                </a:rPr>
                <a:t/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values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351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779287" y="5013176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label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using </a:t>
              </a:r>
              <a:r>
                <a:rPr lang="en-US" dirty="0" err="1" smtClean="0">
                  <a:solidFill>
                    <a:srgbClr val="0070C0"/>
                  </a:solidFill>
                </a:rPr>
                <a:t>LaTeX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5013176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two plots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not yet displayed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146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352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1520" y="224719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side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by side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2613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353</a:t>
            </a:fld>
            <a:endParaRPr lang="nl-B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764349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combine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plots by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2540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&amp; </a:t>
            </a:r>
            <a:r>
              <a:rPr lang="en-US" dirty="0" err="1" smtClean="0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354</a:t>
            </a:fld>
            <a:endParaRPr lang="nl-B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4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</a:t>
            </a:r>
            <a:r>
              <a:rPr lang="en-US" dirty="0" err="1" smtClean="0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355</a:t>
            </a:fld>
            <a:endParaRPr lang="nl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02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"bridge" between</a:t>
                </a:r>
                <a:br>
                  <a:rPr lang="en-US" dirty="0" smtClean="0">
                    <a:solidFill>
                      <a:srgbClr val="0070C0"/>
                    </a:solidFill>
                  </a:rPr>
                </a:br>
                <a:r>
                  <a:rPr lang="en-US" dirty="0" smtClean="0">
                    <a:solidFill>
                      <a:srgbClr val="0070C0"/>
                    </a:solidFill>
                  </a:rPr>
                  <a:t>pandas &amp; 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HoloViews</a:t>
                </a:r>
                <a:endParaRPr lang="en-US" dirty="0" smtClean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5161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356</a:t>
            </a:fld>
            <a:endParaRPr lang="nl-B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9" y="1340768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1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357</a:t>
            </a:fld>
            <a:endParaRPr lang="nl-BE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0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358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4860032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key pairs,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gene, agent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80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create plots,</a:t>
              </a:r>
            </a:p>
            <a:p>
              <a:r>
                <a:rPr lang="en-US" dirty="0" smtClean="0">
                  <a:solidFill>
                    <a:srgbClr val="0070C0"/>
                  </a:solidFill>
                </a:rPr>
                <a:t>one per key pair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86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359</a:t>
            </a:fld>
            <a:endParaRPr lang="nl-BE"/>
          </a:p>
        </p:txBody>
      </p:sp>
      <p:sp>
        <p:nvSpPr>
          <p:cNvPr id="4" name="Oval 3"/>
          <p:cNvSpPr/>
          <p:nvPr/>
        </p:nvSpPr>
        <p:spPr>
          <a:xfrm>
            <a:off x="6516217" y="3535512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l 5"/>
          <p:cNvSpPr/>
          <p:nvPr/>
        </p:nvSpPr>
        <p:spPr>
          <a:xfrm>
            <a:off x="3779913" y="6080726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l 6"/>
          <p:cNvSpPr/>
          <p:nvPr/>
        </p:nvSpPr>
        <p:spPr>
          <a:xfrm>
            <a:off x="6504591" y="4120202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l 7"/>
          <p:cNvSpPr/>
          <p:nvPr/>
        </p:nvSpPr>
        <p:spPr>
          <a:xfrm rot="16200000">
            <a:off x="1452394" y="3827447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6372201" y="1990581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 parameters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to</a:t>
              </a:r>
              <a:r>
                <a:rPr lang="nl-BE" dirty="0" smtClean="0"/>
                <a:t> plot </a:t>
              </a:r>
              <a:r>
                <a:rPr lang="nl-BE" dirty="0" err="1" smtClean="0"/>
                <a:t>from</a:t>
              </a:r>
              <a:r>
                <a:rPr lang="nl-BE" dirty="0" smtClean="0"/>
                <a:t> </a:t>
              </a:r>
              <a:r>
                <a:rPr lang="nl-BE" dirty="0" err="1" smtClean="0"/>
                <a:t>menus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960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'c']</a:t>
            </a:r>
          </a:p>
          <a:p>
            <a:r>
              <a:rPr lang="en-US" dirty="0" smtClean="0">
                <a:cs typeface="Courier New" pitchFamily="49" charset="0"/>
              </a:rPr>
              <a:t>Use first element: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Use last element: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One before last: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[-2]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'b'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Assignment: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11897" y="3399383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list index is 0-based!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pros</a:t>
            </a:r>
          </a:p>
          <a:p>
            <a:pPr lvl="1"/>
            <a:r>
              <a:rPr lang="en-US" dirty="0" smtClean="0"/>
              <a:t>Versatile &amp; expressive</a:t>
            </a:r>
          </a:p>
          <a:p>
            <a:pPr lvl="1"/>
            <a:r>
              <a:rPr lang="en-US" dirty="0" smtClean="0"/>
              <a:t>Easy to read</a:t>
            </a:r>
          </a:p>
          <a:p>
            <a:pPr lvl="1"/>
            <a:r>
              <a:rPr lang="en-US" dirty="0" smtClean="0"/>
              <a:t>Good &amp; extensive standard library</a:t>
            </a:r>
          </a:p>
          <a:p>
            <a:r>
              <a:rPr lang="en-US" dirty="0" smtClean="0"/>
              <a:t>Python cons</a:t>
            </a:r>
          </a:p>
          <a:p>
            <a:pPr lvl="1"/>
            <a:r>
              <a:rPr lang="en-US" dirty="0" smtClean="0"/>
              <a:t>Fairly slow</a:t>
            </a:r>
          </a:p>
          <a:p>
            <a:pPr lvl="1"/>
            <a:r>
              <a:rPr lang="en-US" dirty="0" smtClean="0"/>
              <a:t>Some weird idiosyncrasies</a:t>
            </a:r>
          </a:p>
          <a:p>
            <a:pPr lvl="1"/>
            <a:r>
              <a:rPr lang="en-US" dirty="0" smtClean="0"/>
              <a:t>Python 2 to 3: disruptive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Python environment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33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Installing &amp; upgrading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</a:p>
          <a:p>
            <a:pPr lvl="1"/>
            <a:r>
              <a:rPr lang="en-US" dirty="0" smtClean="0"/>
              <a:t>Install new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Upgrade a package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Install a package only for yourself</a:t>
            </a:r>
          </a:p>
          <a:p>
            <a:pPr lvl="1"/>
            <a:endParaRPr lang="en-US" dirty="0"/>
          </a:p>
          <a:p>
            <a:r>
              <a:rPr lang="en-US" dirty="0" smtClean="0"/>
              <a:t>To check for upgrades,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yolk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23100" y="2708920"/>
            <a:ext cx="489641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7663" y="3779748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4797152"/>
            <a:ext cx="487184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pip  install  --user  -U  pandas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5877272"/>
            <a:ext cx="156324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yolk  -U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0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  <p:bldP spid="8" grpId="0" animBg="1"/>
    </p:bld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Conda</a:t>
            </a:r>
            <a:r>
              <a:rPr lang="en-US" dirty="0" smtClean="0"/>
              <a:t>: environment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miniconda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conda.pydata.org/miniconda.html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Create new environment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environment</a:t>
            </a:r>
          </a:p>
          <a:p>
            <a:endParaRPr lang="en-US" dirty="0"/>
          </a:p>
          <a:p>
            <a:r>
              <a:rPr lang="en-US" dirty="0" smtClean="0"/>
              <a:t>Deactivate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780928"/>
            <a:ext cx="5698996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science  python=3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2271" y="2123564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427896" y="2178574"/>
              <a:ext cx="2001296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957307" y="3104093"/>
            <a:ext cx="3262765" cy="910263"/>
            <a:chOff x="1957307" y="3104093"/>
            <a:chExt cx="3262765" cy="910263"/>
          </a:xfrm>
        </p:grpSpPr>
        <p:sp>
          <p:nvSpPr>
            <p:cNvPr id="12" name="TextBox 11"/>
            <p:cNvSpPr txBox="1"/>
            <p:nvPr/>
          </p:nvSpPr>
          <p:spPr>
            <a:xfrm>
              <a:off x="2823254" y="3645024"/>
              <a:ext cx="1892762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57307" y="3104093"/>
              <a:ext cx="326276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3707904" y="3400638"/>
              <a:ext cx="61731" cy="24438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187624" y="4509120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activate 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5733256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source  deactivate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148065" y="2806769"/>
            <a:ext cx="2451124" cy="1270303"/>
            <a:chOff x="1957308" y="3104093"/>
            <a:chExt cx="2451124" cy="1270303"/>
          </a:xfrm>
        </p:grpSpPr>
        <p:sp>
          <p:nvSpPr>
            <p:cNvPr id="34" name="TextBox 33"/>
            <p:cNvSpPr txBox="1"/>
            <p:nvPr/>
          </p:nvSpPr>
          <p:spPr>
            <a:xfrm>
              <a:off x="2823254" y="4005064"/>
              <a:ext cx="1585178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Python version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957308" y="3104093"/>
              <a:ext cx="129614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6" name="Straight Arrow Connector 35"/>
            <p:cNvCxnSpPr>
              <a:stCxn id="34" idx="0"/>
              <a:endCxn id="35" idx="2"/>
            </p:cNvCxnSpPr>
            <p:nvPr/>
          </p:nvCxnSpPr>
          <p:spPr>
            <a:xfrm flipH="1" flipV="1">
              <a:off x="2605380" y="3390860"/>
              <a:ext cx="1010463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0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</p:bldLst>
  </p:timing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installing &amp; updating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new package</a:t>
            </a:r>
            <a:endParaRPr lang="nl-BE" dirty="0"/>
          </a:p>
          <a:p>
            <a:endParaRPr lang="en-US" dirty="0" smtClean="0"/>
          </a:p>
          <a:p>
            <a:r>
              <a:rPr lang="en-US" dirty="0" smtClean="0"/>
              <a:t>Update package</a:t>
            </a:r>
          </a:p>
          <a:p>
            <a:endParaRPr lang="en-US" dirty="0"/>
          </a:p>
          <a:p>
            <a:r>
              <a:rPr lang="en-US" dirty="0" smtClean="0"/>
              <a:t>Update environment</a:t>
            </a:r>
          </a:p>
          <a:p>
            <a:endParaRPr lang="en-US" dirty="0"/>
          </a:p>
          <a:p>
            <a:r>
              <a:rPr lang="en-US" dirty="0" smtClean="0"/>
              <a:t>Uninstall package</a:t>
            </a:r>
          </a:p>
          <a:p>
            <a:endParaRPr lang="en-US" dirty="0"/>
          </a:p>
          <a:p>
            <a:r>
              <a:rPr lang="en-US" dirty="0" smtClean="0"/>
              <a:t>List all installed packages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060848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install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3" y="2996952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3861048"/>
            <a:ext cx="39068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update  --all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1354" y="4797152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holoviews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5643" y="5678500"/>
            <a:ext cx="39131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7698" y="2778408"/>
            <a:ext cx="219483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will also install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dependencies</a:t>
            </a:r>
            <a:r>
              <a:rPr lang="nl-BE" dirty="0" smtClean="0"/>
              <a:t> </a:t>
            </a:r>
            <a:r>
              <a:rPr lang="nl-BE" dirty="0" err="1" smtClean="0"/>
              <a:t>locally</a:t>
            </a:r>
            <a:r>
              <a:rPr lang="nl-BE" dirty="0" smtClean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including non-python</a:t>
            </a:r>
            <a:br>
              <a:rPr lang="en-US" dirty="0" smtClean="0"/>
            </a:br>
            <a:r>
              <a:rPr lang="en-US" dirty="0" smtClean="0"/>
              <a:t>libraries</a:t>
            </a:r>
            <a:endParaRPr lang="nl-BE" dirty="0" smtClean="0"/>
          </a:p>
        </p:txBody>
      </p:sp>
    </p:spTree>
    <p:extLst>
      <p:ext uri="{BB962C8B-B14F-4D97-AF65-F5344CB8AC3E}">
        <p14:creationId xmlns:p14="http://schemas.microsoft.com/office/powerpoint/2010/main" val="14243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multiple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environment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List all environments</a:t>
            </a:r>
          </a:p>
          <a:p>
            <a:endParaRPr lang="en-US" dirty="0"/>
          </a:p>
          <a:p>
            <a:r>
              <a:rPr lang="en-US" dirty="0" smtClean="0"/>
              <a:t>Remove environment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87624" y="2350621"/>
            <a:ext cx="735329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create  -n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--clone science  \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pandas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seaborn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63888" y="1700808"/>
            <a:ext cx="3806033" cy="976569"/>
            <a:chOff x="2611539" y="1809242"/>
            <a:chExt cx="3806033" cy="976569"/>
          </a:xfrm>
        </p:grpSpPr>
        <p:sp>
          <p:nvSpPr>
            <p:cNvPr id="8" name="TextBox 7"/>
            <p:cNvSpPr txBox="1"/>
            <p:nvPr/>
          </p:nvSpPr>
          <p:spPr>
            <a:xfrm>
              <a:off x="4440812" y="1809242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environment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1539" y="2499044"/>
              <a:ext cx="2088232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3655655" y="2178574"/>
              <a:ext cx="1773537" cy="32047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31640" y="2662753"/>
            <a:ext cx="2889830" cy="919555"/>
            <a:chOff x="1331640" y="3104093"/>
            <a:chExt cx="2889830" cy="919555"/>
          </a:xfrm>
        </p:grpSpPr>
        <p:sp>
          <p:nvSpPr>
            <p:cNvPr id="13" name="TextBox 12"/>
            <p:cNvSpPr txBox="1"/>
            <p:nvPr/>
          </p:nvSpPr>
          <p:spPr>
            <a:xfrm>
              <a:off x="1331640" y="3654316"/>
              <a:ext cx="2889830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additional packages to install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7307" y="3104093"/>
              <a:ext cx="2182645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V="1">
              <a:off x="2776555" y="3390860"/>
              <a:ext cx="272074" cy="26345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937300" y="2374721"/>
            <a:ext cx="2748128" cy="1270303"/>
            <a:chOff x="1957308" y="3104093"/>
            <a:chExt cx="2748128" cy="1270303"/>
          </a:xfrm>
        </p:grpSpPr>
        <p:sp>
          <p:nvSpPr>
            <p:cNvPr id="20" name="TextBox 19"/>
            <p:cNvSpPr txBox="1"/>
            <p:nvPr/>
          </p:nvSpPr>
          <p:spPr>
            <a:xfrm>
              <a:off x="2823254" y="4005064"/>
              <a:ext cx="188218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base environment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57308" y="3104093"/>
              <a:ext cx="2091084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2" name="Straight Arrow Connector 21"/>
            <p:cNvCxnSpPr>
              <a:stCxn id="20" idx="0"/>
              <a:endCxn id="21" idx="2"/>
            </p:cNvCxnSpPr>
            <p:nvPr/>
          </p:nvCxnSpPr>
          <p:spPr>
            <a:xfrm flipH="1" flipV="1">
              <a:off x="3002850" y="3390860"/>
              <a:ext cx="761495" cy="61420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187624" y="4571836"/>
            <a:ext cx="266611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list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5733256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remove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data_science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25" grpId="0" animBg="1"/>
    </p:bldLst>
  </p:timing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sharing environments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environment description</a:t>
            </a:r>
          </a:p>
          <a:p>
            <a:pPr lvl="1"/>
            <a:r>
              <a:rPr lang="en-US" dirty="0" smtClean="0"/>
              <a:t>Export to YAML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Create new environment based on description, portable across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2782669"/>
            <a:ext cx="666400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source activate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</a:t>
            </a: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export 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859868"/>
            <a:ext cx="66640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conda env  create  -f </a:t>
            </a:r>
            <a:r>
              <a:rPr lang="pt-BR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science_environment.yml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: caveats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Conda</a:t>
            </a:r>
            <a:r>
              <a:rPr lang="en-US" dirty="0" smtClean="0"/>
              <a:t> installs dependencies</a:t>
            </a:r>
          </a:p>
          <a:p>
            <a:pPr lvl="1"/>
            <a:r>
              <a:rPr lang="en-US" dirty="0" smtClean="0"/>
              <a:t>Easy &amp; fast</a:t>
            </a:r>
          </a:p>
          <a:p>
            <a:pPr lvl="1"/>
            <a:r>
              <a:rPr lang="en-US" dirty="0" smtClean="0"/>
              <a:t>System specific distribution: no compiles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ibrary dependencies,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zlib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mpich</a:t>
            </a:r>
            <a:r>
              <a:rPr lang="en-US" dirty="0" smtClean="0"/>
              <a:t>,…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Upgrading Python version: clone first!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170" y="3933056"/>
            <a:ext cx="41368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Fine on your own machine,</a:t>
            </a:r>
          </a:p>
          <a:p>
            <a:r>
              <a:rPr lang="en-US" sz="2800" dirty="0" smtClean="0"/>
              <a:t>not so fine on HPC cluster!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148899" y="3949632"/>
            <a:ext cx="30330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Performance!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44281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from 2.x to 3.x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885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</a:t>
            </a:r>
            <a:r>
              <a:rPr lang="en-US" dirty="0"/>
              <a:t>g</a:t>
            </a:r>
            <a:r>
              <a:rPr lang="en-US" dirty="0" smtClean="0"/>
              <a:t> &amp; dicin</a:t>
            </a:r>
            <a:r>
              <a:rPr lang="en-US" dirty="0"/>
              <a:t>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 smtClean="0"/>
              <a:t>Creating </a:t>
            </a:r>
            <a:r>
              <a:rPr lang="en-US" dirty="0" err="1" smtClean="0"/>
              <a:t>sublists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 smtClean="0"/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 smtClean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 smtClean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Python 3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exec</a:t>
            </a:r>
            <a:r>
              <a:rPr lang="en-US" dirty="0" smtClean="0"/>
              <a:t> are functions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return views, not lists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map()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filter()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zip()</a:t>
            </a:r>
            <a:r>
              <a:rPr lang="en-US" dirty="0" smtClean="0"/>
              <a:t> return iterators, not lists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xrange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no longer exists, just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1/2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1//2 == 0</a:t>
            </a:r>
          </a:p>
          <a:p>
            <a:r>
              <a:rPr lang="en-US" dirty="0" smtClean="0"/>
              <a:t>nonlocal makes scoping somewhat more sane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a, *rest = [1, 2, 3, 4] </a:t>
            </a:r>
            <a:r>
              <a:rPr lang="en-US" dirty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 == 1, rest == [2, 3, 4]</a:t>
            </a:r>
          </a:p>
          <a:p>
            <a:r>
              <a:rPr lang="en-US" dirty="0" smtClean="0"/>
              <a:t>dictionary &amp; set comprehensions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super(…)</a:t>
            </a:r>
            <a:r>
              <a:rPr lang="en-US" dirty="0" smtClean="0"/>
              <a:t> is more sane</a:t>
            </a:r>
          </a:p>
          <a:p>
            <a:r>
              <a:rPr lang="en-US" dirty="0" smtClean="0"/>
              <a:t>strings: UTF-8, so can't be compared to or written as bytes directly (binary I/O)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370</a:t>
            </a:fld>
            <a:endParaRPr lang="nl-BE" dirty="0"/>
          </a:p>
        </p:txBody>
      </p:sp>
      <p:sp>
        <p:nvSpPr>
          <p:cNvPr id="5" name="Rectangle 4"/>
          <p:cNvSpPr/>
          <p:nvPr/>
        </p:nvSpPr>
        <p:spPr>
          <a:xfrm>
            <a:off x="827584" y="3068960"/>
            <a:ext cx="1800200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/>
          <p:cNvSpPr/>
          <p:nvPr/>
        </p:nvSpPr>
        <p:spPr>
          <a:xfrm>
            <a:off x="827584" y="5229200"/>
            <a:ext cx="1872208" cy="504056"/>
          </a:xfrm>
          <a:prstGeom prst="rect">
            <a:avLst/>
          </a:prstGeom>
          <a:solidFill>
            <a:srgbClr val="FF0000">
              <a:alpha val="3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82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to help migration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(lots of) tests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r>
              <a:rPr lang="en-US" dirty="0" smtClean="0"/>
              <a:t>, or, better,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Prepare 2.x code: import from the future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division,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future_buildins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map, filter, zip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2to3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Shows a diff in patch format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Can convert file in place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 -w</a:t>
            </a:r>
            <a:r>
              <a:rPr lang="en-US" dirty="0" smtClean="0">
                <a:cs typeface="Courier New" panose="02070309020205020404" pitchFamily="49" charset="0"/>
              </a:rPr>
              <a:t> flags)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en-US" dirty="0" smtClean="0">
                <a:cs typeface="Courier New" panose="02070309020205020404" pitchFamily="49" charset="0"/>
              </a:rPr>
              <a:t> for syntax/semantic checks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75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Division of integers return float:</a:t>
            </a:r>
          </a:p>
          <a:p>
            <a:pPr lvl="1"/>
            <a:r>
              <a:rPr lang="en-US" dirty="0" smtClean="0"/>
              <a:t>Python 2.x: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3/4</a:t>
            </a:r>
          </a:p>
          <a:p>
            <a:pPr lvl="1"/>
            <a:r>
              <a:rPr lang="en-US" dirty="0" smtClean="0"/>
              <a:t>Python 3.x: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3//4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Universal newlines mode for text file reading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line ending not translated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line endings translation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Binary I/O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2.x: strings and bytes mix easily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Python 3.x: strings are UTF-8, so can't be compared or concatenated to binary reads (bytes)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82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sort</a:t>
            </a:r>
          </a:p>
          <a:p>
            <a:pPr lvl="1"/>
            <a:r>
              <a:rPr lang="en-US" dirty="0" smtClean="0"/>
              <a:t>Python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 smtClean="0"/>
              <a:t> keyword</a:t>
            </a:r>
          </a:p>
          <a:p>
            <a:pPr lvl="1"/>
            <a:r>
              <a:rPr lang="en-US" dirty="0" smtClean="0"/>
              <a:t>Python 3: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 smtClean="0"/>
              <a:t> keyword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for both 2.x and 3.x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future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module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51520" y="2204864"/>
            <a:ext cx="859401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__ import 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absolute_import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print_function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unicode_literals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(bytes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int, list, object, range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input, next,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open,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super, filter, map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zip)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0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Analytics Anaconda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Spyder</a:t>
            </a:r>
            <a:r>
              <a:rPr lang="en-US" dirty="0" smtClean="0"/>
              <a:t> development environment</a:t>
            </a:r>
          </a:p>
          <a:p>
            <a:pPr lvl="1"/>
            <a:r>
              <a:rPr lang="en-US" dirty="0" smtClean="0"/>
              <a:t>Editor: write scripts/modules</a:t>
            </a:r>
          </a:p>
          <a:p>
            <a:pPr lvl="1"/>
            <a:r>
              <a:rPr lang="en-US" dirty="0" smtClean="0"/>
              <a:t>Console, i.e., </a:t>
            </a:r>
            <a:r>
              <a:rPr lang="en-US" dirty="0" err="1" smtClean="0"/>
              <a:t>iPython</a:t>
            </a:r>
            <a:r>
              <a:rPr lang="en-US" dirty="0" smtClean="0"/>
              <a:t> interpreter: execute code snippets, run </a:t>
            </a:r>
            <a:r>
              <a:rPr lang="en-US" dirty="0" err="1" smtClean="0"/>
              <a:t>scipts</a:t>
            </a:r>
            <a:endParaRPr lang="en-US" dirty="0" smtClean="0"/>
          </a:p>
          <a:p>
            <a:pPr lvl="1"/>
            <a:r>
              <a:rPr lang="en-US" dirty="0" smtClean="0"/>
              <a:t>Object inspector: from editor/console</a:t>
            </a:r>
          </a:p>
          <a:p>
            <a:r>
              <a:rPr lang="en-US" dirty="0" smtClean="0"/>
              <a:t>Standalone </a:t>
            </a:r>
            <a:r>
              <a:rPr lang="en-US" dirty="0" err="1" smtClean="0"/>
              <a:t>iPython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err="1" smtClean="0"/>
              <a:t>Qt</a:t>
            </a:r>
            <a:r>
              <a:rPr lang="en-US" dirty="0" smtClean="0"/>
              <a:t> console</a:t>
            </a:r>
          </a:p>
          <a:p>
            <a:pPr lvl="1"/>
            <a:r>
              <a:rPr lang="en-US" dirty="0" smtClean="0"/>
              <a:t>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211960" y="5199583"/>
            <a:ext cx="3945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License: free for academic use</a:t>
            </a:r>
            <a:endParaRPr lang="nl-BE" sz="2400" dirty="0"/>
          </a:p>
        </p:txBody>
      </p:sp>
      <p:pic>
        <p:nvPicPr>
          <p:cNvPr id="7170" name="Picture 2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66575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9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377</a:t>
            </a:fld>
            <a:endParaRPr lang="nl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26349"/>
            <a:ext cx="8572797" cy="522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609009"/>
            <a:ext cx="9398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editor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246124" y="5487615"/>
            <a:ext cx="114230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console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47678" y="3356992"/>
            <a:ext cx="220464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 inspector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68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work cycle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until done</a:t>
            </a:r>
          </a:p>
          <a:p>
            <a:pPr lvl="1"/>
            <a:r>
              <a:rPr lang="en-US" dirty="0" smtClean="0"/>
              <a:t>Edit code</a:t>
            </a:r>
            <a:endParaRPr lang="nl-BE" dirty="0" smtClean="0"/>
          </a:p>
          <a:p>
            <a:pPr lvl="1"/>
            <a:r>
              <a:rPr lang="en-US" dirty="0" smtClean="0"/>
              <a:t>Safe file</a:t>
            </a:r>
          </a:p>
          <a:p>
            <a:pPr lvl="1"/>
            <a:r>
              <a:rPr lang="en-US" dirty="0" smtClean="0"/>
              <a:t>Run file</a:t>
            </a:r>
          </a:p>
          <a:p>
            <a:pPr lvl="1"/>
            <a:r>
              <a:rPr lang="en-US" dirty="0" smtClean="0"/>
              <a:t>Check results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378</a:t>
            </a:fld>
            <a:endParaRPr lang="nl-B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4194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6"/>
          <a:stretch/>
        </p:blipFill>
        <p:spPr bwMode="auto">
          <a:xfrm>
            <a:off x="1763688" y="4208365"/>
            <a:ext cx="6915150" cy="260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807804" y="2470464"/>
            <a:ext cx="3348372" cy="1534600"/>
            <a:chOff x="2807804" y="2470464"/>
            <a:chExt cx="3348372" cy="1534600"/>
          </a:xfrm>
        </p:grpSpPr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2807804" y="2470464"/>
              <a:ext cx="2448272" cy="110255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355976" y="3573016"/>
              <a:ext cx="1800200" cy="4320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27784" y="1818482"/>
            <a:ext cx="2453564" cy="1178470"/>
            <a:chOff x="2627784" y="1818482"/>
            <a:chExt cx="2453564" cy="1178470"/>
          </a:xfrm>
        </p:grpSpPr>
        <p:cxnSp>
          <p:nvCxnSpPr>
            <p:cNvPr id="9" name="Straight Arrow Connector 8"/>
            <p:cNvCxnSpPr>
              <a:endCxn id="21" idx="2"/>
            </p:cNvCxnSpPr>
            <p:nvPr/>
          </p:nvCxnSpPr>
          <p:spPr>
            <a:xfrm flipV="1">
              <a:off x="2627784" y="1998502"/>
              <a:ext cx="2237540" cy="99845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27784" y="1769307"/>
            <a:ext cx="3029628" cy="1731701"/>
            <a:chOff x="2051720" y="1818482"/>
            <a:chExt cx="3029628" cy="1731701"/>
          </a:xfrm>
        </p:grpSpPr>
        <p:cxnSp>
          <p:nvCxnSpPr>
            <p:cNvPr id="28" name="Straight Arrow Connector 27"/>
            <p:cNvCxnSpPr>
              <a:endCxn id="29" idx="2"/>
            </p:cNvCxnSpPr>
            <p:nvPr/>
          </p:nvCxnSpPr>
          <p:spPr>
            <a:xfrm flipV="1">
              <a:off x="2051720" y="1998502"/>
              <a:ext cx="2813604" cy="155168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865324" y="1818482"/>
              <a:ext cx="216024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763688" y="4005064"/>
            <a:ext cx="1656184" cy="2520280"/>
            <a:chOff x="1763688" y="4005064"/>
            <a:chExt cx="1656184" cy="2520280"/>
          </a:xfrm>
        </p:grpSpPr>
        <p:cxnSp>
          <p:nvCxnSpPr>
            <p:cNvPr id="17" name="Straight Arrow Connector 16"/>
            <p:cNvCxnSpPr>
              <a:endCxn id="26" idx="0"/>
            </p:cNvCxnSpPr>
            <p:nvPr/>
          </p:nvCxnSpPr>
          <p:spPr>
            <a:xfrm flipH="1">
              <a:off x="2231740" y="4005064"/>
              <a:ext cx="1188132" cy="22322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1763688" y="6237312"/>
              <a:ext cx="936104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401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object inspector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Executing code snippets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Variable values in inspector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379</a:t>
            </a:fld>
            <a:endParaRPr lang="nl-B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01" y="2348880"/>
            <a:ext cx="31242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92" y="4653136"/>
            <a:ext cx="4838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1465265" y="2924944"/>
            <a:ext cx="750524" cy="2386655"/>
            <a:chOff x="1465265" y="2924944"/>
            <a:chExt cx="750524" cy="2386655"/>
          </a:xfrm>
        </p:grpSpPr>
        <p:sp>
          <p:nvSpPr>
            <p:cNvPr id="5" name="Oval 4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Oval 7"/>
            <p:cNvSpPr/>
            <p:nvPr/>
          </p:nvSpPr>
          <p:spPr>
            <a:xfrm>
              <a:off x="1465265" y="5101851"/>
              <a:ext cx="216024" cy="2097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Elbow Connector 6"/>
            <p:cNvCxnSpPr>
              <a:stCxn id="5" idx="2"/>
              <a:endCxn id="8" idx="2"/>
            </p:cNvCxnSpPr>
            <p:nvPr/>
          </p:nvCxnSpPr>
          <p:spPr>
            <a:xfrm rot="10800000" flipV="1">
              <a:off x="1465265" y="3029817"/>
              <a:ext cx="534500" cy="2176907"/>
            </a:xfrm>
            <a:prstGeom prst="bentConnector3">
              <a:avLst>
                <a:gd name="adj1" fmla="val 311900"/>
              </a:avLst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475656" y="3182532"/>
            <a:ext cx="781697" cy="2397046"/>
            <a:chOff x="1434092" y="2924944"/>
            <a:chExt cx="781697" cy="2397046"/>
          </a:xfrm>
        </p:grpSpPr>
        <p:sp>
          <p:nvSpPr>
            <p:cNvPr id="16" name="Oval 15"/>
            <p:cNvSpPr/>
            <p:nvPr/>
          </p:nvSpPr>
          <p:spPr>
            <a:xfrm>
              <a:off x="1999765" y="2924944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l 16"/>
            <p:cNvSpPr/>
            <p:nvPr/>
          </p:nvSpPr>
          <p:spPr>
            <a:xfrm>
              <a:off x="1434092" y="5112242"/>
              <a:ext cx="216024" cy="20974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Elbow Connector 17"/>
            <p:cNvCxnSpPr>
              <a:stCxn id="16" idx="2"/>
              <a:endCxn id="17" idx="2"/>
            </p:cNvCxnSpPr>
            <p:nvPr/>
          </p:nvCxnSpPr>
          <p:spPr>
            <a:xfrm rot="10800000" flipV="1">
              <a:off x="1434093" y="3029818"/>
              <a:ext cx="565673" cy="2187298"/>
            </a:xfrm>
            <a:prstGeom prst="bentConnector3">
              <a:avLst>
                <a:gd name="adj1" fmla="val 272670"/>
              </a:avLst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91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 list: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list(range(1, 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 smtClean="0"/>
          </a:p>
          <a:p>
            <a:r>
              <a:rPr lang="en-US" dirty="0" smtClean="0"/>
              <a:t>Straightforward iteration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 smtClean="0"/>
              <a:t>Need index?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smtClean="0"/>
              <a:t>Better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740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0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 smtClean="0">
                <a:solidFill>
                  <a:srgbClr val="00B050"/>
                </a:solidFill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84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function/method/… in editor/console, press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ctrl-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Help in object inspector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380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745582" y="2276872"/>
            <a:ext cx="2914650" cy="1485900"/>
            <a:chOff x="3114675" y="2686050"/>
            <a:chExt cx="2914650" cy="148590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675" y="2686050"/>
              <a:ext cx="2914650" cy="148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4067944" y="3593798"/>
              <a:ext cx="432048" cy="144016"/>
            </a:xfrm>
            <a:prstGeom prst="rect">
              <a:avLst/>
            </a:prstGeom>
            <a:solidFill>
              <a:srgbClr val="A6A6A6">
                <a:alpha val="3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34" y="4509120"/>
            <a:ext cx="69532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1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Spyder</a:t>
            </a:r>
            <a:r>
              <a:rPr lang="en-US" dirty="0" smtClean="0"/>
              <a:t>: more features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Project/file manager</a:t>
            </a:r>
          </a:p>
          <a:p>
            <a:r>
              <a:rPr lang="en-US" dirty="0" smtClean="0"/>
              <a:t>Debug code</a:t>
            </a:r>
          </a:p>
          <a:p>
            <a:r>
              <a:rPr lang="en-US" dirty="0" smtClean="0"/>
              <a:t>Profile code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92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learning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Python tutorial: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https://docs.python.org/3.4/tutorial/ </a:t>
            </a:r>
            <a:endParaRPr lang="en-US" dirty="0" smtClean="0"/>
          </a:p>
          <a:p>
            <a:r>
              <a:rPr lang="en-US" dirty="0" smtClean="0"/>
              <a:t>Library reference: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docs.python.org/3.4/library/</a:t>
            </a:r>
            <a:r>
              <a:rPr lang="en-US" dirty="0" smtClean="0"/>
              <a:t> </a:t>
            </a:r>
          </a:p>
          <a:p>
            <a:r>
              <a:rPr lang="en-US" dirty="0" smtClean="0"/>
              <a:t>Language reference: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docs.python.org/3.4/reference/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Think Python:</a:t>
            </a:r>
            <a:br>
              <a:rPr lang="en-US" dirty="0" smtClean="0"/>
            </a:b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www.greenteapress.com/thinkpython/thinkpython.pdf</a:t>
            </a:r>
            <a:endParaRPr lang="en-US" dirty="0" smtClean="0"/>
          </a:p>
          <a:p>
            <a:r>
              <a:rPr lang="en-US" dirty="0" smtClean="0"/>
              <a:t>Python style guides:</a:t>
            </a:r>
          </a:p>
          <a:p>
            <a:pPr lvl="1"/>
            <a:r>
              <a:rPr lang="en-US" dirty="0" smtClean="0"/>
              <a:t>Idioms and anti-idioms </a:t>
            </a:r>
            <a:r>
              <a:rPr lang="en-US" dirty="0"/>
              <a:t>in Python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docs.python.org/2/howto/doanddont.html</a:t>
            </a:r>
            <a:endParaRPr lang="en-US" dirty="0"/>
          </a:p>
          <a:p>
            <a:pPr lvl="1"/>
            <a:r>
              <a:rPr lang="en-US" dirty="0" smtClean="0"/>
              <a:t>PEP 8: </a:t>
            </a: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://www.python.org/dev/peps/pep-0008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Google: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://google-styleguide.googlecode.com/svn/trunk/pyguide.html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How to make mistakes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Mike </a:t>
            </a:r>
            <a:r>
              <a:rPr lang="en-US" dirty="0" err="1" smtClean="0"/>
              <a:t>Pirnat</a:t>
            </a:r>
            <a:r>
              <a:rPr lang="en-US" dirty="0" smtClean="0"/>
              <a:t>, O'Reilly, 2015</a:t>
            </a:r>
          </a:p>
          <a:p>
            <a:r>
              <a:rPr lang="en-US" i="1" dirty="0" smtClean="0"/>
              <a:t>Fluent Python: clear, concise and effective programming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 smtClean="0"/>
              <a:t>Ramalho</a:t>
            </a:r>
            <a:r>
              <a:rPr lang="en-US" dirty="0" smtClean="0"/>
              <a:t>, O'Reilly, 2015</a:t>
            </a:r>
            <a:r>
              <a:rPr lang="en-US" dirty="0"/>
              <a:t/>
            </a:r>
            <a:br>
              <a:rPr lang="en-US" dirty="0"/>
            </a:b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1800" y="4869160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Many, many more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Official Python website: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http://www.python.org/</a:t>
            </a:r>
            <a:endParaRPr lang="en-US" dirty="0" smtClean="0"/>
          </a:p>
          <a:p>
            <a:r>
              <a:rPr lang="en-US" dirty="0" err="1" smtClean="0"/>
              <a:t>PyPI</a:t>
            </a:r>
            <a:r>
              <a:rPr lang="en-US" dirty="0" smtClean="0"/>
              <a:t> (Python Package Index):</a:t>
            </a:r>
            <a:br>
              <a:rPr lang="en-US" dirty="0" smtClean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pypi.python.org/pypi</a:t>
            </a:r>
            <a:endParaRPr lang="en-US" dirty="0" smtClean="0"/>
          </a:p>
          <a:p>
            <a:r>
              <a:rPr lang="en-US" dirty="0" smtClean="0"/>
              <a:t>Continuum Anaconda (fully </a:t>
            </a:r>
            <a:r>
              <a:rPr lang="en-US" dirty="0"/>
              <a:t>loaded Python distribution, free for academic use)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>
                <a:hlinkClick r:id="rId4"/>
              </a:rPr>
              <a:t>https://store.continuum.io/cshop/anaconda</a:t>
            </a:r>
            <a:r>
              <a:rPr lang="en-US" dirty="0" smtClean="0">
                <a:hlinkClick r:id="rId4"/>
              </a:rPr>
              <a:t>/</a:t>
            </a:r>
            <a:endParaRPr lang="en-US" sz="3000" dirty="0" smtClean="0"/>
          </a:p>
          <a:p>
            <a:r>
              <a:rPr lang="en-US" sz="3000" dirty="0" err="1" smtClean="0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</a:t>
            </a:r>
            <a:r>
              <a:rPr lang="en-US" sz="3000" dirty="0" smtClean="0">
                <a:hlinkClick r:id="rId5"/>
              </a:rPr>
              <a:t>conda.pydata.org/miniconda.html</a:t>
            </a:r>
            <a:r>
              <a:rPr lang="en-US" sz="3000" dirty="0" smtClean="0"/>
              <a:t> </a:t>
            </a:r>
            <a:endParaRPr lang="en-US" sz="3000" dirty="0"/>
          </a:p>
          <a:p>
            <a:r>
              <a:rPr lang="en-US" sz="3000" dirty="0" err="1" smtClean="0"/>
              <a:t>PyLint</a:t>
            </a:r>
            <a:r>
              <a:rPr lang="en-US" sz="3000" dirty="0" smtClean="0"/>
              <a:t> (check syntax before running script):</a:t>
            </a:r>
            <a:br>
              <a:rPr lang="en-US" sz="3000" dirty="0" smtClean="0"/>
            </a:br>
            <a:r>
              <a:rPr lang="en-US" dirty="0">
                <a:hlinkClick r:id="rId6"/>
              </a:rPr>
              <a:t>http://www.pylint.org/</a:t>
            </a:r>
            <a:endParaRPr lang="en-US" dirty="0" smtClean="0"/>
          </a:p>
          <a:p>
            <a:r>
              <a:rPr lang="en-US" dirty="0" smtClean="0"/>
              <a:t>Flake8 (another </a:t>
            </a:r>
            <a:r>
              <a:rPr lang="en-US" dirty="0"/>
              <a:t>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pypi.python.org/pypi/flake8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PyDev</a:t>
            </a:r>
            <a:r>
              <a:rPr lang="en-US" dirty="0" smtClean="0"/>
              <a:t> (Eclipse plugin for Python development):</a:t>
            </a:r>
            <a:br>
              <a:rPr lang="en-US" dirty="0" smtClean="0"/>
            </a:br>
            <a:r>
              <a:rPr lang="en-US" dirty="0">
                <a:hlinkClick r:id="rId8"/>
              </a:rPr>
              <a:t>http://pydev.org/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Useful non-standard Python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Numerical computations, especially linear algebra: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2"/>
              </a:rPr>
              <a:t>http://www.numpy.org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 smtClean="0"/>
          </a:p>
          <a:p>
            <a:r>
              <a:rPr lang="en-US" dirty="0" smtClean="0"/>
              <a:t>Image processing: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  <a:br>
              <a:rPr lang="en-US" dirty="0" smtClean="0"/>
            </a:br>
            <a:r>
              <a:rPr lang="en-US" dirty="0">
                <a:hlinkClick r:id="rId4"/>
              </a:rPr>
              <a:t>http://scikit-image.org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Parsing context free languages: </a:t>
            </a:r>
            <a:r>
              <a:rPr lang="en-US" dirty="0" err="1" smtClean="0"/>
              <a:t>pyparsing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 smtClean="0"/>
          </a:p>
          <a:p>
            <a:r>
              <a:rPr lang="en-US" dirty="0" smtClean="0"/>
              <a:t>HDF5: </a:t>
            </a:r>
            <a:r>
              <a:rPr lang="en-US" dirty="0" err="1" smtClean="0"/>
              <a:t>PyTables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www.pytables.org/</a:t>
            </a:r>
            <a:endParaRPr lang="en-US" dirty="0" smtClean="0"/>
          </a:p>
          <a:p>
            <a:r>
              <a:rPr lang="en-US" dirty="0" smtClean="0"/>
              <a:t>Data analysis: pandas</a:t>
            </a:r>
            <a:br>
              <a:rPr lang="en-US" dirty="0" smtClean="0"/>
            </a:br>
            <a:r>
              <a:rPr lang="en-US" dirty="0">
                <a:hlinkClick r:id="rId7"/>
              </a:rPr>
              <a:t>http://pandas.pydata.org/</a:t>
            </a:r>
            <a:endParaRPr lang="en-US" dirty="0" smtClean="0"/>
          </a:p>
          <a:p>
            <a:r>
              <a:rPr lang="en-US" dirty="0" smtClean="0"/>
              <a:t>Plots: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HoloViews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8"/>
              </a:rPr>
              <a:t>http://matplotlib.org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9"/>
              </a:rPr>
              <a:t>http://ioam.github.io/holoviews</a:t>
            </a:r>
            <a:r>
              <a:rPr lang="en-US" dirty="0" smtClean="0">
                <a:hlinkClick r:id="rId9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Bioinformatics: </a:t>
            </a:r>
            <a:r>
              <a:rPr lang="en-US" dirty="0" err="1" smtClean="0"/>
              <a:t>BioPython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0"/>
              </a:rPr>
              <a:t>http://</a:t>
            </a:r>
            <a:r>
              <a:rPr lang="en-US" dirty="0" smtClean="0">
                <a:hlinkClick r:id="rId10"/>
              </a:rPr>
              <a:t>biopython.org/</a:t>
            </a:r>
            <a:endParaRPr lang="en-US" dirty="0" smtClean="0"/>
          </a:p>
          <a:p>
            <a:r>
              <a:rPr lang="en-US" dirty="0" smtClean="0"/>
              <a:t>Graphs: </a:t>
            </a:r>
            <a:r>
              <a:rPr lang="en-US" dirty="0" err="1" smtClean="0"/>
              <a:t>NetworkX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1"/>
              </a:rPr>
              <a:t>http://networkx.github.io/</a:t>
            </a:r>
            <a:endParaRPr lang="en-US" dirty="0" smtClean="0"/>
          </a:p>
          <a:p>
            <a:r>
              <a:rPr lang="en-US" dirty="0" smtClean="0"/>
              <a:t>GUI development: </a:t>
            </a:r>
            <a:r>
              <a:rPr lang="en-US" dirty="0" err="1" smtClean="0"/>
              <a:t>wxPython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hlinkClick r:id="rId12"/>
              </a:rPr>
              <a:t>http://www.wxpython.org/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 smtClean="0"/>
              <a:t>How to do lists of floats?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 smtClean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print('case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'dim', 'temp')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range(1, 4):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[0.5*x for x in range(-1, 2)]: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temp)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 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93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looks a lot like math</a:t>
            </a:r>
            <a:endParaRPr lang="nl-BE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consider using </a:t>
            </a:r>
            <a:r>
              <a:rPr lang="en-US" sz="2800" dirty="0" err="1" smtClean="0"/>
              <a:t>numpy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Python is general purpose programming language, but strong for</a:t>
            </a:r>
          </a:p>
          <a:p>
            <a:pPr lvl="1"/>
            <a:r>
              <a:rPr lang="en-US" dirty="0" smtClean="0"/>
              <a:t>Data transformation: rewrite data into another format</a:t>
            </a:r>
          </a:p>
          <a:p>
            <a:pPr lvl="2"/>
            <a:r>
              <a:rPr lang="en-US" dirty="0" smtClean="0"/>
              <a:t>Preprocessing/</a:t>
            </a:r>
            <a:r>
              <a:rPr lang="en-US" dirty="0" err="1" smtClean="0"/>
              <a:t>postprocessing</a:t>
            </a:r>
            <a:r>
              <a:rPr lang="en-US" dirty="0" smtClean="0"/>
              <a:t>/aggregating data</a:t>
            </a:r>
          </a:p>
          <a:p>
            <a:pPr lvl="1"/>
            <a:r>
              <a:rPr lang="en-US" dirty="0" smtClean="0"/>
              <a:t>Prototyping</a:t>
            </a:r>
          </a:p>
          <a:p>
            <a:pPr lvl="2"/>
            <a:r>
              <a:rPr lang="en-US" dirty="0" smtClean="0"/>
              <a:t>Experiment easily in Python, fast implementation later</a:t>
            </a:r>
          </a:p>
          <a:p>
            <a:pPr lvl="2"/>
            <a:r>
              <a:rPr lang="en-US" dirty="0" smtClean="0"/>
              <a:t>Explorative programming</a:t>
            </a:r>
          </a:p>
          <a:p>
            <a:pPr lvl="1"/>
            <a:r>
              <a:rPr lang="en-US" dirty="0" smtClean="0"/>
              <a:t>Glue/coordination language</a:t>
            </a:r>
          </a:p>
          <a:p>
            <a:pPr lvl="2"/>
            <a:r>
              <a:rPr lang="en-US" dirty="0" smtClean="0"/>
              <a:t>Use Python as "scaffolding" for libraries in C/C++/Fortran</a:t>
            </a:r>
          </a:p>
          <a:p>
            <a:pPr lvl="1"/>
            <a:r>
              <a:rPr lang="en-US" dirty="0" smtClean="0"/>
              <a:t>In-application scripting language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Kitware</a:t>
            </a:r>
            <a:r>
              <a:rPr lang="en-US" dirty="0" smtClean="0"/>
              <a:t> </a:t>
            </a:r>
            <a:r>
              <a:rPr lang="en-US" dirty="0" err="1" smtClean="0"/>
              <a:t>ParaView</a:t>
            </a:r>
            <a:r>
              <a:rPr lang="en-US" dirty="0" smtClean="0"/>
              <a:t>, </a:t>
            </a:r>
            <a:r>
              <a:rPr lang="en-US" dirty="0" err="1" smtClean="0"/>
              <a:t>Dassault</a:t>
            </a:r>
            <a:r>
              <a:rPr lang="en-US" dirty="0" smtClean="0"/>
              <a:t>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Abaqus</a:t>
            </a:r>
            <a:r>
              <a:rPr lang="en-US" dirty="0" smtClean="0"/>
              <a:t>™, Adobe Photoshop™</a:t>
            </a:r>
          </a:p>
          <a:p>
            <a:pPr lvl="1"/>
            <a:r>
              <a:rPr lang="en-US" dirty="0" smtClean="0"/>
              <a:t>Graphical user interfaces</a:t>
            </a:r>
          </a:p>
          <a:p>
            <a:pPr lvl="2"/>
            <a:r>
              <a:rPr lang="en-US" dirty="0" smtClean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tabs as separator</a:t>
            </a:r>
          </a:p>
          <a:p>
            <a:r>
              <a:rPr lang="en-US" dirty="0" smtClean="0"/>
              <a:t>Increase number of digits after decimal point to 4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619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2915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139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576656" y="3737906"/>
            <a:ext cx="1965118" cy="1851334"/>
            <a:chOff x="1576656" y="3284984"/>
            <a:chExt cx="1965118" cy="1851334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76656" y="4736208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tab</a:t>
              </a:r>
              <a:endParaRPr lang="nl-BE" sz="2000" dirty="0"/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1839741" y="3356993"/>
              <a:ext cx="319991" cy="1379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1839741" y="3356992"/>
              <a:ext cx="1522013" cy="13792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355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object (class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 smtClean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1259632" y="3822139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0}\t{1}\t{2:.4f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}'.format(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03648" y="2852936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object</a:t>
              </a:r>
              <a:endParaRPr lang="nl-BE" sz="20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56004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203850" y="4653131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11781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2615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method parameters</a:t>
              </a:r>
              <a:endParaRPr lang="nl-BE" sz="2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63688" y="5949280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methods on strings produce new strings</a:t>
            </a:r>
            <a:endParaRPr lang="nl-BE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63888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case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dim temp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0.0000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95536" y="4133979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data[2]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'0.0'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print('{0}\t{1}\t{2:.4f}'.format(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data[0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data[1],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float(data[2])))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things in and out:</a:t>
            </a:r>
            <a:br>
              <a:rPr lang="en-US" dirty="0" smtClean="0"/>
            </a:br>
            <a:r>
              <a:rPr lang="en-US" dirty="0" smtClean="0"/>
              <a:t>I/O &amp; command line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file handles: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/>
              <a:t>: standard input (keyboard, pipe in)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: standard output (screen, pipe out)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 smtClean="0"/>
              <a:t>: standard error (screen, pipe out)</a:t>
            </a:r>
          </a:p>
          <a:p>
            <a:r>
              <a:rPr lang="en-US" dirty="0" smtClean="0"/>
              <a:t>Reading a single line: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: returns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Reading all lines at once: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ym typeface="Wingdings" pitchFamily="2" charset="2"/>
              </a:rPr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6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line endings,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 are</a:t>
            </a:r>
            <a:br>
              <a:rPr lang="en-US" dirty="0" smtClean="0"/>
            </a:br>
            <a:r>
              <a:rPr lang="en-US" dirty="0" smtClean="0"/>
              <a:t>included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403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&amp; memory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method reads whole file at once</a:t>
            </a:r>
          </a:p>
          <a:p>
            <a:pPr lvl="1"/>
            <a:r>
              <a:rPr lang="en-US" dirty="0" smtClean="0"/>
              <a:t>For large files, creates long list = lots of memory</a:t>
            </a:r>
          </a:p>
          <a:p>
            <a:r>
              <a:rPr lang="en-US" dirty="0" smtClean="0"/>
              <a:t>Avoid: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6992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6992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046275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Returns iterator, not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friendly!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file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function writes objects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 smtClean="0"/>
              <a:t>, adds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' (or 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 smtClean="0"/>
              <a:t>') and applies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conversion function by default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 smtClean="0"/>
              <a:t> method writes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to file handle, e.g.,</a:t>
            </a: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lush()</a:t>
            </a:r>
            <a:r>
              <a:rPr lang="en-US" dirty="0" smtClean="0"/>
              <a:t> method flushes output to disk</a:t>
            </a:r>
          </a:p>
          <a:p>
            <a:pPr lvl="1"/>
            <a:r>
              <a:rPr lang="en-US" dirty="0" smtClean="0"/>
              <a:t>At least, tells OS to do so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/>
              <a:t> has some useful optional arguments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: allows to print to any open file handle, 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/>
              <a:t> (default: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/>
              <a:t>: character to separate multiple objects to print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/>
              <a:t>: character to add when all arguments are printed</a:t>
            </a:r>
            <a:br>
              <a:rPr lang="en-US" dirty="0" smtClean="0"/>
            </a:br>
            <a:r>
              <a:rPr lang="en-US" dirty="0" smtClean="0"/>
              <a:t>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 smtClean="0"/>
              <a:t>: whether to combine print with a flush on the file handle (default: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 smtClean="0"/>
              <a:t>),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command line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name &amp; command line arguments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80928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['cla_printer.py',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'alpha beta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'3.5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']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372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Note:</a:t>
              </a:r>
            </a:p>
            <a:p>
              <a:r>
                <a:rPr lang="en-US" sz="2400" dirty="0" smtClean="0">
                  <a:solidFill>
                    <a:srgbClr val="FF0000"/>
                  </a:solidFill>
                </a:rPr>
                <a:t>all values</a:t>
              </a:r>
              <a:br>
                <a:rPr lang="en-US" sz="2400" dirty="0" smtClean="0">
                  <a:solidFill>
                    <a:srgbClr val="FF0000"/>
                  </a:solidFill>
                </a:rPr>
              </a:br>
              <a:r>
                <a:rPr lang="en-US" sz="2400" dirty="0" smtClean="0">
                  <a:solidFill>
                    <a:srgbClr val="FF0000"/>
                  </a:solidFill>
                </a:rPr>
                <a:t>are </a:t>
              </a:r>
              <a:r>
                <a:rPr lang="en-US" sz="24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403648" y="6021288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Okay for very simple cases, better: use </a:t>
            </a:r>
            <a:r>
              <a:rPr lang="en-US" sz="2400" dirty="0" err="1" smtClean="0"/>
              <a:t>argparse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github.com/gjbex/training-material/tree/master/Python/Fundamentals</a:t>
            </a:r>
            <a:r>
              <a:rPr lang="nl-BE" sz="18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3.x</a:t>
            </a:r>
          </a:p>
          <a:p>
            <a:pPr lvl="1"/>
            <a:r>
              <a:rPr lang="en-US" dirty="0" smtClean="0"/>
              <a:t>More clean than 2.x</a:t>
            </a:r>
          </a:p>
          <a:p>
            <a:pPr lvl="1"/>
            <a:r>
              <a:rPr lang="en-US" dirty="0" smtClean="0"/>
              <a:t>Almost all Python libraries supported</a:t>
            </a:r>
          </a:p>
          <a:p>
            <a:r>
              <a:rPr lang="en-US" dirty="0" smtClean="0"/>
              <a:t>Version 2.7.x</a:t>
            </a:r>
          </a:p>
          <a:p>
            <a:pPr lvl="1"/>
            <a:r>
              <a:rPr lang="en-US" dirty="0" smtClean="0"/>
              <a:t>Last of the 2.x releases</a:t>
            </a:r>
          </a:p>
          <a:p>
            <a:pPr lvl="1"/>
            <a:r>
              <a:rPr lang="en-US" dirty="0" smtClean="0"/>
              <a:t>Many Python 3.x features have been retrofitted</a:t>
            </a:r>
          </a:p>
          <a:p>
            <a:pPr lvl="1"/>
            <a:r>
              <a:rPr lang="en-US" dirty="0" smtClean="0"/>
              <a:t>All libraries support it</a:t>
            </a:r>
          </a:p>
          <a:p>
            <a:r>
              <a:rPr lang="en-US" dirty="0" smtClean="0"/>
              <a:t>Here, version 3.5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04048" y="3645024"/>
            <a:ext cx="28989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in-application scripting</a:t>
            </a:r>
            <a:br>
              <a:rPr lang="en-US" dirty="0" smtClean="0"/>
            </a:br>
            <a:r>
              <a:rPr lang="en-US" dirty="0" smtClean="0"/>
              <a:t>may be stuck at Python 2.7!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289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rid of line endings: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 smtClean="0"/>
              <a:t>method will strip all combinations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 and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 smtClean="0"/>
              <a:t> from right end of string</a:t>
            </a:r>
          </a:p>
          <a:p>
            <a:pPr lvl="1"/>
            <a:r>
              <a:rPr lang="en-US" dirty="0" smtClean="0"/>
              <a:t>Similar methods:</a:t>
            </a:r>
          </a:p>
          <a:p>
            <a:pPr lvl="2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 smtClean="0"/>
              <a:t>: strips from left end of string</a:t>
            </a:r>
          </a:p>
          <a:p>
            <a:pPr lvl="2"/>
            <a:r>
              <a:rPr lang="en-US" dirty="0" smtClean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 smtClean="0"/>
              <a:t>: strips from both ends of string</a:t>
            </a:r>
          </a:p>
          <a:p>
            <a:pPr lvl="1"/>
            <a:r>
              <a:rPr lang="en-US" dirty="0" smtClean="0"/>
              <a:t>no arguments, strips: space,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 smtClean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 smtClean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5877272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 that strings are not modified, new string is created!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Splitting string: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 smtClean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 smtClean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247383" y="4422011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2: 2013-03-28 04:30:17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04:30:17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end 2: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05:45:17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2013-03-28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09:15:38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4869160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on '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 smtClean="0"/>
              <a:t>', but note</a:t>
            </a:r>
            <a:br>
              <a:rPr lang="en-US" sz="2400" dirty="0" smtClean="0"/>
            </a:br>
            <a:r>
              <a:rPr lang="en-US" sz="2400" dirty="0" smtClean="0"/>
              <a:t>time format!!!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 smtClean="0"/>
              <a:t> return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starts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 smtClean="0"/>
              <a:t>/ends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 smtClean="0"/>
              <a:t> respectively,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 otherwise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699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Only single split, otherwise time is split as well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methods: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&lt;something&gt;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uppercase/lowercase: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whitespace: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has only digits: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/>
              <a:t>Test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is </a:t>
            </a:r>
            <a:r>
              <a:rPr lang="en-US" dirty="0" err="1" smtClean="0"/>
              <a:t>alphabethic</a:t>
            </a:r>
            <a:r>
              <a:rPr lang="en-US" dirty="0" smtClean="0"/>
              <a:t>/alphanumeric: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&amp; replacing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Does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contain substring?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 smtClean="0"/>
              <a:t>Find position of first occurrence of substring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returns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 smtClean="0"/>
              <a:t> when not found</a:t>
            </a:r>
          </a:p>
          <a:p>
            <a:pPr lvl="1"/>
            <a:r>
              <a:rPr lang="en-US" dirty="0" smtClean="0"/>
              <a:t>can search between given start and final position</a:t>
            </a:r>
          </a:p>
          <a:p>
            <a:r>
              <a:rPr lang="en-US" dirty="0" smtClean="0"/>
              <a:t>Replace all occurrences of substring by other substring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 smtClean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85241" y="5589240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methods, but this will do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Concatenating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smtClean="0"/>
              <a:t>Multiplying strings: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 smtClean="0"/>
              <a:t>Works for list as well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 smtClean="0"/>
              <a:t>However, bear in mind that this may </a:t>
            </a:r>
            <a:r>
              <a:rPr lang="en-US" i="1" dirty="0" smtClean="0"/>
              <a:t>not</a:t>
            </a:r>
            <a:r>
              <a:rPr lang="en-US" dirty="0" smtClean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list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data contained in list data structure</a:t>
            </a:r>
          </a:p>
          <a:p>
            <a:pPr lvl="1"/>
            <a:r>
              <a:rPr lang="en-US" dirty="0" smtClean="0"/>
              <a:t>Needs to be represented as delimited string</a:t>
            </a:r>
          </a:p>
          <a:p>
            <a:pPr lvl="1"/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 smtClean="0"/>
              <a:t>Use list comprehension,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function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 smtClean="0"/>
              <a:t>'s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 smtClean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99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524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&amp;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characters (elements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 accessed by position,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 smtClean="0"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 smtClean="0"/>
              <a:t>Substrings (slices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), e.g.,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&amp;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length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computes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 length (number of elements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') == 3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 smtClean="0"/>
              <a:t>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Length &amp; truth</a:t>
            </a:r>
          </a:p>
          <a:p>
            <a:pPr lvl="1"/>
            <a:r>
              <a:rPr lang="en-US" dirty="0" smtClean="0"/>
              <a:t>Empty string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string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 smtClean="0"/>
              <a:t>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, non-empty list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32044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ym typeface="Symbol"/>
                </a:rPr>
                <a:t></a:t>
              </a:r>
              <a:endParaRPr lang="en-US" b="1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floating point: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 smtClean="0"/>
              <a:t>necessary for comparison: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 &lt; 0.0</a:t>
            </a:r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 smtClean="0"/>
              <a:t>Convert number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 smtClean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integer: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 smtClean="0"/>
              <a:t>takes integer part of float,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 smtClean="0"/>
              <a:t>Determining type of expression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Teach programming in Python</a:t>
            </a:r>
          </a:p>
          <a:p>
            <a:pPr lvl="1"/>
            <a:r>
              <a:rPr lang="en-US" dirty="0" smtClean="0"/>
              <a:t>prerequisite: you should know how to program in some other language</a:t>
            </a:r>
            <a:r>
              <a:rPr lang="nl-BE" dirty="0" smtClean="0"/>
              <a:t>, </a:t>
            </a:r>
            <a:r>
              <a:rPr lang="nl-BE" dirty="0" err="1" smtClean="0"/>
              <a:t>if</a:t>
            </a:r>
            <a:r>
              <a:rPr lang="nl-BE" dirty="0" smtClean="0"/>
              <a:t> </a:t>
            </a:r>
            <a:r>
              <a:rPr lang="nl-BE" dirty="0" err="1" smtClean="0"/>
              <a:t>not</a:t>
            </a:r>
            <a:r>
              <a:rPr lang="nl-BE" dirty="0" smtClean="0"/>
              <a:t> </a:t>
            </a:r>
            <a:r>
              <a:rPr lang="nl-BE" dirty="0" err="1" smtClean="0"/>
              <a:t>consider</a:t>
            </a:r>
            <a:r>
              <a:rPr lang="nl-BE" dirty="0" smtClean="0"/>
              <a:t> first </a:t>
            </a:r>
            <a:r>
              <a:rPr lang="nl-BE" dirty="0" err="1" smtClean="0"/>
              <a:t>completing</a:t>
            </a:r>
            <a:endParaRPr lang="nl-BE" dirty="0"/>
          </a:p>
          <a:p>
            <a:pPr lvl="2"/>
            <a:r>
              <a:rPr lang="en-US" dirty="0" err="1" smtClean="0"/>
              <a:t>CodeAcademy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www.codecademy.com/tracks/python</a:t>
            </a:r>
            <a:endParaRPr lang="en-US" dirty="0" smtClean="0"/>
          </a:p>
          <a:p>
            <a:pPr lvl="2"/>
            <a:r>
              <a:rPr lang="en-US" dirty="0" err="1" smtClean="0"/>
              <a:t>LearnPython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://www.learnpython.org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Highlight Python's strong points</a:t>
            </a:r>
          </a:p>
          <a:p>
            <a:r>
              <a:rPr lang="en-US" dirty="0" smtClean="0"/>
              <a:t>Discuss Python's weak points and how to mitigate</a:t>
            </a:r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43608" y="5661248"/>
            <a:ext cx="726448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These sessions won't teach you how to program,</a:t>
            </a:r>
            <a:br>
              <a:rPr lang="en-US" sz="2800" dirty="0" smtClean="0"/>
            </a:br>
            <a:r>
              <a:rPr lang="en-US" sz="2800" dirty="0" smtClean="0"/>
              <a:t>how to find algorithms, that's beyond the scope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81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 form:</a:t>
            </a:r>
            <a:br>
              <a:rPr lang="en-US" dirty="0" smtClean="0"/>
            </a:br>
            <a:endParaRPr lang="en-US" dirty="0" smtClean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Nesting: structure through indentation</a:t>
            </a:r>
          </a:p>
          <a:p>
            <a:r>
              <a:rPr lang="en-US" dirty="0" smtClean="0"/>
              <a:t>Conditional expression:</a:t>
            </a:r>
          </a:p>
          <a:p>
            <a:endParaRPr lang="en-US" dirty="0" smtClean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971600" y="1774557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indentation</a:t>
                </a:r>
                <a:endParaRPr lang="nl-BE" sz="2400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171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colon!</a:t>
                </a:r>
                <a:endParaRPr lang="nl-BE" sz="2400" dirty="0"/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68386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3200" dirty="0">
                <a:latin typeface="Courier New" pitchFamily="49" charset="0"/>
                <a:cs typeface="Courier New" pitchFamily="49" charset="0"/>
              </a:rPr>
            </a:br>
            <a:r>
              <a:rPr lang="en-US" sz="3200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942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1600200"/>
            <a:ext cx="8229600" cy="4525963"/>
          </a:xfrm>
        </p:spPr>
        <p:txBody>
          <a:bodyPr/>
          <a:lstStyle/>
          <a:p>
            <a:r>
              <a:rPr lang="en-US" dirty="0" smtClean="0"/>
              <a:t>Boolean values: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 smtClean="0"/>
              <a:t>Boolean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 smtClean="0"/>
              <a:t>Comparison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work 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,…</a:t>
            </a:r>
          </a:p>
          <a:p>
            <a:r>
              <a:rPr lang="en-US" dirty="0" smtClean="0"/>
              <a:t>List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 smtClean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'e' not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['c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9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('\r\n')</a:t>
              </a:r>
              <a:endParaRPr lang="en-US" sz="2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 smtClean="0"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/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 smtClean="0">
                  <a:sym typeface="Symbol"/>
                </a:rPr>
                <a:t></a:t>
              </a:r>
              <a:endParaRPr lang="nl-BE" sz="4000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55576" y="5013176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can be terse, but stick to what's comfortable for you!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472477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However, use functions…</a:t>
            </a:r>
            <a:endParaRPr lang="nl-BE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code copied and pasted, modified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  <a:endParaRPr lang="nl-BE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4505052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</a:p>
          <a:p>
            <a:pPr lvl="1"/>
            <a:r>
              <a:rPr lang="en-US" dirty="0" smtClean="0"/>
              <a:t>however, remember that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 et al. are immutable</a:t>
            </a:r>
          </a:p>
          <a:p>
            <a:r>
              <a:rPr lang="en-US" dirty="0" smtClean="0"/>
              <a:t>Arguments can have default values</a:t>
            </a:r>
          </a:p>
          <a:p>
            <a:r>
              <a:rPr lang="en-US" dirty="0" smtClean="0"/>
              <a:t>Arguments can be positional, or by keyword</a:t>
            </a:r>
          </a:p>
          <a:p>
            <a:r>
              <a:rPr lang="en-US" dirty="0" smtClean="0"/>
              <a:t>Higher order</a:t>
            </a:r>
          </a:p>
          <a:p>
            <a:pPr lvl="1"/>
            <a:r>
              <a:rPr lang="en-US" dirty="0" smtClean="0"/>
              <a:t>functions can have functions as arguments</a:t>
            </a:r>
            <a:endParaRPr lang="nl-BE" dirty="0" smtClean="0"/>
          </a:p>
          <a:p>
            <a:pPr lvl="1"/>
            <a:r>
              <a:rPr lang="en-US" dirty="0" smtClean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definition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nl-BE" sz="2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name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20540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list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24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body</a:t>
              </a:r>
            </a:p>
            <a:p>
              <a:r>
                <a:rPr lang="en-US" dirty="0" smtClean="0"/>
                <a:t>statement(s)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8259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colon!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95536" y="3594897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indentation</a:t>
              </a:r>
              <a:endParaRPr lang="nl-BE" dirty="0"/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125867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7664" y="2380423"/>
            <a:ext cx="2050626" cy="1120585"/>
            <a:chOff x="1035381" y="3388535"/>
            <a:chExt cx="2050626" cy="1120585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388535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argument separator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757867"/>
              <a:ext cx="842680" cy="391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20540" y="2348880"/>
            <a:ext cx="1402628" cy="765802"/>
            <a:chOff x="4192548" y="2276872"/>
            <a:chExt cx="1402628" cy="765802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646204"/>
              <a:ext cx="681900" cy="396470"/>
              <a:chOff x="3995938" y="2862228"/>
              <a:chExt cx="681900" cy="396470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2862228"/>
                <a:ext cx="363505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92548" y="2276872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default value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60032" y="4797153"/>
            <a:ext cx="3672408" cy="1368151"/>
            <a:chOff x="4860032" y="4581129"/>
            <a:chExt cx="3672408" cy="1368151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660265"/>
              <a:chOff x="4427984" y="2876748"/>
              <a:chExt cx="2160240" cy="660265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2876748"/>
                <a:ext cx="848766" cy="5785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5241394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call with single argument,</a:t>
              </a:r>
              <a:br>
                <a:rPr lang="en-US" sz="2000" dirty="0" smtClean="0"/>
              </a:br>
              <a:r>
                <a:rPr lang="en-US" sz="2000" dirty="0" smtClean="0"/>
                <a:t>use default for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 smtClean="0"/>
                <a:t> (i.e.,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 smtClean="0"/>
                <a:t>)</a:t>
              </a:r>
              <a:endParaRPr lang="nl-BE" sz="2000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  <p:grpSp>
        <p:nvGrpSpPr>
          <p:cNvPr id="23" name="Group 22"/>
          <p:cNvGrpSpPr/>
          <p:nvPr/>
        </p:nvGrpSpPr>
        <p:grpSpPr>
          <a:xfrm>
            <a:off x="395536" y="5445224"/>
            <a:ext cx="3888432" cy="1152128"/>
            <a:chOff x="107504" y="5589240"/>
            <a:chExt cx="3888432" cy="1152128"/>
          </a:xfrm>
        </p:grpSpPr>
        <p:pic>
          <p:nvPicPr>
            <p:cNvPr id="2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87624" y="5661248"/>
              <a:ext cx="26905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dirty="0" smtClean="0"/>
                <a:t>efault values are created</a:t>
              </a:r>
              <a:br>
                <a:rPr lang="en-US" dirty="0" smtClean="0"/>
              </a:br>
              <a:r>
                <a:rPr lang="en-US" dirty="0" smtClean="0"/>
                <a:t>on import, reused for calls:</a:t>
              </a:r>
              <a:br>
                <a:rPr lang="en-US" dirty="0" smtClean="0"/>
              </a:br>
              <a:r>
                <a:rPr lang="en-US" dirty="0" smtClean="0"/>
                <a:t>mutable types == surprise!</a:t>
              </a:r>
              <a:endParaRPr lang="nl-BE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504" y="5589240"/>
              <a:ext cx="388843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Tuples (</a:t>
            </a:r>
            <a:r>
              <a:rPr lang="en-US" dirty="0"/>
              <a:t>YADS </a:t>
            </a:r>
            <a:r>
              <a:rPr lang="en-US" dirty="0" smtClean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uple</a:t>
            </a:r>
            <a:r>
              <a:rPr lang="en-US" dirty="0" smtClean="0"/>
              <a:t> is (kind of) fixed length list, </a:t>
            </a:r>
            <a:r>
              <a:rPr lang="en-US" i="1" dirty="0" smtClean="0"/>
              <a:t>immutable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/>
              <a:t> with two elements: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first element: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 smtClean="0"/>
              <a:t>, second element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339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of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 smtClean="0"/>
                <a:t>,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03777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3-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 smtClean="0"/>
                <a:t> unpacked into 3 variables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5536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1-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2492896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set()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1680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 smtClean="0"/>
              <a:t> is wildcard in tuple unpacking:</a:t>
            </a:r>
          </a:p>
          <a:p>
            <a:r>
              <a:rPr lang="en-US" sz="2000" dirty="0" smtClean="0"/>
              <a:t>tuple elements at those positions are ignored</a:t>
            </a:r>
            <a:endParaRPr lang="nl-BE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1" y="2204864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331640" y="3933056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6612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Named tuples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 smtClean="0"/>
              <a:t> </a:t>
            </a:r>
            <a:r>
              <a:rPr lang="en-US" i="1" dirty="0" smtClean="0"/>
              <a:t>is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 smtClean="0"/>
              <a:t>, but elements have names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temp=float(data[2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2699792" y="6249293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access by name</a:t>
              </a:r>
              <a:endParaRPr lang="nl-BE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5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constructor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436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element names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97513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type name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 is Python data type, acts like set in math</a:t>
            </a:r>
          </a:p>
          <a:p>
            <a:pPr lvl="1"/>
            <a:r>
              <a:rPr lang="en-US" dirty="0" smtClean="0"/>
              <a:t>empty set: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 smtClean="0"/>
              <a:t>add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 smtClean="0"/>
              <a:t>check membership: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 smtClean="0"/>
              <a:t>remove element: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 smtClean="0"/>
              <a:t>iterating over elements: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 smtClean="0">
                <a:cs typeface="Courier New" pitchFamily="49" charset="0"/>
              </a:rPr>
              <a:t>No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>
                <a:cs typeface="Courier New" pitchFamily="49" charset="0"/>
              </a:rPr>
              <a:t>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>
                <a:cs typeface="Courier New" pitchFamily="49" charset="0"/>
              </a:rPr>
              <a:t>s</a:t>
            </a:r>
          </a:p>
          <a:p>
            <a:r>
              <a:rPr lang="en-US" dirty="0" smtClean="0">
                <a:cs typeface="Courier New" pitchFamily="49" charset="0"/>
              </a:rPr>
              <a:t>Set comprehensions:</a:t>
            </a:r>
            <a:r>
              <a:rPr lang="nl-BE" dirty="0">
                <a:cs typeface="Courier New" pitchFamily="49" charset="0"/>
              </a:rPr>
              <a:t/>
            </a:r>
            <a:br>
              <a:rPr lang="nl-BE" dirty="0">
                <a:cs typeface="Courier New" pitchFamily="49" charset="0"/>
              </a:rPr>
            </a:br>
            <a:r>
              <a:rPr lang="nl-BE" dirty="0" smtClean="0">
                <a:cs typeface="Courier New" pitchFamily="49" charset="0"/>
              </a:rPr>
              <a:t>              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Intersection: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 smtClean="0"/>
              <a:t>Union: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 smtClean="0"/>
              <a:t>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 smtClean="0"/>
              <a:t>Symmetric difference: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 smtClean="0"/>
              <a:t>Is subset of?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s1,issubset(s2) == False</a:t>
            </a:r>
          </a:p>
          <a:p>
            <a:r>
              <a:rPr lang="en-US" dirty="0" smtClean="0"/>
              <a:t>Is disjoint from?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1268760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1606" y="1733907"/>
            <a:ext cx="35028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modify set, use: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times does a dimension number occur in file?</a:t>
            </a:r>
          </a:p>
          <a:p>
            <a:pPr lvl="1"/>
            <a:r>
              <a:rPr lang="en-US" dirty="0" smtClean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{}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not in counter: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structure that maps a key onto a value</a:t>
            </a:r>
          </a:p>
          <a:p>
            <a:pPr lvl="1"/>
            <a:r>
              <a:rPr lang="en-US" dirty="0" smtClean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Keys can have any (</a:t>
            </a:r>
            <a:r>
              <a:rPr lang="en-US" dirty="0" err="1" smtClean="0"/>
              <a:t>hashable</a:t>
            </a:r>
            <a:r>
              <a:rPr lang="en-US" dirty="0" smtClean="0"/>
              <a:t>) type (mixed too)</a:t>
            </a:r>
          </a:p>
          <a:p>
            <a:pPr lvl="1"/>
            <a:r>
              <a:rPr lang="en-US" dirty="0" smtClean="0"/>
              <a:t>Values can have any type (mixed too)</a:t>
            </a:r>
          </a:p>
          <a:p>
            <a:pPr lvl="1"/>
            <a:r>
              <a:rPr lang="en-US" dirty="0" smtClean="0"/>
              <a:t>Dictionary comprehensions: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 smtClean="0">
                <a:cs typeface="Courier New" panose="02070309020205020404" pitchFamily="49" charset="0"/>
                <a:sym typeface="Symbol"/>
              </a:rPr>
            </a:br>
            <a:r>
              <a:rPr lang="en-US" dirty="0" smtClean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91680" y="234888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'bob':    32,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8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Curly brackets for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452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key</a:t>
              </a:r>
              <a:endParaRPr lang="nl-BE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2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value</a:t>
              </a:r>
              <a:endParaRPr lang="nl-BE" sz="2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90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key, value separated by colon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944710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key/value pair separated by comma</a:t>
              </a:r>
              <a:endParaRPr lang="nl-BE" dirty="0"/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69089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Empty dictionary: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smtClean="0">
                <a:cs typeface="Courier New" pitchFamily="49" charset="0"/>
              </a:rPr>
              <a:t>Number of key/value pairs: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45</a:t>
            </a:r>
            <a:endParaRPr lang="en-US" dirty="0" smtClean="0"/>
          </a:p>
          <a:p>
            <a:r>
              <a:rPr lang="en-US" dirty="0" smtClean="0"/>
              <a:t>Retrieving values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 smtClean="0">
                <a:cs typeface="Courier New" pitchFamily="49" charset="0"/>
              </a:rPr>
              <a:t>Removing key/value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3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del ages['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Does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 smtClean="0"/>
              <a:t> have an age for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'bob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Iterate over keys: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values: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 smtClean="0"/>
              <a:t>Iterate over key/value pairs: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  <p:grpSp>
        <p:nvGrpSpPr>
          <p:cNvPr id="28" name="Group 27"/>
          <p:cNvGrpSpPr/>
          <p:nvPr/>
        </p:nvGrpSpPr>
        <p:grpSpPr>
          <a:xfrm>
            <a:off x="5076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</a:t>
                </a:r>
                <a:br>
                  <a:rPr lang="en-US" dirty="0" smtClean="0"/>
                </a:br>
                <a:r>
                  <a:rPr lang="en-US" dirty="0" smtClean="0"/>
                  <a:t>creates</a:t>
                </a:r>
                <a:r>
                  <a:rPr lang="en-US" dirty="0"/>
                  <a:t> </a:t>
                </a:r>
                <a:r>
                  <a:rPr lang="en-US" dirty="0" smtClean="0"/>
                  <a:t>views</a:t>
                </a:r>
                <a:endParaRPr lang="nl-BE" dirty="0"/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/>
              <a:t> instead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276" y="2708920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sys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+=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print('{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0}: {1}'.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format(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9592" y="6063679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bonus method: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 smtClean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 smtClean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 smtClean="0"/>
              <a:t>: remembers insertion order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 smtClean="0"/>
              <a:t>: (bounded) double-ended queue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collections.ChainMap</a:t>
            </a:r>
            <a:r>
              <a:rPr lang="en-US" dirty="0" smtClean="0"/>
              <a:t>: chain a sequence of dictionaries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: faster than lists, however, use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366" y="1600200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301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simple types</a:t>
              </a:r>
              <a:endParaRPr lang="en-US" sz="3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92080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complex types</a:t>
              </a:r>
              <a:endParaRPr lang="en-US" sz="32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95936" y="5838363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Picking the right data type is</a:t>
            </a:r>
            <a:br>
              <a:rPr lang="en-US" sz="2400" dirty="0" smtClean="0"/>
            </a:br>
            <a:r>
              <a:rPr lang="en-US" sz="2400" dirty="0" smtClean="0"/>
              <a:t>crucial to produce good code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6136" y="3399383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types in Python</a:t>
            </a:r>
            <a:endParaRPr lang="nl-BE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86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immutable,</a:t>
              </a:r>
              <a:br>
                <a:rPr lang="en-US" sz="3200" dirty="0" smtClean="0"/>
              </a:b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7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mutable,</a:t>
              </a:r>
            </a:p>
            <a:p>
              <a:r>
                <a:rPr lang="en-US" sz="3200" dirty="0" smtClean="0"/>
                <a:t>not </a:t>
              </a:r>
              <a:r>
                <a:rPr lang="en-US" sz="3200" dirty="0" err="1" smtClean="0"/>
                <a:t>hashable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331640" y="3236783"/>
            <a:ext cx="528542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39" y="4941168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21249" y="3584213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ragment</a:t>
              </a:r>
              <a:br>
                <a:rPr lang="en-US" dirty="0" smtClean="0"/>
              </a:br>
              <a:r>
                <a:rPr lang="en-US" dirty="0" smtClean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847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onditional statement: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/>
              <a:t>Iteration statements:</a:t>
            </a:r>
          </a:p>
          <a:p>
            <a:pPr lvl="1"/>
            <a:r>
              <a:rPr lang="en-US" dirty="0" smtClean="0"/>
              <a:t>for-loop: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 smtClean="0"/>
              <a:t>while-loop: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Usual operators: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division is floating point division, i.e.,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 smtClean="0"/>
              <a:t>Raise to power: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 smtClean="0"/>
              <a:t>Floor division: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 smtClean="0">
                <a:cs typeface="Courier New" pitchFamily="49" charset="0"/>
              </a:rPr>
              <a:t>, but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 smtClean="0"/>
              <a:t>Mathematical functions in module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 smtClean="0"/>
              <a:t>First import module (usually at top of file):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math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functions,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 smtClean="0"/>
              <a:t>Or import specific function(s):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function(s), 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 smtClean="0">
                <a:cs typeface="Courier New" pitchFamily="49" charset="0"/>
              </a:rPr>
              <a:t>For complex numbers, functions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87798" y="2348880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changed from 2.x to 3.x!</a:t>
            </a:r>
            <a:endParaRPr lang="nl-BE" sz="2400" dirty="0" smtClean="0"/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organization</a:t>
            </a:r>
          </a:p>
          <a:p>
            <a:pPr lvl="1"/>
            <a:r>
              <a:rPr lang="en-US" dirty="0" smtClean="0"/>
              <a:t>Functions common to multiple scripts can be put in separate file = module</a:t>
            </a:r>
          </a:p>
          <a:p>
            <a:pPr lvl="1"/>
            <a:r>
              <a:rPr lang="en-US" dirty="0" smtClean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77072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Don't forget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 smtClean="0"/>
              <a:t> in package directories!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r>
              <a:rPr lang="en-US" dirty="0" smtClean="0"/>
              <a:t>Module file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data_parsing.py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the module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6760" y="2060848"/>
            <a:ext cx="886973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]),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(data[1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509120"/>
            <a:ext cx="693972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/>
              <a:t> from module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 smtClean="0"/>
              <a:t> in script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 smtClean="0"/>
              <a:t>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3284984"/>
            <a:ext cx="5147563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2034" y="5877272"/>
            <a:ext cx="555036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More concise, but name clashes can occur!</a:t>
            </a:r>
            <a:br>
              <a:rPr lang="en-US" sz="2400" dirty="0" smtClean="0"/>
            </a:br>
            <a:r>
              <a:rPr lang="en-US" sz="2400" dirty="0" smtClean="0"/>
              <a:t>E.g.,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 smtClean="0"/>
              <a:t> versus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layout &amp; use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arameter_weaver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ortran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414908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5" y="1456250"/>
            <a:ext cx="5367175" cy="6001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</a:p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github.com/gjbex/training-material/tree/master/Python/Jupyter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interactively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Useful for experimentation, prototyping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Quit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quit()</a:t>
            </a:r>
            <a:r>
              <a:rPr lang="en-US" dirty="0" smtClean="0"/>
              <a:t> function or Ctrl-d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7907" y="2276872"/>
            <a:ext cx="6939720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3.4.3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(default,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Jun  4 2015,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05:16:07)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[GCC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4.4.7]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linux2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"help", "copyright", "credits" or "license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"…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 = (3, 7)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a, _ = 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a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73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Interactive: </a:t>
            </a:r>
            <a:r>
              <a:rPr lang="en-US" dirty="0" err="1" smtClean="0"/>
              <a:t>iPython</a:t>
            </a:r>
            <a:r>
              <a:rPr lang="en-US" dirty="0" smtClean="0"/>
              <a:t> &amp; </a:t>
            </a:r>
            <a:r>
              <a:rPr lang="en-US" dirty="0" err="1" smtClean="0"/>
              <a:t>Jupyter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features than standard python shell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Notebook interface: </a:t>
            </a:r>
            <a:r>
              <a:rPr lang="en-US" dirty="0" err="1" smtClean="0"/>
              <a:t>Jupyter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2276872"/>
            <a:ext cx="8731878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Python 3.4.3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default, Jun  4 2015, 15:28:02)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Type "copyright", "credits" or "license" for more information.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4.0.3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-- An enhanced Interactive Python.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?         -&gt; Introduction and overview of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IPython's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features.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quickref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-&gt; Quick reference.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     -&gt; Python's own help system.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object?   -&gt; Details about 'object', use 'object??' for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extra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     details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 [1]: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syntax: form, grammar</a:t>
            </a:r>
          </a:p>
          <a:p>
            <a:pPr lvl="1"/>
            <a:r>
              <a:rPr lang="en-US" dirty="0" smtClean="0"/>
              <a:t>correct:</a:t>
            </a:r>
            <a:br>
              <a:rPr lang="en-US" dirty="0" smtClean="0"/>
            </a:br>
            <a:r>
              <a:rPr lang="en-US" i="1" dirty="0" smtClean="0"/>
              <a:t>The dog is barking.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barking.</a:t>
            </a:r>
          </a:p>
          <a:p>
            <a:r>
              <a:rPr lang="en-US" dirty="0" smtClean="0"/>
              <a:t>semantics: meaning, interpretation</a:t>
            </a:r>
          </a:p>
          <a:p>
            <a:pPr lvl="1"/>
            <a:r>
              <a:rPr lang="en-US" dirty="0" smtClean="0"/>
              <a:t>correct: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i="1" dirty="0" smtClean="0"/>
              <a:t>The dog </a:t>
            </a:r>
            <a:r>
              <a:rPr lang="nl-BE" i="1" dirty="0" err="1" smtClean="0"/>
              <a:t>barked</a:t>
            </a:r>
            <a:r>
              <a:rPr lang="nl-BE" i="1" dirty="0" smtClean="0"/>
              <a:t>.</a:t>
            </a:r>
          </a:p>
          <a:p>
            <a:pPr lvl="1"/>
            <a:r>
              <a:rPr lang="en-US" dirty="0" smtClean="0"/>
              <a:t>incorrect:</a:t>
            </a:r>
            <a:br>
              <a:rPr lang="en-US" dirty="0" smtClean="0"/>
            </a:br>
            <a:r>
              <a:rPr lang="en-US" i="1" dirty="0" smtClean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405855"/>
            <a:ext cx="76390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51" y="3761788"/>
            <a:ext cx="6614537" cy="2655358"/>
            <a:chOff x="333951" y="3761788"/>
            <a:chExt cx="6614537" cy="265535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65380">
              <a:off x="333951" y="3761788"/>
              <a:ext cx="5092799" cy="22389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075" name="Picture 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6093296"/>
              <a:ext cx="4752975" cy="3238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5500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use cases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xplorative programming</a:t>
            </a:r>
          </a:p>
          <a:p>
            <a:pPr lvl="1"/>
            <a:r>
              <a:rPr lang="en-US" dirty="0" smtClean="0"/>
              <a:t>Data exploration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ommunication, especially across domains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What was (re-)executed, what not?</a:t>
            </a:r>
          </a:p>
          <a:p>
            <a:pPr lvl="1"/>
            <a:r>
              <a:rPr lang="en-US" dirty="0" smtClean="0"/>
              <a:t>Version control?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48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Extensive documentation, library documentation is your friend!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docs.python.org/3/library/</a:t>
            </a:r>
            <a:endParaRPr lang="en-US" dirty="0" smtClean="0"/>
          </a:p>
          <a:p>
            <a:r>
              <a:rPr lang="en-US" dirty="0" smtClean="0"/>
              <a:t>Also built-in help, another friend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717032"/>
            <a:ext cx="8180445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sys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on built-in function exit in module sys: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exit(...)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exit([status])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Exit the interpreter by raising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SystemExit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(status).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If the status is omitted or None, it defaults to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ze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15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 &amp; simple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github.com/gjbex/training-material/tree/master/Python/CodeTesting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29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Documentation is very important!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DocString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708920"/>
            <a:ext cx="776687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''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 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.'''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split(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907" y="4638035"/>
            <a:ext cx="6801862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Help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on function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Split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 line into its fields, convert to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appropriate types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and return as a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tuple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168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DocString</a:t>
            </a:r>
            <a:r>
              <a:rPr lang="en-US" dirty="0" smtClean="0"/>
              <a:t> for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packages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419872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see later</a:t>
              </a:r>
              <a:endParaRPr lang="nl-BE" dirty="0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3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pre and post conditions</a:t>
            </a:r>
          </a:p>
          <a:p>
            <a:pPr lvl="1"/>
            <a:r>
              <a:rPr lang="en-US" dirty="0" smtClean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804735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type(n)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 &gt; 1: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 - 1)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return 1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12160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83568" y="5108991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 &gt;= 0, 'argument must be positive'</a:t>
            </a:r>
          </a:p>
          <a:p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15032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development only, </a:t>
            </a:r>
            <a:r>
              <a:rPr lang="en-US" i="1" dirty="0" smtClean="0"/>
              <a:t>not</a:t>
            </a:r>
            <a:r>
              <a:rPr lang="en-US" dirty="0" smtClean="0"/>
              <a:t> production!</a:t>
            </a:r>
          </a:p>
          <a:p>
            <a:r>
              <a:rPr lang="en-US" i="1" dirty="0" smtClean="0"/>
              <a:t>Not</a:t>
            </a:r>
            <a:r>
              <a:rPr lang="en-US" dirty="0" smtClean="0"/>
              <a:t> a substitute for error handling, i.e., exception handling</a:t>
            </a:r>
          </a:p>
          <a:p>
            <a:r>
              <a:rPr lang="en-US" dirty="0" smtClean="0"/>
              <a:t>Run without assertions, run optimized: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5373216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Useful feature, but don't abuse!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3893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meeting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Tests are important!</a:t>
            </a:r>
          </a:p>
          <a:p>
            <a:pPr lvl="1"/>
            <a:r>
              <a:rPr lang="en-US" dirty="0" err="1" smtClean="0"/>
              <a:t>unittest</a:t>
            </a:r>
            <a:r>
              <a:rPr lang="en-US" dirty="0" smtClean="0"/>
              <a:t>: more features, more complex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</a:t>
            </a:r>
            <a:r>
              <a:rPr lang="en-US" dirty="0" smtClean="0"/>
              <a:t>simple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5610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11427" y="3412743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Statement</a:t>
              </a:r>
              <a:br>
                <a:rPr lang="en-US" dirty="0" smtClean="0"/>
              </a:br>
              <a:r>
                <a:rPr lang="en-US" dirty="0" smtClean="0"/>
                <a:t>to execute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779912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Expected result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827584" y="6023029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91880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 output: hooray, all tests passed!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07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Failing tests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3562" y="1268760"/>
            <a:ext cx="776687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'''Split a line into its fields, convert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the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appropriate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types,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as a 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 3 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(5, 3, 3.7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&gt;&gt;&gt;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'''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55776" y="3573016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"./data_parsing.py", line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9,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Failed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('5 3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(5, 3, 3.0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items had failures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 of  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2 in 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__main__.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***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47664" y="2699921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1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54953</TotalTime>
  <Words>18855</Words>
  <Application>Microsoft Office PowerPoint</Application>
  <PresentationFormat>On-screen Show (4:3)</PresentationFormat>
  <Paragraphs>4633</Paragraphs>
  <Slides>386</Slides>
  <Notes>4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386</vt:i4>
      </vt:variant>
    </vt:vector>
  </HeadingPairs>
  <TitlesOfParts>
    <vt:vector size="389" baseType="lpstr">
      <vt:lpstr>Office Theme</vt:lpstr>
      <vt:lpstr>Equation</vt:lpstr>
      <vt:lpstr>Vergelijking</vt:lpstr>
      <vt:lpstr>Python for data processing &amp; analysis</vt:lpstr>
      <vt:lpstr>Introduction</vt:lpstr>
      <vt:lpstr>Motivation</vt:lpstr>
      <vt:lpstr>Python applications</vt:lpstr>
      <vt:lpstr>Python versions</vt:lpstr>
      <vt:lpstr>Scope</vt:lpstr>
      <vt:lpstr>Typographical conventions I</vt:lpstr>
      <vt:lpstr>Typographical conventions II</vt:lpstr>
      <vt:lpstr>Syntax versus semantics</vt:lpstr>
      <vt:lpstr>What do you want to do today?</vt:lpstr>
      <vt:lpstr>Running Python I</vt:lpstr>
      <vt:lpstr>Running Python II</vt:lpstr>
      <vt:lpstr>Basic Python programming</vt:lpstr>
      <vt:lpstr>Intermediate Python programming</vt:lpstr>
      <vt:lpstr>Software engineering I</vt:lpstr>
      <vt:lpstr>Software engineering II</vt:lpstr>
      <vt:lpstr>Development I</vt:lpstr>
      <vt:lpstr>Development II</vt:lpstr>
      <vt:lpstr>Application development I</vt:lpstr>
      <vt:lpstr>Application development II</vt:lpstr>
      <vt:lpstr>File formats</vt:lpstr>
      <vt:lpstr>Numerical computing</vt:lpstr>
      <vt:lpstr>Data analysis</vt:lpstr>
      <vt:lpstr>Other training sessions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More modularity</vt:lpstr>
      <vt:lpstr>Functions</vt:lpstr>
      <vt:lpstr>Anatomy of function definition</vt:lpstr>
      <vt:lpstr>Adding flexibility</vt:lpstr>
      <vt:lpstr>Tuples (YADS )</vt:lpstr>
      <vt:lpstr>Returning to dimension numbers…</vt:lpstr>
      <vt:lpstr>Named tuples</vt:lpstr>
      <vt:lpstr>Sets</vt:lpstr>
      <vt:lpstr>Set operations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Package layout &amp; use example</vt:lpstr>
      <vt:lpstr>Interactive Python</vt:lpstr>
      <vt:lpstr>Using Python interactively</vt:lpstr>
      <vt:lpstr>Interactive: iPython &amp; Jupyter</vt:lpstr>
      <vt:lpstr>Jupyter notebooks</vt:lpstr>
      <vt:lpstr>Jupyter use cases</vt:lpstr>
      <vt:lpstr>Python help</vt:lpstr>
      <vt:lpstr>Writing documentation &amp; simple testing</vt:lpstr>
      <vt:lpstr>Writing documentation</vt:lpstr>
      <vt:lpstr>What to document and how?</vt:lpstr>
      <vt:lpstr>Assertions</vt:lpstr>
      <vt:lpstr>Assert use cases</vt:lpstr>
      <vt:lpstr>Testing: meeting expectations</vt:lpstr>
      <vt:lpstr>Failing tests</vt:lpstr>
      <vt:lpstr>Object-oriented Python</vt:lpstr>
      <vt:lpstr>Object-orientation</vt:lpstr>
      <vt:lpstr>Value versus object identity</vt:lpstr>
      <vt:lpstr>Defining your own classes</vt:lpstr>
      <vt:lpstr>More to the point…</vt:lpstr>
      <vt:lpstr>Making a point… or two</vt:lpstr>
      <vt:lpstr>Object attributes</vt:lpstr>
      <vt:lpstr>Object attributes: control</vt:lpstr>
      <vt:lpstr>Object attribute: setter</vt:lpstr>
      <vt:lpstr>Non-trivial getter/setter</vt:lpstr>
      <vt:lpstr>More object methods I</vt:lpstr>
      <vt:lpstr>More object methods II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Files: I/O and data formats</vt:lpstr>
      <vt:lpstr>Reading from files</vt:lpstr>
      <vt:lpstr>Libraries &amp; data formats</vt:lpstr>
      <vt:lpstr>Data formats: CSV</vt:lpstr>
      <vt:lpstr>Writing to files</vt:lpstr>
      <vt:lpstr>Data formats: XML output</vt:lpstr>
      <vt:lpstr>Data formats: creating XML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More information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Debugging Python</vt:lpstr>
      <vt:lpstr>Errors &amp; warnings: pylint, flake8</vt:lpstr>
      <vt:lpstr>Use debugger</vt:lpstr>
      <vt:lpstr>Okay, what's this?!?</vt:lpstr>
      <vt:lpstr>Starting &amp; viewing source</vt:lpstr>
      <vt:lpstr>Stepping</vt:lpstr>
      <vt:lpstr>Printing values: variables</vt:lpstr>
      <vt:lpstr>Using external functions</vt:lpstr>
      <vt:lpstr>And now it gets weird…</vt:lpstr>
      <vt:lpstr>Let's see…</vt:lpstr>
      <vt:lpstr>Try a fix</vt:lpstr>
      <vt:lpstr>Let's check</vt:lpstr>
      <vt:lpstr>Managing breakpoints</vt:lpstr>
      <vt:lpstr>In practice</vt:lpstr>
      <vt:lpstr>Last, but not least: call traces</vt:lpstr>
      <vt:lpstr>In closing…</vt:lpstr>
      <vt:lpstr>Fixed program</vt:lpstr>
      <vt:lpstr>Profiling</vt:lpstr>
      <vt:lpstr>Profiling approaches</vt:lpstr>
      <vt:lpstr>Timing functions</vt:lpstr>
      <vt:lpstr>Profiler</vt:lpstr>
      <vt:lpstr>Visual profiles: snakeviz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Finding repetitions</vt:lpstr>
      <vt:lpstr>Regular expressions: extracting II</vt:lpstr>
      <vt:lpstr>Regular expressions: extracting III</vt:lpstr>
      <vt:lpstr>Regular expressions: substitution</vt:lpstr>
      <vt:lpstr>Further reading: regular expressions</vt:lpstr>
      <vt:lpstr>Formatting data: revisiting string formatting</vt:lpstr>
      <vt:lpstr>Formatting: templates</vt:lpstr>
      <vt:lpstr>Formatting: format specifiers</vt:lpstr>
      <vt:lpstr>Formatting: types</vt:lpstr>
      <vt:lpstr>Relational databases: Python DB API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itertools</vt:lpstr>
      <vt:lpstr>Other useful functions in itertools</vt:lpstr>
      <vt:lpstr>Further reading: functional style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Parsing an (almost) regular language: finite state automata</vt:lpstr>
      <vt:lpstr>Task: convert data</vt:lpstr>
      <vt:lpstr>Model the data</vt:lpstr>
      <vt:lpstr>Annotated data</vt:lpstr>
      <vt:lpstr>Improved model</vt:lpstr>
      <vt:lpstr>Computable model</vt:lpstr>
      <vt:lpstr>Class BlockParser</vt:lpstr>
      <vt:lpstr>From model to code</vt:lpstr>
      <vt:lpstr>Parsing a context-free language: pyparsing</vt:lpstr>
      <vt:lpstr>Task: computing branch lengths</vt:lpstr>
      <vt:lpstr>Model Newick data: nodes</vt:lpstr>
      <vt:lpstr>Attributes: Python decorators</vt:lpstr>
      <vt:lpstr>Model Newick data format</vt:lpstr>
      <vt:lpstr>pyparsing: parser generator</vt:lpstr>
      <vt:lpstr>pyparsing: how to use?</vt:lpstr>
      <vt:lpstr>pyparsing: Newick grammar</vt:lpstr>
      <vt:lpstr>pyparsing: some details</vt:lpstr>
      <vt:lpstr>pyparsing: actions</vt:lpstr>
      <vt:lpstr>pyparsing: actual parsing</vt:lpstr>
      <vt:lpstr>Task solved</vt:lpstr>
      <vt:lpstr>Using shell commands: Python subprocess</vt:lpstr>
      <vt:lpstr>Counting words in a file</vt:lpstr>
      <vt:lpstr>Counting words in a string</vt:lpstr>
      <vt:lpstr>Python for scientific computing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Operations on arrays</vt:lpstr>
      <vt:lpstr>Functions operating on arrays</vt:lpstr>
      <vt:lpstr>Matrices</vt:lpstr>
      <vt:lpstr>numpy data I/O revisited</vt:lpstr>
      <vt:lpstr>A little scipy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Conclusions</vt:lpstr>
      <vt:lpstr>Conclusions</vt:lpstr>
      <vt:lpstr>Managing Python environment</vt:lpstr>
      <vt:lpstr>Installing &amp; upgrading packages</vt:lpstr>
      <vt:lpstr>Conda: environment</vt:lpstr>
      <vt:lpstr>Conda: installing &amp; updating</vt:lpstr>
      <vt:lpstr>Conda: multiple environments</vt:lpstr>
      <vt:lpstr>Conda: sharing environments</vt:lpstr>
      <vt:lpstr>Conda: caveats</vt:lpstr>
      <vt:lpstr>Migrating from 2.x to 3.x</vt:lpstr>
      <vt:lpstr>New in Python 3</vt:lpstr>
      <vt:lpstr>Tools to help migration</vt:lpstr>
      <vt:lpstr>Pitfalls</vt:lpstr>
      <vt:lpstr>More pitfalls</vt:lpstr>
      <vt:lpstr>Writing for both 2.x and 3.x</vt:lpstr>
      <vt:lpstr>Anaconda</vt:lpstr>
      <vt:lpstr>Continuum Analytics Anaconda</vt:lpstr>
      <vt:lpstr>Spyder</vt:lpstr>
      <vt:lpstr>Spyder: work cycle</vt:lpstr>
      <vt:lpstr>Spyder: object inspector</vt:lpstr>
      <vt:lpstr>Spyder: getting help</vt:lpstr>
      <vt:lpstr>Spyder: more features</vt:lpstr>
      <vt:lpstr>References</vt:lpstr>
      <vt:lpstr>Some useful learning references</vt:lpstr>
      <vt:lpstr>Books</vt:lpstr>
      <vt:lpstr>Python software</vt:lpstr>
      <vt:lpstr>Useful non-standard Python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processing &amp; integration</dc:title>
  <dc:creator>Geert Jan Bex</dc:creator>
  <cp:lastModifiedBy>Geert Jan Bex</cp:lastModifiedBy>
  <cp:revision>664</cp:revision>
  <cp:lastPrinted>2013-05-30T07:55:36Z</cp:lastPrinted>
  <dcterms:created xsi:type="dcterms:W3CDTF">2013-02-08T06:04:20Z</dcterms:created>
  <dcterms:modified xsi:type="dcterms:W3CDTF">2016-05-23T09:30:58Z</dcterms:modified>
</cp:coreProperties>
</file>