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2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489" r:id="rId54"/>
    <p:sldId id="484" r:id="rId55"/>
    <p:sldId id="485" r:id="rId56"/>
    <p:sldId id="486" r:id="rId57"/>
    <p:sldId id="487" r:id="rId58"/>
    <p:sldId id="325" r:id="rId59"/>
    <p:sldId id="306" r:id="rId60"/>
    <p:sldId id="307" r:id="rId61"/>
    <p:sldId id="410" r:id="rId62"/>
    <p:sldId id="308" r:id="rId63"/>
    <p:sldId id="309" r:id="rId64"/>
    <p:sldId id="310" r:id="rId65"/>
    <p:sldId id="311" r:id="rId66"/>
    <p:sldId id="376" r:id="rId67"/>
    <p:sldId id="312" r:id="rId68"/>
    <p:sldId id="313" r:id="rId69"/>
    <p:sldId id="378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67" r:id="rId79"/>
    <p:sldId id="368" r:id="rId80"/>
    <p:sldId id="369" r:id="rId81"/>
    <p:sldId id="371" r:id="rId82"/>
    <p:sldId id="370" r:id="rId83"/>
    <p:sldId id="372" r:id="rId84"/>
    <p:sldId id="373" r:id="rId85"/>
    <p:sldId id="488" r:id="rId86"/>
    <p:sldId id="385" r:id="rId87"/>
    <p:sldId id="386" r:id="rId88"/>
    <p:sldId id="387" r:id="rId89"/>
    <p:sldId id="388" r:id="rId90"/>
    <p:sldId id="389" r:id="rId91"/>
    <p:sldId id="390" r:id="rId92"/>
    <p:sldId id="392" r:id="rId93"/>
    <p:sldId id="391" r:id="rId94"/>
    <p:sldId id="374" r:id="rId95"/>
    <p:sldId id="375" r:id="rId96"/>
    <p:sldId id="380" r:id="rId97"/>
    <p:sldId id="379" r:id="rId98"/>
    <p:sldId id="381" r:id="rId99"/>
    <p:sldId id="382" r:id="rId100"/>
    <p:sldId id="383" r:id="rId101"/>
    <p:sldId id="384" r:id="rId102"/>
    <p:sldId id="411" r:id="rId103"/>
    <p:sldId id="333" r:id="rId104"/>
    <p:sldId id="409" r:id="rId105"/>
    <p:sldId id="444" r:id="rId106"/>
    <p:sldId id="445" r:id="rId107"/>
    <p:sldId id="446" r:id="rId108"/>
    <p:sldId id="448" r:id="rId109"/>
    <p:sldId id="447" r:id="rId110"/>
    <p:sldId id="449" r:id="rId111"/>
    <p:sldId id="439" r:id="rId112"/>
    <p:sldId id="260" r:id="rId113"/>
    <p:sldId id="261" r:id="rId114"/>
    <p:sldId id="262" r:id="rId115"/>
    <p:sldId id="263" r:id="rId116"/>
    <p:sldId id="264" r:id="rId117"/>
    <p:sldId id="265" r:id="rId118"/>
    <p:sldId id="266" r:id="rId119"/>
    <p:sldId id="267" r:id="rId120"/>
    <p:sldId id="268" r:id="rId121"/>
    <p:sldId id="269" r:id="rId122"/>
    <p:sldId id="270" r:id="rId123"/>
    <p:sldId id="271" r:id="rId124"/>
    <p:sldId id="272" r:id="rId125"/>
    <p:sldId id="273" r:id="rId126"/>
    <p:sldId id="274" r:id="rId127"/>
    <p:sldId id="275" r:id="rId128"/>
    <p:sldId id="302" r:id="rId129"/>
    <p:sldId id="276" r:id="rId130"/>
    <p:sldId id="277" r:id="rId131"/>
    <p:sldId id="278" r:id="rId132"/>
    <p:sldId id="301" r:id="rId133"/>
    <p:sldId id="279" r:id="rId134"/>
    <p:sldId id="280" r:id="rId135"/>
    <p:sldId id="281" r:id="rId136"/>
    <p:sldId id="335" r:id="rId137"/>
    <p:sldId id="282" r:id="rId138"/>
    <p:sldId id="283" r:id="rId139"/>
    <p:sldId id="284" r:id="rId140"/>
    <p:sldId id="303" r:id="rId141"/>
    <p:sldId id="336" r:id="rId142"/>
    <p:sldId id="459" r:id="rId143"/>
    <p:sldId id="460" r:id="rId144"/>
    <p:sldId id="461" r:id="rId145"/>
    <p:sldId id="462" r:id="rId146"/>
    <p:sldId id="469" r:id="rId147"/>
    <p:sldId id="470" r:id="rId148"/>
    <p:sldId id="471" r:id="rId149"/>
    <p:sldId id="480" r:id="rId150"/>
    <p:sldId id="481" r:id="rId151"/>
    <p:sldId id="482" r:id="rId152"/>
    <p:sldId id="483" r:id="rId153"/>
    <p:sldId id="458" r:id="rId154"/>
    <p:sldId id="452" r:id="rId155"/>
    <p:sldId id="455" r:id="rId156"/>
    <p:sldId id="454" r:id="rId157"/>
    <p:sldId id="450" r:id="rId158"/>
    <p:sldId id="451" r:id="rId159"/>
    <p:sldId id="456" r:id="rId160"/>
    <p:sldId id="463" r:id="rId161"/>
    <p:sldId id="468" r:id="rId162"/>
    <p:sldId id="464" r:id="rId163"/>
    <p:sldId id="465" r:id="rId164"/>
    <p:sldId id="466" r:id="rId165"/>
    <p:sldId id="467" r:id="rId166"/>
    <p:sldId id="453" r:id="rId167"/>
    <p:sldId id="457" r:id="rId168"/>
    <p:sldId id="472" r:id="rId169"/>
    <p:sldId id="473" r:id="rId170"/>
    <p:sldId id="474" r:id="rId171"/>
    <p:sldId id="475" r:id="rId172"/>
    <p:sldId id="476" r:id="rId173"/>
    <p:sldId id="478" r:id="rId174"/>
    <p:sldId id="479" r:id="rId175"/>
    <p:sldId id="413" r:id="rId176"/>
    <p:sldId id="414" r:id="rId177"/>
    <p:sldId id="415" r:id="rId178"/>
    <p:sldId id="416" r:id="rId179"/>
    <p:sldId id="417" r:id="rId180"/>
    <p:sldId id="418" r:id="rId181"/>
    <p:sldId id="419" r:id="rId182"/>
    <p:sldId id="420" r:id="rId183"/>
    <p:sldId id="421" r:id="rId184"/>
    <p:sldId id="422" r:id="rId185"/>
    <p:sldId id="426" r:id="rId186"/>
    <p:sldId id="423" r:id="rId187"/>
    <p:sldId id="424" r:id="rId188"/>
    <p:sldId id="425" r:id="rId189"/>
    <p:sldId id="427" r:id="rId190"/>
    <p:sldId id="286" r:id="rId191"/>
    <p:sldId id="287" r:id="rId192"/>
    <p:sldId id="288" r:id="rId193"/>
    <p:sldId id="289" r:id="rId194"/>
    <p:sldId id="290" r:id="rId195"/>
    <p:sldId id="291" r:id="rId196"/>
    <p:sldId id="292" r:id="rId197"/>
    <p:sldId id="293" r:id="rId198"/>
    <p:sldId id="294" r:id="rId199"/>
    <p:sldId id="295" r:id="rId200"/>
    <p:sldId id="430" r:id="rId201"/>
    <p:sldId id="431" r:id="rId202"/>
    <p:sldId id="429" r:id="rId203"/>
    <p:sldId id="432" r:id="rId204"/>
    <p:sldId id="433" r:id="rId205"/>
    <p:sldId id="434" r:id="rId206"/>
    <p:sldId id="435" r:id="rId207"/>
    <p:sldId id="436" r:id="rId208"/>
    <p:sldId id="437" r:id="rId209"/>
    <p:sldId id="441" r:id="rId210"/>
    <p:sldId id="438" r:id="rId211"/>
    <p:sldId id="442" r:id="rId212"/>
    <p:sldId id="440" r:id="rId213"/>
    <p:sldId id="443" r:id="rId214"/>
    <p:sldId id="327" r:id="rId215"/>
    <p:sldId id="328" r:id="rId216"/>
    <p:sldId id="299" r:id="rId217"/>
    <p:sldId id="300" r:id="rId218"/>
    <p:sldId id="332" r:id="rId219"/>
    <p:sldId id="337" r:id="rId220"/>
    <p:sldId id="298" r:id="rId22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489"/>
          </p14:sldIdLst>
        </p14:section>
        <p14:section name="Static analysis" id="{A8804D55-DE76-4200-9C5F-9184DCAF9977}">
          <p14:sldIdLst>
            <p14:sldId id="484"/>
            <p14:sldId id="485"/>
            <p14:sldId id="486"/>
            <p14:sldId id="487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  <p14:sldId id="488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Functional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CF85EFB3-1AB8-4864-93D6-A0DD014EE0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  <p14:sldId id="480"/>
            <p14:sldId id="481"/>
            <p14:sldId id="482"/>
            <p14:sldId id="483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8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36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tableStyles" Target="tableStyles.xml"/><Relationship Id="rId201" Type="http://schemas.openxmlformats.org/officeDocument/2006/relationships/slide" Target="slides/slide200.xml"/><Relationship Id="rId222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commentAuthors" Target="commentAuthor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presProps" Target="pres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6T07:38:14.653" idx="8">
    <p:pos x="10" y="10"/>
    <p:text>To check:
--Wpointer-arith
-Wbad-function-cast
-Wcast-align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11/07/2018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11/07/2018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11/07/2018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11/07/2018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11/07/2018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11/07/2018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11/07/2018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11/07/2018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11/07/2018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11/07/2018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11/07/2018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11/07/2018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s://cseweb.ucsd.edu/~ricko/CSE30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jpeg"/><Relationship Id="rId4" Type="http://schemas.openxmlformats.org/officeDocument/2006/relationships/image" Target="../media/image15.wmf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cpp-compiler-18.0-developer-guide-and-reference-compiler-options" TargetMode="External"/><Relationship Id="rId2" Type="http://schemas.openxmlformats.org/officeDocument/2006/relationships/hyperlink" Target="https://gcc.gnu.org/onlinedocs/gcc-7.3.0/g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ftware.intel.com/en-us/fortran-compiler-18.0-developer-guide-and-reference-compiler-options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ppcheck/files/cppcheck/" TargetMode="External"/><Relationship Id="rId2" Type="http://schemas.openxmlformats.org/officeDocument/2006/relationships/hyperlink" Target="https://www.grammatech.com/products/source-code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alaman/shellcheck" TargetMode="External"/><Relationship Id="rId5" Type="http://schemas.openxmlformats.org/officeDocument/2006/relationships/hyperlink" Target="http://flake8.pycqa.org/en/latest/" TargetMode="External"/><Relationship Id="rId4" Type="http://schemas.openxmlformats.org/officeDocument/2006/relationships/hyperlink" Target="https://www.pylint.org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funit/" TargetMode="External"/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atchorg/Catch2" TargetMode="External"/><Relationship Id="rId4" Type="http://schemas.openxmlformats.org/officeDocument/2006/relationships/hyperlink" Target="https://freedesktop.org/wiki/Software/cppunit/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Analyze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5" y="211131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9592" y="2268161"/>
            <a:ext cx="475162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Segmentation fault (core dumped)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1" y="4149080"/>
            <a:ext cx="475162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stack_overflow_f90.exe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core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978-0131103627</a:t>
            </a:r>
          </a:p>
          <a:p>
            <a:pPr lvl="1"/>
            <a:r>
              <a:rPr lang="en-US" dirty="0">
                <a:hlinkClick r:id="rId2"/>
              </a:rPr>
              <a:t>https://cseweb.ucsd.edu/~</a:t>
            </a:r>
            <a:r>
              <a:rPr lang="en-US" dirty="0" smtClean="0">
                <a:hlinkClick r:id="rId2"/>
              </a:rPr>
              <a:t>ricko/CSE30/indhill-cstyle.html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figure it 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51520" y="1772816"/>
            <a:ext cx="864096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`./stack_overflow_f90.exe'.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(n=-261724)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22	        r = fib(n-1) + fib(n-2)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-261724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9712" y="3385940"/>
            <a:ext cx="4370933" cy="400110"/>
            <a:chOff x="4935387" y="3220527"/>
            <a:chExt cx="4370933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7735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should not be negative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935387" y="3292535"/>
              <a:ext cx="1597417" cy="12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1520" y="4031193"/>
            <a:ext cx="864096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  0x00000000004009c2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#2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#3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#4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#5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n=-261719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Type &lt;return&gt; to continue, or q &lt;return&gt; to quit---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6125517"/>
            <a:ext cx="244971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recursion?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33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Oops: no base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2816"/>
            <a:ext cx="6563072" cy="2554545"/>
            <a:chOff x="-375173" y="1413351"/>
            <a:chExt cx="6563072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375173" y="1413351"/>
              <a:ext cx="65630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recursive function fib(n)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result(r)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        use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pPr marL="342900" indent="-342900">
                <a:buAutoNum type="arabicPlain" startAt="18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only : i64 =&gt;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19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20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integer(kind=i64), intent(in) :: 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 :: 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 = fib(n-1) + fib(n-2)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    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fib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0011" y="365410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4725144"/>
            <a:ext cx="6563072" cy="1815882"/>
            <a:chOff x="-375173" y="1413351"/>
            <a:chExt cx="6563072" cy="1815882"/>
          </a:xfrm>
        </p:grpSpPr>
        <p:sp>
          <p:nvSpPr>
            <p:cNvPr id="9" name="TextBox 8"/>
            <p:cNvSpPr txBox="1"/>
            <p:nvPr/>
          </p:nvSpPr>
          <p:spPr>
            <a:xfrm>
              <a:off x="-375173" y="1413351"/>
              <a:ext cx="6563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if (n &gt; 2_i64) then</a:t>
              </a:r>
            </a:p>
            <a:p>
              <a:pPr marL="342900" indent="-342900">
                <a:buAutoNum type="arabicPlain" startAt="2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fib(n-1) + fib(n-2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else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r = 1_i64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end 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0012" y="2921456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0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&amp; stack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2268161"/>
            <a:ext cx="8928992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Command: ./stack_overflow_f90.exe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 overflow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Stack overflow 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Can't extend stack to 0x1ffe8010a8 during signal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delivery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==11914== 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thread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1: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 stack segment</a:t>
            </a:r>
          </a:p>
        </p:txBody>
      </p:sp>
    </p:spTree>
    <p:extLst>
      <p:ext uri="{BB962C8B-B14F-4D97-AF65-F5344CB8AC3E}">
        <p14:creationId xmlns:p14="http://schemas.microsoft.com/office/powerpoint/2010/main" val="2218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155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156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 smtClean="0"/>
              <a:t>Segmentation fault 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4     double sum = 0.0;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for (i = 0; i &lt; n; i++)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 += x[i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/>
                <a:t> seems to be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core dumped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 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cs typeface="Courier New" panose="02070309020205020404" pitchFamily="49" charset="0"/>
                </a:rPr>
                <a:t>first iteration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 smtClean="0">
                  <a:cs typeface="Courier New" panose="02070309020205020404" pitchFamily="49" charset="0"/>
                </a:rPr>
                <a:t> is fine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is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 smtClean="0">
                  <a:cs typeface="Courier New" panose="02070309020205020404" pitchFamily="49" charset="0"/>
                </a:rPr>
                <a:t> pointer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Culprit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=c99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stack_issue.exe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18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x[n];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return 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problem </a:t>
            </a:r>
            <a:r>
              <a:rPr lang="en-US" smtClean="0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Courier New" panose="02070309020205020404" pitchFamily="49" charset="0"/>
                </a:rPr>
                <a:t>Oops,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goes out of scope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Don't ignore compiler warnings!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</a:t>
            </a:r>
          </a:p>
          <a:p>
            <a:r>
              <a:rPr lang="en-US" sz="2400" dirty="0" smtClean="0"/>
              <a:t>Allocate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  <p:bldP spid="17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 smtClean="0"/>
              <a:t>GCC documentation</a:t>
            </a:r>
            <a:br>
              <a:rPr lang="en-BE" dirty="0" smtClean="0"/>
            </a:b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://gcc.gnu.org/onlinedocs/gcc-7.3.0/gcc</a:t>
            </a:r>
            <a:r>
              <a:rPr lang="en-US" sz="1400" dirty="0" smtClean="0">
                <a:hlinkClick r:id="rId2"/>
              </a:rPr>
              <a:t>/</a:t>
            </a:r>
            <a:endParaRPr lang="en-BE" sz="3600" dirty="0" smtClean="0"/>
          </a:p>
          <a:p>
            <a:r>
              <a:rPr lang="en-BE" dirty="0" smtClean="0"/>
              <a:t>Intel C/C++ compiler documentation</a:t>
            </a:r>
            <a:br>
              <a:rPr lang="en-BE" dirty="0" smtClean="0"/>
            </a:b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software.intel.com/en-us/cpp-compiler-18.0-developer-guide-and-reference-compiler-options</a:t>
            </a:r>
            <a:r>
              <a:rPr lang="en-BE" sz="1400" dirty="0" smtClean="0"/>
              <a:t> </a:t>
            </a:r>
            <a:endParaRPr lang="en-BE" dirty="0" smtClean="0"/>
          </a:p>
          <a:p>
            <a:r>
              <a:rPr lang="en-BE" dirty="0" smtClean="0"/>
              <a:t>Intel Fortran compiler documentation</a:t>
            </a:r>
            <a:br>
              <a:rPr lang="en-BE" dirty="0" smtClean="0"/>
            </a:b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software.intel.com/en-us/fortran-compiler-18.0-developer-guide-and-reference-compiler-options</a:t>
            </a:r>
            <a:r>
              <a:rPr lang="en-BE" sz="14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20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source code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Will detect runtime problems</a:t>
            </a:r>
          </a:p>
          <a:p>
            <a:pPr lvl="1"/>
            <a:r>
              <a:rPr lang="en-US" dirty="0" smtClean="0"/>
              <a:t>not all</a:t>
            </a:r>
          </a:p>
          <a:p>
            <a:r>
              <a:rPr lang="en-US" dirty="0" smtClean="0"/>
              <a:t>Some overlap with compiler checks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9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Cppcheck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Detects (some!)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function returning stack array variables</a:t>
            </a:r>
          </a:p>
          <a:p>
            <a:pPr lvl="1"/>
            <a:r>
              <a:rPr lang="en-US" dirty="0" smtClean="0"/>
              <a:t>inappropriate string formatting codes</a:t>
            </a:r>
          </a:p>
          <a:p>
            <a:pPr lvl="1"/>
            <a:r>
              <a:rPr lang="en-US" dirty="0" smtClean="0"/>
              <a:t>variable scope too wide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unused variables</a:t>
            </a:r>
          </a:p>
          <a:p>
            <a:pPr lvl="1"/>
            <a:r>
              <a:rPr lang="en-US" dirty="0" smtClean="0"/>
              <a:t>unused functions/methods</a:t>
            </a:r>
            <a:endParaRPr lang="en-US" dirty="0"/>
          </a:p>
          <a:p>
            <a:pPr lvl="1"/>
            <a:r>
              <a:rPr lang="en-US" dirty="0" smtClean="0"/>
              <a:t>suspicious arithmetic operations</a:t>
            </a:r>
          </a:p>
          <a:p>
            <a:pPr lvl="1"/>
            <a:r>
              <a:rPr lang="en-US" dirty="0" smtClean="0"/>
              <a:t>control flow problems (logical operand order)</a:t>
            </a:r>
          </a:p>
          <a:p>
            <a:pPr lvl="1"/>
            <a:r>
              <a:rPr lang="en-US" dirty="0" smtClean="0"/>
              <a:t>missing copy constructor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2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CodeSonar</a:t>
            </a:r>
            <a:r>
              <a:rPr lang="en-US" dirty="0" smtClean="0"/>
              <a:t>: C/C++, commercial</a:t>
            </a:r>
          </a:p>
          <a:p>
            <a:pPr lvl="1"/>
            <a:r>
              <a:rPr lang="en-US" sz="2100" dirty="0" smtClean="0">
                <a:hlinkClick r:id="rId2"/>
              </a:rPr>
              <a:t>https://www.grammatech.com/products/source-code-analysis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Cppcheck</a:t>
            </a:r>
            <a:r>
              <a:rPr lang="en-US" dirty="0" smtClean="0">
                <a:sym typeface="Symbol" panose="05050102010706020507" pitchFamily="18" charset="2"/>
              </a:rPr>
              <a:t>: C++, open source</a:t>
            </a:r>
          </a:p>
          <a:p>
            <a:pPr lvl="1"/>
            <a:r>
              <a:rPr lang="en-US" sz="1900" dirty="0">
                <a:sym typeface="Symbol" panose="05050102010706020507" pitchFamily="18" charset="2"/>
                <a:hlinkClick r:id="rId3"/>
              </a:rPr>
              <a:t>https://sourceforge.net/projects/cppcheck/files/cppcheck</a:t>
            </a:r>
            <a:r>
              <a:rPr lang="en-US" sz="1900" dirty="0" smtClean="0">
                <a:sym typeface="Symbol" panose="05050102010706020507" pitchFamily="18" charset="2"/>
                <a:hlinkClick r:id="rId3"/>
              </a:rPr>
              <a:t>/</a:t>
            </a:r>
            <a:r>
              <a:rPr lang="en-US" sz="1900" dirty="0" smtClean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Pylint</a:t>
            </a:r>
            <a:r>
              <a:rPr lang="en-US" dirty="0" smtClean="0">
                <a:sym typeface="Symbol" panose="05050102010706020507" pitchFamily="18" charset="2"/>
              </a:rPr>
              <a:t>: Python,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4"/>
              </a:rPr>
              <a:t>https://www.pylint.org</a:t>
            </a:r>
            <a:r>
              <a:rPr lang="en-US" sz="1800" dirty="0" smtClean="0">
                <a:sym typeface="Symbol" panose="05050102010706020507" pitchFamily="18" charset="2"/>
                <a:hlinkClick r:id="rId4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Flake8: </a:t>
            </a:r>
            <a:r>
              <a:rPr lang="en-US" dirty="0">
                <a:sym typeface="Symbol" panose="05050102010706020507" pitchFamily="18" charset="2"/>
              </a:rPr>
              <a:t>Python, open </a:t>
            </a:r>
            <a:r>
              <a:rPr lang="en-US" dirty="0" smtClean="0">
                <a:sym typeface="Symbol" panose="05050102010706020507" pitchFamily="18" charset="2"/>
              </a:rPr>
              <a:t>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5"/>
              </a:rPr>
              <a:t>http://flake8.pycqa.org/en/latest</a:t>
            </a:r>
            <a:r>
              <a:rPr lang="en-US" sz="1800" dirty="0" smtClean="0">
                <a:sym typeface="Symbol" panose="05050102010706020507" pitchFamily="18" charset="2"/>
                <a:hlinkClick r:id="rId5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ShellCheck</a:t>
            </a:r>
            <a:r>
              <a:rPr lang="en-US" dirty="0" smtClean="0">
                <a:sym typeface="Symbol" panose="05050102010706020507" pitchFamily="18" charset="2"/>
              </a:rPr>
              <a:t>: bash scripts,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6"/>
              </a:rPr>
              <a:t>https://</a:t>
            </a:r>
            <a:r>
              <a:rPr lang="en-US" sz="1800" dirty="0" smtClean="0">
                <a:sym typeface="Symbol" panose="05050102010706020507" pitchFamily="18" charset="2"/>
                <a:hlinkClick r:id="rId6"/>
              </a:rPr>
              <a:t>github.com/koalaman/shellcheck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0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CPPFLAGS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LDLIBS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TEST_SRCS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$(wildcard *.pf)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TEST_OBJS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$(TEST_OBJS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$^  $(LDLIBS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$(TEST_SRCS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$(CPPFLAGS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frameworks</a:t>
            </a:r>
          </a:p>
          <a:p>
            <a:pPr lvl="1"/>
            <a:r>
              <a:rPr lang="en-US" dirty="0" err="1" smtClean="0"/>
              <a:t>CUnit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http://cunit.sourceforge.net</a:t>
            </a:r>
            <a:r>
              <a:rPr lang="en-US" sz="2000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://sourceforge.net/projects/pfunit</a:t>
            </a:r>
            <a:r>
              <a:rPr lang="en-US" sz="2000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4"/>
              </a:rPr>
              <a:t>https://freedesktop.org/wiki/Software/cppunit</a:t>
            </a:r>
            <a:r>
              <a:rPr lang="en-US" sz="2000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Catch2</a:t>
            </a:r>
            <a:br>
              <a:rPr lang="en-US" dirty="0"/>
            </a:b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github.com/catchorg/Catch2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1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963645" y="3634593"/>
            <a:ext cx="2480563" cy="542532"/>
            <a:chOff x="5188524" y="5992104"/>
            <a:chExt cx="2480563" cy="542532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7289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computed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4" y="5992104"/>
              <a:ext cx="751628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70857" y="3629245"/>
            <a:ext cx="2095915" cy="542532"/>
            <a:chOff x="5940152" y="5992104"/>
            <a:chExt cx="2095915" cy="542532"/>
          </a:xfrm>
        </p:grpSpPr>
        <p:sp>
          <p:nvSpPr>
            <p:cNvPr id="25" name="TextBox 24"/>
            <p:cNvSpPr txBox="1"/>
            <p:nvPr/>
          </p:nvSpPr>
          <p:spPr>
            <a:xfrm>
              <a:off x="5940152" y="6165304"/>
              <a:ext cx="16055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expectec</a:t>
              </a:r>
              <a:r>
                <a:rPr lang="en-US" dirty="0" smtClean="0"/>
                <a:t> </a:t>
              </a:r>
              <a:r>
                <a:rPr lang="en-US" dirty="0" smtClean="0"/>
                <a:t>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Arrow Connector 25"/>
            <p:cNvCxnSpPr>
              <a:stCxn id="25" idx="3"/>
            </p:cNvCxnSpPr>
            <p:nvPr/>
          </p:nvCxnSpPr>
          <p:spPr>
            <a:xfrm flipV="1">
              <a:off x="7545720" y="5992104"/>
              <a:ext cx="490347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12657</Words>
  <Application>Microsoft Office PowerPoint</Application>
  <PresentationFormat>On-screen Show (4:3)</PresentationFormat>
  <Paragraphs>3013</Paragraphs>
  <Slides>220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220</vt:i4>
      </vt:variant>
    </vt:vector>
  </HeadingPairs>
  <TitlesOfParts>
    <vt:vector size="232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References</vt:lpstr>
      <vt:lpstr>Static analysis</vt:lpstr>
      <vt:lpstr>Static analysis</vt:lpstr>
      <vt:lpstr>Cppcheck</vt:lpstr>
      <vt:lpstr>Tools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Unit testing references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Functional testing</vt:lpstr>
      <vt:lpstr>Functional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Computing Fibonacci numbers</vt:lpstr>
      <vt:lpstr>GDB: figure it out</vt:lpstr>
      <vt:lpstr>Recursion</vt:lpstr>
      <vt:lpstr>Valgrind &amp; stack overflow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373</cp:revision>
  <dcterms:created xsi:type="dcterms:W3CDTF">2013-01-10T10:35:33Z</dcterms:created>
  <dcterms:modified xsi:type="dcterms:W3CDTF">2018-07-11T06:26:12Z</dcterms:modified>
</cp:coreProperties>
</file>