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7" r:id="rId2"/>
    <p:sldId id="293" r:id="rId3"/>
    <p:sldId id="295" r:id="rId4"/>
    <p:sldId id="311" r:id="rId5"/>
    <p:sldId id="312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84" r:id="rId20"/>
    <p:sldId id="272" r:id="rId21"/>
    <p:sldId id="277" r:id="rId22"/>
    <p:sldId id="273" r:id="rId23"/>
    <p:sldId id="279" r:id="rId24"/>
    <p:sldId id="280" r:id="rId25"/>
    <p:sldId id="278" r:id="rId26"/>
    <p:sldId id="288" r:id="rId27"/>
    <p:sldId id="296" r:id="rId28"/>
    <p:sldId id="285" r:id="rId29"/>
    <p:sldId id="275" r:id="rId30"/>
    <p:sldId id="291" r:id="rId31"/>
    <p:sldId id="290" r:id="rId32"/>
    <p:sldId id="289" r:id="rId33"/>
    <p:sldId id="281" r:id="rId34"/>
    <p:sldId id="304" r:id="rId35"/>
    <p:sldId id="305" r:id="rId36"/>
    <p:sldId id="298" r:id="rId37"/>
    <p:sldId id="318" r:id="rId38"/>
    <p:sldId id="299" r:id="rId39"/>
    <p:sldId id="300" r:id="rId40"/>
    <p:sldId id="301" r:id="rId41"/>
    <p:sldId id="302" r:id="rId42"/>
    <p:sldId id="313" r:id="rId43"/>
    <p:sldId id="314" r:id="rId44"/>
    <p:sldId id="315" r:id="rId45"/>
    <p:sldId id="316" r:id="rId46"/>
    <p:sldId id="317" r:id="rId47"/>
    <p:sldId id="306" r:id="rId48"/>
    <p:sldId id="307" r:id="rId49"/>
    <p:sldId id="308" r:id="rId50"/>
    <p:sldId id="309" r:id="rId51"/>
    <p:sldId id="310" r:id="rId52"/>
    <p:sldId id="287" r:id="rId53"/>
    <p:sldId id="292" r:id="rId54"/>
    <p:sldId id="286" r:id="rId55"/>
    <p:sldId id="297" r:id="rId56"/>
    <p:sldId id="271" r:id="rId57"/>
    <p:sldId id="283" r:id="rId5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  <p14:sldId id="313"/>
            <p14:sldId id="314"/>
            <p14:sldId id="315"/>
            <p14:sldId id="316"/>
            <p14:sldId id="317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13/07/2018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13/07/2018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13/07/2018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13/07/2018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13/07/2018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13/07/2018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13/07/2018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13/07/2018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</a:t>
            </a:r>
            <a:r>
              <a:rPr lang="en-US" sz="2400" dirty="0" err="1" smtClean="0"/>
              <a:t>dp</a:t>
            </a:r>
            <a:r>
              <a:rPr lang="en-US" sz="2400" dirty="0" smtClean="0"/>
              <a:t>/register  </a:t>
            </a:r>
            <a:r>
              <a:rPr lang="en-US" sz="2400" smtClean="0"/>
              <a:t>× 2.4</a:t>
            </a:r>
            <a:r>
              <a:rPr lang="en-US" sz="2400" baseline="30000" smtClean="0"/>
              <a:t>.</a:t>
            </a:r>
            <a:r>
              <a:rPr lang="en-US" sz="2400" smtClean="0"/>
              <a:t>10</a:t>
            </a:r>
            <a:r>
              <a:rPr lang="en-US" sz="2400" baseline="30000" smtClean="0"/>
              <a:t>9</a:t>
            </a:r>
            <a:r>
              <a:rPr lang="en-US" sz="2400" smtClean="0"/>
              <a:t> </a:t>
            </a:r>
            <a:r>
              <a:rPr lang="en-US" sz="2400" dirty="0" smtClean="0"/>
              <a:t>additions </a:t>
            </a:r>
            <a:r>
              <a:rPr lang="en-US" sz="2400" dirty="0"/>
              <a:t>×</a:t>
            </a:r>
            <a:r>
              <a:rPr lang="en-US" sz="2400" dirty="0" smtClean="0"/>
              <a:t> 14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r>
              <a:rPr lang="en-US" sz="2400" smtClean="0"/>
              <a:t>= 269 </a:t>
            </a:r>
            <a:r>
              <a:rPr lang="en-US" sz="2400" dirty="0" smtClean="0"/>
              <a:t>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</a:t>
            </a:r>
            <a:r>
              <a:rPr lang="en-US" dirty="0" smtClean="0"/>
              <a:t>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&amp;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more conservative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optimized code than Intel compilers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 smtClean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en-US" dirty="0" smtClean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cache trashing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/>
              <a:t>libraries (e.g., MKL)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ompiler flags</a:t>
            </a:r>
          </a:p>
          <a:p>
            <a:pPr lvl="1"/>
            <a:r>
              <a:rPr lang="en-US" dirty="0" smtClean="0"/>
              <a:t>directives: programmer can/should help</a:t>
            </a:r>
          </a:p>
          <a:p>
            <a:r>
              <a:rPr lang="en-US" dirty="0" smtClean="0"/>
              <a:t>Multiple cores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libraries (e.g., MKL)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Multiple nodes, i.e., distributed computing</a:t>
            </a:r>
          </a:p>
          <a:p>
            <a:pPr lvl="1"/>
            <a:r>
              <a:rPr lang="en-US" dirty="0" smtClean="0"/>
              <a:t>MPI/CAF/UPC/Chapel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GPGPU</a:t>
            </a:r>
          </a:p>
          <a:p>
            <a:pPr lvl="1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libraries (e.g.,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 smtClean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</a:t>
            </a:r>
            <a:r>
              <a:rPr lang="nl-BE" dirty="0" smtClean="0"/>
              <a:t>(double precision gigawords </a:t>
            </a:r>
            <a:r>
              <a:rPr lang="nl-BE" dirty="0"/>
              <a:t>per </a:t>
            </a:r>
            <a:r>
              <a:rPr lang="nl-BE" dirty="0" smtClean="0"/>
              <a:t>second)</a:t>
            </a:r>
          </a:p>
          <a:p>
            <a:r>
              <a:rPr lang="nl-BE" dirty="0" smtClean="0"/>
              <a:t>Computation</a:t>
            </a:r>
          </a:p>
          <a:p>
            <a:pPr lvl="1"/>
            <a:r>
              <a:rPr lang="nl-BE" dirty="0" smtClean="0"/>
              <a:t>peak performance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ouble precision FLOPS/s (FLOating point OPerationS per second)</a:t>
            </a:r>
          </a:p>
          <a:p>
            <a:r>
              <a:rPr lang="nl-BE" dirty="0" smtClean="0"/>
              <a:t>Machine balance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number of FLOPS</a:t>
            </a:r>
          </a:p>
          <a:p>
            <a:r>
              <a:rPr lang="en-US" dirty="0" smtClean="0"/>
              <a:t>Code balance</a:t>
            </a:r>
          </a:p>
          <a:p>
            <a:endParaRPr lang="en-US" dirty="0"/>
          </a:p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speed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 smtClean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1: compute bound</a:t>
                </a:r>
              </a:p>
              <a:p>
                <a:r>
                  <a:rPr lang="en-US" dirty="0" smtClean="0"/>
                  <a:t>Expected performance (GFLOPS/s)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Machine balance for dual socket </a:t>
                </a:r>
                <a:r>
                  <a:rPr lang="pt-BR" dirty="0" smtClean="0"/>
                  <a:t>Intel Xeon</a:t>
                </a:r>
                <a:br>
                  <a:rPr lang="pt-BR" dirty="0" smtClean="0"/>
                </a:br>
                <a:r>
                  <a:rPr lang="pt-BR" dirty="0" smtClean="0"/>
                  <a:t>E5-2680v4 </a:t>
                </a:r>
                <a:r>
                  <a:rPr lang="pt-BR" dirty="0"/>
                  <a:t>@ </a:t>
                </a:r>
                <a:r>
                  <a:rPr lang="pt-BR" dirty="0" smtClean="0"/>
                  <a:t>2.40GHz (broadwell, AVX2)</a:t>
                </a:r>
                <a:endParaRPr lang="en-US" dirty="0" smtClean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 smtClean="0"/>
                  <a:t>Gword</a:t>
                </a:r>
                <a:r>
                  <a:rPr lang="en-US" dirty="0" smtClean="0"/>
                  <a:t>/s</a:t>
                </a:r>
                <a:br>
                  <a:rPr lang="en-US" dirty="0" smtClean="0"/>
                </a:br>
                <a:r>
                  <a:rPr lang="en-US" dirty="0" smtClean="0"/>
                  <a:t>(vector </a:t>
                </a:r>
                <a:r>
                  <a:rPr lang="en-US" dirty="0"/>
                  <a:t>triad access, double precision)</a:t>
                </a:r>
              </a:p>
              <a:p>
                <a:pPr lvl="1"/>
                <a:r>
                  <a:rPr lang="en-US" dirty="0" smtClean="0"/>
                  <a:t>peak performance:</a:t>
                </a:r>
                <a:br>
                  <a:rPr lang="en-US" dirty="0" smtClean="0"/>
                </a:br>
                <a:r>
                  <a:rPr lang="en-US" dirty="0" smtClean="0"/>
                  <a:t>    4 </a:t>
                </a:r>
                <a:r>
                  <a:rPr lang="en-US" dirty="0" err="1" smtClean="0"/>
                  <a:t>dp</a:t>
                </a:r>
                <a:r>
                  <a:rPr lang="en-US" dirty="0" smtClean="0"/>
                  <a:t> </a:t>
                </a:r>
                <a:r>
                  <a:rPr lang="en-US" dirty="0"/>
                  <a:t>×</a:t>
                </a:r>
                <a:r>
                  <a:rPr lang="en-US" dirty="0" smtClean="0"/>
                  <a:t> 2.4∙10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FLOPS/s </a:t>
                </a:r>
                <a:r>
                  <a:rPr lang="en-US" dirty="0"/>
                  <a:t>× </a:t>
                </a:r>
                <a:r>
                  <a:rPr lang="en-US" dirty="0" smtClean="0"/>
                  <a:t>14 </a:t>
                </a:r>
                <a:r>
                  <a:rPr lang="en-US" dirty="0"/>
                  <a:t>× </a:t>
                </a:r>
                <a:r>
                  <a:rPr lang="en-US" dirty="0" smtClean="0"/>
                  <a:t>2</a:t>
                </a:r>
                <a:br>
                  <a:rPr lang="en-US" dirty="0" smtClean="0"/>
                </a:br>
                <a:r>
                  <a:rPr lang="en-US" dirty="0" smtClean="0"/>
                  <a:t>                 = 269 GFLOPS/s</a:t>
                </a:r>
              </a:p>
              <a:p>
                <a:pPr lvl="1"/>
                <a:r>
                  <a:rPr lang="en-US" dirty="0" smtClean="0"/>
                  <a:t>Machine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= 0.058 words/FLOP</a:t>
                </a:r>
              </a:p>
              <a:p>
                <a:r>
                  <a:rPr lang="en-US" dirty="0" smtClean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</a:t>
                </a:r>
                <a:r>
                  <a:rPr lang="en-US" dirty="0" smtClean="0"/>
                  <a:t>word transfers</a:t>
                </a:r>
                <a:endParaRPr lang="en-US" dirty="0"/>
              </a:p>
              <a:p>
                <a:pPr lvl="1"/>
                <a:r>
                  <a:rPr lang="en-US" dirty="0" smtClean="0"/>
                  <a:t>FLOPS: 1 add + 1 multiply = 1 FLOP</a:t>
                </a:r>
              </a:p>
              <a:p>
                <a:pPr lvl="1"/>
                <a:r>
                  <a:rPr lang="en-US" dirty="0" smtClean="0"/>
                  <a:t>code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c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 = 4 transfers/FLOP</a:t>
                </a:r>
              </a:p>
              <a:p>
                <a:r>
                  <a:rPr lang="en-US" dirty="0" smtClean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0.015</a:t>
                </a:r>
              </a:p>
              <a:p>
                <a:r>
                  <a:rPr lang="en-US" dirty="0" smtClean="0"/>
                  <a:t>Performance = 3.9 GFLOPS/s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Have one or more processes</a:t>
            </a:r>
          </a:p>
          <a:p>
            <a:pPr lvl="1"/>
            <a:r>
              <a:rPr lang="en-US" dirty="0" smtClean="0"/>
              <a:t>Run on one or more compute nodes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Communicate through message passing (e.g., MPI)</a:t>
            </a:r>
          </a:p>
          <a:p>
            <a:pPr lvl="1"/>
            <a:r>
              <a:rPr lang="en-US" dirty="0" smtClean="0"/>
              <a:t>Have one or more threads</a:t>
            </a:r>
          </a:p>
          <a:p>
            <a:pPr lvl="1"/>
            <a:r>
              <a:rPr lang="en-US" dirty="0" smtClean="0"/>
              <a:t>Run on single compute node, one or more cores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Communicate through shared memory (e.g.,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on single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1912</Words>
  <Application>Microsoft Office PowerPoint</Application>
  <PresentationFormat>On-screen Show (4:3)</PresentationFormat>
  <Paragraphs>709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Unicode MS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Performance measures</vt:lpstr>
      <vt:lpstr>Machine balance</vt:lpstr>
      <vt:lpstr>Code balance</vt:lpstr>
      <vt:lpstr>Light speed</vt:lpstr>
      <vt:lpstr>Example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168</cp:revision>
  <dcterms:created xsi:type="dcterms:W3CDTF">2014-09-30T05:33:26Z</dcterms:created>
  <dcterms:modified xsi:type="dcterms:W3CDTF">2018-07-13T14:49:27Z</dcterms:modified>
</cp:coreProperties>
</file>