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2" r:id="rId16"/>
    <p:sldId id="277" r:id="rId17"/>
    <p:sldId id="274" r:id="rId18"/>
    <p:sldId id="275" r:id="rId19"/>
    <p:sldId id="273" r:id="rId20"/>
    <p:sldId id="276" r:id="rId21"/>
    <p:sldId id="271" r:id="rId2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0" y="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9405544"/>
        <c:axId val="279405936"/>
      </c:scatterChart>
      <c:valAx>
        <c:axId val="279405544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279405936"/>
        <c:crosses val="autoZero"/>
        <c:crossBetween val="midCat"/>
        <c:majorUnit val="4"/>
        <c:minorUnit val="4"/>
      </c:valAx>
      <c:valAx>
        <c:axId val="279405936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79405544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9407504"/>
        <c:axId val="279407896"/>
      </c:scatterChart>
      <c:valAx>
        <c:axId val="27940750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279407896"/>
        <c:crosses val="autoZero"/>
        <c:crossBetween val="midCat"/>
        <c:majorUnit val="4"/>
        <c:minorUnit val="4"/>
      </c:valAx>
      <c:valAx>
        <c:axId val="27940789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79407504"/>
        <c:crosses val="autoZero"/>
        <c:crossBetween val="midCat"/>
        <c:majorUnit val="4"/>
        <c:minorUnit val="4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9408680"/>
        <c:axId val="352043168"/>
      </c:scatterChart>
      <c:valAx>
        <c:axId val="27940868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2043168"/>
        <c:crosses val="autoZero"/>
        <c:crossBetween val="midCat"/>
        <c:minorUnit val="4"/>
      </c:valAx>
      <c:valAx>
        <c:axId val="352043168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79408680"/>
        <c:crosses val="autoZero"/>
        <c:crossBetween val="midCat"/>
        <c:majorUnit val="2"/>
        <c:minorUnit val="2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046696"/>
        <c:axId val="352044344"/>
      </c:scatterChart>
      <c:valAx>
        <c:axId val="35204669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2044344"/>
        <c:crosses val="autoZero"/>
        <c:crossBetween val="midCat"/>
        <c:majorUnit val="4"/>
      </c:valAx>
      <c:valAx>
        <c:axId val="352044344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2046696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047480"/>
        <c:axId val="352047872"/>
      </c:scatterChart>
      <c:valAx>
        <c:axId val="35204748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2047872"/>
        <c:crosses val="autoZero"/>
        <c:crossBetween val="midCat"/>
        <c:majorUnit val="4"/>
        <c:minorUnit val="4"/>
      </c:valAx>
      <c:valAx>
        <c:axId val="35204787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20474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14/06/2016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HPC efficiency considerations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Nice for</a:t>
            </a:r>
            <a:br>
              <a:rPr lang="en-US" sz="3200" dirty="0" smtClean="0"/>
            </a:br>
            <a:r>
              <a:rPr lang="en-US" sz="3200" dirty="0" smtClean="0"/>
              <a:t>scientists!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 are interested in</a:t>
            </a:r>
          </a:p>
          <a:p>
            <a:pPr lvl="1"/>
            <a:r>
              <a:rPr lang="en-US" dirty="0" smtClean="0"/>
              <a:t>studying larger systems/bigger data sets</a:t>
            </a:r>
          </a:p>
          <a:p>
            <a:pPr lvl="1"/>
            <a:r>
              <a:rPr lang="en-US" dirty="0" smtClean="0"/>
              <a:t>increasing precision/resolution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Compute </a:t>
            </a:r>
            <a:r>
              <a:rPr lang="en-US" dirty="0" smtClean="0">
                <a:solidFill>
                  <a:schemeClr val="tx1"/>
                </a:solidFill>
              </a:rPr>
              <a:t>node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core0</a:t>
              </a:r>
              <a:endParaRPr lang="en-US" sz="1200" b="1" dirty="0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0</a:t>
            </a:r>
          </a:p>
          <a:p>
            <a:pPr algn="ctr"/>
            <a:r>
              <a:rPr lang="en-US" dirty="0" smtClean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1</a:t>
            </a:r>
          </a:p>
          <a:p>
            <a:pPr algn="ctr"/>
            <a:r>
              <a:rPr lang="en-US" dirty="0" smtClean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</a:t>
                </a:r>
                <a:endParaRPr lang="en-US" sz="1200" b="1" dirty="0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core2</a:t>
                </a:r>
                <a:endParaRPr lang="en-US" sz="1200" b="1" dirty="0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core3</a:t>
                </a:r>
                <a:endParaRPr lang="en-US" sz="1200" b="1" dirty="0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core4</a:t>
                </a:r>
                <a:endParaRPr lang="en-US" sz="1200" b="1" dirty="0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core5</a:t>
                </a:r>
                <a:endParaRPr lang="en-US" sz="1200" b="1" dirty="0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core6</a:t>
                </a:r>
                <a:endParaRPr lang="en-US" sz="1200" b="1" dirty="0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core8</a:t>
                </a:r>
                <a:endParaRPr lang="en-US" sz="1200" b="1" dirty="0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core9</a:t>
                </a:r>
                <a:endParaRPr lang="en-US" sz="1200" b="1" dirty="0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core7</a:t>
                </a:r>
                <a:endParaRPr lang="en-US" sz="1200" b="1" dirty="0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core10</a:t>
                  </a:r>
                  <a:endParaRPr lang="en-US" sz="1200" b="1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core11</a:t>
                  </a:r>
                  <a:endParaRPr lang="en-US" sz="1200" b="1" dirty="0"/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core12</a:t>
                  </a:r>
                  <a:endParaRPr lang="en-US" sz="1200" b="1" dirty="0"/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core13</a:t>
                  </a:r>
                  <a:endParaRPr lang="en-US" sz="1200" b="1" dirty="0"/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core14</a:t>
                  </a:r>
                  <a:endParaRPr lang="en-US" sz="1200" b="1" dirty="0"/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core15</a:t>
                  </a:r>
                  <a:endParaRPr lang="en-US" sz="1200" b="1" dirty="0"/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core16</a:t>
                  </a:r>
                  <a:endParaRPr lang="en-US" sz="1200" b="1" dirty="0"/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core18</a:t>
                  </a:r>
                  <a:endParaRPr lang="en-US" sz="1200" b="1" dirty="0"/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core19</a:t>
                  </a:r>
                  <a:endParaRPr lang="en-US" sz="1200" b="1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core17</a:t>
                </a:r>
                <a:endParaRPr lang="en-US" sz="1200" b="1" dirty="0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IB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transport takes time!</a:t>
            </a:r>
          </a:p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size: 64 GB+</a:t>
            </a:r>
          </a:p>
          <a:p>
            <a:pPr lvl="1"/>
            <a:r>
              <a:rPr lang="en-US" dirty="0" smtClean="0"/>
              <a:t>latency: 150 cycles</a:t>
            </a:r>
          </a:p>
          <a:p>
            <a:r>
              <a:rPr lang="en-US" dirty="0" smtClean="0"/>
              <a:t>L3 cache</a:t>
            </a:r>
          </a:p>
          <a:p>
            <a:pPr lvl="1"/>
            <a:r>
              <a:rPr lang="en-US" dirty="0" smtClean="0"/>
              <a:t>size: 25 MB+</a:t>
            </a:r>
          </a:p>
          <a:p>
            <a:pPr lvl="1"/>
            <a:r>
              <a:rPr lang="en-US" dirty="0" smtClean="0"/>
              <a:t>latency: 50 cycles</a:t>
            </a:r>
          </a:p>
          <a:p>
            <a:r>
              <a:rPr lang="en-US" dirty="0" smtClean="0"/>
              <a:t>L2 cache</a:t>
            </a:r>
          </a:p>
          <a:p>
            <a:pPr lvl="1"/>
            <a:r>
              <a:rPr lang="en-US" dirty="0" smtClean="0"/>
              <a:t>size: 256 kb</a:t>
            </a:r>
          </a:p>
          <a:p>
            <a:pPr lvl="1"/>
            <a:r>
              <a:rPr lang="en-US" dirty="0" smtClean="0"/>
              <a:t>latency: 20 cycles</a:t>
            </a:r>
          </a:p>
          <a:p>
            <a:r>
              <a:rPr lang="en-US" dirty="0" smtClean="0"/>
              <a:t>L1 cache</a:t>
            </a:r>
          </a:p>
          <a:p>
            <a:pPr lvl="1"/>
            <a:r>
              <a:rPr lang="en-US" dirty="0" smtClean="0"/>
              <a:t>size: 32 kb data + 32 kb instruction</a:t>
            </a:r>
          </a:p>
          <a:p>
            <a:pPr lvl="1"/>
            <a:r>
              <a:rPr lang="en-US" dirty="0" smtClean="0"/>
              <a:t>latency: 5 cycles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Bandwidth: 130 GB/s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QPI incurs 10 % loss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average: 3 MB/core</a:t>
              </a:r>
              <a:endParaRPr lang="en-US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illustrated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 kb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 kb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 </a:t>
              </a:r>
              <a:r>
                <a:rPr lang="en-US" dirty="0"/>
                <a:t>M</a:t>
              </a:r>
              <a:r>
                <a:rPr lang="en-US" dirty="0" smtClean="0"/>
                <a:t>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eviction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64 byte at once:</a:t>
            </a:r>
            <a:br>
              <a:rPr lang="en-US" dirty="0" smtClean="0"/>
            </a:br>
            <a:r>
              <a:rPr lang="en-US" dirty="0" smtClean="0"/>
              <a:t>RAM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L1</a:t>
            </a:r>
          </a:p>
          <a:p>
            <a:pPr lvl="1"/>
            <a:r>
              <a:rPr lang="en-US" dirty="0" smtClean="0"/>
              <a:t>cache line</a:t>
            </a:r>
          </a:p>
          <a:p>
            <a:pPr lvl="1"/>
            <a:r>
              <a:rPr lang="en-US" dirty="0" smtClean="0"/>
              <a:t>8 double or 16 single precision</a:t>
            </a:r>
          </a:p>
          <a:p>
            <a:r>
              <a:rPr lang="en-US" dirty="0" smtClean="0"/>
              <a:t>Data structure layout is critical!</a:t>
            </a:r>
          </a:p>
          <a:p>
            <a:pPr lvl="1"/>
            <a:r>
              <a:rPr lang="en-US" dirty="0" smtClean="0"/>
              <a:t>access to contiguous data, e.g., </a:t>
            </a:r>
            <a:r>
              <a:rPr lang="en-US" dirty="0" err="1" smtClean="0"/>
              <a:t>AoS</a:t>
            </a:r>
            <a:r>
              <a:rPr lang="en-US" dirty="0" smtClean="0"/>
              <a:t> vs. </a:t>
            </a:r>
            <a:r>
              <a:rPr lang="en-US" dirty="0" err="1" smtClean="0"/>
              <a:t>SoA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49188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a[i-1]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</a:t>
              </a:r>
              <a:r>
                <a:rPr lang="en-US" dirty="0" err="1" smtClean="0"/>
                <a:t>i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a[i+1]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a[i+7]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a[i+8]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05402" y="5013176"/>
            <a:ext cx="213840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double a[n];</a:t>
            </a:r>
          </a:p>
          <a:p>
            <a:r>
              <a:rPr lang="en-US" sz="2000" dirty="0" smtClean="0"/>
              <a:t>…</a:t>
            </a:r>
          </a:p>
          <a:p>
            <a:r>
              <a:rPr lang="en-US" sz="2000" dirty="0" smtClean="0"/>
              <a:t>for (</a:t>
            </a:r>
            <a:r>
              <a:rPr lang="en-US" sz="2000" dirty="0" err="1" smtClean="0"/>
              <a:t>i</a:t>
            </a:r>
            <a:r>
              <a:rPr lang="en-US" sz="2000" dirty="0" smtClean="0"/>
              <a:t> = 0; </a:t>
            </a:r>
            <a:r>
              <a:rPr lang="en-US" sz="2000" dirty="0" err="1" smtClean="0"/>
              <a:t>i</a:t>
            </a:r>
            <a:r>
              <a:rPr lang="en-US" sz="2000" dirty="0"/>
              <a:t> </a:t>
            </a:r>
            <a:r>
              <a:rPr lang="en-US" sz="2000" dirty="0" smtClean="0"/>
              <a:t>&lt; n; </a:t>
            </a:r>
            <a:r>
              <a:rPr lang="en-US" sz="2000" dirty="0" err="1" smtClean="0"/>
              <a:t>i</a:t>
            </a:r>
            <a:r>
              <a:rPr lang="en-US" sz="2000" dirty="0" smtClean="0"/>
              <a:t>++)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f(a[</a:t>
            </a:r>
            <a:r>
              <a:rPr lang="en-US" sz="2000" dirty="0" err="1" smtClean="0"/>
              <a:t>i</a:t>
            </a:r>
            <a:r>
              <a:rPr lang="en-US" sz="2000" dirty="0" smtClean="0"/>
              <a:t>])</a:t>
            </a:r>
            <a:endParaRPr lang="en-US" sz="1600" dirty="0" smtClean="0"/>
          </a:p>
        </p:txBody>
      </p:sp>
      <p:grpSp>
        <p:nvGrpSpPr>
          <p:cNvPr id="29" name="Group 28"/>
          <p:cNvGrpSpPr/>
          <p:nvPr/>
        </p:nvGrpSpPr>
        <p:grpSpPr>
          <a:xfrm>
            <a:off x="470562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657875" y="2204864"/>
            <a:ext cx="316259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exploited: effective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ym typeface="Symbol" panose="05050102010706020507" pitchFamily="18" charset="2"/>
              </a:rPr>
              <a:t> </a:t>
            </a:r>
            <a:r>
              <a:rPr lang="en-US" dirty="0" smtClean="0"/>
              <a:t>memory bandwidth/8 or 16</a:t>
            </a:r>
          </a:p>
          <a:p>
            <a:r>
              <a:rPr lang="en-US" dirty="0" smtClean="0">
                <a:sym typeface="Symbol" panose="05050102010706020507" pitchFamily="18" charset="2"/>
              </a:rPr>
              <a:t>     </a:t>
            </a:r>
            <a:r>
              <a:rPr lang="en-US" dirty="0" smtClean="0"/>
              <a:t>cache size/8 or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1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364088" y="6165304"/>
            <a:ext cx="622478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148064" y="5656602"/>
            <a:ext cx="3168352" cy="369332"/>
            <a:chOff x="4427984" y="5656602"/>
            <a:chExt cx="3168352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427984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48064" y="5157192"/>
            <a:ext cx="3285371" cy="369332"/>
            <a:chOff x="4427984" y="5656602"/>
            <a:chExt cx="3285371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4427984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175061" y="4509120"/>
            <a:ext cx="3285371" cy="369332"/>
            <a:chOff x="4427984" y="5656602"/>
            <a:chExt cx="3285371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427984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2241" y="3645024"/>
            <a:ext cx="3178213" cy="369332"/>
            <a:chOff x="4652161" y="5656602"/>
            <a:chExt cx="3178213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652161" y="5656602"/>
              <a:ext cx="639919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76056" y="269962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148064" y="1340768"/>
            <a:ext cx="3870467" cy="369332"/>
            <a:chOff x="4427984" y="5656602"/>
            <a:chExt cx="3870467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427984" y="5656602"/>
              <a:ext cx="906017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 DP</a:t>
              </a:r>
              <a:br>
                <a:rPr lang="en-US" dirty="0" smtClean="0"/>
              </a:br>
              <a:r>
                <a:rPr lang="en-US" dirty="0" smtClean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 or </a:t>
              </a:r>
              <a:r>
                <a:rPr lang="en-US" dirty="0" err="1" smtClean="0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76056" y="3245024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OpenMP</a:t>
              </a:r>
              <a:r>
                <a:rPr lang="en-US" dirty="0" smtClean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time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considered in two dimensions</a:t>
            </a:r>
          </a:p>
          <a:p>
            <a:pPr lvl="1"/>
            <a:r>
              <a:rPr lang="en-US" dirty="0" smtClean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Strong scaling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3071</TotalTime>
  <Words>540</Words>
  <Application>Microsoft Office PowerPoint</Application>
  <PresentationFormat>On-screen Show (4:3)</PresentationFormat>
  <Paragraphs>246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Symbol</vt:lpstr>
      <vt:lpstr>Office Theme</vt:lpstr>
      <vt:lpstr>Microsoft Equation 3.0</vt:lpstr>
      <vt:lpstr>HPC efficiency considerations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 hierarchy</vt:lpstr>
      <vt:lpstr>Memory hierarchy illustrated</vt:lpstr>
      <vt:lpstr>Cache eviction</vt:lpstr>
      <vt:lpstr>Vectorization</vt:lpstr>
      <vt:lpstr>Cache lines</vt:lpstr>
      <vt:lpstr>False sharing</vt:lpstr>
      <vt:lpstr>Latency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36</cp:revision>
  <dcterms:created xsi:type="dcterms:W3CDTF">2014-09-30T05:33:26Z</dcterms:created>
  <dcterms:modified xsi:type="dcterms:W3CDTF">2016-06-14T21:34:06Z</dcterms:modified>
</cp:coreProperties>
</file>