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58" r:id="rId3"/>
    <p:sldId id="259" r:id="rId4"/>
    <p:sldId id="261" r:id="rId5"/>
    <p:sldId id="264" r:id="rId6"/>
    <p:sldId id="265" r:id="rId7"/>
    <p:sldId id="266" r:id="rId8"/>
    <p:sldId id="267" r:id="rId9"/>
    <p:sldId id="268" r:id="rId10"/>
    <p:sldId id="269" r:id="rId11"/>
    <p:sldId id="262" r:id="rId12"/>
    <p:sldId id="270" r:id="rId13"/>
    <p:sldId id="271" r:id="rId14"/>
    <p:sldId id="272" r:id="rId15"/>
    <p:sldId id="273" r:id="rId16"/>
    <p:sldId id="274" r:id="rId17"/>
    <p:sldId id="263" r:id="rId18"/>
    <p:sldId id="275" r:id="rId19"/>
    <p:sldId id="26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8B1BA-E8A9-48CD-886E-2AED8C4BE354}" type="datetimeFigureOut">
              <a:rPr lang="en-US" smtClean="0"/>
              <a:t>2017-04-04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39FFE-5AD4-4F7E-A3C2-C69313493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17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EDF4-4C0E-4772-84AE-1357C6001391}" type="datetime1">
              <a:rPr lang="en-US" smtClean="0"/>
              <a:t>2017-04-04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3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5809-344B-440B-9F88-C5B18C79382B}" type="datetime1">
              <a:rPr lang="en-US" smtClean="0"/>
              <a:t>2017-04-04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1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4260-95EE-4CD2-908E-53F4ED138E6A}" type="datetime1">
              <a:rPr lang="en-US" smtClean="0"/>
              <a:t>2017-04-04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0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A7D4-BD38-43A8-9130-CCA4F61A0EF1}" type="datetime1">
              <a:rPr lang="en-US" smtClean="0"/>
              <a:t>2017-04-04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9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3732-D81D-4EEE-A6C0-1A86B50EC6E7}" type="datetime1">
              <a:rPr lang="en-US" smtClean="0"/>
              <a:t>2017-04-04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4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0459-F51D-4E85-A354-E358228D776E}" type="datetime1">
              <a:rPr lang="en-US" smtClean="0"/>
              <a:t>2017-04-04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6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D88B-5497-4442-BF08-DF52AECDDAFE}" type="datetime1">
              <a:rPr lang="en-US" smtClean="0"/>
              <a:t>2017-04-04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8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86E3-CF93-475C-AE85-C652B2D2F9B5}" type="datetime1">
              <a:rPr lang="en-US" smtClean="0"/>
              <a:t>2017-04-04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6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E503-4705-4A51-BD29-968EA406E3C8}" type="datetime1">
              <a:rPr lang="en-US" smtClean="0"/>
              <a:t>2017-04-04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6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BBBB-E740-40DF-A365-D9B13EA44EB5}" type="datetime1">
              <a:rPr lang="en-US" smtClean="0"/>
              <a:t>2017-04-04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3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145B-3D39-424D-9562-97A98B9610A2}" type="datetime1">
              <a:rPr lang="en-US" smtClean="0"/>
              <a:t>2017-04-04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0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F5BA7-E58A-4B83-91F8-3B23CADD8CED}" type="datetime1">
              <a:rPr lang="en-US" smtClean="0"/>
              <a:t>2017-04-04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7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Numerics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1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distributions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 smtClean="0"/>
              <a:t> binds by value, i.e., copies, unless wrapped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(engine));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Without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 smtClean="0"/>
              <a:t>, both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 smtClean="0"/>
              <a:t> produce same numbers!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67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purely header files</a:t>
            </a:r>
          </a:p>
          <a:p>
            <a:pPr lvl="2"/>
            <a:r>
              <a:rPr lang="en-US" dirty="0" smtClean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uses BLAS/</a:t>
            </a:r>
            <a:r>
              <a:rPr lang="en-US" dirty="0" err="1" smtClean="0"/>
              <a:t>Lapack</a:t>
            </a:r>
            <a:endParaRPr lang="en-US" dirty="0" smtClean="0"/>
          </a:p>
          <a:p>
            <a:pPr lvl="2"/>
            <a:r>
              <a:rPr lang="en-US" dirty="0" smtClean="0"/>
              <a:t>quite convenient</a:t>
            </a:r>
          </a:p>
          <a:p>
            <a:pPr lvl="2"/>
            <a:r>
              <a:rPr lang="en-US" dirty="0" smtClean="0"/>
              <a:t>good performance</a:t>
            </a:r>
          </a:p>
          <a:p>
            <a:pPr lvl="2"/>
            <a:r>
              <a:rPr lang="en-US" dirty="0" smtClean="0"/>
              <a:t>no distributed algorithms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Here: a flavor of Armadillo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811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Vectors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Matrices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dense: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sparse: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Cubes (3D arrays)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scalar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/>
              <a:t> is arbitrary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shortcuts: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5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initialization</a:t>
            </a:r>
          </a:p>
          <a:p>
            <a:endParaRPr lang="en-US" dirty="0"/>
          </a:p>
          <a:p>
            <a:r>
              <a:rPr lang="en-US" dirty="0" smtClean="0"/>
              <a:t>Generated vectors</a:t>
            </a:r>
          </a:p>
          <a:p>
            <a:endParaRPr lang="en-US" dirty="0"/>
          </a:p>
          <a:p>
            <a:r>
              <a:rPr lang="en-US" dirty="0" smtClean="0"/>
              <a:t>Generated matrices</a:t>
            </a:r>
          </a:p>
          <a:p>
            <a:endParaRPr lang="en-US" dirty="0" smtClean="0"/>
          </a:p>
          <a:p>
            <a:r>
              <a:rPr lang="en-US" dirty="0" smtClean="0"/>
              <a:t>Generated vector/matrices/cubes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&gt;(-1.0, 1.0, 501);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 resemblance</a:t>
            </a:r>
            <a:br>
              <a:rPr lang="en-US" dirty="0" smtClean="0"/>
            </a:br>
            <a:r>
              <a:rPr lang="en-US" dirty="0" smtClean="0"/>
              <a:t>to MATLAB, </a:t>
            </a:r>
            <a:r>
              <a:rPr lang="en-US" dirty="0" err="1" smtClean="0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18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arithmetic/functions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{7.3, 9.1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(2.0*A + B)*x;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scalar-matrix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matrix-vector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matrix-matrix</a:t>
              </a:r>
              <a:r>
                <a:rPr lang="en-US" dirty="0"/>
                <a:t> </a:t>
              </a:r>
              <a:r>
                <a:rPr lang="en-US" dirty="0" smtClean="0"/>
                <a:t>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Operator overloading for</a:t>
            </a:r>
            <a:br>
              <a:rPr lang="en-US" sz="2400" dirty="0" smtClean="0"/>
            </a:br>
            <a:r>
              <a:rPr lang="en-US" sz="2400" dirty="0" smtClean="0"/>
              <a:t>convenient mathematical</a:t>
            </a:r>
            <a:br>
              <a:rPr lang="en-US" sz="2400" dirty="0" smtClean="0"/>
            </a:br>
            <a:r>
              <a:rPr lang="en-US" sz="2400" dirty="0" smtClean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other math functions: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1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</a:t>
            </a:r>
            <a:r>
              <a:rPr lang="en-US" dirty="0" smtClean="0"/>
              <a:t>access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Note: elements stored</a:t>
            </a:r>
            <a:br>
              <a:rPr lang="en-US" sz="2400" dirty="0" smtClean="0"/>
            </a:br>
            <a:r>
              <a:rPr lang="en-US" sz="2400" dirty="0" smtClean="0"/>
              <a:t>           </a:t>
            </a:r>
            <a:r>
              <a:rPr lang="en-US" sz="2400" dirty="0" err="1" smtClean="0"/>
              <a:t>columnwise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64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decomposition methods, e.g., SVD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Matrix transpose: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 smtClean="0"/>
              <a:t>Matrix inverse: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s, V, A);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(U*S)*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V.t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98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ODEs with Boost::</a:t>
            </a:r>
            <a:r>
              <a:rPr lang="en-US" dirty="0" err="1" smtClean="0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eclarations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e</a:t>
            </a:r>
            <a:r>
              <a:rPr lang="en-US" dirty="0" smtClean="0"/>
              <a:t>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&lt;functional&gt;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&lt;boost/numeric/odeint.hpp&gt;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array&lt;double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3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439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steps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x[2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sigma = 10.0;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= 28.0;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b = 8.0/3.0;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= { 10.0, 1.0, 1.0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 smtClean="0"/>
                <a:t> to</a:t>
              </a:r>
              <a:br>
                <a:rPr lang="en-US" dirty="0" smtClean="0"/>
              </a:br>
              <a:r>
                <a:rPr lang="en-US" dirty="0" smtClean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304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Value arrays, see section on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Linear algebra with Armadillo</a:t>
            </a:r>
            <a:endParaRPr lang="en-US" dirty="0"/>
          </a:p>
          <a:p>
            <a:pPr lvl="1"/>
            <a:r>
              <a:rPr lang="en-US" dirty="0"/>
              <a:t>ODEs with Boost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4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194" y="242305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</p:spTree>
    <p:extLst>
      <p:ext uri="{BB962C8B-B14F-4D97-AF65-F5344CB8AC3E}">
        <p14:creationId xmlns:p14="http://schemas.microsoft.com/office/powerpoint/2010/main" val="380038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complex&lt;double&gt;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c(-0.62772, -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0.42193);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-1.8;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 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+= 0.001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while (abs(z) &lt; 2.0 &amp;&amp; n++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(Overloaded) math functions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More efficient: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3419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limits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 smtClean="0"/>
              <a:t>minimum: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 smtClean="0"/>
              <a:t>Floating point: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 smtClean="0"/>
              <a:t>smallest number &gt; 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 smtClean="0"/>
              <a:t>1 &lt; 1 + </a:t>
            </a:r>
            <a:r>
              <a:rPr lang="en-US" dirty="0" smtClean="0">
                <a:sym typeface="Symbol" panose="05050102010706020507" pitchFamily="18" charset="2"/>
              </a:rPr>
              <a:t>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 smtClean="0"/>
              <a:t>significant digits, base 10: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&lt;double&gt;digits10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cs typeface="Courier New" panose="02070309020205020404" pitchFamily="49" charset="0"/>
              </a:rPr>
              <a:t>: true if not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 smtClean="0">
                <a:cs typeface="Courier New" panose="02070309020205020404" pitchFamily="49" charset="0"/>
              </a:rPr>
              <a:t>infinity, or </a:t>
            </a:r>
            <a:r>
              <a:rPr lang="en-US" dirty="0" err="1" smtClean="0">
                <a:cs typeface="Courier New" panose="02070309020205020404" pitchFamily="49" charset="0"/>
              </a:rPr>
              <a:t>NaN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282164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values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912093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/>
                <a:gridCol w="993059"/>
                <a:gridCol w="1396180"/>
                <a:gridCol w="1848465"/>
                <a:gridCol w="2812640"/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int8_t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int16_t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int32_t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int64_t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min()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-256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-32768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-2147483648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-9223372036854775808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max()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255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32767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2147483647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9223372036854775807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5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10</a:t>
            </a:r>
            <a:r>
              <a:rPr lang="en-US" baseline="30000" dirty="0" smtClean="0"/>
              <a:t>9</a:t>
            </a:r>
            <a:endParaRPr lang="en-US" baseline="30000" dirty="0"/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 smtClean="0"/>
              <a:t>10</a:t>
            </a:r>
            <a:r>
              <a:rPr lang="en-US" baseline="30000" dirty="0" smtClean="0"/>
              <a:t>19</a:t>
            </a:r>
            <a:endParaRPr lang="en-US" baseline="300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837202"/>
              </p:ext>
            </p:extLst>
          </p:nvPr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double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digits10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1.176e-38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1.190e+4932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epsilon()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1.192e-07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2.221e-16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1.084e-19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3.403e+38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1.798e+308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3.362e-4932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1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precision?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Possible, but at high cost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development</a:t>
            </a:r>
          </a:p>
          <a:p>
            <a:r>
              <a:rPr lang="en-US" dirty="0" smtClean="0"/>
              <a:t>Consider other algorithms first</a:t>
            </a:r>
          </a:p>
          <a:p>
            <a:r>
              <a:rPr lang="en-US" dirty="0" smtClean="0"/>
              <a:t>Libraries for arbitrary precision arithmetic</a:t>
            </a:r>
          </a:p>
          <a:p>
            <a:pPr lvl="1"/>
            <a:r>
              <a:rPr lang="en-US" dirty="0" smtClean="0"/>
              <a:t>GMP: for integers</a:t>
            </a:r>
          </a:p>
          <a:p>
            <a:pPr lvl="1"/>
            <a:r>
              <a:rPr lang="en-US" dirty="0" smtClean="0"/>
              <a:t>MPFR: for floating point numbers</a:t>
            </a:r>
          </a:p>
          <a:p>
            <a:pPr lvl="1"/>
            <a:r>
              <a:rPr lang="en-US" dirty="0" smtClean="0"/>
              <a:t>MPC: for complex floating point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3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Engine: generates random number sequence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 smtClean="0"/>
              <a:t>: non-deterministic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 smtClean="0"/>
              <a:t>: </a:t>
            </a:r>
            <a:r>
              <a:rPr lang="en-US" dirty="0" err="1"/>
              <a:t>M</a:t>
            </a:r>
            <a:r>
              <a:rPr lang="en-US" dirty="0" err="1" smtClean="0"/>
              <a:t>ersenne</a:t>
            </a:r>
            <a:r>
              <a:rPr lang="en-US" dirty="0" smtClean="0"/>
              <a:t> twister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Distributions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9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random number from actual distribution using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4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normal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dev;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engine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438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3305</TotalTime>
  <Words>1229</Words>
  <Application>Microsoft Office PowerPoint</Application>
  <PresentationFormat>On-screen Show (4:3)</PresentationFormat>
  <Paragraphs>288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Symbol</vt:lpstr>
      <vt:lpstr>Wingdings</vt:lpstr>
      <vt:lpstr>Office Theme</vt:lpstr>
      <vt:lpstr>Essential C++ Numerics</vt:lpstr>
      <vt:lpstr>PowerPoint Presentation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What was left out/added?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Classes</dc:title>
  <dc:creator>Geert Jan Bex</dc:creator>
  <cp:lastModifiedBy>Geert Jan Bex</cp:lastModifiedBy>
  <cp:revision>99</cp:revision>
  <dcterms:created xsi:type="dcterms:W3CDTF">2017-02-24T18:21:04Z</dcterms:created>
  <dcterms:modified xsi:type="dcterms:W3CDTF">2017-04-04T05:48:00Z</dcterms:modified>
</cp:coreProperties>
</file>