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57" r:id="rId4"/>
    <p:sldId id="259" r:id="rId5"/>
    <p:sldId id="258" r:id="rId6"/>
    <p:sldId id="264" r:id="rId7"/>
    <p:sldId id="262" r:id="rId8"/>
    <p:sldId id="260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480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2017-02-10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2017-02-10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2017-02-10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2017-02-10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2017-02-10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2017-02-10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ine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Profiling with</a:t>
            </a:r>
            <a:br>
              <a:rPr lang="en-US" dirty="0" smtClean="0"/>
            </a:br>
            <a:r>
              <a:rPr lang="en-US" dirty="0" err="1" smtClean="0"/>
              <a:t>Allinea</a:t>
            </a:r>
            <a:r>
              <a:rPr lang="en-US" dirty="0" smtClean="0"/>
              <a:t>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)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329132" y="3229447"/>
            <a:ext cx="4746236" cy="614931"/>
            <a:chOff x="2329132" y="2996545"/>
            <a:chExt cx="474623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329132" y="3088256"/>
              <a:ext cx="4746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Ask you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display many metrics</a:t>
            </a:r>
          </a:p>
          <a:p>
            <a:pPr lvl="1"/>
            <a:r>
              <a:rPr lang="en-US" dirty="0" smtClean="0"/>
              <a:t>CPU instructions</a:t>
            </a:r>
          </a:p>
          <a:p>
            <a:pPr lvl="1"/>
            <a:r>
              <a:rPr lang="en-US" dirty="0" smtClean="0"/>
              <a:t>I/O: disk read/write</a:t>
            </a:r>
          </a:p>
          <a:p>
            <a:pPr lvl="1"/>
            <a:r>
              <a:rPr lang="en-US" dirty="0" smtClean="0"/>
              <a:t>MPI</a:t>
            </a:r>
          </a:p>
          <a:p>
            <a:pPr lvl="2"/>
            <a:r>
              <a:rPr lang="en-US" dirty="0" smtClean="0"/>
              <a:t>Number </a:t>
            </a:r>
            <a:r>
              <a:rPr lang="en-US" dirty="0"/>
              <a:t>c</a:t>
            </a:r>
            <a:r>
              <a:rPr lang="en-US" dirty="0" smtClean="0"/>
              <a:t>alls peer-to-peer &amp; collectives/s</a:t>
            </a:r>
          </a:p>
          <a:p>
            <a:pPr lvl="2"/>
            <a:r>
              <a:rPr lang="en-US" dirty="0" smtClean="0"/>
              <a:t>Peer-to-peer &amp; collectives bandwidth</a:t>
            </a:r>
          </a:p>
          <a:p>
            <a:pPr lvl="2"/>
            <a:r>
              <a:rPr lang="en-US" dirty="0" smtClean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Very useful to</a:t>
            </a:r>
            <a:br>
              <a:rPr lang="en-US" sz="2400" dirty="0" smtClean="0"/>
            </a:br>
            <a:r>
              <a:rPr lang="en-US" sz="2400" dirty="0" smtClean="0"/>
              <a:t>identify run</a:t>
            </a:r>
          </a:p>
          <a:p>
            <a:r>
              <a:rPr lang="en-US" sz="2400" dirty="0" smtClean="0"/>
              <a:t>phases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/>
              <a:t> Forge (</a:t>
            </a:r>
            <a:r>
              <a:rPr lang="en-US" dirty="0">
                <a:hlinkClick r:id="rId2"/>
              </a:rPr>
              <a:t>https://www.allinea.com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DDT: parallel debugger</a:t>
            </a:r>
          </a:p>
          <a:p>
            <a:pPr lvl="1"/>
            <a:r>
              <a:rPr lang="en-US" dirty="0" err="1" smtClean="0"/>
              <a:t>Allinea</a:t>
            </a:r>
            <a:r>
              <a:rPr lang="en-US" dirty="0" smtClean="0"/>
              <a:t> MAP: parallel profiler</a:t>
            </a:r>
          </a:p>
          <a:p>
            <a:r>
              <a:rPr lang="en-US" dirty="0" smtClean="0"/>
              <a:t>Commercial product</a:t>
            </a:r>
          </a:p>
          <a:p>
            <a:pPr lvl="1"/>
            <a:r>
              <a:rPr lang="en-US" dirty="0" smtClean="0"/>
              <a:t>Floating </a:t>
            </a:r>
            <a:r>
              <a:rPr lang="en-US" dirty="0" err="1" smtClean="0"/>
              <a:t>licence</a:t>
            </a:r>
            <a:r>
              <a:rPr lang="en-US" dirty="0" smtClean="0"/>
              <a:t>, token based</a:t>
            </a:r>
          </a:p>
          <a:p>
            <a:pPr lvl="1"/>
            <a:r>
              <a:rPr lang="en-US" dirty="0" smtClean="0"/>
              <a:t>64 tokens, e.g.,</a:t>
            </a:r>
          </a:p>
          <a:p>
            <a:pPr lvl="2"/>
            <a:r>
              <a:rPr lang="en-US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2 MAP sessions of 32 processes</a:t>
            </a:r>
          </a:p>
          <a:p>
            <a:pPr lvl="2"/>
            <a:r>
              <a:rPr lang="en-US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MAP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32 processes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 smtClean="0"/>
              <a:t> DDT session of 64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93962" y="5581290"/>
            <a:ext cx="39285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Analyzing a profile offline: half price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applications</a:t>
            </a:r>
          </a:p>
          <a:p>
            <a:r>
              <a:rPr lang="en-US" dirty="0" smtClean="0"/>
              <a:t>Shared memory programming: </a:t>
            </a:r>
            <a:r>
              <a:rPr lang="en-US" dirty="0" err="1" smtClean="0"/>
              <a:t>OpenMP</a:t>
            </a:r>
            <a:endParaRPr lang="en-US" dirty="0" smtClean="0"/>
          </a:p>
          <a:p>
            <a:r>
              <a:rPr lang="en-US" dirty="0" smtClean="0"/>
              <a:t>GPU programming: CUDA</a:t>
            </a:r>
          </a:p>
          <a:p>
            <a:r>
              <a:rPr lang="en-US" dirty="0"/>
              <a:t>Distributed programming: </a:t>
            </a:r>
            <a:r>
              <a:rPr lang="en-US" dirty="0" smtClean="0"/>
              <a:t>MPI, UPC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 smtClean="0">
                <a:solidFill>
                  <a:srgbClr val="C00000"/>
                </a:solidFill>
              </a:rPr>
              <a:t>OpenMP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Commercial: </a:t>
            </a:r>
            <a:r>
              <a:rPr lang="en-US" dirty="0" err="1" smtClean="0">
                <a:hlinkClick r:id="rId2"/>
              </a:rPr>
              <a:t>RogueWave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TotalView</a:t>
            </a:r>
            <a:endParaRPr lang="en-US" dirty="0" smtClean="0"/>
          </a:p>
          <a:p>
            <a:pPr lvl="1"/>
            <a:r>
              <a:rPr lang="en-US" dirty="0" smtClean="0"/>
              <a:t>Open source: </a:t>
            </a:r>
            <a:r>
              <a:rPr lang="en-US" dirty="0" smtClean="0">
                <a:hlinkClick r:id="rId3"/>
              </a:rPr>
              <a:t>Eclipse PTP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Open source:</a:t>
            </a:r>
          </a:p>
          <a:p>
            <a:pPr lvl="2"/>
            <a:r>
              <a:rPr lang="en-US" dirty="0" err="1" smtClean="0">
                <a:hlinkClick r:id="rId4"/>
              </a:rPr>
              <a:t>Scalasca</a:t>
            </a:r>
            <a:endParaRPr lang="en-US" dirty="0" smtClean="0"/>
          </a:p>
          <a:p>
            <a:pPr lvl="2"/>
            <a:r>
              <a:rPr lang="en-US" dirty="0" err="1" smtClean="0">
                <a:hlinkClick r:id="rId4"/>
              </a:rPr>
              <a:t>Paraver</a:t>
            </a:r>
            <a:r>
              <a:rPr lang="en-US" dirty="0" smtClean="0">
                <a:hlinkClick r:id="rId4"/>
              </a:rPr>
              <a:t> + </a:t>
            </a:r>
            <a:r>
              <a:rPr lang="en-US" dirty="0" err="1" smtClean="0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uses </a:t>
            </a:r>
            <a:r>
              <a:rPr lang="en-US" dirty="0" smtClean="0">
                <a:hlinkClick r:id="rId2"/>
              </a:rPr>
              <a:t>sampling</a:t>
            </a:r>
            <a:r>
              <a:rPr lang="en-US" dirty="0" smtClean="0"/>
              <a:t> (call stack)</a:t>
            </a:r>
          </a:p>
          <a:p>
            <a:pPr lvl="1"/>
            <a:r>
              <a:rPr lang="en-US" dirty="0" smtClean="0"/>
              <a:t>No instrumentation</a:t>
            </a:r>
          </a:p>
          <a:p>
            <a:pPr lvl="1"/>
            <a:r>
              <a:rPr lang="en-US" dirty="0" smtClean="0"/>
              <a:t>Simply compile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g for details</a:t>
            </a:r>
          </a:p>
          <a:p>
            <a:pPr lvl="1"/>
            <a:r>
              <a:rPr lang="en-US" dirty="0" smtClean="0"/>
              <a:t>Overhead is minimal (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 5-10 % at most)</a:t>
            </a:r>
          </a:p>
          <a:p>
            <a:r>
              <a:rPr lang="en-US" dirty="0" smtClean="0"/>
              <a:t>Works with many MPI implementations</a:t>
            </a:r>
          </a:p>
          <a:p>
            <a:pPr lvl="1"/>
            <a:r>
              <a:rPr lang="en-US" dirty="0" smtClean="0"/>
              <a:t>Intel MPI</a:t>
            </a:r>
          </a:p>
          <a:p>
            <a:pPr lvl="1"/>
            <a:r>
              <a:rPr lang="en-US" dirty="0" err="1" smtClean="0"/>
              <a:t>OpenMPI</a:t>
            </a:r>
            <a:endParaRPr lang="en-US" dirty="0" smtClean="0"/>
          </a:p>
          <a:p>
            <a:pPr lvl="1"/>
            <a:r>
              <a:rPr lang="en-US" dirty="0" smtClean="0"/>
              <a:t>MVAPICH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$  module load </a:t>
            </a:r>
            <a:r>
              <a:rPr lang="en-US" b="1" dirty="0" err="1" smtClean="0">
                <a:solidFill>
                  <a:schemeClr val="bg1"/>
                </a:solidFill>
              </a:rPr>
              <a:t>AllineaForge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a job to profile</a:t>
              </a:r>
              <a:br>
                <a:rPr lang="en-US" dirty="0" smtClean="0"/>
              </a:br>
              <a:r>
                <a:rPr lang="en-US" dirty="0" smtClean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Run 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Remembers</a:t>
            </a:r>
            <a:br>
              <a:rPr lang="en-US" dirty="0" smtClean="0"/>
            </a:br>
            <a:r>
              <a:rPr lang="en-US" dirty="0" smtClean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Configure MPI/</a:t>
              </a:r>
              <a:r>
                <a:rPr lang="en-US" dirty="0" err="1" smtClean="0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279</Words>
  <Application>Microsoft Office PowerPoint</Application>
  <PresentationFormat>On-screen Show (4:3)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Office Theme</vt:lpstr>
      <vt:lpstr>Profiling with Allinea MAP</vt:lpstr>
      <vt:lpstr>Introduction</vt:lpstr>
      <vt:lpstr>Introduction</vt:lpstr>
      <vt:lpstr>Supported programming models</vt:lpstr>
      <vt:lpstr>Alternatives</vt:lpstr>
      <vt:lpstr>Profiling</vt:lpstr>
      <vt:lpstr>Methodology</vt:lpstr>
      <vt:lpstr>Startup</vt:lpstr>
      <vt:lpstr>Interactive profiling</vt:lpstr>
      <vt:lpstr>Results</vt:lpstr>
      <vt:lpstr>Overview</vt:lpstr>
      <vt:lpstr>Time line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21</cp:revision>
  <dcterms:created xsi:type="dcterms:W3CDTF">2017-02-06T12:30:36Z</dcterms:created>
  <dcterms:modified xsi:type="dcterms:W3CDTF">2017-02-10T11:18:33Z</dcterms:modified>
</cp:coreProperties>
</file>