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7"/>
  </p:notesMasterIdLst>
  <p:sldIdLst>
    <p:sldId id="278" r:id="rId2"/>
    <p:sldId id="379" r:id="rId3"/>
    <p:sldId id="381" r:id="rId4"/>
    <p:sldId id="38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56" r:id="rId104"/>
    <p:sldId id="357" r:id="rId105"/>
    <p:sldId id="358" r:id="rId106"/>
    <p:sldId id="359" r:id="rId107"/>
    <p:sldId id="360" r:id="rId108"/>
    <p:sldId id="361" r:id="rId109"/>
    <p:sldId id="362" r:id="rId110"/>
    <p:sldId id="363" r:id="rId111"/>
    <p:sldId id="364" r:id="rId112"/>
    <p:sldId id="365" r:id="rId113"/>
    <p:sldId id="366" r:id="rId114"/>
    <p:sldId id="367" r:id="rId115"/>
    <p:sldId id="368" r:id="rId116"/>
    <p:sldId id="369" r:id="rId117"/>
    <p:sldId id="370" r:id="rId118"/>
    <p:sldId id="371" r:id="rId119"/>
    <p:sldId id="372" r:id="rId120"/>
    <p:sldId id="373" r:id="rId121"/>
    <p:sldId id="374" r:id="rId122"/>
    <p:sldId id="375" r:id="rId123"/>
    <p:sldId id="376" r:id="rId124"/>
    <p:sldId id="378" r:id="rId125"/>
    <p:sldId id="377" r:id="rId12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2EC13D6-1260-459C-A1E7-DCA73CE453B2}">
          <p14:sldIdLst>
            <p14:sldId id="278"/>
            <p14:sldId id="379"/>
            <p14:sldId id="381"/>
            <p14:sldId id="380"/>
          </p14:sldIdLst>
        </p14:section>
        <p14:section name="C overview" id="{B09F0583-DF0F-4CCC-851F-2B06C665CC57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Types and operators" id="{745FD21F-FA2D-4E8F-9496-C3072561D222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Control flow" id="{57D32E6C-D880-45CD-B49B-5565DC08AA79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Functions" id="{3A22B674-C70A-4299-B8E1-9BE8ACEF0E5A}">
          <p14:sldIdLst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</p14:sldIdLst>
        </p14:section>
        <p14:section name="Pointers and arrays" id="{FE295AE0-7267-4344-9A0F-75977B647A5D}">
          <p14:sldIdLst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</p14:sldIdLst>
        </p14:section>
        <p14:section name="Pointers, arrays and structures" id="{C70D3028-9689-41FF-93AA-F958E24CA9EF}">
          <p14:sldIdLst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</p14:sldIdLst>
        </p14:section>
        <p14:section name="I/O and command line arguments" id="{842713C9-C39F-4507-A37D-3F124D611947}">
          <p14:sldIdLst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8"/>
            <p14:sldId id="3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2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91AD7-1707-4095-9ACB-74565FBFF828}" type="datetimeFigureOut">
              <a:rPr lang="nl-BE" smtClean="0"/>
              <a:t>7/04/2017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CE9F5-1E14-460D-9894-FBE518DC0A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2424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F883F0A-0B46-44FB-9260-4D75BC5E7044}" type="slidenum">
              <a:rPr lang="en-US" altLang="nl-BE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nl-BE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087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17DEFCB-ADD2-49FC-870F-E93C88371127}" type="slidenum">
              <a:rPr lang="en-US" altLang="nl-BE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nl-BE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05016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0B6B3FA-2833-40F9-8E0D-34081F7F28CA}" type="slidenum">
              <a:rPr lang="en-US" altLang="nl-BE"/>
              <a:pPr eaLnBrk="1" hangingPunct="1"/>
              <a:t>110</a:t>
            </a:fld>
            <a:endParaRPr lang="en-US" altLang="nl-BE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91461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EE696E-CBCF-41BF-8573-FEAF1CD929E0}" type="slidenum">
              <a:rPr lang="en-US" altLang="nl-BE"/>
              <a:pPr eaLnBrk="1" hangingPunct="1"/>
              <a:t>111</a:t>
            </a:fld>
            <a:endParaRPr lang="en-US" altLang="nl-BE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06388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B15BEF4-B00D-4605-9299-EC57833DA246}" type="slidenum">
              <a:rPr lang="en-US" altLang="nl-BE"/>
              <a:pPr eaLnBrk="1" hangingPunct="1"/>
              <a:t>112</a:t>
            </a:fld>
            <a:endParaRPr lang="en-US" altLang="nl-BE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95115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3751BDE-89A9-43AA-B678-7957DA0AA829}" type="slidenum">
              <a:rPr lang="en-US" altLang="nl-BE"/>
              <a:pPr eaLnBrk="1" hangingPunct="1"/>
              <a:t>113</a:t>
            </a:fld>
            <a:endParaRPr lang="en-US" altLang="nl-BE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24267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B3DAF6B-9539-410F-827B-E3562997BCA8}" type="slidenum">
              <a:rPr lang="en-US" altLang="nl-BE"/>
              <a:pPr eaLnBrk="1" hangingPunct="1">
                <a:spcBef>
                  <a:spcPct val="0"/>
                </a:spcBef>
              </a:pPr>
              <a:t>116</a:t>
            </a:fld>
            <a:endParaRPr lang="en-US" altLang="nl-BE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51289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AA674F0-615B-4123-B1AB-80C96AB64992}" type="slidenum">
              <a:rPr lang="en-US" altLang="nl-BE"/>
              <a:pPr eaLnBrk="1" hangingPunct="1">
                <a:spcBef>
                  <a:spcPct val="0"/>
                </a:spcBef>
              </a:pPr>
              <a:t>117</a:t>
            </a:fld>
            <a:endParaRPr lang="en-US" altLang="nl-BE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60259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F93B30F-4AA2-4333-A3E5-CC00BB77608F}" type="slidenum">
              <a:rPr lang="en-US" altLang="nl-BE"/>
              <a:pPr eaLnBrk="1" hangingPunct="1">
                <a:spcBef>
                  <a:spcPct val="0"/>
                </a:spcBef>
              </a:pPr>
              <a:t>118</a:t>
            </a:fld>
            <a:endParaRPr lang="en-US" altLang="nl-BE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69763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9078F8-0ADF-44F6-9E30-4836DA9840E8}" type="slidenum">
              <a:rPr lang="en-US" altLang="nl-BE"/>
              <a:pPr eaLnBrk="1" hangingPunct="1">
                <a:spcBef>
                  <a:spcPct val="0"/>
                </a:spcBef>
              </a:pPr>
              <a:t>119</a:t>
            </a:fld>
            <a:endParaRPr lang="en-US" altLang="nl-BE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793775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93A12BD-8CDB-45C8-827E-BFD194E20CEC}" type="slidenum">
              <a:rPr lang="en-US" altLang="nl-BE"/>
              <a:pPr eaLnBrk="1" hangingPunct="1">
                <a:spcBef>
                  <a:spcPct val="0"/>
                </a:spcBef>
              </a:pPr>
              <a:t>120</a:t>
            </a:fld>
            <a:endParaRPr lang="en-US" altLang="nl-BE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24603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18D59C1-B8C0-4338-8FD0-8CF026806634}" type="slidenum">
              <a:rPr lang="en-US" altLang="nl-BE"/>
              <a:pPr eaLnBrk="1" hangingPunct="1">
                <a:spcBef>
                  <a:spcPct val="0"/>
                </a:spcBef>
              </a:pPr>
              <a:t>121</a:t>
            </a:fld>
            <a:endParaRPr lang="en-US" altLang="nl-BE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314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125AC9E-9192-4487-9285-2F6D082B6C31}" type="slidenum">
              <a:rPr lang="en-US" altLang="nl-BE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nl-BE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87733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83A9199-DC3C-4CCE-A15A-0B20DABCC8ED}" type="slidenum">
              <a:rPr lang="en-US" altLang="nl-BE"/>
              <a:pPr eaLnBrk="1" hangingPunct="1">
                <a:spcBef>
                  <a:spcPct val="0"/>
                </a:spcBef>
              </a:pPr>
              <a:t>122</a:t>
            </a:fld>
            <a:endParaRPr lang="en-US" altLang="nl-BE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51569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5D14A3E-D0AB-4581-B11D-E6D32AA44045}" type="slidenum">
              <a:rPr lang="en-US" altLang="nl-BE"/>
              <a:pPr eaLnBrk="1" hangingPunct="1">
                <a:spcBef>
                  <a:spcPct val="0"/>
                </a:spcBef>
              </a:pPr>
              <a:t>123</a:t>
            </a:fld>
            <a:endParaRPr lang="en-US" altLang="nl-BE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98752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0A7EB4E-E898-42FB-B1E1-206AB53F21FA}" type="slidenum">
              <a:rPr lang="en-US" altLang="nl-BE"/>
              <a:pPr eaLnBrk="1" hangingPunct="1">
                <a:spcBef>
                  <a:spcPct val="0"/>
                </a:spcBef>
              </a:pPr>
              <a:t>124</a:t>
            </a:fld>
            <a:endParaRPr lang="en-US" altLang="nl-BE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892346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AA165FF-CF4D-48B8-98CA-B374DD52880B}" type="slidenum">
              <a:rPr lang="en-US" altLang="nl-BE"/>
              <a:pPr eaLnBrk="1" hangingPunct="1">
                <a:spcBef>
                  <a:spcPct val="0"/>
                </a:spcBef>
              </a:pPr>
              <a:t>125</a:t>
            </a:fld>
            <a:endParaRPr lang="en-US" altLang="nl-BE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563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0DA56F4-3C58-4614-B132-5D19FACCDDFA}" type="slidenum">
              <a:rPr lang="en-US" altLang="nl-BE" smtClean="0"/>
              <a:pPr eaLnBrk="1" hangingPunct="1">
                <a:spcBef>
                  <a:spcPct val="0"/>
                </a:spcBef>
              </a:pPr>
              <a:t>17</a:t>
            </a:fld>
            <a:endParaRPr lang="en-US" altLang="nl-BE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382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3E1EA71-D068-4271-B7DA-C5B693D4E269}" type="slidenum">
              <a:rPr lang="en-US" altLang="nl-BE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nl-BE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577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BCC3F37-4290-49C3-9AA7-A1C9105A03A9}" type="slidenum">
              <a:rPr lang="en-US" altLang="nl-BE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nl-BE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244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2C841C-EE33-4A91-ACAF-DED0D0B26C89}" type="slidenum">
              <a:rPr lang="en-US" altLang="nl-BE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nl-BE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594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0DA2EE-1A9B-444A-B20F-166F46EAA35B}" type="slidenum">
              <a:rPr lang="en-US" altLang="nl-BE" smtClean="0"/>
              <a:pPr eaLnBrk="1" hangingPunct="1">
                <a:spcBef>
                  <a:spcPct val="0"/>
                </a:spcBef>
              </a:pPr>
              <a:t>21</a:t>
            </a:fld>
            <a:endParaRPr lang="en-US" altLang="nl-BE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10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00C8152-7615-4BB0-BE06-0741483292A9}" type="slidenum">
              <a:rPr lang="en-US" altLang="nl-BE" smtClean="0"/>
              <a:pPr eaLnBrk="1" hangingPunct="1">
                <a:spcBef>
                  <a:spcPct val="0"/>
                </a:spcBef>
              </a:pPr>
              <a:t>22</a:t>
            </a:fld>
            <a:endParaRPr lang="en-US" altLang="nl-BE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66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9C18D4-3D76-491F-B9DE-6D18584F406C}" type="slidenum">
              <a:rPr lang="en-US" altLang="nl-BE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nl-BE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695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E2C70DE-9294-460F-BFD8-2E0ACC4CAE92}" type="slidenum">
              <a:rPr lang="en-US" altLang="nl-BE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nl-BE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688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CCC91E-A114-4C91-965D-D8CEEB06FB72}" type="slidenum">
              <a:rPr lang="en-US" altLang="nl-BE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nl-BE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6094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733C5C-F99B-4BE3-86B9-627C66ADA238}" type="slidenum">
              <a:rPr lang="en-US" altLang="nl-BE" smtClean="0"/>
              <a:pPr eaLnBrk="1" hangingPunct="1">
                <a:spcBef>
                  <a:spcPct val="0"/>
                </a:spcBef>
              </a:pPr>
              <a:t>25</a:t>
            </a:fld>
            <a:endParaRPr lang="en-US" altLang="nl-BE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2547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A71C68-FCB5-4915-9600-75910E26919F}" type="slidenum">
              <a:rPr lang="en-US" smtClean="0">
                <a:latin typeface="Arial" pitchFamily="34" charset="0"/>
              </a:rPr>
              <a:pPr>
                <a:defRPr/>
              </a:pPr>
              <a:t>27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552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069B88-4644-417E-889D-7891B2A53365}" type="slidenum">
              <a:rPr lang="en-US" smtClean="0">
                <a:latin typeface="Arial" pitchFamily="34" charset="0"/>
              </a:rPr>
              <a:pPr>
                <a:defRPr/>
              </a:pPr>
              <a:t>28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5659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C89390-A632-46CC-BA5F-F98BE67650F9}" type="slidenum">
              <a:rPr lang="en-US" smtClean="0">
                <a:latin typeface="Arial" pitchFamily="34" charset="0"/>
              </a:rPr>
              <a:pPr>
                <a:defRPr/>
              </a:pPr>
              <a:t>29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003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834C01-5FB7-4BE0-A7EB-CCF7B2D2DC1F}" type="slidenum">
              <a:rPr lang="en-US" smtClean="0">
                <a:latin typeface="Arial" pitchFamily="34" charset="0"/>
              </a:rPr>
              <a:pPr>
                <a:defRPr/>
              </a:pPr>
              <a:t>30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87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0F5888-8ED8-453F-9DCB-BEC34CB7AC6B}" type="slidenum">
              <a:rPr lang="en-US" smtClean="0">
                <a:latin typeface="Arial" pitchFamily="34" charset="0"/>
              </a:rPr>
              <a:pPr>
                <a:defRPr/>
              </a:pPr>
              <a:t>31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9257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10F7A4-96ED-45CA-B3AD-9D72BA2E3321}" type="slidenum">
              <a:rPr lang="en-US" smtClean="0">
                <a:latin typeface="Arial" pitchFamily="34" charset="0"/>
              </a:rPr>
              <a:pPr>
                <a:defRPr/>
              </a:pPr>
              <a:t>32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9438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33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2629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616571-B267-47F2-BA2A-6DFBD4D1ECB2}" type="slidenum">
              <a:rPr lang="en-US" smtClean="0">
                <a:latin typeface="Arial" pitchFamily="34" charset="0"/>
              </a:rPr>
              <a:pPr>
                <a:defRPr/>
              </a:pPr>
              <a:t>34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5751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A5E72C-D25D-4EFB-82F9-C7380BC6069D}" type="slidenum">
              <a:rPr lang="en-US" smtClean="0">
                <a:latin typeface="Arial" pitchFamily="34" charset="0"/>
              </a:rPr>
              <a:pPr>
                <a:defRPr/>
              </a:pPr>
              <a:t>35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740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28C830B-C99D-4881-8C76-4A6310C65F35}" type="slidenum">
              <a:rPr lang="en-US" altLang="nl-BE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nl-BE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77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C5B819-C9A4-4A9B-BA8E-D8FC828A031A}" type="slidenum">
              <a:rPr lang="en-US" smtClean="0">
                <a:latin typeface="Arial" pitchFamily="34" charset="0"/>
              </a:rPr>
              <a:pPr>
                <a:defRPr/>
              </a:pPr>
              <a:t>36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8770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53E557-8C53-4D90-BF95-91B286121390}" type="slidenum">
              <a:rPr lang="en-US" smtClean="0">
                <a:latin typeface="Arial" pitchFamily="34" charset="0"/>
              </a:rPr>
              <a:pPr>
                <a:defRPr/>
              </a:pPr>
              <a:t>37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7255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F7BFE9-F3F7-4EF4-BDBC-0F218A1011C2}" type="slidenum">
              <a:rPr lang="en-US" smtClean="0">
                <a:latin typeface="Arial" pitchFamily="34" charset="0"/>
              </a:rPr>
              <a:pPr>
                <a:defRPr/>
              </a:pPr>
              <a:t>38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1039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55759D-8843-4945-BB9E-FD39DFF0C2F2}" type="slidenum">
              <a:rPr lang="en-US" smtClean="0">
                <a:latin typeface="Arial" pitchFamily="34" charset="0"/>
              </a:rPr>
              <a:pPr>
                <a:defRPr/>
              </a:pPr>
              <a:t>39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3664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010B41-C0C1-42C8-B48C-535CF1024616}" type="slidenum">
              <a:rPr lang="en-US" smtClean="0">
                <a:latin typeface="Arial" pitchFamily="34" charset="0"/>
              </a:rPr>
              <a:pPr>
                <a:defRPr/>
              </a:pPr>
              <a:t>40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2539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E8C807-9194-4BBA-9944-2B768B670C74}" type="slidenum">
              <a:rPr lang="en-US" smtClean="0">
                <a:latin typeface="Arial" pitchFamily="34" charset="0"/>
              </a:rPr>
              <a:pPr>
                <a:defRPr/>
              </a:pPr>
              <a:t>41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0447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FB9FED-F2AC-4863-A38A-4E16E79355A5}" type="slidenum">
              <a:rPr lang="en-US" smtClean="0">
                <a:latin typeface="Arial" pitchFamily="34" charset="0"/>
              </a:rPr>
              <a:pPr>
                <a:defRPr/>
              </a:pPr>
              <a:t>42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4632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ED0579-02AE-40A8-8883-F09B11BD6ECF}" type="slidenum">
              <a:rPr lang="en-US" smtClean="0">
                <a:latin typeface="Arial" pitchFamily="34" charset="0"/>
              </a:rPr>
              <a:pPr>
                <a:defRPr/>
              </a:pPr>
              <a:t>43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9752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90C6C0-5250-42B7-9CA2-61196C627377}" type="slidenum">
              <a:rPr lang="en-US" smtClean="0">
                <a:latin typeface="Arial" pitchFamily="34" charset="0"/>
              </a:rPr>
              <a:pPr>
                <a:defRPr/>
              </a:pPr>
              <a:t>44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0203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1ECB1B-686C-4629-8903-C1676CBE7202}" type="slidenum">
              <a:rPr lang="en-US" smtClean="0">
                <a:latin typeface="Arial" pitchFamily="34" charset="0"/>
              </a:rPr>
              <a:pPr>
                <a:defRPr/>
              </a:pPr>
              <a:t>45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964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8F3A3B6-EA8F-4C23-9347-6DF6BBA9BE72}" type="slidenum">
              <a:rPr lang="en-US" altLang="nl-BE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nl-BE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171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27CC0B-C8BA-446E-B11B-5EACB4BA42F7}" type="slidenum">
              <a:rPr lang="en-US" smtClean="0">
                <a:latin typeface="Arial" pitchFamily="34" charset="0"/>
              </a:rPr>
              <a:pPr>
                <a:defRPr/>
              </a:pPr>
              <a:t>46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5565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A250CB3-2E9C-423F-8313-82465976BC49}" type="slidenum">
              <a:rPr lang="en-US" altLang="nl-BE"/>
              <a:pPr eaLnBrk="1" hangingPunct="1"/>
              <a:t>48</a:t>
            </a:fld>
            <a:endParaRPr lang="en-US" altLang="nl-BE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10377198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DCF1C8E-1DFF-44C8-9FB2-E183A94A9AAD}" type="slidenum">
              <a:rPr lang="en-US" altLang="nl-BE"/>
              <a:pPr eaLnBrk="1" hangingPunct="1"/>
              <a:t>49</a:t>
            </a:fld>
            <a:endParaRPr lang="en-US" altLang="nl-BE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16181755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C1AD5F0-3619-45D2-AF90-E96F52F0396A}" type="slidenum">
              <a:rPr lang="en-US" altLang="nl-BE"/>
              <a:pPr eaLnBrk="1" hangingPunct="1"/>
              <a:t>50</a:t>
            </a:fld>
            <a:endParaRPr lang="en-US" altLang="nl-BE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21937131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74391CB-D75D-4A10-8AE3-29269AC53701}" type="slidenum">
              <a:rPr lang="en-US" altLang="nl-BE"/>
              <a:pPr eaLnBrk="1" hangingPunct="1"/>
              <a:t>51</a:t>
            </a:fld>
            <a:endParaRPr lang="en-US" altLang="nl-BE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22269185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6AD68FF-43F6-4256-9623-887D108DF53B}" type="slidenum">
              <a:rPr lang="en-US" altLang="nl-BE"/>
              <a:pPr eaLnBrk="1" hangingPunct="1"/>
              <a:t>52</a:t>
            </a:fld>
            <a:endParaRPr lang="en-US" altLang="nl-BE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39465795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59B4C97-1FA8-4818-8484-B4EDE707DDF7}" type="slidenum">
              <a:rPr lang="en-US" altLang="nl-BE"/>
              <a:pPr eaLnBrk="1" hangingPunct="1"/>
              <a:t>53</a:t>
            </a:fld>
            <a:endParaRPr lang="en-US" altLang="nl-BE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35905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433A96F-321F-4019-8B5E-024899B68E0A}" type="slidenum">
              <a:rPr lang="en-US" altLang="nl-BE"/>
              <a:pPr eaLnBrk="1" hangingPunct="1"/>
              <a:t>54</a:t>
            </a:fld>
            <a:endParaRPr lang="en-US" altLang="nl-BE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18011852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CD6DA2F-F09E-4699-9CF4-84F42D51C277}" type="slidenum">
              <a:rPr lang="en-US" altLang="nl-BE"/>
              <a:pPr eaLnBrk="1" hangingPunct="1"/>
              <a:t>55</a:t>
            </a:fld>
            <a:endParaRPr lang="en-US" altLang="nl-BE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22964927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51CA53B-5D9E-4402-8B38-BAF6255EEBA6}" type="slidenum">
              <a:rPr lang="en-US" altLang="nl-BE"/>
              <a:pPr eaLnBrk="1" hangingPunct="1"/>
              <a:t>56</a:t>
            </a:fld>
            <a:endParaRPr lang="en-US" altLang="nl-BE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3533417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EE178FE-C85C-4D92-A2DF-E857FB4D0262}" type="slidenum">
              <a:rPr lang="en-US" altLang="nl-BE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nl-BE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1036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17424BD-DBC4-473C-BA49-ECD384BB2D80}" type="slidenum">
              <a:rPr lang="en-US" altLang="nl-BE"/>
              <a:pPr eaLnBrk="1" hangingPunct="1"/>
              <a:t>57</a:t>
            </a:fld>
            <a:endParaRPr lang="en-US" altLang="nl-BE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  <p:extLst>
      <p:ext uri="{BB962C8B-B14F-4D97-AF65-F5344CB8AC3E}">
        <p14:creationId xmlns:p14="http://schemas.microsoft.com/office/powerpoint/2010/main" val="13604623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45CD950-F401-440F-9B37-482B7859F81F}" type="slidenum">
              <a:rPr lang="en-US" altLang="nl-BE"/>
              <a:pPr eaLnBrk="1" hangingPunct="1">
                <a:spcBef>
                  <a:spcPct val="0"/>
                </a:spcBef>
              </a:pPr>
              <a:t>59</a:t>
            </a:fld>
            <a:endParaRPr lang="en-US" altLang="nl-BE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6109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5A48CD8-60DE-42E8-A529-D673A8A4A6A3}" type="slidenum">
              <a:rPr lang="en-US" altLang="nl-BE"/>
              <a:pPr eaLnBrk="1" hangingPunct="1">
                <a:spcBef>
                  <a:spcPct val="0"/>
                </a:spcBef>
              </a:pPr>
              <a:t>60</a:t>
            </a:fld>
            <a:endParaRPr lang="en-US" altLang="nl-BE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7959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261C181-012A-46FE-BB3C-250C656983DF}" type="slidenum">
              <a:rPr lang="en-US" altLang="nl-BE"/>
              <a:pPr eaLnBrk="1" hangingPunct="1">
                <a:spcBef>
                  <a:spcPct val="0"/>
                </a:spcBef>
              </a:pPr>
              <a:t>61</a:t>
            </a:fld>
            <a:endParaRPr lang="en-US" altLang="nl-BE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9580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227C3E3-7D6E-4C1B-8D5F-25639BBC9F88}" type="slidenum">
              <a:rPr lang="en-US" altLang="nl-BE"/>
              <a:pPr eaLnBrk="1" hangingPunct="1">
                <a:spcBef>
                  <a:spcPct val="0"/>
                </a:spcBef>
              </a:pPr>
              <a:t>62</a:t>
            </a:fld>
            <a:endParaRPr lang="en-US" altLang="nl-BE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74557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7FCCAB7-9FB8-4869-9570-012846CA2E46}" type="slidenum">
              <a:rPr lang="en-US" altLang="nl-BE"/>
              <a:pPr eaLnBrk="1" hangingPunct="1">
                <a:spcBef>
                  <a:spcPct val="0"/>
                </a:spcBef>
              </a:pPr>
              <a:t>63</a:t>
            </a:fld>
            <a:endParaRPr lang="en-US" altLang="nl-BE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28467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ECF4AB6-096B-4CEB-B82C-23FFF696E212}" type="slidenum">
              <a:rPr lang="en-US" altLang="nl-BE"/>
              <a:pPr eaLnBrk="1" hangingPunct="1">
                <a:spcBef>
                  <a:spcPct val="0"/>
                </a:spcBef>
              </a:pPr>
              <a:t>64</a:t>
            </a:fld>
            <a:endParaRPr lang="en-US" altLang="nl-BE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0027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4728B19-4FAB-42E8-8C23-FA533C932809}" type="slidenum">
              <a:rPr lang="en-US" altLang="nl-BE"/>
              <a:pPr eaLnBrk="1" hangingPunct="1">
                <a:spcBef>
                  <a:spcPct val="0"/>
                </a:spcBef>
              </a:pPr>
              <a:t>65</a:t>
            </a:fld>
            <a:endParaRPr lang="en-US" altLang="nl-BE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1379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1B7BBFD-CBE1-4303-8995-CFB588756E02}" type="slidenum">
              <a:rPr lang="en-US" altLang="nl-BE"/>
              <a:pPr eaLnBrk="1" hangingPunct="1">
                <a:spcBef>
                  <a:spcPct val="0"/>
                </a:spcBef>
              </a:pPr>
              <a:t>66</a:t>
            </a:fld>
            <a:endParaRPr lang="en-US" altLang="nl-BE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35350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90292F4-C37E-4AA6-9AA3-524FC2AE12D8}" type="slidenum">
              <a:rPr lang="en-US" altLang="nl-BE"/>
              <a:pPr eaLnBrk="1" hangingPunct="1">
                <a:spcBef>
                  <a:spcPct val="0"/>
                </a:spcBef>
              </a:pPr>
              <a:t>67</a:t>
            </a:fld>
            <a:endParaRPr lang="en-US" altLang="nl-BE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645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BA3FD8-A90A-4D1F-BCDA-F1DD22CFB9D2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66412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8E7E907-015E-4994-AAD5-670A6140CF41}" type="slidenum">
              <a:rPr lang="en-US" altLang="nl-BE"/>
              <a:pPr eaLnBrk="1" hangingPunct="1">
                <a:spcBef>
                  <a:spcPct val="0"/>
                </a:spcBef>
              </a:pPr>
              <a:t>68</a:t>
            </a:fld>
            <a:endParaRPr lang="en-US" altLang="nl-BE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21914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4FE7D21-2510-4664-8759-EB2D2F38D755}" type="slidenum">
              <a:rPr lang="en-US" altLang="nl-BE"/>
              <a:pPr eaLnBrk="1" hangingPunct="1">
                <a:spcBef>
                  <a:spcPct val="0"/>
                </a:spcBef>
              </a:pPr>
              <a:t>69</a:t>
            </a:fld>
            <a:endParaRPr lang="en-US" altLang="nl-BE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54072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0F2BCA4-0ECE-492E-BD6B-5F49AF109C83}" type="slidenum">
              <a:rPr lang="en-US" altLang="nl-BE"/>
              <a:pPr eaLnBrk="1" hangingPunct="1">
                <a:spcBef>
                  <a:spcPct val="0"/>
                </a:spcBef>
              </a:pPr>
              <a:t>70</a:t>
            </a:fld>
            <a:endParaRPr lang="en-US" altLang="nl-BE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79294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7A35FFF-5598-4BED-86EF-38F3EE5D747A}" type="slidenum">
              <a:rPr lang="en-US" altLang="nl-BE"/>
              <a:pPr eaLnBrk="1" hangingPunct="1">
                <a:spcBef>
                  <a:spcPct val="0"/>
                </a:spcBef>
              </a:pPr>
              <a:t>71</a:t>
            </a:fld>
            <a:endParaRPr lang="en-US" altLang="nl-BE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8668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291527D-B062-4CEA-A973-5FA744F2D69E}" type="slidenum">
              <a:rPr lang="en-US" altLang="nl-BE"/>
              <a:pPr eaLnBrk="1" hangingPunct="1">
                <a:spcBef>
                  <a:spcPct val="0"/>
                </a:spcBef>
              </a:pPr>
              <a:t>72</a:t>
            </a:fld>
            <a:endParaRPr lang="en-US" altLang="nl-BE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57388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5EF2B8E-DACE-4DA9-B74B-FCBD174F08A0}" type="slidenum">
              <a:rPr lang="en-US" altLang="nl-BE"/>
              <a:pPr eaLnBrk="1" hangingPunct="1">
                <a:spcBef>
                  <a:spcPct val="0"/>
                </a:spcBef>
              </a:pPr>
              <a:t>73</a:t>
            </a:fld>
            <a:endParaRPr lang="en-US" altLang="nl-BE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02877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9D697E0-5021-44F5-A392-9A9DA727C246}" type="slidenum">
              <a:rPr lang="en-US" altLang="nl-BE"/>
              <a:pPr eaLnBrk="1" hangingPunct="1">
                <a:spcBef>
                  <a:spcPct val="0"/>
                </a:spcBef>
              </a:pPr>
              <a:t>74</a:t>
            </a:fld>
            <a:endParaRPr lang="en-US" altLang="nl-BE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0957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7789173-1541-453C-A302-8395DE7B95DB}" type="slidenum">
              <a:rPr lang="en-US" altLang="nl-BE"/>
              <a:pPr eaLnBrk="1" hangingPunct="1">
                <a:spcBef>
                  <a:spcPct val="0"/>
                </a:spcBef>
              </a:pPr>
              <a:t>75</a:t>
            </a:fld>
            <a:endParaRPr lang="en-US" altLang="nl-BE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65650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1CE4572-4F31-412C-A439-72DA1A0DF08D}" type="slidenum">
              <a:rPr lang="en-US" altLang="nl-BE"/>
              <a:pPr eaLnBrk="1" hangingPunct="1">
                <a:spcBef>
                  <a:spcPct val="0"/>
                </a:spcBef>
              </a:pPr>
              <a:t>76</a:t>
            </a:fld>
            <a:endParaRPr lang="en-US" altLang="nl-BE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09927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60A1FE4-5738-43FA-B8BA-DE9F89211F15}" type="slidenum">
              <a:rPr lang="en-US" altLang="nl-BE"/>
              <a:pPr eaLnBrk="1" hangingPunct="1">
                <a:spcBef>
                  <a:spcPct val="0"/>
                </a:spcBef>
              </a:pPr>
              <a:t>77</a:t>
            </a:fld>
            <a:endParaRPr lang="en-US" altLang="nl-BE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59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16CE4C3-F9CA-4EB3-A56F-EC65BB21B34F}" type="slidenum">
              <a:rPr lang="en-US" altLang="nl-BE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nl-BE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87896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A4D4B1B-925C-407E-906E-51100DDF7D3F}" type="slidenum">
              <a:rPr lang="en-US" altLang="nl-BE"/>
              <a:pPr eaLnBrk="1" hangingPunct="1">
                <a:spcBef>
                  <a:spcPct val="0"/>
                </a:spcBef>
              </a:pPr>
              <a:t>78</a:t>
            </a:fld>
            <a:endParaRPr lang="en-US" altLang="nl-BE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13616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CE652EB-90ED-4F15-8209-90F9A5885EAA}" type="slidenum">
              <a:rPr lang="en-US" altLang="nl-BE"/>
              <a:pPr eaLnBrk="1" hangingPunct="1">
                <a:spcBef>
                  <a:spcPct val="0"/>
                </a:spcBef>
              </a:pPr>
              <a:t>79</a:t>
            </a:fld>
            <a:endParaRPr lang="en-US" altLang="nl-BE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0813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534A192-AED0-4BDA-9F69-CB6A0E8AE583}" type="slidenum">
              <a:rPr lang="en-US" altLang="nl-BE"/>
              <a:pPr eaLnBrk="1" hangingPunct="1">
                <a:spcBef>
                  <a:spcPct val="0"/>
                </a:spcBef>
              </a:pPr>
              <a:t>80</a:t>
            </a:fld>
            <a:endParaRPr lang="en-US" altLang="nl-BE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19530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C87F917-FC17-4893-B534-2F08F1B232D2}" type="slidenum">
              <a:rPr lang="en-US" altLang="nl-BE"/>
              <a:pPr eaLnBrk="1" hangingPunct="1">
                <a:spcBef>
                  <a:spcPct val="0"/>
                </a:spcBef>
              </a:pPr>
              <a:t>82</a:t>
            </a:fld>
            <a:endParaRPr lang="en-US" altLang="nl-BE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4680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B64234E-6D89-4C47-AE09-283CB7B3BC9F}" type="slidenum">
              <a:rPr lang="en-US" altLang="nl-BE"/>
              <a:pPr eaLnBrk="1" hangingPunct="1">
                <a:spcBef>
                  <a:spcPct val="0"/>
                </a:spcBef>
              </a:pPr>
              <a:t>83</a:t>
            </a:fld>
            <a:endParaRPr lang="en-US" altLang="nl-BE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0884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E898FD3-D798-4E9B-8A69-6C9250105458}" type="slidenum">
              <a:rPr lang="en-US" altLang="nl-BE"/>
              <a:pPr eaLnBrk="1" hangingPunct="1">
                <a:spcBef>
                  <a:spcPct val="0"/>
                </a:spcBef>
              </a:pPr>
              <a:t>84</a:t>
            </a:fld>
            <a:endParaRPr lang="en-US" altLang="nl-BE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6144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D8D2340-6751-44FF-BD20-DFCED8D849CD}" type="slidenum">
              <a:rPr lang="en-US" altLang="nl-BE"/>
              <a:pPr eaLnBrk="1" hangingPunct="1">
                <a:spcBef>
                  <a:spcPct val="0"/>
                </a:spcBef>
              </a:pPr>
              <a:t>85</a:t>
            </a:fld>
            <a:endParaRPr lang="en-US" altLang="nl-BE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81754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A65149F-8A23-4BDC-BAA5-B7904AFD0EC7}" type="slidenum">
              <a:rPr lang="en-US" altLang="nl-BE"/>
              <a:pPr eaLnBrk="1" hangingPunct="1">
                <a:spcBef>
                  <a:spcPct val="0"/>
                </a:spcBef>
              </a:pPr>
              <a:t>86</a:t>
            </a:fld>
            <a:endParaRPr lang="en-US" altLang="nl-BE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93754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982861A-DB72-49D8-A2C4-F58F83F13172}" type="slidenum">
              <a:rPr lang="en-US" altLang="nl-BE"/>
              <a:pPr eaLnBrk="1" hangingPunct="1">
                <a:spcBef>
                  <a:spcPct val="0"/>
                </a:spcBef>
              </a:pPr>
              <a:t>87</a:t>
            </a:fld>
            <a:endParaRPr lang="en-US" altLang="nl-BE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75101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CD8CB7B-4F66-4E97-9B8D-7E7F6ED4DBC6}" type="slidenum">
              <a:rPr lang="en-US" altLang="nl-BE"/>
              <a:pPr eaLnBrk="1" hangingPunct="1">
                <a:spcBef>
                  <a:spcPct val="0"/>
                </a:spcBef>
              </a:pPr>
              <a:t>88</a:t>
            </a:fld>
            <a:endParaRPr lang="en-US" altLang="nl-BE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857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DD0129B-769E-4D96-98A1-CE78CE29841C}" type="slidenum">
              <a:rPr lang="en-US" altLang="nl-BE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nl-BE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93616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0312F9C-C7E5-4F58-99EE-847058950FDD}" type="slidenum">
              <a:rPr lang="en-US" altLang="nl-BE"/>
              <a:pPr eaLnBrk="1" hangingPunct="1">
                <a:spcBef>
                  <a:spcPct val="0"/>
                </a:spcBef>
              </a:pPr>
              <a:t>89</a:t>
            </a:fld>
            <a:endParaRPr lang="en-US" altLang="nl-BE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9141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FB4BD90-9967-44AF-BA4C-D5776DBD52AC}" type="slidenum">
              <a:rPr lang="en-US" altLang="nl-BE"/>
              <a:pPr eaLnBrk="1" hangingPunct="1">
                <a:spcBef>
                  <a:spcPct val="0"/>
                </a:spcBef>
              </a:pPr>
              <a:t>90</a:t>
            </a:fld>
            <a:endParaRPr lang="en-US" altLang="nl-BE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28189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17065B7-F7FE-4C45-8528-7BFB6F9A6C23}" type="slidenum">
              <a:rPr lang="en-US" altLang="nl-BE"/>
              <a:pPr eaLnBrk="1" hangingPunct="1">
                <a:spcBef>
                  <a:spcPct val="0"/>
                </a:spcBef>
              </a:pPr>
              <a:t>91</a:t>
            </a:fld>
            <a:endParaRPr lang="en-US" altLang="nl-BE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66032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D6DF68-DBC6-4C33-BDDB-D879A9706C56}" type="slidenum">
              <a:rPr lang="en-US" altLang="nl-BE"/>
              <a:pPr eaLnBrk="1" hangingPunct="1">
                <a:spcBef>
                  <a:spcPct val="0"/>
                </a:spcBef>
              </a:pPr>
              <a:t>92</a:t>
            </a:fld>
            <a:endParaRPr lang="en-US" altLang="nl-BE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56689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42F5850-2558-4EE0-8B7E-495547333A74}" type="slidenum">
              <a:rPr lang="en-US" altLang="nl-BE"/>
              <a:pPr eaLnBrk="1" hangingPunct="1">
                <a:spcBef>
                  <a:spcPct val="0"/>
                </a:spcBef>
              </a:pPr>
              <a:t>93</a:t>
            </a:fld>
            <a:endParaRPr lang="en-US" altLang="nl-BE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9269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8F8D564-561B-4A75-B9F4-339BFC6063CB}" type="slidenum">
              <a:rPr lang="en-US" altLang="nl-BE"/>
              <a:pPr eaLnBrk="1" hangingPunct="1">
                <a:spcBef>
                  <a:spcPct val="0"/>
                </a:spcBef>
              </a:pPr>
              <a:t>94</a:t>
            </a:fld>
            <a:endParaRPr lang="en-US" altLang="nl-BE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84791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953A774-8FDE-4A1E-978D-E488D8A7FCC6}" type="slidenum">
              <a:rPr lang="en-US" altLang="nl-BE"/>
              <a:pPr eaLnBrk="1" hangingPunct="1">
                <a:spcBef>
                  <a:spcPct val="0"/>
                </a:spcBef>
              </a:pPr>
              <a:t>95</a:t>
            </a:fld>
            <a:endParaRPr lang="en-US" altLang="nl-BE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54557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60CD0EF-D054-4E03-B933-124064D82AC6}" type="slidenum">
              <a:rPr lang="en-US" altLang="nl-BE"/>
              <a:pPr eaLnBrk="1" hangingPunct="1">
                <a:spcBef>
                  <a:spcPct val="0"/>
                </a:spcBef>
              </a:pPr>
              <a:t>96</a:t>
            </a:fld>
            <a:endParaRPr lang="en-US" altLang="nl-BE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41502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A1C3B85-D94B-484E-A289-7C9C10355576}" type="slidenum">
              <a:rPr lang="en-US" altLang="nl-BE"/>
              <a:pPr eaLnBrk="1" hangingPunct="1">
                <a:spcBef>
                  <a:spcPct val="0"/>
                </a:spcBef>
              </a:pPr>
              <a:t>97</a:t>
            </a:fld>
            <a:endParaRPr lang="en-US" altLang="nl-BE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31851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E358591-7DD5-4C0C-88B2-659FEB13D1E9}" type="slidenum">
              <a:rPr lang="en-US" altLang="nl-BE"/>
              <a:pPr eaLnBrk="1" hangingPunct="1">
                <a:spcBef>
                  <a:spcPct val="0"/>
                </a:spcBef>
              </a:pPr>
              <a:t>98</a:t>
            </a:fld>
            <a:endParaRPr lang="en-US" altLang="nl-BE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760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E56972E-8C25-49EE-A33D-651EB0C1E511}" type="slidenum">
              <a:rPr lang="en-US" altLang="nl-BE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nl-BE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00308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7F44FDB-06F5-4A97-8854-C8B950F4DA4C}" type="slidenum">
              <a:rPr lang="en-US" altLang="nl-BE"/>
              <a:pPr eaLnBrk="1" hangingPunct="1">
                <a:spcBef>
                  <a:spcPct val="0"/>
                </a:spcBef>
              </a:pPr>
              <a:t>99</a:t>
            </a:fld>
            <a:endParaRPr lang="en-US" altLang="nl-BE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70974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65CF861-C39B-4E62-939D-76BADA978B7A}" type="slidenum">
              <a:rPr lang="en-US" altLang="nl-BE"/>
              <a:pPr eaLnBrk="1" hangingPunct="1">
                <a:spcBef>
                  <a:spcPct val="0"/>
                </a:spcBef>
              </a:pPr>
              <a:t>100</a:t>
            </a:fld>
            <a:endParaRPr lang="en-US" altLang="nl-BE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2736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D4F24B5-56E1-4C85-A9A5-01B0F691EBCA}" type="slidenum">
              <a:rPr lang="en-US" altLang="nl-BE"/>
              <a:pPr eaLnBrk="1" hangingPunct="1"/>
              <a:t>102</a:t>
            </a:fld>
            <a:endParaRPr lang="en-US" altLang="nl-BE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40173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D8F59A-B6A1-462B-9004-185583C325C1}" type="slidenum">
              <a:rPr lang="en-US" altLang="nl-BE"/>
              <a:pPr eaLnBrk="1" hangingPunct="1"/>
              <a:t>103</a:t>
            </a:fld>
            <a:endParaRPr lang="en-US" altLang="nl-BE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6972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A9CFE64-1BC9-4BE5-9499-78377A7B48F2}" type="slidenum">
              <a:rPr lang="en-US" altLang="nl-BE"/>
              <a:pPr eaLnBrk="1" hangingPunct="1"/>
              <a:t>104</a:t>
            </a:fld>
            <a:endParaRPr lang="en-US" altLang="nl-BE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27489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43F5EED-CD8A-422A-A872-4AB2B23B8E51}" type="slidenum">
              <a:rPr lang="en-US" altLang="nl-BE"/>
              <a:pPr eaLnBrk="1" hangingPunct="1"/>
              <a:t>105</a:t>
            </a:fld>
            <a:endParaRPr lang="en-US" altLang="nl-BE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21021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CEF2B6-0ECD-4425-AEF7-B8D3CA3BAC15}" type="slidenum">
              <a:rPr lang="en-US" altLang="nl-BE"/>
              <a:pPr eaLnBrk="1" hangingPunct="1"/>
              <a:t>106</a:t>
            </a:fld>
            <a:endParaRPr lang="en-US" altLang="nl-BE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9680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698225-9740-4752-AC59-27D3B12B19D3}" type="slidenum">
              <a:rPr lang="en-US" altLang="nl-BE"/>
              <a:pPr eaLnBrk="1" hangingPunct="1"/>
              <a:t>107</a:t>
            </a:fld>
            <a:endParaRPr lang="en-US" altLang="nl-BE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46387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82B8162-0DEE-4603-AD6F-647F4D3E8404}" type="slidenum">
              <a:rPr lang="en-US" altLang="nl-BE"/>
              <a:pPr eaLnBrk="1" hangingPunct="1"/>
              <a:t>108</a:t>
            </a:fld>
            <a:endParaRPr lang="en-US" altLang="nl-BE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7100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C717570-090E-4AD1-A727-56A55CBB7F66}" type="slidenum">
              <a:rPr lang="en-US" altLang="nl-BE"/>
              <a:pPr eaLnBrk="1" hangingPunct="1"/>
              <a:t>109</a:t>
            </a:fld>
            <a:endParaRPr lang="en-US" altLang="nl-BE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BE" altLang="nl-BE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97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04F1-9266-4B33-9C1D-BC15EA5FD0EE}" type="datetime1">
              <a:rPr lang="nl-BE" smtClean="0"/>
              <a:t>7/04/2017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734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7960-5300-4535-8374-1918098FB50D}" type="datetime1">
              <a:rPr lang="nl-BE" smtClean="0"/>
              <a:t>7/04/2017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901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33D7-F16D-47B4-9FC5-2DF05DA48D87}" type="datetime1">
              <a:rPr lang="nl-BE" smtClean="0"/>
              <a:t>7/04/2017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551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BCE6-51A8-4E33-B2C4-173302B58D68}" type="datetime1">
              <a:rPr lang="nl-BE" smtClean="0"/>
              <a:t>7/04/2017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316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8431-320D-43F7-8197-8F368344DA32}" type="datetime1">
              <a:rPr lang="nl-BE" smtClean="0"/>
              <a:t>7/04/2017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821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F13A-9E2F-408F-829C-69A745D8C7CF}" type="datetime1">
              <a:rPr lang="nl-BE" smtClean="0"/>
              <a:t>7/04/2017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663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77A3-FEB2-49BF-B496-69C4A4CFB36C}" type="datetime1">
              <a:rPr lang="nl-BE" smtClean="0"/>
              <a:t>7/04/2017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642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A203-C114-4768-B459-9A4CC4833D9E}" type="datetime1">
              <a:rPr lang="nl-BE" smtClean="0"/>
              <a:t>7/04/2017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363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5FDF-577B-4450-9977-921E1EE55AB5}" type="datetime1">
              <a:rPr lang="nl-BE" smtClean="0"/>
              <a:t>7/04/2017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296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4CA52-3BED-439C-A144-AEE944CB4A3E}" type="datetime1">
              <a:rPr lang="nl-BE" smtClean="0"/>
              <a:t>7/04/2017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157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EBD9-78C7-4A3E-872A-435B2D359ABA}" type="datetime1">
              <a:rPr lang="nl-BE" smtClean="0"/>
              <a:t>7/04/2017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292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4FAF0-BBBF-4D9D-911E-7EA74738691A}" type="datetime1">
              <a:rPr lang="nl-BE" smtClean="0"/>
              <a:t>7/04/2017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0F116-7037-44C3-A080-F1A75A2EA16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6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nl-BE" dirty="0" smtClean="0"/>
              <a:t>C programming</a:t>
            </a:r>
            <a:endParaRPr lang="nl-BE" altLang="nl-BE" dirty="0" smtClean="0"/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nl-BE" dirty="0" smtClean="0"/>
              <a:t>Geert Jan Bex</a:t>
            </a:r>
          </a:p>
          <a:p>
            <a:r>
              <a:rPr lang="en-US" altLang="nl-BE" dirty="0" smtClean="0">
                <a:hlinkClick r:id="rId2"/>
              </a:rPr>
              <a:t>geertjan.bex@uhasselt.be</a:t>
            </a:r>
            <a:r>
              <a:rPr lang="en-US" altLang="nl-BE" dirty="0" smtClean="0"/>
              <a:t> </a:t>
            </a:r>
            <a:endParaRPr lang="nl-BE" altLang="nl-BE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81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Output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827088" y="1916113"/>
            <a:ext cx="26892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#include &lt;</a:t>
            </a: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stdio.h</a:t>
            </a:r>
            <a:r>
              <a:rPr lang="en-US" altLang="nl-BE" sz="240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24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double x, y, 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x = 3.2;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y = -2.1;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z =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</a:t>
            </a: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printf</a:t>
            </a:r>
            <a:r>
              <a:rPr lang="en-US" altLang="nl-BE" sz="2400">
                <a:latin typeface="Times New Roman" pitchFamily="18" charset="0"/>
              </a:rPr>
              <a:t>(</a:t>
            </a:r>
            <a:r>
              <a:rPr lang="en-US" altLang="nl-BE" sz="2400">
                <a:solidFill>
                  <a:srgbClr val="FF0000"/>
                </a:solidFill>
                <a:latin typeface="Times New Roman" pitchFamily="18" charset="0"/>
              </a:rPr>
              <a:t>"%lf\n"</a:t>
            </a:r>
            <a:r>
              <a:rPr lang="en-US" altLang="nl-BE" sz="2400">
                <a:latin typeface="Times New Roman" pitchFamily="18" charset="0"/>
              </a:rPr>
              <a:t>, 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555875" y="2544763"/>
            <a:ext cx="6324600" cy="2014537"/>
            <a:chOff x="1610" y="1628"/>
            <a:chExt cx="3984" cy="1269"/>
          </a:xfrm>
        </p:grpSpPr>
        <p:sp>
          <p:nvSpPr>
            <p:cNvPr id="16392" name="Line 10"/>
            <p:cNvSpPr>
              <a:spLocks noChangeShapeType="1"/>
            </p:cNvSpPr>
            <p:nvPr/>
          </p:nvSpPr>
          <p:spPr bwMode="auto">
            <a:xfrm flipH="1">
              <a:off x="1610" y="1797"/>
              <a:ext cx="1179" cy="108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6393" name="Text Box 11"/>
            <p:cNvSpPr txBox="1">
              <a:spLocks noChangeArrowheads="1"/>
            </p:cNvSpPr>
            <p:nvPr/>
          </p:nvSpPr>
          <p:spPr bwMode="auto">
            <a:xfrm>
              <a:off x="2822" y="1628"/>
              <a:ext cx="2772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format string</a:t>
              </a:r>
              <a:r>
                <a:rPr lang="en-US" altLang="nl-BE" sz="1800"/>
                <a:t>: instructions to format output</a:t>
              </a:r>
              <a:br>
                <a:rPr lang="en-US" altLang="nl-BE" sz="1800"/>
              </a:b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%lf </a:t>
              </a:r>
              <a:r>
                <a:rPr lang="en-US" altLang="nl-BE" sz="1800"/>
                <a:t>: a </a:t>
              </a:r>
              <a:r>
                <a:rPr lang="en-US" altLang="nl-BE" sz="1800">
                  <a:latin typeface="Times New Roman" pitchFamily="18" charset="0"/>
                </a:rPr>
                <a:t>double</a:t>
              </a:r>
              <a:r>
                <a:rPr lang="en-US" altLang="nl-BE" sz="1800"/>
                <a:t> value</a:t>
              </a:r>
              <a:br>
                <a:rPr lang="en-US" altLang="nl-BE" sz="1800"/>
              </a:b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\n   </a:t>
              </a:r>
              <a:r>
                <a:rPr lang="en-US" altLang="nl-BE" sz="1800"/>
                <a:t>: a newline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%d</a:t>
              </a:r>
              <a:r>
                <a:rPr lang="en-US" altLang="nl-BE" sz="1800"/>
                <a:t> : an </a:t>
              </a:r>
              <a:r>
                <a:rPr lang="en-US" altLang="nl-BE" sz="1800">
                  <a:latin typeface="Times New Roman" pitchFamily="18" charset="0"/>
                </a:rPr>
                <a:t>int</a:t>
              </a:r>
              <a:r>
                <a:rPr lang="en-US" altLang="nl-BE" sz="1800"/>
                <a:t> value</a:t>
              </a:r>
              <a:br>
                <a:rPr lang="en-US" altLang="nl-BE" sz="1800"/>
              </a:b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\t</a:t>
              </a:r>
              <a:r>
                <a:rPr lang="en-US" altLang="nl-BE" sz="1800"/>
                <a:t>   : a tab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763713" y="4902200"/>
            <a:ext cx="7226300" cy="711200"/>
            <a:chOff x="1111" y="3113"/>
            <a:chExt cx="4552" cy="448"/>
          </a:xfrm>
        </p:grpSpPr>
        <p:sp>
          <p:nvSpPr>
            <p:cNvPr id="16390" name="Line 12"/>
            <p:cNvSpPr>
              <a:spLocks noChangeShapeType="1"/>
            </p:cNvSpPr>
            <p:nvPr/>
          </p:nvSpPr>
          <p:spPr bwMode="auto">
            <a:xfrm flipH="1" flipV="1">
              <a:off x="1111" y="3113"/>
              <a:ext cx="1633" cy="136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6391" name="Text Box 13"/>
            <p:cNvSpPr txBox="1">
              <a:spLocks noChangeArrowheads="1"/>
            </p:cNvSpPr>
            <p:nvPr/>
          </p:nvSpPr>
          <p:spPr bwMode="auto">
            <a:xfrm>
              <a:off x="2822" y="3154"/>
              <a:ext cx="2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  <a:latin typeface="Times New Roman" pitchFamily="18" charset="0"/>
                </a:rPr>
                <a:t>printf</a:t>
              </a:r>
              <a:r>
                <a:rPr lang="en-US" altLang="nl-BE" sz="1800">
                  <a:solidFill>
                    <a:srgbClr val="00CC00"/>
                  </a:solidFill>
                </a:rPr>
                <a:t> "function":</a:t>
              </a:r>
              <a:r>
                <a:rPr lang="en-US" altLang="nl-BE" sz="1800"/>
                <a:t> write to stdout (= console)</a:t>
              </a:r>
              <a:br>
                <a:rPr lang="en-US" altLang="nl-BE" sz="1800"/>
              </a:br>
              <a:r>
                <a:rPr lang="en-US" altLang="nl-BE" sz="1800"/>
                <a:t>    declared in </a:t>
              </a:r>
              <a:r>
                <a:rPr lang="en-US" altLang="nl-BE" sz="1800">
                  <a:latin typeface="Times New Roman" pitchFamily="18" charset="0"/>
                </a:rPr>
                <a:t>stdio.h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702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Functions as parameters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684213" y="1557338"/>
            <a:ext cx="1150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sym typeface="Euclid Symbol" pitchFamily="18" charset="2"/>
              </a:rPr>
              <a:t></a:t>
            </a:r>
            <a:r>
              <a:rPr lang="en-US" altLang="nl-BE" sz="2000">
                <a:latin typeface="Euclid" pitchFamily="18" charset="0"/>
                <a:sym typeface="Euclid Symbol" pitchFamily="18" charset="2"/>
              </a:rPr>
              <a:t> </a:t>
            </a:r>
            <a:r>
              <a:rPr lang="en-US" altLang="nl-BE" sz="2000" i="1">
                <a:latin typeface="Euclid" pitchFamily="18" charset="0"/>
                <a:sym typeface="Euclid Symbol" pitchFamily="18" charset="2"/>
              </a:rPr>
              <a:t>f</a:t>
            </a:r>
            <a:r>
              <a:rPr lang="en-US" altLang="nl-BE" sz="2000">
                <a:latin typeface="Euclid" pitchFamily="18" charset="0"/>
                <a:sym typeface="Euclid Symbol" pitchFamily="18" charset="2"/>
              </a:rPr>
              <a:t>(</a:t>
            </a:r>
            <a:r>
              <a:rPr lang="en-US" altLang="nl-BE" sz="2000" i="1">
                <a:latin typeface="Euclid" pitchFamily="18" charset="0"/>
                <a:sym typeface="Euclid Symbol" pitchFamily="18" charset="2"/>
              </a:rPr>
              <a:t>x</a:t>
            </a:r>
            <a:r>
              <a:rPr lang="en-US" altLang="nl-BE" sz="2000">
                <a:latin typeface="Euclid" pitchFamily="18" charset="0"/>
                <a:sym typeface="Euclid Symbol" pitchFamily="18" charset="2"/>
              </a:rPr>
              <a:t>)</a:t>
            </a:r>
            <a:r>
              <a:rPr lang="en-US" altLang="nl-BE" sz="1200">
                <a:latin typeface="Euclid" pitchFamily="18" charset="0"/>
                <a:sym typeface="Euclid Symbol" pitchFamily="18" charset="2"/>
              </a:rPr>
              <a:t> </a:t>
            </a:r>
            <a:r>
              <a:rPr lang="en-US" altLang="nl-BE" sz="2000">
                <a:latin typeface="Euclid" pitchFamily="18" charset="0"/>
                <a:sym typeface="Euclid Symbol" pitchFamily="18" charset="2"/>
              </a:rPr>
              <a:t>d</a:t>
            </a:r>
            <a:r>
              <a:rPr lang="en-US" altLang="nl-BE" sz="2000" i="1">
                <a:latin typeface="Euclid" pitchFamily="18" charset="0"/>
                <a:sym typeface="Euclid Symbol" pitchFamily="18" charset="2"/>
              </a:rPr>
              <a:t>x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722313" y="1755775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 i="1">
                <a:latin typeface="Euclid" pitchFamily="18" charset="0"/>
              </a:rPr>
              <a:t>a</a:t>
            </a: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827088" y="1363663"/>
            <a:ext cx="266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 i="1">
                <a:latin typeface="Euclid" pitchFamily="18" charset="0"/>
              </a:rPr>
              <a:t>b</a:t>
            </a: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1835150" y="1549400"/>
            <a:ext cx="174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 any function</a:t>
            </a:r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3543300" y="1557338"/>
            <a:ext cx="1173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 i="1">
                <a:latin typeface="Euclid" pitchFamily="18" charset="0"/>
                <a:sym typeface="Euclid Symbol" pitchFamily="18" charset="2"/>
              </a:rPr>
              <a:t>f</a:t>
            </a:r>
            <a:r>
              <a:rPr lang="en-US" altLang="nl-BE" sz="1200" i="1">
                <a:latin typeface="Euclid" pitchFamily="18" charset="0"/>
                <a:sym typeface="Euclid Symbol" pitchFamily="18" charset="2"/>
              </a:rPr>
              <a:t> </a:t>
            </a:r>
            <a:r>
              <a:rPr lang="en-US" altLang="nl-BE" sz="2000">
                <a:latin typeface="Euclid" pitchFamily="18" charset="0"/>
                <a:sym typeface="Euclid Symbol" pitchFamily="18" charset="2"/>
              </a:rPr>
              <a:t>: </a:t>
            </a:r>
            <a:r>
              <a:rPr lang="en-US" altLang="nl-BE" sz="2000" b="1">
                <a:latin typeface="Euclid" pitchFamily="18" charset="0"/>
                <a:sym typeface="Euclid Extra" pitchFamily="18" charset="2"/>
              </a:rPr>
              <a:t>R</a:t>
            </a:r>
            <a:r>
              <a:rPr lang="en-US" altLang="nl-BE" sz="2000">
                <a:latin typeface="Euclid" pitchFamily="18" charset="0"/>
                <a:sym typeface="Symbol" panose="05050102010706020507" pitchFamily="18" charset="2"/>
              </a:rPr>
              <a:t></a:t>
            </a:r>
            <a:r>
              <a:rPr lang="en-US" altLang="nl-BE" sz="2000" b="1">
                <a:latin typeface="Euclid" pitchFamily="18" charset="0"/>
                <a:sym typeface="Euclid Extra" pitchFamily="18" charset="2"/>
              </a:rPr>
              <a:t>R</a:t>
            </a:r>
            <a:endParaRPr lang="en-US" altLang="nl-BE" sz="2000" b="1" i="1">
              <a:latin typeface="Euclid" pitchFamily="18" charset="0"/>
              <a:sym typeface="Euclid Extra" pitchFamily="18" charset="2"/>
            </a:endParaRPr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auto">
          <a:xfrm>
            <a:off x="4500563" y="1549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?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808038" y="2297113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simple!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611188" y="3090863"/>
            <a:ext cx="6076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simpletonQuad(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double (*f)(double)</a:t>
            </a:r>
            <a:r>
              <a:rPr lang="en-US" altLang="nl-BE" sz="1800">
                <a:latin typeface="Times New Roman" panose="02020603050405020304" pitchFamily="18" charset="0"/>
              </a:rPr>
              <a:t>, double a, double b);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916238" y="1989138"/>
            <a:ext cx="1727200" cy="1152525"/>
            <a:chOff x="1837" y="1253"/>
            <a:chExt cx="1088" cy="726"/>
          </a:xfrm>
        </p:grpSpPr>
        <p:sp>
          <p:nvSpPr>
            <p:cNvPr id="22542" name="AutoShape 12"/>
            <p:cNvSpPr>
              <a:spLocks/>
            </p:cNvSpPr>
            <p:nvPr/>
          </p:nvSpPr>
          <p:spPr bwMode="auto">
            <a:xfrm rot="-5400000">
              <a:off x="2313" y="1367"/>
              <a:ext cx="136" cy="1088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43" name="Line 14"/>
            <p:cNvSpPr>
              <a:spLocks noChangeShapeType="1"/>
            </p:cNvSpPr>
            <p:nvPr/>
          </p:nvSpPr>
          <p:spPr bwMode="auto">
            <a:xfrm flipV="1">
              <a:off x="2381" y="1253"/>
              <a:ext cx="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611188" y="3808413"/>
            <a:ext cx="4295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printf("%lf", </a:t>
            </a:r>
            <a:r>
              <a:rPr lang="en-US" altLang="nl-BE" sz="1800"/>
              <a:t>simpletonQuad</a:t>
            </a:r>
            <a:r>
              <a:rPr lang="en-US" altLang="nl-BE" sz="1800">
                <a:latin typeface="Times New Roman" panose="02020603050405020304" pitchFamily="18" charset="0"/>
              </a:rPr>
              <a:t>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cos</a:t>
            </a:r>
            <a:r>
              <a:rPr lang="en-US" altLang="nl-BE" sz="1800">
                <a:latin typeface="Times New Roman" panose="02020603050405020304" pitchFamily="18" charset="0"/>
              </a:rPr>
              <a:t>, 0, 2*Pi));</a:t>
            </a: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630238" y="4600575"/>
            <a:ext cx="638333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</a:t>
            </a:r>
            <a:r>
              <a:rPr lang="en-US" altLang="nl-BE" sz="1800"/>
              <a:t>simpletonQuad </a:t>
            </a:r>
            <a:r>
              <a:rPr lang="en-US" altLang="nl-BE" sz="1800">
                <a:latin typeface="Times New Roman" panose="02020603050405020304" pitchFamily="18" charset="0"/>
              </a:rPr>
              <a:t>(double (*f)(double), double a, double b)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(b-a)*(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nl-BE" sz="1800">
                <a:latin typeface="Times New Roman" panose="02020603050405020304" pitchFamily="18" charset="0"/>
              </a:rPr>
              <a:t>(a) +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nl-BE" sz="1800">
                <a:latin typeface="Times New Roman" panose="02020603050405020304" pitchFamily="18" charset="0"/>
              </a:rPr>
              <a:t>(b))/2;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76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6" grpId="0"/>
      <p:bldP spid="55307" grpId="0"/>
      <p:bldP spid="55311" grpId="0"/>
      <p:bldP spid="55313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Pointers, arrays &amp; structures</a:t>
            </a:r>
            <a:endParaRPr lang="nl-BE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K&amp;R, Chapter 5 &amp; 6, Pointers &amp; arrays, Structures</a:t>
            </a:r>
            <a:endParaRPr lang="nl-BE" altLang="nl-BE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289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Pointer arrays</a:t>
            </a: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344488" y="1412875"/>
            <a:ext cx="2262187" cy="944563"/>
            <a:chOff x="3561" y="1158"/>
            <a:chExt cx="1425" cy="595"/>
          </a:xfrm>
        </p:grpSpPr>
        <p:graphicFrame>
          <p:nvGraphicFramePr>
            <p:cNvPr id="4131" name="Object 4"/>
            <p:cNvGraphicFramePr>
              <a:graphicFrameLocks noChangeAspect="1"/>
            </p:cNvGraphicFramePr>
            <p:nvPr/>
          </p:nvGraphicFramePr>
          <p:xfrm>
            <a:off x="3923" y="1158"/>
            <a:ext cx="1063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Equation" r:id="rId4" imgW="1269449" imgH="710891" progId="Equation.3">
                    <p:embed/>
                  </p:oleObj>
                </mc:Choice>
                <mc:Fallback>
                  <p:oleObj name="Equation" r:id="rId4" imgW="1269449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158"/>
                          <a:ext cx="1063" cy="5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2" name="Rectangle 5"/>
            <p:cNvSpPr>
              <a:spLocks noChangeArrowheads="1"/>
            </p:cNvSpPr>
            <p:nvPr/>
          </p:nvSpPr>
          <p:spPr bwMode="auto">
            <a:xfrm>
              <a:off x="3561" y="1346"/>
              <a:ext cx="3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 i="1">
                  <a:latin typeface="Euclid" pitchFamily="18" charset="0"/>
                </a:rPr>
                <a:t>a =</a:t>
              </a:r>
            </a:p>
          </p:txBody>
        </p:sp>
      </p:grpSp>
      <p:sp>
        <p:nvSpPr>
          <p:cNvPr id="4100" name="Freeform 6"/>
          <p:cNvSpPr>
            <a:spLocks/>
          </p:cNvSpPr>
          <p:nvPr/>
        </p:nvSpPr>
        <p:spPr bwMode="auto">
          <a:xfrm>
            <a:off x="1184275" y="1419225"/>
            <a:ext cx="1368425" cy="936625"/>
          </a:xfrm>
          <a:custGeom>
            <a:avLst/>
            <a:gdLst>
              <a:gd name="T0" fmla="*/ 0 w 862"/>
              <a:gd name="T1" fmla="*/ 0 h 590"/>
              <a:gd name="T2" fmla="*/ 0 w 862"/>
              <a:gd name="T3" fmla="*/ 215900 h 590"/>
              <a:gd name="T4" fmla="*/ 1081088 w 862"/>
              <a:gd name="T5" fmla="*/ 936625 h 590"/>
              <a:gd name="T6" fmla="*/ 1368425 w 862"/>
              <a:gd name="T7" fmla="*/ 936625 h 590"/>
              <a:gd name="T8" fmla="*/ 1368425 w 862"/>
              <a:gd name="T9" fmla="*/ 0 h 590"/>
              <a:gd name="T10" fmla="*/ 0 w 862"/>
              <a:gd name="T11" fmla="*/ 0 h 5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62" h="590">
                <a:moveTo>
                  <a:pt x="0" y="0"/>
                </a:moveTo>
                <a:lnTo>
                  <a:pt x="0" y="136"/>
                </a:lnTo>
                <a:lnTo>
                  <a:pt x="681" y="590"/>
                </a:lnTo>
                <a:lnTo>
                  <a:pt x="862" y="590"/>
                </a:lnTo>
                <a:lnTo>
                  <a:pt x="862" y="0"/>
                </a:lnTo>
                <a:lnTo>
                  <a:pt x="0" y="0"/>
                </a:lnTo>
                <a:close/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725488" y="2470150"/>
            <a:ext cx="4999037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const unsigned Dim = 3;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double *a[Dim];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unsigned i;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for (i = 0; i &lt; Dim; i++)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unsigned rowSize = Dim – i, j;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a[i] = (double *) malloc(rowSize*sizeof(double));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(a[i] == NULL) { …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for (j = 0; j &lt; rowSize; j++)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a[i][j] = compute(i, j);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for (i = 0; i &lt; Dim; i++)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free(a[i]);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</p:txBody>
      </p:sp>
      <p:grpSp>
        <p:nvGrpSpPr>
          <p:cNvPr id="4102" name="Group 8"/>
          <p:cNvGrpSpPr>
            <a:grpSpLocks/>
          </p:cNvGrpSpPr>
          <p:nvPr/>
        </p:nvGrpSpPr>
        <p:grpSpPr bwMode="auto">
          <a:xfrm>
            <a:off x="5724525" y="2852738"/>
            <a:ext cx="1806575" cy="366712"/>
            <a:chOff x="3602" y="3970"/>
            <a:chExt cx="1138" cy="231"/>
          </a:xfrm>
        </p:grpSpPr>
        <p:sp>
          <p:nvSpPr>
            <p:cNvPr id="4127" name="Text Box 9"/>
            <p:cNvSpPr txBox="1">
              <a:spLocks noChangeArrowheads="1"/>
            </p:cNvSpPr>
            <p:nvPr/>
          </p:nvSpPr>
          <p:spPr bwMode="auto">
            <a:xfrm>
              <a:off x="3602" y="3970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a</a:t>
              </a:r>
              <a:r>
                <a:rPr lang="en-US" altLang="nl-BE"/>
                <a:t>:</a:t>
              </a:r>
            </a:p>
          </p:txBody>
        </p:sp>
        <p:sp>
          <p:nvSpPr>
            <p:cNvPr id="4128" name="Rectangle 10"/>
            <p:cNvSpPr>
              <a:spLocks noChangeArrowheads="1"/>
            </p:cNvSpPr>
            <p:nvPr/>
          </p:nvSpPr>
          <p:spPr bwMode="auto">
            <a:xfrm>
              <a:off x="3796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4129" name="Rectangle 11"/>
            <p:cNvSpPr>
              <a:spLocks noChangeArrowheads="1"/>
            </p:cNvSpPr>
            <p:nvPr/>
          </p:nvSpPr>
          <p:spPr bwMode="auto">
            <a:xfrm>
              <a:off x="4112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4130" name="Rectangle 12"/>
            <p:cNvSpPr>
              <a:spLocks noChangeArrowheads="1"/>
            </p:cNvSpPr>
            <p:nvPr/>
          </p:nvSpPr>
          <p:spPr bwMode="auto">
            <a:xfrm>
              <a:off x="4423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</p:grpSp>
      <p:grpSp>
        <p:nvGrpSpPr>
          <p:cNvPr id="4103" name="Group 13"/>
          <p:cNvGrpSpPr>
            <a:grpSpLocks/>
          </p:cNvGrpSpPr>
          <p:nvPr/>
        </p:nvGrpSpPr>
        <p:grpSpPr bwMode="auto">
          <a:xfrm>
            <a:off x="6896100" y="1492250"/>
            <a:ext cx="1498600" cy="287338"/>
            <a:chOff x="4567" y="3113"/>
            <a:chExt cx="944" cy="181"/>
          </a:xfrm>
        </p:grpSpPr>
        <p:sp>
          <p:nvSpPr>
            <p:cNvPr id="4124" name="Rectangle 14"/>
            <p:cNvSpPr>
              <a:spLocks noChangeArrowheads="1"/>
            </p:cNvSpPr>
            <p:nvPr/>
          </p:nvSpPr>
          <p:spPr bwMode="auto">
            <a:xfrm>
              <a:off x="4567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4125" name="Rectangle 15"/>
            <p:cNvSpPr>
              <a:spLocks noChangeArrowheads="1"/>
            </p:cNvSpPr>
            <p:nvPr/>
          </p:nvSpPr>
          <p:spPr bwMode="auto">
            <a:xfrm>
              <a:off x="4883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4126" name="Rectangle 16"/>
            <p:cNvSpPr>
              <a:spLocks noChangeArrowheads="1"/>
            </p:cNvSpPr>
            <p:nvPr/>
          </p:nvSpPr>
          <p:spPr bwMode="auto">
            <a:xfrm>
              <a:off x="5194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</p:grpSp>
      <p:grpSp>
        <p:nvGrpSpPr>
          <p:cNvPr id="4104" name="Group 17"/>
          <p:cNvGrpSpPr>
            <a:grpSpLocks/>
          </p:cNvGrpSpPr>
          <p:nvPr/>
        </p:nvGrpSpPr>
        <p:grpSpPr bwMode="auto">
          <a:xfrm>
            <a:off x="7245350" y="1997075"/>
            <a:ext cx="1004888" cy="287338"/>
            <a:chOff x="4567" y="3431"/>
            <a:chExt cx="633" cy="181"/>
          </a:xfrm>
        </p:grpSpPr>
        <p:sp>
          <p:nvSpPr>
            <p:cNvPr id="4122" name="Rectangle 18"/>
            <p:cNvSpPr>
              <a:spLocks noChangeArrowheads="1"/>
            </p:cNvSpPr>
            <p:nvPr/>
          </p:nvSpPr>
          <p:spPr bwMode="auto">
            <a:xfrm>
              <a:off x="4567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4123" name="Rectangle 19"/>
            <p:cNvSpPr>
              <a:spLocks noChangeArrowheads="1"/>
            </p:cNvSpPr>
            <p:nvPr/>
          </p:nvSpPr>
          <p:spPr bwMode="auto">
            <a:xfrm>
              <a:off x="4883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</p:grpSp>
      <p:sp>
        <p:nvSpPr>
          <p:cNvPr id="4105" name="Rectangle 20"/>
          <p:cNvSpPr>
            <a:spLocks noChangeArrowheads="1"/>
          </p:cNvSpPr>
          <p:nvPr/>
        </p:nvSpPr>
        <p:spPr bwMode="auto">
          <a:xfrm>
            <a:off x="7634288" y="2500313"/>
            <a:ext cx="503237" cy="287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nl-BE" altLang="nl-BE"/>
          </a:p>
        </p:txBody>
      </p:sp>
      <p:grpSp>
        <p:nvGrpSpPr>
          <p:cNvPr id="4106" name="Group 21"/>
          <p:cNvGrpSpPr>
            <a:grpSpLocks/>
          </p:cNvGrpSpPr>
          <p:nvPr/>
        </p:nvGrpSpPr>
        <p:grpSpPr bwMode="auto">
          <a:xfrm>
            <a:off x="6297613" y="1619250"/>
            <a:ext cx="584200" cy="1439863"/>
            <a:chOff x="4190" y="3193"/>
            <a:chExt cx="368" cy="907"/>
          </a:xfrm>
        </p:grpSpPr>
        <p:sp>
          <p:nvSpPr>
            <p:cNvPr id="4120" name="Line 22"/>
            <p:cNvSpPr>
              <a:spLocks noChangeShapeType="1"/>
            </p:cNvSpPr>
            <p:nvPr/>
          </p:nvSpPr>
          <p:spPr bwMode="auto">
            <a:xfrm flipV="1">
              <a:off x="4190" y="319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1" name="Line 23"/>
            <p:cNvSpPr>
              <a:spLocks noChangeShapeType="1"/>
            </p:cNvSpPr>
            <p:nvPr/>
          </p:nvSpPr>
          <p:spPr bwMode="auto">
            <a:xfrm>
              <a:off x="4195" y="3203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07" name="Group 24"/>
          <p:cNvGrpSpPr>
            <a:grpSpLocks/>
          </p:cNvGrpSpPr>
          <p:nvPr/>
        </p:nvGrpSpPr>
        <p:grpSpPr bwMode="auto">
          <a:xfrm>
            <a:off x="6770688" y="2138363"/>
            <a:ext cx="471487" cy="912812"/>
            <a:chOff x="4488" y="3520"/>
            <a:chExt cx="297" cy="575"/>
          </a:xfrm>
        </p:grpSpPr>
        <p:sp>
          <p:nvSpPr>
            <p:cNvPr id="4118" name="Line 25"/>
            <p:cNvSpPr>
              <a:spLocks noChangeShapeType="1"/>
            </p:cNvSpPr>
            <p:nvPr/>
          </p:nvSpPr>
          <p:spPr bwMode="auto">
            <a:xfrm flipV="1">
              <a:off x="4488" y="3521"/>
              <a:ext cx="0" cy="5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Line 26"/>
            <p:cNvSpPr>
              <a:spLocks noChangeShapeType="1"/>
            </p:cNvSpPr>
            <p:nvPr/>
          </p:nvSpPr>
          <p:spPr bwMode="auto">
            <a:xfrm>
              <a:off x="4493" y="3520"/>
              <a:ext cx="2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08" name="Group 27"/>
          <p:cNvGrpSpPr>
            <a:grpSpLocks/>
          </p:cNvGrpSpPr>
          <p:nvPr/>
        </p:nvGrpSpPr>
        <p:grpSpPr bwMode="auto">
          <a:xfrm>
            <a:off x="7273925" y="2643188"/>
            <a:ext cx="360363" cy="400050"/>
            <a:chOff x="4805" y="3838"/>
            <a:chExt cx="227" cy="252"/>
          </a:xfrm>
        </p:grpSpPr>
        <p:sp>
          <p:nvSpPr>
            <p:cNvPr id="4116" name="Line 28"/>
            <p:cNvSpPr>
              <a:spLocks noChangeShapeType="1"/>
            </p:cNvSpPr>
            <p:nvPr/>
          </p:nvSpPr>
          <p:spPr bwMode="auto">
            <a:xfrm flipV="1">
              <a:off x="4805" y="3838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Line 29"/>
            <p:cNvSpPr>
              <a:spLocks noChangeShapeType="1"/>
            </p:cNvSpPr>
            <p:nvPr/>
          </p:nvSpPr>
          <p:spPr bwMode="auto">
            <a:xfrm>
              <a:off x="4805" y="3843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9" name="Text Box 59"/>
          <p:cNvSpPr txBox="1">
            <a:spLocks noChangeArrowheads="1"/>
          </p:cNvSpPr>
          <p:nvPr/>
        </p:nvSpPr>
        <p:spPr bwMode="auto">
          <a:xfrm>
            <a:off x="6904038" y="143986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4.1</a:t>
            </a:r>
          </a:p>
        </p:txBody>
      </p:sp>
      <p:sp>
        <p:nvSpPr>
          <p:cNvPr id="4110" name="Text Box 60"/>
          <p:cNvSpPr txBox="1">
            <a:spLocks noChangeArrowheads="1"/>
          </p:cNvSpPr>
          <p:nvPr/>
        </p:nvSpPr>
        <p:spPr bwMode="auto">
          <a:xfrm>
            <a:off x="7392988" y="14478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2.3</a:t>
            </a:r>
          </a:p>
        </p:txBody>
      </p:sp>
      <p:sp>
        <p:nvSpPr>
          <p:cNvPr id="4111" name="Text Box 61"/>
          <p:cNvSpPr txBox="1">
            <a:spLocks noChangeArrowheads="1"/>
          </p:cNvSpPr>
          <p:nvPr/>
        </p:nvSpPr>
        <p:spPr bwMode="auto">
          <a:xfrm>
            <a:off x="7848600" y="1447800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-0.4</a:t>
            </a:r>
          </a:p>
        </p:txBody>
      </p:sp>
      <p:sp>
        <p:nvSpPr>
          <p:cNvPr id="4112" name="Text Box 62"/>
          <p:cNvSpPr txBox="1">
            <a:spLocks noChangeArrowheads="1"/>
          </p:cNvSpPr>
          <p:nvPr/>
        </p:nvSpPr>
        <p:spPr bwMode="auto">
          <a:xfrm>
            <a:off x="7256463" y="1952625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0.1</a:t>
            </a:r>
          </a:p>
        </p:txBody>
      </p:sp>
      <p:sp>
        <p:nvSpPr>
          <p:cNvPr id="4113" name="Text Box 63"/>
          <p:cNvSpPr txBox="1">
            <a:spLocks noChangeArrowheads="1"/>
          </p:cNvSpPr>
          <p:nvPr/>
        </p:nvSpPr>
        <p:spPr bwMode="auto">
          <a:xfrm>
            <a:off x="7751763" y="1952625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8.7</a:t>
            </a:r>
          </a:p>
        </p:txBody>
      </p:sp>
      <p:sp>
        <p:nvSpPr>
          <p:cNvPr id="4114" name="Text Box 64"/>
          <p:cNvSpPr txBox="1">
            <a:spLocks noChangeArrowheads="1"/>
          </p:cNvSpPr>
          <p:nvPr/>
        </p:nvSpPr>
        <p:spPr bwMode="auto">
          <a:xfrm>
            <a:off x="7593013" y="2455863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-2.9</a:t>
            </a:r>
          </a:p>
        </p:txBody>
      </p:sp>
      <p:sp>
        <p:nvSpPr>
          <p:cNvPr id="9281" name="Text Box 65"/>
          <p:cNvSpPr txBox="1">
            <a:spLocks noChangeArrowheads="1"/>
          </p:cNvSpPr>
          <p:nvPr/>
        </p:nvSpPr>
        <p:spPr bwMode="auto">
          <a:xfrm>
            <a:off x="2195513" y="6021388"/>
            <a:ext cx="6634162" cy="5572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 sz="2800"/>
              <a:t>What if Dim is unknown at compile time?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98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1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3" name="Rectangle 39"/>
          <p:cNvSpPr>
            <a:spLocks noChangeArrowheads="1"/>
          </p:cNvSpPr>
          <p:nvPr/>
        </p:nvSpPr>
        <p:spPr bwMode="auto">
          <a:xfrm>
            <a:off x="5646738" y="5184775"/>
            <a:ext cx="5032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nl-BE" altLang="nl-BE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Double dereferenced pointers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39750" y="1484313"/>
            <a:ext cx="5354638" cy="42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unsigned i;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double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**</a:t>
            </a:r>
            <a:r>
              <a:rPr lang="en-US" altLang="nl-BE">
                <a:latin typeface="Times New Roman" panose="02020603050405020304" pitchFamily="18" charset="0"/>
              </a:rPr>
              <a:t>a = (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double **</a:t>
            </a:r>
            <a:r>
              <a:rPr lang="en-US" altLang="nl-BE">
                <a:latin typeface="Times New Roman" panose="02020603050405020304" pitchFamily="18" charset="0"/>
              </a:rPr>
              <a:t>) malloc(dim*sizeof(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double *</a:t>
            </a:r>
            <a:r>
              <a:rPr lang="en-US" altLang="nl-BE">
                <a:latin typeface="Times New Roman" panose="02020603050405020304" pitchFamily="18" charset="0"/>
              </a:rPr>
              <a:t>));</a:t>
            </a:r>
          </a:p>
          <a:p>
            <a:pPr eaLnBrk="1" hangingPunct="1"/>
            <a:r>
              <a:rPr lang="en-US" altLang="nl-BE"/>
              <a:t>if (a == NULL) { …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for (i = 0; i &lt; dim; i++)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unsigned rowSize = dim – i, j;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a[i] = (double *) malloc(rowSize*sizeof(double));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(a[i] == NULL) { …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for (j = 0; j &lt; rowSize; j++)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a[i][j] = compute(i, j);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/>
              <a:t>for (i = 0; i &lt; dim; i++)</a:t>
            </a:r>
          </a:p>
          <a:p>
            <a:pPr eaLnBrk="1" hangingPunct="1"/>
            <a:r>
              <a:rPr lang="en-US" altLang="nl-BE"/>
              <a:t>    free(a[i]);</a:t>
            </a:r>
          </a:p>
          <a:p>
            <a:pPr eaLnBrk="1" hangingPunct="1"/>
            <a:r>
              <a:rPr lang="en-US" altLang="nl-BE"/>
              <a:t>…</a:t>
            </a:r>
          </a:p>
          <a:p>
            <a:pPr eaLnBrk="1" hangingPunct="1"/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free(a);</a:t>
            </a:r>
          </a:p>
        </p:txBody>
      </p:sp>
      <p:grpSp>
        <p:nvGrpSpPr>
          <p:cNvPr id="11271" name="Group 7"/>
          <p:cNvGrpSpPr>
            <a:grpSpLocks/>
          </p:cNvGrpSpPr>
          <p:nvPr/>
        </p:nvGrpSpPr>
        <p:grpSpPr bwMode="auto">
          <a:xfrm>
            <a:off x="2035175" y="1360488"/>
            <a:ext cx="6851650" cy="650875"/>
            <a:chOff x="1282" y="857"/>
            <a:chExt cx="4316" cy="410"/>
          </a:xfrm>
        </p:grpSpPr>
        <p:sp>
          <p:nvSpPr>
            <p:cNvPr id="5159" name="Text Box 5"/>
            <p:cNvSpPr txBox="1">
              <a:spLocks noChangeArrowheads="1"/>
            </p:cNvSpPr>
            <p:nvPr/>
          </p:nvSpPr>
          <p:spPr bwMode="auto">
            <a:xfrm>
              <a:off x="4092" y="857"/>
              <a:ext cx="150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a</a:t>
              </a:r>
              <a:r>
                <a:rPr lang="en-US" altLang="nl-BE"/>
                <a:t> contains address</a:t>
              </a:r>
            </a:p>
            <a:p>
              <a:pPr eaLnBrk="1" hangingPunct="1"/>
              <a:r>
                <a:rPr lang="en-US" altLang="nl-BE"/>
                <a:t>of address of a </a:t>
              </a:r>
              <a:r>
                <a:rPr lang="en-US" altLang="nl-BE">
                  <a:latin typeface="Times New Roman" panose="02020603050405020304" pitchFamily="18" charset="0"/>
                </a:rPr>
                <a:t>double</a:t>
              </a:r>
            </a:p>
          </p:txBody>
        </p:sp>
        <p:sp>
          <p:nvSpPr>
            <p:cNvPr id="5160" name="Line 6"/>
            <p:cNvSpPr>
              <a:spLocks noChangeShapeType="1"/>
            </p:cNvSpPr>
            <p:nvPr/>
          </p:nvSpPr>
          <p:spPr bwMode="auto">
            <a:xfrm flipH="1">
              <a:off x="1282" y="935"/>
              <a:ext cx="2813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74" name="Group 10"/>
          <p:cNvGrpSpPr>
            <a:grpSpLocks/>
          </p:cNvGrpSpPr>
          <p:nvPr/>
        </p:nvGrpSpPr>
        <p:grpSpPr bwMode="auto">
          <a:xfrm>
            <a:off x="4772025" y="2205038"/>
            <a:ext cx="3594100" cy="1069975"/>
            <a:chOff x="3006" y="1389"/>
            <a:chExt cx="2264" cy="674"/>
          </a:xfrm>
        </p:grpSpPr>
        <p:sp>
          <p:nvSpPr>
            <p:cNvPr id="5157" name="Text Box 8"/>
            <p:cNvSpPr txBox="1">
              <a:spLocks noChangeArrowheads="1"/>
            </p:cNvSpPr>
            <p:nvPr/>
          </p:nvSpPr>
          <p:spPr bwMode="auto">
            <a:xfrm>
              <a:off x="4092" y="1480"/>
              <a:ext cx="1178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/>
                <a:t>space reserved</a:t>
              </a:r>
            </a:p>
            <a:p>
              <a:pPr eaLnBrk="1" hangingPunct="1"/>
              <a:r>
                <a:rPr lang="en-US" altLang="nl-BE"/>
                <a:t>for </a:t>
              </a:r>
              <a:r>
                <a:rPr lang="en-US" altLang="nl-BE">
                  <a:latin typeface="Times New Roman" panose="02020603050405020304" pitchFamily="18" charset="0"/>
                </a:rPr>
                <a:t>dim</a:t>
              </a:r>
              <a:r>
                <a:rPr lang="en-US" altLang="nl-BE"/>
                <a:t> elements</a:t>
              </a:r>
            </a:p>
            <a:p>
              <a:pPr eaLnBrk="1" hangingPunct="1"/>
              <a:r>
                <a:rPr lang="en-US" altLang="nl-BE"/>
                <a:t>of </a:t>
              </a:r>
              <a:r>
                <a:rPr lang="en-US" altLang="nl-BE">
                  <a:latin typeface="Times New Roman" panose="02020603050405020304" pitchFamily="18" charset="0"/>
                </a:rPr>
                <a:t>double *</a:t>
              </a:r>
            </a:p>
          </p:txBody>
        </p:sp>
        <p:sp>
          <p:nvSpPr>
            <p:cNvPr id="5158" name="Line 9"/>
            <p:cNvSpPr>
              <a:spLocks noChangeShapeType="1"/>
            </p:cNvSpPr>
            <p:nvPr/>
          </p:nvSpPr>
          <p:spPr bwMode="auto">
            <a:xfrm flipH="1" flipV="1">
              <a:off x="3006" y="1389"/>
              <a:ext cx="1089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05" name="Group 41"/>
          <p:cNvGrpSpPr>
            <a:grpSpLocks/>
          </p:cNvGrpSpPr>
          <p:nvPr/>
        </p:nvGrpSpPr>
        <p:grpSpPr bwMode="auto">
          <a:xfrm>
            <a:off x="3838575" y="5129213"/>
            <a:ext cx="811213" cy="366712"/>
            <a:chOff x="2215" y="3471"/>
            <a:chExt cx="511" cy="231"/>
          </a:xfrm>
        </p:grpSpPr>
        <p:sp>
          <p:nvSpPr>
            <p:cNvPr id="5155" name="Text Box 12"/>
            <p:cNvSpPr txBox="1">
              <a:spLocks noChangeArrowheads="1"/>
            </p:cNvSpPr>
            <p:nvPr/>
          </p:nvSpPr>
          <p:spPr bwMode="auto">
            <a:xfrm>
              <a:off x="2215" y="3471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a</a:t>
              </a:r>
              <a:r>
                <a:rPr lang="en-US" altLang="nl-BE"/>
                <a:t>:</a:t>
              </a:r>
            </a:p>
          </p:txBody>
        </p:sp>
        <p:sp>
          <p:nvSpPr>
            <p:cNvPr id="5156" name="Rectangle 13"/>
            <p:cNvSpPr>
              <a:spLocks noChangeArrowheads="1"/>
            </p:cNvSpPr>
            <p:nvPr/>
          </p:nvSpPr>
          <p:spPr bwMode="auto">
            <a:xfrm>
              <a:off x="2409" y="350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</p:grp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6135688" y="5184775"/>
            <a:ext cx="5032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nl-BE" altLang="nl-BE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6629400" y="5184775"/>
            <a:ext cx="503238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nl-BE" altLang="nl-BE"/>
          </a:p>
        </p:txBody>
      </p:sp>
      <p:grpSp>
        <p:nvGrpSpPr>
          <p:cNvPr id="11280" name="Group 16"/>
          <p:cNvGrpSpPr>
            <a:grpSpLocks/>
          </p:cNvGrpSpPr>
          <p:nvPr/>
        </p:nvGrpSpPr>
        <p:grpSpPr bwMode="auto">
          <a:xfrm>
            <a:off x="6497638" y="3768725"/>
            <a:ext cx="1498600" cy="287338"/>
            <a:chOff x="4567" y="3113"/>
            <a:chExt cx="944" cy="181"/>
          </a:xfrm>
        </p:grpSpPr>
        <p:sp>
          <p:nvSpPr>
            <p:cNvPr id="5152" name="Rectangle 17"/>
            <p:cNvSpPr>
              <a:spLocks noChangeArrowheads="1"/>
            </p:cNvSpPr>
            <p:nvPr/>
          </p:nvSpPr>
          <p:spPr bwMode="auto">
            <a:xfrm>
              <a:off x="4567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5153" name="Rectangle 18"/>
            <p:cNvSpPr>
              <a:spLocks noChangeArrowheads="1"/>
            </p:cNvSpPr>
            <p:nvPr/>
          </p:nvSpPr>
          <p:spPr bwMode="auto">
            <a:xfrm>
              <a:off x="4883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5154" name="Rectangle 19"/>
            <p:cNvSpPr>
              <a:spLocks noChangeArrowheads="1"/>
            </p:cNvSpPr>
            <p:nvPr/>
          </p:nvSpPr>
          <p:spPr bwMode="auto">
            <a:xfrm>
              <a:off x="5194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</p:grpSp>
      <p:grpSp>
        <p:nvGrpSpPr>
          <p:cNvPr id="11284" name="Group 20"/>
          <p:cNvGrpSpPr>
            <a:grpSpLocks/>
          </p:cNvGrpSpPr>
          <p:nvPr/>
        </p:nvGrpSpPr>
        <p:grpSpPr bwMode="auto">
          <a:xfrm>
            <a:off x="6846888" y="4273550"/>
            <a:ext cx="1004887" cy="287338"/>
            <a:chOff x="4567" y="3431"/>
            <a:chExt cx="633" cy="181"/>
          </a:xfrm>
        </p:grpSpPr>
        <p:sp>
          <p:nvSpPr>
            <p:cNvPr id="5150" name="Rectangle 21"/>
            <p:cNvSpPr>
              <a:spLocks noChangeArrowheads="1"/>
            </p:cNvSpPr>
            <p:nvPr/>
          </p:nvSpPr>
          <p:spPr bwMode="auto">
            <a:xfrm>
              <a:off x="4567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  <p:sp>
          <p:nvSpPr>
            <p:cNvPr id="5151" name="Rectangle 22"/>
            <p:cNvSpPr>
              <a:spLocks noChangeArrowheads="1"/>
            </p:cNvSpPr>
            <p:nvPr/>
          </p:nvSpPr>
          <p:spPr bwMode="auto">
            <a:xfrm>
              <a:off x="4883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nl-BE" altLang="nl-BE"/>
            </a:p>
          </p:txBody>
        </p:sp>
      </p:grpSp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7235825" y="4776788"/>
            <a:ext cx="503238" cy="287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nl-BE" altLang="nl-BE"/>
          </a:p>
        </p:txBody>
      </p:sp>
      <p:grpSp>
        <p:nvGrpSpPr>
          <p:cNvPr id="11288" name="Group 24"/>
          <p:cNvGrpSpPr>
            <a:grpSpLocks/>
          </p:cNvGrpSpPr>
          <p:nvPr/>
        </p:nvGrpSpPr>
        <p:grpSpPr bwMode="auto">
          <a:xfrm>
            <a:off x="5899150" y="3895725"/>
            <a:ext cx="584200" cy="1439863"/>
            <a:chOff x="4190" y="3193"/>
            <a:chExt cx="368" cy="907"/>
          </a:xfrm>
        </p:grpSpPr>
        <p:sp>
          <p:nvSpPr>
            <p:cNvPr id="5148" name="Line 25"/>
            <p:cNvSpPr>
              <a:spLocks noChangeShapeType="1"/>
            </p:cNvSpPr>
            <p:nvPr/>
          </p:nvSpPr>
          <p:spPr bwMode="auto">
            <a:xfrm flipV="1">
              <a:off x="4190" y="319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Line 26"/>
            <p:cNvSpPr>
              <a:spLocks noChangeShapeType="1"/>
            </p:cNvSpPr>
            <p:nvPr/>
          </p:nvSpPr>
          <p:spPr bwMode="auto">
            <a:xfrm>
              <a:off x="4195" y="3203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91" name="Group 27"/>
          <p:cNvGrpSpPr>
            <a:grpSpLocks/>
          </p:cNvGrpSpPr>
          <p:nvPr/>
        </p:nvGrpSpPr>
        <p:grpSpPr bwMode="auto">
          <a:xfrm>
            <a:off x="6372225" y="4414838"/>
            <a:ext cx="471488" cy="912812"/>
            <a:chOff x="4488" y="3520"/>
            <a:chExt cx="297" cy="575"/>
          </a:xfrm>
        </p:grpSpPr>
        <p:sp>
          <p:nvSpPr>
            <p:cNvPr id="5146" name="Line 28"/>
            <p:cNvSpPr>
              <a:spLocks noChangeShapeType="1"/>
            </p:cNvSpPr>
            <p:nvPr/>
          </p:nvSpPr>
          <p:spPr bwMode="auto">
            <a:xfrm flipV="1">
              <a:off x="4488" y="3521"/>
              <a:ext cx="0" cy="5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Line 29"/>
            <p:cNvSpPr>
              <a:spLocks noChangeShapeType="1"/>
            </p:cNvSpPr>
            <p:nvPr/>
          </p:nvSpPr>
          <p:spPr bwMode="auto">
            <a:xfrm>
              <a:off x="4493" y="3520"/>
              <a:ext cx="2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94" name="Group 30"/>
          <p:cNvGrpSpPr>
            <a:grpSpLocks/>
          </p:cNvGrpSpPr>
          <p:nvPr/>
        </p:nvGrpSpPr>
        <p:grpSpPr bwMode="auto">
          <a:xfrm>
            <a:off x="6875463" y="4919663"/>
            <a:ext cx="360362" cy="400050"/>
            <a:chOff x="4805" y="3838"/>
            <a:chExt cx="227" cy="252"/>
          </a:xfrm>
        </p:grpSpPr>
        <p:sp>
          <p:nvSpPr>
            <p:cNvPr id="5144" name="Line 31"/>
            <p:cNvSpPr>
              <a:spLocks noChangeShapeType="1"/>
            </p:cNvSpPr>
            <p:nvPr/>
          </p:nvSpPr>
          <p:spPr bwMode="auto">
            <a:xfrm flipV="1">
              <a:off x="4805" y="3838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Line 32"/>
            <p:cNvSpPr>
              <a:spLocks noChangeShapeType="1"/>
            </p:cNvSpPr>
            <p:nvPr/>
          </p:nvSpPr>
          <p:spPr bwMode="auto">
            <a:xfrm>
              <a:off x="4805" y="3843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97" name="Text Box 33"/>
          <p:cNvSpPr txBox="1">
            <a:spLocks noChangeArrowheads="1"/>
          </p:cNvSpPr>
          <p:nvPr/>
        </p:nvSpPr>
        <p:spPr bwMode="auto">
          <a:xfrm>
            <a:off x="6505575" y="3716338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4.1</a:t>
            </a:r>
          </a:p>
        </p:txBody>
      </p:sp>
      <p:sp>
        <p:nvSpPr>
          <p:cNvPr id="11298" name="Text Box 34"/>
          <p:cNvSpPr txBox="1">
            <a:spLocks noChangeArrowheads="1"/>
          </p:cNvSpPr>
          <p:nvPr/>
        </p:nvSpPr>
        <p:spPr bwMode="auto">
          <a:xfrm>
            <a:off x="6994525" y="3724275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2.3</a:t>
            </a:r>
          </a:p>
        </p:txBody>
      </p:sp>
      <p:sp>
        <p:nvSpPr>
          <p:cNvPr id="11299" name="Text Box 35"/>
          <p:cNvSpPr txBox="1">
            <a:spLocks noChangeArrowheads="1"/>
          </p:cNvSpPr>
          <p:nvPr/>
        </p:nvSpPr>
        <p:spPr bwMode="auto">
          <a:xfrm>
            <a:off x="7450138" y="3724275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-0.4</a:t>
            </a:r>
          </a:p>
        </p:txBody>
      </p:sp>
      <p:sp>
        <p:nvSpPr>
          <p:cNvPr id="11300" name="Text Box 36"/>
          <p:cNvSpPr txBox="1">
            <a:spLocks noChangeArrowheads="1"/>
          </p:cNvSpPr>
          <p:nvPr/>
        </p:nvSpPr>
        <p:spPr bwMode="auto">
          <a:xfrm>
            <a:off x="6858000" y="42291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0.1</a:t>
            </a:r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7353300" y="42291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8.7</a:t>
            </a:r>
          </a:p>
        </p:txBody>
      </p:sp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7194550" y="4732338"/>
            <a:ext cx="57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-2.9</a:t>
            </a:r>
          </a:p>
        </p:txBody>
      </p:sp>
      <p:sp>
        <p:nvSpPr>
          <p:cNvPr id="11304" name="Line 40"/>
          <p:cNvSpPr>
            <a:spLocks noChangeShapeType="1"/>
          </p:cNvSpPr>
          <p:nvPr/>
        </p:nvSpPr>
        <p:spPr bwMode="auto">
          <a:xfrm>
            <a:off x="4413250" y="5319713"/>
            <a:ext cx="1225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6" name="Text Box 42"/>
          <p:cNvSpPr txBox="1">
            <a:spLocks noChangeArrowheads="1"/>
          </p:cNvSpPr>
          <p:nvPr/>
        </p:nvSpPr>
        <p:spPr bwMode="auto">
          <a:xfrm>
            <a:off x="720725" y="6021388"/>
            <a:ext cx="7812088" cy="5572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 sz="2800"/>
              <a:t>double dereferenced pointer is pointer to pointer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8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3" grpId="0" animBg="1"/>
      <p:bldP spid="11278" grpId="0" animBg="1"/>
      <p:bldP spid="11279" grpId="0" animBg="1"/>
      <p:bldP spid="11287" grpId="0" animBg="1"/>
      <p:bldP spid="11297" grpId="0"/>
      <p:bldP spid="11298" grpId="0"/>
      <p:bldP spid="11299" grpId="0"/>
      <p:bldP spid="11300" grpId="0"/>
      <p:bldP spid="11301" grpId="0"/>
      <p:bldP spid="11302" grpId="0"/>
      <p:bldP spid="11304" grpId="0" animBg="1"/>
      <p:bldP spid="1130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Lists</a:t>
            </a:r>
          </a:p>
        </p:txBody>
      </p:sp>
      <p:grpSp>
        <p:nvGrpSpPr>
          <p:cNvPr id="6147" name="Group 7"/>
          <p:cNvGrpSpPr>
            <a:grpSpLocks/>
          </p:cNvGrpSpPr>
          <p:nvPr/>
        </p:nvGrpSpPr>
        <p:grpSpPr bwMode="auto">
          <a:xfrm>
            <a:off x="1978025" y="1420813"/>
            <a:ext cx="504825" cy="431800"/>
            <a:chOff x="657" y="1253"/>
            <a:chExt cx="318" cy="272"/>
          </a:xfrm>
        </p:grpSpPr>
        <p:sp>
          <p:nvSpPr>
            <p:cNvPr id="6248" name="Rectangle 4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3</a:t>
              </a:r>
            </a:p>
          </p:txBody>
        </p:sp>
        <p:sp>
          <p:nvSpPr>
            <p:cNvPr id="6249" name="Rectangle 5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6148" name="Group 8"/>
          <p:cNvGrpSpPr>
            <a:grpSpLocks/>
          </p:cNvGrpSpPr>
          <p:nvPr/>
        </p:nvGrpSpPr>
        <p:grpSpPr bwMode="auto">
          <a:xfrm>
            <a:off x="2949575" y="1420813"/>
            <a:ext cx="504825" cy="431800"/>
            <a:chOff x="657" y="1253"/>
            <a:chExt cx="318" cy="272"/>
          </a:xfrm>
        </p:grpSpPr>
        <p:sp>
          <p:nvSpPr>
            <p:cNvPr id="6246" name="Rectangle 9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6247" name="Rectangle 10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6149" name="Group 11"/>
          <p:cNvGrpSpPr>
            <a:grpSpLocks/>
          </p:cNvGrpSpPr>
          <p:nvPr/>
        </p:nvGrpSpPr>
        <p:grpSpPr bwMode="auto">
          <a:xfrm>
            <a:off x="3922713" y="1420813"/>
            <a:ext cx="504825" cy="431800"/>
            <a:chOff x="657" y="1253"/>
            <a:chExt cx="318" cy="272"/>
          </a:xfrm>
        </p:grpSpPr>
        <p:sp>
          <p:nvSpPr>
            <p:cNvPr id="6244" name="Rectangle 12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6245" name="Rectangle 13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6150" name="Group 18"/>
          <p:cNvGrpSpPr>
            <a:grpSpLocks/>
          </p:cNvGrpSpPr>
          <p:nvPr/>
        </p:nvGrpSpPr>
        <p:grpSpPr bwMode="auto">
          <a:xfrm>
            <a:off x="4035425" y="1739900"/>
            <a:ext cx="288925" cy="304800"/>
            <a:chOff x="2043" y="1454"/>
            <a:chExt cx="182" cy="192"/>
          </a:xfrm>
        </p:grpSpPr>
        <p:sp>
          <p:nvSpPr>
            <p:cNvPr id="6240" name="Line 14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1" name="Line 15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2" name="Line 16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3" name="Line 17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1" name="Line 19"/>
          <p:cNvSpPr>
            <a:spLocks noChangeShapeType="1"/>
          </p:cNvSpPr>
          <p:nvPr/>
        </p:nvSpPr>
        <p:spPr bwMode="auto">
          <a:xfrm flipV="1">
            <a:off x="2235200" y="1524000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20"/>
          <p:cNvSpPr>
            <a:spLocks noChangeShapeType="1"/>
          </p:cNvSpPr>
          <p:nvPr/>
        </p:nvSpPr>
        <p:spPr bwMode="auto">
          <a:xfrm flipV="1">
            <a:off x="3211513" y="1516063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57" name="Group 21"/>
          <p:cNvGrpSpPr>
            <a:grpSpLocks/>
          </p:cNvGrpSpPr>
          <p:nvPr/>
        </p:nvGrpSpPr>
        <p:grpSpPr bwMode="auto">
          <a:xfrm>
            <a:off x="1979613" y="2413000"/>
            <a:ext cx="504825" cy="431800"/>
            <a:chOff x="657" y="1253"/>
            <a:chExt cx="318" cy="272"/>
          </a:xfrm>
        </p:grpSpPr>
        <p:sp>
          <p:nvSpPr>
            <p:cNvPr id="6238" name="Rectangle 22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3</a:t>
              </a:r>
            </a:p>
          </p:txBody>
        </p:sp>
        <p:sp>
          <p:nvSpPr>
            <p:cNvPr id="6239" name="Rectangle 23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360" name="Group 24"/>
          <p:cNvGrpSpPr>
            <a:grpSpLocks/>
          </p:cNvGrpSpPr>
          <p:nvPr/>
        </p:nvGrpSpPr>
        <p:grpSpPr bwMode="auto">
          <a:xfrm>
            <a:off x="2951163" y="2413000"/>
            <a:ext cx="504825" cy="431800"/>
            <a:chOff x="657" y="1253"/>
            <a:chExt cx="318" cy="272"/>
          </a:xfrm>
        </p:grpSpPr>
        <p:sp>
          <p:nvSpPr>
            <p:cNvPr id="6236" name="Rectangle 25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6237" name="Rectangle 26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363" name="Group 27"/>
          <p:cNvGrpSpPr>
            <a:grpSpLocks/>
          </p:cNvGrpSpPr>
          <p:nvPr/>
        </p:nvGrpSpPr>
        <p:grpSpPr bwMode="auto">
          <a:xfrm>
            <a:off x="3924300" y="2413000"/>
            <a:ext cx="504825" cy="431800"/>
            <a:chOff x="657" y="1253"/>
            <a:chExt cx="318" cy="272"/>
          </a:xfrm>
        </p:grpSpPr>
        <p:sp>
          <p:nvSpPr>
            <p:cNvPr id="6234" name="Rectangle 28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6235" name="Rectangle 29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14371" name="Line 35"/>
          <p:cNvSpPr>
            <a:spLocks noChangeShapeType="1"/>
          </p:cNvSpPr>
          <p:nvPr/>
        </p:nvSpPr>
        <p:spPr bwMode="auto">
          <a:xfrm flipV="1">
            <a:off x="2236788" y="2516188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2" name="Line 36"/>
          <p:cNvSpPr>
            <a:spLocks noChangeShapeType="1"/>
          </p:cNvSpPr>
          <p:nvPr/>
        </p:nvSpPr>
        <p:spPr bwMode="auto">
          <a:xfrm flipV="1">
            <a:off x="3213100" y="2508250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73" name="Group 37"/>
          <p:cNvGrpSpPr>
            <a:grpSpLocks/>
          </p:cNvGrpSpPr>
          <p:nvPr/>
        </p:nvGrpSpPr>
        <p:grpSpPr bwMode="auto">
          <a:xfrm>
            <a:off x="4900613" y="2413000"/>
            <a:ext cx="504825" cy="431800"/>
            <a:chOff x="657" y="1253"/>
            <a:chExt cx="318" cy="272"/>
          </a:xfrm>
        </p:grpSpPr>
        <p:sp>
          <p:nvSpPr>
            <p:cNvPr id="6232" name="Rectangle 38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81</a:t>
              </a:r>
            </a:p>
          </p:txBody>
        </p:sp>
        <p:sp>
          <p:nvSpPr>
            <p:cNvPr id="6233" name="Rectangle 39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376" name="Group 40"/>
          <p:cNvGrpSpPr>
            <a:grpSpLocks/>
          </p:cNvGrpSpPr>
          <p:nvPr/>
        </p:nvGrpSpPr>
        <p:grpSpPr bwMode="auto">
          <a:xfrm>
            <a:off x="5013325" y="2732088"/>
            <a:ext cx="288925" cy="304800"/>
            <a:chOff x="2043" y="1454"/>
            <a:chExt cx="182" cy="192"/>
          </a:xfrm>
        </p:grpSpPr>
        <p:sp>
          <p:nvSpPr>
            <p:cNvPr id="6228" name="Line 41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9" name="Line 42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0" name="Line 43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1" name="Line 44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81" name="Line 45"/>
          <p:cNvSpPr>
            <a:spLocks noChangeShapeType="1"/>
          </p:cNvSpPr>
          <p:nvPr/>
        </p:nvSpPr>
        <p:spPr bwMode="auto">
          <a:xfrm flipV="1">
            <a:off x="4189413" y="2508250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2" name="Text Box 46"/>
          <p:cNvSpPr txBox="1">
            <a:spLocks noChangeArrowheads="1"/>
          </p:cNvSpPr>
          <p:nvPr/>
        </p:nvSpPr>
        <p:spPr bwMode="auto">
          <a:xfrm>
            <a:off x="376238" y="1916113"/>
            <a:ext cx="132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append 81:</a:t>
            </a:r>
          </a:p>
        </p:txBody>
      </p:sp>
      <p:sp>
        <p:nvSpPr>
          <p:cNvPr id="14392" name="Text Box 56"/>
          <p:cNvSpPr txBox="1">
            <a:spLocks noChangeArrowheads="1"/>
          </p:cNvSpPr>
          <p:nvPr/>
        </p:nvSpPr>
        <p:spPr bwMode="auto">
          <a:xfrm>
            <a:off x="365125" y="3114675"/>
            <a:ext cx="2381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remove first element::</a:t>
            </a:r>
          </a:p>
        </p:txBody>
      </p:sp>
      <p:grpSp>
        <p:nvGrpSpPr>
          <p:cNvPr id="6163" name="Group 64"/>
          <p:cNvGrpSpPr>
            <a:grpSpLocks/>
          </p:cNvGrpSpPr>
          <p:nvPr/>
        </p:nvGrpSpPr>
        <p:grpSpPr bwMode="auto">
          <a:xfrm>
            <a:off x="611188" y="1341438"/>
            <a:ext cx="742950" cy="366712"/>
            <a:chOff x="371" y="1203"/>
            <a:chExt cx="468" cy="231"/>
          </a:xfrm>
        </p:grpSpPr>
        <p:sp>
          <p:nvSpPr>
            <p:cNvPr id="6226" name="Rectangle 62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6227" name="Text Box 63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6164" name="Line 65"/>
          <p:cNvSpPr>
            <a:spLocks noChangeShapeType="1"/>
          </p:cNvSpPr>
          <p:nvPr/>
        </p:nvSpPr>
        <p:spPr bwMode="auto">
          <a:xfrm>
            <a:off x="1108075" y="1524000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402" name="Group 66"/>
          <p:cNvGrpSpPr>
            <a:grpSpLocks/>
          </p:cNvGrpSpPr>
          <p:nvPr/>
        </p:nvGrpSpPr>
        <p:grpSpPr bwMode="auto">
          <a:xfrm>
            <a:off x="611188" y="2349500"/>
            <a:ext cx="742950" cy="366713"/>
            <a:chOff x="371" y="1203"/>
            <a:chExt cx="468" cy="231"/>
          </a:xfrm>
        </p:grpSpPr>
        <p:sp>
          <p:nvSpPr>
            <p:cNvPr id="6224" name="Rectangle 67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6225" name="Text Box 68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14405" name="Line 69"/>
          <p:cNvSpPr>
            <a:spLocks noChangeShapeType="1"/>
          </p:cNvSpPr>
          <p:nvPr/>
        </p:nvSpPr>
        <p:spPr bwMode="auto">
          <a:xfrm>
            <a:off x="1108075" y="2532063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409" name="Group 73"/>
          <p:cNvGrpSpPr>
            <a:grpSpLocks/>
          </p:cNvGrpSpPr>
          <p:nvPr/>
        </p:nvGrpSpPr>
        <p:grpSpPr bwMode="auto">
          <a:xfrm>
            <a:off x="1971675" y="3636963"/>
            <a:ext cx="504825" cy="431800"/>
            <a:chOff x="657" y="1253"/>
            <a:chExt cx="318" cy="272"/>
          </a:xfrm>
        </p:grpSpPr>
        <p:sp>
          <p:nvSpPr>
            <p:cNvPr id="6222" name="Rectangle 74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6223" name="Rectangle 75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412" name="Group 76"/>
          <p:cNvGrpSpPr>
            <a:grpSpLocks/>
          </p:cNvGrpSpPr>
          <p:nvPr/>
        </p:nvGrpSpPr>
        <p:grpSpPr bwMode="auto">
          <a:xfrm>
            <a:off x="2944813" y="3636963"/>
            <a:ext cx="504825" cy="431800"/>
            <a:chOff x="657" y="1253"/>
            <a:chExt cx="318" cy="272"/>
          </a:xfrm>
        </p:grpSpPr>
        <p:sp>
          <p:nvSpPr>
            <p:cNvPr id="6220" name="Rectangle 77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6221" name="Rectangle 78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14416" name="Line 80"/>
          <p:cNvSpPr>
            <a:spLocks noChangeShapeType="1"/>
          </p:cNvSpPr>
          <p:nvPr/>
        </p:nvSpPr>
        <p:spPr bwMode="auto">
          <a:xfrm flipV="1">
            <a:off x="2233613" y="3732213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417" name="Group 81"/>
          <p:cNvGrpSpPr>
            <a:grpSpLocks/>
          </p:cNvGrpSpPr>
          <p:nvPr/>
        </p:nvGrpSpPr>
        <p:grpSpPr bwMode="auto">
          <a:xfrm>
            <a:off x="3921125" y="3636963"/>
            <a:ext cx="504825" cy="431800"/>
            <a:chOff x="657" y="1253"/>
            <a:chExt cx="318" cy="272"/>
          </a:xfrm>
        </p:grpSpPr>
        <p:sp>
          <p:nvSpPr>
            <p:cNvPr id="6218" name="Rectangle 82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81</a:t>
              </a:r>
            </a:p>
          </p:txBody>
        </p:sp>
        <p:sp>
          <p:nvSpPr>
            <p:cNvPr id="6219" name="Rectangle 83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420" name="Group 84"/>
          <p:cNvGrpSpPr>
            <a:grpSpLocks/>
          </p:cNvGrpSpPr>
          <p:nvPr/>
        </p:nvGrpSpPr>
        <p:grpSpPr bwMode="auto">
          <a:xfrm>
            <a:off x="4033838" y="3956050"/>
            <a:ext cx="288925" cy="304800"/>
            <a:chOff x="2043" y="1454"/>
            <a:chExt cx="182" cy="192"/>
          </a:xfrm>
        </p:grpSpPr>
        <p:sp>
          <p:nvSpPr>
            <p:cNvPr id="6214" name="Line 85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5" name="Line 86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6" name="Line 87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7" name="Line 88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25" name="Line 89"/>
          <p:cNvSpPr>
            <a:spLocks noChangeShapeType="1"/>
          </p:cNvSpPr>
          <p:nvPr/>
        </p:nvSpPr>
        <p:spPr bwMode="auto">
          <a:xfrm flipV="1">
            <a:off x="3209925" y="3732213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26" name="Text Box 90"/>
          <p:cNvSpPr txBox="1">
            <a:spLocks noChangeArrowheads="1"/>
          </p:cNvSpPr>
          <p:nvPr/>
        </p:nvSpPr>
        <p:spPr bwMode="auto">
          <a:xfrm>
            <a:off x="363538" y="4181475"/>
            <a:ext cx="140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prepend 11:</a:t>
            </a:r>
          </a:p>
        </p:txBody>
      </p:sp>
      <p:grpSp>
        <p:nvGrpSpPr>
          <p:cNvPr id="14427" name="Group 91"/>
          <p:cNvGrpSpPr>
            <a:grpSpLocks/>
          </p:cNvGrpSpPr>
          <p:nvPr/>
        </p:nvGrpSpPr>
        <p:grpSpPr bwMode="auto">
          <a:xfrm>
            <a:off x="609600" y="3573463"/>
            <a:ext cx="742950" cy="366712"/>
            <a:chOff x="371" y="1203"/>
            <a:chExt cx="468" cy="231"/>
          </a:xfrm>
        </p:grpSpPr>
        <p:sp>
          <p:nvSpPr>
            <p:cNvPr id="6212" name="Rectangle 92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6213" name="Text Box 93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14430" name="Line 94"/>
          <p:cNvSpPr>
            <a:spLocks noChangeShapeType="1"/>
          </p:cNvSpPr>
          <p:nvPr/>
        </p:nvSpPr>
        <p:spPr bwMode="auto">
          <a:xfrm>
            <a:off x="1106488" y="3756025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431" name="Group 95"/>
          <p:cNvGrpSpPr>
            <a:grpSpLocks/>
          </p:cNvGrpSpPr>
          <p:nvPr/>
        </p:nvGrpSpPr>
        <p:grpSpPr bwMode="auto">
          <a:xfrm>
            <a:off x="1979613" y="4716463"/>
            <a:ext cx="504825" cy="431800"/>
            <a:chOff x="657" y="1253"/>
            <a:chExt cx="318" cy="272"/>
          </a:xfrm>
        </p:grpSpPr>
        <p:sp>
          <p:nvSpPr>
            <p:cNvPr id="6210" name="Rectangle 96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11</a:t>
              </a:r>
            </a:p>
          </p:txBody>
        </p:sp>
        <p:sp>
          <p:nvSpPr>
            <p:cNvPr id="6211" name="Rectangle 97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434" name="Group 98"/>
          <p:cNvGrpSpPr>
            <a:grpSpLocks/>
          </p:cNvGrpSpPr>
          <p:nvPr/>
        </p:nvGrpSpPr>
        <p:grpSpPr bwMode="auto">
          <a:xfrm>
            <a:off x="2951163" y="4716463"/>
            <a:ext cx="504825" cy="431800"/>
            <a:chOff x="657" y="1253"/>
            <a:chExt cx="318" cy="272"/>
          </a:xfrm>
        </p:grpSpPr>
        <p:sp>
          <p:nvSpPr>
            <p:cNvPr id="6208" name="Rectangle 99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6209" name="Rectangle 100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437" name="Group 101"/>
          <p:cNvGrpSpPr>
            <a:grpSpLocks/>
          </p:cNvGrpSpPr>
          <p:nvPr/>
        </p:nvGrpSpPr>
        <p:grpSpPr bwMode="auto">
          <a:xfrm>
            <a:off x="3924300" y="4716463"/>
            <a:ext cx="504825" cy="431800"/>
            <a:chOff x="657" y="1253"/>
            <a:chExt cx="318" cy="272"/>
          </a:xfrm>
        </p:grpSpPr>
        <p:sp>
          <p:nvSpPr>
            <p:cNvPr id="6206" name="Rectangle 102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6207" name="Rectangle 103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14440" name="Line 104"/>
          <p:cNvSpPr>
            <a:spLocks noChangeShapeType="1"/>
          </p:cNvSpPr>
          <p:nvPr/>
        </p:nvSpPr>
        <p:spPr bwMode="auto">
          <a:xfrm flipV="1">
            <a:off x="2236788" y="4819650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1" name="Line 105"/>
          <p:cNvSpPr>
            <a:spLocks noChangeShapeType="1"/>
          </p:cNvSpPr>
          <p:nvPr/>
        </p:nvSpPr>
        <p:spPr bwMode="auto">
          <a:xfrm flipV="1">
            <a:off x="3213100" y="4811713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442" name="Group 106"/>
          <p:cNvGrpSpPr>
            <a:grpSpLocks/>
          </p:cNvGrpSpPr>
          <p:nvPr/>
        </p:nvGrpSpPr>
        <p:grpSpPr bwMode="auto">
          <a:xfrm>
            <a:off x="4900613" y="4716463"/>
            <a:ext cx="504825" cy="431800"/>
            <a:chOff x="657" y="1253"/>
            <a:chExt cx="318" cy="272"/>
          </a:xfrm>
        </p:grpSpPr>
        <p:sp>
          <p:nvSpPr>
            <p:cNvPr id="6204" name="Rectangle 107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81</a:t>
              </a:r>
            </a:p>
          </p:txBody>
        </p:sp>
        <p:sp>
          <p:nvSpPr>
            <p:cNvPr id="6205" name="Rectangle 108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445" name="Group 109"/>
          <p:cNvGrpSpPr>
            <a:grpSpLocks/>
          </p:cNvGrpSpPr>
          <p:nvPr/>
        </p:nvGrpSpPr>
        <p:grpSpPr bwMode="auto">
          <a:xfrm>
            <a:off x="5013325" y="5035550"/>
            <a:ext cx="288925" cy="304800"/>
            <a:chOff x="2043" y="1454"/>
            <a:chExt cx="182" cy="192"/>
          </a:xfrm>
        </p:grpSpPr>
        <p:sp>
          <p:nvSpPr>
            <p:cNvPr id="6200" name="Line 110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Line 111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Line 112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3" name="Line 113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50" name="Line 114"/>
          <p:cNvSpPr>
            <a:spLocks noChangeShapeType="1"/>
          </p:cNvSpPr>
          <p:nvPr/>
        </p:nvSpPr>
        <p:spPr bwMode="auto">
          <a:xfrm flipV="1">
            <a:off x="4189413" y="4811713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451" name="Group 115"/>
          <p:cNvGrpSpPr>
            <a:grpSpLocks/>
          </p:cNvGrpSpPr>
          <p:nvPr/>
        </p:nvGrpSpPr>
        <p:grpSpPr bwMode="auto">
          <a:xfrm>
            <a:off x="611188" y="4652963"/>
            <a:ext cx="742950" cy="366712"/>
            <a:chOff x="371" y="1203"/>
            <a:chExt cx="468" cy="231"/>
          </a:xfrm>
        </p:grpSpPr>
        <p:sp>
          <p:nvSpPr>
            <p:cNvPr id="6198" name="Rectangle 116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6199" name="Text Box 117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14454" name="Line 118"/>
          <p:cNvSpPr>
            <a:spLocks noChangeShapeType="1"/>
          </p:cNvSpPr>
          <p:nvPr/>
        </p:nvSpPr>
        <p:spPr bwMode="auto">
          <a:xfrm>
            <a:off x="1108075" y="4835525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55" name="Text Box 119"/>
          <p:cNvSpPr txBox="1">
            <a:spLocks noChangeArrowheads="1"/>
          </p:cNvSpPr>
          <p:nvPr/>
        </p:nvSpPr>
        <p:spPr bwMode="auto">
          <a:xfrm>
            <a:off x="363538" y="5367338"/>
            <a:ext cx="1085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clear list:</a:t>
            </a:r>
          </a:p>
        </p:txBody>
      </p:sp>
      <p:grpSp>
        <p:nvGrpSpPr>
          <p:cNvPr id="14476" name="Group 140"/>
          <p:cNvGrpSpPr>
            <a:grpSpLocks/>
          </p:cNvGrpSpPr>
          <p:nvPr/>
        </p:nvGrpSpPr>
        <p:grpSpPr bwMode="auto">
          <a:xfrm>
            <a:off x="611188" y="5830888"/>
            <a:ext cx="742950" cy="366712"/>
            <a:chOff x="371" y="1203"/>
            <a:chExt cx="468" cy="231"/>
          </a:xfrm>
        </p:grpSpPr>
        <p:sp>
          <p:nvSpPr>
            <p:cNvPr id="6196" name="Rectangle 141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6197" name="Text Box 142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grpSp>
        <p:nvGrpSpPr>
          <p:cNvPr id="14470" name="Group 134"/>
          <p:cNvGrpSpPr>
            <a:grpSpLocks/>
          </p:cNvGrpSpPr>
          <p:nvPr/>
        </p:nvGrpSpPr>
        <p:grpSpPr bwMode="auto">
          <a:xfrm>
            <a:off x="947738" y="6011863"/>
            <a:ext cx="288925" cy="304800"/>
            <a:chOff x="2043" y="1454"/>
            <a:chExt cx="182" cy="192"/>
          </a:xfrm>
        </p:grpSpPr>
        <p:sp>
          <p:nvSpPr>
            <p:cNvPr id="6192" name="Line 135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3" name="Line 136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Line 137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Line 138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80" name="Text Box 144"/>
          <p:cNvSpPr txBox="1">
            <a:spLocks noChangeArrowheads="1"/>
          </p:cNvSpPr>
          <p:nvPr/>
        </p:nvSpPr>
        <p:spPr bwMode="auto">
          <a:xfrm>
            <a:off x="6227763" y="2925763"/>
            <a:ext cx="20351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int value;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14481" name="Text Box 145"/>
          <p:cNvSpPr txBox="1">
            <a:spLocks noChangeArrowheads="1"/>
          </p:cNvSpPr>
          <p:nvPr/>
        </p:nvSpPr>
        <p:spPr bwMode="auto">
          <a:xfrm>
            <a:off x="2484438" y="5895975"/>
            <a:ext cx="2738437" cy="5572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 sz="2800"/>
              <a:t>single-linked list</a:t>
            </a:r>
          </a:p>
        </p:txBody>
      </p:sp>
      <p:sp>
        <p:nvSpPr>
          <p:cNvPr id="14482" name="Text Box 146"/>
          <p:cNvSpPr txBox="1">
            <a:spLocks noChangeArrowheads="1"/>
          </p:cNvSpPr>
          <p:nvPr/>
        </p:nvSpPr>
        <p:spPr bwMode="auto">
          <a:xfrm>
            <a:off x="6251575" y="4508500"/>
            <a:ext cx="2679700" cy="984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nl-BE" sz="2800"/>
              <a:t>self-referencing</a:t>
            </a:r>
          </a:p>
          <a:p>
            <a:pPr algn="ctr" eaLnBrk="1" hangingPunct="1"/>
            <a:r>
              <a:rPr lang="en-US" altLang="nl-BE" sz="2800"/>
              <a:t>structure!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050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1" grpId="0" animBg="1"/>
      <p:bldP spid="14372" grpId="0" animBg="1"/>
      <p:bldP spid="14381" grpId="0" animBg="1"/>
      <p:bldP spid="14382" grpId="0"/>
      <p:bldP spid="14392" grpId="0"/>
      <p:bldP spid="14405" grpId="0" animBg="1"/>
      <p:bldP spid="14416" grpId="0" animBg="1"/>
      <p:bldP spid="14425" grpId="0" animBg="1"/>
      <p:bldP spid="14426" grpId="0"/>
      <p:bldP spid="14430" grpId="0" animBg="1"/>
      <p:bldP spid="14440" grpId="0" animBg="1"/>
      <p:bldP spid="14441" grpId="0" animBg="1"/>
      <p:bldP spid="14450" grpId="0" animBg="1"/>
      <p:bldP spid="14454" grpId="0" animBg="1"/>
      <p:bldP spid="14455" grpId="0"/>
      <p:bldP spid="14480" grpId="0" animBg="1"/>
      <p:bldP spid="14481" grpId="0" animBg="1"/>
      <p:bldP spid="14482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Lists: create list &amp; item</a:t>
            </a: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592138" y="1290638"/>
            <a:ext cx="52832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int value;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*createList(void);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prepend(struct Item *list, int value); /* wrong!!! */</a:t>
            </a:r>
          </a:p>
          <a:p>
            <a:pPr eaLnBrk="1" hangingPunct="1"/>
            <a:endParaRPr lang="en-US" altLang="nl-BE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int i;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*l = createList();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for (i = 7; i &gt;= 3; i -= 2)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prepend(l, i);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3851275" y="5084763"/>
            <a:ext cx="2570163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*createList()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return NULL;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17427" name="Group 19"/>
          <p:cNvGrpSpPr>
            <a:grpSpLocks/>
          </p:cNvGrpSpPr>
          <p:nvPr/>
        </p:nvGrpSpPr>
        <p:grpSpPr bwMode="auto">
          <a:xfrm>
            <a:off x="5340350" y="4011613"/>
            <a:ext cx="768350" cy="366712"/>
            <a:chOff x="3364" y="2527"/>
            <a:chExt cx="484" cy="231"/>
          </a:xfrm>
        </p:grpSpPr>
        <p:sp>
          <p:nvSpPr>
            <p:cNvPr id="7180" name="Rectangle 10"/>
            <p:cNvSpPr>
              <a:spLocks noChangeArrowheads="1"/>
            </p:cNvSpPr>
            <p:nvPr/>
          </p:nvSpPr>
          <p:spPr bwMode="auto">
            <a:xfrm>
              <a:off x="3530" y="2577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7181" name="Text Box 11"/>
            <p:cNvSpPr txBox="1">
              <a:spLocks noChangeArrowheads="1"/>
            </p:cNvSpPr>
            <p:nvPr/>
          </p:nvSpPr>
          <p:spPr bwMode="auto">
            <a:xfrm>
              <a:off x="3364" y="252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grpSp>
        <p:nvGrpSpPr>
          <p:cNvPr id="17420" name="Group 12"/>
          <p:cNvGrpSpPr>
            <a:grpSpLocks/>
          </p:cNvGrpSpPr>
          <p:nvPr/>
        </p:nvGrpSpPr>
        <p:grpSpPr bwMode="auto">
          <a:xfrm>
            <a:off x="5708650" y="4203700"/>
            <a:ext cx="288925" cy="304800"/>
            <a:chOff x="2043" y="1454"/>
            <a:chExt cx="182" cy="192"/>
          </a:xfrm>
        </p:grpSpPr>
        <p:sp>
          <p:nvSpPr>
            <p:cNvPr id="7176" name="Line 13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7" name="Line 14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8" name="Line 15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Line 16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179388" y="426878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558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nimBg="1"/>
      <p:bldP spid="17426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Lists: prepend (incorrect)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66725" y="3286125"/>
            <a:ext cx="404653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prepend(struct Item *list,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*tmp = 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list = createItem(value);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list-&gt;next = tmp;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5435600" y="4054475"/>
            <a:ext cx="504825" cy="431800"/>
            <a:chOff x="657" y="1253"/>
            <a:chExt cx="318" cy="272"/>
          </a:xfrm>
        </p:grpSpPr>
        <p:sp>
          <p:nvSpPr>
            <p:cNvPr id="8242" name="Rectangle 5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23</a:t>
              </a:r>
            </a:p>
          </p:txBody>
        </p:sp>
        <p:sp>
          <p:nvSpPr>
            <p:cNvPr id="8243" name="Rectangle 6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8197" name="Group 7"/>
          <p:cNvGrpSpPr>
            <a:grpSpLocks/>
          </p:cNvGrpSpPr>
          <p:nvPr/>
        </p:nvGrpSpPr>
        <p:grpSpPr bwMode="auto">
          <a:xfrm>
            <a:off x="5451475" y="1836738"/>
            <a:ext cx="504825" cy="431800"/>
            <a:chOff x="657" y="1253"/>
            <a:chExt cx="318" cy="272"/>
          </a:xfrm>
        </p:grpSpPr>
        <p:sp>
          <p:nvSpPr>
            <p:cNvPr id="8240" name="Rectangle 8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8241" name="Rectangle 9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8198" name="Group 10"/>
          <p:cNvGrpSpPr>
            <a:grpSpLocks/>
          </p:cNvGrpSpPr>
          <p:nvPr/>
        </p:nvGrpSpPr>
        <p:grpSpPr bwMode="auto">
          <a:xfrm>
            <a:off x="6424613" y="1836738"/>
            <a:ext cx="504825" cy="431800"/>
            <a:chOff x="657" y="1253"/>
            <a:chExt cx="318" cy="272"/>
          </a:xfrm>
        </p:grpSpPr>
        <p:sp>
          <p:nvSpPr>
            <p:cNvPr id="8238" name="Rectangle 11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8239" name="Rectangle 12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8199" name="Line 13"/>
          <p:cNvSpPr>
            <a:spLocks noChangeShapeType="1"/>
          </p:cNvSpPr>
          <p:nvPr/>
        </p:nvSpPr>
        <p:spPr bwMode="auto">
          <a:xfrm flipV="1">
            <a:off x="5713413" y="1931988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00" name="Group 14"/>
          <p:cNvGrpSpPr>
            <a:grpSpLocks/>
          </p:cNvGrpSpPr>
          <p:nvPr/>
        </p:nvGrpSpPr>
        <p:grpSpPr bwMode="auto">
          <a:xfrm>
            <a:off x="7400925" y="1836738"/>
            <a:ext cx="504825" cy="431800"/>
            <a:chOff x="657" y="1253"/>
            <a:chExt cx="318" cy="272"/>
          </a:xfrm>
        </p:grpSpPr>
        <p:sp>
          <p:nvSpPr>
            <p:cNvPr id="8236" name="Rectangle 15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81</a:t>
              </a:r>
            </a:p>
          </p:txBody>
        </p:sp>
        <p:sp>
          <p:nvSpPr>
            <p:cNvPr id="8237" name="Rectangle 16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8201" name="Group 17"/>
          <p:cNvGrpSpPr>
            <a:grpSpLocks/>
          </p:cNvGrpSpPr>
          <p:nvPr/>
        </p:nvGrpSpPr>
        <p:grpSpPr bwMode="auto">
          <a:xfrm>
            <a:off x="7513638" y="2155825"/>
            <a:ext cx="288925" cy="304800"/>
            <a:chOff x="2043" y="1454"/>
            <a:chExt cx="182" cy="192"/>
          </a:xfrm>
        </p:grpSpPr>
        <p:sp>
          <p:nvSpPr>
            <p:cNvPr id="8232" name="Line 18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3" name="Line 19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4" name="Line 20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5" name="Line 21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02" name="Line 22"/>
          <p:cNvSpPr>
            <a:spLocks noChangeShapeType="1"/>
          </p:cNvSpPr>
          <p:nvPr/>
        </p:nvSpPr>
        <p:spPr bwMode="auto">
          <a:xfrm flipV="1">
            <a:off x="6689725" y="1931988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03" name="Group 23"/>
          <p:cNvGrpSpPr>
            <a:grpSpLocks/>
          </p:cNvGrpSpPr>
          <p:nvPr/>
        </p:nvGrpSpPr>
        <p:grpSpPr bwMode="auto">
          <a:xfrm>
            <a:off x="4098925" y="1773238"/>
            <a:ext cx="742950" cy="366712"/>
            <a:chOff x="371" y="1203"/>
            <a:chExt cx="468" cy="231"/>
          </a:xfrm>
        </p:grpSpPr>
        <p:sp>
          <p:nvSpPr>
            <p:cNvPr id="8230" name="Rectangle 24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8231" name="Text Box 25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8204" name="Line 26"/>
          <p:cNvSpPr>
            <a:spLocks noChangeShapeType="1"/>
          </p:cNvSpPr>
          <p:nvPr/>
        </p:nvSpPr>
        <p:spPr bwMode="auto">
          <a:xfrm>
            <a:off x="4595813" y="1955800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Text Box 27"/>
          <p:cNvSpPr txBox="1">
            <a:spLocks noChangeArrowheads="1"/>
          </p:cNvSpPr>
          <p:nvPr/>
        </p:nvSpPr>
        <p:spPr bwMode="auto">
          <a:xfrm>
            <a:off x="508000" y="1774825"/>
            <a:ext cx="15430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*l;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prepend(l, 23);</a:t>
            </a:r>
          </a:p>
        </p:txBody>
      </p:sp>
      <p:grpSp>
        <p:nvGrpSpPr>
          <p:cNvPr id="26652" name="Group 28"/>
          <p:cNvGrpSpPr>
            <a:grpSpLocks/>
          </p:cNvGrpSpPr>
          <p:nvPr/>
        </p:nvGrpSpPr>
        <p:grpSpPr bwMode="auto">
          <a:xfrm>
            <a:off x="4979988" y="3357563"/>
            <a:ext cx="960437" cy="366712"/>
            <a:chOff x="4135" y="1718"/>
            <a:chExt cx="605" cy="231"/>
          </a:xfrm>
        </p:grpSpPr>
        <p:sp>
          <p:nvSpPr>
            <p:cNvPr id="8228" name="Rectangle 29"/>
            <p:cNvSpPr>
              <a:spLocks noChangeArrowheads="1"/>
            </p:cNvSpPr>
            <p:nvPr/>
          </p:nvSpPr>
          <p:spPr bwMode="auto">
            <a:xfrm>
              <a:off x="4422" y="1768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8229" name="Text Box 30"/>
            <p:cNvSpPr txBox="1">
              <a:spLocks noChangeArrowheads="1"/>
            </p:cNvSpPr>
            <p:nvPr/>
          </p:nvSpPr>
          <p:spPr bwMode="auto">
            <a:xfrm>
              <a:off x="4135" y="171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list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26655" name="Line 31"/>
          <p:cNvSpPr>
            <a:spLocks noChangeShapeType="1"/>
          </p:cNvSpPr>
          <p:nvPr/>
        </p:nvSpPr>
        <p:spPr bwMode="auto">
          <a:xfrm flipV="1">
            <a:off x="5692775" y="2236788"/>
            <a:ext cx="0" cy="1328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656" name="Group 32"/>
          <p:cNvGrpSpPr>
            <a:grpSpLocks/>
          </p:cNvGrpSpPr>
          <p:nvPr/>
        </p:nvGrpSpPr>
        <p:grpSpPr bwMode="auto">
          <a:xfrm>
            <a:off x="6635750" y="3357563"/>
            <a:ext cx="1047750" cy="366712"/>
            <a:chOff x="4180" y="2432"/>
            <a:chExt cx="660" cy="231"/>
          </a:xfrm>
        </p:grpSpPr>
        <p:sp>
          <p:nvSpPr>
            <p:cNvPr id="8226" name="Rectangle 33"/>
            <p:cNvSpPr>
              <a:spLocks noChangeArrowheads="1"/>
            </p:cNvSpPr>
            <p:nvPr/>
          </p:nvSpPr>
          <p:spPr bwMode="auto">
            <a:xfrm>
              <a:off x="4522" y="2482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8227" name="Text Box 34"/>
            <p:cNvSpPr txBox="1">
              <a:spLocks noChangeArrowheads="1"/>
            </p:cNvSpPr>
            <p:nvPr/>
          </p:nvSpPr>
          <p:spPr bwMode="auto">
            <a:xfrm>
              <a:off x="4180" y="243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tmp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26659" name="Line 35"/>
          <p:cNvSpPr>
            <a:spLocks noChangeShapeType="1"/>
          </p:cNvSpPr>
          <p:nvPr/>
        </p:nvSpPr>
        <p:spPr bwMode="auto">
          <a:xfrm flipH="1" flipV="1">
            <a:off x="5867400" y="2276475"/>
            <a:ext cx="1560513" cy="126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0" name="Line 36"/>
          <p:cNvSpPr>
            <a:spLocks noChangeShapeType="1"/>
          </p:cNvSpPr>
          <p:nvPr/>
        </p:nvSpPr>
        <p:spPr bwMode="auto">
          <a:xfrm>
            <a:off x="179388" y="378936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Line 37"/>
          <p:cNvSpPr>
            <a:spLocks noChangeShapeType="1"/>
          </p:cNvSpPr>
          <p:nvPr/>
        </p:nvSpPr>
        <p:spPr bwMode="auto">
          <a:xfrm>
            <a:off x="250825" y="3068638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662" name="Group 38"/>
          <p:cNvGrpSpPr>
            <a:grpSpLocks/>
          </p:cNvGrpSpPr>
          <p:nvPr/>
        </p:nvGrpSpPr>
        <p:grpSpPr bwMode="auto">
          <a:xfrm>
            <a:off x="5700713" y="2276475"/>
            <a:ext cx="815975" cy="2089150"/>
            <a:chOff x="3591" y="1434"/>
            <a:chExt cx="514" cy="1316"/>
          </a:xfrm>
        </p:grpSpPr>
        <p:sp>
          <p:nvSpPr>
            <p:cNvPr id="8224" name="Line 39"/>
            <p:cNvSpPr>
              <a:spLocks noChangeShapeType="1"/>
            </p:cNvSpPr>
            <p:nvPr/>
          </p:nvSpPr>
          <p:spPr bwMode="auto">
            <a:xfrm>
              <a:off x="3591" y="2750"/>
              <a:ext cx="5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Line 40"/>
            <p:cNvSpPr>
              <a:spLocks noChangeShapeType="1"/>
            </p:cNvSpPr>
            <p:nvPr/>
          </p:nvSpPr>
          <p:spPr bwMode="auto">
            <a:xfrm flipH="1" flipV="1">
              <a:off x="3606" y="1434"/>
              <a:ext cx="499" cy="13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65" name="Line 41"/>
          <p:cNvSpPr>
            <a:spLocks noChangeShapeType="1"/>
          </p:cNvSpPr>
          <p:nvPr/>
        </p:nvSpPr>
        <p:spPr bwMode="auto">
          <a:xfrm>
            <a:off x="5692775" y="3559175"/>
            <a:ext cx="0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6" name="Line 42"/>
          <p:cNvSpPr>
            <a:spLocks noChangeShapeType="1"/>
          </p:cNvSpPr>
          <p:nvPr/>
        </p:nvSpPr>
        <p:spPr bwMode="auto">
          <a:xfrm>
            <a:off x="179388" y="40767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7" name="Line 43"/>
          <p:cNvSpPr>
            <a:spLocks noChangeShapeType="1"/>
          </p:cNvSpPr>
          <p:nvPr/>
        </p:nvSpPr>
        <p:spPr bwMode="auto">
          <a:xfrm>
            <a:off x="179388" y="434181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8" name="Line 44"/>
          <p:cNvSpPr>
            <a:spLocks noChangeShapeType="1"/>
          </p:cNvSpPr>
          <p:nvPr/>
        </p:nvSpPr>
        <p:spPr bwMode="auto">
          <a:xfrm>
            <a:off x="179388" y="45974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9" name="Line 45"/>
          <p:cNvSpPr>
            <a:spLocks noChangeShapeType="1"/>
          </p:cNvSpPr>
          <p:nvPr/>
        </p:nvSpPr>
        <p:spPr bwMode="auto">
          <a:xfrm>
            <a:off x="179388" y="35004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8" name="Text Box 46"/>
          <p:cNvSpPr txBox="1">
            <a:spLocks noChangeArrowheads="1"/>
          </p:cNvSpPr>
          <p:nvPr/>
        </p:nvSpPr>
        <p:spPr bwMode="auto">
          <a:xfrm>
            <a:off x="3265488" y="4718050"/>
            <a:ext cx="5808662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*createItem(int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*e = (struct Item *) malloc(sizeof(struct Item));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(!e) { /* panic */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e-&gt;value = value;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e-&gt; next = NULL;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return 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26671" name="Group 47"/>
          <p:cNvGrpSpPr>
            <a:grpSpLocks/>
          </p:cNvGrpSpPr>
          <p:nvPr/>
        </p:nvGrpSpPr>
        <p:grpSpPr bwMode="auto">
          <a:xfrm>
            <a:off x="5556250" y="4364038"/>
            <a:ext cx="288925" cy="304800"/>
            <a:chOff x="2043" y="1454"/>
            <a:chExt cx="182" cy="192"/>
          </a:xfrm>
        </p:grpSpPr>
        <p:sp>
          <p:nvSpPr>
            <p:cNvPr id="8220" name="Line 48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1" name="Line 49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2" name="Line 50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3" name="Line 51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70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5" grpId="0" animBg="1"/>
      <p:bldP spid="26655" grpId="1" animBg="1"/>
      <p:bldP spid="26659" grpId="0" animBg="1"/>
      <p:bldP spid="26659" grpId="1" animBg="1"/>
      <p:bldP spid="26660" grpId="0" animBg="1"/>
      <p:bldP spid="26660" grpId="1" animBg="1"/>
      <p:bldP spid="26665" grpId="0" animBg="1"/>
      <p:bldP spid="26665" grpId="1" animBg="1"/>
      <p:bldP spid="26666" grpId="0" animBg="1"/>
      <p:bldP spid="26666" grpId="1" animBg="1"/>
      <p:bldP spid="26667" grpId="0" animBg="1"/>
      <p:bldP spid="26667" grpId="1" animBg="1"/>
      <p:bldP spid="26668" grpId="0" animBg="1"/>
      <p:bldP spid="26669" grpId="0" animBg="1"/>
      <p:bldP spid="26669" grpId="1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Lists: prepend (correct)</a:t>
            </a: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466725" y="3286125"/>
            <a:ext cx="416083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prepend(struct Item *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>
                <a:latin typeface="Times New Roman" panose="02020603050405020304" pitchFamily="18" charset="0"/>
              </a:rPr>
              <a:t>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*tmp =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>
                <a:latin typeface="Times New Roman" panose="02020603050405020304" pitchFamily="18" charset="0"/>
              </a:rPr>
              <a:t>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>
                <a:latin typeface="Times New Roman" panose="02020603050405020304" pitchFamily="18" charset="0"/>
              </a:rPr>
              <a:t>list = createItem(value);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(*</a:t>
            </a:r>
            <a:r>
              <a:rPr lang="en-US" altLang="nl-BE">
                <a:latin typeface="Times New Roman" panose="02020603050405020304" pitchFamily="18" charset="0"/>
              </a:rPr>
              <a:t>list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nl-BE">
                <a:latin typeface="Times New Roman" panose="02020603050405020304" pitchFamily="18" charset="0"/>
              </a:rPr>
              <a:t>-&gt;next = tmp;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23558" name="Group 6"/>
          <p:cNvGrpSpPr>
            <a:grpSpLocks/>
          </p:cNvGrpSpPr>
          <p:nvPr/>
        </p:nvGrpSpPr>
        <p:grpSpPr bwMode="auto">
          <a:xfrm>
            <a:off x="5435600" y="4054475"/>
            <a:ext cx="504825" cy="431800"/>
            <a:chOff x="657" y="1253"/>
            <a:chExt cx="318" cy="272"/>
          </a:xfrm>
        </p:grpSpPr>
        <p:sp>
          <p:nvSpPr>
            <p:cNvPr id="9273" name="Rectangle 7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23</a:t>
              </a:r>
            </a:p>
          </p:txBody>
        </p:sp>
        <p:sp>
          <p:nvSpPr>
            <p:cNvPr id="9274" name="Rectangle 8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9221" name="Group 9"/>
          <p:cNvGrpSpPr>
            <a:grpSpLocks/>
          </p:cNvGrpSpPr>
          <p:nvPr/>
        </p:nvGrpSpPr>
        <p:grpSpPr bwMode="auto">
          <a:xfrm>
            <a:off x="6429375" y="1836738"/>
            <a:ext cx="504825" cy="431800"/>
            <a:chOff x="657" y="1253"/>
            <a:chExt cx="318" cy="272"/>
          </a:xfrm>
        </p:grpSpPr>
        <p:sp>
          <p:nvSpPr>
            <p:cNvPr id="9271" name="Rectangle 10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9272" name="Rectangle 11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9222" name="Group 12"/>
          <p:cNvGrpSpPr>
            <a:grpSpLocks/>
          </p:cNvGrpSpPr>
          <p:nvPr/>
        </p:nvGrpSpPr>
        <p:grpSpPr bwMode="auto">
          <a:xfrm>
            <a:off x="7402513" y="1836738"/>
            <a:ext cx="504825" cy="431800"/>
            <a:chOff x="657" y="1253"/>
            <a:chExt cx="318" cy="272"/>
          </a:xfrm>
        </p:grpSpPr>
        <p:sp>
          <p:nvSpPr>
            <p:cNvPr id="9269" name="Rectangle 13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9270" name="Rectangle 14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9223" name="Line 16"/>
          <p:cNvSpPr>
            <a:spLocks noChangeShapeType="1"/>
          </p:cNvSpPr>
          <p:nvPr/>
        </p:nvSpPr>
        <p:spPr bwMode="auto">
          <a:xfrm flipV="1">
            <a:off x="6691313" y="1931988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24" name="Group 17"/>
          <p:cNvGrpSpPr>
            <a:grpSpLocks/>
          </p:cNvGrpSpPr>
          <p:nvPr/>
        </p:nvGrpSpPr>
        <p:grpSpPr bwMode="auto">
          <a:xfrm>
            <a:off x="8378825" y="1836738"/>
            <a:ext cx="504825" cy="431800"/>
            <a:chOff x="657" y="1253"/>
            <a:chExt cx="318" cy="272"/>
          </a:xfrm>
        </p:grpSpPr>
        <p:sp>
          <p:nvSpPr>
            <p:cNvPr id="9267" name="Rectangle 18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81</a:t>
              </a:r>
            </a:p>
          </p:txBody>
        </p:sp>
        <p:sp>
          <p:nvSpPr>
            <p:cNvPr id="9268" name="Rectangle 19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9225" name="Group 20"/>
          <p:cNvGrpSpPr>
            <a:grpSpLocks/>
          </p:cNvGrpSpPr>
          <p:nvPr/>
        </p:nvGrpSpPr>
        <p:grpSpPr bwMode="auto">
          <a:xfrm>
            <a:off x="8491538" y="2155825"/>
            <a:ext cx="288925" cy="304800"/>
            <a:chOff x="2043" y="1454"/>
            <a:chExt cx="182" cy="192"/>
          </a:xfrm>
        </p:grpSpPr>
        <p:sp>
          <p:nvSpPr>
            <p:cNvPr id="9263" name="Line 21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4" name="Line 22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Line 23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6" name="Line 24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6" name="Line 25"/>
          <p:cNvSpPr>
            <a:spLocks noChangeShapeType="1"/>
          </p:cNvSpPr>
          <p:nvPr/>
        </p:nvSpPr>
        <p:spPr bwMode="auto">
          <a:xfrm flipV="1">
            <a:off x="7667625" y="1931988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227" name="Group 26"/>
          <p:cNvGrpSpPr>
            <a:grpSpLocks/>
          </p:cNvGrpSpPr>
          <p:nvPr/>
        </p:nvGrpSpPr>
        <p:grpSpPr bwMode="auto">
          <a:xfrm>
            <a:off x="4098925" y="1773238"/>
            <a:ext cx="742950" cy="366712"/>
            <a:chOff x="371" y="1203"/>
            <a:chExt cx="468" cy="231"/>
          </a:xfrm>
        </p:grpSpPr>
        <p:sp>
          <p:nvSpPr>
            <p:cNvPr id="9261" name="Rectangle 27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9262" name="Text Box 28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23581" name="Line 29"/>
          <p:cNvSpPr>
            <a:spLocks noChangeShapeType="1"/>
          </p:cNvSpPr>
          <p:nvPr/>
        </p:nvSpPr>
        <p:spPr bwMode="auto">
          <a:xfrm>
            <a:off x="4595813" y="1955800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Text Box 30"/>
          <p:cNvSpPr txBox="1">
            <a:spLocks noChangeArrowheads="1"/>
          </p:cNvSpPr>
          <p:nvPr/>
        </p:nvSpPr>
        <p:spPr bwMode="auto">
          <a:xfrm>
            <a:off x="508000" y="1774825"/>
            <a:ext cx="17208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*l;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prepend(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>
                <a:latin typeface="Times New Roman" panose="02020603050405020304" pitchFamily="18" charset="0"/>
              </a:rPr>
              <a:t>l, 23);</a:t>
            </a:r>
          </a:p>
        </p:txBody>
      </p:sp>
      <p:grpSp>
        <p:nvGrpSpPr>
          <p:cNvPr id="23583" name="Group 31"/>
          <p:cNvGrpSpPr>
            <a:grpSpLocks/>
          </p:cNvGrpSpPr>
          <p:nvPr/>
        </p:nvGrpSpPr>
        <p:grpSpPr bwMode="auto">
          <a:xfrm>
            <a:off x="4979988" y="3357563"/>
            <a:ext cx="960437" cy="366712"/>
            <a:chOff x="4135" y="1718"/>
            <a:chExt cx="605" cy="231"/>
          </a:xfrm>
        </p:grpSpPr>
        <p:sp>
          <p:nvSpPr>
            <p:cNvPr id="9259" name="Rectangle 32"/>
            <p:cNvSpPr>
              <a:spLocks noChangeArrowheads="1"/>
            </p:cNvSpPr>
            <p:nvPr/>
          </p:nvSpPr>
          <p:spPr bwMode="auto">
            <a:xfrm>
              <a:off x="4422" y="1768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9260" name="Text Box 33"/>
            <p:cNvSpPr txBox="1">
              <a:spLocks noChangeArrowheads="1"/>
            </p:cNvSpPr>
            <p:nvPr/>
          </p:nvSpPr>
          <p:spPr bwMode="auto">
            <a:xfrm>
              <a:off x="4135" y="171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list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23586" name="Line 34"/>
          <p:cNvSpPr>
            <a:spLocks noChangeShapeType="1"/>
          </p:cNvSpPr>
          <p:nvPr/>
        </p:nvSpPr>
        <p:spPr bwMode="auto">
          <a:xfrm flipH="1" flipV="1">
            <a:off x="4572000" y="2060575"/>
            <a:ext cx="1120775" cy="150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590" name="Group 38"/>
          <p:cNvGrpSpPr>
            <a:grpSpLocks/>
          </p:cNvGrpSpPr>
          <p:nvPr/>
        </p:nvGrpSpPr>
        <p:grpSpPr bwMode="auto">
          <a:xfrm>
            <a:off x="6635750" y="3357563"/>
            <a:ext cx="1047750" cy="366712"/>
            <a:chOff x="4180" y="2432"/>
            <a:chExt cx="660" cy="231"/>
          </a:xfrm>
        </p:grpSpPr>
        <p:sp>
          <p:nvSpPr>
            <p:cNvPr id="9257" name="Rectangle 36"/>
            <p:cNvSpPr>
              <a:spLocks noChangeArrowheads="1"/>
            </p:cNvSpPr>
            <p:nvPr/>
          </p:nvSpPr>
          <p:spPr bwMode="auto">
            <a:xfrm>
              <a:off x="4522" y="2482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9258" name="Text Box 37"/>
            <p:cNvSpPr txBox="1">
              <a:spLocks noChangeArrowheads="1"/>
            </p:cNvSpPr>
            <p:nvPr/>
          </p:nvSpPr>
          <p:spPr bwMode="auto">
            <a:xfrm>
              <a:off x="4180" y="243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tmp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23591" name="Line 39"/>
          <p:cNvSpPr>
            <a:spLocks noChangeShapeType="1"/>
          </p:cNvSpPr>
          <p:nvPr/>
        </p:nvSpPr>
        <p:spPr bwMode="auto">
          <a:xfrm flipH="1" flipV="1">
            <a:off x="6732588" y="2276475"/>
            <a:ext cx="695325" cy="126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2" name="Line 40"/>
          <p:cNvSpPr>
            <a:spLocks noChangeShapeType="1"/>
          </p:cNvSpPr>
          <p:nvPr/>
        </p:nvSpPr>
        <p:spPr bwMode="auto">
          <a:xfrm>
            <a:off x="179388" y="378936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5" name="Line 41"/>
          <p:cNvSpPr>
            <a:spLocks noChangeShapeType="1"/>
          </p:cNvSpPr>
          <p:nvPr/>
        </p:nvSpPr>
        <p:spPr bwMode="auto">
          <a:xfrm>
            <a:off x="250825" y="3068638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616" name="Group 64"/>
          <p:cNvGrpSpPr>
            <a:grpSpLocks/>
          </p:cNvGrpSpPr>
          <p:nvPr/>
        </p:nvGrpSpPr>
        <p:grpSpPr bwMode="auto">
          <a:xfrm>
            <a:off x="5700713" y="2276475"/>
            <a:ext cx="958850" cy="2089150"/>
            <a:chOff x="3591" y="1434"/>
            <a:chExt cx="604" cy="1316"/>
          </a:xfrm>
        </p:grpSpPr>
        <p:sp>
          <p:nvSpPr>
            <p:cNvPr id="9255" name="Line 42"/>
            <p:cNvSpPr>
              <a:spLocks noChangeShapeType="1"/>
            </p:cNvSpPr>
            <p:nvPr/>
          </p:nvSpPr>
          <p:spPr bwMode="auto">
            <a:xfrm>
              <a:off x="3591" y="2750"/>
              <a:ext cx="5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6" name="Line 43"/>
            <p:cNvSpPr>
              <a:spLocks noChangeShapeType="1"/>
            </p:cNvSpPr>
            <p:nvPr/>
          </p:nvSpPr>
          <p:spPr bwMode="auto">
            <a:xfrm flipV="1">
              <a:off x="4105" y="1434"/>
              <a:ext cx="90" cy="13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98" name="Line 46"/>
          <p:cNvSpPr>
            <a:spLocks noChangeShapeType="1"/>
          </p:cNvSpPr>
          <p:nvPr/>
        </p:nvSpPr>
        <p:spPr bwMode="auto">
          <a:xfrm>
            <a:off x="179388" y="40767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9" name="Line 47"/>
          <p:cNvSpPr>
            <a:spLocks noChangeShapeType="1"/>
          </p:cNvSpPr>
          <p:nvPr/>
        </p:nvSpPr>
        <p:spPr bwMode="auto">
          <a:xfrm>
            <a:off x="179388" y="434181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0" name="Line 48"/>
          <p:cNvSpPr>
            <a:spLocks noChangeShapeType="1"/>
          </p:cNvSpPr>
          <p:nvPr/>
        </p:nvSpPr>
        <p:spPr bwMode="auto">
          <a:xfrm>
            <a:off x="179388" y="45974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1" name="Line 49"/>
          <p:cNvSpPr>
            <a:spLocks noChangeShapeType="1"/>
          </p:cNvSpPr>
          <p:nvPr/>
        </p:nvSpPr>
        <p:spPr bwMode="auto">
          <a:xfrm>
            <a:off x="179388" y="35004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605" name="Group 53"/>
          <p:cNvGrpSpPr>
            <a:grpSpLocks/>
          </p:cNvGrpSpPr>
          <p:nvPr/>
        </p:nvGrpSpPr>
        <p:grpSpPr bwMode="auto">
          <a:xfrm>
            <a:off x="4579938" y="1965325"/>
            <a:ext cx="863600" cy="2176463"/>
            <a:chOff x="2880" y="1258"/>
            <a:chExt cx="544" cy="1371"/>
          </a:xfrm>
        </p:grpSpPr>
        <p:sp>
          <p:nvSpPr>
            <p:cNvPr id="9253" name="Line 44"/>
            <p:cNvSpPr>
              <a:spLocks noChangeShapeType="1"/>
            </p:cNvSpPr>
            <p:nvPr/>
          </p:nvSpPr>
          <p:spPr bwMode="auto">
            <a:xfrm flipV="1">
              <a:off x="2880" y="2629"/>
              <a:ext cx="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Line 52"/>
            <p:cNvSpPr>
              <a:spLocks noChangeShapeType="1"/>
            </p:cNvSpPr>
            <p:nvPr/>
          </p:nvSpPr>
          <p:spPr bwMode="auto">
            <a:xfrm>
              <a:off x="2895" y="1258"/>
              <a:ext cx="0" cy="13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42" name="Text Box 54"/>
          <p:cNvSpPr txBox="1">
            <a:spLocks noChangeArrowheads="1"/>
          </p:cNvSpPr>
          <p:nvPr/>
        </p:nvSpPr>
        <p:spPr bwMode="auto">
          <a:xfrm>
            <a:off x="3265488" y="4718050"/>
            <a:ext cx="5808662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*createItem(int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*e = (struct Item *) malloc(sizeof(struct Item));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(!e) { /* panic */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e-&gt;value = value;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e-&gt; next = NULL;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return 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23607" name="Group 55"/>
          <p:cNvGrpSpPr>
            <a:grpSpLocks/>
          </p:cNvGrpSpPr>
          <p:nvPr/>
        </p:nvGrpSpPr>
        <p:grpSpPr bwMode="auto">
          <a:xfrm>
            <a:off x="5554663" y="4365625"/>
            <a:ext cx="288925" cy="304800"/>
            <a:chOff x="2043" y="1454"/>
            <a:chExt cx="182" cy="192"/>
          </a:xfrm>
        </p:grpSpPr>
        <p:sp>
          <p:nvSpPr>
            <p:cNvPr id="9249" name="Line 56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0" name="Line 57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Line 58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2" name="Line 59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612" name="Group 60"/>
          <p:cNvGrpSpPr>
            <a:grpSpLocks/>
          </p:cNvGrpSpPr>
          <p:nvPr/>
        </p:nvGrpSpPr>
        <p:grpSpPr bwMode="auto">
          <a:xfrm>
            <a:off x="5435600" y="1844675"/>
            <a:ext cx="504825" cy="431800"/>
            <a:chOff x="657" y="1253"/>
            <a:chExt cx="318" cy="272"/>
          </a:xfrm>
        </p:grpSpPr>
        <p:sp>
          <p:nvSpPr>
            <p:cNvPr id="9247" name="Rectangle 61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23</a:t>
              </a:r>
            </a:p>
          </p:txBody>
        </p:sp>
        <p:sp>
          <p:nvSpPr>
            <p:cNvPr id="9248" name="Rectangle 62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23615" name="Line 63"/>
          <p:cNvSpPr>
            <a:spLocks noChangeShapeType="1"/>
          </p:cNvSpPr>
          <p:nvPr/>
        </p:nvSpPr>
        <p:spPr bwMode="auto">
          <a:xfrm flipV="1">
            <a:off x="5708650" y="1931988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7" name="Line 65"/>
          <p:cNvSpPr>
            <a:spLocks noChangeShapeType="1"/>
          </p:cNvSpPr>
          <p:nvPr/>
        </p:nvSpPr>
        <p:spPr bwMode="auto">
          <a:xfrm>
            <a:off x="4619625" y="1955800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543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81" grpId="0" animBg="1"/>
      <p:bldP spid="23586" grpId="0" animBg="1"/>
      <p:bldP spid="23586" grpId="1" animBg="1"/>
      <p:bldP spid="23591" grpId="0" animBg="1"/>
      <p:bldP spid="23591" grpId="1" animBg="1"/>
      <p:bldP spid="23592" grpId="0" animBg="1"/>
      <p:bldP spid="23592" grpId="1" animBg="1"/>
      <p:bldP spid="23598" grpId="0" animBg="1"/>
      <p:bldP spid="23598" grpId="1" animBg="1"/>
      <p:bldP spid="23599" grpId="0" animBg="1"/>
      <p:bldP spid="23599" grpId="1" animBg="1"/>
      <p:bldP spid="23600" grpId="0" animBg="1"/>
      <p:bldP spid="23601" grpId="0" animBg="1"/>
      <p:bldP spid="23601" grpId="1" animBg="1"/>
      <p:bldP spid="23615" grpId="0" animBg="1"/>
      <p:bldP spid="23617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Interludium: </a:t>
            </a:r>
            <a:r>
              <a:rPr lang="en-US" altLang="nl-BE" smtClean="0">
                <a:latin typeface="Times New Roman" panose="02020603050405020304" pitchFamily="18" charset="0"/>
              </a:rPr>
              <a:t>typedef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539750" y="1412875"/>
            <a:ext cx="4176713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int value;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};</a:t>
            </a:r>
          </a:p>
          <a:p>
            <a:pPr eaLnBrk="1" hangingPunct="1"/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struct Item *</a:t>
            </a:r>
            <a:r>
              <a:rPr lang="en-US" altLang="nl-BE">
                <a:latin typeface="Times New Roman" panose="02020603050405020304" pitchFamily="18" charset="0"/>
              </a:rPr>
              <a:t>createList(void);</a:t>
            </a:r>
          </a:p>
          <a:p>
            <a:pPr eaLnBrk="1" hangingPunct="1"/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struct Item *</a:t>
            </a:r>
            <a:r>
              <a:rPr lang="en-US" altLang="nl-BE">
                <a:latin typeface="Times New Roman" panose="02020603050405020304" pitchFamily="18" charset="0"/>
              </a:rPr>
              <a:t>createItem(int value);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struct Item **</a:t>
            </a:r>
            <a:r>
              <a:rPr lang="en-US" altLang="nl-BE">
                <a:latin typeface="Times New Roman" panose="02020603050405020304" pitchFamily="18" charset="0"/>
              </a:rPr>
              <a:t>list, int value);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3851275" y="3814763"/>
            <a:ext cx="2787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typedef </a:t>
            </a:r>
            <a:r>
              <a:rPr lang="en-US" altLang="nl-BE">
                <a:solidFill>
                  <a:srgbClr val="FF0000"/>
                </a:solidFill>
              </a:rPr>
              <a:t>struct Item *</a:t>
            </a:r>
            <a:r>
              <a:rPr lang="en-US" altLang="nl-BE"/>
              <a:t> </a:t>
            </a:r>
            <a:r>
              <a:rPr lang="en-US" altLang="nl-BE">
                <a:solidFill>
                  <a:srgbClr val="3366FF"/>
                </a:solidFill>
              </a:rPr>
              <a:t>Item</a:t>
            </a:r>
            <a:r>
              <a:rPr lang="en-US" altLang="nl-BE"/>
              <a:t>;</a:t>
            </a:r>
          </a:p>
          <a:p>
            <a:pPr eaLnBrk="1" hangingPunct="1"/>
            <a:r>
              <a:rPr lang="en-US" altLang="nl-BE"/>
              <a:t>typedef </a:t>
            </a:r>
            <a:r>
              <a:rPr lang="en-US" altLang="nl-BE">
                <a:solidFill>
                  <a:srgbClr val="FF0000"/>
                </a:solidFill>
              </a:rPr>
              <a:t>struct Item *</a:t>
            </a:r>
            <a:r>
              <a:rPr lang="en-US" altLang="nl-BE"/>
              <a:t> </a:t>
            </a:r>
            <a:r>
              <a:rPr lang="en-US" altLang="nl-BE">
                <a:solidFill>
                  <a:schemeClr val="folHlink"/>
                </a:solidFill>
              </a:rPr>
              <a:t>List</a:t>
            </a:r>
            <a:r>
              <a:rPr lang="en-US" altLang="nl-BE"/>
              <a:t>;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539750" y="4005263"/>
            <a:ext cx="4176713" cy="256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Item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int value;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struct Item *next;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typedef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struct Item *</a:t>
            </a:r>
            <a:r>
              <a:rPr lang="en-US" altLang="nl-BE">
                <a:latin typeface="Times New Roman" panose="02020603050405020304" pitchFamily="18" charset="0"/>
              </a:rPr>
              <a:t> </a:t>
            </a:r>
            <a:r>
              <a:rPr lang="en-US" altLang="nl-BE">
                <a:solidFill>
                  <a:srgbClr val="3366FF"/>
                </a:solidFill>
                <a:latin typeface="Times New Roman" panose="02020603050405020304" pitchFamily="18" charset="0"/>
              </a:rPr>
              <a:t>Item</a:t>
            </a:r>
            <a:r>
              <a:rPr lang="en-US" altLang="nl-BE">
                <a:latin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typedef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struct Item *</a:t>
            </a:r>
            <a:r>
              <a:rPr lang="en-US" altLang="nl-BE">
                <a:latin typeface="Times New Roman" panose="02020603050405020304" pitchFamily="18" charset="0"/>
              </a:rPr>
              <a:t> </a:t>
            </a:r>
            <a:r>
              <a:rPr lang="en-US" altLang="nl-BE">
                <a:solidFill>
                  <a:schemeClr val="folHlink"/>
                </a:solidFill>
                <a:latin typeface="Times New Roman" panose="02020603050405020304" pitchFamily="18" charset="0"/>
              </a:rPr>
              <a:t>List</a:t>
            </a:r>
            <a:r>
              <a:rPr lang="en-US" altLang="nl-BE">
                <a:latin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en-US" altLang="nl-BE">
                <a:solidFill>
                  <a:schemeClr val="folHlink"/>
                </a:solidFill>
                <a:latin typeface="Times New Roman" panose="02020603050405020304" pitchFamily="18" charset="0"/>
              </a:rPr>
              <a:t>List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nl-BE">
                <a:latin typeface="Times New Roman" panose="02020603050405020304" pitchFamily="18" charset="0"/>
              </a:rPr>
              <a:t>createList(void);</a:t>
            </a:r>
          </a:p>
          <a:p>
            <a:pPr eaLnBrk="1" hangingPunct="1"/>
            <a:r>
              <a:rPr lang="en-US" altLang="nl-BE">
                <a:solidFill>
                  <a:srgbClr val="3366FF"/>
                </a:solidFill>
                <a:latin typeface="Times New Roman" panose="02020603050405020304" pitchFamily="18" charset="0"/>
              </a:rPr>
              <a:t>Item</a:t>
            </a:r>
            <a:r>
              <a:rPr lang="en-US" altLang="nl-BE">
                <a:latin typeface="Times New Roman" panose="02020603050405020304" pitchFamily="18" charset="0"/>
              </a:rPr>
              <a:t> createItem(int value);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</a:t>
            </a:r>
            <a:r>
              <a:rPr lang="en-US" altLang="nl-BE">
                <a:solidFill>
                  <a:schemeClr val="folHlink"/>
                </a:solidFill>
                <a:latin typeface="Times New Roman" panose="02020603050405020304" pitchFamily="18" charset="0"/>
              </a:rPr>
              <a:t>List</a:t>
            </a:r>
            <a:r>
              <a:rPr lang="en-US" altLang="nl-BE">
                <a:latin typeface="Times New Roman" panose="02020603050405020304" pitchFamily="18" charset="0"/>
              </a:rPr>
              <a:t> *list, int value);</a:t>
            </a:r>
          </a:p>
        </p:txBody>
      </p:sp>
      <p:grpSp>
        <p:nvGrpSpPr>
          <p:cNvPr id="20501" name="Group 21"/>
          <p:cNvGrpSpPr>
            <a:grpSpLocks/>
          </p:cNvGrpSpPr>
          <p:nvPr/>
        </p:nvGrpSpPr>
        <p:grpSpPr bwMode="auto">
          <a:xfrm>
            <a:off x="4754563" y="3357563"/>
            <a:ext cx="1878012" cy="509587"/>
            <a:chOff x="3676" y="2016"/>
            <a:chExt cx="1183" cy="321"/>
          </a:xfrm>
        </p:grpSpPr>
        <p:sp>
          <p:nvSpPr>
            <p:cNvPr id="10261" name="AutoShape 9"/>
            <p:cNvSpPr>
              <a:spLocks/>
            </p:cNvSpPr>
            <p:nvPr/>
          </p:nvSpPr>
          <p:spPr bwMode="auto">
            <a:xfrm rot="5400000">
              <a:off x="4017" y="1906"/>
              <a:ext cx="90" cy="771"/>
            </a:xfrm>
            <a:prstGeom prst="leftBrace">
              <a:avLst>
                <a:gd name="adj1" fmla="val 713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0262" name="AutoShape 12"/>
            <p:cNvSpPr>
              <a:spLocks/>
            </p:cNvSpPr>
            <p:nvPr/>
          </p:nvSpPr>
          <p:spPr bwMode="auto">
            <a:xfrm rot="5400000">
              <a:off x="4583" y="2161"/>
              <a:ext cx="90" cy="262"/>
            </a:xfrm>
            <a:prstGeom prst="leftBrace">
              <a:avLst>
                <a:gd name="adj1" fmla="val 2425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0263" name="Text Box 14"/>
            <p:cNvSpPr txBox="1">
              <a:spLocks noChangeArrowheads="1"/>
            </p:cNvSpPr>
            <p:nvPr/>
          </p:nvSpPr>
          <p:spPr bwMode="auto">
            <a:xfrm>
              <a:off x="3877" y="2016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/>
                <a:t>type</a:t>
              </a:r>
            </a:p>
          </p:txBody>
        </p:sp>
        <p:sp>
          <p:nvSpPr>
            <p:cNvPr id="10264" name="Text Box 15"/>
            <p:cNvSpPr txBox="1">
              <a:spLocks noChangeArrowheads="1"/>
            </p:cNvSpPr>
            <p:nvPr/>
          </p:nvSpPr>
          <p:spPr bwMode="auto">
            <a:xfrm>
              <a:off x="4447" y="2016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/>
                <a:t>alias</a:t>
              </a:r>
            </a:p>
          </p:txBody>
        </p:sp>
      </p:grpSp>
      <p:grpSp>
        <p:nvGrpSpPr>
          <p:cNvPr id="20500" name="Group 20"/>
          <p:cNvGrpSpPr>
            <a:grpSpLocks/>
          </p:cNvGrpSpPr>
          <p:nvPr/>
        </p:nvGrpSpPr>
        <p:grpSpPr bwMode="auto">
          <a:xfrm>
            <a:off x="4754563" y="4445000"/>
            <a:ext cx="1800225" cy="436563"/>
            <a:chOff x="3676" y="2701"/>
            <a:chExt cx="1134" cy="275"/>
          </a:xfrm>
        </p:grpSpPr>
        <p:sp>
          <p:nvSpPr>
            <p:cNvPr id="10257" name="AutoShape 10"/>
            <p:cNvSpPr>
              <a:spLocks/>
            </p:cNvSpPr>
            <p:nvPr/>
          </p:nvSpPr>
          <p:spPr bwMode="auto">
            <a:xfrm rot="16200000" flipV="1">
              <a:off x="4017" y="2360"/>
              <a:ext cx="90" cy="771"/>
            </a:xfrm>
            <a:prstGeom prst="leftBrace">
              <a:avLst>
                <a:gd name="adj1" fmla="val 713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0258" name="AutoShape 11"/>
            <p:cNvSpPr>
              <a:spLocks/>
            </p:cNvSpPr>
            <p:nvPr/>
          </p:nvSpPr>
          <p:spPr bwMode="auto">
            <a:xfrm rot="16200000" flipV="1">
              <a:off x="4543" y="2615"/>
              <a:ext cx="90" cy="262"/>
            </a:xfrm>
            <a:prstGeom prst="leftBrace">
              <a:avLst>
                <a:gd name="adj1" fmla="val 2425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0259" name="Text Box 13"/>
            <p:cNvSpPr txBox="1">
              <a:spLocks noChangeArrowheads="1"/>
            </p:cNvSpPr>
            <p:nvPr/>
          </p:nvSpPr>
          <p:spPr bwMode="auto">
            <a:xfrm>
              <a:off x="3877" y="2745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/>
                <a:t>type</a:t>
              </a:r>
            </a:p>
          </p:txBody>
        </p:sp>
        <p:sp>
          <p:nvSpPr>
            <p:cNvPr id="10260" name="Text Box 16"/>
            <p:cNvSpPr txBox="1">
              <a:spLocks noChangeArrowheads="1"/>
            </p:cNvSpPr>
            <p:nvPr/>
          </p:nvSpPr>
          <p:spPr bwMode="auto">
            <a:xfrm>
              <a:off x="4398" y="2745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/>
                <a:t>alias</a:t>
              </a:r>
            </a:p>
          </p:txBody>
        </p:sp>
      </p:grp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5665788" y="1628775"/>
            <a:ext cx="1785937" cy="5572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 sz="2800"/>
              <a:t>verbose!!!</a:t>
            </a:r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1187450" y="3500438"/>
            <a:ext cx="0" cy="4333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4498975" y="2439988"/>
            <a:ext cx="4321175" cy="5572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 sz="2800"/>
              <a:t>semantically ambiguous!!!</a:t>
            </a:r>
          </a:p>
        </p:txBody>
      </p:sp>
      <p:grpSp>
        <p:nvGrpSpPr>
          <p:cNvPr id="20525" name="Group 45"/>
          <p:cNvGrpSpPr>
            <a:grpSpLocks/>
          </p:cNvGrpSpPr>
          <p:nvPr/>
        </p:nvGrpSpPr>
        <p:grpSpPr bwMode="auto">
          <a:xfrm>
            <a:off x="6564313" y="4365625"/>
            <a:ext cx="1924050" cy="936625"/>
            <a:chOff x="4135" y="2750"/>
            <a:chExt cx="1212" cy="590"/>
          </a:xfrm>
        </p:grpSpPr>
        <p:sp>
          <p:nvSpPr>
            <p:cNvPr id="10255" name="Text Box 43"/>
            <p:cNvSpPr txBox="1">
              <a:spLocks noChangeArrowheads="1"/>
            </p:cNvSpPr>
            <p:nvPr/>
          </p:nvSpPr>
          <p:spPr bwMode="auto">
            <a:xfrm>
              <a:off x="4497" y="2930"/>
              <a:ext cx="850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struct Item *</a:t>
              </a:r>
            </a:p>
            <a:p>
              <a:pPr eaLnBrk="1" hangingPunct="1"/>
              <a:r>
                <a:rPr lang="en-US" altLang="nl-BE"/>
                <a:t>used as list</a:t>
              </a:r>
            </a:p>
          </p:txBody>
        </p:sp>
        <p:sp>
          <p:nvSpPr>
            <p:cNvPr id="10256" name="Line 44"/>
            <p:cNvSpPr>
              <a:spLocks noChangeShapeType="1"/>
            </p:cNvSpPr>
            <p:nvPr/>
          </p:nvSpPr>
          <p:spPr bwMode="auto">
            <a:xfrm flipH="1" flipV="1">
              <a:off x="4135" y="2750"/>
              <a:ext cx="363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27" name="Group 47"/>
          <p:cNvGrpSpPr>
            <a:grpSpLocks/>
          </p:cNvGrpSpPr>
          <p:nvPr/>
        </p:nvGrpSpPr>
        <p:grpSpPr bwMode="auto">
          <a:xfrm>
            <a:off x="6564313" y="3305175"/>
            <a:ext cx="2068512" cy="700088"/>
            <a:chOff x="4135" y="2082"/>
            <a:chExt cx="1303" cy="441"/>
          </a:xfrm>
        </p:grpSpPr>
        <p:sp>
          <p:nvSpPr>
            <p:cNvPr id="10253" name="Text Box 22"/>
            <p:cNvSpPr txBox="1">
              <a:spLocks noChangeArrowheads="1"/>
            </p:cNvSpPr>
            <p:nvPr/>
          </p:nvSpPr>
          <p:spPr bwMode="auto">
            <a:xfrm>
              <a:off x="4500" y="2082"/>
              <a:ext cx="938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struct Item *</a:t>
              </a:r>
            </a:p>
            <a:p>
              <a:pPr eaLnBrk="1" hangingPunct="1"/>
              <a:r>
                <a:rPr lang="en-US" altLang="nl-BE"/>
                <a:t>used as item</a:t>
              </a:r>
            </a:p>
          </p:txBody>
        </p:sp>
        <p:sp>
          <p:nvSpPr>
            <p:cNvPr id="10254" name="Line 46"/>
            <p:cNvSpPr>
              <a:spLocks noChangeShapeType="1"/>
            </p:cNvSpPr>
            <p:nvPr/>
          </p:nvSpPr>
          <p:spPr bwMode="auto">
            <a:xfrm flipH="1">
              <a:off x="4135" y="2251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964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/>
      <p:bldP spid="20488" grpId="0"/>
      <p:bldP spid="20497" grpId="0" animBg="1"/>
      <p:bldP spid="20498" grpId="0" animBg="1"/>
      <p:bldP spid="20499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Lists: prepend flow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68313" y="1290638"/>
            <a:ext cx="33147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List createList(void);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prepend(List *list, int value);</a:t>
            </a:r>
          </a:p>
          <a:p>
            <a:pPr eaLnBrk="1" hangingPunct="1"/>
            <a:endParaRPr lang="en-US" altLang="nl-BE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int i;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List l = createList();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for (i = 7; i &gt;= 5; i -= 2)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prepend(&amp;l, i);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28677" name="Group 5"/>
          <p:cNvGrpSpPr>
            <a:grpSpLocks/>
          </p:cNvGrpSpPr>
          <p:nvPr/>
        </p:nvGrpSpPr>
        <p:grpSpPr bwMode="auto">
          <a:xfrm>
            <a:off x="4787900" y="2884488"/>
            <a:ext cx="768350" cy="366712"/>
            <a:chOff x="3364" y="2527"/>
            <a:chExt cx="484" cy="231"/>
          </a:xfrm>
        </p:grpSpPr>
        <p:sp>
          <p:nvSpPr>
            <p:cNvPr id="11325" name="Rectangle 6"/>
            <p:cNvSpPr>
              <a:spLocks noChangeArrowheads="1"/>
            </p:cNvSpPr>
            <p:nvPr/>
          </p:nvSpPr>
          <p:spPr bwMode="auto">
            <a:xfrm>
              <a:off x="3530" y="2577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1326" name="Text Box 7"/>
            <p:cNvSpPr txBox="1">
              <a:spLocks noChangeArrowheads="1"/>
            </p:cNvSpPr>
            <p:nvPr/>
          </p:nvSpPr>
          <p:spPr bwMode="auto">
            <a:xfrm>
              <a:off x="3364" y="252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grpSp>
        <p:nvGrpSpPr>
          <p:cNvPr id="28680" name="Group 8"/>
          <p:cNvGrpSpPr>
            <a:grpSpLocks/>
          </p:cNvGrpSpPr>
          <p:nvPr/>
        </p:nvGrpSpPr>
        <p:grpSpPr bwMode="auto">
          <a:xfrm>
            <a:off x="5156200" y="3076575"/>
            <a:ext cx="288925" cy="304800"/>
            <a:chOff x="2043" y="1454"/>
            <a:chExt cx="182" cy="192"/>
          </a:xfrm>
        </p:grpSpPr>
        <p:sp>
          <p:nvSpPr>
            <p:cNvPr id="11321" name="Line 9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2" name="Line 10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3" name="Line 11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4" name="Line 12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211138" y="288448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Text Box 14"/>
          <p:cNvSpPr txBox="1">
            <a:spLocks noChangeArrowheads="1"/>
          </p:cNvSpPr>
          <p:nvPr/>
        </p:nvSpPr>
        <p:spPr bwMode="auto">
          <a:xfrm>
            <a:off x="487363" y="4365625"/>
            <a:ext cx="3417887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prepend(List *list,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Item tmp =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>
                <a:latin typeface="Times New Roman" panose="02020603050405020304" pitchFamily="18" charset="0"/>
              </a:rPr>
              <a:t>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>
                <a:latin typeface="Times New Roman" panose="02020603050405020304" pitchFamily="18" charset="0"/>
              </a:rPr>
              <a:t>list = createItem(value);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(*</a:t>
            </a:r>
            <a:r>
              <a:rPr lang="en-US" altLang="nl-BE">
                <a:latin typeface="Times New Roman" panose="02020603050405020304" pitchFamily="18" charset="0"/>
              </a:rPr>
              <a:t>list</a:t>
            </a:r>
            <a:r>
              <a:rPr lang="en-US" altLang="nl-BE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nl-BE">
                <a:latin typeface="Times New Roman" panose="02020603050405020304" pitchFamily="18" charset="0"/>
              </a:rPr>
              <a:t>-&gt;next = tmp;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1272" name="Line 15"/>
          <p:cNvSpPr>
            <a:spLocks noChangeShapeType="1"/>
          </p:cNvSpPr>
          <p:nvPr/>
        </p:nvSpPr>
        <p:spPr bwMode="auto">
          <a:xfrm>
            <a:off x="250825" y="4292600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688" name="Group 16"/>
          <p:cNvGrpSpPr>
            <a:grpSpLocks/>
          </p:cNvGrpSpPr>
          <p:nvPr/>
        </p:nvGrpSpPr>
        <p:grpSpPr bwMode="auto">
          <a:xfrm>
            <a:off x="6138863" y="5157788"/>
            <a:ext cx="504825" cy="431800"/>
            <a:chOff x="657" y="1253"/>
            <a:chExt cx="318" cy="272"/>
          </a:xfrm>
        </p:grpSpPr>
        <p:sp>
          <p:nvSpPr>
            <p:cNvPr id="11319" name="Rectangle 17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11320" name="Rectangle 18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28691" name="Group 19"/>
          <p:cNvGrpSpPr>
            <a:grpSpLocks/>
          </p:cNvGrpSpPr>
          <p:nvPr/>
        </p:nvGrpSpPr>
        <p:grpSpPr bwMode="auto">
          <a:xfrm>
            <a:off x="5683250" y="4460875"/>
            <a:ext cx="960438" cy="366713"/>
            <a:chOff x="4135" y="1718"/>
            <a:chExt cx="605" cy="231"/>
          </a:xfrm>
        </p:grpSpPr>
        <p:sp>
          <p:nvSpPr>
            <p:cNvPr id="11317" name="Rectangle 20"/>
            <p:cNvSpPr>
              <a:spLocks noChangeArrowheads="1"/>
            </p:cNvSpPr>
            <p:nvPr/>
          </p:nvSpPr>
          <p:spPr bwMode="auto">
            <a:xfrm>
              <a:off x="4422" y="1768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1318" name="Text Box 21"/>
            <p:cNvSpPr txBox="1">
              <a:spLocks noChangeArrowheads="1"/>
            </p:cNvSpPr>
            <p:nvPr/>
          </p:nvSpPr>
          <p:spPr bwMode="auto">
            <a:xfrm>
              <a:off x="4135" y="171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list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28694" name="Line 22"/>
          <p:cNvSpPr>
            <a:spLocks noChangeShapeType="1"/>
          </p:cNvSpPr>
          <p:nvPr/>
        </p:nvSpPr>
        <p:spPr bwMode="auto">
          <a:xfrm flipH="1" flipV="1">
            <a:off x="5275263" y="3163888"/>
            <a:ext cx="1120775" cy="1504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695" name="Group 23"/>
          <p:cNvGrpSpPr>
            <a:grpSpLocks/>
          </p:cNvGrpSpPr>
          <p:nvPr/>
        </p:nvGrpSpPr>
        <p:grpSpPr bwMode="auto">
          <a:xfrm>
            <a:off x="7339013" y="4460875"/>
            <a:ext cx="1047750" cy="366713"/>
            <a:chOff x="4180" y="2432"/>
            <a:chExt cx="660" cy="231"/>
          </a:xfrm>
        </p:grpSpPr>
        <p:sp>
          <p:nvSpPr>
            <p:cNvPr id="11315" name="Rectangle 24"/>
            <p:cNvSpPr>
              <a:spLocks noChangeArrowheads="1"/>
            </p:cNvSpPr>
            <p:nvPr/>
          </p:nvSpPr>
          <p:spPr bwMode="auto">
            <a:xfrm>
              <a:off x="4522" y="2482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1316" name="Text Box 25"/>
            <p:cNvSpPr txBox="1">
              <a:spLocks noChangeArrowheads="1"/>
            </p:cNvSpPr>
            <p:nvPr/>
          </p:nvSpPr>
          <p:spPr bwMode="auto">
            <a:xfrm>
              <a:off x="4180" y="243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tmp</a:t>
              </a:r>
              <a:r>
                <a:rPr lang="en-US" altLang="nl-BE"/>
                <a:t>:</a:t>
              </a:r>
            </a:p>
          </p:txBody>
        </p:sp>
      </p:grpSp>
      <p:grpSp>
        <p:nvGrpSpPr>
          <p:cNvPr id="28698" name="Group 26"/>
          <p:cNvGrpSpPr>
            <a:grpSpLocks/>
          </p:cNvGrpSpPr>
          <p:nvPr/>
        </p:nvGrpSpPr>
        <p:grpSpPr bwMode="auto">
          <a:xfrm>
            <a:off x="5283200" y="3068638"/>
            <a:ext cx="863600" cy="2176462"/>
            <a:chOff x="2880" y="1258"/>
            <a:chExt cx="544" cy="1371"/>
          </a:xfrm>
        </p:grpSpPr>
        <p:sp>
          <p:nvSpPr>
            <p:cNvPr id="11313" name="Line 27"/>
            <p:cNvSpPr>
              <a:spLocks noChangeShapeType="1"/>
            </p:cNvSpPr>
            <p:nvPr/>
          </p:nvSpPr>
          <p:spPr bwMode="auto">
            <a:xfrm flipV="1">
              <a:off x="2880" y="2629"/>
              <a:ext cx="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4" name="Line 28"/>
            <p:cNvSpPr>
              <a:spLocks noChangeShapeType="1"/>
            </p:cNvSpPr>
            <p:nvPr/>
          </p:nvSpPr>
          <p:spPr bwMode="auto">
            <a:xfrm>
              <a:off x="2895" y="1258"/>
              <a:ext cx="0" cy="13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704" name="Group 32"/>
          <p:cNvGrpSpPr>
            <a:grpSpLocks/>
          </p:cNvGrpSpPr>
          <p:nvPr/>
        </p:nvGrpSpPr>
        <p:grpSpPr bwMode="auto">
          <a:xfrm>
            <a:off x="7980363" y="4652963"/>
            <a:ext cx="288925" cy="304800"/>
            <a:chOff x="2043" y="1454"/>
            <a:chExt cx="182" cy="192"/>
          </a:xfrm>
        </p:grpSpPr>
        <p:sp>
          <p:nvSpPr>
            <p:cNvPr id="11309" name="Line 33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0" name="Line 34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1" name="Line 35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2" name="Line 36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709" name="Line 37"/>
          <p:cNvSpPr>
            <a:spLocks noChangeShapeType="1"/>
          </p:cNvSpPr>
          <p:nvPr/>
        </p:nvSpPr>
        <p:spPr bwMode="auto">
          <a:xfrm>
            <a:off x="211138" y="45815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0" name="Line 38"/>
          <p:cNvSpPr>
            <a:spLocks noChangeShapeType="1"/>
          </p:cNvSpPr>
          <p:nvPr/>
        </p:nvSpPr>
        <p:spPr bwMode="auto">
          <a:xfrm>
            <a:off x="211138" y="486886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1" name="Line 39"/>
          <p:cNvSpPr>
            <a:spLocks noChangeShapeType="1"/>
          </p:cNvSpPr>
          <p:nvPr/>
        </p:nvSpPr>
        <p:spPr bwMode="auto">
          <a:xfrm>
            <a:off x="211138" y="51260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2" name="Line 40"/>
          <p:cNvSpPr>
            <a:spLocks noChangeShapeType="1"/>
          </p:cNvSpPr>
          <p:nvPr/>
        </p:nvSpPr>
        <p:spPr bwMode="auto">
          <a:xfrm>
            <a:off x="211138" y="537368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3" name="Line 41"/>
          <p:cNvSpPr>
            <a:spLocks noChangeShapeType="1"/>
          </p:cNvSpPr>
          <p:nvPr/>
        </p:nvSpPr>
        <p:spPr bwMode="auto">
          <a:xfrm>
            <a:off x="211138" y="56610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4" name="Line 42"/>
          <p:cNvSpPr>
            <a:spLocks noChangeShapeType="1"/>
          </p:cNvSpPr>
          <p:nvPr/>
        </p:nvSpPr>
        <p:spPr bwMode="auto">
          <a:xfrm>
            <a:off x="211138" y="34290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20" name="Group 48"/>
          <p:cNvGrpSpPr>
            <a:grpSpLocks/>
          </p:cNvGrpSpPr>
          <p:nvPr/>
        </p:nvGrpSpPr>
        <p:grpSpPr bwMode="auto">
          <a:xfrm>
            <a:off x="8172450" y="2957513"/>
            <a:ext cx="504825" cy="431800"/>
            <a:chOff x="657" y="1253"/>
            <a:chExt cx="318" cy="272"/>
          </a:xfrm>
        </p:grpSpPr>
        <p:sp>
          <p:nvSpPr>
            <p:cNvPr id="11307" name="Rectangle 49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11308" name="Rectangle 50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28723" name="Group 51"/>
          <p:cNvGrpSpPr>
            <a:grpSpLocks/>
          </p:cNvGrpSpPr>
          <p:nvPr/>
        </p:nvGrpSpPr>
        <p:grpSpPr bwMode="auto">
          <a:xfrm>
            <a:off x="8277225" y="3284538"/>
            <a:ext cx="288925" cy="304800"/>
            <a:chOff x="2043" y="1454"/>
            <a:chExt cx="182" cy="192"/>
          </a:xfrm>
        </p:grpSpPr>
        <p:sp>
          <p:nvSpPr>
            <p:cNvPr id="11303" name="Line 52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4" name="Line 53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5" name="Line 54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6" name="Line 55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728" name="Line 56"/>
          <p:cNvSpPr>
            <a:spLocks noChangeShapeType="1"/>
          </p:cNvSpPr>
          <p:nvPr/>
        </p:nvSpPr>
        <p:spPr bwMode="auto">
          <a:xfrm>
            <a:off x="5292725" y="3068638"/>
            <a:ext cx="2879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9" name="Line 57"/>
          <p:cNvSpPr>
            <a:spLocks noChangeShapeType="1"/>
          </p:cNvSpPr>
          <p:nvPr/>
        </p:nvSpPr>
        <p:spPr bwMode="auto">
          <a:xfrm flipV="1">
            <a:off x="8116888" y="3429000"/>
            <a:ext cx="142875" cy="1223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30" name="Group 58"/>
          <p:cNvGrpSpPr>
            <a:grpSpLocks/>
          </p:cNvGrpSpPr>
          <p:nvPr/>
        </p:nvGrpSpPr>
        <p:grpSpPr bwMode="auto">
          <a:xfrm>
            <a:off x="6138863" y="5157788"/>
            <a:ext cx="504825" cy="431800"/>
            <a:chOff x="657" y="1253"/>
            <a:chExt cx="318" cy="272"/>
          </a:xfrm>
        </p:grpSpPr>
        <p:sp>
          <p:nvSpPr>
            <p:cNvPr id="11301" name="Rectangle 59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11302" name="Rectangle 60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28733" name="Line 61"/>
          <p:cNvSpPr>
            <a:spLocks noChangeShapeType="1"/>
          </p:cNvSpPr>
          <p:nvPr/>
        </p:nvSpPr>
        <p:spPr bwMode="auto">
          <a:xfrm flipV="1">
            <a:off x="6380163" y="3109913"/>
            <a:ext cx="1800225" cy="237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34" name="Group 62"/>
          <p:cNvGrpSpPr>
            <a:grpSpLocks/>
          </p:cNvGrpSpPr>
          <p:nvPr/>
        </p:nvGrpSpPr>
        <p:grpSpPr bwMode="auto">
          <a:xfrm>
            <a:off x="7019925" y="2957513"/>
            <a:ext cx="504825" cy="431800"/>
            <a:chOff x="657" y="1253"/>
            <a:chExt cx="318" cy="272"/>
          </a:xfrm>
        </p:grpSpPr>
        <p:sp>
          <p:nvSpPr>
            <p:cNvPr id="11299" name="Rectangle 63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11300" name="Rectangle 64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28737" name="Line 65"/>
          <p:cNvSpPr>
            <a:spLocks noChangeShapeType="1"/>
          </p:cNvSpPr>
          <p:nvPr/>
        </p:nvSpPr>
        <p:spPr bwMode="auto">
          <a:xfrm flipV="1">
            <a:off x="7235825" y="3068638"/>
            <a:ext cx="9366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8" name="Line 66"/>
          <p:cNvSpPr>
            <a:spLocks noChangeShapeType="1"/>
          </p:cNvSpPr>
          <p:nvPr/>
        </p:nvSpPr>
        <p:spPr bwMode="auto">
          <a:xfrm>
            <a:off x="5292725" y="3068638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15" name="Group 43"/>
          <p:cNvGrpSpPr>
            <a:grpSpLocks/>
          </p:cNvGrpSpPr>
          <p:nvPr/>
        </p:nvGrpSpPr>
        <p:grpSpPr bwMode="auto">
          <a:xfrm>
            <a:off x="6243638" y="5484813"/>
            <a:ext cx="288925" cy="304800"/>
            <a:chOff x="2043" y="1454"/>
            <a:chExt cx="182" cy="192"/>
          </a:xfrm>
        </p:grpSpPr>
        <p:sp>
          <p:nvSpPr>
            <p:cNvPr id="11295" name="Line 44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6" name="Line 45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7" name="Line 46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8" name="Line 47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43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5" grpId="0" animBg="1"/>
      <p:bldP spid="28685" grpId="1" animBg="1"/>
      <p:bldP spid="28694" grpId="0" animBg="1"/>
      <p:bldP spid="28694" grpId="1" animBg="1"/>
      <p:bldP spid="28694" grpId="2" animBg="1"/>
      <p:bldP spid="28694" grpId="3" animBg="1"/>
      <p:bldP spid="28709" grpId="0" animBg="1"/>
      <p:bldP spid="28709" grpId="1" animBg="1"/>
      <p:bldP spid="28709" grpId="2" animBg="1"/>
      <p:bldP spid="28709" grpId="3" animBg="1"/>
      <p:bldP spid="28710" grpId="0" animBg="1"/>
      <p:bldP spid="28710" grpId="1" animBg="1"/>
      <p:bldP spid="28710" grpId="2" animBg="1"/>
      <p:bldP spid="28710" grpId="3" animBg="1"/>
      <p:bldP spid="28711" grpId="0" animBg="1"/>
      <p:bldP spid="28711" grpId="1" animBg="1"/>
      <p:bldP spid="28711" grpId="2" animBg="1"/>
      <p:bldP spid="28711" grpId="3" animBg="1"/>
      <p:bldP spid="28712" grpId="0" animBg="1"/>
      <p:bldP spid="28712" grpId="1" animBg="1"/>
      <p:bldP spid="28712" grpId="2" animBg="1"/>
      <p:bldP spid="28712" grpId="3" animBg="1"/>
      <p:bldP spid="28713" grpId="0" animBg="1"/>
      <p:bldP spid="28713" grpId="1" animBg="1"/>
      <p:bldP spid="28713" grpId="2" animBg="1"/>
      <p:bldP spid="28713" grpId="3" animBg="1"/>
      <p:bldP spid="28714" grpId="0" animBg="1"/>
      <p:bldP spid="28714" grpId="1" animBg="1"/>
      <p:bldP spid="28714" grpId="2" animBg="1"/>
      <p:bldP spid="28714" grpId="3" animBg="1"/>
      <p:bldP spid="28714" grpId="4" animBg="1"/>
      <p:bldP spid="28728" grpId="0" animBg="1"/>
      <p:bldP spid="28728" grpId="1" animBg="1"/>
      <p:bldP spid="28728" grpId="2" animBg="1"/>
      <p:bldP spid="28729" grpId="0" animBg="1"/>
      <p:bldP spid="28729" grpId="1" animBg="1"/>
      <p:bldP spid="28733" grpId="0" animBg="1"/>
      <p:bldP spid="28733" grpId="1" animBg="1"/>
      <p:bldP spid="28737" grpId="0" animBg="1"/>
      <p:bldP spid="287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Input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827088" y="1957388"/>
            <a:ext cx="383063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#include &lt;</a:t>
            </a: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stdio.h</a:t>
            </a:r>
            <a:r>
              <a:rPr lang="en-US" altLang="nl-BE" sz="240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24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double x,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</a:t>
            </a: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scanf</a:t>
            </a:r>
            <a:r>
              <a:rPr lang="en-US" altLang="nl-BE" sz="2400">
                <a:latin typeface="Times New Roman" pitchFamily="18" charset="0"/>
              </a:rPr>
              <a:t>(</a:t>
            </a:r>
            <a:r>
              <a:rPr lang="en-US" altLang="nl-BE" sz="2400">
                <a:solidFill>
                  <a:srgbClr val="FF0000"/>
                </a:solidFill>
                <a:latin typeface="Times New Roman" pitchFamily="18" charset="0"/>
              </a:rPr>
              <a:t>"%lf,%lf"</a:t>
            </a:r>
            <a:r>
              <a:rPr lang="en-US" altLang="nl-BE" sz="2400">
                <a:latin typeface="Times New Roman" pitchFamily="18" charset="0"/>
              </a:rPr>
              <a:t>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         </a:t>
            </a:r>
            <a:r>
              <a:rPr lang="en-US" altLang="nl-BE" sz="2400">
                <a:solidFill>
                  <a:srgbClr val="0000FF"/>
                </a:solidFill>
                <a:latin typeface="Times New Roman" pitchFamily="18" charset="0"/>
              </a:rPr>
              <a:t>&amp;x</a:t>
            </a:r>
            <a:r>
              <a:rPr lang="en-US" altLang="nl-BE" sz="2400">
                <a:latin typeface="Times New Roman" pitchFamily="18" charset="0"/>
              </a:rPr>
              <a:t>, </a:t>
            </a:r>
            <a:r>
              <a:rPr lang="en-US" altLang="nl-BE" sz="2400">
                <a:solidFill>
                  <a:srgbClr val="0000FF"/>
                </a:solidFill>
                <a:latin typeface="Times New Roman" pitchFamily="18" charset="0"/>
              </a:rPr>
              <a:t>&amp;y</a:t>
            </a:r>
            <a:r>
              <a:rPr lang="en-US" altLang="nl-BE" sz="2400">
                <a:latin typeface="Times New Roman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    </a:t>
            </a:r>
            <a:r>
              <a:rPr lang="en-US" altLang="nl-BE" sz="2400">
                <a:latin typeface="Times New Roman" pitchFamily="18" charset="0"/>
              </a:rPr>
              <a:t>printf("%lf + %lf = %lf\n",</a:t>
            </a:r>
            <a:br>
              <a:rPr lang="en-US" altLang="nl-BE" sz="2400">
                <a:latin typeface="Times New Roman" pitchFamily="18" charset="0"/>
              </a:rPr>
            </a:br>
            <a:r>
              <a:rPr lang="en-US" altLang="nl-BE" sz="2400">
                <a:latin typeface="Times New Roman" pitchFamily="18" charset="0"/>
              </a:rPr>
              <a:t>              x, y, x + 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771775" y="1989138"/>
            <a:ext cx="6289675" cy="1739900"/>
            <a:chOff x="1746" y="1253"/>
            <a:chExt cx="3962" cy="1096"/>
          </a:xfrm>
        </p:grpSpPr>
        <p:sp>
          <p:nvSpPr>
            <p:cNvPr id="17419" name="Line 4"/>
            <p:cNvSpPr>
              <a:spLocks noChangeShapeType="1"/>
            </p:cNvSpPr>
            <p:nvPr/>
          </p:nvSpPr>
          <p:spPr bwMode="auto">
            <a:xfrm flipH="1">
              <a:off x="1746" y="1389"/>
              <a:ext cx="1043" cy="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7420" name="Text Box 5"/>
            <p:cNvSpPr txBox="1">
              <a:spLocks noChangeArrowheads="1"/>
            </p:cNvSpPr>
            <p:nvPr/>
          </p:nvSpPr>
          <p:spPr bwMode="auto">
            <a:xfrm>
              <a:off x="2822" y="1253"/>
              <a:ext cx="2886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format string</a:t>
              </a:r>
              <a:r>
                <a:rPr lang="en-US" altLang="nl-BE" sz="1800"/>
                <a:t>: instructions for format</a:t>
              </a:r>
              <a:br>
                <a:rPr lang="en-US" altLang="nl-BE" sz="1800"/>
              </a:br>
              <a:r>
                <a:rPr lang="en-US" altLang="nl-BE" sz="1800"/>
                <a:t>of input, read two real numbers separated</a:t>
              </a:r>
              <a:br>
                <a:rPr lang="en-US" altLang="nl-BE" sz="1800"/>
              </a:br>
              <a:r>
                <a:rPr lang="en-US" altLang="nl-BE" sz="1800"/>
                <a:t>by '</a:t>
              </a:r>
              <a:r>
                <a:rPr lang="en-US" altLang="nl-BE" sz="1800">
                  <a:latin typeface="Times New Roman" pitchFamily="18" charset="0"/>
                </a:rPr>
                <a:t>,</a:t>
              </a:r>
              <a:r>
                <a:rPr lang="en-US" altLang="nl-BE" sz="1800"/>
                <a:t>', store the values into variables </a:t>
              </a:r>
              <a:r>
                <a:rPr lang="en-US" altLang="nl-BE" sz="1800">
                  <a:latin typeface="Times New Roman" pitchFamily="18" charset="0"/>
                </a:rPr>
                <a:t>x</a:t>
              </a:r>
              <a:r>
                <a:rPr lang="en-US" altLang="nl-BE" sz="1800"/>
                <a:t> and </a:t>
              </a:r>
              <a:r>
                <a:rPr lang="en-US" altLang="nl-BE" sz="1800">
                  <a:latin typeface="Times New Roman" pitchFamily="18" charset="0"/>
                </a:rPr>
                <a:t>y</a:t>
              </a:r>
              <a:r>
                <a:rPr lang="en-US" altLang="nl-BE" sz="1800"/>
                <a:t/>
              </a:r>
              <a:br>
                <a:rPr lang="en-US" altLang="nl-BE" sz="1800"/>
              </a:b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%lf </a:t>
              </a:r>
              <a:r>
                <a:rPr lang="en-US" altLang="nl-BE" sz="1800"/>
                <a:t>: a </a:t>
              </a:r>
              <a:r>
                <a:rPr lang="en-US" altLang="nl-BE" sz="1800">
                  <a:latin typeface="Times New Roman" pitchFamily="18" charset="0"/>
                </a:rPr>
                <a:t>double</a:t>
              </a:r>
              <a:r>
                <a:rPr lang="en-US" altLang="nl-BE" sz="1800"/>
                <a:t> value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%d</a:t>
              </a:r>
              <a:r>
                <a:rPr lang="en-US" altLang="nl-BE" sz="1800"/>
                <a:t> : an </a:t>
              </a:r>
              <a:r>
                <a:rPr lang="en-US" altLang="nl-BE" sz="1800">
                  <a:latin typeface="Times New Roman" pitchFamily="18" charset="0"/>
                </a:rPr>
                <a:t>int</a:t>
              </a:r>
              <a:r>
                <a:rPr lang="en-US" altLang="nl-BE" sz="1800"/>
                <a:t> value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979613" y="3860800"/>
            <a:ext cx="7086600" cy="1792288"/>
            <a:chOff x="1247" y="2432"/>
            <a:chExt cx="4464" cy="1129"/>
          </a:xfrm>
        </p:grpSpPr>
        <p:sp>
          <p:nvSpPr>
            <p:cNvPr id="17417" name="Line 6"/>
            <p:cNvSpPr>
              <a:spLocks noChangeShapeType="1"/>
            </p:cNvSpPr>
            <p:nvPr/>
          </p:nvSpPr>
          <p:spPr bwMode="auto">
            <a:xfrm flipH="1" flipV="1">
              <a:off x="1247" y="2432"/>
              <a:ext cx="1542" cy="862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7418" name="Text Box 7"/>
            <p:cNvSpPr txBox="1">
              <a:spLocks noChangeArrowheads="1"/>
            </p:cNvSpPr>
            <p:nvPr/>
          </p:nvSpPr>
          <p:spPr bwMode="auto">
            <a:xfrm>
              <a:off x="2822" y="3154"/>
              <a:ext cx="2889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  <a:latin typeface="Times New Roman" pitchFamily="18" charset="0"/>
                </a:rPr>
                <a:t>scanf</a:t>
              </a:r>
              <a:r>
                <a:rPr lang="en-US" altLang="nl-BE" sz="1800">
                  <a:solidFill>
                    <a:srgbClr val="00CC00"/>
                  </a:solidFill>
                </a:rPr>
                <a:t> "function":</a:t>
              </a:r>
              <a:r>
                <a:rPr lang="en-US" altLang="nl-BE" sz="1800"/>
                <a:t> read from stdin (= console)</a:t>
              </a:r>
              <a:br>
                <a:rPr lang="en-US" altLang="nl-BE" sz="1800"/>
              </a:br>
              <a:r>
                <a:rPr lang="en-US" altLang="nl-BE" sz="1800"/>
                <a:t>    declared in </a:t>
              </a:r>
              <a:r>
                <a:rPr lang="en-US" altLang="nl-BE" sz="1800">
                  <a:latin typeface="Times New Roman" pitchFamily="18" charset="0"/>
                </a:rPr>
                <a:t>stdio.h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916238" y="3716338"/>
            <a:ext cx="4056062" cy="366712"/>
            <a:chOff x="1837" y="2341"/>
            <a:chExt cx="2555" cy="231"/>
          </a:xfrm>
        </p:grpSpPr>
        <p:sp>
          <p:nvSpPr>
            <p:cNvPr id="17415" name="Text Box 8"/>
            <p:cNvSpPr txBox="1">
              <a:spLocks noChangeArrowheads="1"/>
            </p:cNvSpPr>
            <p:nvPr/>
          </p:nvSpPr>
          <p:spPr bwMode="auto">
            <a:xfrm>
              <a:off x="2836" y="2341"/>
              <a:ext cx="15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00FF"/>
                  </a:solidFill>
                </a:rPr>
                <a:t>magic</a:t>
              </a:r>
              <a:r>
                <a:rPr lang="en-US" altLang="nl-BE" sz="1800"/>
                <a:t>, at least for now</a:t>
              </a:r>
              <a:endParaRPr lang="en-US" altLang="nl-BE" sz="1800">
                <a:latin typeface="Times New Roman" pitchFamily="18" charset="0"/>
              </a:endParaRPr>
            </a:p>
          </p:txBody>
        </p:sp>
        <p:sp>
          <p:nvSpPr>
            <p:cNvPr id="17416" name="Line 9"/>
            <p:cNvSpPr>
              <a:spLocks noChangeShapeType="1"/>
            </p:cNvSpPr>
            <p:nvPr/>
          </p:nvSpPr>
          <p:spPr bwMode="auto">
            <a:xfrm flipH="1">
              <a:off x="1837" y="2477"/>
              <a:ext cx="952" cy="4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183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Traversing lists: contains</a:t>
            </a: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466725" y="2852738"/>
            <a:ext cx="3163888" cy="3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int contains(List 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(list == NULL)</a:t>
            </a:r>
            <a:br>
              <a:rPr lang="en-US" altLang="nl-BE">
                <a:latin typeface="Times New Roman" panose="02020603050405020304" pitchFamily="18" charset="0"/>
              </a:rPr>
            </a:br>
            <a:r>
              <a:rPr lang="en-US" altLang="nl-BE">
                <a:latin typeface="Times New Roman" panose="02020603050405020304" pitchFamily="18" charset="0"/>
              </a:rPr>
              <a:t>        return False;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else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Item tmp = 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do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if (tmp-&gt;value == value)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    return True;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tmp = tmp-&gt;next;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} while (tmp != NULL)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return False;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508000" y="1341438"/>
            <a:ext cx="23018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List 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if (contains(l, 7)) {….}</a:t>
            </a:r>
          </a:p>
        </p:txBody>
      </p:sp>
      <p:sp>
        <p:nvSpPr>
          <p:cNvPr id="12293" name="Line 7"/>
          <p:cNvSpPr>
            <a:spLocks noChangeShapeType="1"/>
          </p:cNvSpPr>
          <p:nvPr/>
        </p:nvSpPr>
        <p:spPr bwMode="auto">
          <a:xfrm>
            <a:off x="250825" y="2635250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294" name="Group 8"/>
          <p:cNvGrpSpPr>
            <a:grpSpLocks/>
          </p:cNvGrpSpPr>
          <p:nvPr/>
        </p:nvGrpSpPr>
        <p:grpSpPr bwMode="auto">
          <a:xfrm>
            <a:off x="5667375" y="1619250"/>
            <a:ext cx="504825" cy="431800"/>
            <a:chOff x="657" y="1253"/>
            <a:chExt cx="318" cy="272"/>
          </a:xfrm>
        </p:grpSpPr>
        <p:sp>
          <p:nvSpPr>
            <p:cNvPr id="12326" name="Rectangle 9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12327" name="Rectangle 10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2295" name="Group 11"/>
          <p:cNvGrpSpPr>
            <a:grpSpLocks/>
          </p:cNvGrpSpPr>
          <p:nvPr/>
        </p:nvGrpSpPr>
        <p:grpSpPr bwMode="auto">
          <a:xfrm>
            <a:off x="6640513" y="1619250"/>
            <a:ext cx="504825" cy="431800"/>
            <a:chOff x="657" y="1253"/>
            <a:chExt cx="318" cy="272"/>
          </a:xfrm>
        </p:grpSpPr>
        <p:sp>
          <p:nvSpPr>
            <p:cNvPr id="12324" name="Rectangle 12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12325" name="Rectangle 13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12296" name="Line 14"/>
          <p:cNvSpPr>
            <a:spLocks noChangeShapeType="1"/>
          </p:cNvSpPr>
          <p:nvPr/>
        </p:nvSpPr>
        <p:spPr bwMode="auto">
          <a:xfrm flipV="1">
            <a:off x="5929313" y="1714500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297" name="Group 15"/>
          <p:cNvGrpSpPr>
            <a:grpSpLocks/>
          </p:cNvGrpSpPr>
          <p:nvPr/>
        </p:nvGrpSpPr>
        <p:grpSpPr bwMode="auto">
          <a:xfrm>
            <a:off x="7616825" y="1619250"/>
            <a:ext cx="504825" cy="431800"/>
            <a:chOff x="657" y="1253"/>
            <a:chExt cx="318" cy="272"/>
          </a:xfrm>
        </p:grpSpPr>
        <p:sp>
          <p:nvSpPr>
            <p:cNvPr id="12322" name="Rectangle 16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3</a:t>
              </a:r>
            </a:p>
          </p:txBody>
        </p:sp>
        <p:sp>
          <p:nvSpPr>
            <p:cNvPr id="12323" name="Rectangle 17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2298" name="Group 18"/>
          <p:cNvGrpSpPr>
            <a:grpSpLocks/>
          </p:cNvGrpSpPr>
          <p:nvPr/>
        </p:nvGrpSpPr>
        <p:grpSpPr bwMode="auto">
          <a:xfrm>
            <a:off x="7729538" y="1938338"/>
            <a:ext cx="288925" cy="304800"/>
            <a:chOff x="2043" y="1454"/>
            <a:chExt cx="182" cy="192"/>
          </a:xfrm>
        </p:grpSpPr>
        <p:sp>
          <p:nvSpPr>
            <p:cNvPr id="12318" name="Line 19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Line 20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0" name="Line 21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1" name="Line 22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99" name="Line 23"/>
          <p:cNvSpPr>
            <a:spLocks noChangeShapeType="1"/>
          </p:cNvSpPr>
          <p:nvPr/>
        </p:nvSpPr>
        <p:spPr bwMode="auto">
          <a:xfrm flipV="1">
            <a:off x="6905625" y="1714500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300" name="Group 24"/>
          <p:cNvGrpSpPr>
            <a:grpSpLocks/>
          </p:cNvGrpSpPr>
          <p:nvPr/>
        </p:nvGrpSpPr>
        <p:grpSpPr bwMode="auto">
          <a:xfrm>
            <a:off x="4314825" y="1555750"/>
            <a:ext cx="742950" cy="366713"/>
            <a:chOff x="371" y="1203"/>
            <a:chExt cx="468" cy="231"/>
          </a:xfrm>
        </p:grpSpPr>
        <p:sp>
          <p:nvSpPr>
            <p:cNvPr id="12316" name="Rectangle 25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2317" name="Text Box 26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12301" name="Line 27"/>
          <p:cNvSpPr>
            <a:spLocks noChangeShapeType="1"/>
          </p:cNvSpPr>
          <p:nvPr/>
        </p:nvSpPr>
        <p:spPr bwMode="auto">
          <a:xfrm>
            <a:off x="4811713" y="1738313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48" name="Group 28"/>
          <p:cNvGrpSpPr>
            <a:grpSpLocks/>
          </p:cNvGrpSpPr>
          <p:nvPr/>
        </p:nvGrpSpPr>
        <p:grpSpPr bwMode="auto">
          <a:xfrm>
            <a:off x="5195888" y="3157538"/>
            <a:ext cx="960437" cy="366712"/>
            <a:chOff x="4135" y="1718"/>
            <a:chExt cx="605" cy="231"/>
          </a:xfrm>
        </p:grpSpPr>
        <p:sp>
          <p:nvSpPr>
            <p:cNvPr id="12314" name="Rectangle 29"/>
            <p:cNvSpPr>
              <a:spLocks noChangeArrowheads="1"/>
            </p:cNvSpPr>
            <p:nvPr/>
          </p:nvSpPr>
          <p:spPr bwMode="auto">
            <a:xfrm>
              <a:off x="4422" y="1768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2315" name="Text Box 30"/>
            <p:cNvSpPr txBox="1">
              <a:spLocks noChangeArrowheads="1"/>
            </p:cNvSpPr>
            <p:nvPr/>
          </p:nvSpPr>
          <p:spPr bwMode="auto">
            <a:xfrm>
              <a:off x="4135" y="171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list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30751" name="Line 31"/>
          <p:cNvSpPr>
            <a:spLocks noChangeShapeType="1"/>
          </p:cNvSpPr>
          <p:nvPr/>
        </p:nvSpPr>
        <p:spPr bwMode="auto">
          <a:xfrm flipV="1">
            <a:off x="5908675" y="2036763"/>
            <a:ext cx="0" cy="1328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752" name="Group 32"/>
          <p:cNvGrpSpPr>
            <a:grpSpLocks/>
          </p:cNvGrpSpPr>
          <p:nvPr/>
        </p:nvGrpSpPr>
        <p:grpSpPr bwMode="auto">
          <a:xfrm>
            <a:off x="6851650" y="3157538"/>
            <a:ext cx="1047750" cy="366712"/>
            <a:chOff x="4180" y="2432"/>
            <a:chExt cx="660" cy="231"/>
          </a:xfrm>
        </p:grpSpPr>
        <p:sp>
          <p:nvSpPr>
            <p:cNvPr id="12312" name="Rectangle 33"/>
            <p:cNvSpPr>
              <a:spLocks noChangeArrowheads="1"/>
            </p:cNvSpPr>
            <p:nvPr/>
          </p:nvSpPr>
          <p:spPr bwMode="auto">
            <a:xfrm>
              <a:off x="4522" y="2482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2313" name="Text Box 34"/>
            <p:cNvSpPr txBox="1">
              <a:spLocks noChangeArrowheads="1"/>
            </p:cNvSpPr>
            <p:nvPr/>
          </p:nvSpPr>
          <p:spPr bwMode="auto">
            <a:xfrm>
              <a:off x="4180" y="243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tmp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30755" name="Line 35"/>
          <p:cNvSpPr>
            <a:spLocks noChangeShapeType="1"/>
          </p:cNvSpPr>
          <p:nvPr/>
        </p:nvSpPr>
        <p:spPr bwMode="auto">
          <a:xfrm flipH="1" flipV="1">
            <a:off x="6083300" y="2076450"/>
            <a:ext cx="1560513" cy="126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6" name="Line 36"/>
          <p:cNvSpPr>
            <a:spLocks noChangeShapeType="1"/>
          </p:cNvSpPr>
          <p:nvPr/>
        </p:nvSpPr>
        <p:spPr bwMode="auto">
          <a:xfrm>
            <a:off x="179388" y="30686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7" name="Line 37"/>
          <p:cNvSpPr>
            <a:spLocks noChangeShapeType="1"/>
          </p:cNvSpPr>
          <p:nvPr/>
        </p:nvSpPr>
        <p:spPr bwMode="auto">
          <a:xfrm>
            <a:off x="179388" y="41497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179388" y="50133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9" name="Line 39"/>
          <p:cNvSpPr>
            <a:spLocks noChangeShapeType="1"/>
          </p:cNvSpPr>
          <p:nvPr/>
        </p:nvSpPr>
        <p:spPr bwMode="auto">
          <a:xfrm>
            <a:off x="179388" y="47244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0" name="Line 40"/>
          <p:cNvSpPr>
            <a:spLocks noChangeShapeType="1"/>
          </p:cNvSpPr>
          <p:nvPr/>
        </p:nvSpPr>
        <p:spPr bwMode="auto">
          <a:xfrm>
            <a:off x="179388" y="530066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1" name="Line 41"/>
          <p:cNvSpPr>
            <a:spLocks noChangeShapeType="1"/>
          </p:cNvSpPr>
          <p:nvPr/>
        </p:nvSpPr>
        <p:spPr bwMode="auto">
          <a:xfrm flipH="1" flipV="1">
            <a:off x="6877050" y="2060575"/>
            <a:ext cx="790575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009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1" grpId="0" animBg="1"/>
      <p:bldP spid="30755" grpId="0" animBg="1"/>
      <p:bldP spid="30755" grpId="1" animBg="1"/>
      <p:bldP spid="30756" grpId="0" animBg="1"/>
      <p:bldP spid="30756" grpId="1" animBg="1"/>
      <p:bldP spid="30757" grpId="0" animBg="1"/>
      <p:bldP spid="30757" grpId="1" animBg="1"/>
      <p:bldP spid="30758" grpId="0" animBg="1"/>
      <p:bldP spid="30759" grpId="0" animBg="1"/>
      <p:bldP spid="30759" grpId="1" animBg="1"/>
      <p:bldP spid="30759" grpId="2" animBg="1"/>
      <p:bldP spid="30759" grpId="3" animBg="1"/>
      <p:bldP spid="30760" grpId="0" animBg="1"/>
      <p:bldP spid="30760" grpId="1" animBg="1"/>
      <p:bldP spid="30761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Traversing lists: contains (cont.)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66725" y="2852738"/>
            <a:ext cx="3163888" cy="3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int contains(List 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(list == NULL)</a:t>
            </a:r>
            <a:br>
              <a:rPr lang="en-US" altLang="nl-BE">
                <a:latin typeface="Times New Roman" panose="02020603050405020304" pitchFamily="18" charset="0"/>
              </a:rPr>
            </a:br>
            <a:r>
              <a:rPr lang="en-US" altLang="nl-BE">
                <a:latin typeface="Times New Roman" panose="02020603050405020304" pitchFamily="18" charset="0"/>
              </a:rPr>
              <a:t>        return False;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else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Item tmp = 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do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if (tmp-&gt;value == value)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    return True;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tmp = tmp-&gt;next;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} while (tmp != NULL)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return False;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08000" y="1341438"/>
            <a:ext cx="24161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List 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if (contains(l, 12)) {….}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250825" y="2635250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18" name="Group 6"/>
          <p:cNvGrpSpPr>
            <a:grpSpLocks/>
          </p:cNvGrpSpPr>
          <p:nvPr/>
        </p:nvGrpSpPr>
        <p:grpSpPr bwMode="auto">
          <a:xfrm>
            <a:off x="5667375" y="1619250"/>
            <a:ext cx="504825" cy="431800"/>
            <a:chOff x="657" y="1253"/>
            <a:chExt cx="318" cy="272"/>
          </a:xfrm>
        </p:grpSpPr>
        <p:sp>
          <p:nvSpPr>
            <p:cNvPr id="13357" name="Rectangle 7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13358" name="Rectangle 8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3319" name="Group 9"/>
          <p:cNvGrpSpPr>
            <a:grpSpLocks/>
          </p:cNvGrpSpPr>
          <p:nvPr/>
        </p:nvGrpSpPr>
        <p:grpSpPr bwMode="auto">
          <a:xfrm>
            <a:off x="6640513" y="1619250"/>
            <a:ext cx="504825" cy="431800"/>
            <a:chOff x="657" y="1253"/>
            <a:chExt cx="318" cy="272"/>
          </a:xfrm>
        </p:grpSpPr>
        <p:sp>
          <p:nvSpPr>
            <p:cNvPr id="13355" name="Rectangle 10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13356" name="Rectangle 11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13320" name="Line 12"/>
          <p:cNvSpPr>
            <a:spLocks noChangeShapeType="1"/>
          </p:cNvSpPr>
          <p:nvPr/>
        </p:nvSpPr>
        <p:spPr bwMode="auto">
          <a:xfrm flipV="1">
            <a:off x="5929313" y="1714500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21" name="Group 13"/>
          <p:cNvGrpSpPr>
            <a:grpSpLocks/>
          </p:cNvGrpSpPr>
          <p:nvPr/>
        </p:nvGrpSpPr>
        <p:grpSpPr bwMode="auto">
          <a:xfrm>
            <a:off x="7616825" y="1619250"/>
            <a:ext cx="504825" cy="431800"/>
            <a:chOff x="657" y="1253"/>
            <a:chExt cx="318" cy="272"/>
          </a:xfrm>
        </p:grpSpPr>
        <p:sp>
          <p:nvSpPr>
            <p:cNvPr id="13353" name="Rectangle 14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3</a:t>
              </a:r>
            </a:p>
          </p:txBody>
        </p:sp>
        <p:sp>
          <p:nvSpPr>
            <p:cNvPr id="13354" name="Rectangle 15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3322" name="Group 16"/>
          <p:cNvGrpSpPr>
            <a:grpSpLocks/>
          </p:cNvGrpSpPr>
          <p:nvPr/>
        </p:nvGrpSpPr>
        <p:grpSpPr bwMode="auto">
          <a:xfrm>
            <a:off x="7729538" y="1938338"/>
            <a:ext cx="288925" cy="304800"/>
            <a:chOff x="2043" y="1454"/>
            <a:chExt cx="182" cy="192"/>
          </a:xfrm>
        </p:grpSpPr>
        <p:sp>
          <p:nvSpPr>
            <p:cNvPr id="13349" name="Line 17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0" name="Line 18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1" name="Line 19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2" name="Line 20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23" name="Line 21"/>
          <p:cNvSpPr>
            <a:spLocks noChangeShapeType="1"/>
          </p:cNvSpPr>
          <p:nvPr/>
        </p:nvSpPr>
        <p:spPr bwMode="auto">
          <a:xfrm flipV="1">
            <a:off x="6905625" y="1714500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24" name="Group 22"/>
          <p:cNvGrpSpPr>
            <a:grpSpLocks/>
          </p:cNvGrpSpPr>
          <p:nvPr/>
        </p:nvGrpSpPr>
        <p:grpSpPr bwMode="auto">
          <a:xfrm>
            <a:off x="4314825" y="1555750"/>
            <a:ext cx="742950" cy="366713"/>
            <a:chOff x="371" y="1203"/>
            <a:chExt cx="468" cy="231"/>
          </a:xfrm>
        </p:grpSpPr>
        <p:sp>
          <p:nvSpPr>
            <p:cNvPr id="13347" name="Rectangle 23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3348" name="Text Box 24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13325" name="Line 25"/>
          <p:cNvSpPr>
            <a:spLocks noChangeShapeType="1"/>
          </p:cNvSpPr>
          <p:nvPr/>
        </p:nvSpPr>
        <p:spPr bwMode="auto">
          <a:xfrm>
            <a:off x="4811713" y="1738313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986" name="Group 26"/>
          <p:cNvGrpSpPr>
            <a:grpSpLocks/>
          </p:cNvGrpSpPr>
          <p:nvPr/>
        </p:nvGrpSpPr>
        <p:grpSpPr bwMode="auto">
          <a:xfrm>
            <a:off x="5195888" y="3157538"/>
            <a:ext cx="960437" cy="366712"/>
            <a:chOff x="4135" y="1718"/>
            <a:chExt cx="605" cy="231"/>
          </a:xfrm>
        </p:grpSpPr>
        <p:sp>
          <p:nvSpPr>
            <p:cNvPr id="13345" name="Rectangle 27"/>
            <p:cNvSpPr>
              <a:spLocks noChangeArrowheads="1"/>
            </p:cNvSpPr>
            <p:nvPr/>
          </p:nvSpPr>
          <p:spPr bwMode="auto">
            <a:xfrm>
              <a:off x="4422" y="1768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3346" name="Text Box 28"/>
            <p:cNvSpPr txBox="1">
              <a:spLocks noChangeArrowheads="1"/>
            </p:cNvSpPr>
            <p:nvPr/>
          </p:nvSpPr>
          <p:spPr bwMode="auto">
            <a:xfrm>
              <a:off x="4135" y="171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list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40989" name="Line 29"/>
          <p:cNvSpPr>
            <a:spLocks noChangeShapeType="1"/>
          </p:cNvSpPr>
          <p:nvPr/>
        </p:nvSpPr>
        <p:spPr bwMode="auto">
          <a:xfrm flipV="1">
            <a:off x="5908675" y="2036763"/>
            <a:ext cx="0" cy="1328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990" name="Group 30"/>
          <p:cNvGrpSpPr>
            <a:grpSpLocks/>
          </p:cNvGrpSpPr>
          <p:nvPr/>
        </p:nvGrpSpPr>
        <p:grpSpPr bwMode="auto">
          <a:xfrm>
            <a:off x="6851650" y="3157538"/>
            <a:ext cx="1047750" cy="366712"/>
            <a:chOff x="4180" y="2432"/>
            <a:chExt cx="660" cy="231"/>
          </a:xfrm>
        </p:grpSpPr>
        <p:sp>
          <p:nvSpPr>
            <p:cNvPr id="13343" name="Rectangle 31"/>
            <p:cNvSpPr>
              <a:spLocks noChangeArrowheads="1"/>
            </p:cNvSpPr>
            <p:nvPr/>
          </p:nvSpPr>
          <p:spPr bwMode="auto">
            <a:xfrm>
              <a:off x="4522" y="2482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3344" name="Text Box 32"/>
            <p:cNvSpPr txBox="1">
              <a:spLocks noChangeArrowheads="1"/>
            </p:cNvSpPr>
            <p:nvPr/>
          </p:nvSpPr>
          <p:spPr bwMode="auto">
            <a:xfrm>
              <a:off x="4180" y="243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tmp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40993" name="Line 33"/>
          <p:cNvSpPr>
            <a:spLocks noChangeShapeType="1"/>
          </p:cNvSpPr>
          <p:nvPr/>
        </p:nvSpPr>
        <p:spPr bwMode="auto">
          <a:xfrm flipH="1" flipV="1">
            <a:off x="6083300" y="2076450"/>
            <a:ext cx="1560513" cy="126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4" name="Line 34"/>
          <p:cNvSpPr>
            <a:spLocks noChangeShapeType="1"/>
          </p:cNvSpPr>
          <p:nvPr/>
        </p:nvSpPr>
        <p:spPr bwMode="auto">
          <a:xfrm>
            <a:off x="179388" y="30686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5" name="Line 35"/>
          <p:cNvSpPr>
            <a:spLocks noChangeShapeType="1"/>
          </p:cNvSpPr>
          <p:nvPr/>
        </p:nvSpPr>
        <p:spPr bwMode="auto">
          <a:xfrm>
            <a:off x="179388" y="41497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7" name="Line 37"/>
          <p:cNvSpPr>
            <a:spLocks noChangeShapeType="1"/>
          </p:cNvSpPr>
          <p:nvPr/>
        </p:nvSpPr>
        <p:spPr bwMode="auto">
          <a:xfrm>
            <a:off x="179388" y="472440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8" name="Line 38"/>
          <p:cNvSpPr>
            <a:spLocks noChangeShapeType="1"/>
          </p:cNvSpPr>
          <p:nvPr/>
        </p:nvSpPr>
        <p:spPr bwMode="auto">
          <a:xfrm>
            <a:off x="179388" y="530066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9" name="Line 39"/>
          <p:cNvSpPr>
            <a:spLocks noChangeShapeType="1"/>
          </p:cNvSpPr>
          <p:nvPr/>
        </p:nvSpPr>
        <p:spPr bwMode="auto">
          <a:xfrm flipH="1" flipV="1">
            <a:off x="6877050" y="2060575"/>
            <a:ext cx="790575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1" name="Text Box 41"/>
          <p:cNvSpPr txBox="1">
            <a:spLocks noChangeArrowheads="1"/>
          </p:cNvSpPr>
          <p:nvPr/>
        </p:nvSpPr>
        <p:spPr bwMode="auto">
          <a:xfrm>
            <a:off x="4284663" y="5059363"/>
            <a:ext cx="4679950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Item contains(List 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while (list != NULL &amp;&amp; list-&gt;value != value)</a:t>
            </a:r>
            <a:br>
              <a:rPr lang="en-US" altLang="nl-BE">
                <a:latin typeface="Times New Roman" panose="02020603050405020304" pitchFamily="18" charset="0"/>
              </a:rPr>
            </a:br>
            <a:r>
              <a:rPr lang="en-US" altLang="nl-BE">
                <a:latin typeface="Times New Roman" panose="02020603050405020304" pitchFamily="18" charset="0"/>
              </a:rPr>
              <a:t>        list = list-&gt;next;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return 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1002" name="Line 42"/>
          <p:cNvSpPr>
            <a:spLocks noChangeShapeType="1"/>
          </p:cNvSpPr>
          <p:nvPr/>
        </p:nvSpPr>
        <p:spPr bwMode="auto">
          <a:xfrm flipV="1">
            <a:off x="7667625" y="2060575"/>
            <a:ext cx="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003" name="Group 43"/>
          <p:cNvGrpSpPr>
            <a:grpSpLocks/>
          </p:cNvGrpSpPr>
          <p:nvPr/>
        </p:nvGrpSpPr>
        <p:grpSpPr bwMode="auto">
          <a:xfrm>
            <a:off x="7508875" y="3355975"/>
            <a:ext cx="288925" cy="304800"/>
            <a:chOff x="2043" y="1454"/>
            <a:chExt cx="182" cy="192"/>
          </a:xfrm>
        </p:grpSpPr>
        <p:sp>
          <p:nvSpPr>
            <p:cNvPr id="13339" name="Line 44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0" name="Line 45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1" name="Line 46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2" name="Line 47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08" name="Line 48"/>
          <p:cNvSpPr>
            <a:spLocks noChangeShapeType="1"/>
          </p:cNvSpPr>
          <p:nvPr/>
        </p:nvSpPr>
        <p:spPr bwMode="auto">
          <a:xfrm>
            <a:off x="179388" y="584517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992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9" grpId="0" animBg="1"/>
      <p:bldP spid="40993" grpId="0" animBg="1"/>
      <p:bldP spid="40993" grpId="1" animBg="1"/>
      <p:bldP spid="40994" grpId="0" animBg="1"/>
      <p:bldP spid="40994" grpId="1" animBg="1"/>
      <p:bldP spid="40995" grpId="0" animBg="1"/>
      <p:bldP spid="40995" grpId="1" animBg="1"/>
      <p:bldP spid="40997" grpId="0" animBg="1"/>
      <p:bldP spid="40997" grpId="1" animBg="1"/>
      <p:bldP spid="40997" grpId="2" animBg="1"/>
      <p:bldP spid="40997" grpId="3" animBg="1"/>
      <p:bldP spid="40997" grpId="4" animBg="1"/>
      <p:bldP spid="40997" grpId="5" animBg="1"/>
      <p:bldP spid="40998" grpId="0" animBg="1"/>
      <p:bldP spid="40998" grpId="1" animBg="1"/>
      <p:bldP spid="40998" grpId="2" animBg="1"/>
      <p:bldP spid="40998" grpId="3" animBg="1"/>
      <p:bldP spid="40998" grpId="4" animBg="1"/>
      <p:bldP spid="40998" grpId="5" animBg="1"/>
      <p:bldP spid="40999" grpId="0" animBg="1"/>
      <p:bldP spid="40999" grpId="1" animBg="1"/>
      <p:bldP spid="41001" grpId="0" animBg="1"/>
      <p:bldP spid="41002" grpId="0" animBg="1"/>
      <p:bldP spid="41002" grpId="1" animBg="1"/>
      <p:bldP spid="41008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Traversing lists: append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66725" y="2852738"/>
            <a:ext cx="3608388" cy="311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void append(List *list, int value)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Item newItem = createItem(value);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if (*list == NULL)</a:t>
            </a:r>
            <a:br>
              <a:rPr lang="en-US" altLang="nl-BE">
                <a:latin typeface="Times New Roman" panose="02020603050405020304" pitchFamily="18" charset="0"/>
              </a:rPr>
            </a:br>
            <a:r>
              <a:rPr lang="en-US" altLang="nl-BE">
                <a:latin typeface="Times New Roman" panose="02020603050405020304" pitchFamily="18" charset="0"/>
              </a:rPr>
              <a:t>        *list = newItem;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else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Item tmp = *list;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while (tmp-&gt;next)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    tmp = tmp-&gt;next;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    tmp-&gt;next = newItem;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}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08000" y="1341438"/>
            <a:ext cx="15303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List l;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append(&amp;l, 3);</a:t>
            </a: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250825" y="2635250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342" name="Group 6"/>
          <p:cNvGrpSpPr>
            <a:grpSpLocks/>
          </p:cNvGrpSpPr>
          <p:nvPr/>
        </p:nvGrpSpPr>
        <p:grpSpPr bwMode="auto">
          <a:xfrm>
            <a:off x="5667375" y="1619250"/>
            <a:ext cx="504825" cy="431800"/>
            <a:chOff x="657" y="1253"/>
            <a:chExt cx="318" cy="272"/>
          </a:xfrm>
        </p:grpSpPr>
        <p:sp>
          <p:nvSpPr>
            <p:cNvPr id="14393" name="Rectangle 7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5</a:t>
              </a:r>
            </a:p>
          </p:txBody>
        </p:sp>
        <p:sp>
          <p:nvSpPr>
            <p:cNvPr id="14394" name="Rectangle 8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14343" name="Group 9"/>
          <p:cNvGrpSpPr>
            <a:grpSpLocks/>
          </p:cNvGrpSpPr>
          <p:nvPr/>
        </p:nvGrpSpPr>
        <p:grpSpPr bwMode="auto">
          <a:xfrm>
            <a:off x="6640513" y="1619250"/>
            <a:ext cx="504825" cy="431800"/>
            <a:chOff x="657" y="1253"/>
            <a:chExt cx="318" cy="272"/>
          </a:xfrm>
        </p:grpSpPr>
        <p:sp>
          <p:nvSpPr>
            <p:cNvPr id="14391" name="Rectangle 10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7</a:t>
              </a:r>
            </a:p>
          </p:txBody>
        </p:sp>
        <p:sp>
          <p:nvSpPr>
            <p:cNvPr id="14392" name="Rectangle 11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sp>
        <p:nvSpPr>
          <p:cNvPr id="14344" name="Line 12"/>
          <p:cNvSpPr>
            <a:spLocks noChangeShapeType="1"/>
          </p:cNvSpPr>
          <p:nvPr/>
        </p:nvSpPr>
        <p:spPr bwMode="auto">
          <a:xfrm flipV="1">
            <a:off x="5929313" y="1714500"/>
            <a:ext cx="7191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56" name="Group 16"/>
          <p:cNvGrpSpPr>
            <a:grpSpLocks/>
          </p:cNvGrpSpPr>
          <p:nvPr/>
        </p:nvGrpSpPr>
        <p:grpSpPr bwMode="auto">
          <a:xfrm>
            <a:off x="6740525" y="1938338"/>
            <a:ext cx="288925" cy="304800"/>
            <a:chOff x="2043" y="1454"/>
            <a:chExt cx="182" cy="192"/>
          </a:xfrm>
        </p:grpSpPr>
        <p:sp>
          <p:nvSpPr>
            <p:cNvPr id="14387" name="Line 17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8" name="Line 18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9" name="Line 19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0" name="Line 20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46" name="Group 22"/>
          <p:cNvGrpSpPr>
            <a:grpSpLocks/>
          </p:cNvGrpSpPr>
          <p:nvPr/>
        </p:nvGrpSpPr>
        <p:grpSpPr bwMode="auto">
          <a:xfrm>
            <a:off x="4314825" y="1555750"/>
            <a:ext cx="742950" cy="366713"/>
            <a:chOff x="371" y="1203"/>
            <a:chExt cx="468" cy="231"/>
          </a:xfrm>
        </p:grpSpPr>
        <p:sp>
          <p:nvSpPr>
            <p:cNvPr id="14385" name="Rectangle 23"/>
            <p:cNvSpPr>
              <a:spLocks noChangeArrowheads="1"/>
            </p:cNvSpPr>
            <p:nvPr/>
          </p:nvSpPr>
          <p:spPr bwMode="auto">
            <a:xfrm>
              <a:off x="521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4386" name="Text Box 24"/>
            <p:cNvSpPr txBox="1">
              <a:spLocks noChangeArrowheads="1"/>
            </p:cNvSpPr>
            <p:nvPr/>
          </p:nvSpPr>
          <p:spPr bwMode="auto">
            <a:xfrm>
              <a:off x="371" y="120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14347" name="Line 25"/>
          <p:cNvSpPr>
            <a:spLocks noChangeShapeType="1"/>
          </p:cNvSpPr>
          <p:nvPr/>
        </p:nvSpPr>
        <p:spPr bwMode="auto">
          <a:xfrm>
            <a:off x="4811713" y="1738313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66" name="Group 26"/>
          <p:cNvGrpSpPr>
            <a:grpSpLocks/>
          </p:cNvGrpSpPr>
          <p:nvPr/>
        </p:nvGrpSpPr>
        <p:grpSpPr bwMode="auto">
          <a:xfrm>
            <a:off x="5195888" y="3157538"/>
            <a:ext cx="960437" cy="366712"/>
            <a:chOff x="4135" y="1718"/>
            <a:chExt cx="605" cy="231"/>
          </a:xfrm>
        </p:grpSpPr>
        <p:sp>
          <p:nvSpPr>
            <p:cNvPr id="14383" name="Rectangle 27"/>
            <p:cNvSpPr>
              <a:spLocks noChangeArrowheads="1"/>
            </p:cNvSpPr>
            <p:nvPr/>
          </p:nvSpPr>
          <p:spPr bwMode="auto">
            <a:xfrm>
              <a:off x="4422" y="1768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4384" name="Text Box 28"/>
            <p:cNvSpPr txBox="1">
              <a:spLocks noChangeArrowheads="1"/>
            </p:cNvSpPr>
            <p:nvPr/>
          </p:nvSpPr>
          <p:spPr bwMode="auto">
            <a:xfrm>
              <a:off x="4135" y="1718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list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35869" name="Line 29"/>
          <p:cNvSpPr>
            <a:spLocks noChangeShapeType="1"/>
          </p:cNvSpPr>
          <p:nvPr/>
        </p:nvSpPr>
        <p:spPr bwMode="auto">
          <a:xfrm flipH="1" flipV="1">
            <a:off x="4859338" y="1844675"/>
            <a:ext cx="1049337" cy="1520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70" name="Group 30"/>
          <p:cNvGrpSpPr>
            <a:grpSpLocks/>
          </p:cNvGrpSpPr>
          <p:nvPr/>
        </p:nvGrpSpPr>
        <p:grpSpPr bwMode="auto">
          <a:xfrm>
            <a:off x="6851650" y="3157538"/>
            <a:ext cx="1047750" cy="366712"/>
            <a:chOff x="4180" y="2432"/>
            <a:chExt cx="660" cy="231"/>
          </a:xfrm>
        </p:grpSpPr>
        <p:sp>
          <p:nvSpPr>
            <p:cNvPr id="14381" name="Rectangle 31"/>
            <p:cNvSpPr>
              <a:spLocks noChangeArrowheads="1"/>
            </p:cNvSpPr>
            <p:nvPr/>
          </p:nvSpPr>
          <p:spPr bwMode="auto">
            <a:xfrm>
              <a:off x="4522" y="2482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4382" name="Text Box 32"/>
            <p:cNvSpPr txBox="1">
              <a:spLocks noChangeArrowheads="1"/>
            </p:cNvSpPr>
            <p:nvPr/>
          </p:nvSpPr>
          <p:spPr bwMode="auto">
            <a:xfrm>
              <a:off x="4180" y="2432"/>
              <a:ext cx="3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tmp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35873" name="Line 33"/>
          <p:cNvSpPr>
            <a:spLocks noChangeShapeType="1"/>
          </p:cNvSpPr>
          <p:nvPr/>
        </p:nvSpPr>
        <p:spPr bwMode="auto">
          <a:xfrm flipH="1" flipV="1">
            <a:off x="6083300" y="2076450"/>
            <a:ext cx="1560513" cy="126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4" name="Line 34"/>
          <p:cNvSpPr>
            <a:spLocks noChangeShapeType="1"/>
          </p:cNvSpPr>
          <p:nvPr/>
        </p:nvSpPr>
        <p:spPr bwMode="auto">
          <a:xfrm>
            <a:off x="179388" y="306863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5" name="Line 35"/>
          <p:cNvSpPr>
            <a:spLocks noChangeShapeType="1"/>
          </p:cNvSpPr>
          <p:nvPr/>
        </p:nvSpPr>
        <p:spPr bwMode="auto">
          <a:xfrm>
            <a:off x="179388" y="33242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6" name="Line 36"/>
          <p:cNvSpPr>
            <a:spLocks noChangeShapeType="1"/>
          </p:cNvSpPr>
          <p:nvPr/>
        </p:nvSpPr>
        <p:spPr bwMode="auto">
          <a:xfrm>
            <a:off x="179388" y="5013325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7" name="Line 37"/>
          <p:cNvSpPr>
            <a:spLocks noChangeShapeType="1"/>
          </p:cNvSpPr>
          <p:nvPr/>
        </p:nvSpPr>
        <p:spPr bwMode="auto">
          <a:xfrm>
            <a:off x="179388" y="4476750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8" name="Line 38"/>
          <p:cNvSpPr>
            <a:spLocks noChangeShapeType="1"/>
          </p:cNvSpPr>
          <p:nvPr/>
        </p:nvSpPr>
        <p:spPr bwMode="auto">
          <a:xfrm>
            <a:off x="179388" y="5300663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9" name="Line 39"/>
          <p:cNvSpPr>
            <a:spLocks noChangeShapeType="1"/>
          </p:cNvSpPr>
          <p:nvPr/>
        </p:nvSpPr>
        <p:spPr bwMode="auto">
          <a:xfrm flipH="1" flipV="1">
            <a:off x="7019925" y="2060575"/>
            <a:ext cx="647700" cy="1296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87" name="Group 47"/>
          <p:cNvGrpSpPr>
            <a:grpSpLocks/>
          </p:cNvGrpSpPr>
          <p:nvPr/>
        </p:nvGrpSpPr>
        <p:grpSpPr bwMode="auto">
          <a:xfrm>
            <a:off x="6635750" y="4221163"/>
            <a:ext cx="504825" cy="431800"/>
            <a:chOff x="657" y="1253"/>
            <a:chExt cx="318" cy="272"/>
          </a:xfrm>
        </p:grpSpPr>
        <p:sp>
          <p:nvSpPr>
            <p:cNvPr id="14379" name="Rectangle 48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3</a:t>
              </a:r>
            </a:p>
          </p:txBody>
        </p:sp>
        <p:sp>
          <p:nvSpPr>
            <p:cNvPr id="14380" name="Rectangle 49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35893" name="Group 53"/>
          <p:cNvGrpSpPr>
            <a:grpSpLocks/>
          </p:cNvGrpSpPr>
          <p:nvPr/>
        </p:nvGrpSpPr>
        <p:grpSpPr bwMode="auto">
          <a:xfrm>
            <a:off x="4643438" y="4141788"/>
            <a:ext cx="1512887" cy="366712"/>
            <a:chOff x="2925" y="2609"/>
            <a:chExt cx="953" cy="231"/>
          </a:xfrm>
        </p:grpSpPr>
        <p:sp>
          <p:nvSpPr>
            <p:cNvPr id="14377" name="Rectangle 51"/>
            <p:cNvSpPr>
              <a:spLocks noChangeArrowheads="1"/>
            </p:cNvSpPr>
            <p:nvPr/>
          </p:nvSpPr>
          <p:spPr bwMode="auto">
            <a:xfrm>
              <a:off x="3560" y="265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4378" name="Text Box 52"/>
            <p:cNvSpPr txBox="1">
              <a:spLocks noChangeArrowheads="1"/>
            </p:cNvSpPr>
            <p:nvPr/>
          </p:nvSpPr>
          <p:spPr bwMode="auto">
            <a:xfrm>
              <a:off x="2925" y="2609"/>
              <a:ext cx="6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anose="02020603050405020304" pitchFamily="18" charset="0"/>
                </a:rPr>
                <a:t>newItem</a:t>
              </a:r>
              <a:r>
                <a:rPr lang="en-US" altLang="nl-BE"/>
                <a:t>:</a:t>
              </a:r>
            </a:p>
          </p:txBody>
        </p:sp>
      </p:grpSp>
      <p:sp>
        <p:nvSpPr>
          <p:cNvPr id="35894" name="Line 54"/>
          <p:cNvSpPr>
            <a:spLocks noChangeShapeType="1"/>
          </p:cNvSpPr>
          <p:nvPr/>
        </p:nvSpPr>
        <p:spPr bwMode="auto">
          <a:xfrm>
            <a:off x="5915025" y="4333875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82" name="Group 42"/>
          <p:cNvGrpSpPr>
            <a:grpSpLocks/>
          </p:cNvGrpSpPr>
          <p:nvPr/>
        </p:nvGrpSpPr>
        <p:grpSpPr bwMode="auto">
          <a:xfrm>
            <a:off x="6740525" y="4548188"/>
            <a:ext cx="288925" cy="304800"/>
            <a:chOff x="2043" y="1454"/>
            <a:chExt cx="182" cy="192"/>
          </a:xfrm>
        </p:grpSpPr>
        <p:sp>
          <p:nvSpPr>
            <p:cNvPr id="14373" name="Line 43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4" name="Line 44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5" name="Line 45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6" name="Line 46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95" name="Line 55"/>
          <p:cNvSpPr>
            <a:spLocks noChangeShapeType="1"/>
          </p:cNvSpPr>
          <p:nvPr/>
        </p:nvSpPr>
        <p:spPr bwMode="auto">
          <a:xfrm>
            <a:off x="179388" y="580548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6" name="Line 56"/>
          <p:cNvSpPr>
            <a:spLocks noChangeShapeType="1"/>
          </p:cNvSpPr>
          <p:nvPr/>
        </p:nvSpPr>
        <p:spPr bwMode="auto">
          <a:xfrm>
            <a:off x="6877050" y="1939925"/>
            <a:ext cx="0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97" name="Group 57"/>
          <p:cNvGrpSpPr>
            <a:grpSpLocks/>
          </p:cNvGrpSpPr>
          <p:nvPr/>
        </p:nvGrpSpPr>
        <p:grpSpPr bwMode="auto">
          <a:xfrm>
            <a:off x="7667625" y="1620838"/>
            <a:ext cx="504825" cy="431800"/>
            <a:chOff x="657" y="1253"/>
            <a:chExt cx="318" cy="272"/>
          </a:xfrm>
        </p:grpSpPr>
        <p:sp>
          <p:nvSpPr>
            <p:cNvPr id="14371" name="Rectangle 58"/>
            <p:cNvSpPr>
              <a:spLocks noChangeArrowheads="1"/>
            </p:cNvSpPr>
            <p:nvPr/>
          </p:nvSpPr>
          <p:spPr bwMode="auto">
            <a:xfrm>
              <a:off x="657" y="1253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3</a:t>
              </a:r>
            </a:p>
          </p:txBody>
        </p:sp>
        <p:sp>
          <p:nvSpPr>
            <p:cNvPr id="14372" name="Rectangle 59"/>
            <p:cNvSpPr>
              <a:spLocks noChangeArrowheads="1"/>
            </p:cNvSpPr>
            <p:nvPr/>
          </p:nvSpPr>
          <p:spPr bwMode="auto">
            <a:xfrm>
              <a:off x="657" y="1389"/>
              <a:ext cx="31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</p:grpSp>
      <p:grpSp>
        <p:nvGrpSpPr>
          <p:cNvPr id="35900" name="Group 60"/>
          <p:cNvGrpSpPr>
            <a:grpSpLocks/>
          </p:cNvGrpSpPr>
          <p:nvPr/>
        </p:nvGrpSpPr>
        <p:grpSpPr bwMode="auto">
          <a:xfrm>
            <a:off x="7772400" y="1947863"/>
            <a:ext cx="288925" cy="304800"/>
            <a:chOff x="2043" y="1454"/>
            <a:chExt cx="182" cy="192"/>
          </a:xfrm>
        </p:grpSpPr>
        <p:sp>
          <p:nvSpPr>
            <p:cNvPr id="14367" name="Line 61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Line 62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Line 63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Line 64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905" name="Line 65"/>
          <p:cNvSpPr>
            <a:spLocks noChangeShapeType="1"/>
          </p:cNvSpPr>
          <p:nvPr/>
        </p:nvSpPr>
        <p:spPr bwMode="auto">
          <a:xfrm flipV="1">
            <a:off x="6877050" y="1700213"/>
            <a:ext cx="7905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9" grpId="0" animBg="1"/>
      <p:bldP spid="35869" grpId="1" animBg="1"/>
      <p:bldP spid="35873" grpId="0" animBg="1"/>
      <p:bldP spid="35873" grpId="1" animBg="1"/>
      <p:bldP spid="35874" grpId="0" animBg="1"/>
      <p:bldP spid="35874" grpId="1" animBg="1"/>
      <p:bldP spid="35875" grpId="0" animBg="1"/>
      <p:bldP spid="35875" grpId="1" animBg="1"/>
      <p:bldP spid="35876" grpId="0" animBg="1"/>
      <p:bldP spid="35876" grpId="1" animBg="1"/>
      <p:bldP spid="35877" grpId="0" animBg="1"/>
      <p:bldP spid="35877" grpId="1" animBg="1"/>
      <p:bldP spid="35878" grpId="0" animBg="1"/>
      <p:bldP spid="35878" grpId="1" animBg="1"/>
      <p:bldP spid="35879" grpId="0" animBg="1"/>
      <p:bldP spid="35879" grpId="1" animBg="1"/>
      <p:bldP spid="35894" grpId="0" animBg="1"/>
      <p:bldP spid="35894" grpId="1" animBg="1"/>
      <p:bldP spid="35895" grpId="0" animBg="1"/>
      <p:bldP spid="35895" grpId="1" animBg="1"/>
      <p:bldP spid="35896" grpId="0" animBg="1"/>
      <p:bldP spid="35896" grpId="1" animBg="1"/>
      <p:bldP spid="3590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Binary trees</a:t>
            </a:r>
          </a:p>
        </p:txBody>
      </p:sp>
      <p:grpSp>
        <p:nvGrpSpPr>
          <p:cNvPr id="15363" name="Group 10"/>
          <p:cNvGrpSpPr>
            <a:grpSpLocks/>
          </p:cNvGrpSpPr>
          <p:nvPr/>
        </p:nvGrpSpPr>
        <p:grpSpPr bwMode="auto">
          <a:xfrm>
            <a:off x="2628900" y="1924050"/>
            <a:ext cx="863600" cy="425450"/>
            <a:chOff x="975" y="1212"/>
            <a:chExt cx="544" cy="268"/>
          </a:xfrm>
        </p:grpSpPr>
        <p:sp>
          <p:nvSpPr>
            <p:cNvPr id="15417" name="Rectangle 6"/>
            <p:cNvSpPr>
              <a:spLocks noChangeArrowheads="1"/>
            </p:cNvSpPr>
            <p:nvPr/>
          </p:nvSpPr>
          <p:spPr bwMode="auto">
            <a:xfrm>
              <a:off x="975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8" name="Rectangle 7"/>
            <p:cNvSpPr>
              <a:spLocks noChangeArrowheads="1"/>
            </p:cNvSpPr>
            <p:nvPr/>
          </p:nvSpPr>
          <p:spPr bwMode="auto">
            <a:xfrm>
              <a:off x="1247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9" name="Rectangle 8"/>
            <p:cNvSpPr>
              <a:spLocks noChangeArrowheads="1"/>
            </p:cNvSpPr>
            <p:nvPr/>
          </p:nvSpPr>
          <p:spPr bwMode="auto">
            <a:xfrm>
              <a:off x="975" y="1212"/>
              <a:ext cx="544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"+"</a:t>
              </a:r>
            </a:p>
          </p:txBody>
        </p:sp>
      </p:grpSp>
      <p:grpSp>
        <p:nvGrpSpPr>
          <p:cNvPr id="15364" name="Group 11"/>
          <p:cNvGrpSpPr>
            <a:grpSpLocks/>
          </p:cNvGrpSpPr>
          <p:nvPr/>
        </p:nvGrpSpPr>
        <p:grpSpPr bwMode="auto">
          <a:xfrm>
            <a:off x="1692275" y="2755900"/>
            <a:ext cx="863600" cy="425450"/>
            <a:chOff x="975" y="1212"/>
            <a:chExt cx="544" cy="268"/>
          </a:xfrm>
        </p:grpSpPr>
        <p:sp>
          <p:nvSpPr>
            <p:cNvPr id="15414" name="Rectangle 12"/>
            <p:cNvSpPr>
              <a:spLocks noChangeArrowheads="1"/>
            </p:cNvSpPr>
            <p:nvPr/>
          </p:nvSpPr>
          <p:spPr bwMode="auto">
            <a:xfrm>
              <a:off x="975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5" name="Rectangle 13"/>
            <p:cNvSpPr>
              <a:spLocks noChangeArrowheads="1"/>
            </p:cNvSpPr>
            <p:nvPr/>
          </p:nvSpPr>
          <p:spPr bwMode="auto">
            <a:xfrm>
              <a:off x="1247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6" name="Rectangle 14"/>
            <p:cNvSpPr>
              <a:spLocks noChangeArrowheads="1"/>
            </p:cNvSpPr>
            <p:nvPr/>
          </p:nvSpPr>
          <p:spPr bwMode="auto">
            <a:xfrm>
              <a:off x="975" y="1212"/>
              <a:ext cx="544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"*"</a:t>
              </a:r>
            </a:p>
          </p:txBody>
        </p:sp>
      </p:grpSp>
      <p:grpSp>
        <p:nvGrpSpPr>
          <p:cNvPr id="15365" name="Group 15"/>
          <p:cNvGrpSpPr>
            <a:grpSpLocks/>
          </p:cNvGrpSpPr>
          <p:nvPr/>
        </p:nvGrpSpPr>
        <p:grpSpPr bwMode="auto">
          <a:xfrm>
            <a:off x="755650" y="3597275"/>
            <a:ext cx="863600" cy="425450"/>
            <a:chOff x="975" y="1212"/>
            <a:chExt cx="544" cy="268"/>
          </a:xfrm>
        </p:grpSpPr>
        <p:sp>
          <p:nvSpPr>
            <p:cNvPr id="15411" name="Rectangle 16"/>
            <p:cNvSpPr>
              <a:spLocks noChangeArrowheads="1"/>
            </p:cNvSpPr>
            <p:nvPr/>
          </p:nvSpPr>
          <p:spPr bwMode="auto">
            <a:xfrm>
              <a:off x="975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2" name="Rectangle 17"/>
            <p:cNvSpPr>
              <a:spLocks noChangeArrowheads="1"/>
            </p:cNvSpPr>
            <p:nvPr/>
          </p:nvSpPr>
          <p:spPr bwMode="auto">
            <a:xfrm>
              <a:off x="1247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3" name="Rectangle 18"/>
            <p:cNvSpPr>
              <a:spLocks noChangeArrowheads="1"/>
            </p:cNvSpPr>
            <p:nvPr/>
          </p:nvSpPr>
          <p:spPr bwMode="auto">
            <a:xfrm>
              <a:off x="975" y="1212"/>
              <a:ext cx="544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"3"</a:t>
              </a:r>
            </a:p>
          </p:txBody>
        </p:sp>
      </p:grpSp>
      <p:grpSp>
        <p:nvGrpSpPr>
          <p:cNvPr id="15366" name="Group 19"/>
          <p:cNvGrpSpPr>
            <a:grpSpLocks/>
          </p:cNvGrpSpPr>
          <p:nvPr/>
        </p:nvGrpSpPr>
        <p:grpSpPr bwMode="auto">
          <a:xfrm>
            <a:off x="2700338" y="3597275"/>
            <a:ext cx="863600" cy="425450"/>
            <a:chOff x="975" y="1212"/>
            <a:chExt cx="544" cy="268"/>
          </a:xfrm>
        </p:grpSpPr>
        <p:sp>
          <p:nvSpPr>
            <p:cNvPr id="15408" name="Rectangle 20"/>
            <p:cNvSpPr>
              <a:spLocks noChangeArrowheads="1"/>
            </p:cNvSpPr>
            <p:nvPr/>
          </p:nvSpPr>
          <p:spPr bwMode="auto">
            <a:xfrm>
              <a:off x="975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09" name="Rectangle 21"/>
            <p:cNvSpPr>
              <a:spLocks noChangeArrowheads="1"/>
            </p:cNvSpPr>
            <p:nvPr/>
          </p:nvSpPr>
          <p:spPr bwMode="auto">
            <a:xfrm>
              <a:off x="1247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10" name="Rectangle 22"/>
            <p:cNvSpPr>
              <a:spLocks noChangeArrowheads="1"/>
            </p:cNvSpPr>
            <p:nvPr/>
          </p:nvSpPr>
          <p:spPr bwMode="auto">
            <a:xfrm>
              <a:off x="975" y="1212"/>
              <a:ext cx="544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"5"</a:t>
              </a:r>
            </a:p>
          </p:txBody>
        </p:sp>
      </p:grpSp>
      <p:grpSp>
        <p:nvGrpSpPr>
          <p:cNvPr id="15367" name="Group 23"/>
          <p:cNvGrpSpPr>
            <a:grpSpLocks/>
          </p:cNvGrpSpPr>
          <p:nvPr/>
        </p:nvGrpSpPr>
        <p:grpSpPr bwMode="auto">
          <a:xfrm>
            <a:off x="3636963" y="2757488"/>
            <a:ext cx="863600" cy="425450"/>
            <a:chOff x="975" y="1212"/>
            <a:chExt cx="544" cy="268"/>
          </a:xfrm>
        </p:grpSpPr>
        <p:sp>
          <p:nvSpPr>
            <p:cNvPr id="15405" name="Rectangle 24"/>
            <p:cNvSpPr>
              <a:spLocks noChangeArrowheads="1"/>
            </p:cNvSpPr>
            <p:nvPr/>
          </p:nvSpPr>
          <p:spPr bwMode="auto">
            <a:xfrm>
              <a:off x="975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06" name="Rectangle 25"/>
            <p:cNvSpPr>
              <a:spLocks noChangeArrowheads="1"/>
            </p:cNvSpPr>
            <p:nvPr/>
          </p:nvSpPr>
          <p:spPr bwMode="auto">
            <a:xfrm>
              <a:off x="1247" y="1344"/>
              <a:ext cx="272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nl-BE" altLang="en-US"/>
            </a:p>
          </p:txBody>
        </p:sp>
        <p:sp>
          <p:nvSpPr>
            <p:cNvPr id="15407" name="Rectangle 26"/>
            <p:cNvSpPr>
              <a:spLocks noChangeArrowheads="1"/>
            </p:cNvSpPr>
            <p:nvPr/>
          </p:nvSpPr>
          <p:spPr bwMode="auto">
            <a:xfrm>
              <a:off x="975" y="1212"/>
              <a:ext cx="544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nl-BE" sz="1600"/>
                <a:t>"7"</a:t>
              </a:r>
            </a:p>
          </p:txBody>
        </p:sp>
      </p:grpSp>
      <p:sp>
        <p:nvSpPr>
          <p:cNvPr id="15368" name="Line 27"/>
          <p:cNvSpPr>
            <a:spLocks noChangeShapeType="1"/>
          </p:cNvSpPr>
          <p:nvPr/>
        </p:nvSpPr>
        <p:spPr bwMode="auto">
          <a:xfrm>
            <a:off x="3276600" y="2252663"/>
            <a:ext cx="79057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Line 28"/>
          <p:cNvSpPr>
            <a:spLocks noChangeShapeType="1"/>
          </p:cNvSpPr>
          <p:nvPr/>
        </p:nvSpPr>
        <p:spPr bwMode="auto">
          <a:xfrm flipH="1">
            <a:off x="2139950" y="2252663"/>
            <a:ext cx="719138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Line 29"/>
          <p:cNvSpPr>
            <a:spLocks noChangeShapeType="1"/>
          </p:cNvSpPr>
          <p:nvPr/>
        </p:nvSpPr>
        <p:spPr bwMode="auto">
          <a:xfrm>
            <a:off x="2339975" y="3084513"/>
            <a:ext cx="79057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Line 30"/>
          <p:cNvSpPr>
            <a:spLocks noChangeShapeType="1"/>
          </p:cNvSpPr>
          <p:nvPr/>
        </p:nvSpPr>
        <p:spPr bwMode="auto">
          <a:xfrm flipH="1">
            <a:off x="1203325" y="3084513"/>
            <a:ext cx="719138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72" name="Group 31"/>
          <p:cNvGrpSpPr>
            <a:grpSpLocks/>
          </p:cNvGrpSpPr>
          <p:nvPr/>
        </p:nvGrpSpPr>
        <p:grpSpPr bwMode="auto">
          <a:xfrm>
            <a:off x="4132263" y="3084513"/>
            <a:ext cx="288925" cy="304800"/>
            <a:chOff x="2043" y="1454"/>
            <a:chExt cx="182" cy="192"/>
          </a:xfrm>
        </p:grpSpPr>
        <p:sp>
          <p:nvSpPr>
            <p:cNvPr id="15401" name="Line 32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2" name="Line 33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3" name="Line 34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4" name="Line 35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3" name="Group 36"/>
          <p:cNvGrpSpPr>
            <a:grpSpLocks/>
          </p:cNvGrpSpPr>
          <p:nvPr/>
        </p:nvGrpSpPr>
        <p:grpSpPr bwMode="auto">
          <a:xfrm>
            <a:off x="3698875" y="3084513"/>
            <a:ext cx="288925" cy="304800"/>
            <a:chOff x="2043" y="1454"/>
            <a:chExt cx="182" cy="192"/>
          </a:xfrm>
        </p:grpSpPr>
        <p:sp>
          <p:nvSpPr>
            <p:cNvPr id="15397" name="Line 37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8" name="Line 38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9" name="Line 39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0" name="Line 40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4" name="Group 41"/>
          <p:cNvGrpSpPr>
            <a:grpSpLocks/>
          </p:cNvGrpSpPr>
          <p:nvPr/>
        </p:nvGrpSpPr>
        <p:grpSpPr bwMode="auto">
          <a:xfrm>
            <a:off x="3197225" y="3916363"/>
            <a:ext cx="288925" cy="304800"/>
            <a:chOff x="2043" y="1454"/>
            <a:chExt cx="182" cy="192"/>
          </a:xfrm>
        </p:grpSpPr>
        <p:sp>
          <p:nvSpPr>
            <p:cNvPr id="15393" name="Line 42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4" name="Line 43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5" name="Line 44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6" name="Line 45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5" name="Group 46"/>
          <p:cNvGrpSpPr>
            <a:grpSpLocks/>
          </p:cNvGrpSpPr>
          <p:nvPr/>
        </p:nvGrpSpPr>
        <p:grpSpPr bwMode="auto">
          <a:xfrm>
            <a:off x="2763838" y="3916363"/>
            <a:ext cx="288925" cy="304800"/>
            <a:chOff x="2043" y="1454"/>
            <a:chExt cx="182" cy="192"/>
          </a:xfrm>
        </p:grpSpPr>
        <p:sp>
          <p:nvSpPr>
            <p:cNvPr id="15389" name="Line 47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0" name="Line 48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1" name="Line 49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2" name="Line 50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6" name="Group 51"/>
          <p:cNvGrpSpPr>
            <a:grpSpLocks/>
          </p:cNvGrpSpPr>
          <p:nvPr/>
        </p:nvGrpSpPr>
        <p:grpSpPr bwMode="auto">
          <a:xfrm>
            <a:off x="1260475" y="3917950"/>
            <a:ext cx="288925" cy="304800"/>
            <a:chOff x="2043" y="1454"/>
            <a:chExt cx="182" cy="192"/>
          </a:xfrm>
        </p:grpSpPr>
        <p:sp>
          <p:nvSpPr>
            <p:cNvPr id="15385" name="Line 52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6" name="Line 53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7" name="Line 54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8" name="Line 55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7" name="Group 56"/>
          <p:cNvGrpSpPr>
            <a:grpSpLocks/>
          </p:cNvGrpSpPr>
          <p:nvPr/>
        </p:nvGrpSpPr>
        <p:grpSpPr bwMode="auto">
          <a:xfrm>
            <a:off x="827088" y="3917950"/>
            <a:ext cx="288925" cy="304800"/>
            <a:chOff x="2043" y="1454"/>
            <a:chExt cx="182" cy="192"/>
          </a:xfrm>
        </p:grpSpPr>
        <p:sp>
          <p:nvSpPr>
            <p:cNvPr id="15381" name="Line 57"/>
            <p:cNvSpPr>
              <a:spLocks noChangeShapeType="1"/>
            </p:cNvSpPr>
            <p:nvPr/>
          </p:nvSpPr>
          <p:spPr bwMode="auto">
            <a:xfrm>
              <a:off x="2134" y="145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Line 58"/>
            <p:cNvSpPr>
              <a:spLocks noChangeShapeType="1"/>
            </p:cNvSpPr>
            <p:nvPr/>
          </p:nvSpPr>
          <p:spPr bwMode="auto">
            <a:xfrm>
              <a:off x="2043" y="159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3" name="Line 59"/>
            <p:cNvSpPr>
              <a:spLocks noChangeShapeType="1"/>
            </p:cNvSpPr>
            <p:nvPr/>
          </p:nvSpPr>
          <p:spPr bwMode="auto">
            <a:xfrm>
              <a:off x="2109" y="1646"/>
              <a:ext cx="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Line 60"/>
            <p:cNvSpPr>
              <a:spLocks noChangeShapeType="1"/>
            </p:cNvSpPr>
            <p:nvPr/>
          </p:nvSpPr>
          <p:spPr bwMode="auto">
            <a:xfrm>
              <a:off x="2064" y="161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949" name="Text Box 61"/>
          <p:cNvSpPr txBox="1">
            <a:spLocks noChangeArrowheads="1"/>
          </p:cNvSpPr>
          <p:nvPr/>
        </p:nvSpPr>
        <p:spPr bwMode="auto">
          <a:xfrm>
            <a:off x="5292725" y="1866900"/>
            <a:ext cx="2727325" cy="2573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struct Node {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    char *data;</a:t>
            </a:r>
            <a:br>
              <a:rPr lang="en-US" altLang="nl-BE">
                <a:latin typeface="Times New Roman" panose="02020603050405020304" pitchFamily="18" charset="0"/>
              </a:rPr>
            </a:br>
            <a:r>
              <a:rPr lang="en-US" altLang="nl-BE">
                <a:latin typeface="Times New Roman" panose="02020603050405020304" pitchFamily="18" charset="0"/>
              </a:rPr>
              <a:t>    struct Node *left, *right;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};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typedef struct Node *Tree;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typedef struct Node *Node;</a:t>
            </a:r>
          </a:p>
          <a:p>
            <a:pPr eaLnBrk="1" hangingPunct="1"/>
            <a:endParaRPr lang="en-US" altLang="nl-BE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Tree parseStr(char str[]);</a:t>
            </a:r>
          </a:p>
          <a:p>
            <a:pPr eaLnBrk="1" hangingPunct="1"/>
            <a:r>
              <a:rPr lang="en-US" altLang="nl-BE">
                <a:latin typeface="Times New Roman" panose="02020603050405020304" pitchFamily="18" charset="0"/>
              </a:rPr>
              <a:t>double evaluate(Tree tree);</a:t>
            </a:r>
          </a:p>
        </p:txBody>
      </p:sp>
      <p:sp>
        <p:nvSpPr>
          <p:cNvPr id="37951" name="Text Box 63"/>
          <p:cNvSpPr txBox="1">
            <a:spLocks noChangeArrowheads="1"/>
          </p:cNvSpPr>
          <p:nvPr/>
        </p:nvSpPr>
        <p:spPr bwMode="auto">
          <a:xfrm>
            <a:off x="8172450" y="3952875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nl-BE"/>
              <a:t>???</a:t>
            </a:r>
          </a:p>
        </p:txBody>
      </p:sp>
      <p:sp>
        <p:nvSpPr>
          <p:cNvPr id="37952" name="Text Box 64"/>
          <p:cNvSpPr txBox="1">
            <a:spLocks noChangeArrowheads="1"/>
          </p:cNvSpPr>
          <p:nvPr/>
        </p:nvSpPr>
        <p:spPr bwMode="auto">
          <a:xfrm>
            <a:off x="3492500" y="5157788"/>
            <a:ext cx="2679700" cy="984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nl-BE" sz="2800"/>
              <a:t>self-referencing</a:t>
            </a:r>
          </a:p>
          <a:p>
            <a:pPr algn="ctr" eaLnBrk="1" hangingPunct="1"/>
            <a:r>
              <a:rPr lang="en-US" altLang="nl-BE" sz="2800"/>
              <a:t>structure!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255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49" grpId="0" animBg="1"/>
      <p:bldP spid="37951" grpId="0"/>
      <p:bldP spid="37952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Useful data structures</a:t>
            </a:r>
            <a:endParaRPr lang="nl-BE" alt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n-dimensional array</a:t>
            </a:r>
          </a:p>
          <a:p>
            <a:pPr lvl="1" eaLnBrk="1" hangingPunct="1"/>
            <a:r>
              <a:rPr lang="en-US" altLang="en-US" sz="1800" smtClean="0"/>
              <a:t>represent domain of given size</a:t>
            </a:r>
          </a:p>
          <a:p>
            <a:pPr eaLnBrk="1" hangingPunct="1"/>
            <a:r>
              <a:rPr lang="en-US" altLang="en-US" sz="2000" smtClean="0"/>
              <a:t>list (stack, queue)</a:t>
            </a:r>
          </a:p>
          <a:p>
            <a:pPr lvl="1" eaLnBrk="1" hangingPunct="1"/>
            <a:r>
              <a:rPr lang="en-US" altLang="en-US" sz="1800" smtClean="0"/>
              <a:t>a-priori unknown length</a:t>
            </a:r>
            <a:endParaRPr lang="en-US" altLang="en-US" sz="2000" smtClean="0"/>
          </a:p>
          <a:p>
            <a:pPr eaLnBrk="1" hangingPunct="1"/>
            <a:r>
              <a:rPr lang="en-US" altLang="en-US" sz="2000" smtClean="0"/>
              <a:t>set</a:t>
            </a:r>
          </a:p>
          <a:p>
            <a:pPr lvl="1" eaLnBrk="1" hangingPunct="1"/>
            <a:r>
              <a:rPr lang="en-US" altLang="en-US" sz="1800" smtClean="0"/>
              <a:t>unique elements</a:t>
            </a:r>
          </a:p>
          <a:p>
            <a:pPr eaLnBrk="1" hangingPunct="1"/>
            <a:r>
              <a:rPr lang="en-US" altLang="en-US" sz="2000" smtClean="0"/>
              <a:t>map (dictionary)</a:t>
            </a:r>
          </a:p>
          <a:p>
            <a:pPr lvl="1" eaLnBrk="1" hangingPunct="1"/>
            <a:r>
              <a:rPr lang="en-US" altLang="en-US" sz="1800" smtClean="0"/>
              <a:t>encode associations</a:t>
            </a:r>
          </a:p>
          <a:p>
            <a:pPr eaLnBrk="1" hangingPunct="1"/>
            <a:r>
              <a:rPr lang="en-US" altLang="en-US" sz="2000" smtClean="0"/>
              <a:t>tree</a:t>
            </a:r>
          </a:p>
          <a:p>
            <a:pPr lvl="1" eaLnBrk="1" hangingPunct="1"/>
            <a:r>
              <a:rPr lang="en-US" altLang="en-US" sz="1800" smtClean="0"/>
              <a:t>hierarchical data</a:t>
            </a:r>
          </a:p>
          <a:p>
            <a:pPr eaLnBrk="1" hangingPunct="1"/>
            <a:r>
              <a:rPr lang="en-US" altLang="en-US" sz="2000" smtClean="0"/>
              <a:t>graph</a:t>
            </a:r>
          </a:p>
          <a:p>
            <a:pPr lvl="1" eaLnBrk="1" hangingPunct="1"/>
            <a:r>
              <a:rPr lang="en-US" altLang="en-US" sz="1800" smtClean="0"/>
              <a:t>a-priori unknown topology</a:t>
            </a:r>
            <a:endParaRPr lang="nl-BE" altLang="en-US" sz="18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489965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File I/O &amp; command line arguments</a:t>
            </a:r>
            <a:endParaRPr lang="nl-BE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BE" smtClean="0"/>
              <a:t>K&amp;R, Chapter 7 &amp; 5, File I/O &amp; command line arguments</a:t>
            </a:r>
            <a:endParaRPr lang="nl-BE" altLang="nl-BE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398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Input/output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68313" y="3006725"/>
            <a:ext cx="2943225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&lt;stdlib.h&gt;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isQuit(char str[]);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(;;)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char str[80];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scanf("%s", str);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if (isQuit(str))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printf("hello %s!\n", str);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 flipH="1">
            <a:off x="2555875" y="4452938"/>
            <a:ext cx="15113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 flipH="1">
            <a:off x="2700338" y="4668838"/>
            <a:ext cx="1366837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 flipH="1" flipV="1">
            <a:off x="2771775" y="4879975"/>
            <a:ext cx="129540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V="1">
            <a:off x="3419475" y="4597400"/>
            <a:ext cx="64770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 flipV="1">
            <a:off x="3419475" y="4813300"/>
            <a:ext cx="6477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 flipV="1">
            <a:off x="3419475" y="5029200"/>
            <a:ext cx="6477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2895600" y="4186238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stdin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2771775" y="5175250"/>
            <a:ext cx="74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stdout</a:t>
            </a:r>
          </a:p>
        </p:txBody>
      </p:sp>
      <p:pic>
        <p:nvPicPr>
          <p:cNvPr id="4108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3" y="1593850"/>
            <a:ext cx="9620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809750"/>
            <a:ext cx="14287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0" name="Text Box 23"/>
          <p:cNvSpPr txBox="1">
            <a:spLocks noChangeArrowheads="1"/>
          </p:cNvSpPr>
          <p:nvPr/>
        </p:nvSpPr>
        <p:spPr bwMode="auto">
          <a:xfrm>
            <a:off x="4121150" y="1830388"/>
            <a:ext cx="12858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application</a:t>
            </a:r>
          </a:p>
        </p:txBody>
      </p:sp>
      <p:sp>
        <p:nvSpPr>
          <p:cNvPr id="4111" name="Line 24"/>
          <p:cNvSpPr>
            <a:spLocks noChangeShapeType="1"/>
          </p:cNvSpPr>
          <p:nvPr/>
        </p:nvSpPr>
        <p:spPr bwMode="auto">
          <a:xfrm>
            <a:off x="3276600" y="2025650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2" name="Line 25"/>
          <p:cNvSpPr>
            <a:spLocks noChangeShapeType="1"/>
          </p:cNvSpPr>
          <p:nvPr/>
        </p:nvSpPr>
        <p:spPr bwMode="auto">
          <a:xfrm>
            <a:off x="5580063" y="1912938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3" name="Text Box 26"/>
          <p:cNvSpPr txBox="1">
            <a:spLocks noChangeArrowheads="1"/>
          </p:cNvSpPr>
          <p:nvPr/>
        </p:nvSpPr>
        <p:spPr bwMode="auto">
          <a:xfrm>
            <a:off x="3276600" y="1658938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stdin</a:t>
            </a:r>
          </a:p>
        </p:txBody>
      </p:sp>
      <p:sp>
        <p:nvSpPr>
          <p:cNvPr id="4114" name="Text Box 27"/>
          <p:cNvSpPr txBox="1">
            <a:spLocks noChangeArrowheads="1"/>
          </p:cNvSpPr>
          <p:nvPr/>
        </p:nvSpPr>
        <p:spPr bwMode="auto">
          <a:xfrm>
            <a:off x="5557838" y="1546225"/>
            <a:ext cx="74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stdout</a:t>
            </a:r>
          </a:p>
        </p:txBody>
      </p:sp>
      <p:sp>
        <p:nvSpPr>
          <p:cNvPr id="4115" name="Line 28"/>
          <p:cNvSpPr>
            <a:spLocks noChangeShapeType="1"/>
          </p:cNvSpPr>
          <p:nvPr/>
        </p:nvSpPr>
        <p:spPr bwMode="auto">
          <a:xfrm>
            <a:off x="5580063" y="2154238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6" name="Text Box 29"/>
          <p:cNvSpPr txBox="1">
            <a:spLocks noChangeArrowheads="1"/>
          </p:cNvSpPr>
          <p:nvPr/>
        </p:nvSpPr>
        <p:spPr bwMode="auto">
          <a:xfrm>
            <a:off x="5557838" y="210026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stderr</a:t>
            </a:r>
          </a:p>
        </p:txBody>
      </p:sp>
      <p:pic>
        <p:nvPicPr>
          <p:cNvPr id="9246" name="Picture 3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727450"/>
            <a:ext cx="43910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47" name="Line 31"/>
          <p:cNvSpPr>
            <a:spLocks noChangeShapeType="1"/>
          </p:cNvSpPr>
          <p:nvPr/>
        </p:nvSpPr>
        <p:spPr bwMode="auto">
          <a:xfrm flipH="1" flipV="1">
            <a:off x="2555875" y="4879975"/>
            <a:ext cx="15113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998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/>
      <p:bldP spid="9224" grpId="0" animBg="1"/>
      <p:bldP spid="9227" grpId="0" animBg="1"/>
      <p:bldP spid="9228" grpId="0" animBg="1"/>
      <p:bldP spid="9229" grpId="0" animBg="1"/>
      <p:bldP spid="9230" grpId="0" animBg="1"/>
      <p:bldP spid="9231" grpId="0" animBg="1"/>
      <p:bldP spid="9232" grpId="0"/>
      <p:bldP spid="9233" grpId="0"/>
      <p:bldP spid="9247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File I/O: reading</a:t>
            </a:r>
          </a:p>
        </p:txBody>
      </p:sp>
      <p:pic>
        <p:nvPicPr>
          <p:cNvPr id="51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3" y="1244600"/>
            <a:ext cx="9620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4121150" y="1481138"/>
            <a:ext cx="12858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application</a:t>
            </a:r>
          </a:p>
        </p:txBody>
      </p:sp>
      <p:sp>
        <p:nvSpPr>
          <p:cNvPr id="5125" name="Line 8"/>
          <p:cNvSpPr>
            <a:spLocks noChangeShapeType="1"/>
          </p:cNvSpPr>
          <p:nvPr/>
        </p:nvSpPr>
        <p:spPr bwMode="auto">
          <a:xfrm>
            <a:off x="3276600" y="1676400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" name="Line 9"/>
          <p:cNvSpPr>
            <a:spLocks noChangeShapeType="1"/>
          </p:cNvSpPr>
          <p:nvPr/>
        </p:nvSpPr>
        <p:spPr bwMode="auto">
          <a:xfrm>
            <a:off x="5580063" y="1563688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Text Box 11"/>
          <p:cNvSpPr txBox="1">
            <a:spLocks noChangeArrowheads="1"/>
          </p:cNvSpPr>
          <p:nvPr/>
        </p:nvSpPr>
        <p:spPr bwMode="auto">
          <a:xfrm>
            <a:off x="5557838" y="1196975"/>
            <a:ext cx="74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stdout</a:t>
            </a:r>
          </a:p>
        </p:txBody>
      </p:sp>
      <p:sp>
        <p:nvSpPr>
          <p:cNvPr id="5128" name="Line 12"/>
          <p:cNvSpPr>
            <a:spLocks noChangeShapeType="1"/>
          </p:cNvSpPr>
          <p:nvPr/>
        </p:nvSpPr>
        <p:spPr bwMode="auto">
          <a:xfrm>
            <a:off x="5580063" y="1804988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Text Box 13"/>
          <p:cNvSpPr txBox="1">
            <a:spLocks noChangeArrowheads="1"/>
          </p:cNvSpPr>
          <p:nvPr/>
        </p:nvSpPr>
        <p:spPr bwMode="auto">
          <a:xfrm>
            <a:off x="5557838" y="175101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stderr</a:t>
            </a:r>
          </a:p>
        </p:txBody>
      </p:sp>
      <p:grpSp>
        <p:nvGrpSpPr>
          <p:cNvPr id="5130" name="Group 19"/>
          <p:cNvGrpSpPr>
            <a:grpSpLocks/>
          </p:cNvGrpSpPr>
          <p:nvPr/>
        </p:nvGrpSpPr>
        <p:grpSpPr bwMode="auto">
          <a:xfrm>
            <a:off x="2627313" y="1412875"/>
            <a:ext cx="431800" cy="576263"/>
            <a:chOff x="1474" y="1706"/>
            <a:chExt cx="272" cy="363"/>
          </a:xfrm>
        </p:grpSpPr>
        <p:sp>
          <p:nvSpPr>
            <p:cNvPr id="5148" name="AutoShape 14"/>
            <p:cNvSpPr>
              <a:spLocks noChangeArrowheads="1"/>
            </p:cNvSpPr>
            <p:nvPr/>
          </p:nvSpPr>
          <p:spPr bwMode="auto">
            <a:xfrm>
              <a:off x="1474" y="1706"/>
              <a:ext cx="272" cy="363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149" name="Line 15"/>
            <p:cNvSpPr>
              <a:spLocks noChangeShapeType="1"/>
            </p:cNvSpPr>
            <p:nvPr/>
          </p:nvSpPr>
          <p:spPr bwMode="auto">
            <a:xfrm>
              <a:off x="1519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Line 16"/>
            <p:cNvSpPr>
              <a:spLocks noChangeShapeType="1"/>
            </p:cNvSpPr>
            <p:nvPr/>
          </p:nvSpPr>
          <p:spPr bwMode="auto">
            <a:xfrm>
              <a:off x="1519" y="1797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Line 17"/>
            <p:cNvSpPr>
              <a:spLocks noChangeShapeType="1"/>
            </p:cNvSpPr>
            <p:nvPr/>
          </p:nvSpPr>
          <p:spPr bwMode="auto">
            <a:xfrm>
              <a:off x="1519" y="184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Line 18"/>
            <p:cNvSpPr>
              <a:spLocks noChangeShapeType="1"/>
            </p:cNvSpPr>
            <p:nvPr/>
          </p:nvSpPr>
          <p:spPr bwMode="auto">
            <a:xfrm>
              <a:off x="1519" y="188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1" name="Text Box 42"/>
          <p:cNvSpPr txBox="1">
            <a:spLocks noChangeArrowheads="1"/>
          </p:cNvSpPr>
          <p:nvPr/>
        </p:nvSpPr>
        <p:spPr bwMode="auto">
          <a:xfrm>
            <a:off x="1403350" y="2276475"/>
            <a:ext cx="4078288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&lt;stdlib.h&gt;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FILE *</a:t>
            </a:r>
            <a:r>
              <a:rPr lang="en-US" altLang="nl-BE" sz="1800">
                <a:latin typeface="Times New Roman" panose="02020603050405020304" pitchFamily="18" charset="0"/>
              </a:rPr>
              <a:t>names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 = fopen</a:t>
            </a:r>
            <a:r>
              <a:rPr lang="en-US" altLang="nl-BE" sz="1800">
                <a:latin typeface="Times New Roman" panose="02020603050405020304" pitchFamily="18" charset="0"/>
              </a:rPr>
              <a:t>(</a:t>
            </a:r>
            <a:r>
              <a:rPr lang="en-US" altLang="nl-BE" sz="1800">
                <a:solidFill>
                  <a:srgbClr val="0000FF"/>
                </a:solidFill>
                <a:latin typeface="Times New Roman" panose="02020603050405020304" pitchFamily="18" charset="0"/>
              </a:rPr>
              <a:t>"names.txt"</a:t>
            </a:r>
            <a:r>
              <a:rPr lang="en-US" altLang="nl-BE" sz="1800">
                <a:latin typeface="Times New Roman" panose="02020603050405020304" pitchFamily="18" charset="0"/>
              </a:rPr>
              <a:t>,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"r"</a:t>
            </a:r>
            <a:r>
              <a:rPr lang="en-US" altLang="nl-BE" sz="180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(names == NULL) { /* panic! */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while (!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feof</a:t>
            </a:r>
            <a:r>
              <a:rPr lang="en-US" altLang="nl-BE" sz="1800">
                <a:latin typeface="Times New Roman" panose="02020603050405020304" pitchFamily="18" charset="0"/>
              </a:rPr>
              <a:t>(names)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char str[80];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if 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fscanf</a:t>
            </a:r>
            <a:r>
              <a:rPr lang="en-US" altLang="nl-BE" sz="1800">
                <a:latin typeface="Times New Roman" panose="02020603050405020304" pitchFamily="18" charset="0"/>
              </a:rPr>
              <a:t>(names, "%s", str) ==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printf("hello %s!\n", str);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fclose</a:t>
            </a:r>
            <a:r>
              <a:rPr lang="en-US" altLang="nl-BE" sz="1800">
                <a:latin typeface="Times New Roman" panose="02020603050405020304" pitchFamily="18" charset="0"/>
              </a:rPr>
              <a:t>(names);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5132" name="Group 46"/>
          <p:cNvGrpSpPr>
            <a:grpSpLocks/>
          </p:cNvGrpSpPr>
          <p:nvPr/>
        </p:nvGrpSpPr>
        <p:grpSpPr bwMode="auto">
          <a:xfrm>
            <a:off x="34925" y="3660775"/>
            <a:ext cx="1066800" cy="1281113"/>
            <a:chOff x="847" y="1748"/>
            <a:chExt cx="672" cy="807"/>
          </a:xfrm>
        </p:grpSpPr>
        <p:sp>
          <p:nvSpPr>
            <p:cNvPr id="5146" name="AutoShape 43"/>
            <p:cNvSpPr>
              <a:spLocks noChangeArrowheads="1"/>
            </p:cNvSpPr>
            <p:nvPr/>
          </p:nvSpPr>
          <p:spPr bwMode="auto">
            <a:xfrm>
              <a:off x="930" y="1979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Aleph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Beth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Gimel</a:t>
              </a:r>
            </a:p>
          </p:txBody>
        </p:sp>
        <p:sp>
          <p:nvSpPr>
            <p:cNvPr id="5147" name="Text Box 45"/>
            <p:cNvSpPr txBox="1">
              <a:spLocks noChangeArrowheads="1"/>
            </p:cNvSpPr>
            <p:nvPr/>
          </p:nvSpPr>
          <p:spPr bwMode="auto">
            <a:xfrm>
              <a:off x="847" y="1748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names.txt</a:t>
              </a:r>
            </a:p>
          </p:txBody>
        </p:sp>
      </p:grpSp>
      <p:pic>
        <p:nvPicPr>
          <p:cNvPr id="12335" name="Picture 4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4941888"/>
            <a:ext cx="43910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38" name="Line 50"/>
          <p:cNvSpPr>
            <a:spLocks noChangeShapeType="1"/>
          </p:cNvSpPr>
          <p:nvPr/>
        </p:nvSpPr>
        <p:spPr bwMode="auto">
          <a:xfrm>
            <a:off x="1260475" y="4333875"/>
            <a:ext cx="647700" cy="73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0" name="Line 52"/>
          <p:cNvSpPr>
            <a:spLocks noChangeShapeType="1"/>
          </p:cNvSpPr>
          <p:nvPr/>
        </p:nvSpPr>
        <p:spPr bwMode="auto">
          <a:xfrm>
            <a:off x="3635375" y="4868863"/>
            <a:ext cx="1008063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1" name="Text Box 53"/>
          <p:cNvSpPr txBox="1">
            <a:spLocks noChangeArrowheads="1"/>
          </p:cNvSpPr>
          <p:nvPr/>
        </p:nvSpPr>
        <p:spPr bwMode="auto">
          <a:xfrm>
            <a:off x="3687763" y="2297113"/>
            <a:ext cx="13112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solidFill>
                  <a:srgbClr val="0000FF"/>
                </a:solidFill>
              </a:rPr>
              <a:t>name</a:t>
            </a:r>
            <a:r>
              <a:rPr lang="en-US" altLang="nl-BE" sz="1800"/>
              <a:t>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file to open</a:t>
            </a:r>
          </a:p>
        </p:txBody>
      </p:sp>
      <p:sp>
        <p:nvSpPr>
          <p:cNvPr id="12342" name="Line 54"/>
          <p:cNvSpPr>
            <a:spLocks noChangeShapeType="1"/>
          </p:cNvSpPr>
          <p:nvPr/>
        </p:nvSpPr>
        <p:spPr bwMode="auto">
          <a:xfrm>
            <a:off x="4356100" y="2947988"/>
            <a:ext cx="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3" name="Text Box 55"/>
          <p:cNvSpPr txBox="1">
            <a:spLocks noChangeArrowheads="1"/>
          </p:cNvSpPr>
          <p:nvPr/>
        </p:nvSpPr>
        <p:spPr bwMode="auto">
          <a:xfrm>
            <a:off x="5672138" y="2416175"/>
            <a:ext cx="14255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mode: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r</a:t>
            </a:r>
            <a:r>
              <a:rPr lang="en-US" altLang="nl-BE" sz="1800"/>
              <a:t> for reading</a:t>
            </a:r>
          </a:p>
        </p:txBody>
      </p:sp>
      <p:sp>
        <p:nvSpPr>
          <p:cNvPr id="12344" name="Line 56"/>
          <p:cNvSpPr>
            <a:spLocks noChangeShapeType="1"/>
          </p:cNvSpPr>
          <p:nvPr/>
        </p:nvSpPr>
        <p:spPr bwMode="auto">
          <a:xfrm flipH="1">
            <a:off x="5164138" y="2757488"/>
            <a:ext cx="50323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5" name="Text Box 57"/>
          <p:cNvSpPr txBox="1">
            <a:spLocks noChangeArrowheads="1"/>
          </p:cNvSpPr>
          <p:nvPr/>
        </p:nvSpPr>
        <p:spPr bwMode="auto">
          <a:xfrm>
            <a:off x="87313" y="5157788"/>
            <a:ext cx="1279525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be polite: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always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fclose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/>
              <a:t>what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you've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fopen</a:t>
            </a:r>
            <a:r>
              <a:rPr lang="en-US" altLang="nl-BE" sz="1800"/>
              <a:t>ed</a:t>
            </a:r>
          </a:p>
        </p:txBody>
      </p:sp>
      <p:sp>
        <p:nvSpPr>
          <p:cNvPr id="12346" name="Line 58"/>
          <p:cNvSpPr>
            <a:spLocks noChangeShapeType="1"/>
          </p:cNvSpPr>
          <p:nvPr/>
        </p:nvSpPr>
        <p:spPr bwMode="auto">
          <a:xfrm flipV="1">
            <a:off x="1363663" y="5300663"/>
            <a:ext cx="28733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7" name="Text Box 59"/>
          <p:cNvSpPr txBox="1">
            <a:spLocks noChangeArrowheads="1"/>
          </p:cNvSpPr>
          <p:nvPr/>
        </p:nvSpPr>
        <p:spPr bwMode="auto">
          <a:xfrm>
            <a:off x="179388" y="2924175"/>
            <a:ext cx="8921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always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check!</a:t>
            </a:r>
          </a:p>
        </p:txBody>
      </p:sp>
      <p:sp>
        <p:nvSpPr>
          <p:cNvPr id="12348" name="Line 60"/>
          <p:cNvSpPr>
            <a:spLocks noChangeShapeType="1"/>
          </p:cNvSpPr>
          <p:nvPr/>
        </p:nvSpPr>
        <p:spPr bwMode="auto">
          <a:xfrm>
            <a:off x="1066800" y="3429000"/>
            <a:ext cx="5762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9" name="Text Box 61"/>
          <p:cNvSpPr txBox="1">
            <a:spLocks noChangeArrowheads="1"/>
          </p:cNvSpPr>
          <p:nvPr/>
        </p:nvSpPr>
        <p:spPr bwMode="auto">
          <a:xfrm>
            <a:off x="6280150" y="3448050"/>
            <a:ext cx="14255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fopen</a:t>
            </a:r>
            <a:r>
              <a:rPr lang="en-US" altLang="nl-BE" sz="1800"/>
              <a:t> before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reading</a:t>
            </a:r>
          </a:p>
        </p:txBody>
      </p:sp>
      <p:sp>
        <p:nvSpPr>
          <p:cNvPr id="12350" name="Line 62"/>
          <p:cNvSpPr>
            <a:spLocks noChangeShapeType="1"/>
          </p:cNvSpPr>
          <p:nvPr/>
        </p:nvSpPr>
        <p:spPr bwMode="auto">
          <a:xfrm flipH="1" flipV="1">
            <a:off x="5484813" y="3357563"/>
            <a:ext cx="792162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22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38" grpId="0" animBg="1"/>
      <p:bldP spid="12340" grpId="0" animBg="1"/>
      <p:bldP spid="12341" grpId="0" animBg="1"/>
      <p:bldP spid="12342" grpId="0" animBg="1"/>
      <p:bldP spid="12343" grpId="0" animBg="1"/>
      <p:bldP spid="12344" grpId="0" animBg="1"/>
      <p:bldP spid="12345" grpId="0" animBg="1"/>
      <p:bldP spid="12346" grpId="0" animBg="1"/>
      <p:bldP spid="12347" grpId="0" animBg="1"/>
      <p:bldP spid="12348" grpId="0" animBg="1"/>
      <p:bldP spid="12349" grpId="0" animBg="1"/>
      <p:bldP spid="12350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File I/O: writing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4121150" y="1481138"/>
            <a:ext cx="12858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application</a:t>
            </a:r>
          </a:p>
        </p:txBody>
      </p:sp>
      <p:sp>
        <p:nvSpPr>
          <p:cNvPr id="6148" name="Line 5"/>
          <p:cNvSpPr>
            <a:spLocks noChangeShapeType="1"/>
          </p:cNvSpPr>
          <p:nvPr/>
        </p:nvSpPr>
        <p:spPr bwMode="auto">
          <a:xfrm>
            <a:off x="3276600" y="1676400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Line 8"/>
          <p:cNvSpPr>
            <a:spLocks noChangeShapeType="1"/>
          </p:cNvSpPr>
          <p:nvPr/>
        </p:nvSpPr>
        <p:spPr bwMode="auto">
          <a:xfrm>
            <a:off x="5580063" y="1676400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50" name="Group 10"/>
          <p:cNvGrpSpPr>
            <a:grpSpLocks/>
          </p:cNvGrpSpPr>
          <p:nvPr/>
        </p:nvGrpSpPr>
        <p:grpSpPr bwMode="auto">
          <a:xfrm>
            <a:off x="2627313" y="1412875"/>
            <a:ext cx="431800" cy="576263"/>
            <a:chOff x="1474" y="1706"/>
            <a:chExt cx="272" cy="363"/>
          </a:xfrm>
        </p:grpSpPr>
        <p:sp>
          <p:nvSpPr>
            <p:cNvPr id="6174" name="AutoShape 11"/>
            <p:cNvSpPr>
              <a:spLocks noChangeArrowheads="1"/>
            </p:cNvSpPr>
            <p:nvPr/>
          </p:nvSpPr>
          <p:spPr bwMode="auto">
            <a:xfrm>
              <a:off x="1474" y="1706"/>
              <a:ext cx="272" cy="363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6175" name="Line 12"/>
            <p:cNvSpPr>
              <a:spLocks noChangeShapeType="1"/>
            </p:cNvSpPr>
            <p:nvPr/>
          </p:nvSpPr>
          <p:spPr bwMode="auto">
            <a:xfrm>
              <a:off x="1519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Line 13"/>
            <p:cNvSpPr>
              <a:spLocks noChangeShapeType="1"/>
            </p:cNvSpPr>
            <p:nvPr/>
          </p:nvSpPr>
          <p:spPr bwMode="auto">
            <a:xfrm>
              <a:off x="1519" y="1797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Line 14"/>
            <p:cNvSpPr>
              <a:spLocks noChangeShapeType="1"/>
            </p:cNvSpPr>
            <p:nvPr/>
          </p:nvSpPr>
          <p:spPr bwMode="auto">
            <a:xfrm>
              <a:off x="1519" y="184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Line 15"/>
            <p:cNvSpPr>
              <a:spLocks noChangeShapeType="1"/>
            </p:cNvSpPr>
            <p:nvPr/>
          </p:nvSpPr>
          <p:spPr bwMode="auto">
            <a:xfrm>
              <a:off x="1519" y="188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1" name="Text Box 16"/>
          <p:cNvSpPr txBox="1">
            <a:spLocks noChangeArrowheads="1"/>
          </p:cNvSpPr>
          <p:nvPr/>
        </p:nvSpPr>
        <p:spPr bwMode="auto">
          <a:xfrm>
            <a:off x="1403350" y="2276475"/>
            <a:ext cx="4675188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#include &lt;</a:t>
            </a:r>
            <a:r>
              <a:rPr lang="en-US" altLang="nl-BE" sz="1800" dirty="0" err="1">
                <a:latin typeface="Times New Roman" panose="02020603050405020304" pitchFamily="18" charset="0"/>
              </a:rPr>
              <a:t>stdio.h</a:t>
            </a:r>
            <a:r>
              <a:rPr lang="en-US" altLang="nl-BE" sz="1800" dirty="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#include &lt;</a:t>
            </a:r>
            <a:r>
              <a:rPr lang="en-US" altLang="nl-BE" sz="1800" dirty="0" err="1">
                <a:latin typeface="Times New Roman" panose="02020603050405020304" pitchFamily="18" charset="0"/>
              </a:rPr>
              <a:t>stdlib.h</a:t>
            </a:r>
            <a:r>
              <a:rPr lang="en-US" altLang="nl-BE" sz="1800" dirty="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>
                <a:latin typeface="Times New Roman" panose="02020603050405020304" pitchFamily="18" charset="0"/>
              </a:rPr>
              <a:t>int</a:t>
            </a:r>
            <a:r>
              <a:rPr lang="en-US" altLang="nl-BE" sz="1800" dirty="0">
                <a:latin typeface="Times New Roman" panose="02020603050405020304" pitchFamily="18" charset="0"/>
              </a:rPr>
              <a:t>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FILE *names = </a:t>
            </a:r>
            <a:r>
              <a:rPr lang="en-US" altLang="nl-BE" sz="1800" dirty="0" err="1">
                <a:latin typeface="Times New Roman" panose="02020603050405020304" pitchFamily="18" charset="0"/>
              </a:rPr>
              <a:t>fopen</a:t>
            </a:r>
            <a:r>
              <a:rPr lang="en-US" altLang="nl-BE" sz="1800" dirty="0" smtClean="0">
                <a:latin typeface="Times New Roman" panose="02020603050405020304" pitchFamily="18" charset="0"/>
              </a:rPr>
              <a:t>(“names.txt", </a:t>
            </a:r>
            <a:r>
              <a:rPr lang="en-US" altLang="nl-BE" sz="1800" dirty="0">
                <a:latin typeface="Times New Roman" panose="02020603050405020304" pitchFamily="18" charset="0"/>
              </a:rPr>
              <a:t>"r");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if (names == NULL) { /* panic! */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FILE *greetings = </a:t>
            </a:r>
            <a:r>
              <a:rPr lang="en-US" altLang="nl-BE" sz="1800" dirty="0" err="1">
                <a:latin typeface="Times New Roman" panose="02020603050405020304" pitchFamily="18" charset="0"/>
              </a:rPr>
              <a:t>fopen</a:t>
            </a:r>
            <a:r>
              <a:rPr lang="en-US" altLang="nl-BE" sz="1800" dirty="0">
                <a:latin typeface="Times New Roman" panose="02020603050405020304" pitchFamily="18" charset="0"/>
              </a:rPr>
              <a:t>(</a:t>
            </a:r>
            <a:r>
              <a:rPr lang="en-US" altLang="nl-BE" sz="1800" dirty="0">
                <a:solidFill>
                  <a:srgbClr val="0000FF"/>
                </a:solidFill>
                <a:latin typeface="Times New Roman" panose="02020603050405020304" pitchFamily="18" charset="0"/>
              </a:rPr>
              <a:t>"greetings.txt"</a:t>
            </a:r>
            <a:r>
              <a:rPr lang="en-US" altLang="nl-BE" sz="1800" dirty="0">
                <a:latin typeface="Times New Roman" panose="02020603050405020304" pitchFamily="18" charset="0"/>
              </a:rPr>
              <a:t>, </a:t>
            </a:r>
            <a:r>
              <a:rPr lang="en-US" altLang="nl-BE" sz="1800" dirty="0">
                <a:solidFill>
                  <a:schemeClr val="folHlink"/>
                </a:solidFill>
                <a:latin typeface="Times New Roman" panose="02020603050405020304" pitchFamily="18" charset="0"/>
              </a:rPr>
              <a:t>"w"</a:t>
            </a:r>
            <a:r>
              <a:rPr lang="en-US" altLang="nl-BE" sz="1800" dirty="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if (greetings == NULL) { /* panic! */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while (!</a:t>
            </a:r>
            <a:r>
              <a:rPr lang="en-US" altLang="nl-BE" sz="1800" dirty="0" err="1">
                <a:latin typeface="Times New Roman" panose="02020603050405020304" pitchFamily="18" charset="0"/>
              </a:rPr>
              <a:t>feof</a:t>
            </a:r>
            <a:r>
              <a:rPr lang="en-US" altLang="nl-BE" sz="1800" dirty="0">
                <a:latin typeface="Times New Roman" panose="02020603050405020304" pitchFamily="18" charset="0"/>
              </a:rPr>
              <a:t>(names)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    char </a:t>
            </a:r>
            <a:r>
              <a:rPr lang="en-US" altLang="nl-BE" sz="1800" dirty="0" err="1">
                <a:latin typeface="Times New Roman" panose="02020603050405020304" pitchFamily="18" charset="0"/>
              </a:rPr>
              <a:t>str</a:t>
            </a:r>
            <a:r>
              <a:rPr lang="en-US" altLang="nl-BE" sz="1800" dirty="0">
                <a:latin typeface="Times New Roman" panose="02020603050405020304" pitchFamily="18" charset="0"/>
              </a:rPr>
              <a:t>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    if (</a:t>
            </a:r>
            <a:r>
              <a:rPr lang="en-US" altLang="nl-BE" sz="1800" dirty="0" err="1">
                <a:latin typeface="Times New Roman" panose="02020603050405020304" pitchFamily="18" charset="0"/>
              </a:rPr>
              <a:t>fscanf</a:t>
            </a:r>
            <a:r>
              <a:rPr lang="en-US" altLang="nl-BE" sz="1800" dirty="0">
                <a:latin typeface="Times New Roman" panose="02020603050405020304" pitchFamily="18" charset="0"/>
              </a:rPr>
              <a:t>(names, "%s", </a:t>
            </a:r>
            <a:r>
              <a:rPr lang="en-US" altLang="nl-BE" sz="1800" dirty="0" err="1">
                <a:latin typeface="Times New Roman" panose="02020603050405020304" pitchFamily="18" charset="0"/>
              </a:rPr>
              <a:t>str</a:t>
            </a:r>
            <a:r>
              <a:rPr lang="en-US" altLang="nl-BE" sz="1800" dirty="0">
                <a:latin typeface="Times New Roman" panose="02020603050405020304" pitchFamily="18" charset="0"/>
              </a:rPr>
              <a:t>) ==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        </a:t>
            </a:r>
            <a:r>
              <a:rPr lang="en-US" altLang="nl-BE" sz="18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fprintf</a:t>
            </a:r>
            <a:r>
              <a:rPr lang="en-US" altLang="nl-BE" sz="1800" dirty="0">
                <a:latin typeface="Times New Roman" panose="02020603050405020304" pitchFamily="18" charset="0"/>
              </a:rPr>
              <a:t>(greetings, "hello %s!\n", </a:t>
            </a:r>
            <a:r>
              <a:rPr lang="en-US" altLang="nl-BE" sz="1800" dirty="0" err="1">
                <a:latin typeface="Times New Roman" panose="02020603050405020304" pitchFamily="18" charset="0"/>
              </a:rPr>
              <a:t>str</a:t>
            </a:r>
            <a:r>
              <a:rPr lang="en-US" altLang="nl-BE" sz="1800" dirty="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</a:t>
            </a:r>
            <a:r>
              <a:rPr lang="en-US" altLang="nl-BE" sz="18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fclose</a:t>
            </a:r>
            <a:r>
              <a:rPr lang="en-US" altLang="nl-BE" sz="1800" dirty="0">
                <a:latin typeface="Times New Roman" panose="02020603050405020304" pitchFamily="18" charset="0"/>
              </a:rPr>
              <a:t>(greetings);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</a:t>
            </a:r>
            <a:r>
              <a:rPr lang="en-US" altLang="nl-BE" sz="1800" dirty="0" err="1">
                <a:latin typeface="Times New Roman" panose="02020603050405020304" pitchFamily="18" charset="0"/>
              </a:rPr>
              <a:t>fclose</a:t>
            </a:r>
            <a:r>
              <a:rPr lang="en-US" altLang="nl-BE" sz="1800" dirty="0">
                <a:latin typeface="Times New Roman" panose="02020603050405020304" pitchFamily="18" charset="0"/>
              </a:rPr>
              <a:t>(names);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6152" name="Group 17"/>
          <p:cNvGrpSpPr>
            <a:grpSpLocks/>
          </p:cNvGrpSpPr>
          <p:nvPr/>
        </p:nvGrpSpPr>
        <p:grpSpPr bwMode="auto">
          <a:xfrm>
            <a:off x="34927" y="3660775"/>
            <a:ext cx="1076326" cy="1281113"/>
            <a:chOff x="847" y="1748"/>
            <a:chExt cx="678" cy="807"/>
          </a:xfrm>
        </p:grpSpPr>
        <p:sp>
          <p:nvSpPr>
            <p:cNvPr id="6172" name="AutoShape 18"/>
            <p:cNvSpPr>
              <a:spLocks noChangeArrowheads="1"/>
            </p:cNvSpPr>
            <p:nvPr/>
          </p:nvSpPr>
          <p:spPr bwMode="auto">
            <a:xfrm>
              <a:off x="930" y="1979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Aleph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Beth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Gimel</a:t>
              </a:r>
            </a:p>
          </p:txBody>
        </p:sp>
        <p:sp>
          <p:nvSpPr>
            <p:cNvPr id="6173" name="Text Box 19"/>
            <p:cNvSpPr txBox="1">
              <a:spLocks noChangeArrowheads="1"/>
            </p:cNvSpPr>
            <p:nvPr/>
          </p:nvSpPr>
          <p:spPr bwMode="auto">
            <a:xfrm>
              <a:off x="847" y="1748"/>
              <a:ext cx="6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Times New Roman" panose="02020603050405020304" pitchFamily="18" charset="0"/>
                </a:rPr>
                <a:t>names.txt</a:t>
              </a:r>
              <a:endParaRPr lang="en-US" altLang="nl-BE" sz="18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1187450" y="4868863"/>
            <a:ext cx="647700" cy="73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6300788" y="2781300"/>
            <a:ext cx="14128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mode: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w</a:t>
            </a:r>
            <a:r>
              <a:rPr lang="en-US" altLang="nl-BE" sz="1800"/>
              <a:t> for writing</a:t>
            </a:r>
          </a:p>
        </p:txBody>
      </p:sp>
      <p:sp>
        <p:nvSpPr>
          <p:cNvPr id="15386" name="Line 26"/>
          <p:cNvSpPr>
            <a:spLocks noChangeShapeType="1"/>
          </p:cNvSpPr>
          <p:nvPr/>
        </p:nvSpPr>
        <p:spPr bwMode="auto">
          <a:xfrm flipH="1">
            <a:off x="5795963" y="3122613"/>
            <a:ext cx="500062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87313" y="5157788"/>
            <a:ext cx="1374775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always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fclose</a:t>
            </a:r>
            <a:r>
              <a:rPr lang="en-US" altLang="nl-BE" sz="180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stream 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not flushed!</a:t>
            </a:r>
          </a:p>
        </p:txBody>
      </p:sp>
      <p:sp>
        <p:nvSpPr>
          <p:cNvPr id="15388" name="Line 28"/>
          <p:cNvSpPr>
            <a:spLocks noChangeShapeType="1"/>
          </p:cNvSpPr>
          <p:nvPr/>
        </p:nvSpPr>
        <p:spPr bwMode="auto">
          <a:xfrm>
            <a:off x="1476375" y="5589588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179388" y="2924175"/>
            <a:ext cx="8921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always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check!</a:t>
            </a:r>
          </a:p>
        </p:txBody>
      </p:sp>
      <p:sp>
        <p:nvSpPr>
          <p:cNvPr id="15390" name="Line 30"/>
          <p:cNvSpPr>
            <a:spLocks noChangeShapeType="1"/>
          </p:cNvSpPr>
          <p:nvPr/>
        </p:nvSpPr>
        <p:spPr bwMode="auto">
          <a:xfrm>
            <a:off x="1066800" y="3429000"/>
            <a:ext cx="55245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7394575" y="3641725"/>
            <a:ext cx="14255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fopen</a:t>
            </a:r>
            <a:r>
              <a:rPr lang="en-US" altLang="nl-BE" sz="1800"/>
              <a:t> before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writing</a:t>
            </a:r>
          </a:p>
        </p:txBody>
      </p:sp>
      <p:sp>
        <p:nvSpPr>
          <p:cNvPr id="15392" name="Line 32"/>
          <p:cNvSpPr>
            <a:spLocks noChangeShapeType="1"/>
          </p:cNvSpPr>
          <p:nvPr/>
        </p:nvSpPr>
        <p:spPr bwMode="auto">
          <a:xfrm flipH="1">
            <a:off x="6084888" y="3838575"/>
            <a:ext cx="1306512" cy="2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2" name="Group 33"/>
          <p:cNvGrpSpPr>
            <a:grpSpLocks/>
          </p:cNvGrpSpPr>
          <p:nvPr/>
        </p:nvGrpSpPr>
        <p:grpSpPr bwMode="auto">
          <a:xfrm>
            <a:off x="6516688" y="1412875"/>
            <a:ext cx="431800" cy="576263"/>
            <a:chOff x="1474" y="1706"/>
            <a:chExt cx="272" cy="363"/>
          </a:xfrm>
        </p:grpSpPr>
        <p:sp>
          <p:nvSpPr>
            <p:cNvPr id="6167" name="AutoShape 34"/>
            <p:cNvSpPr>
              <a:spLocks noChangeArrowheads="1"/>
            </p:cNvSpPr>
            <p:nvPr/>
          </p:nvSpPr>
          <p:spPr bwMode="auto">
            <a:xfrm>
              <a:off x="1474" y="1706"/>
              <a:ext cx="272" cy="363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6168" name="Line 35"/>
            <p:cNvSpPr>
              <a:spLocks noChangeShapeType="1"/>
            </p:cNvSpPr>
            <p:nvPr/>
          </p:nvSpPr>
          <p:spPr bwMode="auto">
            <a:xfrm>
              <a:off x="1519" y="17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Line 36"/>
            <p:cNvSpPr>
              <a:spLocks noChangeShapeType="1"/>
            </p:cNvSpPr>
            <p:nvPr/>
          </p:nvSpPr>
          <p:spPr bwMode="auto">
            <a:xfrm>
              <a:off x="1519" y="1797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37"/>
            <p:cNvSpPr>
              <a:spLocks noChangeShapeType="1"/>
            </p:cNvSpPr>
            <p:nvPr/>
          </p:nvSpPr>
          <p:spPr bwMode="auto">
            <a:xfrm>
              <a:off x="1519" y="184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38"/>
            <p:cNvSpPr>
              <a:spLocks noChangeShapeType="1"/>
            </p:cNvSpPr>
            <p:nvPr/>
          </p:nvSpPr>
          <p:spPr bwMode="auto">
            <a:xfrm>
              <a:off x="1519" y="188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6516688" y="4646613"/>
            <a:ext cx="1584325" cy="1446212"/>
            <a:chOff x="4136" y="2927"/>
            <a:chExt cx="1057" cy="1002"/>
          </a:xfrm>
        </p:grpSpPr>
        <p:sp>
          <p:nvSpPr>
            <p:cNvPr id="6165" name="AutoShape 41"/>
            <p:cNvSpPr>
              <a:spLocks noChangeArrowheads="1"/>
            </p:cNvSpPr>
            <p:nvPr/>
          </p:nvSpPr>
          <p:spPr bwMode="auto">
            <a:xfrm>
              <a:off x="4202" y="3159"/>
              <a:ext cx="991" cy="77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Hello Aleph!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Hello Beth!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Hello Gimel!</a:t>
              </a:r>
            </a:p>
          </p:txBody>
        </p:sp>
        <p:sp>
          <p:nvSpPr>
            <p:cNvPr id="6166" name="Text Box 42"/>
            <p:cNvSpPr txBox="1">
              <a:spLocks noChangeArrowheads="1"/>
            </p:cNvSpPr>
            <p:nvPr/>
          </p:nvSpPr>
          <p:spPr bwMode="auto">
            <a:xfrm>
              <a:off x="4136" y="2927"/>
              <a:ext cx="881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greetings.txt</a:t>
              </a:r>
            </a:p>
          </p:txBody>
        </p:sp>
      </p:grpSp>
      <p:sp>
        <p:nvSpPr>
          <p:cNvPr id="15403" name="Line 43"/>
          <p:cNvSpPr>
            <a:spLocks noChangeShapeType="1"/>
          </p:cNvSpPr>
          <p:nvPr/>
        </p:nvSpPr>
        <p:spPr bwMode="auto">
          <a:xfrm>
            <a:off x="5795963" y="5229225"/>
            <a:ext cx="647700" cy="73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95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1" grpId="0" animBg="1"/>
      <p:bldP spid="15385" grpId="0" animBg="1"/>
      <p:bldP spid="15386" grpId="0" animBg="1"/>
      <p:bldP spid="15387" grpId="0" animBg="1"/>
      <p:bldP spid="15388" grpId="0" animBg="1"/>
      <p:bldP spid="15389" grpId="0" animBg="1"/>
      <p:bldP spid="15390" grpId="0" animBg="1"/>
      <p:bldP spid="15391" grpId="0" animBg="1"/>
      <p:bldP spid="15392" grpId="0" animBg="1"/>
      <p:bldP spid="15403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File I/O: tidbits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nl-BE" sz="2800" smtClean="0">
                <a:latin typeface="Times New Roman" panose="02020603050405020304" pitchFamily="18" charset="0"/>
              </a:rPr>
              <a:t>fclose</a:t>
            </a:r>
            <a:r>
              <a:rPr lang="en-US" altLang="nl-BE" sz="2800" smtClean="0"/>
              <a:t> what you </a:t>
            </a:r>
            <a:r>
              <a:rPr lang="en-US" altLang="nl-BE" sz="2800" smtClean="0">
                <a:latin typeface="Times New Roman" panose="02020603050405020304" pitchFamily="18" charset="0"/>
              </a:rPr>
              <a:t>fopen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nl-BE" sz="2800" smtClean="0"/>
              <a:t>I/O modes: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r</a:t>
            </a:r>
            <a:r>
              <a:rPr lang="en-US" altLang="nl-BE" sz="2400" smtClean="0"/>
              <a:t>: open file for reading, fails if file doesn't exist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w</a:t>
            </a:r>
            <a:r>
              <a:rPr lang="en-US" altLang="nl-BE" sz="2400" smtClean="0"/>
              <a:t>: open file for writing, if file exists, original contents is lost, otherwise, create 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a</a:t>
            </a:r>
            <a:r>
              <a:rPr lang="en-US" altLang="nl-BE" sz="2400" smtClean="0"/>
              <a:t>: open file for writing, if file exists, append to it, otherwise, create it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nl-BE" sz="2800" smtClean="0">
                <a:latin typeface="Times New Roman" panose="02020603050405020304" pitchFamily="18" charset="0"/>
              </a:rPr>
              <a:t>FILE *</a:t>
            </a:r>
            <a:r>
              <a:rPr lang="en-US" altLang="nl-BE" sz="2800" smtClean="0"/>
              <a:t>: file pointer, predefined: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stdin</a:t>
            </a:r>
            <a:r>
              <a:rPr lang="en-US" altLang="nl-BE" sz="2400" smtClean="0"/>
              <a:t>: keyboard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stdout</a:t>
            </a:r>
            <a:r>
              <a:rPr lang="en-US" altLang="nl-BE" sz="2400" smtClean="0"/>
              <a:t>: terminal, intended for normal output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stderr</a:t>
            </a:r>
            <a:r>
              <a:rPr lang="en-US" altLang="nl-BE" sz="2400" smtClean="0"/>
              <a:t>: terminal, intended for warnings, error</a:t>
            </a:r>
            <a:br>
              <a:rPr lang="en-US" altLang="nl-BE" sz="2400" smtClean="0"/>
            </a:br>
            <a:r>
              <a:rPr lang="en-US" altLang="nl-BE" sz="2400" smtClean="0"/>
              <a:t>          messages, diagnostics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051050" y="6091238"/>
            <a:ext cx="51847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printf(formatStr,…) </a:t>
            </a:r>
            <a:r>
              <a:rPr lang="en-US" altLang="nl-BE" sz="1800">
                <a:sym typeface="Symbol" panose="05050102010706020507" pitchFamily="18" charset="2"/>
              </a:rPr>
              <a:t></a:t>
            </a:r>
            <a:r>
              <a:rPr lang="en-US" altLang="nl-BE" sz="1800"/>
              <a:t> fprintf(stdout, formatStr,…)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scanf(formatStr,…) </a:t>
            </a:r>
            <a:r>
              <a:rPr lang="en-US" altLang="nl-BE" sz="1800">
                <a:sym typeface="Symbol" panose="05050102010706020507" pitchFamily="18" charset="2"/>
              </a:rPr>
              <a:t></a:t>
            </a:r>
            <a:r>
              <a:rPr lang="en-US" altLang="nl-BE" sz="1800"/>
              <a:t> fscanf(stdin, formatStr, …)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4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174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Functions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827088" y="1773238"/>
            <a:ext cx="43307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00FF"/>
                </a:solidFill>
              </a:rPr>
              <a:t>double sum(double x, double y);</a:t>
            </a:r>
            <a:endParaRPr lang="en-US" altLang="nl-BE" sz="240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double x, y, 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x = 3.2;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y = -2.1;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z = </a:t>
            </a:r>
            <a:r>
              <a:rPr lang="en-US" altLang="nl-BE" sz="2400">
                <a:solidFill>
                  <a:srgbClr val="FF0000"/>
                </a:solidFill>
                <a:latin typeface="Times New Roman" pitchFamily="18" charset="0"/>
              </a:rPr>
              <a:t>sum(x, y)</a:t>
            </a:r>
            <a:r>
              <a:rPr lang="en-US" altLang="nl-BE" sz="240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printf("%f\n", 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double sum(double x, double 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  return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079750" y="3429000"/>
            <a:ext cx="5270500" cy="1477963"/>
            <a:chOff x="1746" y="2160"/>
            <a:chExt cx="3320" cy="931"/>
          </a:xfrm>
        </p:grpSpPr>
        <p:sp>
          <p:nvSpPr>
            <p:cNvPr id="18443" name="Line 4"/>
            <p:cNvSpPr>
              <a:spLocks noChangeShapeType="1"/>
            </p:cNvSpPr>
            <p:nvPr/>
          </p:nvSpPr>
          <p:spPr bwMode="auto">
            <a:xfrm flipH="1">
              <a:off x="1746" y="2296"/>
              <a:ext cx="1497" cy="2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8444" name="Text Box 5"/>
            <p:cNvSpPr txBox="1">
              <a:spLocks noChangeArrowheads="1"/>
            </p:cNvSpPr>
            <p:nvPr/>
          </p:nvSpPr>
          <p:spPr bwMode="auto">
            <a:xfrm>
              <a:off x="3286" y="2160"/>
              <a:ext cx="1780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function call</a:t>
              </a:r>
              <a:r>
                <a:rPr lang="en-US" altLang="nl-BE" sz="1800"/>
                <a:t>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sum</a:t>
              </a:r>
              <a:r>
                <a:rPr lang="en-US" altLang="nl-BE" sz="1800">
                  <a:solidFill>
                    <a:srgbClr val="FF0000"/>
                  </a:solidFill>
                </a:rPr>
                <a:t> </a:t>
              </a:r>
              <a:r>
                <a:rPr lang="en-US" altLang="nl-BE" sz="1800"/>
                <a:t>: function name</a:t>
              </a:r>
              <a:br>
                <a:rPr lang="en-US" altLang="nl-BE" sz="1800"/>
              </a:br>
              <a:r>
                <a:rPr lang="en-US" altLang="nl-BE" sz="1800"/>
                <a:t>    x, y</a:t>
              </a:r>
              <a:r>
                <a:rPr lang="en-US" altLang="nl-BE" sz="1800">
                  <a:solidFill>
                    <a:srgbClr val="FF0000"/>
                  </a:solidFill>
                </a:rPr>
                <a:t>  </a:t>
              </a:r>
              <a:r>
                <a:rPr lang="en-US" altLang="nl-BE" sz="1800"/>
                <a:t>: parameters</a:t>
              </a:r>
              <a:br>
                <a:rPr lang="en-US" altLang="nl-BE" sz="1800"/>
              </a:br>
              <a:r>
                <a:rPr lang="en-US" altLang="nl-BE" sz="1800"/>
                <a:t>function </a:t>
              </a:r>
              <a:r>
                <a:rPr lang="en-US" altLang="nl-BE" sz="1800" i="1"/>
                <a:t>must</a:t>
              </a:r>
              <a:r>
                <a:rPr lang="en-US" altLang="nl-BE" sz="1800"/>
                <a:t> be declared</a:t>
              </a:r>
              <a:br>
                <a:rPr lang="en-US" altLang="nl-BE" sz="1800"/>
              </a:br>
              <a:r>
                <a:rPr lang="en-US" altLang="nl-BE" sz="1800"/>
                <a:t>before call!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075238" y="5006975"/>
            <a:ext cx="3922712" cy="915988"/>
            <a:chOff x="3003" y="3154"/>
            <a:chExt cx="2471" cy="577"/>
          </a:xfrm>
        </p:grpSpPr>
        <p:sp>
          <p:nvSpPr>
            <p:cNvPr id="18441" name="Line 6"/>
            <p:cNvSpPr>
              <a:spLocks noChangeShapeType="1"/>
            </p:cNvSpPr>
            <p:nvPr/>
          </p:nvSpPr>
          <p:spPr bwMode="auto">
            <a:xfrm flipH="1">
              <a:off x="3003" y="3294"/>
              <a:ext cx="240" cy="45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8442" name="Text Box 7"/>
            <p:cNvSpPr txBox="1">
              <a:spLocks noChangeArrowheads="1"/>
            </p:cNvSpPr>
            <p:nvPr/>
          </p:nvSpPr>
          <p:spPr bwMode="auto">
            <a:xfrm>
              <a:off x="3286" y="3154"/>
              <a:ext cx="218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</a:rPr>
                <a:t>function definition: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header</a:t>
              </a:r>
              <a:br>
                <a:rPr lang="en-US" altLang="nl-BE" sz="1800"/>
              </a:br>
              <a:r>
                <a:rPr lang="en-US" altLang="nl-BE" sz="1800"/>
                <a:t>    body: one or more statements</a:t>
              </a:r>
              <a:endParaRPr lang="en-US" altLang="nl-BE" sz="1800">
                <a:latin typeface="Times New Roman" pitchFamily="18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427538" y="1628775"/>
            <a:ext cx="4364037" cy="1465263"/>
            <a:chOff x="2595" y="1026"/>
            <a:chExt cx="2749" cy="923"/>
          </a:xfrm>
        </p:grpSpPr>
        <p:sp>
          <p:nvSpPr>
            <p:cNvPr id="18439" name="Text Box 8"/>
            <p:cNvSpPr txBox="1">
              <a:spLocks noChangeArrowheads="1"/>
            </p:cNvSpPr>
            <p:nvPr/>
          </p:nvSpPr>
          <p:spPr bwMode="auto">
            <a:xfrm>
              <a:off x="3288" y="1026"/>
              <a:ext cx="2056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00FF"/>
                  </a:solidFill>
                </a:rPr>
                <a:t>function declaration</a:t>
              </a:r>
              <a:r>
                <a:rPr lang="en-US" altLang="nl-BE" sz="1800"/>
                <a:t>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double</a:t>
              </a:r>
              <a:r>
                <a:rPr lang="en-US" altLang="nl-BE" sz="1800"/>
                <a:t>    : return type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sum</a:t>
              </a:r>
              <a:r>
                <a:rPr lang="en-US" altLang="nl-BE" sz="1800">
                  <a:solidFill>
                    <a:srgbClr val="FF0000"/>
                  </a:solidFill>
                </a:rPr>
                <a:t>        </a:t>
              </a:r>
              <a:r>
                <a:rPr lang="en-US" altLang="nl-BE" sz="1800"/>
                <a:t>: function name</a:t>
              </a:r>
              <a:br>
                <a:rPr lang="en-US" altLang="nl-BE" sz="1800"/>
              </a:b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double x</a:t>
              </a:r>
              <a:r>
                <a:rPr lang="en-US" altLang="nl-BE" sz="1800"/>
                <a:t> : first parameter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</a:t>
              </a:r>
              <a:r>
                <a:rPr lang="en-US" altLang="nl-BE" sz="1800">
                  <a:latin typeface="Times New Roman" pitchFamily="18" charset="0"/>
                </a:rPr>
                <a:t>double y</a:t>
              </a:r>
              <a:r>
                <a:rPr lang="en-US" altLang="nl-BE" sz="1800"/>
                <a:t> : second parameter</a:t>
              </a:r>
            </a:p>
          </p:txBody>
        </p:sp>
        <p:sp>
          <p:nvSpPr>
            <p:cNvPr id="18440" name="Line 9"/>
            <p:cNvSpPr>
              <a:spLocks noChangeShapeType="1"/>
            </p:cNvSpPr>
            <p:nvPr/>
          </p:nvSpPr>
          <p:spPr bwMode="auto">
            <a:xfrm flipH="1">
              <a:off x="2595" y="1162"/>
              <a:ext cx="648" cy="32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87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Format strings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539750" y="1339850"/>
            <a:ext cx="19621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format code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%d: int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%ld: long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%u: unsigned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%lu: unsigned long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%c: char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%s: char 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%lf: double</a:t>
            </a: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%le: double</a:t>
            </a: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%lg: double</a:t>
            </a: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%p: </a:t>
            </a:r>
            <a:r>
              <a:rPr lang="en-US" altLang="nl-BE" sz="1800"/>
              <a:t>pointer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%%: </a:t>
            </a:r>
            <a:r>
              <a:rPr lang="en-US" altLang="nl-BE" sz="1800"/>
              <a:t>literal </a:t>
            </a:r>
            <a:r>
              <a:rPr lang="en-US" altLang="nl-BE" sz="1800">
                <a:latin typeface="Times New Roman" panose="02020603050405020304" pitchFamily="18" charset="0"/>
              </a:rPr>
              <a:t>'%'</a:t>
            </a:r>
          </a:p>
        </p:txBody>
      </p:sp>
      <p:sp>
        <p:nvSpPr>
          <p:cNvPr id="8196" name="Text Box 7"/>
          <p:cNvSpPr txBox="1">
            <a:spLocks noChangeArrowheads="1"/>
          </p:cNvSpPr>
          <p:nvPr/>
        </p:nvSpPr>
        <p:spPr bwMode="auto">
          <a:xfrm>
            <a:off x="2555875" y="1341438"/>
            <a:ext cx="199390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upto first </a:t>
            </a:r>
            <a:r>
              <a:rPr lang="en-US" altLang="nl-BE" sz="1800">
                <a:latin typeface="Times New Roman" panose="02020603050405020304" pitchFamily="18" charset="0"/>
              </a:rPr>
              <a:t>'\0'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e.g., </a:t>
            </a:r>
            <a:r>
              <a:rPr lang="en-US" altLang="nl-BE" sz="1800">
                <a:latin typeface="Times New Roman" panose="02020603050405020304" pitchFamily="18" charset="0"/>
              </a:rPr>
              <a:t>30431.3454</a:t>
            </a: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e.g., </a:t>
            </a:r>
            <a:r>
              <a:rPr lang="en-US" altLang="nl-BE" sz="1800">
                <a:latin typeface="Times New Roman" panose="02020603050405020304" pitchFamily="18" charset="0"/>
              </a:rPr>
              <a:t>3.04313454e4</a:t>
            </a: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e.g.,</a:t>
            </a:r>
            <a:r>
              <a:rPr lang="en-US" altLang="nl-BE" sz="1800">
                <a:latin typeface="Times New Roman" panose="02020603050405020304" pitchFamily="18" charset="0"/>
              </a:rPr>
              <a:t> 30.4313454e3</a:t>
            </a: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4787900" y="1341438"/>
            <a:ext cx="23304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input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upto first </a:t>
            </a:r>
            <a:r>
              <a:rPr lang="en-US" altLang="nl-BE" sz="1800">
                <a:latin typeface="Times New Roman" panose="02020603050405020304" pitchFamily="18" charset="0"/>
              </a:rPr>
              <a:t>whitespace</a:t>
            </a:r>
            <a:r>
              <a:rPr lang="en-US" altLang="nl-BE" sz="1800"/>
              <a:t>!!!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179388" y="4852988"/>
            <a:ext cx="9969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width </a:t>
            </a:r>
            <a:r>
              <a:rPr lang="en-US" altLang="nl-BE" sz="1800" i="1">
                <a:latin typeface="Times New Roman" panose="02020603050405020304" pitchFamily="18" charset="0"/>
              </a:rPr>
              <a:t>w</a:t>
            </a:r>
            <a:r>
              <a:rPr lang="en-US" altLang="nl-BE" sz="180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</a:t>
            </a:r>
            <a:r>
              <a:rPr lang="en-US" altLang="nl-BE" sz="1800" i="1">
                <a:latin typeface="Times New Roman" panose="02020603050405020304" pitchFamily="18" charset="0"/>
              </a:rPr>
              <a:t>w</a:t>
            </a:r>
            <a:r>
              <a:rPr lang="en-US" altLang="nl-BE" sz="1800">
                <a:latin typeface="Times New Roman" panose="02020603050405020304" pitchFamily="18" charset="0"/>
              </a:rPr>
              <a:t>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%0</a:t>
            </a:r>
            <a:r>
              <a:rPr lang="en-US" altLang="nl-BE" sz="1800" i="1">
                <a:latin typeface="Times New Roman" panose="02020603050405020304" pitchFamily="18" charset="0"/>
              </a:rPr>
              <a:t>w</a:t>
            </a:r>
            <a:r>
              <a:rPr lang="en-US" altLang="nl-BE" sz="1800">
                <a:latin typeface="Times New Roman" panose="02020603050405020304" pitchFamily="18" charset="0"/>
              </a:rPr>
              <a:t>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%-</a:t>
            </a:r>
            <a:r>
              <a:rPr lang="en-US" altLang="nl-BE" sz="1800" i="1">
                <a:latin typeface="Times New Roman" panose="02020603050405020304" pitchFamily="18" charset="0"/>
              </a:rPr>
              <a:t>w</a:t>
            </a:r>
            <a:r>
              <a:rPr lang="en-US" altLang="nl-BE" sz="1800">
                <a:latin typeface="Times New Roman" panose="02020603050405020304" pitchFamily="18" charset="0"/>
              </a:rPr>
              <a:t>d</a:t>
            </a:r>
            <a:endParaRPr lang="en-US" altLang="nl-BE" sz="1800"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1116013" y="5121275"/>
            <a:ext cx="22510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printf("%5d", 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printf("%05d", 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printf("%-5d", 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printf("%5d", 100000)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3563938" y="5389563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00003</a:t>
            </a:r>
          </a:p>
        </p:txBody>
      </p:sp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3678238" y="5100638"/>
            <a:ext cx="650875" cy="366712"/>
            <a:chOff x="2153" y="3314"/>
            <a:chExt cx="410" cy="231"/>
          </a:xfrm>
        </p:grpSpPr>
        <p:sp>
          <p:nvSpPr>
            <p:cNvPr id="8240" name="Text Box 12"/>
            <p:cNvSpPr txBox="1">
              <a:spLocks noChangeArrowheads="1"/>
            </p:cNvSpPr>
            <p:nvPr/>
          </p:nvSpPr>
          <p:spPr bwMode="auto">
            <a:xfrm>
              <a:off x="2375" y="331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3</a:t>
              </a:r>
            </a:p>
          </p:txBody>
        </p:sp>
        <p:grpSp>
          <p:nvGrpSpPr>
            <p:cNvPr id="8241" name="Group 25"/>
            <p:cNvGrpSpPr>
              <a:grpSpLocks/>
            </p:cNvGrpSpPr>
            <p:nvPr/>
          </p:nvGrpSpPr>
          <p:grpSpPr bwMode="auto">
            <a:xfrm>
              <a:off x="2153" y="3449"/>
              <a:ext cx="48" cy="46"/>
              <a:chOff x="4059" y="3516"/>
              <a:chExt cx="96" cy="50"/>
            </a:xfrm>
          </p:grpSpPr>
          <p:sp>
            <p:nvSpPr>
              <p:cNvPr id="8254" name="Line 26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5" name="Line 27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6" name="Line 28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42" name="Group 30"/>
            <p:cNvGrpSpPr>
              <a:grpSpLocks/>
            </p:cNvGrpSpPr>
            <p:nvPr/>
          </p:nvGrpSpPr>
          <p:grpSpPr bwMode="auto">
            <a:xfrm>
              <a:off x="2226" y="3450"/>
              <a:ext cx="48" cy="46"/>
              <a:chOff x="4059" y="3516"/>
              <a:chExt cx="96" cy="50"/>
            </a:xfrm>
          </p:grpSpPr>
          <p:sp>
            <p:nvSpPr>
              <p:cNvPr id="8251" name="Line 31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2" name="Line 32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3" name="Line 33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43" name="Group 34"/>
            <p:cNvGrpSpPr>
              <a:grpSpLocks/>
            </p:cNvGrpSpPr>
            <p:nvPr/>
          </p:nvGrpSpPr>
          <p:grpSpPr bwMode="auto">
            <a:xfrm>
              <a:off x="2302" y="3450"/>
              <a:ext cx="48" cy="46"/>
              <a:chOff x="4059" y="3516"/>
              <a:chExt cx="96" cy="50"/>
            </a:xfrm>
          </p:grpSpPr>
          <p:sp>
            <p:nvSpPr>
              <p:cNvPr id="8248" name="Line 35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9" name="Line 36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0" name="Line 37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44" name="Group 38"/>
            <p:cNvGrpSpPr>
              <a:grpSpLocks/>
            </p:cNvGrpSpPr>
            <p:nvPr/>
          </p:nvGrpSpPr>
          <p:grpSpPr bwMode="auto">
            <a:xfrm>
              <a:off x="2377" y="3451"/>
              <a:ext cx="48" cy="46"/>
              <a:chOff x="4059" y="3516"/>
              <a:chExt cx="96" cy="50"/>
            </a:xfrm>
          </p:grpSpPr>
          <p:sp>
            <p:nvSpPr>
              <p:cNvPr id="8245" name="Line 39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6" name="Line 40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7" name="Line 41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" name="Group 98"/>
          <p:cNvGrpSpPr>
            <a:grpSpLocks/>
          </p:cNvGrpSpPr>
          <p:nvPr/>
        </p:nvGrpSpPr>
        <p:grpSpPr bwMode="auto">
          <a:xfrm>
            <a:off x="3575050" y="5668963"/>
            <a:ext cx="655638" cy="366712"/>
            <a:chOff x="2088" y="3672"/>
            <a:chExt cx="413" cy="231"/>
          </a:xfrm>
        </p:grpSpPr>
        <p:sp>
          <p:nvSpPr>
            <p:cNvPr id="8223" name="Text Box 42"/>
            <p:cNvSpPr txBox="1">
              <a:spLocks noChangeArrowheads="1"/>
            </p:cNvSpPr>
            <p:nvPr/>
          </p:nvSpPr>
          <p:spPr bwMode="auto">
            <a:xfrm>
              <a:off x="2088" y="367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3</a:t>
              </a:r>
            </a:p>
          </p:txBody>
        </p:sp>
        <p:grpSp>
          <p:nvGrpSpPr>
            <p:cNvPr id="8224" name="Group 59"/>
            <p:cNvGrpSpPr>
              <a:grpSpLocks/>
            </p:cNvGrpSpPr>
            <p:nvPr/>
          </p:nvGrpSpPr>
          <p:grpSpPr bwMode="auto">
            <a:xfrm>
              <a:off x="2229" y="3805"/>
              <a:ext cx="48" cy="46"/>
              <a:chOff x="4059" y="3516"/>
              <a:chExt cx="96" cy="50"/>
            </a:xfrm>
          </p:grpSpPr>
          <p:sp>
            <p:nvSpPr>
              <p:cNvPr id="8237" name="Line 60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8" name="Line 61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9" name="Line 62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25" name="Group 63"/>
            <p:cNvGrpSpPr>
              <a:grpSpLocks/>
            </p:cNvGrpSpPr>
            <p:nvPr/>
          </p:nvGrpSpPr>
          <p:grpSpPr bwMode="auto">
            <a:xfrm>
              <a:off x="2302" y="3806"/>
              <a:ext cx="48" cy="46"/>
              <a:chOff x="4059" y="3516"/>
              <a:chExt cx="96" cy="50"/>
            </a:xfrm>
          </p:grpSpPr>
          <p:sp>
            <p:nvSpPr>
              <p:cNvPr id="8234" name="Line 64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5" name="Line 65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6" name="Line 66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26" name="Group 67"/>
            <p:cNvGrpSpPr>
              <a:grpSpLocks/>
            </p:cNvGrpSpPr>
            <p:nvPr/>
          </p:nvGrpSpPr>
          <p:grpSpPr bwMode="auto">
            <a:xfrm>
              <a:off x="2378" y="3806"/>
              <a:ext cx="48" cy="46"/>
              <a:chOff x="4059" y="3516"/>
              <a:chExt cx="96" cy="50"/>
            </a:xfrm>
          </p:grpSpPr>
          <p:sp>
            <p:nvSpPr>
              <p:cNvPr id="8231" name="Line 68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2" name="Line 69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3" name="Line 70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27" name="Group 71"/>
            <p:cNvGrpSpPr>
              <a:grpSpLocks/>
            </p:cNvGrpSpPr>
            <p:nvPr/>
          </p:nvGrpSpPr>
          <p:grpSpPr bwMode="auto">
            <a:xfrm>
              <a:off x="2453" y="3807"/>
              <a:ext cx="48" cy="46"/>
              <a:chOff x="4059" y="3516"/>
              <a:chExt cx="96" cy="50"/>
            </a:xfrm>
          </p:grpSpPr>
          <p:sp>
            <p:nvSpPr>
              <p:cNvPr id="8228" name="Line 72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9" name="Line 73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0" name="Line 74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9531" name="Text Box 75"/>
          <p:cNvSpPr txBox="1">
            <a:spLocks noChangeArrowheads="1"/>
          </p:cNvSpPr>
          <p:nvPr/>
        </p:nvSpPr>
        <p:spPr bwMode="auto">
          <a:xfrm>
            <a:off x="1236663" y="6365875"/>
            <a:ext cx="2111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works for all output</a:t>
            </a:r>
          </a:p>
        </p:txBody>
      </p:sp>
      <p:sp>
        <p:nvSpPr>
          <p:cNvPr id="19532" name="Text Box 76"/>
          <p:cNvSpPr txBox="1">
            <a:spLocks noChangeArrowheads="1"/>
          </p:cNvSpPr>
          <p:nvPr/>
        </p:nvSpPr>
        <p:spPr bwMode="auto">
          <a:xfrm>
            <a:off x="4987925" y="4852988"/>
            <a:ext cx="13398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precision </a:t>
            </a:r>
            <a:r>
              <a:rPr lang="en-US" altLang="nl-BE" sz="1800" i="1">
                <a:latin typeface="Times New Roman" panose="02020603050405020304" pitchFamily="18" charset="0"/>
              </a:rPr>
              <a:t>d</a:t>
            </a:r>
            <a:r>
              <a:rPr lang="en-US" altLang="nl-BE" sz="180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%.</a:t>
            </a:r>
            <a:r>
              <a:rPr lang="en-US" altLang="nl-BE" sz="1800" i="1">
                <a:latin typeface="Times New Roman" panose="02020603050405020304" pitchFamily="18" charset="0"/>
              </a:rPr>
              <a:t>d</a:t>
            </a:r>
            <a:r>
              <a:rPr lang="en-US" altLang="nl-BE" sz="1800">
                <a:latin typeface="Times New Roman" panose="02020603050405020304" pitchFamily="18" charset="0"/>
              </a:rPr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%</a:t>
            </a:r>
            <a:r>
              <a:rPr lang="en-US" altLang="nl-BE" sz="1800" i="1">
                <a:latin typeface="Times New Roman" panose="02020603050405020304" pitchFamily="18" charset="0"/>
              </a:rPr>
              <a:t>w</a:t>
            </a:r>
            <a:r>
              <a:rPr lang="en-US" altLang="nl-BE" sz="1800">
                <a:latin typeface="Times New Roman" panose="02020603050405020304" pitchFamily="18" charset="0"/>
              </a:rPr>
              <a:t>.</a:t>
            </a:r>
            <a:r>
              <a:rPr lang="en-US" altLang="nl-BE" sz="1800" i="1">
                <a:latin typeface="Times New Roman" panose="02020603050405020304" pitchFamily="18" charset="0"/>
              </a:rPr>
              <a:t>d</a:t>
            </a:r>
            <a:r>
              <a:rPr lang="en-US" altLang="nl-BE" sz="18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9533" name="Text Box 77"/>
          <p:cNvSpPr txBox="1">
            <a:spLocks noChangeArrowheads="1"/>
          </p:cNvSpPr>
          <p:nvPr/>
        </p:nvSpPr>
        <p:spPr bwMode="auto">
          <a:xfrm>
            <a:off x="5995988" y="5124450"/>
            <a:ext cx="1984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printf("%.2f", 3.5)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printf("%5.2f", 3.5)</a:t>
            </a:r>
          </a:p>
        </p:txBody>
      </p:sp>
      <p:sp>
        <p:nvSpPr>
          <p:cNvPr id="19535" name="Text Box 79"/>
          <p:cNvSpPr txBox="1">
            <a:spLocks noChangeArrowheads="1"/>
          </p:cNvSpPr>
          <p:nvPr/>
        </p:nvSpPr>
        <p:spPr bwMode="auto">
          <a:xfrm>
            <a:off x="8301038" y="5126038"/>
            <a:ext cx="584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3.50</a:t>
            </a:r>
          </a:p>
        </p:txBody>
      </p:sp>
      <p:grpSp>
        <p:nvGrpSpPr>
          <p:cNvPr id="12" name="Group 100"/>
          <p:cNvGrpSpPr>
            <a:grpSpLocks/>
          </p:cNvGrpSpPr>
          <p:nvPr/>
        </p:nvGrpSpPr>
        <p:grpSpPr bwMode="auto">
          <a:xfrm>
            <a:off x="8380413" y="5407025"/>
            <a:ext cx="584200" cy="366713"/>
            <a:chOff x="5214" y="3507"/>
            <a:chExt cx="368" cy="231"/>
          </a:xfrm>
        </p:grpSpPr>
        <p:sp>
          <p:nvSpPr>
            <p:cNvPr id="8218" name="Text Box 80"/>
            <p:cNvSpPr txBox="1">
              <a:spLocks noChangeArrowheads="1"/>
            </p:cNvSpPr>
            <p:nvPr/>
          </p:nvSpPr>
          <p:spPr bwMode="auto">
            <a:xfrm>
              <a:off x="5214" y="3507"/>
              <a:ext cx="3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3.50</a:t>
              </a:r>
            </a:p>
          </p:txBody>
        </p:sp>
        <p:grpSp>
          <p:nvGrpSpPr>
            <p:cNvPr id="8219" name="Group 85"/>
            <p:cNvGrpSpPr>
              <a:grpSpLocks/>
            </p:cNvGrpSpPr>
            <p:nvPr/>
          </p:nvGrpSpPr>
          <p:grpSpPr bwMode="auto">
            <a:xfrm>
              <a:off x="5226" y="3656"/>
              <a:ext cx="48" cy="46"/>
              <a:chOff x="4059" y="3516"/>
              <a:chExt cx="96" cy="50"/>
            </a:xfrm>
          </p:grpSpPr>
          <p:sp>
            <p:nvSpPr>
              <p:cNvPr id="8220" name="Line 86"/>
              <p:cNvSpPr>
                <a:spLocks noChangeShapeType="1"/>
              </p:cNvSpPr>
              <p:nvPr/>
            </p:nvSpPr>
            <p:spPr bwMode="auto">
              <a:xfrm>
                <a:off x="4059" y="3566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1" name="Line 87"/>
              <p:cNvSpPr>
                <a:spLocks noChangeShapeType="1"/>
              </p:cNvSpPr>
              <p:nvPr/>
            </p:nvSpPr>
            <p:spPr bwMode="auto">
              <a:xfrm>
                <a:off x="4059" y="351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2" name="Line 88"/>
              <p:cNvSpPr>
                <a:spLocks noChangeShapeType="1"/>
              </p:cNvSpPr>
              <p:nvPr/>
            </p:nvSpPr>
            <p:spPr bwMode="auto">
              <a:xfrm>
                <a:off x="4155" y="3521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9545" name="Text Box 89"/>
          <p:cNvSpPr txBox="1">
            <a:spLocks noChangeArrowheads="1"/>
          </p:cNvSpPr>
          <p:nvPr/>
        </p:nvSpPr>
        <p:spPr bwMode="auto">
          <a:xfrm>
            <a:off x="6356350" y="6365875"/>
            <a:ext cx="1730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works for </a:t>
            </a:r>
            <a:r>
              <a:rPr lang="en-US" altLang="nl-BE" sz="1800">
                <a:latin typeface="Times New Roman" panose="02020603050405020304" pitchFamily="18" charset="0"/>
              </a:rPr>
              <a:t>e</a:t>
            </a:r>
            <a:r>
              <a:rPr lang="en-US" altLang="nl-BE" sz="1800"/>
              <a:t>, </a:t>
            </a:r>
            <a:r>
              <a:rPr lang="en-US" altLang="nl-BE" sz="1800">
                <a:latin typeface="Times New Roman" panose="02020603050405020304" pitchFamily="18" charset="0"/>
              </a:rPr>
              <a:t>f</a:t>
            </a:r>
            <a:r>
              <a:rPr lang="en-US" altLang="nl-BE" sz="1800"/>
              <a:t>, </a:t>
            </a:r>
            <a:r>
              <a:rPr lang="en-US" altLang="nl-BE" sz="1800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8209" name="Line 90"/>
          <p:cNvSpPr>
            <a:spLocks noChangeShapeType="1"/>
          </p:cNvSpPr>
          <p:nvPr/>
        </p:nvSpPr>
        <p:spPr bwMode="auto">
          <a:xfrm>
            <a:off x="4716463" y="1412875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Line 91"/>
          <p:cNvSpPr>
            <a:spLocks noChangeShapeType="1"/>
          </p:cNvSpPr>
          <p:nvPr/>
        </p:nvSpPr>
        <p:spPr bwMode="auto">
          <a:xfrm>
            <a:off x="2484438" y="1412875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Line 92"/>
          <p:cNvSpPr>
            <a:spLocks noChangeShapeType="1"/>
          </p:cNvSpPr>
          <p:nvPr/>
        </p:nvSpPr>
        <p:spPr bwMode="auto">
          <a:xfrm>
            <a:off x="539750" y="1676400"/>
            <a:ext cx="6840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2" name="Line 93"/>
          <p:cNvSpPr>
            <a:spLocks noChangeShapeType="1"/>
          </p:cNvSpPr>
          <p:nvPr/>
        </p:nvSpPr>
        <p:spPr bwMode="auto">
          <a:xfrm>
            <a:off x="539750" y="4797425"/>
            <a:ext cx="6840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3" name="Line 94"/>
          <p:cNvSpPr>
            <a:spLocks noChangeShapeType="1"/>
          </p:cNvSpPr>
          <p:nvPr/>
        </p:nvSpPr>
        <p:spPr bwMode="auto">
          <a:xfrm>
            <a:off x="7380288" y="1412875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4" name="Line 95"/>
          <p:cNvSpPr>
            <a:spLocks noChangeShapeType="1"/>
          </p:cNvSpPr>
          <p:nvPr/>
        </p:nvSpPr>
        <p:spPr bwMode="auto">
          <a:xfrm>
            <a:off x="539750" y="1412875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5" name="Line 96"/>
          <p:cNvSpPr>
            <a:spLocks noChangeShapeType="1"/>
          </p:cNvSpPr>
          <p:nvPr/>
        </p:nvSpPr>
        <p:spPr bwMode="auto">
          <a:xfrm>
            <a:off x="539750" y="1404938"/>
            <a:ext cx="6840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5940425" y="2420938"/>
            <a:ext cx="2638425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whitespace: </a:t>
            </a:r>
            <a:r>
              <a:rPr lang="en-US" altLang="nl-BE" sz="1800">
                <a:latin typeface="Times New Roman" panose="02020603050405020304" pitchFamily="18" charset="0"/>
              </a:rPr>
              <a:t>' ', '\t', '\r', '\n'</a:t>
            </a:r>
          </a:p>
        </p:txBody>
      </p:sp>
      <p:sp>
        <p:nvSpPr>
          <p:cNvPr id="19557" name="Text Box 101"/>
          <p:cNvSpPr txBox="1">
            <a:spLocks noChangeArrowheads="1"/>
          </p:cNvSpPr>
          <p:nvPr/>
        </p:nvSpPr>
        <p:spPr bwMode="auto">
          <a:xfrm>
            <a:off x="3463925" y="5938838"/>
            <a:ext cx="992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100000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371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/>
      <p:bldP spid="19466" grpId="0"/>
      <p:bldP spid="19467" grpId="0"/>
      <p:bldP spid="19485" grpId="0"/>
      <p:bldP spid="19531" grpId="0" animBg="1"/>
      <p:bldP spid="19532" grpId="0"/>
      <p:bldP spid="19533" grpId="0"/>
      <p:bldP spid="19535" grpId="0"/>
      <p:bldP spid="19545" grpId="0" animBg="1"/>
      <p:bldP spid="19465" grpId="0" animBg="1"/>
      <p:bldP spid="19557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Other file I/O function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int fgetc(FILE *fp)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read a </a:t>
            </a:r>
            <a:r>
              <a:rPr lang="en-US" altLang="nl-BE" sz="2000" smtClean="0">
                <a:latin typeface="Times New Roman" panose="02020603050405020304" pitchFamily="18" charset="0"/>
              </a:rPr>
              <a:t>char</a:t>
            </a:r>
            <a:r>
              <a:rPr lang="en-US" altLang="nl-BE" sz="2000" smtClean="0"/>
              <a:t> from </a:t>
            </a:r>
            <a:r>
              <a:rPr lang="en-US" altLang="nl-BE" sz="2000" smtClean="0">
                <a:latin typeface="Times New Roman" panose="02020603050405020304" pitchFamily="18" charset="0"/>
              </a:rPr>
              <a:t>fp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char *fgets(char *s, int n, FILE *fp)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read a string from </a:t>
            </a:r>
            <a:r>
              <a:rPr lang="en-US" altLang="nl-BE" sz="2000" smtClean="0">
                <a:latin typeface="Times New Roman" panose="02020603050405020304" pitchFamily="18" charset="0"/>
              </a:rPr>
              <a:t>fp</a:t>
            </a:r>
            <a:r>
              <a:rPr lang="en-US" altLang="nl-BE" sz="2000" smtClean="0"/>
              <a:t> of at most n-1 chars, end it with </a:t>
            </a:r>
            <a:r>
              <a:rPr lang="en-US" altLang="nl-BE" sz="2000" smtClean="0">
                <a:latin typeface="Times New Roman" panose="02020603050405020304" pitchFamily="18" charset="0"/>
              </a:rPr>
              <a:t>'\0'</a:t>
            </a:r>
            <a:r>
              <a:rPr lang="en-US" altLang="nl-BE" sz="2000" smtClean="0"/>
              <a:t> or until a </a:t>
            </a:r>
            <a:r>
              <a:rPr lang="en-US" altLang="nl-BE" sz="2000" smtClean="0">
                <a:latin typeface="Times New Roman" panose="02020603050405020304" pitchFamily="18" charset="0"/>
              </a:rPr>
              <a:t>'\n'</a:t>
            </a:r>
            <a:r>
              <a:rPr lang="en-US" altLang="nl-BE" sz="2000" smtClean="0"/>
              <a:t> is encountered, return string or </a:t>
            </a:r>
            <a:r>
              <a:rPr lang="en-US" altLang="nl-BE" sz="2000" smtClean="0">
                <a:latin typeface="Times New Roman" panose="02020603050405020304" pitchFamily="18" charset="0"/>
              </a:rPr>
              <a:t>NULL</a:t>
            </a:r>
            <a:r>
              <a:rPr lang="en-US" altLang="nl-BE" sz="2000" smtClean="0"/>
              <a:t> on error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int fputc(int c, FILE *fp)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put </a:t>
            </a:r>
            <a:r>
              <a:rPr lang="en-US" altLang="nl-BE" sz="2000" smtClean="0">
                <a:latin typeface="Times New Roman" panose="02020603050405020304" pitchFamily="18" charset="0"/>
              </a:rPr>
              <a:t>char c</a:t>
            </a:r>
            <a:r>
              <a:rPr lang="en-US" altLang="nl-BE" sz="2000" smtClean="0"/>
              <a:t> in </a:t>
            </a:r>
            <a:r>
              <a:rPr lang="en-US" altLang="nl-BE" sz="2000" smtClean="0">
                <a:latin typeface="Times New Roman" panose="02020603050405020304" pitchFamily="18" charset="0"/>
              </a:rPr>
              <a:t>fp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>
                <a:latin typeface="Times New Roman" panose="02020603050405020304" pitchFamily="18" charset="0"/>
              </a:rPr>
              <a:t>int fputs(const char *s, FILE *fp)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put string </a:t>
            </a:r>
            <a:r>
              <a:rPr lang="en-US" altLang="nl-BE" sz="2000" smtClean="0">
                <a:latin typeface="Times New Roman" panose="02020603050405020304" pitchFamily="18" charset="0"/>
              </a:rPr>
              <a:t>s</a:t>
            </a:r>
            <a:r>
              <a:rPr lang="en-US" altLang="nl-BE" sz="2000" smtClean="0"/>
              <a:t> in </a:t>
            </a:r>
            <a:r>
              <a:rPr lang="en-US" altLang="nl-BE" sz="2000" smtClean="0">
                <a:latin typeface="Times New Roman" panose="02020603050405020304" pitchFamily="18" charset="0"/>
              </a:rPr>
              <a:t>fp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int ungetc(int c, FILE *fp)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put </a:t>
            </a:r>
            <a:r>
              <a:rPr lang="en-US" altLang="nl-BE" sz="2000" smtClean="0">
                <a:latin typeface="Times New Roman" panose="02020603050405020304" pitchFamily="18" charset="0"/>
              </a:rPr>
              <a:t>char c</a:t>
            </a:r>
            <a:r>
              <a:rPr lang="en-US" altLang="nl-BE" sz="2000" smtClean="0"/>
              <a:t> back into </a:t>
            </a:r>
            <a:r>
              <a:rPr lang="en-US" altLang="nl-BE" sz="2000" smtClean="0">
                <a:latin typeface="Times New Roman" panose="02020603050405020304" pitchFamily="18" charset="0"/>
              </a:rPr>
              <a:t>fp</a:t>
            </a:r>
            <a:r>
              <a:rPr lang="en-US" altLang="nl-BE" sz="2000" smtClean="0"/>
              <a:t> after it has been read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int fflush(FILE *fp)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ensure that output stream </a:t>
            </a:r>
            <a:r>
              <a:rPr lang="en-US" altLang="nl-BE" sz="2000" smtClean="0">
                <a:latin typeface="Times New Roman" panose="02020603050405020304" pitchFamily="18" charset="0"/>
              </a:rPr>
              <a:t>fp</a:t>
            </a:r>
            <a:r>
              <a:rPr lang="en-US" altLang="nl-BE" sz="2000" smtClean="0"/>
              <a:t> is written to file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372225" y="4276725"/>
            <a:ext cx="1990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declared in </a:t>
            </a:r>
            <a:r>
              <a:rPr lang="en-US" altLang="nl-BE" sz="1800">
                <a:latin typeface="Times New Roman" panose="02020603050405020304" pitchFamily="18" charset="0"/>
              </a:rPr>
              <a:t>stdio.h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035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  <p:bldP spid="22532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Command line arguments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539750" y="4076700"/>
            <a:ext cx="488632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&lt;stdlib.h&gt;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int argc</a:t>
            </a:r>
            <a:r>
              <a:rPr lang="en-US" altLang="nl-BE" sz="1800">
                <a:latin typeface="Times New Roman" panose="02020603050405020304" pitchFamily="18" charset="0"/>
              </a:rPr>
              <a:t>,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 char *argv[]</a:t>
            </a:r>
            <a:r>
              <a:rPr lang="en-US" altLang="nl-BE" sz="1800">
                <a:latin typeface="Times New Roman" panose="02020603050405020304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1; i &lt; argc;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printf("%s is greeting %s\n", argv[0], argv[i]);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681163"/>
            <a:ext cx="44672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4787900" y="4433888"/>
            <a:ext cx="32734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argc</a:t>
            </a:r>
            <a:r>
              <a:rPr lang="en-US" altLang="nl-BE" sz="1800"/>
              <a:t>: number of arguments + 1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argv</a:t>
            </a:r>
            <a:r>
              <a:rPr lang="en-US" altLang="nl-BE" sz="1800"/>
              <a:t>: array of </a:t>
            </a:r>
            <a:r>
              <a:rPr lang="en-US" altLang="nl-BE" sz="1800">
                <a:latin typeface="Times New Roman" panose="02020603050405020304" pitchFamily="18" charset="0"/>
              </a:rPr>
              <a:t>char</a:t>
            </a:r>
            <a:r>
              <a:rPr lang="en-US" altLang="nl-BE" sz="1800"/>
              <a:t> pointers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4840288" y="6040438"/>
            <a:ext cx="19208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argv[0]</a:t>
            </a:r>
            <a:r>
              <a:rPr lang="en-US" altLang="nl-BE" sz="1800"/>
              <a:t> holds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application name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 flipV="1">
            <a:off x="4260850" y="5805488"/>
            <a:ext cx="574675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>
            <a:off x="3492500" y="1536700"/>
            <a:ext cx="287338" cy="6492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3779838" y="1536700"/>
            <a:ext cx="0" cy="6492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3779838" y="1536700"/>
            <a:ext cx="360362" cy="6492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3400425" y="1196975"/>
            <a:ext cx="2749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command line arguments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1004888" y="1201738"/>
            <a:ext cx="191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application name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2268538" y="1536700"/>
            <a:ext cx="360362" cy="6492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H="1">
            <a:off x="3779838" y="479742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950913" y="3503613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argv[0]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3348038" y="371633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argv[2]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2268538" y="371633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argv[1]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4429125" y="371633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argv[3]</a:t>
            </a:r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 flipH="1">
            <a:off x="1547813" y="2349500"/>
            <a:ext cx="1008062" cy="11509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 flipH="1">
            <a:off x="2771775" y="2349500"/>
            <a:ext cx="576263" cy="13668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>
            <a:off x="3779838" y="2349500"/>
            <a:ext cx="0" cy="13668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>
            <a:off x="4211638" y="2349500"/>
            <a:ext cx="647700" cy="13668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52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nimBg="1"/>
      <p:bldP spid="24583" grpId="0" animBg="1"/>
      <p:bldP spid="24584" grpId="0" animBg="1"/>
      <p:bldP spid="24585" grpId="0" animBg="1"/>
      <p:bldP spid="24586" grpId="0" animBg="1"/>
      <p:bldP spid="24587" grpId="0" animBg="1"/>
      <p:bldP spid="24588" grpId="0"/>
      <p:bldP spid="24589" grpId="0"/>
      <p:bldP spid="24590" grpId="0" animBg="1"/>
      <p:bldP spid="24591" grpId="0" animBg="1"/>
      <p:bldP spid="24592" grpId="0"/>
      <p:bldP spid="24593" grpId="0"/>
      <p:bldP spid="24594" grpId="0"/>
      <p:bldP spid="24595" grpId="0"/>
      <p:bldP spid="24596" grpId="0" animBg="1"/>
      <p:bldP spid="24597" grpId="0" animBg="1"/>
      <p:bldP spid="24598" grpId="0" animBg="1"/>
      <p:bldP spid="24599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Command line arguments 2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285750" y="3711575"/>
            <a:ext cx="488632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&lt;stdlib.h&gt;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int argc</a:t>
            </a:r>
            <a:r>
              <a:rPr lang="en-US" altLang="nl-BE" sz="1800">
                <a:latin typeface="Times New Roman" panose="02020603050405020304" pitchFamily="18" charset="0"/>
              </a:rPr>
              <a:t>,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 char *argv[]</a:t>
            </a:r>
            <a:r>
              <a:rPr lang="en-US" altLang="nl-BE" sz="1800">
                <a:latin typeface="Times New Roman" panose="02020603050405020304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1; i &lt; argc;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printf("%s is greeting %s\n", argv[0], argv[i]);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357313"/>
            <a:ext cx="44672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16"/>
          <p:cNvSpPr txBox="1">
            <a:spLocks noChangeArrowheads="1"/>
          </p:cNvSpPr>
          <p:nvPr/>
        </p:nvSpPr>
        <p:spPr bwMode="auto">
          <a:xfrm>
            <a:off x="950913" y="3179763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argv[0]</a:t>
            </a:r>
          </a:p>
        </p:txBody>
      </p:sp>
      <p:sp>
        <p:nvSpPr>
          <p:cNvPr id="11270" name="Text Box 17"/>
          <p:cNvSpPr txBox="1">
            <a:spLocks noChangeArrowheads="1"/>
          </p:cNvSpPr>
          <p:nvPr/>
        </p:nvSpPr>
        <p:spPr bwMode="auto">
          <a:xfrm>
            <a:off x="3348038" y="339248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argv[2]</a:t>
            </a:r>
          </a:p>
        </p:txBody>
      </p:sp>
      <p:sp>
        <p:nvSpPr>
          <p:cNvPr id="11271" name="Text Box 18"/>
          <p:cNvSpPr txBox="1">
            <a:spLocks noChangeArrowheads="1"/>
          </p:cNvSpPr>
          <p:nvPr/>
        </p:nvSpPr>
        <p:spPr bwMode="auto">
          <a:xfrm>
            <a:off x="2268538" y="339248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argv[1]</a:t>
            </a:r>
          </a:p>
        </p:txBody>
      </p:sp>
      <p:sp>
        <p:nvSpPr>
          <p:cNvPr id="11272" name="Text Box 19"/>
          <p:cNvSpPr txBox="1">
            <a:spLocks noChangeArrowheads="1"/>
          </p:cNvSpPr>
          <p:nvPr/>
        </p:nvSpPr>
        <p:spPr bwMode="auto">
          <a:xfrm>
            <a:off x="4429125" y="339248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argv[3]</a:t>
            </a:r>
          </a:p>
        </p:txBody>
      </p:sp>
      <p:sp>
        <p:nvSpPr>
          <p:cNvPr id="11273" name="Line 20"/>
          <p:cNvSpPr>
            <a:spLocks noChangeShapeType="1"/>
          </p:cNvSpPr>
          <p:nvPr/>
        </p:nvSpPr>
        <p:spPr bwMode="auto">
          <a:xfrm flipH="1">
            <a:off x="1547813" y="2025650"/>
            <a:ext cx="1008062" cy="11509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Line 21"/>
          <p:cNvSpPr>
            <a:spLocks noChangeShapeType="1"/>
          </p:cNvSpPr>
          <p:nvPr/>
        </p:nvSpPr>
        <p:spPr bwMode="auto">
          <a:xfrm flipH="1">
            <a:off x="2771775" y="2025650"/>
            <a:ext cx="576263" cy="13668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Line 22"/>
          <p:cNvSpPr>
            <a:spLocks noChangeShapeType="1"/>
          </p:cNvSpPr>
          <p:nvPr/>
        </p:nvSpPr>
        <p:spPr bwMode="auto">
          <a:xfrm>
            <a:off x="3779838" y="2025650"/>
            <a:ext cx="0" cy="13668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Line 23"/>
          <p:cNvSpPr>
            <a:spLocks noChangeShapeType="1"/>
          </p:cNvSpPr>
          <p:nvPr/>
        </p:nvSpPr>
        <p:spPr bwMode="auto">
          <a:xfrm>
            <a:off x="4211638" y="2025650"/>
            <a:ext cx="647700" cy="136683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33"/>
          <p:cNvGrpSpPr>
            <a:grpSpLocks/>
          </p:cNvGrpSpPr>
          <p:nvPr/>
        </p:nvGrpSpPr>
        <p:grpSpPr bwMode="auto">
          <a:xfrm>
            <a:off x="5357813" y="4511675"/>
            <a:ext cx="2428875" cy="369888"/>
            <a:chOff x="5357818" y="4511798"/>
            <a:chExt cx="2428892" cy="369332"/>
          </a:xfrm>
        </p:grpSpPr>
        <p:sp>
          <p:nvSpPr>
            <p:cNvPr id="11372" name="TextBox 23"/>
            <p:cNvSpPr txBox="1">
              <a:spLocks noChangeArrowheads="1"/>
            </p:cNvSpPr>
            <p:nvPr/>
          </p:nvSpPr>
          <p:spPr bwMode="auto">
            <a:xfrm>
              <a:off x="5357818" y="4511798"/>
              <a:ext cx="6549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argv:</a:t>
              </a:r>
              <a:endParaRPr lang="nl-BE" altLang="nl-BE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72198" y="4595810"/>
              <a:ext cx="428628" cy="285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358082" y="4595810"/>
              <a:ext cx="428628" cy="285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00826" y="4595810"/>
              <a:ext cx="428628" cy="285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929454" y="4595810"/>
              <a:ext cx="428628" cy="285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</p:grpSp>
      <p:grpSp>
        <p:nvGrpSpPr>
          <p:cNvPr id="3" name="Group 129"/>
          <p:cNvGrpSpPr>
            <a:grpSpLocks/>
          </p:cNvGrpSpPr>
          <p:nvPr/>
        </p:nvGrpSpPr>
        <p:grpSpPr bwMode="auto">
          <a:xfrm>
            <a:off x="6108700" y="3770313"/>
            <a:ext cx="2901950" cy="373062"/>
            <a:chOff x="5857884" y="5072074"/>
            <a:chExt cx="2900924" cy="373656"/>
          </a:xfrm>
        </p:grpSpPr>
        <p:grpSp>
          <p:nvGrpSpPr>
            <p:cNvPr id="11342" name="Group 48"/>
            <p:cNvGrpSpPr>
              <a:grpSpLocks/>
            </p:cNvGrpSpPr>
            <p:nvPr/>
          </p:nvGrpSpPr>
          <p:grpSpPr bwMode="auto">
            <a:xfrm>
              <a:off x="8381782" y="5074924"/>
              <a:ext cx="377026" cy="369332"/>
              <a:chOff x="8579326" y="5884526"/>
              <a:chExt cx="377026" cy="369332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8643725" y="5929377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71" name="TextBox 37"/>
              <p:cNvSpPr txBox="1">
                <a:spLocks noChangeArrowheads="1"/>
              </p:cNvSpPr>
              <p:nvPr/>
            </p:nvSpPr>
            <p:spPr bwMode="auto">
              <a:xfrm>
                <a:off x="8579326" y="5884526"/>
                <a:ext cx="3770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\0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3" name="Group 49"/>
            <p:cNvGrpSpPr>
              <a:grpSpLocks/>
            </p:cNvGrpSpPr>
            <p:nvPr/>
          </p:nvGrpSpPr>
          <p:grpSpPr bwMode="auto">
            <a:xfrm>
              <a:off x="8142994" y="5074924"/>
              <a:ext cx="305508" cy="369332"/>
              <a:chOff x="8624210" y="5884526"/>
              <a:chExt cx="305508" cy="369332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8643335" y="5929377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69" name="TextBox 51"/>
              <p:cNvSpPr txBox="1">
                <a:spLocks noChangeArrowheads="1"/>
              </p:cNvSpPr>
              <p:nvPr/>
            </p:nvSpPr>
            <p:spPr bwMode="auto">
              <a:xfrm>
                <a:off x="8624210" y="5884526"/>
                <a:ext cx="28725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4" name="Group 52"/>
            <p:cNvGrpSpPr>
              <a:grpSpLocks/>
            </p:cNvGrpSpPr>
            <p:nvPr/>
          </p:nvGrpSpPr>
          <p:grpSpPr bwMode="auto">
            <a:xfrm>
              <a:off x="7874812" y="5076398"/>
              <a:ext cx="286272" cy="369332"/>
              <a:chOff x="8643446" y="5884526"/>
              <a:chExt cx="286272" cy="369332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8643518" y="5929492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67" name="TextBox 54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5" name="Group 55"/>
            <p:cNvGrpSpPr>
              <a:grpSpLocks/>
            </p:cNvGrpSpPr>
            <p:nvPr/>
          </p:nvGrpSpPr>
          <p:grpSpPr bwMode="auto">
            <a:xfrm>
              <a:off x="7571904" y="5076398"/>
              <a:ext cx="305508" cy="369332"/>
              <a:chOff x="8624210" y="5884526"/>
              <a:chExt cx="305508" cy="36933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8643127" y="5929492"/>
                <a:ext cx="287236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65" name="TextBox 57"/>
              <p:cNvSpPr txBox="1">
                <a:spLocks noChangeArrowheads="1"/>
              </p:cNvSpPr>
              <p:nvPr/>
            </p:nvSpPr>
            <p:spPr bwMode="auto">
              <a:xfrm>
                <a:off x="8624210" y="5884526"/>
                <a:ext cx="28725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6" name="Group 58"/>
            <p:cNvGrpSpPr>
              <a:grpSpLocks/>
            </p:cNvGrpSpPr>
            <p:nvPr/>
          </p:nvGrpSpPr>
          <p:grpSpPr bwMode="auto">
            <a:xfrm>
              <a:off x="7304866" y="5074924"/>
              <a:ext cx="292684" cy="369332"/>
              <a:chOff x="8637034" y="5884526"/>
              <a:chExt cx="292684" cy="369332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8643688" y="5929377"/>
                <a:ext cx="285648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63" name="TextBox 60"/>
              <p:cNvSpPr txBox="1">
                <a:spLocks noChangeArrowheads="1"/>
              </p:cNvSpPr>
              <p:nvPr/>
            </p:nvSpPr>
            <p:spPr bwMode="auto">
              <a:xfrm>
                <a:off x="8637034" y="5884526"/>
                <a:ext cx="26161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7" name="Group 61"/>
            <p:cNvGrpSpPr>
              <a:grpSpLocks/>
            </p:cNvGrpSpPr>
            <p:nvPr/>
          </p:nvGrpSpPr>
          <p:grpSpPr bwMode="auto">
            <a:xfrm>
              <a:off x="7001958" y="5074924"/>
              <a:ext cx="311920" cy="369332"/>
              <a:chOff x="8617798" y="5884526"/>
              <a:chExt cx="311920" cy="369332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8643298" y="5929377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61" name="TextBox 63"/>
              <p:cNvSpPr txBox="1">
                <a:spLocks noChangeArrowheads="1"/>
              </p:cNvSpPr>
              <p:nvPr/>
            </p:nvSpPr>
            <p:spPr bwMode="auto">
              <a:xfrm>
                <a:off x="8617798" y="5884526"/>
                <a:ext cx="30008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8" name="Group 64"/>
            <p:cNvGrpSpPr>
              <a:grpSpLocks/>
            </p:cNvGrpSpPr>
            <p:nvPr/>
          </p:nvGrpSpPr>
          <p:grpSpPr bwMode="auto">
            <a:xfrm>
              <a:off x="6729830" y="5076398"/>
              <a:ext cx="286272" cy="369332"/>
              <a:chOff x="8643446" y="5884526"/>
              <a:chExt cx="286272" cy="369332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8642730" y="5929492"/>
                <a:ext cx="287236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59" name="TextBox 66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49" name="Group 67"/>
            <p:cNvGrpSpPr>
              <a:grpSpLocks/>
            </p:cNvGrpSpPr>
            <p:nvPr/>
          </p:nvGrpSpPr>
          <p:grpSpPr bwMode="auto">
            <a:xfrm>
              <a:off x="6446158" y="5076398"/>
              <a:ext cx="286272" cy="369332"/>
              <a:chOff x="8643446" y="5884526"/>
              <a:chExt cx="286272" cy="369332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8643927" y="5929492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57" name="TextBox 69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50" name="Group 70"/>
            <p:cNvGrpSpPr>
              <a:grpSpLocks/>
            </p:cNvGrpSpPr>
            <p:nvPr/>
          </p:nvGrpSpPr>
          <p:grpSpPr bwMode="auto">
            <a:xfrm>
              <a:off x="6147968" y="5072074"/>
              <a:ext cx="305508" cy="369332"/>
              <a:chOff x="8624210" y="5884526"/>
              <a:chExt cx="305508" cy="369332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8643579" y="5929047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55" name="TextBox 72"/>
              <p:cNvSpPr txBox="1">
                <a:spLocks noChangeArrowheads="1"/>
              </p:cNvSpPr>
              <p:nvPr/>
            </p:nvSpPr>
            <p:spPr bwMode="auto">
              <a:xfrm>
                <a:off x="8624210" y="5884526"/>
                <a:ext cx="28725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51" name="Group 73"/>
            <p:cNvGrpSpPr>
              <a:grpSpLocks/>
            </p:cNvGrpSpPr>
            <p:nvPr/>
          </p:nvGrpSpPr>
          <p:grpSpPr bwMode="auto">
            <a:xfrm>
              <a:off x="5857884" y="5072074"/>
              <a:ext cx="311920" cy="369332"/>
              <a:chOff x="8617798" y="5884526"/>
              <a:chExt cx="311920" cy="36933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8644776" y="5929047"/>
                <a:ext cx="285649" cy="286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53" name="TextBox 75"/>
              <p:cNvSpPr txBox="1">
                <a:spLocks noChangeArrowheads="1"/>
              </p:cNvSpPr>
              <p:nvPr/>
            </p:nvSpPr>
            <p:spPr bwMode="auto">
              <a:xfrm>
                <a:off x="8617798" y="5884526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" name="Group 130"/>
          <p:cNvGrpSpPr>
            <a:grpSpLocks/>
          </p:cNvGrpSpPr>
          <p:nvPr/>
        </p:nvGrpSpPr>
        <p:grpSpPr bwMode="auto">
          <a:xfrm>
            <a:off x="6500813" y="6286500"/>
            <a:ext cx="1782762" cy="371475"/>
            <a:chOff x="6572264" y="5715016"/>
            <a:chExt cx="1782498" cy="370806"/>
          </a:xfrm>
        </p:grpSpPr>
        <p:grpSp>
          <p:nvGrpSpPr>
            <p:cNvPr id="11324" name="Group 76"/>
            <p:cNvGrpSpPr>
              <a:grpSpLocks/>
            </p:cNvGrpSpPr>
            <p:nvPr/>
          </p:nvGrpSpPr>
          <p:grpSpPr bwMode="auto">
            <a:xfrm>
              <a:off x="7977736" y="5715016"/>
              <a:ext cx="377026" cy="369332"/>
              <a:chOff x="8579326" y="5884526"/>
              <a:chExt cx="377026" cy="369332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8643661" y="5928896"/>
                <a:ext cx="285708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41" name="TextBox 78"/>
              <p:cNvSpPr txBox="1">
                <a:spLocks noChangeArrowheads="1"/>
              </p:cNvSpPr>
              <p:nvPr/>
            </p:nvSpPr>
            <p:spPr bwMode="auto">
              <a:xfrm>
                <a:off x="8579326" y="5884526"/>
                <a:ext cx="3770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\0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25" name="Group 79"/>
            <p:cNvGrpSpPr>
              <a:grpSpLocks/>
            </p:cNvGrpSpPr>
            <p:nvPr/>
          </p:nvGrpSpPr>
          <p:grpSpPr bwMode="auto">
            <a:xfrm>
              <a:off x="7732536" y="5715016"/>
              <a:ext cx="311920" cy="369332"/>
              <a:chOff x="8617798" y="5884526"/>
              <a:chExt cx="311920" cy="369332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8644800" y="5928896"/>
                <a:ext cx="285708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39" name="TextBox 81"/>
              <p:cNvSpPr txBox="1">
                <a:spLocks noChangeArrowheads="1"/>
              </p:cNvSpPr>
              <p:nvPr/>
            </p:nvSpPr>
            <p:spPr bwMode="auto">
              <a:xfrm>
                <a:off x="8617798" y="5884526"/>
                <a:ext cx="30008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26" name="Group 82"/>
            <p:cNvGrpSpPr>
              <a:grpSpLocks/>
            </p:cNvGrpSpPr>
            <p:nvPr/>
          </p:nvGrpSpPr>
          <p:grpSpPr bwMode="auto">
            <a:xfrm>
              <a:off x="7445118" y="5716490"/>
              <a:ext cx="311920" cy="369332"/>
              <a:chOff x="8617798" y="5884526"/>
              <a:chExt cx="311920" cy="369332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8643336" y="5929007"/>
                <a:ext cx="285708" cy="2868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37" name="TextBox 84"/>
              <p:cNvSpPr txBox="1">
                <a:spLocks noChangeArrowheads="1"/>
              </p:cNvSpPr>
              <p:nvPr/>
            </p:nvSpPr>
            <p:spPr bwMode="auto">
              <a:xfrm>
                <a:off x="8617798" y="5884526"/>
                <a:ext cx="30008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27" name="Group 85"/>
            <p:cNvGrpSpPr>
              <a:grpSpLocks/>
            </p:cNvGrpSpPr>
            <p:nvPr/>
          </p:nvGrpSpPr>
          <p:grpSpPr bwMode="auto">
            <a:xfrm>
              <a:off x="7167858" y="5716490"/>
              <a:ext cx="305508" cy="369332"/>
              <a:chOff x="8624210" y="5884526"/>
              <a:chExt cx="305508" cy="36933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8642887" y="5929007"/>
                <a:ext cx="287296" cy="2868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35" name="TextBox 87"/>
              <p:cNvSpPr txBox="1">
                <a:spLocks noChangeArrowheads="1"/>
              </p:cNvSpPr>
              <p:nvPr/>
            </p:nvSpPr>
            <p:spPr bwMode="auto">
              <a:xfrm>
                <a:off x="8624210" y="5884526"/>
                <a:ext cx="28725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28" name="Group 88"/>
            <p:cNvGrpSpPr>
              <a:grpSpLocks/>
            </p:cNvGrpSpPr>
            <p:nvPr/>
          </p:nvGrpSpPr>
          <p:grpSpPr bwMode="auto">
            <a:xfrm>
              <a:off x="6907232" y="5715016"/>
              <a:ext cx="286272" cy="369332"/>
              <a:chOff x="8643446" y="5884526"/>
              <a:chExt cx="286272" cy="369332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8643390" y="5928896"/>
                <a:ext cx="285708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33" name="TextBox 90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29" name="Group 91"/>
            <p:cNvGrpSpPr>
              <a:grpSpLocks/>
            </p:cNvGrpSpPr>
            <p:nvPr/>
          </p:nvGrpSpPr>
          <p:grpSpPr bwMode="auto">
            <a:xfrm>
              <a:off x="6572264" y="5715016"/>
              <a:ext cx="351379" cy="369332"/>
              <a:chOff x="8592150" y="5884526"/>
              <a:chExt cx="351379" cy="369332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8644529" y="5928896"/>
                <a:ext cx="284121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31" name="TextBox 93"/>
              <p:cNvSpPr txBox="1">
                <a:spLocks noChangeArrowheads="1"/>
              </p:cNvSpPr>
              <p:nvPr/>
            </p:nvSpPr>
            <p:spPr bwMode="auto">
              <a:xfrm>
                <a:off x="8592150" y="5884526"/>
                <a:ext cx="35137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" name="Group 132"/>
          <p:cNvGrpSpPr>
            <a:grpSpLocks/>
          </p:cNvGrpSpPr>
          <p:nvPr/>
        </p:nvGrpSpPr>
        <p:grpSpPr bwMode="auto">
          <a:xfrm>
            <a:off x="7361238" y="5286375"/>
            <a:ext cx="1782762" cy="371475"/>
            <a:chOff x="6724664" y="6272904"/>
            <a:chExt cx="1782498" cy="370806"/>
          </a:xfrm>
        </p:grpSpPr>
        <p:grpSp>
          <p:nvGrpSpPr>
            <p:cNvPr id="11306" name="Group 94"/>
            <p:cNvGrpSpPr>
              <a:grpSpLocks/>
            </p:cNvGrpSpPr>
            <p:nvPr/>
          </p:nvGrpSpPr>
          <p:grpSpPr bwMode="auto">
            <a:xfrm>
              <a:off x="8130136" y="6272904"/>
              <a:ext cx="377026" cy="369332"/>
              <a:chOff x="8579326" y="5884526"/>
              <a:chExt cx="377026" cy="369332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8643661" y="5928896"/>
                <a:ext cx="285708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23" name="TextBox 96"/>
              <p:cNvSpPr txBox="1">
                <a:spLocks noChangeArrowheads="1"/>
              </p:cNvSpPr>
              <p:nvPr/>
            </p:nvSpPr>
            <p:spPr bwMode="auto">
              <a:xfrm>
                <a:off x="8579326" y="5884526"/>
                <a:ext cx="3770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\0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07" name="Group 97"/>
            <p:cNvGrpSpPr>
              <a:grpSpLocks/>
            </p:cNvGrpSpPr>
            <p:nvPr/>
          </p:nvGrpSpPr>
          <p:grpSpPr bwMode="auto">
            <a:xfrm>
              <a:off x="7910584" y="6272904"/>
              <a:ext cx="286272" cy="369332"/>
              <a:chOff x="8643446" y="5884526"/>
              <a:chExt cx="286272" cy="369332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8643212" y="5928896"/>
                <a:ext cx="287296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21" name="TextBox 99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08" name="Group 100"/>
            <p:cNvGrpSpPr>
              <a:grpSpLocks/>
            </p:cNvGrpSpPr>
            <p:nvPr/>
          </p:nvGrpSpPr>
          <p:grpSpPr bwMode="auto">
            <a:xfrm>
              <a:off x="7603930" y="6274378"/>
              <a:ext cx="305508" cy="369332"/>
              <a:chOff x="8624210" y="5884526"/>
              <a:chExt cx="305508" cy="369332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8643336" y="5929007"/>
                <a:ext cx="285708" cy="2868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19" name="TextBox 102"/>
              <p:cNvSpPr txBox="1">
                <a:spLocks noChangeArrowheads="1"/>
              </p:cNvSpPr>
              <p:nvPr/>
            </p:nvSpPr>
            <p:spPr bwMode="auto">
              <a:xfrm>
                <a:off x="8624210" y="5884526"/>
                <a:ext cx="28725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09" name="Group 103"/>
            <p:cNvGrpSpPr>
              <a:grpSpLocks/>
            </p:cNvGrpSpPr>
            <p:nvPr/>
          </p:nvGrpSpPr>
          <p:grpSpPr bwMode="auto">
            <a:xfrm>
              <a:off x="7281786" y="6274378"/>
              <a:ext cx="364203" cy="369332"/>
              <a:chOff x="8585738" y="5884526"/>
              <a:chExt cx="364203" cy="369332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8644474" y="5929007"/>
                <a:ext cx="284120" cy="2868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17" name="TextBox 105"/>
              <p:cNvSpPr txBox="1">
                <a:spLocks noChangeArrowheads="1"/>
              </p:cNvSpPr>
              <p:nvPr/>
            </p:nvSpPr>
            <p:spPr bwMode="auto">
              <a:xfrm>
                <a:off x="8585738" y="5884526"/>
                <a:ext cx="36420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10" name="Group 106"/>
            <p:cNvGrpSpPr>
              <a:grpSpLocks/>
            </p:cNvGrpSpPr>
            <p:nvPr/>
          </p:nvGrpSpPr>
          <p:grpSpPr bwMode="auto">
            <a:xfrm>
              <a:off x="7059632" y="6272904"/>
              <a:ext cx="286272" cy="369332"/>
              <a:chOff x="8643446" y="5884526"/>
              <a:chExt cx="286272" cy="369332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8643390" y="5928896"/>
                <a:ext cx="285708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15" name="TextBox 108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11" name="Group 109"/>
            <p:cNvGrpSpPr>
              <a:grpSpLocks/>
            </p:cNvGrpSpPr>
            <p:nvPr/>
          </p:nvGrpSpPr>
          <p:grpSpPr bwMode="auto">
            <a:xfrm>
              <a:off x="6724664" y="6272904"/>
              <a:ext cx="351379" cy="369332"/>
              <a:chOff x="8592150" y="5884526"/>
              <a:chExt cx="351379" cy="369332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8644529" y="5928896"/>
                <a:ext cx="284121" cy="286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13" name="TextBox 111"/>
              <p:cNvSpPr txBox="1">
                <a:spLocks noChangeArrowheads="1"/>
              </p:cNvSpPr>
              <p:nvPr/>
            </p:nvSpPr>
            <p:spPr bwMode="auto">
              <a:xfrm>
                <a:off x="8592150" y="5884526"/>
                <a:ext cx="35137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5" name="Group 131"/>
          <p:cNvGrpSpPr>
            <a:grpSpLocks/>
          </p:cNvGrpSpPr>
          <p:nvPr/>
        </p:nvGrpSpPr>
        <p:grpSpPr bwMode="auto">
          <a:xfrm>
            <a:off x="6956425" y="5780088"/>
            <a:ext cx="1473200" cy="382587"/>
            <a:chOff x="5117255" y="6058590"/>
            <a:chExt cx="1473779" cy="382948"/>
          </a:xfrm>
        </p:grpSpPr>
        <p:grpSp>
          <p:nvGrpSpPr>
            <p:cNvPr id="11291" name="Group 112"/>
            <p:cNvGrpSpPr>
              <a:grpSpLocks/>
            </p:cNvGrpSpPr>
            <p:nvPr/>
          </p:nvGrpSpPr>
          <p:grpSpPr bwMode="auto">
            <a:xfrm>
              <a:off x="6214008" y="6058590"/>
              <a:ext cx="377026" cy="369332"/>
              <a:chOff x="8579326" y="5884526"/>
              <a:chExt cx="377026" cy="369332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8645080" y="5929018"/>
                <a:ext cx="284275" cy="286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05" name="TextBox 114"/>
              <p:cNvSpPr txBox="1">
                <a:spLocks noChangeArrowheads="1"/>
              </p:cNvSpPr>
              <p:nvPr/>
            </p:nvSpPr>
            <p:spPr bwMode="auto">
              <a:xfrm>
                <a:off x="8579326" y="5884526"/>
                <a:ext cx="37702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\0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292" name="Group 115"/>
            <p:cNvGrpSpPr>
              <a:grpSpLocks/>
            </p:cNvGrpSpPr>
            <p:nvPr/>
          </p:nvGrpSpPr>
          <p:grpSpPr bwMode="auto">
            <a:xfrm>
              <a:off x="5968808" y="6058590"/>
              <a:ext cx="311920" cy="369332"/>
              <a:chOff x="8617798" y="5884526"/>
              <a:chExt cx="311920" cy="369332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8644479" y="5929018"/>
                <a:ext cx="285863" cy="286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03" name="TextBox 117"/>
              <p:cNvSpPr txBox="1">
                <a:spLocks noChangeArrowheads="1"/>
              </p:cNvSpPr>
              <p:nvPr/>
            </p:nvSpPr>
            <p:spPr bwMode="auto">
              <a:xfrm>
                <a:off x="8617798" y="5884526"/>
                <a:ext cx="30008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293" name="Group 118"/>
            <p:cNvGrpSpPr>
              <a:grpSpLocks/>
            </p:cNvGrpSpPr>
            <p:nvPr/>
          </p:nvGrpSpPr>
          <p:grpSpPr bwMode="auto">
            <a:xfrm>
              <a:off x="5707038" y="6060064"/>
              <a:ext cx="286272" cy="369332"/>
              <a:chOff x="8643446" y="5884526"/>
              <a:chExt cx="286272" cy="369332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8642858" y="5929132"/>
                <a:ext cx="287449" cy="286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301" name="TextBox 120"/>
              <p:cNvSpPr txBox="1">
                <a:spLocks noChangeArrowheads="1"/>
              </p:cNvSpPr>
              <p:nvPr/>
            </p:nvSpPr>
            <p:spPr bwMode="auto">
              <a:xfrm>
                <a:off x="8643446" y="5884526"/>
                <a:ext cx="24878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294" name="Group 121"/>
            <p:cNvGrpSpPr>
              <a:grpSpLocks/>
            </p:cNvGrpSpPr>
            <p:nvPr/>
          </p:nvGrpSpPr>
          <p:grpSpPr bwMode="auto">
            <a:xfrm>
              <a:off x="5404130" y="6060064"/>
              <a:ext cx="305508" cy="369332"/>
              <a:chOff x="8624210" y="5884526"/>
              <a:chExt cx="305508" cy="369332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8643844" y="5929132"/>
                <a:ext cx="285862" cy="286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299" name="TextBox 123"/>
              <p:cNvSpPr txBox="1">
                <a:spLocks noChangeArrowheads="1"/>
              </p:cNvSpPr>
              <p:nvPr/>
            </p:nvSpPr>
            <p:spPr bwMode="auto">
              <a:xfrm>
                <a:off x="8624210" y="5884526"/>
                <a:ext cx="28725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295" name="Group 124"/>
            <p:cNvGrpSpPr>
              <a:grpSpLocks/>
            </p:cNvGrpSpPr>
            <p:nvPr/>
          </p:nvGrpSpPr>
          <p:grpSpPr bwMode="auto">
            <a:xfrm>
              <a:off x="5117255" y="6072206"/>
              <a:ext cx="338555" cy="369332"/>
              <a:chOff x="8617197" y="5898142"/>
              <a:chExt cx="338555" cy="369332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8644196" y="5930607"/>
                <a:ext cx="285862" cy="2844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dirty="0"/>
              </a:p>
            </p:txBody>
          </p:sp>
          <p:sp>
            <p:nvSpPr>
              <p:cNvPr id="11297" name="TextBox 126"/>
              <p:cNvSpPr txBox="1">
                <a:spLocks noChangeArrowheads="1"/>
              </p:cNvSpPr>
              <p:nvPr/>
            </p:nvSpPr>
            <p:spPr bwMode="auto">
              <a:xfrm>
                <a:off x="8617197" y="5898142"/>
                <a:ext cx="33855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nl-BE" altLang="nl-BE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2" name="Group 128"/>
          <p:cNvGrpSpPr>
            <a:grpSpLocks/>
          </p:cNvGrpSpPr>
          <p:nvPr/>
        </p:nvGrpSpPr>
        <p:grpSpPr bwMode="auto">
          <a:xfrm>
            <a:off x="4000500" y="4524375"/>
            <a:ext cx="1143000" cy="404813"/>
            <a:chOff x="5857884" y="3929066"/>
            <a:chExt cx="1143008" cy="405258"/>
          </a:xfrm>
        </p:grpSpPr>
        <p:sp>
          <p:nvSpPr>
            <p:cNvPr id="11288" name="TextBox 22"/>
            <p:cNvSpPr txBox="1">
              <a:spLocks noChangeArrowheads="1"/>
            </p:cNvSpPr>
            <p:nvPr/>
          </p:nvSpPr>
          <p:spPr bwMode="auto">
            <a:xfrm>
              <a:off x="5857884" y="3929066"/>
              <a:ext cx="6421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argc:</a:t>
              </a:r>
              <a:endParaRPr lang="nl-BE" altLang="nl-BE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72264" y="4000583"/>
              <a:ext cx="428628" cy="28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  <p:sp>
          <p:nvSpPr>
            <p:cNvPr id="11290" name="TextBox 127"/>
            <p:cNvSpPr txBox="1">
              <a:spLocks noChangeArrowheads="1"/>
            </p:cNvSpPr>
            <p:nvPr/>
          </p:nvSpPr>
          <p:spPr bwMode="auto">
            <a:xfrm>
              <a:off x="6644116" y="3964992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nl-BE" altLang="nl-BE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6" name="Straight Arrow Connector 135"/>
          <p:cNvCxnSpPr>
            <a:stCxn id="27" idx="2"/>
            <a:endCxn id="11313" idx="0"/>
          </p:cNvCxnSpPr>
          <p:nvPr/>
        </p:nvCxnSpPr>
        <p:spPr>
          <a:xfrm rot="5400000">
            <a:off x="7352507" y="5066506"/>
            <a:ext cx="404812" cy="3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rot="5400000">
            <a:off x="7321551" y="5035550"/>
            <a:ext cx="500062" cy="1587"/>
          </a:xfrm>
          <a:prstGeom prst="straightConnector1">
            <a:avLst/>
          </a:prstGeom>
          <a:ln w="190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rot="5400000">
            <a:off x="6644481" y="5287169"/>
            <a:ext cx="1000125" cy="1588"/>
          </a:xfrm>
          <a:prstGeom prst="straightConnector1">
            <a:avLst/>
          </a:prstGeom>
          <a:ln w="190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rot="5400000">
            <a:off x="5967413" y="5537200"/>
            <a:ext cx="1500188" cy="1587"/>
          </a:xfrm>
          <a:prstGeom prst="straightConnector1">
            <a:avLst/>
          </a:prstGeom>
          <a:ln w="190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rot="5400000">
            <a:off x="5964238" y="4465638"/>
            <a:ext cx="642937" cy="1587"/>
          </a:xfrm>
          <a:prstGeom prst="straightConnector1">
            <a:avLst/>
          </a:prstGeom>
          <a:ln w="19050">
            <a:headEnd type="stealt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071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String conversions</a:t>
            </a: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4560888" y="3616325"/>
            <a:ext cx="3827462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nl-BE" sz="2800"/>
              <a:t>string to </a:t>
            </a:r>
            <a:r>
              <a:rPr lang="en-US" altLang="nl-BE" sz="2800">
                <a:latin typeface="Times New Roman" panose="02020603050405020304" pitchFamily="18" charset="0"/>
              </a:rPr>
              <a:t>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>
                <a:solidFill>
                  <a:srgbClr val="FF0000"/>
                </a:solidFill>
                <a:latin typeface="Times New Roman" panose="02020603050405020304" pitchFamily="18" charset="0"/>
              </a:rPr>
              <a:t>int atoi(char *str)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800"/>
              <a:t>string to </a:t>
            </a:r>
            <a:r>
              <a:rPr lang="en-US" altLang="nl-BE" sz="2800">
                <a:latin typeface="Times New Roman" panose="02020603050405020304" pitchFamily="18" charset="0"/>
              </a:rPr>
              <a:t>double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>
                <a:solidFill>
                  <a:srgbClr val="0000FF"/>
                </a:solidFill>
                <a:latin typeface="Times New Roman" panose="02020603050405020304" pitchFamily="18" charset="0"/>
              </a:rPr>
              <a:t>float atof(char *str)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800"/>
              <a:t>string to </a:t>
            </a:r>
            <a:r>
              <a:rPr lang="en-US" altLang="nl-BE" sz="2800">
                <a:latin typeface="Times New Roman" panose="02020603050405020304" pitchFamily="18" charset="0"/>
              </a:rPr>
              <a:t>long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>
                <a:latin typeface="Times New Roman" panose="02020603050405020304" pitchFamily="18" charset="0"/>
              </a:rPr>
              <a:t>long atol(char *str)</a:t>
            </a:r>
          </a:p>
          <a:p>
            <a:pPr lvl="1" eaLnBrk="1" hangingPunct="1">
              <a:lnSpc>
                <a:spcPct val="90000"/>
              </a:lnSpc>
            </a:pPr>
            <a:endParaRPr lang="en-US" altLang="nl-BE" sz="2400"/>
          </a:p>
        </p:txBody>
      </p: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527050" y="1885950"/>
            <a:ext cx="71405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int main(int argc, char *argv[])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if (argc != 3)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  reportError("wrong number of arguments: power x n expected");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  exit(1);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double x = </a:t>
            </a:r>
            <a:r>
              <a:rPr lang="en-US" altLang="nl-BE" sz="1800">
                <a:solidFill>
                  <a:srgbClr val="0000FF"/>
                </a:solidFill>
              </a:rPr>
              <a:t>atof</a:t>
            </a:r>
            <a:r>
              <a:rPr lang="en-US" altLang="nl-BE" sz="1800"/>
              <a:t>(argv[1]);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int n = </a:t>
            </a:r>
            <a:r>
              <a:rPr lang="en-US" altLang="nl-BE" sz="1800">
                <a:solidFill>
                  <a:srgbClr val="FF0000"/>
                </a:solidFill>
              </a:rPr>
              <a:t>atoi</a:t>
            </a:r>
            <a:r>
              <a:rPr lang="en-US" altLang="nl-BE" sz="1800"/>
              <a:t>(argv[2]);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printf("%lf\n", power(x, n));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}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547813" y="5516563"/>
            <a:ext cx="20542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declared in </a:t>
            </a:r>
            <a:r>
              <a:rPr lang="en-US" altLang="nl-BE" sz="1800">
                <a:latin typeface="Times New Roman" panose="02020603050405020304" pitchFamily="18" charset="0"/>
              </a:rPr>
              <a:t>stdlib.h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437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Exit status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674938"/>
            <a:ext cx="454342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107950" y="500063"/>
            <a:ext cx="6442075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void reportError(char str[]);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int main(int argc, char *argv[])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printf(“%d arguments\n”, argc);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if (argc != 3)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reportError("wrong number of arguments: power x n expected");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</a:t>
            </a:r>
            <a:r>
              <a:rPr lang="en-US" altLang="nl-BE" sz="1600">
                <a:solidFill>
                  <a:srgbClr val="FF0000"/>
                </a:solidFill>
              </a:rPr>
              <a:t>exit(1)</a:t>
            </a:r>
            <a:r>
              <a:rPr lang="en-US" altLang="nl-BE" sz="160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double x = atof(argv[1]);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int n = atoi(argv[2]);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printf("%lf\n", power(x, n));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return </a:t>
            </a:r>
            <a:r>
              <a:rPr lang="en-US" altLang="nl-BE" sz="1600">
                <a:solidFill>
                  <a:schemeClr val="folHlink"/>
                </a:solidFill>
              </a:rPr>
              <a:t>EXIT_SUCCESS</a:t>
            </a:r>
            <a:r>
              <a:rPr lang="en-US" altLang="nl-BE" sz="160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double power(double x, int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if (n &lt; 0)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reportError("exponent should be positive");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</a:t>
            </a:r>
            <a:r>
              <a:rPr lang="en-US" altLang="nl-BE" sz="1600">
                <a:solidFill>
                  <a:srgbClr val="0000FF"/>
                </a:solidFill>
              </a:rPr>
              <a:t>exit(2)</a:t>
            </a:r>
            <a:r>
              <a:rPr lang="en-US" altLang="nl-BE" sz="160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} else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double p = 1.0;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for (i = 1; i &lt;= n;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    p *=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    return 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/>
              <a:t>}</a:t>
            </a: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1547813" y="4652963"/>
            <a:ext cx="2879725" cy="28892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1331913" y="2205038"/>
            <a:ext cx="3095625" cy="16557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2700338" y="3500438"/>
            <a:ext cx="1727200" cy="2376487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6621463" y="1125538"/>
            <a:ext cx="20542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declared in </a:t>
            </a:r>
            <a:r>
              <a:rPr lang="en-US" altLang="nl-BE" sz="1800">
                <a:latin typeface="Times New Roman" panose="02020603050405020304" pitchFamily="18" charset="0"/>
              </a:rPr>
              <a:t>stdlib.h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562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 animBg="1"/>
      <p:bldP spid="30728" grpId="0" animBg="1"/>
      <p:bldP spid="30729" grpId="0" animBg="1"/>
      <p:bldP spid="307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Basic data types</a:t>
            </a:r>
          </a:p>
        </p:txBody>
      </p:sp>
      <p:sp>
        <p:nvSpPr>
          <p:cNvPr id="2970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Natural numbers: </a:t>
            </a:r>
            <a:r>
              <a:rPr lang="en-US" altLang="nl-BE" sz="2400" smtClean="0">
                <a:latin typeface="Euclid" pitchFamily="18" charset="0"/>
              </a:rPr>
              <a:t> </a:t>
            </a:r>
            <a:r>
              <a:rPr lang="en-US" altLang="nl-BE" sz="2400" b="1" smtClean="0">
                <a:latin typeface="Euclid" pitchFamily="18" charset="0"/>
                <a:sym typeface="Euclid Extra" pitchFamily="18" charset="2"/>
              </a:rPr>
              <a:t>N</a:t>
            </a:r>
            <a:r>
              <a:rPr lang="en-US" altLang="nl-BE" sz="2400" smtClean="0">
                <a:latin typeface="Euclid" pitchFamily="18" charset="0"/>
                <a:sym typeface="Euclid Extra" pitchFamily="18" charset="2"/>
              </a:rPr>
              <a:t/>
            </a:r>
            <a:br>
              <a:rPr lang="en-US" altLang="nl-BE" sz="2400" smtClean="0">
                <a:latin typeface="Euclid" pitchFamily="18" charset="0"/>
                <a:sym typeface="Euclid Extra" pitchFamily="18" charset="2"/>
              </a:rPr>
            </a:br>
            <a:r>
              <a:rPr lang="en-US" altLang="nl-BE" sz="2400" smtClean="0">
                <a:latin typeface="Euclid" pitchFamily="18" charset="0"/>
                <a:sym typeface="Euclid Extra" pitchFamily="18" charset="2"/>
              </a:rPr>
              <a:t>   </a:t>
            </a:r>
            <a:r>
              <a:rPr lang="en-US" altLang="nl-BE" sz="2400" smtClean="0">
                <a:latin typeface="Times New Roman" pitchFamily="18" charset="0"/>
              </a:rPr>
              <a:t>unsigned </a:t>
            </a:r>
            <a:r>
              <a:rPr lang="en-US" altLang="nl-BE" sz="2400" smtClean="0">
                <a:latin typeface="Times New Roman" pitchFamily="18" charset="0"/>
                <a:cs typeface="Times New Roman" pitchFamily="18" charset="0"/>
              </a:rPr>
              <a:t>≈</a:t>
            </a:r>
            <a:r>
              <a:rPr lang="en-US" altLang="nl-BE" sz="2400" smtClean="0">
                <a:latin typeface="Times New Roman" pitchFamily="18" charset="0"/>
              </a:rPr>
              <a:t> 0,…,2</a:t>
            </a:r>
            <a:r>
              <a:rPr lang="en-US" altLang="nl-BE" sz="2400" baseline="30000" smtClean="0">
                <a:latin typeface="Times New Roman" pitchFamily="18" charset="0"/>
              </a:rPr>
              <a:t>32</a:t>
            </a:r>
            <a:endParaRPr lang="en-US" altLang="nl-BE" sz="2400" smtClean="0">
              <a:latin typeface="Euclid" pitchFamily="18" charset="0"/>
              <a:sym typeface="Euclid Extra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Integer numbers: </a:t>
            </a:r>
            <a:r>
              <a:rPr lang="en-US" altLang="nl-BE" sz="2400" smtClean="0">
                <a:latin typeface="Euclid" pitchFamily="18" charset="0"/>
              </a:rPr>
              <a:t> </a:t>
            </a:r>
            <a:r>
              <a:rPr lang="en-US" altLang="nl-BE" sz="2400" b="1" smtClean="0">
                <a:latin typeface="Euclid" pitchFamily="18" charset="0"/>
                <a:sym typeface="Euclid Math Two" pitchFamily="18" charset="2"/>
              </a:rPr>
              <a:t></a:t>
            </a:r>
            <a:r>
              <a:rPr lang="en-US" altLang="nl-BE" sz="2400" smtClean="0"/>
              <a:t/>
            </a:r>
            <a:br>
              <a:rPr lang="en-US" altLang="nl-BE" sz="2400" smtClean="0"/>
            </a:br>
            <a:r>
              <a:rPr lang="en-US" altLang="nl-BE" sz="2400" smtClean="0"/>
              <a:t>    </a:t>
            </a:r>
            <a:r>
              <a:rPr lang="en-US" altLang="nl-BE" sz="2400" smtClean="0">
                <a:latin typeface="Times New Roman" pitchFamily="18" charset="0"/>
              </a:rPr>
              <a:t>int </a:t>
            </a:r>
            <a:r>
              <a:rPr lang="en-US" altLang="nl-BE" sz="2400" smtClean="0">
                <a:latin typeface="Times New Roman" pitchFamily="18" charset="0"/>
                <a:cs typeface="Times New Roman" pitchFamily="18" charset="0"/>
              </a:rPr>
              <a:t>≈</a:t>
            </a:r>
            <a:r>
              <a:rPr lang="en-US" altLang="nl-BE" sz="2400" smtClean="0">
                <a:latin typeface="Times New Roman" pitchFamily="18" charset="0"/>
              </a:rPr>
              <a:t> -2</a:t>
            </a:r>
            <a:r>
              <a:rPr lang="en-US" altLang="nl-BE" sz="2400" baseline="30000" smtClean="0">
                <a:latin typeface="Times New Roman" pitchFamily="18" charset="0"/>
              </a:rPr>
              <a:t>31</a:t>
            </a:r>
            <a:r>
              <a:rPr lang="en-US" altLang="nl-BE" sz="2400" smtClean="0">
                <a:latin typeface="Times New Roman" pitchFamily="18" charset="0"/>
              </a:rPr>
              <a:t>,…,2</a:t>
            </a:r>
            <a:r>
              <a:rPr lang="en-US" altLang="nl-BE" sz="2400" baseline="30000" smtClean="0">
                <a:latin typeface="Times New Roman" pitchFamily="18" charset="0"/>
              </a:rPr>
              <a:t>31</a:t>
            </a:r>
            <a:endParaRPr lang="en-US" altLang="nl-BE" sz="24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Real numbers:  </a:t>
            </a:r>
            <a:r>
              <a:rPr lang="en-US" altLang="nl-BE" sz="2400" b="1" smtClean="0">
                <a:sym typeface="Euclid Math Two" pitchFamily="18" charset="2"/>
              </a:rPr>
              <a:t>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nl-BE" sz="2400" smtClean="0"/>
              <a:t>        </a:t>
            </a:r>
            <a:r>
              <a:rPr lang="en-US" altLang="nl-BE" sz="2400" smtClean="0">
                <a:latin typeface="Times New Roman" pitchFamily="18" charset="0"/>
              </a:rPr>
              <a:t>double </a:t>
            </a:r>
            <a:r>
              <a:rPr lang="en-US" altLang="nl-BE" sz="2400" smtClean="0">
                <a:latin typeface="Times New Roman" pitchFamily="18" charset="0"/>
                <a:cs typeface="Times New Roman" pitchFamily="18" charset="0"/>
              </a:rPr>
              <a:t>≈</a:t>
            </a:r>
            <a:r>
              <a:rPr lang="en-US" altLang="nl-BE" sz="2400" smtClean="0">
                <a:latin typeface="Times New Roman" pitchFamily="18" charset="0"/>
              </a:rPr>
              <a:t> -1.7</a:t>
            </a:r>
            <a:r>
              <a:rPr lang="en-US" altLang="nl-BE" sz="240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nl-BE" sz="2400" smtClean="0">
                <a:latin typeface="Times New Roman" pitchFamily="18" charset="0"/>
              </a:rPr>
              <a:t>10</a:t>
            </a:r>
            <a:r>
              <a:rPr lang="en-US" altLang="nl-BE" sz="2400" baseline="30000" smtClean="0">
                <a:latin typeface="Times New Roman" pitchFamily="18" charset="0"/>
              </a:rPr>
              <a:t>308</a:t>
            </a:r>
            <a:r>
              <a:rPr lang="en-US" altLang="nl-BE" sz="2400" smtClean="0">
                <a:latin typeface="Times New Roman" pitchFamily="18" charset="0"/>
              </a:rPr>
              <a:t>,…-2.2</a:t>
            </a:r>
            <a:r>
              <a:rPr lang="en-US" altLang="nl-BE" sz="240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nl-BE" sz="2400" smtClean="0">
                <a:latin typeface="Times New Roman" pitchFamily="18" charset="0"/>
              </a:rPr>
              <a:t>10</a:t>
            </a:r>
            <a:r>
              <a:rPr lang="en-US" altLang="nl-BE" sz="2400" baseline="30000" smtClean="0">
                <a:latin typeface="Times New Roman" pitchFamily="18" charset="0"/>
              </a:rPr>
              <a:t>-308</a:t>
            </a:r>
            <a:r>
              <a:rPr lang="en-US" altLang="nl-BE" sz="2400" smtClean="0">
                <a:latin typeface="Times New Roman" pitchFamily="18" charset="0"/>
              </a:rPr>
              <a:t>, 0.0,</a:t>
            </a:r>
            <a:br>
              <a:rPr lang="en-US" altLang="nl-BE" sz="2400" smtClean="0">
                <a:latin typeface="Times New Roman" pitchFamily="18" charset="0"/>
              </a:rPr>
            </a:br>
            <a:r>
              <a:rPr lang="en-US" altLang="nl-BE" sz="2400" smtClean="0">
                <a:latin typeface="Times New Roman" pitchFamily="18" charset="0"/>
              </a:rPr>
              <a:t>                        2.2</a:t>
            </a:r>
            <a:r>
              <a:rPr lang="en-US" altLang="nl-BE" sz="240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nl-BE" sz="2400" smtClean="0">
                <a:latin typeface="Times New Roman" pitchFamily="18" charset="0"/>
              </a:rPr>
              <a:t>10</a:t>
            </a:r>
            <a:r>
              <a:rPr lang="en-US" altLang="nl-BE" sz="2400" baseline="30000" smtClean="0">
                <a:latin typeface="Times New Roman" pitchFamily="18" charset="0"/>
              </a:rPr>
              <a:t>-308</a:t>
            </a:r>
            <a:r>
              <a:rPr lang="en-US" altLang="nl-BE" sz="2400" smtClean="0">
                <a:latin typeface="Times New Roman" pitchFamily="18" charset="0"/>
              </a:rPr>
              <a:t>, 1.7</a:t>
            </a:r>
            <a:r>
              <a:rPr lang="en-US" altLang="nl-BE" sz="2400" smtClean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nl-BE" sz="2400" smtClean="0">
                <a:latin typeface="Times New Roman" pitchFamily="18" charset="0"/>
              </a:rPr>
              <a:t>10</a:t>
            </a:r>
            <a:r>
              <a:rPr lang="en-US" altLang="nl-BE" sz="2400" baseline="30000" smtClean="0">
                <a:latin typeface="Times New Roman" pitchFamily="18" charset="0"/>
              </a:rPr>
              <a:t>308</a:t>
            </a:r>
            <a:r>
              <a:rPr lang="en-US" altLang="nl-BE" sz="2400" smtClean="0">
                <a:latin typeface="Times New Roman" pitchFamily="18" charset="0"/>
              </a:rPr>
              <a:t> (15 digits prec.)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Characters ('a',…,'z','0',...'9','&amp;','+','{',...):</a:t>
            </a:r>
            <a:br>
              <a:rPr lang="en-US" altLang="nl-BE" sz="2400" smtClean="0"/>
            </a:br>
            <a:r>
              <a:rPr lang="en-US" altLang="nl-BE" sz="2400" smtClean="0"/>
              <a:t>    </a:t>
            </a:r>
            <a:r>
              <a:rPr lang="en-US" altLang="nl-BE" sz="2400" smtClean="0">
                <a:latin typeface="Times New Roman" pitchFamily="18" charset="0"/>
              </a:rPr>
              <a:t>char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Boolean:  </a:t>
            </a:r>
            <a:r>
              <a:rPr lang="en-US" altLang="nl-BE" sz="2400" smtClean="0">
                <a:latin typeface="Euclid" pitchFamily="18" charset="0"/>
              </a:rPr>
              <a:t>{true, false}</a:t>
            </a:r>
            <a:r>
              <a:rPr lang="en-US" altLang="nl-BE" sz="2400" smtClean="0"/>
              <a:t/>
            </a:r>
            <a:br>
              <a:rPr lang="en-US" altLang="nl-BE" sz="2400" smtClean="0"/>
            </a:br>
            <a:r>
              <a:rPr lang="en-US" altLang="nl-BE" sz="2400" smtClean="0"/>
              <a:t>    </a:t>
            </a:r>
            <a:r>
              <a:rPr lang="en-US" altLang="nl-BE" sz="2400" smtClean="0">
                <a:latin typeface="Times New Roman" pitchFamily="18" charset="0"/>
              </a:rPr>
              <a:t>int :    0 </a:t>
            </a:r>
            <a:r>
              <a:rPr lang="en-US" altLang="nl-BE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nl-BE" sz="2400" smtClean="0">
                <a:latin typeface="Times New Roman" pitchFamily="18" charset="0"/>
              </a:rPr>
              <a:t> </a:t>
            </a:r>
            <a:r>
              <a:rPr lang="en-US" altLang="nl-BE" sz="2400" smtClean="0">
                <a:latin typeface="Euclid" pitchFamily="18" charset="0"/>
              </a:rPr>
              <a:t>false</a:t>
            </a:r>
            <a:r>
              <a:rPr lang="en-US" altLang="nl-BE" sz="2400" smtClean="0">
                <a:latin typeface="Times New Roman" pitchFamily="18" charset="0"/>
              </a:rPr>
              <a:t/>
            </a:r>
            <a:br>
              <a:rPr lang="en-US" altLang="nl-BE" sz="2400" smtClean="0">
                <a:latin typeface="Times New Roman" pitchFamily="18" charset="0"/>
              </a:rPr>
            </a:br>
            <a:r>
              <a:rPr lang="en-US" altLang="nl-BE" sz="2400" smtClean="0">
                <a:latin typeface="Times New Roman" pitchFamily="18" charset="0"/>
              </a:rPr>
              <a:t>            </a:t>
            </a:r>
            <a:r>
              <a:rPr lang="en-US" altLang="nl-BE" sz="2400" smtClean="0">
                <a:latin typeface="Times New Roman" pitchFamily="18" charset="0"/>
                <a:sym typeface="Symbol" pitchFamily="18" charset="2"/>
              </a:rPr>
              <a:t> </a:t>
            </a:r>
            <a:r>
              <a:rPr lang="en-US" altLang="nl-BE" sz="2400" smtClean="0">
                <a:latin typeface="Times New Roman" pitchFamily="18" charset="0"/>
              </a:rPr>
              <a:t>0 </a:t>
            </a:r>
            <a:r>
              <a:rPr lang="en-US" altLang="nl-BE" sz="24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nl-BE" sz="2400" smtClean="0">
                <a:latin typeface="Times New Roman" pitchFamily="18" charset="0"/>
              </a:rPr>
              <a:t> </a:t>
            </a:r>
            <a:r>
              <a:rPr lang="en-US" altLang="nl-BE" sz="2400" smtClean="0">
                <a:latin typeface="Euclid" pitchFamily="18" charset="0"/>
              </a:rPr>
              <a:t>true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583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Structures and arrays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structure: compound type</a:t>
            </a:r>
          </a:p>
          <a:p>
            <a:pPr eaLnBrk="1" hangingPunct="1">
              <a:buFontTx/>
              <a:buNone/>
            </a:pPr>
            <a:endParaRPr lang="en-US" altLang="nl-BE" smtClean="0">
              <a:latin typeface="Times New Roman" pitchFamily="18" charset="0"/>
            </a:endParaRPr>
          </a:p>
          <a:p>
            <a:pPr eaLnBrk="1" hangingPunct="1"/>
            <a:endParaRPr lang="en-US" altLang="nl-BE" smtClean="0">
              <a:latin typeface="Times New Roman" pitchFamily="18" charset="0"/>
            </a:endParaRPr>
          </a:p>
          <a:p>
            <a:pPr eaLnBrk="1" hangingPunct="1"/>
            <a:endParaRPr lang="en-US" altLang="nl-BE" smtClean="0">
              <a:latin typeface="Times New Roman" pitchFamily="18" charset="0"/>
            </a:endParaRPr>
          </a:p>
          <a:p>
            <a:pPr eaLnBrk="1" hangingPunct="1"/>
            <a:endParaRPr lang="en-US" altLang="nl-BE" smtClean="0">
              <a:latin typeface="Times New Roman" pitchFamily="18" charset="0"/>
            </a:endParaRPr>
          </a:p>
          <a:p>
            <a:pPr eaLnBrk="1" hangingPunct="1"/>
            <a:r>
              <a:rPr lang="en-US" altLang="nl-BE" smtClean="0">
                <a:latin typeface="Times New Roman" pitchFamily="18" charset="0"/>
              </a:rPr>
              <a:t>arrays: fixed-length sequences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076825" y="2538413"/>
            <a:ext cx="3211513" cy="366712"/>
            <a:chOff x="3198" y="1599"/>
            <a:chExt cx="2023" cy="231"/>
          </a:xfrm>
        </p:grpSpPr>
        <p:sp>
          <p:nvSpPr>
            <p:cNvPr id="20516" name="Text Box 7"/>
            <p:cNvSpPr txBox="1">
              <a:spLocks noChangeArrowheads="1"/>
            </p:cNvSpPr>
            <p:nvPr/>
          </p:nvSpPr>
          <p:spPr bwMode="auto">
            <a:xfrm>
              <a:off x="4105" y="1599"/>
              <a:ext cx="1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00FF"/>
                  </a:solidFill>
                </a:rPr>
                <a:t>member names</a:t>
              </a:r>
            </a:p>
          </p:txBody>
        </p:sp>
        <p:sp>
          <p:nvSpPr>
            <p:cNvPr id="20517" name="Line 8"/>
            <p:cNvSpPr>
              <a:spLocks noChangeShapeType="1"/>
            </p:cNvSpPr>
            <p:nvPr/>
          </p:nvSpPr>
          <p:spPr bwMode="auto">
            <a:xfrm flipH="1">
              <a:off x="3198" y="1752"/>
              <a:ext cx="907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067176" y="1673225"/>
            <a:ext cx="4652963" cy="466725"/>
            <a:chOff x="2562" y="1054"/>
            <a:chExt cx="2931" cy="294"/>
          </a:xfrm>
        </p:grpSpPr>
        <p:sp>
          <p:nvSpPr>
            <p:cNvPr id="20514" name="Text Box 5"/>
            <p:cNvSpPr txBox="1">
              <a:spLocks noChangeArrowheads="1"/>
            </p:cNvSpPr>
            <p:nvPr/>
          </p:nvSpPr>
          <p:spPr bwMode="auto">
            <a:xfrm>
              <a:off x="4105" y="1054"/>
              <a:ext cx="1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structure type name</a:t>
              </a:r>
            </a:p>
          </p:txBody>
        </p:sp>
        <p:sp>
          <p:nvSpPr>
            <p:cNvPr id="20515" name="Line 10"/>
            <p:cNvSpPr>
              <a:spLocks noChangeShapeType="1"/>
            </p:cNvSpPr>
            <p:nvPr/>
          </p:nvSpPr>
          <p:spPr bwMode="auto">
            <a:xfrm flipH="1">
              <a:off x="2562" y="1207"/>
              <a:ext cx="1497" cy="14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0486" name="Text Box 12"/>
          <p:cNvSpPr txBox="1">
            <a:spLocks noChangeArrowheads="1"/>
          </p:cNvSpPr>
          <p:nvPr/>
        </p:nvSpPr>
        <p:spPr bwMode="auto">
          <a:xfrm>
            <a:off x="6516688" y="15494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851275" y="2112963"/>
            <a:ext cx="4191000" cy="379412"/>
            <a:chOff x="2426" y="1331"/>
            <a:chExt cx="2640" cy="239"/>
          </a:xfrm>
        </p:grpSpPr>
        <p:sp>
          <p:nvSpPr>
            <p:cNvPr id="20512" name="Line 9"/>
            <p:cNvSpPr>
              <a:spLocks noChangeShapeType="1"/>
            </p:cNvSpPr>
            <p:nvPr/>
          </p:nvSpPr>
          <p:spPr bwMode="auto">
            <a:xfrm flipH="1">
              <a:off x="2426" y="1480"/>
              <a:ext cx="1633" cy="90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0513" name="Text Box 6"/>
            <p:cNvSpPr txBox="1">
              <a:spLocks noChangeArrowheads="1"/>
            </p:cNvSpPr>
            <p:nvPr/>
          </p:nvSpPr>
          <p:spPr bwMode="auto">
            <a:xfrm>
              <a:off x="4101" y="1331"/>
              <a:ext cx="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</a:rPr>
                <a:t>member type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539750" y="2081213"/>
            <a:ext cx="6186488" cy="2225675"/>
            <a:chOff x="375" y="1311"/>
            <a:chExt cx="3897" cy="1402"/>
          </a:xfrm>
        </p:grpSpPr>
        <p:sp>
          <p:nvSpPr>
            <p:cNvPr id="20510" name="Text Box 4"/>
            <p:cNvSpPr txBox="1">
              <a:spLocks noChangeArrowheads="1"/>
            </p:cNvSpPr>
            <p:nvPr/>
          </p:nvSpPr>
          <p:spPr bwMode="auto">
            <a:xfrm>
              <a:off x="1787" y="1311"/>
              <a:ext cx="2485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solidFill>
                    <a:srgbClr val="FF0000"/>
                  </a:solidFill>
                  <a:latin typeface="Times New Roman" pitchFamily="18" charset="0"/>
                </a:rPr>
                <a:t>struct stats</a:t>
              </a:r>
              <a:r>
                <a:rPr lang="en-US" altLang="nl-BE" sz="2000">
                  <a:latin typeface="Times New Roman" pitchFamily="18" charset="0"/>
                </a:rPr>
                <a:t>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latin typeface="Times New Roman" pitchFamily="18" charset="0"/>
                </a:rPr>
                <a:t>  </a:t>
              </a:r>
              <a:r>
                <a:rPr lang="en-US" altLang="nl-BE" sz="2000">
                  <a:solidFill>
                    <a:srgbClr val="00CC00"/>
                  </a:solidFill>
                  <a:latin typeface="Times New Roman" pitchFamily="18" charset="0"/>
                </a:rPr>
                <a:t>double</a:t>
              </a:r>
              <a:r>
                <a:rPr lang="en-US" altLang="nl-BE" sz="2000">
                  <a:latin typeface="Times New Roman" pitchFamily="18" charset="0"/>
                </a:rPr>
                <a:t> </a:t>
              </a:r>
              <a:r>
                <a:rPr lang="en-US" altLang="nl-BE" sz="2000">
                  <a:solidFill>
                    <a:srgbClr val="0000FF"/>
                  </a:solidFill>
                  <a:latin typeface="Times New Roman" pitchFamily="18" charset="0"/>
                </a:rPr>
                <a:t>mean, stddev</a:t>
              </a:r>
              <a:r>
                <a:rPr lang="en-US" altLang="nl-BE" sz="2000">
                  <a:latin typeface="Times New Roman" pitchFamily="18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latin typeface="Times New Roman" pitchFamily="18" charset="0"/>
                </a:rPr>
                <a:t>  </a:t>
              </a:r>
              <a:r>
                <a:rPr lang="en-US" altLang="nl-BE" sz="2000">
                  <a:solidFill>
                    <a:srgbClr val="00CC00"/>
                  </a:solidFill>
                  <a:latin typeface="Times New Roman" pitchFamily="18" charset="0"/>
                </a:rPr>
                <a:t>unsigned </a:t>
              </a:r>
              <a:r>
                <a:rPr lang="en-US" altLang="nl-BE" sz="2000">
                  <a:solidFill>
                    <a:srgbClr val="0000FF"/>
                  </a:solidFill>
                  <a:latin typeface="Times New Roman" pitchFamily="18" charset="0"/>
                </a:rPr>
                <a:t>count</a:t>
              </a:r>
              <a:r>
                <a:rPr lang="en-US" altLang="nl-BE" sz="2000">
                  <a:latin typeface="Times New Roman" pitchFamily="18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latin typeface="Times New Roman" pitchFamily="18" charset="0"/>
                </a:rPr>
                <a:t>} myStats;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latin typeface="Times New Roman" pitchFamily="18" charset="0"/>
                </a:rPr>
                <a:t>myStats.mean = 3.2;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latin typeface="Times New Roman" pitchFamily="18" charset="0"/>
                </a:rPr>
                <a:t>myStats.count = 9;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000">
                  <a:latin typeface="Times New Roman" pitchFamily="18" charset="0"/>
                </a:rPr>
                <a:t>sum = myStats.mean*myStats.count;</a:t>
              </a:r>
            </a:p>
          </p:txBody>
        </p:sp>
        <p:sp>
          <p:nvSpPr>
            <p:cNvPr id="20511" name="Text Box 13"/>
            <p:cNvSpPr txBox="1">
              <a:spLocks noChangeArrowheads="1"/>
            </p:cNvSpPr>
            <p:nvPr/>
          </p:nvSpPr>
          <p:spPr bwMode="auto">
            <a:xfrm>
              <a:off x="375" y="1620"/>
              <a:ext cx="13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smtClean="0">
                  <a:latin typeface="Euclid" pitchFamily="18" charset="0"/>
                </a:rPr>
                <a:t>(</a:t>
              </a:r>
              <a:r>
                <a:rPr lang="en-US" altLang="nl-BE" sz="1800" i="1" dirty="0" smtClean="0">
                  <a:sym typeface="Symbol"/>
                </a:rPr>
                <a:t></a:t>
              </a:r>
              <a:r>
                <a:rPr lang="en-US" altLang="nl-BE" sz="1800" dirty="0" smtClean="0">
                  <a:latin typeface="Euclid" pitchFamily="18" charset="0"/>
                  <a:sym typeface="Euclid Symbol"/>
                </a:rPr>
                <a:t>, </a:t>
              </a:r>
              <a:r>
                <a:rPr lang="en-US" altLang="nl-BE" sz="1800" i="1" dirty="0">
                  <a:sym typeface="Symbol"/>
                </a:rPr>
                <a:t></a:t>
              </a:r>
              <a:r>
                <a:rPr lang="en-US" altLang="nl-BE" sz="1800" dirty="0" smtClean="0">
                  <a:latin typeface="Euclid" pitchFamily="18" charset="0"/>
                </a:rPr>
                <a:t>, </a:t>
              </a:r>
              <a:r>
                <a:rPr lang="en-US" altLang="nl-BE" sz="1800" i="1" dirty="0">
                  <a:latin typeface="Euclid" pitchFamily="18" charset="0"/>
                </a:rPr>
                <a:t>n</a:t>
              </a:r>
              <a:r>
                <a:rPr lang="en-US" altLang="nl-BE" sz="1800" dirty="0">
                  <a:latin typeface="Euclid" pitchFamily="18" charset="0"/>
                </a:rPr>
                <a:t>) </a:t>
              </a:r>
              <a:r>
                <a:rPr lang="en-US" altLang="nl-BE" sz="1800" dirty="0">
                  <a:latin typeface="Euclid" pitchFamily="18" charset="0"/>
                  <a:sym typeface="Symbol" pitchFamily="18" charset="2"/>
                </a:rPr>
                <a:t></a:t>
              </a:r>
              <a:r>
                <a:rPr lang="en-US" altLang="nl-BE" sz="1800" dirty="0">
                  <a:latin typeface="Euclid" pitchFamily="18" charset="0"/>
                  <a:sym typeface="Euclid Math Two" pitchFamily="18" charset="2"/>
                </a:rPr>
                <a:t> </a:t>
              </a:r>
              <a:r>
                <a:rPr lang="en-US" altLang="nl-BE" sz="1800" b="1" dirty="0" smtClean="0">
                  <a:latin typeface="Euclid" pitchFamily="18" charset="0"/>
                  <a:sym typeface="Euclid Extra" pitchFamily="18" charset="2"/>
                </a:rPr>
                <a:t>R</a:t>
              </a:r>
              <a:r>
                <a:rPr lang="en-US" altLang="nl-BE" sz="1800" dirty="0">
                  <a:sym typeface="Symbol"/>
                </a:rPr>
                <a:t></a:t>
              </a:r>
              <a:r>
                <a:rPr lang="en-US" altLang="nl-BE" sz="1800" b="1" dirty="0" smtClean="0">
                  <a:latin typeface="Euclid" pitchFamily="18" charset="0"/>
                  <a:sym typeface="Euclid Extra" pitchFamily="18" charset="2"/>
                </a:rPr>
                <a:t>R</a:t>
              </a:r>
              <a:r>
                <a:rPr lang="en-US" altLang="nl-BE" sz="1800" dirty="0">
                  <a:sym typeface="Symbol"/>
                </a:rPr>
                <a:t></a:t>
              </a:r>
              <a:r>
                <a:rPr lang="en-US" altLang="nl-BE" sz="1800" b="1" dirty="0" smtClean="0">
                  <a:latin typeface="Euclid" pitchFamily="18" charset="0"/>
                  <a:sym typeface="Euclid Extra" pitchFamily="18" charset="2"/>
                </a:rPr>
                <a:t>N</a:t>
              </a:r>
              <a:endParaRPr lang="en-US" altLang="nl-BE" sz="1800" b="1" dirty="0">
                <a:latin typeface="Euclid" pitchFamily="18" charset="0"/>
                <a:sym typeface="Euclid Extra" pitchFamily="18" charset="2"/>
              </a:endParaRP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646113" y="5321300"/>
            <a:ext cx="5942012" cy="915988"/>
            <a:chOff x="346" y="3352"/>
            <a:chExt cx="3743" cy="577"/>
          </a:xfrm>
        </p:grpSpPr>
        <p:sp>
          <p:nvSpPr>
            <p:cNvPr id="20508" name="Text Box 14"/>
            <p:cNvSpPr txBox="1">
              <a:spLocks noChangeArrowheads="1"/>
            </p:cNvSpPr>
            <p:nvPr/>
          </p:nvSpPr>
          <p:spPr bwMode="auto">
            <a:xfrm>
              <a:off x="346" y="3381"/>
              <a:ext cx="5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b="1" i="1">
                  <a:latin typeface="Euclid" pitchFamily="18" charset="0"/>
                </a:rPr>
                <a:t>v</a:t>
              </a:r>
              <a:r>
                <a:rPr lang="en-US" altLang="nl-BE" sz="1800">
                  <a:latin typeface="Euclid" pitchFamily="18" charset="0"/>
                </a:rPr>
                <a:t> </a:t>
              </a:r>
              <a:r>
                <a:rPr lang="en-US" altLang="nl-BE" sz="1800">
                  <a:latin typeface="Euclid" pitchFamily="18" charset="0"/>
                  <a:sym typeface="Symbol" pitchFamily="18" charset="2"/>
                </a:rPr>
                <a:t></a:t>
              </a:r>
              <a:r>
                <a:rPr lang="en-US" altLang="nl-BE" sz="1800">
                  <a:latin typeface="Euclid" pitchFamily="18" charset="0"/>
                  <a:sym typeface="Euclid Math Two" pitchFamily="18" charset="2"/>
                </a:rPr>
                <a:t> </a:t>
              </a:r>
              <a:r>
                <a:rPr lang="en-US" altLang="nl-BE" sz="1800" b="1">
                  <a:latin typeface="Euclid" pitchFamily="18" charset="0"/>
                  <a:sym typeface="Euclid Extra" pitchFamily="18" charset="2"/>
                </a:rPr>
                <a:t>R</a:t>
              </a:r>
              <a:r>
                <a:rPr lang="en-US" altLang="nl-BE" sz="1800" baseline="40000">
                  <a:latin typeface="Euclid" pitchFamily="18" charset="0"/>
                  <a:sym typeface="Euclid Extra" pitchFamily="18" charset="2"/>
                </a:rPr>
                <a:t>3</a:t>
              </a:r>
              <a:endParaRPr lang="en-US" altLang="nl-BE" sz="1800">
                <a:latin typeface="Euclid" pitchFamily="18" charset="0"/>
                <a:sym typeface="Euclid Extra" pitchFamily="18" charset="2"/>
              </a:endParaRPr>
            </a:p>
          </p:txBody>
        </p:sp>
        <p:sp>
          <p:nvSpPr>
            <p:cNvPr id="20509" name="Text Box 15"/>
            <p:cNvSpPr txBox="1">
              <a:spLocks noChangeArrowheads="1"/>
            </p:cNvSpPr>
            <p:nvPr/>
          </p:nvSpPr>
          <p:spPr bwMode="auto">
            <a:xfrm>
              <a:off x="1202" y="3352"/>
              <a:ext cx="2887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double</a:t>
              </a:r>
              <a:r>
                <a:rPr lang="en-US" altLang="nl-BE" sz="1800">
                  <a:latin typeface="Times New Roman" pitchFamily="18" charset="0"/>
                </a:rPr>
                <a:t> </a:t>
              </a:r>
              <a:r>
                <a:rPr lang="en-US" altLang="nl-BE" sz="1800">
                  <a:solidFill>
                    <a:srgbClr val="00CC00"/>
                  </a:solidFill>
                  <a:latin typeface="Times New Roman" pitchFamily="18" charset="0"/>
                </a:rPr>
                <a:t>v</a:t>
              </a:r>
              <a:r>
                <a:rPr lang="en-US" altLang="nl-BE" sz="1800">
                  <a:latin typeface="Times New Roman" pitchFamily="18" charset="0"/>
                </a:rPr>
                <a:t>[</a:t>
              </a:r>
              <a:r>
                <a:rPr lang="en-US" altLang="nl-BE" sz="1800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  <a:r>
                <a:rPr lang="en-US" altLang="nl-BE" sz="1800">
                  <a:latin typeface="Times New Roman" pitchFamily="18" charset="0"/>
                </a:rPr>
                <a:t>], norm;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v[0] = 0.3; v[1] = 2.1; v[2] = -1.7;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norm = sqrt(v[0]*v[0] + v[1]*v[1] + v[2]*v[2]);</a:t>
              </a: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3132138" y="5589588"/>
            <a:ext cx="4559300" cy="503237"/>
            <a:chOff x="1973" y="3521"/>
            <a:chExt cx="2872" cy="317"/>
          </a:xfrm>
        </p:grpSpPr>
        <p:sp>
          <p:nvSpPr>
            <p:cNvPr id="20506" name="Text Box 18"/>
            <p:cNvSpPr txBox="1">
              <a:spLocks noChangeArrowheads="1"/>
            </p:cNvSpPr>
            <p:nvPr/>
          </p:nvSpPr>
          <p:spPr bwMode="auto">
            <a:xfrm>
              <a:off x="4105" y="3607"/>
              <a:ext cx="7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00FF"/>
                  </a:solidFill>
                </a:rPr>
                <a:t>array size</a:t>
              </a:r>
            </a:p>
          </p:txBody>
        </p:sp>
        <p:sp>
          <p:nvSpPr>
            <p:cNvPr id="20507" name="Line 19"/>
            <p:cNvSpPr>
              <a:spLocks noChangeShapeType="1"/>
            </p:cNvSpPr>
            <p:nvPr/>
          </p:nvSpPr>
          <p:spPr bwMode="auto">
            <a:xfrm flipH="1" flipV="1">
              <a:off x="1973" y="3521"/>
              <a:ext cx="2086" cy="18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3419475" y="5294313"/>
            <a:ext cx="5300663" cy="366712"/>
            <a:chOff x="2154" y="3335"/>
            <a:chExt cx="3339" cy="231"/>
          </a:xfrm>
        </p:grpSpPr>
        <p:sp>
          <p:nvSpPr>
            <p:cNvPr id="20504" name="Text Box 17"/>
            <p:cNvSpPr txBox="1">
              <a:spLocks noChangeArrowheads="1"/>
            </p:cNvSpPr>
            <p:nvPr/>
          </p:nvSpPr>
          <p:spPr bwMode="auto">
            <a:xfrm>
              <a:off x="4105" y="3335"/>
              <a:ext cx="1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</a:rPr>
                <a:t>array variable name</a:t>
              </a:r>
            </a:p>
          </p:txBody>
        </p:sp>
        <p:sp>
          <p:nvSpPr>
            <p:cNvPr id="20505" name="Line 20"/>
            <p:cNvSpPr>
              <a:spLocks noChangeShapeType="1"/>
            </p:cNvSpPr>
            <p:nvPr/>
          </p:nvSpPr>
          <p:spPr bwMode="auto">
            <a:xfrm flipH="1" flipV="1">
              <a:off x="2154" y="3430"/>
              <a:ext cx="1932" cy="45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2627313" y="4862513"/>
            <a:ext cx="5965825" cy="511175"/>
            <a:chOff x="1655" y="3063"/>
            <a:chExt cx="3758" cy="322"/>
          </a:xfrm>
        </p:grpSpPr>
        <p:sp>
          <p:nvSpPr>
            <p:cNvPr id="20502" name="Text Box 16"/>
            <p:cNvSpPr txBox="1">
              <a:spLocks noChangeArrowheads="1"/>
            </p:cNvSpPr>
            <p:nvPr/>
          </p:nvSpPr>
          <p:spPr bwMode="auto">
            <a:xfrm>
              <a:off x="4105" y="3063"/>
              <a:ext cx="13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array element type</a:t>
              </a:r>
            </a:p>
          </p:txBody>
        </p:sp>
        <p:sp>
          <p:nvSpPr>
            <p:cNvPr id="20503" name="Line 21"/>
            <p:cNvSpPr>
              <a:spLocks noChangeShapeType="1"/>
            </p:cNvSpPr>
            <p:nvPr/>
          </p:nvSpPr>
          <p:spPr bwMode="auto">
            <a:xfrm flipH="1">
              <a:off x="1655" y="3203"/>
              <a:ext cx="2423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4067175" y="2917825"/>
            <a:ext cx="5021263" cy="366713"/>
            <a:chOff x="2562" y="1838"/>
            <a:chExt cx="3163" cy="231"/>
          </a:xfrm>
        </p:grpSpPr>
        <p:sp>
          <p:nvSpPr>
            <p:cNvPr id="20500" name="Text Box 22"/>
            <p:cNvSpPr txBox="1">
              <a:spLocks noChangeArrowheads="1"/>
            </p:cNvSpPr>
            <p:nvPr/>
          </p:nvSpPr>
          <p:spPr bwMode="auto">
            <a:xfrm>
              <a:off x="4105" y="1838"/>
              <a:ext cx="16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structure variable name</a:t>
              </a:r>
            </a:p>
          </p:txBody>
        </p:sp>
        <p:sp>
          <p:nvSpPr>
            <p:cNvPr id="20501" name="Line 23"/>
            <p:cNvSpPr>
              <a:spLocks noChangeShapeType="1"/>
            </p:cNvSpPr>
            <p:nvPr/>
          </p:nvSpPr>
          <p:spPr bwMode="auto">
            <a:xfrm flipH="1">
              <a:off x="2562" y="1979"/>
              <a:ext cx="1543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468313" y="2559050"/>
            <a:ext cx="2232025" cy="798513"/>
            <a:chOff x="340" y="1570"/>
            <a:chExt cx="1406" cy="503"/>
          </a:xfrm>
        </p:grpSpPr>
        <p:sp>
          <p:nvSpPr>
            <p:cNvPr id="20498" name="Oval 35"/>
            <p:cNvSpPr>
              <a:spLocks noChangeArrowheads="1"/>
            </p:cNvSpPr>
            <p:nvPr/>
          </p:nvSpPr>
          <p:spPr bwMode="auto">
            <a:xfrm>
              <a:off x="340" y="1570"/>
              <a:ext cx="1406" cy="27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499" name="Text Box 36"/>
            <p:cNvSpPr txBox="1">
              <a:spLocks noChangeArrowheads="1"/>
            </p:cNvSpPr>
            <p:nvPr/>
          </p:nvSpPr>
          <p:spPr bwMode="auto">
            <a:xfrm>
              <a:off x="385" y="1842"/>
              <a:ext cx="5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relation</a:t>
              </a:r>
            </a:p>
          </p:txBody>
        </p:sp>
      </p:grpSp>
      <p:grpSp>
        <p:nvGrpSpPr>
          <p:cNvPr id="12" name="Group 40"/>
          <p:cNvGrpSpPr>
            <a:grpSpLocks/>
          </p:cNvGrpSpPr>
          <p:nvPr/>
        </p:nvGrpSpPr>
        <p:grpSpPr bwMode="auto">
          <a:xfrm>
            <a:off x="395288" y="5360988"/>
            <a:ext cx="1092200" cy="731837"/>
            <a:chOff x="282" y="3349"/>
            <a:chExt cx="688" cy="461"/>
          </a:xfrm>
        </p:grpSpPr>
        <p:sp>
          <p:nvSpPr>
            <p:cNvPr id="20496" name="Oval 38"/>
            <p:cNvSpPr>
              <a:spLocks noChangeArrowheads="1"/>
            </p:cNvSpPr>
            <p:nvPr/>
          </p:nvSpPr>
          <p:spPr bwMode="auto">
            <a:xfrm>
              <a:off x="426" y="3349"/>
              <a:ext cx="544" cy="22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497" name="Text Box 39"/>
            <p:cNvSpPr txBox="1">
              <a:spLocks noChangeArrowheads="1"/>
            </p:cNvSpPr>
            <p:nvPr/>
          </p:nvSpPr>
          <p:spPr bwMode="auto">
            <a:xfrm>
              <a:off x="282" y="3579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vector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530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Strings as arrays of char</a:t>
            </a:r>
          </a:p>
        </p:txBody>
      </p:sp>
      <p:sp>
        <p:nvSpPr>
          <p:cNvPr id="21507" name="Text Box 10"/>
          <p:cNvSpPr txBox="1">
            <a:spLocks noChangeArrowheads="1"/>
          </p:cNvSpPr>
          <p:nvPr/>
        </p:nvSpPr>
        <p:spPr bwMode="auto">
          <a:xfrm>
            <a:off x="6516688" y="15494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900113" y="2708275"/>
            <a:ext cx="4314825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#include &lt;</a:t>
            </a:r>
            <a:r>
              <a:rPr lang="en-US" altLang="nl-BE" sz="2000">
                <a:solidFill>
                  <a:srgbClr val="0070C0"/>
                </a:solidFill>
                <a:latin typeface="Times New Roman" pitchFamily="18" charset="0"/>
              </a:rPr>
              <a:t>string.h</a:t>
            </a:r>
            <a:r>
              <a:rPr lang="en-US" altLang="nl-BE" sz="200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void sayHello(char name[]);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    char name[80];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    printf(</a:t>
            </a:r>
            <a:r>
              <a:rPr lang="en-US" altLang="nl-BE" sz="2000">
                <a:solidFill>
                  <a:srgbClr val="FF0000"/>
                </a:solidFill>
                <a:latin typeface="Times New Roman" pitchFamily="18" charset="0"/>
              </a:rPr>
              <a:t>"name: "</a:t>
            </a:r>
            <a:r>
              <a:rPr lang="en-US" altLang="nl-BE" sz="2000">
                <a:latin typeface="Times New Roman" pitchFamily="18" charset="0"/>
              </a:rPr>
              <a:t>); scanf("</a:t>
            </a:r>
            <a:r>
              <a:rPr lang="en-US" altLang="nl-BE" sz="2000">
                <a:solidFill>
                  <a:srgbClr val="00CC00"/>
                </a:solidFill>
                <a:latin typeface="Times New Roman" pitchFamily="18" charset="0"/>
              </a:rPr>
              <a:t>%s</a:t>
            </a:r>
            <a:r>
              <a:rPr lang="en-US" altLang="nl-BE" sz="2000">
                <a:latin typeface="Times New Roman" pitchFamily="18" charset="0"/>
              </a:rPr>
              <a:t>", name);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    sayHello(name);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    printf("length is %d\n", </a:t>
            </a:r>
            <a:r>
              <a:rPr lang="en-US" altLang="nl-BE" sz="2000">
                <a:solidFill>
                  <a:srgbClr val="0000FF"/>
                </a:solidFill>
                <a:latin typeface="Times New Roman" pitchFamily="18" charset="0"/>
              </a:rPr>
              <a:t>strlen</a:t>
            </a:r>
            <a:r>
              <a:rPr lang="en-US" altLang="nl-BE" sz="2000">
                <a:latin typeface="Times New Roman" pitchFamily="18" charset="0"/>
              </a:rPr>
              <a:t>(name));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void sayHello(char name[])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    printf("Hello %s!\n", name);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000">
                <a:latin typeface="Times New Roman" pitchFamily="18" charset="0"/>
              </a:rPr>
              <a:t>}</a:t>
            </a:r>
          </a:p>
        </p:txBody>
      </p:sp>
      <p:sp>
        <p:nvSpPr>
          <p:cNvPr id="21509" name="Text Box 39"/>
          <p:cNvSpPr txBox="1">
            <a:spLocks noChangeArrowheads="1"/>
          </p:cNvSpPr>
          <p:nvPr/>
        </p:nvSpPr>
        <p:spPr bwMode="auto">
          <a:xfrm>
            <a:off x="1692275" y="1557338"/>
            <a:ext cx="159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cs typeface="Arial" pitchFamily="34" charset="0"/>
              </a:rPr>
              <a:t>«</a:t>
            </a:r>
            <a:r>
              <a:rPr lang="en-US" altLang="nl-BE" sz="1800"/>
              <a:t>hello world!»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331913" y="2133600"/>
            <a:ext cx="2520950" cy="417513"/>
            <a:chOff x="1053" y="1344"/>
            <a:chExt cx="1588" cy="263"/>
          </a:xfrm>
        </p:grpSpPr>
        <p:sp>
          <p:nvSpPr>
            <p:cNvPr id="21526" name="Text Box 40"/>
            <p:cNvSpPr txBox="1">
              <a:spLocks noChangeArrowheads="1"/>
            </p:cNvSpPr>
            <p:nvPr/>
          </p:nvSpPr>
          <p:spPr bwMode="auto">
            <a:xfrm>
              <a:off x="1053" y="1376"/>
              <a:ext cx="15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h  e  l  l o </a:t>
              </a:r>
              <a:r>
                <a:rPr lang="en-US" altLang="nl-BE" sz="900">
                  <a:latin typeface="Times New Roman" pitchFamily="18" charset="0"/>
                </a:rPr>
                <a:t> </a:t>
              </a:r>
              <a:r>
                <a:rPr lang="en-US" altLang="nl-BE" sz="1800">
                  <a:latin typeface="Euclid" pitchFamily="18" charset="0"/>
                </a:rPr>
                <a:t> </a:t>
              </a:r>
              <a:r>
                <a:rPr lang="en-US" altLang="nl-BE" sz="1800">
                  <a:latin typeface="Times New Roman" pitchFamily="18" charset="0"/>
                </a:rPr>
                <a:t> w o r  l</a:t>
              </a:r>
              <a:r>
                <a:rPr lang="en-US" altLang="nl-BE" sz="900">
                  <a:latin typeface="Times New Roman" pitchFamily="18" charset="0"/>
                </a:rPr>
                <a:t> </a:t>
              </a:r>
              <a:r>
                <a:rPr lang="en-US" altLang="nl-BE" sz="1400">
                  <a:latin typeface="Times New Roman" pitchFamily="18" charset="0"/>
                </a:rPr>
                <a:t> </a:t>
              </a:r>
              <a:r>
                <a:rPr lang="en-US" altLang="nl-BE" sz="1800">
                  <a:latin typeface="Times New Roman" pitchFamily="18" charset="0"/>
                </a:rPr>
                <a:t>d  ! \0</a:t>
              </a:r>
            </a:p>
          </p:txBody>
        </p:sp>
        <p:sp>
          <p:nvSpPr>
            <p:cNvPr id="21527" name="Rectangle 41"/>
            <p:cNvSpPr>
              <a:spLocks noChangeArrowheads="1"/>
            </p:cNvSpPr>
            <p:nvPr/>
          </p:nvSpPr>
          <p:spPr bwMode="auto">
            <a:xfrm>
              <a:off x="1071" y="1354"/>
              <a:ext cx="1537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1528" name="Line 42"/>
            <p:cNvSpPr>
              <a:spLocks noChangeShapeType="1"/>
            </p:cNvSpPr>
            <p:nvPr/>
          </p:nvSpPr>
          <p:spPr bwMode="auto">
            <a:xfrm>
              <a:off x="1222" y="134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29" name="Line 43"/>
            <p:cNvSpPr>
              <a:spLocks noChangeShapeType="1"/>
            </p:cNvSpPr>
            <p:nvPr/>
          </p:nvSpPr>
          <p:spPr bwMode="auto">
            <a:xfrm>
              <a:off x="1338" y="135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0" name="Line 44"/>
            <p:cNvSpPr>
              <a:spLocks noChangeShapeType="1"/>
            </p:cNvSpPr>
            <p:nvPr/>
          </p:nvSpPr>
          <p:spPr bwMode="auto">
            <a:xfrm>
              <a:off x="1449" y="135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1" name="Line 45"/>
            <p:cNvSpPr>
              <a:spLocks noChangeShapeType="1"/>
            </p:cNvSpPr>
            <p:nvPr/>
          </p:nvSpPr>
          <p:spPr bwMode="auto">
            <a:xfrm>
              <a:off x="1565" y="135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2" name="Line 46"/>
            <p:cNvSpPr>
              <a:spLocks noChangeShapeType="1"/>
            </p:cNvSpPr>
            <p:nvPr/>
          </p:nvSpPr>
          <p:spPr bwMode="auto">
            <a:xfrm>
              <a:off x="1675" y="134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3" name="Line 47"/>
            <p:cNvSpPr>
              <a:spLocks noChangeShapeType="1"/>
            </p:cNvSpPr>
            <p:nvPr/>
          </p:nvSpPr>
          <p:spPr bwMode="auto">
            <a:xfrm>
              <a:off x="1791" y="134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4" name="Line 48"/>
            <p:cNvSpPr>
              <a:spLocks noChangeShapeType="1"/>
            </p:cNvSpPr>
            <p:nvPr/>
          </p:nvSpPr>
          <p:spPr bwMode="auto">
            <a:xfrm>
              <a:off x="1902" y="134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5" name="Line 49"/>
            <p:cNvSpPr>
              <a:spLocks noChangeShapeType="1"/>
            </p:cNvSpPr>
            <p:nvPr/>
          </p:nvSpPr>
          <p:spPr bwMode="auto">
            <a:xfrm>
              <a:off x="2018" y="135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6" name="Line 50"/>
            <p:cNvSpPr>
              <a:spLocks noChangeShapeType="1"/>
            </p:cNvSpPr>
            <p:nvPr/>
          </p:nvSpPr>
          <p:spPr bwMode="auto">
            <a:xfrm>
              <a:off x="2129" y="135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7" name="Line 51"/>
            <p:cNvSpPr>
              <a:spLocks noChangeShapeType="1"/>
            </p:cNvSpPr>
            <p:nvPr/>
          </p:nvSpPr>
          <p:spPr bwMode="auto">
            <a:xfrm>
              <a:off x="2239" y="1344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8" name="Line 52"/>
            <p:cNvSpPr>
              <a:spLocks noChangeShapeType="1"/>
            </p:cNvSpPr>
            <p:nvPr/>
          </p:nvSpPr>
          <p:spPr bwMode="auto">
            <a:xfrm>
              <a:off x="2355" y="134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39" name="Line 53"/>
            <p:cNvSpPr>
              <a:spLocks noChangeShapeType="1"/>
            </p:cNvSpPr>
            <p:nvPr/>
          </p:nvSpPr>
          <p:spPr bwMode="auto">
            <a:xfrm>
              <a:off x="2466" y="134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4284663" y="1916113"/>
            <a:ext cx="2641600" cy="725487"/>
            <a:chOff x="2699" y="1207"/>
            <a:chExt cx="1664" cy="457"/>
          </a:xfrm>
        </p:grpSpPr>
        <p:sp>
          <p:nvSpPr>
            <p:cNvPr id="21524" name="Text Box 56"/>
            <p:cNvSpPr txBox="1">
              <a:spLocks noChangeArrowheads="1"/>
            </p:cNvSpPr>
            <p:nvPr/>
          </p:nvSpPr>
          <p:spPr bwMode="auto">
            <a:xfrm>
              <a:off x="2699" y="1207"/>
              <a:ext cx="8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array of </a:t>
              </a:r>
              <a:r>
                <a:rPr lang="en-US" altLang="nl-BE" sz="1800">
                  <a:latin typeface="Times New Roman" pitchFamily="18" charset="0"/>
                </a:rPr>
                <a:t>char</a:t>
              </a:r>
              <a:endParaRPr lang="en-US" altLang="nl-BE" sz="1800"/>
            </a:p>
          </p:txBody>
        </p:sp>
        <p:sp>
          <p:nvSpPr>
            <p:cNvPr id="21525" name="Text Box 57"/>
            <p:cNvSpPr txBox="1">
              <a:spLocks noChangeArrowheads="1"/>
            </p:cNvSpPr>
            <p:nvPr/>
          </p:nvSpPr>
          <p:spPr bwMode="auto">
            <a:xfrm>
              <a:off x="2699" y="1433"/>
              <a:ext cx="1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'\0'</a:t>
              </a:r>
              <a:r>
                <a:rPr lang="en-US" altLang="nl-BE" sz="1800"/>
                <a:t> denotes end of string</a:t>
              </a:r>
            </a:p>
          </p:txBody>
        </p:sp>
      </p:grp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4211638" y="5229225"/>
            <a:ext cx="3840162" cy="1008063"/>
            <a:chOff x="2653" y="3294"/>
            <a:chExt cx="2419" cy="635"/>
          </a:xfrm>
        </p:grpSpPr>
        <p:sp>
          <p:nvSpPr>
            <p:cNvPr id="21522" name="Line 60"/>
            <p:cNvSpPr>
              <a:spLocks noChangeShapeType="1"/>
            </p:cNvSpPr>
            <p:nvPr/>
          </p:nvSpPr>
          <p:spPr bwMode="auto">
            <a:xfrm flipH="1" flipV="1">
              <a:off x="2653" y="3294"/>
              <a:ext cx="907" cy="31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23" name="Text Box 61"/>
            <p:cNvSpPr txBox="1">
              <a:spLocks noChangeArrowheads="1"/>
            </p:cNvSpPr>
            <p:nvPr/>
          </p:nvSpPr>
          <p:spPr bwMode="auto">
            <a:xfrm>
              <a:off x="3548" y="3525"/>
              <a:ext cx="15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one of the functions in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string.h</a:t>
              </a:r>
            </a:p>
          </p:txBody>
        </p:sp>
      </p:grp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4140200" y="4652963"/>
            <a:ext cx="4775200" cy="503237"/>
            <a:chOff x="2608" y="2931"/>
            <a:chExt cx="3008" cy="317"/>
          </a:xfrm>
        </p:grpSpPr>
        <p:sp>
          <p:nvSpPr>
            <p:cNvPr id="21520" name="Line 59"/>
            <p:cNvSpPr>
              <a:spLocks noChangeShapeType="1"/>
            </p:cNvSpPr>
            <p:nvPr/>
          </p:nvSpPr>
          <p:spPr bwMode="auto">
            <a:xfrm flipH="1" flipV="1">
              <a:off x="2608" y="2931"/>
              <a:ext cx="862" cy="226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21" name="Text Box 62"/>
            <p:cNvSpPr txBox="1">
              <a:spLocks noChangeArrowheads="1"/>
            </p:cNvSpPr>
            <p:nvPr/>
          </p:nvSpPr>
          <p:spPr bwMode="auto">
            <a:xfrm>
              <a:off x="3548" y="3017"/>
              <a:ext cx="20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format code for </a:t>
              </a:r>
              <a:r>
                <a:rPr lang="en-US" altLang="nl-BE" sz="1800">
                  <a:latin typeface="Times New Roman" pitchFamily="18" charset="0"/>
                </a:rPr>
                <a:t>printf</a:t>
              </a:r>
              <a:r>
                <a:rPr lang="en-US" altLang="nl-BE" sz="1800"/>
                <a:t> and </a:t>
              </a:r>
              <a:r>
                <a:rPr lang="en-US" altLang="nl-BE" sz="1800">
                  <a:latin typeface="Times New Roman" pitchFamily="18" charset="0"/>
                </a:rPr>
                <a:t>scanf</a:t>
              </a:r>
            </a:p>
          </p:txBody>
        </p: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2916238" y="3952875"/>
            <a:ext cx="4386262" cy="412750"/>
            <a:chOff x="1837" y="2490"/>
            <a:chExt cx="2763" cy="260"/>
          </a:xfrm>
        </p:grpSpPr>
        <p:sp>
          <p:nvSpPr>
            <p:cNvPr id="21518" name="Line 58"/>
            <p:cNvSpPr>
              <a:spLocks noChangeShapeType="1"/>
            </p:cNvSpPr>
            <p:nvPr/>
          </p:nvSpPr>
          <p:spPr bwMode="auto">
            <a:xfrm flipH="1">
              <a:off x="1837" y="2614"/>
              <a:ext cx="1633" cy="1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519" name="Text Box 63"/>
            <p:cNvSpPr txBox="1">
              <a:spLocks noChangeArrowheads="1"/>
            </p:cNvSpPr>
            <p:nvPr/>
          </p:nvSpPr>
          <p:spPr bwMode="auto">
            <a:xfrm>
              <a:off x="3548" y="2490"/>
              <a:ext cx="10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string constant</a:t>
              </a:r>
            </a:p>
          </p:txBody>
        </p:sp>
      </p:grp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2771775" y="3016250"/>
            <a:ext cx="5757863" cy="1060450"/>
            <a:chOff x="1746" y="1900"/>
            <a:chExt cx="3627" cy="668"/>
          </a:xfrm>
        </p:grpSpPr>
        <p:sp>
          <p:nvSpPr>
            <p:cNvPr id="21516" name="Text Box 70"/>
            <p:cNvSpPr txBox="1">
              <a:spLocks noChangeArrowheads="1"/>
            </p:cNvSpPr>
            <p:nvPr/>
          </p:nvSpPr>
          <p:spPr bwMode="auto">
            <a:xfrm>
              <a:off x="3593" y="1900"/>
              <a:ext cx="17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assumption: no more than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79 </a:t>
              </a:r>
              <a:r>
                <a:rPr lang="en-US" altLang="nl-BE" sz="1800">
                  <a:latin typeface="Times New Roman" pitchFamily="18" charset="0"/>
                </a:rPr>
                <a:t>char</a:t>
              </a:r>
              <a:r>
                <a:rPr lang="en-US" altLang="nl-BE" sz="1800"/>
                <a:t> in input!</a:t>
              </a:r>
            </a:p>
          </p:txBody>
        </p:sp>
        <p:sp>
          <p:nvSpPr>
            <p:cNvPr id="21517" name="Line 71"/>
            <p:cNvSpPr>
              <a:spLocks noChangeShapeType="1"/>
            </p:cNvSpPr>
            <p:nvPr/>
          </p:nvSpPr>
          <p:spPr bwMode="auto">
            <a:xfrm flipH="1">
              <a:off x="1746" y="2160"/>
              <a:ext cx="1724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2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Conditional statement</a:t>
            </a:r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1873250" y="1558925"/>
            <a:ext cx="2840038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 heaviside(double x)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if</a:t>
            </a:r>
            <a:r>
              <a:rPr lang="en-US" altLang="nl-BE" sz="1800">
                <a:latin typeface="Times New Roman" pitchFamily="18" charset="0"/>
              </a:rPr>
              <a:t> (</a:t>
            </a:r>
            <a:r>
              <a:rPr lang="en-US" altLang="nl-BE" sz="1800">
                <a:solidFill>
                  <a:srgbClr val="00CC00"/>
                </a:solidFill>
                <a:latin typeface="Times New Roman" pitchFamily="18" charset="0"/>
              </a:rPr>
              <a:t>x &lt;= 0.0</a:t>
            </a:r>
            <a:r>
              <a:rPr lang="en-US" altLang="nl-BE" sz="1800">
                <a:latin typeface="Times New Roman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return 0.0;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else</a:t>
            </a:r>
            <a:r>
              <a:rPr lang="en-US" altLang="nl-BE" sz="1800">
                <a:latin typeface="Times New Roman" pitchFamily="18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return 1.0;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grpSp>
        <p:nvGrpSpPr>
          <p:cNvPr id="22532" name="Group 33"/>
          <p:cNvGrpSpPr>
            <a:grpSpLocks/>
          </p:cNvGrpSpPr>
          <p:nvPr/>
        </p:nvGrpSpPr>
        <p:grpSpPr bwMode="auto">
          <a:xfrm>
            <a:off x="107950" y="1844675"/>
            <a:ext cx="1728788" cy="1100138"/>
            <a:chOff x="204" y="2568"/>
            <a:chExt cx="1406" cy="895"/>
          </a:xfrm>
        </p:grpSpPr>
        <p:sp>
          <p:nvSpPr>
            <p:cNvPr id="22558" name="Line 25"/>
            <p:cNvSpPr>
              <a:spLocks noChangeShapeType="1"/>
            </p:cNvSpPr>
            <p:nvPr/>
          </p:nvSpPr>
          <p:spPr bwMode="auto">
            <a:xfrm>
              <a:off x="204" y="3203"/>
              <a:ext cx="14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59" name="Line 26"/>
            <p:cNvSpPr>
              <a:spLocks noChangeShapeType="1"/>
            </p:cNvSpPr>
            <p:nvPr/>
          </p:nvSpPr>
          <p:spPr bwMode="auto">
            <a:xfrm flipV="1">
              <a:off x="748" y="2568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60" name="Line 27"/>
            <p:cNvSpPr>
              <a:spLocks noChangeShapeType="1"/>
            </p:cNvSpPr>
            <p:nvPr/>
          </p:nvSpPr>
          <p:spPr bwMode="auto">
            <a:xfrm>
              <a:off x="748" y="2840"/>
              <a:ext cx="771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61" name="Line 28"/>
            <p:cNvSpPr>
              <a:spLocks noChangeShapeType="1"/>
            </p:cNvSpPr>
            <p:nvPr/>
          </p:nvSpPr>
          <p:spPr bwMode="auto">
            <a:xfrm flipH="1">
              <a:off x="204" y="3203"/>
              <a:ext cx="54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62" name="Oval 29"/>
            <p:cNvSpPr>
              <a:spLocks noChangeArrowheads="1"/>
            </p:cNvSpPr>
            <p:nvPr/>
          </p:nvSpPr>
          <p:spPr bwMode="auto">
            <a:xfrm>
              <a:off x="727" y="2814"/>
              <a:ext cx="46" cy="4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63" name="Oval 30"/>
            <p:cNvSpPr>
              <a:spLocks noChangeArrowheads="1"/>
            </p:cNvSpPr>
            <p:nvPr/>
          </p:nvSpPr>
          <p:spPr bwMode="auto">
            <a:xfrm>
              <a:off x="722" y="3177"/>
              <a:ext cx="46" cy="4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64" name="Text Box 31"/>
            <p:cNvSpPr txBox="1">
              <a:spLocks noChangeArrowheads="1"/>
            </p:cNvSpPr>
            <p:nvPr/>
          </p:nvSpPr>
          <p:spPr bwMode="auto">
            <a:xfrm>
              <a:off x="562" y="2741"/>
              <a:ext cx="229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1</a:t>
              </a:r>
            </a:p>
          </p:txBody>
        </p:sp>
        <p:sp>
          <p:nvSpPr>
            <p:cNvPr id="22565" name="Text Box 32"/>
            <p:cNvSpPr txBox="1">
              <a:spLocks noChangeArrowheads="1"/>
            </p:cNvSpPr>
            <p:nvPr/>
          </p:nvSpPr>
          <p:spPr bwMode="auto">
            <a:xfrm>
              <a:off x="652" y="3215"/>
              <a:ext cx="23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0</a:t>
              </a:r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3457575" y="1341438"/>
            <a:ext cx="5651500" cy="1739900"/>
            <a:chOff x="2132" y="935"/>
            <a:chExt cx="3560" cy="1096"/>
          </a:xfrm>
        </p:grpSpPr>
        <p:sp>
          <p:nvSpPr>
            <p:cNvPr id="22556" name="Line 34"/>
            <p:cNvSpPr>
              <a:spLocks noChangeShapeType="1"/>
            </p:cNvSpPr>
            <p:nvPr/>
          </p:nvSpPr>
          <p:spPr bwMode="auto">
            <a:xfrm flipH="1">
              <a:off x="2132" y="1071"/>
              <a:ext cx="1202" cy="318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57" name="Text Box 35"/>
            <p:cNvSpPr txBox="1">
              <a:spLocks noChangeArrowheads="1"/>
            </p:cNvSpPr>
            <p:nvPr/>
          </p:nvSpPr>
          <p:spPr bwMode="auto">
            <a:xfrm>
              <a:off x="3344" y="935"/>
              <a:ext cx="2348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</a:rPr>
                <a:t>condition</a:t>
              </a:r>
              <a:r>
                <a:rPr lang="en-US" altLang="nl-BE" sz="1800"/>
                <a:t>: evaluates to true or false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relational operators:</a:t>
              </a:r>
              <a:br>
                <a:rPr lang="en-US" altLang="nl-BE" sz="1800"/>
              </a:br>
              <a:r>
                <a:rPr lang="en-US" altLang="nl-BE" sz="1800"/>
                <a:t>     </a:t>
              </a:r>
              <a:r>
                <a:rPr lang="en-US" altLang="nl-BE" sz="1800">
                  <a:latin typeface="Times New Roman" pitchFamily="18" charset="0"/>
                </a:rPr>
                <a:t>==, !=, &lt;, &lt;=, &gt;, &gt;=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logical operators:</a:t>
              </a:r>
              <a:br>
                <a:rPr lang="en-US" altLang="nl-BE" sz="1800"/>
              </a:br>
              <a:r>
                <a:rPr lang="en-US" altLang="nl-BE" sz="1800"/>
                <a:t>     </a:t>
              </a:r>
              <a:r>
                <a:rPr lang="en-US" altLang="nl-BE" sz="1800">
                  <a:latin typeface="Times New Roman" pitchFamily="18" charset="0"/>
                </a:rPr>
                <a:t>&amp;&amp;, ||, !</a:t>
              </a:r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2824163" y="2708275"/>
            <a:ext cx="4843462" cy="1081088"/>
            <a:chOff x="1769" y="1706"/>
            <a:chExt cx="3051" cy="681"/>
          </a:xfrm>
        </p:grpSpPr>
        <p:sp>
          <p:nvSpPr>
            <p:cNvPr id="22554" name="Text Box 36"/>
            <p:cNvSpPr txBox="1">
              <a:spLocks noChangeArrowheads="1"/>
            </p:cNvSpPr>
            <p:nvPr/>
          </p:nvSpPr>
          <p:spPr bwMode="auto">
            <a:xfrm>
              <a:off x="3344" y="2156"/>
              <a:ext cx="1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(optional) </a:t>
              </a:r>
              <a:r>
                <a:rPr lang="en-US" altLang="nl-BE" sz="1800">
                  <a:solidFill>
                    <a:srgbClr val="FF0000"/>
                  </a:solidFill>
                </a:rPr>
                <a:t>else</a:t>
              </a:r>
              <a:r>
                <a:rPr lang="en-US" altLang="nl-BE" sz="1800"/>
                <a:t> clause</a:t>
              </a:r>
            </a:p>
          </p:txBody>
        </p:sp>
        <p:sp>
          <p:nvSpPr>
            <p:cNvPr id="22555" name="Line 37"/>
            <p:cNvSpPr>
              <a:spLocks noChangeShapeType="1"/>
            </p:cNvSpPr>
            <p:nvPr/>
          </p:nvSpPr>
          <p:spPr bwMode="auto">
            <a:xfrm flipH="1" flipV="1">
              <a:off x="1769" y="1706"/>
              <a:ext cx="1519" cy="5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35878" name="Text Box 38"/>
          <p:cNvSpPr txBox="1">
            <a:spLocks noChangeArrowheads="1"/>
          </p:cNvSpPr>
          <p:nvPr/>
        </p:nvSpPr>
        <p:spPr bwMode="auto">
          <a:xfrm>
            <a:off x="1873250" y="4005263"/>
            <a:ext cx="2484438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 block(double x)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if</a:t>
            </a:r>
            <a:r>
              <a:rPr lang="en-US" altLang="nl-BE" sz="1800">
                <a:latin typeface="Times New Roman" pitchFamily="18" charset="0"/>
              </a:rPr>
              <a:t> (x &lt;= -1.0)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return 0.0;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else</a:t>
            </a:r>
            <a:r>
              <a:rPr lang="en-US" altLang="nl-BE" sz="1800">
                <a:latin typeface="Times New Roman" pitchFamily="18" charset="0"/>
              </a:rPr>
              <a:t> </a:t>
            </a:r>
            <a:r>
              <a:rPr lang="en-US" altLang="nl-BE" sz="1800">
                <a:solidFill>
                  <a:srgbClr val="00CC00"/>
                </a:solidFill>
                <a:latin typeface="Times New Roman" pitchFamily="18" charset="0"/>
              </a:rPr>
              <a:t>if</a:t>
            </a:r>
            <a:r>
              <a:rPr lang="en-US" altLang="nl-BE" sz="1800">
                <a:latin typeface="Times New Roman" pitchFamily="18" charset="0"/>
              </a:rPr>
              <a:t> (x &lt;= 1.0)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return 1.0;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 </a:t>
            </a:r>
            <a:r>
              <a:rPr lang="en-US" altLang="nl-BE" sz="1800">
                <a:solidFill>
                  <a:srgbClr val="00CC00"/>
                </a:solidFill>
                <a:latin typeface="Times New Roman" pitchFamily="18" charset="0"/>
              </a:rPr>
              <a:t>else</a:t>
            </a:r>
            <a:r>
              <a:rPr lang="en-US" altLang="nl-BE" sz="1800">
                <a:latin typeface="Times New Roman" pitchFamily="18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return 0.0;</a:t>
            </a:r>
            <a:br>
              <a:rPr lang="en-US" altLang="nl-BE" sz="1800">
                <a:latin typeface="Times New Roman" pitchFamily="18" charset="0"/>
              </a:rPr>
            </a:br>
            <a:r>
              <a:rPr lang="en-US" altLang="nl-BE" sz="180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107950" y="4705350"/>
            <a:ext cx="1728788" cy="1100138"/>
            <a:chOff x="68" y="2964"/>
            <a:chExt cx="1089" cy="693"/>
          </a:xfrm>
        </p:grpSpPr>
        <p:sp>
          <p:nvSpPr>
            <p:cNvPr id="22539" name="Line 54"/>
            <p:cNvSpPr>
              <a:spLocks noChangeShapeType="1"/>
            </p:cNvSpPr>
            <p:nvPr/>
          </p:nvSpPr>
          <p:spPr bwMode="auto">
            <a:xfrm flipV="1">
              <a:off x="703" y="3158"/>
              <a:ext cx="0" cy="31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0" name="Line 53"/>
            <p:cNvSpPr>
              <a:spLocks noChangeShapeType="1"/>
            </p:cNvSpPr>
            <p:nvPr/>
          </p:nvSpPr>
          <p:spPr bwMode="auto">
            <a:xfrm flipV="1">
              <a:off x="275" y="3158"/>
              <a:ext cx="0" cy="31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1" name="Line 40"/>
            <p:cNvSpPr>
              <a:spLocks noChangeShapeType="1"/>
            </p:cNvSpPr>
            <p:nvPr/>
          </p:nvSpPr>
          <p:spPr bwMode="auto">
            <a:xfrm>
              <a:off x="68" y="3456"/>
              <a:ext cx="10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2" name="Line 41"/>
            <p:cNvSpPr>
              <a:spLocks noChangeShapeType="1"/>
            </p:cNvSpPr>
            <p:nvPr/>
          </p:nvSpPr>
          <p:spPr bwMode="auto">
            <a:xfrm flipV="1">
              <a:off x="489" y="2964"/>
              <a:ext cx="0" cy="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3" name="Line 42"/>
            <p:cNvSpPr>
              <a:spLocks noChangeShapeType="1"/>
            </p:cNvSpPr>
            <p:nvPr/>
          </p:nvSpPr>
          <p:spPr bwMode="auto">
            <a:xfrm>
              <a:off x="249" y="3175"/>
              <a:ext cx="45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4" name="Line 43"/>
            <p:cNvSpPr>
              <a:spLocks noChangeShapeType="1"/>
            </p:cNvSpPr>
            <p:nvPr/>
          </p:nvSpPr>
          <p:spPr bwMode="auto">
            <a:xfrm flipH="1">
              <a:off x="68" y="3456"/>
              <a:ext cx="227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5" name="Oval 45"/>
            <p:cNvSpPr>
              <a:spLocks noChangeArrowheads="1"/>
            </p:cNvSpPr>
            <p:nvPr/>
          </p:nvSpPr>
          <p:spPr bwMode="auto">
            <a:xfrm>
              <a:off x="259" y="3441"/>
              <a:ext cx="36" cy="3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46" name="Text Box 46"/>
            <p:cNvSpPr txBox="1">
              <a:spLocks noChangeArrowheads="1"/>
            </p:cNvSpPr>
            <p:nvPr/>
          </p:nvSpPr>
          <p:spPr bwMode="auto">
            <a:xfrm>
              <a:off x="345" y="3098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1</a:t>
              </a:r>
            </a:p>
          </p:txBody>
        </p:sp>
        <p:sp>
          <p:nvSpPr>
            <p:cNvPr id="22547" name="Text Box 47"/>
            <p:cNvSpPr txBox="1">
              <a:spLocks noChangeArrowheads="1"/>
            </p:cNvSpPr>
            <p:nvPr/>
          </p:nvSpPr>
          <p:spPr bwMode="auto">
            <a:xfrm>
              <a:off x="415" y="3465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0</a:t>
              </a:r>
            </a:p>
          </p:txBody>
        </p:sp>
        <p:sp>
          <p:nvSpPr>
            <p:cNvPr id="22548" name="Line 48"/>
            <p:cNvSpPr>
              <a:spLocks noChangeShapeType="1"/>
            </p:cNvSpPr>
            <p:nvPr/>
          </p:nvSpPr>
          <p:spPr bwMode="auto">
            <a:xfrm flipH="1">
              <a:off x="703" y="3460"/>
              <a:ext cx="36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549" name="Oval 49"/>
            <p:cNvSpPr>
              <a:spLocks noChangeArrowheads="1"/>
            </p:cNvSpPr>
            <p:nvPr/>
          </p:nvSpPr>
          <p:spPr bwMode="auto">
            <a:xfrm>
              <a:off x="682" y="3439"/>
              <a:ext cx="36" cy="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50" name="Oval 50"/>
            <p:cNvSpPr>
              <a:spLocks noChangeArrowheads="1"/>
            </p:cNvSpPr>
            <p:nvPr/>
          </p:nvSpPr>
          <p:spPr bwMode="auto">
            <a:xfrm>
              <a:off x="254" y="3158"/>
              <a:ext cx="36" cy="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51" name="Oval 51"/>
            <p:cNvSpPr>
              <a:spLocks noChangeArrowheads="1"/>
            </p:cNvSpPr>
            <p:nvPr/>
          </p:nvSpPr>
          <p:spPr bwMode="auto">
            <a:xfrm>
              <a:off x="687" y="3158"/>
              <a:ext cx="36" cy="3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2552" name="Text Box 56"/>
            <p:cNvSpPr txBox="1">
              <a:spLocks noChangeArrowheads="1"/>
            </p:cNvSpPr>
            <p:nvPr/>
          </p:nvSpPr>
          <p:spPr bwMode="auto">
            <a:xfrm>
              <a:off x="615" y="3465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1</a:t>
              </a:r>
            </a:p>
          </p:txBody>
        </p:sp>
        <p:sp>
          <p:nvSpPr>
            <p:cNvPr id="22553" name="Text Box 57"/>
            <p:cNvSpPr txBox="1">
              <a:spLocks noChangeArrowheads="1"/>
            </p:cNvSpPr>
            <p:nvPr/>
          </p:nvSpPr>
          <p:spPr bwMode="auto">
            <a:xfrm>
              <a:off x="158" y="3465"/>
              <a:ext cx="21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-1</a:t>
              </a:r>
            </a:p>
          </p:txBody>
        </p:sp>
      </p:grpSp>
      <p:sp>
        <p:nvSpPr>
          <p:cNvPr id="35899" name="Text Box 59"/>
          <p:cNvSpPr txBox="1">
            <a:spLocks noChangeArrowheads="1"/>
          </p:cNvSpPr>
          <p:nvPr/>
        </p:nvSpPr>
        <p:spPr bwMode="auto">
          <a:xfrm>
            <a:off x="5416550" y="4384675"/>
            <a:ext cx="208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else-if construction</a:t>
            </a:r>
          </a:p>
        </p:txBody>
      </p:sp>
      <p:sp>
        <p:nvSpPr>
          <p:cNvPr id="35900" name="Text Box 60"/>
          <p:cNvSpPr txBox="1">
            <a:spLocks noChangeArrowheads="1"/>
          </p:cNvSpPr>
          <p:nvPr/>
        </p:nvSpPr>
        <p:spPr bwMode="auto">
          <a:xfrm>
            <a:off x="5724525" y="5157788"/>
            <a:ext cx="27844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if</a:t>
            </a:r>
            <a:r>
              <a:rPr lang="en-US" altLang="nl-BE" sz="1800"/>
              <a:t> semantics: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do somehing if condition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holds, (optionally) do</a:t>
            </a:r>
            <a:br>
              <a:rPr lang="en-US" altLang="nl-BE" sz="1800"/>
            </a:br>
            <a:r>
              <a:rPr lang="en-US" altLang="nl-BE" sz="1800"/>
              <a:t>  something else if not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365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3" grpId="0"/>
      <p:bldP spid="35878" grpId="0"/>
      <p:bldP spid="35899" grpId="0"/>
      <p:bldP spid="3590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Iteration statement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2917825" y="1558925"/>
            <a:ext cx="27717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int isPrime(unsigned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const int True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unsigned p = 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int prime = True;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while</a:t>
            </a:r>
            <a:r>
              <a:rPr lang="en-US" altLang="nl-BE" sz="1800">
                <a:latin typeface="Times New Roman" pitchFamily="18" charset="0"/>
              </a:rPr>
              <a:t> (</a:t>
            </a:r>
            <a:r>
              <a:rPr lang="en-US" altLang="nl-BE" sz="1800">
                <a:solidFill>
                  <a:srgbClr val="00CC00"/>
                </a:solidFill>
                <a:latin typeface="Times New Roman" pitchFamily="18" charset="0"/>
              </a:rPr>
              <a:t>p &lt; n &amp;&amp; prime</a:t>
            </a:r>
            <a:r>
              <a:rPr lang="en-US" altLang="nl-BE" sz="1800">
                <a:latin typeface="Times New Roman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prime = (n % p != 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p = p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CC00"/>
                </a:solidFill>
                <a:latin typeface="Times New Roman" pitchFamily="18" charset="0"/>
              </a:rPr>
              <a:t>   </a:t>
            </a:r>
            <a:r>
              <a:rPr lang="en-US" altLang="nl-BE" sz="1800">
                <a:latin typeface="Times New Roman" pitchFamily="18" charset="0"/>
              </a:rPr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return prime;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5148263" y="2060575"/>
            <a:ext cx="1871662" cy="647700"/>
            <a:chOff x="3243" y="1117"/>
            <a:chExt cx="1179" cy="408"/>
          </a:xfrm>
        </p:grpSpPr>
        <p:sp>
          <p:nvSpPr>
            <p:cNvPr id="23562" name="Line 13"/>
            <p:cNvSpPr>
              <a:spLocks noChangeShapeType="1"/>
            </p:cNvSpPr>
            <p:nvPr/>
          </p:nvSpPr>
          <p:spPr bwMode="auto">
            <a:xfrm flipH="1">
              <a:off x="3243" y="1253"/>
              <a:ext cx="454" cy="272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3563" name="Text Box 14"/>
            <p:cNvSpPr txBox="1">
              <a:spLocks noChangeArrowheads="1"/>
            </p:cNvSpPr>
            <p:nvPr/>
          </p:nvSpPr>
          <p:spPr bwMode="auto">
            <a:xfrm>
              <a:off x="3730" y="1117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</a:rPr>
                <a:t>condition</a:t>
              </a:r>
              <a:endParaRPr lang="en-US" altLang="nl-BE" sz="1800">
                <a:latin typeface="Times New Roman" pitchFamily="18" charset="0"/>
              </a:endParaRPr>
            </a:p>
          </p:txBody>
        </p:sp>
      </p:grpSp>
      <p:sp>
        <p:nvSpPr>
          <p:cNvPr id="23557" name="Text Box 35"/>
          <p:cNvSpPr txBox="1">
            <a:spLocks noChangeArrowheads="1"/>
          </p:cNvSpPr>
          <p:nvPr/>
        </p:nvSpPr>
        <p:spPr bwMode="auto">
          <a:xfrm>
            <a:off x="454025" y="1989138"/>
            <a:ext cx="230543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 dirty="0">
                <a:latin typeface="Euclid" pitchFamily="18" charset="0"/>
                <a:sym typeface="Euclid Symbol"/>
              </a:rPr>
              <a:t>n</a:t>
            </a:r>
            <a:r>
              <a:rPr lang="en-US" altLang="nl-BE" sz="1800" dirty="0">
                <a:sym typeface="Euclid Symbol"/>
              </a:rPr>
              <a:t> </a:t>
            </a:r>
            <a:r>
              <a:rPr lang="en-US" altLang="nl-BE" sz="1800" dirty="0">
                <a:sym typeface="Symbol" pitchFamily="18" charset="2"/>
              </a:rPr>
              <a:t> </a:t>
            </a:r>
            <a:r>
              <a:rPr lang="en-US" altLang="nl-BE" sz="1800" b="1" dirty="0">
                <a:sym typeface="Euclid Extra" pitchFamily="18" charset="2"/>
              </a:rPr>
              <a:t>N</a:t>
            </a:r>
            <a:r>
              <a:rPr lang="en-US" altLang="nl-BE" sz="1800" dirty="0">
                <a:sym typeface="Euclid Extra" pitchFamily="18" charset="2"/>
              </a:rPr>
              <a:t> is prime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sym typeface="Euclid Extra" pitchFamily="18" charset="2"/>
              </a:rPr>
              <a:t>         </a:t>
            </a:r>
            <a:r>
              <a:rPr lang="en-US" altLang="nl-BE" sz="1800" dirty="0" smtClean="0">
                <a:sym typeface="Symbol"/>
              </a:rPr>
              <a:t>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nl-BE" sz="1800" smtClean="0">
                <a:latin typeface="Euclid" pitchFamily="18" charset="0"/>
                <a:sym typeface="Euclid Symbol"/>
              </a:rPr>
              <a:t>!</a:t>
            </a:r>
            <a:r>
              <a:rPr lang="en-US" altLang="nl-BE" sz="1800" smtClean="0">
                <a:sym typeface="Symbol"/>
              </a:rPr>
              <a:t></a:t>
            </a:r>
            <a:r>
              <a:rPr lang="en-US" altLang="nl-BE" sz="1800" smtClean="0">
                <a:sym typeface="Euclid Symbol"/>
              </a:rPr>
              <a:t> </a:t>
            </a:r>
            <a:r>
              <a:rPr lang="en-US" altLang="nl-BE" sz="1800" i="1" dirty="0" smtClean="0">
                <a:latin typeface="Euclid" pitchFamily="18" charset="0"/>
                <a:sym typeface="Euclid Symbol"/>
              </a:rPr>
              <a:t>p </a:t>
            </a:r>
            <a:r>
              <a:rPr lang="en-US" altLang="nl-BE" sz="1800" dirty="0">
                <a:sym typeface="Symbol" pitchFamily="18" charset="2"/>
              </a:rPr>
              <a:t> </a:t>
            </a:r>
            <a:r>
              <a:rPr lang="en-US" altLang="nl-BE" sz="1800" b="1" dirty="0">
                <a:sym typeface="Euclid Extra" pitchFamily="18" charset="2"/>
              </a:rPr>
              <a:t>N</a:t>
            </a:r>
            <a:r>
              <a:rPr lang="en-US" altLang="nl-BE" sz="1800" dirty="0">
                <a:sym typeface="Euclid Extra" pitchFamily="18" charset="2"/>
              </a:rPr>
              <a:t>: </a:t>
            </a:r>
            <a:r>
              <a:rPr lang="en-US" altLang="nl-BE" sz="1800" dirty="0">
                <a:latin typeface="Euclid" pitchFamily="18" charset="0"/>
                <a:sym typeface="Euclid Extra" pitchFamily="18" charset="2"/>
              </a:rPr>
              <a:t>1 &lt; </a:t>
            </a:r>
            <a:r>
              <a:rPr lang="en-US" altLang="nl-BE" sz="1800" i="1" dirty="0">
                <a:latin typeface="Euclid" pitchFamily="18" charset="0"/>
                <a:sym typeface="Euclid Extra" pitchFamily="18" charset="2"/>
              </a:rPr>
              <a:t>p </a:t>
            </a:r>
            <a:r>
              <a:rPr lang="en-US" altLang="nl-BE" sz="1800" dirty="0">
                <a:latin typeface="Euclid" pitchFamily="18" charset="0"/>
                <a:sym typeface="Euclid Extra" pitchFamily="18" charset="2"/>
              </a:rPr>
              <a:t>&lt; </a:t>
            </a:r>
            <a:r>
              <a:rPr lang="en-US" altLang="nl-BE" sz="1800" i="1" dirty="0">
                <a:latin typeface="Euclid" pitchFamily="18" charset="0"/>
                <a:sym typeface="Euclid Extra" pitchFamily="18" charset="2"/>
              </a:rPr>
              <a:t>n</a:t>
            </a:r>
            <a:r>
              <a:rPr lang="en-US" altLang="nl-BE" sz="1800" dirty="0">
                <a:latin typeface="Euclid" pitchFamily="18" charset="0"/>
                <a:sym typeface="Euclid Extra" pitchFamily="18" charset="2"/>
              </a:rPr>
              <a:t> </a:t>
            </a:r>
            <a:r>
              <a:rPr lang="en-US" altLang="nl-BE" sz="1800" dirty="0" smtClean="0">
                <a:latin typeface="Euclid" pitchFamily="18" charset="0"/>
                <a:sym typeface="Symbol"/>
              </a:rPr>
              <a:t></a:t>
            </a:r>
            <a:endParaRPr lang="en-US" altLang="nl-BE" sz="1800" dirty="0">
              <a:latin typeface="Euclid" pitchFamily="18" charset="0"/>
              <a:sym typeface="Euclid Extra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Euclid" pitchFamily="18" charset="0"/>
                <a:sym typeface="Euclid Extra" pitchFamily="18" charset="2"/>
              </a:rPr>
              <a:t>    mod(</a:t>
            </a:r>
            <a:r>
              <a:rPr lang="en-US" altLang="nl-BE" sz="1800" i="1" dirty="0">
                <a:latin typeface="Euclid" pitchFamily="18" charset="0"/>
                <a:sym typeface="Euclid Extra" pitchFamily="18" charset="2"/>
              </a:rPr>
              <a:t>n</a:t>
            </a:r>
            <a:r>
              <a:rPr lang="en-US" altLang="nl-BE" sz="1800" dirty="0">
                <a:latin typeface="Euclid" pitchFamily="18" charset="0"/>
                <a:sym typeface="Euclid Extra" pitchFamily="18" charset="2"/>
              </a:rPr>
              <a:t>, </a:t>
            </a:r>
            <a:r>
              <a:rPr lang="en-US" altLang="nl-BE" sz="1800" i="1" dirty="0">
                <a:latin typeface="Euclid" pitchFamily="18" charset="0"/>
                <a:sym typeface="Euclid Extra" pitchFamily="18" charset="2"/>
              </a:rPr>
              <a:t>p</a:t>
            </a:r>
            <a:r>
              <a:rPr lang="en-US" altLang="nl-BE" sz="1800" dirty="0">
                <a:latin typeface="Euclid" pitchFamily="18" charset="0"/>
                <a:sym typeface="Euclid Extra" pitchFamily="18" charset="2"/>
              </a:rPr>
              <a:t>) = 0</a:t>
            </a:r>
          </a:p>
        </p:txBody>
      </p:sp>
      <p:sp>
        <p:nvSpPr>
          <p:cNvPr id="39972" name="Text Box 36"/>
          <p:cNvSpPr txBox="1">
            <a:spLocks noChangeArrowheads="1"/>
          </p:cNvSpPr>
          <p:nvPr/>
        </p:nvSpPr>
        <p:spPr bwMode="auto">
          <a:xfrm>
            <a:off x="6156325" y="2719388"/>
            <a:ext cx="2644775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while</a:t>
            </a:r>
            <a:r>
              <a:rPr lang="en-US" altLang="nl-BE" sz="1800"/>
              <a:t> semantics: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repeat something 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long as condition holds</a:t>
            </a:r>
          </a:p>
        </p:txBody>
      </p:sp>
      <p:sp>
        <p:nvSpPr>
          <p:cNvPr id="39973" name="Text Box 37"/>
          <p:cNvSpPr txBox="1">
            <a:spLocks noChangeArrowheads="1"/>
          </p:cNvSpPr>
          <p:nvPr/>
        </p:nvSpPr>
        <p:spPr bwMode="auto">
          <a:xfrm>
            <a:off x="2917825" y="4510088"/>
            <a:ext cx="3144838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unsigned factorial(unsigned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unsigned i, fac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for</a:t>
            </a:r>
            <a:r>
              <a:rPr lang="en-US" altLang="nl-BE" sz="1800">
                <a:latin typeface="Times New Roman" pitchFamily="18" charset="0"/>
              </a:rPr>
              <a:t> (i = 1; i &lt;= n; i = i + 1)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fac = fac*i;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CC00"/>
                </a:solidFill>
                <a:latin typeface="Times New Roman" pitchFamily="18" charset="0"/>
              </a:rPr>
              <a:t>   </a:t>
            </a:r>
            <a:r>
              <a:rPr lang="en-US" altLang="nl-BE" sz="1800">
                <a:latin typeface="Times New Roman" pitchFamily="18" charset="0"/>
              </a:rPr>
              <a:t>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return fac;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sp>
        <p:nvSpPr>
          <p:cNvPr id="39974" name="Text Box 38"/>
          <p:cNvSpPr txBox="1">
            <a:spLocks noChangeArrowheads="1"/>
          </p:cNvSpPr>
          <p:nvPr/>
        </p:nvSpPr>
        <p:spPr bwMode="auto">
          <a:xfrm>
            <a:off x="6156325" y="5229225"/>
            <a:ext cx="256857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for</a:t>
            </a:r>
            <a:r>
              <a:rPr lang="en-US" altLang="nl-BE" sz="1800"/>
              <a:t> semantics: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repeat something 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given number of times</a:t>
            </a:r>
          </a:p>
        </p:txBody>
      </p:sp>
      <p:sp>
        <p:nvSpPr>
          <p:cNvPr id="39975" name="Text Box 39"/>
          <p:cNvSpPr txBox="1">
            <a:spLocks noChangeArrowheads="1"/>
          </p:cNvSpPr>
          <p:nvPr/>
        </p:nvSpPr>
        <p:spPr bwMode="auto">
          <a:xfrm>
            <a:off x="458788" y="4935538"/>
            <a:ext cx="14622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 dirty="0">
                <a:latin typeface="Euclid" pitchFamily="18" charset="0"/>
                <a:sym typeface="Euclid Symbol"/>
              </a:rPr>
              <a:t>n</a:t>
            </a:r>
            <a:r>
              <a:rPr lang="en-US" altLang="nl-BE" sz="1800" dirty="0">
                <a:latin typeface="Euclid" pitchFamily="18" charset="0"/>
                <a:sym typeface="Euclid Symbol"/>
              </a:rPr>
              <a:t>! </a:t>
            </a:r>
            <a:r>
              <a:rPr lang="en-US" altLang="nl-BE" sz="1800" dirty="0">
                <a:latin typeface="Euclid" pitchFamily="18" charset="0"/>
                <a:sym typeface="Euclid Math Two" pitchFamily="18" charset="2"/>
              </a:rPr>
              <a:t>=  </a:t>
            </a:r>
            <a:r>
              <a:rPr lang="en-US" altLang="nl-BE" sz="2000" dirty="0" smtClean="0">
                <a:latin typeface="Euclid" pitchFamily="18" charset="0"/>
                <a:sym typeface="Symbol"/>
              </a:rPr>
              <a:t></a:t>
            </a:r>
            <a:r>
              <a:rPr lang="en-US" altLang="nl-BE" sz="1800" i="1" baseline="-25000" dirty="0" err="1" smtClean="0">
                <a:latin typeface="Euclid" pitchFamily="18" charset="0"/>
                <a:sym typeface="Euclid Symbol"/>
              </a:rPr>
              <a:t>i</a:t>
            </a:r>
            <a:r>
              <a:rPr lang="en-US" altLang="nl-BE" sz="1800" baseline="-25000" dirty="0" smtClean="0">
                <a:latin typeface="Euclid" pitchFamily="18" charset="0"/>
                <a:sym typeface="Euclid Symbol"/>
              </a:rPr>
              <a:t>=1</a:t>
            </a:r>
            <a:r>
              <a:rPr lang="en-US" altLang="nl-BE" sz="1800" baseline="-25000" dirty="0">
                <a:latin typeface="Euclid" pitchFamily="18" charset="0"/>
                <a:sym typeface="Euclid Symbol"/>
              </a:rPr>
              <a:t>...</a:t>
            </a:r>
            <a:r>
              <a:rPr lang="en-US" altLang="nl-BE" sz="1800" i="1" baseline="-25000" dirty="0">
                <a:latin typeface="Euclid" pitchFamily="18" charset="0"/>
                <a:sym typeface="Euclid Symbol"/>
              </a:rPr>
              <a:t>n</a:t>
            </a:r>
            <a:r>
              <a:rPr lang="en-US" altLang="nl-BE" sz="1800" dirty="0">
                <a:latin typeface="Euclid" pitchFamily="18" charset="0"/>
                <a:sym typeface="Euclid Symbol"/>
              </a:rPr>
              <a:t> </a:t>
            </a:r>
            <a:r>
              <a:rPr lang="en-US" altLang="nl-BE" sz="1800" i="1" dirty="0" err="1">
                <a:latin typeface="Euclid" pitchFamily="18" charset="0"/>
                <a:sym typeface="Euclid Symbol"/>
              </a:rPr>
              <a:t>i</a:t>
            </a:r>
            <a:endParaRPr lang="en-US" altLang="nl-BE" sz="1800" i="1" dirty="0">
              <a:latin typeface="Euclid" pitchFamily="18" charset="0"/>
              <a:sym typeface="Euclid Symbo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000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39972" grpId="0" animBg="1"/>
      <p:bldP spid="39973" grpId="0"/>
      <p:bldP spid="39974" grpId="0" animBg="1"/>
      <p:bldP spid="399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Improving code 1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50825" y="2205038"/>
            <a:ext cx="3668713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unsigned n,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printf("n: "); scanf("%u", &amp;n);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for (i = 0; i &lt;= n; i = i + 1)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unsigned power = 1, j;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for (j = 1; j &lt;= i; j = j + 1)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    power = power*2;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printf("2^%u = %u\n", i, power);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sp>
        <p:nvSpPr>
          <p:cNvPr id="24580" name="Text Box 7"/>
          <p:cNvSpPr txBox="1">
            <a:spLocks noChangeArrowheads="1"/>
          </p:cNvSpPr>
          <p:nvPr/>
        </p:nvSpPr>
        <p:spPr bwMode="auto">
          <a:xfrm>
            <a:off x="323850" y="1412875"/>
            <a:ext cx="1819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 pitchFamily="18" charset="0"/>
                <a:sym typeface="Euclid Symbol"/>
              </a:rPr>
              <a:t>for some</a:t>
            </a:r>
            <a:r>
              <a:rPr lang="en-US" altLang="nl-BE" sz="1800" i="1">
                <a:latin typeface="Euclid" pitchFamily="18" charset="0"/>
                <a:sym typeface="Euclid Symbol"/>
              </a:rPr>
              <a:t> n</a:t>
            </a:r>
            <a:r>
              <a:rPr lang="en-US" altLang="nl-BE" sz="1800">
                <a:latin typeface="EucrosiaUPC" pitchFamily="18" charset="-34"/>
                <a:cs typeface="EucrosiaUPC" pitchFamily="18" charset="-34"/>
                <a:sym typeface="Euclid Math Two" pitchFamily="18" charset="2"/>
              </a:rPr>
              <a:t> </a:t>
            </a:r>
            <a:r>
              <a:rPr lang="en-US" altLang="nl-BE" sz="1800">
                <a:latin typeface="Edwardian Script ITC" pitchFamily="66" charset="0"/>
                <a:cs typeface="EucrosiaUPC" pitchFamily="18" charset="-34"/>
                <a:sym typeface="Symbol" pitchFamily="18" charset="2"/>
              </a:rPr>
              <a:t></a:t>
            </a:r>
            <a:r>
              <a:rPr lang="en-US" altLang="nl-BE" sz="1800">
                <a:sym typeface="Euclid Extra" pitchFamily="18" charset="2"/>
              </a:rPr>
              <a:t>N,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 pitchFamily="18" charset="0"/>
                <a:sym typeface="Euclid Extra" pitchFamily="18" charset="2"/>
              </a:rPr>
              <a:t>list</a:t>
            </a:r>
            <a:r>
              <a:rPr lang="en-US" altLang="nl-BE" sz="1800">
                <a:sym typeface="Euclid Extra" pitchFamily="18" charset="2"/>
              </a:rPr>
              <a:t> </a:t>
            </a:r>
            <a:r>
              <a:rPr lang="en-US" altLang="nl-BE" sz="1800">
                <a:latin typeface="Euclid" pitchFamily="18" charset="0"/>
                <a:sym typeface="Euclid Extra" pitchFamily="18" charset="2"/>
              </a:rPr>
              <a:t>2</a:t>
            </a:r>
            <a:r>
              <a:rPr lang="en-US" altLang="nl-BE" sz="1800" baseline="30000">
                <a:latin typeface="Euclid" pitchFamily="18" charset="0"/>
                <a:sym typeface="Euclid Extra" pitchFamily="18" charset="2"/>
              </a:rPr>
              <a:t>0</a:t>
            </a:r>
            <a:r>
              <a:rPr lang="en-US" altLang="nl-BE" sz="1800">
                <a:latin typeface="Euclid" pitchFamily="18" charset="0"/>
                <a:sym typeface="Euclid Extra" pitchFamily="18" charset="2"/>
              </a:rPr>
              <a:t>, 2</a:t>
            </a:r>
            <a:r>
              <a:rPr lang="en-US" altLang="nl-BE" sz="1800" baseline="30000">
                <a:latin typeface="Euclid" pitchFamily="18" charset="0"/>
                <a:sym typeface="Euclid Extra" pitchFamily="18" charset="2"/>
              </a:rPr>
              <a:t>1</a:t>
            </a:r>
            <a:r>
              <a:rPr lang="en-US" altLang="nl-BE" sz="1800">
                <a:latin typeface="Euclid" pitchFamily="18" charset="0"/>
                <a:sym typeface="Euclid Extra" pitchFamily="18" charset="2"/>
              </a:rPr>
              <a:t>,…,2</a:t>
            </a:r>
            <a:r>
              <a:rPr lang="en-US" altLang="nl-BE" sz="1800" i="1" baseline="30000">
                <a:latin typeface="Euclid" pitchFamily="18" charset="0"/>
                <a:sym typeface="Euclid Extra" pitchFamily="18" charset="2"/>
              </a:rPr>
              <a:t>n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755650" y="5445125"/>
            <a:ext cx="3492500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calculation &amp; presentation mixed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140200" y="2205038"/>
            <a:ext cx="4895850" cy="4486275"/>
            <a:chOff x="2608" y="1389"/>
            <a:chExt cx="3084" cy="2826"/>
          </a:xfrm>
        </p:grpSpPr>
        <p:sp>
          <p:nvSpPr>
            <p:cNvPr id="24585" name="Text Box 14"/>
            <p:cNvSpPr txBox="1">
              <a:spLocks noChangeArrowheads="1"/>
            </p:cNvSpPr>
            <p:nvPr/>
          </p:nvSpPr>
          <p:spPr bwMode="auto">
            <a:xfrm>
              <a:off x="3245" y="1389"/>
              <a:ext cx="2447" cy="2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#include &lt;stdio.h&gt;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unsigned power(unsigned exponent);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void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unsigned n, 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printf("n: "); scanf("%u", &amp;n);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for (i = 0; i &lt;= n; i = i + 1)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printf("2^%u = %u\n", i, 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power(i)</a:t>
              </a:r>
              <a:r>
                <a:rPr lang="en-US" altLang="nl-BE" sz="1800">
                  <a:latin typeface="Times New Roman" pitchFamily="18" charset="0"/>
                </a:rPr>
                <a:t>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unsigned power(unsigned exponent)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unsigned prod = 1, j;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for (j = 1; j &lt;= exponent; j = j + 1)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    prod = prod*2;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return prod;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24586" name="Line 15"/>
            <p:cNvSpPr>
              <a:spLocks noChangeShapeType="1"/>
            </p:cNvSpPr>
            <p:nvPr/>
          </p:nvSpPr>
          <p:spPr bwMode="auto">
            <a:xfrm>
              <a:off x="2608" y="2341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6443663" y="1412875"/>
            <a:ext cx="2495550" cy="6794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functions encapsulate,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"hide" implementation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2875" y="6135688"/>
            <a:ext cx="4429125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/>
              <a:t>Functions facilitate code reuse!</a:t>
            </a:r>
            <a:endParaRPr lang="nl-BE" altLang="nl-BE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05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  <p:bldP spid="48141" grpId="0" animBg="1"/>
      <p:bldP spid="48144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Improving code 2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1331913" y="5876925"/>
            <a:ext cx="1485900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specific for 2</a:t>
            </a:r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107950" y="1268413"/>
            <a:ext cx="3884613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#include &lt;</a:t>
            </a:r>
            <a:r>
              <a:rPr lang="en-US" altLang="nl-BE" sz="1800" dirty="0" err="1">
                <a:latin typeface="Times New Roman" pitchFamily="18" charset="0"/>
              </a:rPr>
              <a:t>stdio.h</a:t>
            </a:r>
            <a:r>
              <a:rPr lang="en-US" altLang="nl-BE" sz="1800" dirty="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unsigned power(unsigned exponent);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unsigned n,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</a:t>
            </a:r>
            <a:r>
              <a:rPr lang="en-US" altLang="nl-BE" sz="1800" dirty="0" err="1">
                <a:latin typeface="Times New Roman" pitchFamily="18" charset="0"/>
              </a:rPr>
              <a:t>printf</a:t>
            </a:r>
            <a:r>
              <a:rPr lang="en-US" altLang="nl-BE" sz="1800" dirty="0">
                <a:latin typeface="Times New Roman" pitchFamily="18" charset="0"/>
              </a:rPr>
              <a:t>("n: "); </a:t>
            </a:r>
            <a:r>
              <a:rPr lang="en-US" altLang="nl-BE" sz="1800" dirty="0" err="1">
                <a:latin typeface="Times New Roman" pitchFamily="18" charset="0"/>
              </a:rPr>
              <a:t>scanf</a:t>
            </a:r>
            <a:r>
              <a:rPr lang="en-US" altLang="nl-BE" sz="1800" dirty="0">
                <a:latin typeface="Times New Roman" pitchFamily="18" charset="0"/>
              </a:rPr>
              <a:t>("%u", &amp;n);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for (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= 0;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&lt;= n;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    </a:t>
            </a:r>
            <a:r>
              <a:rPr lang="en-US" altLang="nl-BE" sz="1800" dirty="0" err="1">
                <a:latin typeface="Times New Roman" pitchFamily="18" charset="0"/>
              </a:rPr>
              <a:t>printf</a:t>
            </a:r>
            <a:r>
              <a:rPr lang="en-US" altLang="nl-BE" sz="1800" dirty="0">
                <a:latin typeface="Times New Roman" pitchFamily="18" charset="0"/>
              </a:rPr>
              <a:t>("2^%u = %u\n",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, power(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unsigned power(unsigned exponent)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unsigned prod = 1, j;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for (j = 1; j &lt;= exponent; </a:t>
            </a:r>
            <a:r>
              <a:rPr lang="en-US" altLang="nl-BE" sz="1800" dirty="0" err="1">
                <a:latin typeface="Times New Roman" pitchFamily="18" charset="0"/>
              </a:rPr>
              <a:t>j++</a:t>
            </a:r>
            <a:r>
              <a:rPr lang="en-US" altLang="nl-BE" sz="1800" dirty="0">
                <a:latin typeface="Times New Roman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    prod = prod*2;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return prod;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140200" y="1268413"/>
            <a:ext cx="4179888" cy="5035550"/>
            <a:chOff x="2608" y="799"/>
            <a:chExt cx="2633" cy="3172"/>
          </a:xfrm>
        </p:grpSpPr>
        <p:sp>
          <p:nvSpPr>
            <p:cNvPr id="25606" name="Line 7"/>
            <p:cNvSpPr>
              <a:spLocks noChangeShapeType="1"/>
            </p:cNvSpPr>
            <p:nvPr/>
          </p:nvSpPr>
          <p:spPr bwMode="auto">
            <a:xfrm>
              <a:off x="2608" y="2341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5607" name="Text Box 8"/>
            <p:cNvSpPr txBox="1">
              <a:spLocks noChangeArrowheads="1"/>
            </p:cNvSpPr>
            <p:nvPr/>
          </p:nvSpPr>
          <p:spPr bwMode="auto">
            <a:xfrm>
              <a:off x="3155" y="799"/>
              <a:ext cx="2086" cy="3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#include &lt;stdio.h&gt;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const int Ground = 2;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int power(unsigned exponent);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void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unsigned n, 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printf("n: "); scanf("%u", &amp;n);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for (i = 0; i &lt;= n; i++)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printf("%d^%u = %d\n",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          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Ground</a:t>
              </a:r>
              <a:r>
                <a:rPr lang="en-US" altLang="nl-BE" sz="1800">
                  <a:latin typeface="Times New Roman" pitchFamily="18" charset="0"/>
                </a:rPr>
                <a:t>, i, power(i));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int power(unsigned exponent)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unsigned prod = 1, j;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for (j = 1; j &lt;= exponent; j++)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prod = prod*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Ground</a:t>
              </a:r>
              <a:r>
                <a:rPr lang="en-US" altLang="nl-BE" sz="1800">
                  <a:latin typeface="Times New Roman" pitchFamily="18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return prod;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}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097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3593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Improving code 3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051050" y="6165850"/>
            <a:ext cx="2762295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power</a:t>
            </a:r>
            <a:r>
              <a:rPr lang="en-US" altLang="nl-BE" sz="1800" dirty="0"/>
              <a:t> specific for </a:t>
            </a:r>
            <a:r>
              <a:rPr lang="en-US" altLang="nl-BE" sz="1800" dirty="0" smtClean="0"/>
              <a:t>Ground</a:t>
            </a:r>
            <a:endParaRPr lang="en-US" altLang="nl-BE" sz="1800" dirty="0"/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250825" y="1268413"/>
            <a:ext cx="3311525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const int Ground = 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int power(unsigned exponent);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unsigned n,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printf("n: "); scanf("%u", &amp;n);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for (i = 0; i &lt;= n; 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printf("%d^%u = %d\n",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          Ground, i, power(i));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int power(unsigned exponent)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unsigned prod = 1, j;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for (j = 1; j &lt;= exponent; j++)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prod = prod*Ground;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return prod;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140200" y="1273175"/>
            <a:ext cx="4221163" cy="5310188"/>
            <a:chOff x="2608" y="802"/>
            <a:chExt cx="2659" cy="3345"/>
          </a:xfrm>
        </p:grpSpPr>
        <p:sp>
          <p:nvSpPr>
            <p:cNvPr id="26630" name="Line 5"/>
            <p:cNvSpPr>
              <a:spLocks noChangeShapeType="1"/>
            </p:cNvSpPr>
            <p:nvPr/>
          </p:nvSpPr>
          <p:spPr bwMode="auto">
            <a:xfrm>
              <a:off x="2608" y="2341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6631" name="Text Box 7"/>
            <p:cNvSpPr txBox="1">
              <a:spLocks noChangeArrowheads="1"/>
            </p:cNvSpPr>
            <p:nvPr/>
          </p:nvSpPr>
          <p:spPr bwMode="auto">
            <a:xfrm>
              <a:off x="3243" y="802"/>
              <a:ext cx="2024" cy="3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#include &lt;stdio.h&gt;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int power(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int p</a:t>
              </a:r>
              <a:r>
                <a:rPr lang="en-US" altLang="nl-BE" sz="1800">
                  <a:latin typeface="Times New Roman" pitchFamily="18" charset="0"/>
                </a:rPr>
                <a:t>, unsigned n);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void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int p;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unsigned n, 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printf("p: "); scanf("%d", &amp;p);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printf("n: "); scanf("%u", &amp;n);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for (i = 0; i &lt;= n; i++)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printf("%d^%u = %d\n",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          p, i, power(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  <a:r>
                <a:rPr lang="en-US" altLang="nl-BE" sz="1800">
                  <a:latin typeface="Times New Roman" pitchFamily="18" charset="0"/>
                </a:rPr>
                <a:t>, i));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int power(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int p</a:t>
              </a:r>
              <a:r>
                <a:rPr lang="en-US" altLang="nl-BE" sz="1800">
                  <a:latin typeface="Times New Roman" pitchFamily="18" charset="0"/>
                </a:rPr>
                <a:t>, unsigned n)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unsigned prod = 1, j;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for (j = 1; j &lt;= n; j++)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prod = prod*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  <a:r>
                <a:rPr lang="en-US" altLang="nl-BE" sz="1800">
                  <a:latin typeface="Times New Roman" pitchFamily="18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return prod;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}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291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Improving code 4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051050" y="5589588"/>
            <a:ext cx="1466850" cy="385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repeated code</a:t>
            </a:r>
            <a:endParaRPr lang="en-US" altLang="nl-BE" sz="180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140200" y="1268413"/>
            <a:ext cx="4560888" cy="5035550"/>
            <a:chOff x="2608" y="799"/>
            <a:chExt cx="2873" cy="3172"/>
          </a:xfrm>
        </p:grpSpPr>
        <p:sp>
          <p:nvSpPr>
            <p:cNvPr id="27656" name="Line 4"/>
            <p:cNvSpPr>
              <a:spLocks noChangeShapeType="1"/>
            </p:cNvSpPr>
            <p:nvPr/>
          </p:nvSpPr>
          <p:spPr bwMode="auto">
            <a:xfrm>
              <a:off x="2608" y="2341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7657" name="Text Box 7"/>
            <p:cNvSpPr txBox="1">
              <a:spLocks noChangeArrowheads="1"/>
            </p:cNvSpPr>
            <p:nvPr/>
          </p:nvSpPr>
          <p:spPr bwMode="auto">
            <a:xfrm>
              <a:off x="3169" y="799"/>
              <a:ext cx="2312" cy="3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#include &lt;stdio.h&gt;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int power(int p, unsigned n);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int readInt(char str[]);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void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</a:t>
              </a: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int p = readInt("ground");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int n = readInt("exponent");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int 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for (i = 0; i &lt;= n; i++)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printf("%d^%u = %d\n",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              p, i, power(p, i));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int power(int p, unsigned n) {…}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int readInt(char str[])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int 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printf("%s: ", str); scanf("%d", &amp;i);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    return 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itchFamily="18" charset="0"/>
                </a:rPr>
                <a:t>}</a:t>
              </a:r>
            </a:p>
          </p:txBody>
        </p:sp>
      </p:grpSp>
      <p:sp>
        <p:nvSpPr>
          <p:cNvPr id="27653" name="Text Box 8"/>
          <p:cNvSpPr txBox="1">
            <a:spLocks noChangeArrowheads="1"/>
          </p:cNvSpPr>
          <p:nvPr/>
        </p:nvSpPr>
        <p:spPr bwMode="auto">
          <a:xfrm>
            <a:off x="323850" y="1268413"/>
            <a:ext cx="3235325" cy="366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int power(int p, unsigned 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int 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unsigned n,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printf("p: "); scanf("%d", &amp;p);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itchFamily="18" charset="0"/>
              </a:rPr>
              <a:t>    printf("n: "); scanf("%u", &amp;n);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for (i = 0; i &lt;= n; 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printf("%d^%u = %d\n",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          p, i, power(p, i));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int power(int p, unsigned n) {…}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078288" y="3206750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???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5867400" y="6237288"/>
            <a:ext cx="2901950" cy="4048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sacrificed fidelity to model!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755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nimBg="1"/>
      <p:bldP spid="58377" grpId="0"/>
      <p:bldP spid="5837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Example 1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2917825" y="1558925"/>
            <a:ext cx="34417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&lt;math.h&gt;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&lt;math.h&gt;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struct point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double x,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 radial(struct point p);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struct point 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printf("x: "); scanf("%lf", &amp;p.x);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printf("y: "); scanf("%lf", &amp;p.y);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printf("r = %lf\n",  radial(p));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 radial(struct point p)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return sqrt(p.x*p.x + p.y*p.y);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grpSp>
        <p:nvGrpSpPr>
          <p:cNvPr id="28676" name="Group 23"/>
          <p:cNvGrpSpPr>
            <a:grpSpLocks/>
          </p:cNvGrpSpPr>
          <p:nvPr/>
        </p:nvGrpSpPr>
        <p:grpSpPr bwMode="auto">
          <a:xfrm>
            <a:off x="447675" y="1341438"/>
            <a:ext cx="1963738" cy="1712912"/>
            <a:chOff x="282" y="845"/>
            <a:chExt cx="1237" cy="1079"/>
          </a:xfrm>
        </p:grpSpPr>
        <p:sp>
          <p:nvSpPr>
            <p:cNvPr id="28677" name="Line 11"/>
            <p:cNvSpPr>
              <a:spLocks noChangeShapeType="1"/>
            </p:cNvSpPr>
            <p:nvPr/>
          </p:nvSpPr>
          <p:spPr bwMode="auto">
            <a:xfrm>
              <a:off x="295" y="1706"/>
              <a:ext cx="10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8678" name="Line 12"/>
            <p:cNvSpPr>
              <a:spLocks noChangeShapeType="1"/>
            </p:cNvSpPr>
            <p:nvPr/>
          </p:nvSpPr>
          <p:spPr bwMode="auto">
            <a:xfrm flipV="1">
              <a:off x="476" y="935"/>
              <a:ext cx="0" cy="9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8679" name="Line 13"/>
            <p:cNvSpPr>
              <a:spLocks noChangeShapeType="1"/>
            </p:cNvSpPr>
            <p:nvPr/>
          </p:nvSpPr>
          <p:spPr bwMode="auto">
            <a:xfrm>
              <a:off x="476" y="1434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8680" name="Line 15"/>
            <p:cNvSpPr>
              <a:spLocks noChangeShapeType="1"/>
            </p:cNvSpPr>
            <p:nvPr/>
          </p:nvSpPr>
          <p:spPr bwMode="auto">
            <a:xfrm>
              <a:off x="1091" y="14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8681" name="Oval 14"/>
            <p:cNvSpPr>
              <a:spLocks noChangeArrowheads="1"/>
            </p:cNvSpPr>
            <p:nvPr/>
          </p:nvSpPr>
          <p:spPr bwMode="auto">
            <a:xfrm>
              <a:off x="1071" y="1409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8682" name="Line 17"/>
            <p:cNvSpPr>
              <a:spLocks noChangeShapeType="1"/>
            </p:cNvSpPr>
            <p:nvPr/>
          </p:nvSpPr>
          <p:spPr bwMode="auto">
            <a:xfrm flipV="1">
              <a:off x="476" y="1434"/>
              <a:ext cx="59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8683" name="Text Box 19"/>
            <p:cNvSpPr txBox="1">
              <a:spLocks noChangeArrowheads="1"/>
            </p:cNvSpPr>
            <p:nvPr/>
          </p:nvSpPr>
          <p:spPr bwMode="auto">
            <a:xfrm>
              <a:off x="1280" y="1693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x</a:t>
              </a:r>
            </a:p>
          </p:txBody>
        </p:sp>
        <p:sp>
          <p:nvSpPr>
            <p:cNvPr id="28684" name="Text Box 20"/>
            <p:cNvSpPr txBox="1">
              <a:spLocks noChangeArrowheads="1"/>
            </p:cNvSpPr>
            <p:nvPr/>
          </p:nvSpPr>
          <p:spPr bwMode="auto">
            <a:xfrm>
              <a:off x="282" y="845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y</a:t>
              </a:r>
            </a:p>
          </p:txBody>
        </p:sp>
        <p:sp>
          <p:nvSpPr>
            <p:cNvPr id="28685" name="Text Box 21"/>
            <p:cNvSpPr txBox="1">
              <a:spLocks noChangeArrowheads="1"/>
            </p:cNvSpPr>
            <p:nvPr/>
          </p:nvSpPr>
          <p:spPr bwMode="auto">
            <a:xfrm>
              <a:off x="1089" y="1294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p</a:t>
              </a:r>
            </a:p>
          </p:txBody>
        </p:sp>
        <p:sp>
          <p:nvSpPr>
            <p:cNvPr id="28686" name="Text Box 22"/>
            <p:cNvSpPr txBox="1">
              <a:spLocks noChangeArrowheads="1"/>
            </p:cNvSpPr>
            <p:nvPr/>
          </p:nvSpPr>
          <p:spPr bwMode="auto">
            <a:xfrm>
              <a:off x="567" y="1445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r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905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Example 2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2917825" y="1268413"/>
            <a:ext cx="5172075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struct point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double x,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struct rectangle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struct point upperleft, lowerright;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 area(struct rectangle rect);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struct rectangle 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printf("upper left coords: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scanf("%lf, %lf", &amp;r.upperleft.x, &amp;r.upperleft.y);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printf("upper left coords: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scanf("%lf, %lf", &amp;r.lowerright.x, &amp;r.lowerright.y);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printf("area = %lf\n",  area(r));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 area(struct rectangle rect)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return (rect.lowerright.x - rect.upperleft.x)*</a:t>
            </a:r>
            <a:br>
              <a:rPr lang="en-US" altLang="nl-BE" sz="1800">
                <a:latin typeface="Times New Roman" pitchFamily="18" charset="0"/>
              </a:rPr>
            </a:br>
            <a:r>
              <a:rPr lang="en-US" altLang="nl-BE" sz="1800">
                <a:latin typeface="Times New Roman" pitchFamily="18" charset="0"/>
              </a:rPr>
              <a:t>                   (rect.upperleft.y - rect.lowerright.y);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</a:t>
            </a:r>
          </a:p>
        </p:txBody>
      </p:sp>
      <p:grpSp>
        <p:nvGrpSpPr>
          <p:cNvPr id="29700" name="Group 20"/>
          <p:cNvGrpSpPr>
            <a:grpSpLocks/>
          </p:cNvGrpSpPr>
          <p:nvPr/>
        </p:nvGrpSpPr>
        <p:grpSpPr bwMode="auto">
          <a:xfrm>
            <a:off x="447675" y="1341438"/>
            <a:ext cx="1963738" cy="1712912"/>
            <a:chOff x="282" y="845"/>
            <a:chExt cx="1237" cy="1079"/>
          </a:xfrm>
        </p:grpSpPr>
        <p:sp>
          <p:nvSpPr>
            <p:cNvPr id="29701" name="Line 18"/>
            <p:cNvSpPr>
              <a:spLocks noChangeShapeType="1"/>
            </p:cNvSpPr>
            <p:nvPr/>
          </p:nvSpPr>
          <p:spPr bwMode="auto">
            <a:xfrm>
              <a:off x="1247" y="1570"/>
              <a:ext cx="0" cy="1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9702" name="Line 16"/>
            <p:cNvSpPr>
              <a:spLocks noChangeShapeType="1"/>
            </p:cNvSpPr>
            <p:nvPr/>
          </p:nvSpPr>
          <p:spPr bwMode="auto">
            <a:xfrm flipH="1">
              <a:off x="476" y="1344"/>
              <a:ext cx="27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9703" name="Line 4"/>
            <p:cNvSpPr>
              <a:spLocks noChangeShapeType="1"/>
            </p:cNvSpPr>
            <p:nvPr/>
          </p:nvSpPr>
          <p:spPr bwMode="auto">
            <a:xfrm>
              <a:off x="295" y="1706"/>
              <a:ext cx="10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9704" name="Line 5"/>
            <p:cNvSpPr>
              <a:spLocks noChangeShapeType="1"/>
            </p:cNvSpPr>
            <p:nvPr/>
          </p:nvSpPr>
          <p:spPr bwMode="auto">
            <a:xfrm flipV="1">
              <a:off x="476" y="935"/>
              <a:ext cx="0" cy="9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9705" name="Text Box 10"/>
            <p:cNvSpPr txBox="1">
              <a:spLocks noChangeArrowheads="1"/>
            </p:cNvSpPr>
            <p:nvPr/>
          </p:nvSpPr>
          <p:spPr bwMode="auto">
            <a:xfrm>
              <a:off x="1280" y="1693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x</a:t>
              </a:r>
            </a:p>
          </p:txBody>
        </p:sp>
        <p:sp>
          <p:nvSpPr>
            <p:cNvPr id="29706" name="Text Box 11"/>
            <p:cNvSpPr txBox="1">
              <a:spLocks noChangeArrowheads="1"/>
            </p:cNvSpPr>
            <p:nvPr/>
          </p:nvSpPr>
          <p:spPr bwMode="auto">
            <a:xfrm>
              <a:off x="282" y="845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y</a:t>
              </a:r>
            </a:p>
          </p:txBody>
        </p:sp>
        <p:sp>
          <p:nvSpPr>
            <p:cNvPr id="29707" name="Rectangle 14"/>
            <p:cNvSpPr>
              <a:spLocks noChangeArrowheads="1"/>
            </p:cNvSpPr>
            <p:nvPr/>
          </p:nvSpPr>
          <p:spPr bwMode="auto">
            <a:xfrm>
              <a:off x="748" y="1344"/>
              <a:ext cx="499" cy="22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9708" name="Oval 8"/>
            <p:cNvSpPr>
              <a:spLocks noChangeArrowheads="1"/>
            </p:cNvSpPr>
            <p:nvPr/>
          </p:nvSpPr>
          <p:spPr bwMode="auto">
            <a:xfrm>
              <a:off x="723" y="1318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9709" name="Oval 15"/>
            <p:cNvSpPr>
              <a:spLocks noChangeArrowheads="1"/>
            </p:cNvSpPr>
            <p:nvPr/>
          </p:nvSpPr>
          <p:spPr bwMode="auto">
            <a:xfrm>
              <a:off x="1217" y="1545"/>
              <a:ext cx="45" cy="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9710" name="Line 17"/>
            <p:cNvSpPr>
              <a:spLocks noChangeShapeType="1"/>
            </p:cNvSpPr>
            <p:nvPr/>
          </p:nvSpPr>
          <p:spPr bwMode="auto">
            <a:xfrm>
              <a:off x="748" y="1570"/>
              <a:ext cx="0" cy="1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9711" name="Line 19"/>
            <p:cNvSpPr>
              <a:spLocks noChangeShapeType="1"/>
            </p:cNvSpPr>
            <p:nvPr/>
          </p:nvSpPr>
          <p:spPr bwMode="auto">
            <a:xfrm flipH="1">
              <a:off x="476" y="1570"/>
              <a:ext cx="27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459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Example 3</a:t>
            </a:r>
          </a:p>
        </p:txBody>
      </p:sp>
      <p:sp>
        <p:nvSpPr>
          <p:cNvPr id="30723" name="AutoShape 15"/>
          <p:cNvSpPr>
            <a:spLocks noChangeArrowheads="1"/>
          </p:cNvSpPr>
          <p:nvPr/>
        </p:nvSpPr>
        <p:spPr bwMode="auto">
          <a:xfrm>
            <a:off x="107950" y="1628775"/>
            <a:ext cx="2447925" cy="431800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fri thu tue fri fri mon…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611188" y="2205038"/>
            <a:ext cx="1727200" cy="1508125"/>
            <a:chOff x="385" y="1389"/>
            <a:chExt cx="1088" cy="950"/>
          </a:xfrm>
        </p:grpSpPr>
        <p:sp>
          <p:nvSpPr>
            <p:cNvPr id="30732" name="Line 17"/>
            <p:cNvSpPr>
              <a:spLocks noChangeShapeType="1"/>
            </p:cNvSpPr>
            <p:nvPr/>
          </p:nvSpPr>
          <p:spPr bwMode="auto">
            <a:xfrm>
              <a:off x="385" y="2024"/>
              <a:ext cx="10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0733" name="Line 18"/>
            <p:cNvSpPr>
              <a:spLocks noChangeShapeType="1"/>
            </p:cNvSpPr>
            <p:nvPr/>
          </p:nvSpPr>
          <p:spPr bwMode="auto">
            <a:xfrm flipV="1">
              <a:off x="385" y="1389"/>
              <a:ext cx="0" cy="6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0734" name="Text Box 20"/>
            <p:cNvSpPr txBox="1">
              <a:spLocks noChangeArrowheads="1"/>
            </p:cNvSpPr>
            <p:nvPr/>
          </p:nvSpPr>
          <p:spPr bwMode="auto">
            <a:xfrm rot="-5400000">
              <a:off x="414" y="2086"/>
              <a:ext cx="31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latin typeface="Times New Roman" pitchFamily="18" charset="0"/>
                </a:rPr>
                <a:t>mon</a:t>
              </a:r>
            </a:p>
          </p:txBody>
        </p:sp>
        <p:sp>
          <p:nvSpPr>
            <p:cNvPr id="30735" name="Text Box 21"/>
            <p:cNvSpPr txBox="1">
              <a:spLocks noChangeArrowheads="1"/>
            </p:cNvSpPr>
            <p:nvPr/>
          </p:nvSpPr>
          <p:spPr bwMode="auto">
            <a:xfrm rot="-5400000">
              <a:off x="600" y="2055"/>
              <a:ext cx="2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latin typeface="Times New Roman" pitchFamily="18" charset="0"/>
                </a:rPr>
                <a:t>tue</a:t>
              </a:r>
            </a:p>
          </p:txBody>
        </p:sp>
        <p:sp>
          <p:nvSpPr>
            <p:cNvPr id="30736" name="Text Box 22"/>
            <p:cNvSpPr txBox="1">
              <a:spLocks noChangeArrowheads="1"/>
            </p:cNvSpPr>
            <p:nvPr/>
          </p:nvSpPr>
          <p:spPr bwMode="auto">
            <a:xfrm rot="-5400000">
              <a:off x="729" y="2080"/>
              <a:ext cx="30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latin typeface="Times New Roman" pitchFamily="18" charset="0"/>
                </a:rPr>
                <a:t>wed</a:t>
              </a:r>
            </a:p>
          </p:txBody>
        </p:sp>
        <p:sp>
          <p:nvSpPr>
            <p:cNvPr id="30737" name="Text Box 23"/>
            <p:cNvSpPr txBox="1">
              <a:spLocks noChangeArrowheads="1"/>
            </p:cNvSpPr>
            <p:nvPr/>
          </p:nvSpPr>
          <p:spPr bwMode="auto">
            <a:xfrm rot="-5400000">
              <a:off x="905" y="2058"/>
              <a:ext cx="25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latin typeface="Times New Roman" pitchFamily="18" charset="0"/>
                </a:rPr>
                <a:t>thu</a:t>
              </a:r>
            </a:p>
          </p:txBody>
        </p:sp>
        <p:sp>
          <p:nvSpPr>
            <p:cNvPr id="30738" name="Text Box 24"/>
            <p:cNvSpPr txBox="1">
              <a:spLocks noChangeArrowheads="1"/>
            </p:cNvSpPr>
            <p:nvPr/>
          </p:nvSpPr>
          <p:spPr bwMode="auto">
            <a:xfrm rot="-5400000">
              <a:off x="1078" y="2039"/>
              <a:ext cx="2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latin typeface="Times New Roman" pitchFamily="18" charset="0"/>
                </a:rPr>
                <a:t>fri</a:t>
              </a:r>
            </a:p>
          </p:txBody>
        </p:sp>
        <p:sp>
          <p:nvSpPr>
            <p:cNvPr id="30739" name="Rectangle 25"/>
            <p:cNvSpPr>
              <a:spLocks noChangeArrowheads="1"/>
            </p:cNvSpPr>
            <p:nvPr/>
          </p:nvSpPr>
          <p:spPr bwMode="auto">
            <a:xfrm>
              <a:off x="551" y="1707"/>
              <a:ext cx="113" cy="3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30740" name="Rectangle 26"/>
            <p:cNvSpPr>
              <a:spLocks noChangeArrowheads="1"/>
            </p:cNvSpPr>
            <p:nvPr/>
          </p:nvSpPr>
          <p:spPr bwMode="auto">
            <a:xfrm>
              <a:off x="697" y="1797"/>
              <a:ext cx="113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30741" name="Rectangle 27"/>
            <p:cNvSpPr>
              <a:spLocks noChangeArrowheads="1"/>
            </p:cNvSpPr>
            <p:nvPr/>
          </p:nvSpPr>
          <p:spPr bwMode="auto">
            <a:xfrm>
              <a:off x="843" y="1571"/>
              <a:ext cx="113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30742" name="Rectangle 28"/>
            <p:cNvSpPr>
              <a:spLocks noChangeArrowheads="1"/>
            </p:cNvSpPr>
            <p:nvPr/>
          </p:nvSpPr>
          <p:spPr bwMode="auto">
            <a:xfrm>
              <a:off x="985" y="1616"/>
              <a:ext cx="113" cy="4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30743" name="Rectangle 29"/>
            <p:cNvSpPr>
              <a:spLocks noChangeArrowheads="1"/>
            </p:cNvSpPr>
            <p:nvPr/>
          </p:nvSpPr>
          <p:spPr bwMode="auto">
            <a:xfrm>
              <a:off x="1131" y="1933"/>
              <a:ext cx="113" cy="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sp>
        <p:nvSpPr>
          <p:cNvPr id="46110" name="Oval 30"/>
          <p:cNvSpPr>
            <a:spLocks noChangeArrowheads="1"/>
          </p:cNvSpPr>
          <p:nvPr/>
        </p:nvSpPr>
        <p:spPr bwMode="auto">
          <a:xfrm>
            <a:off x="1308100" y="3268663"/>
            <a:ext cx="215900" cy="35877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28600" y="3854450"/>
            <a:ext cx="1652588" cy="1841500"/>
            <a:chOff x="144" y="2428"/>
            <a:chExt cx="1041" cy="1160"/>
          </a:xfrm>
        </p:grpSpPr>
        <p:sp>
          <p:nvSpPr>
            <p:cNvPr id="30730" name="Text Box 31"/>
            <p:cNvSpPr txBox="1">
              <a:spLocks noChangeArrowheads="1"/>
            </p:cNvSpPr>
            <p:nvPr/>
          </p:nvSpPr>
          <p:spPr bwMode="auto">
            <a:xfrm>
              <a:off x="521" y="2659"/>
              <a:ext cx="664" cy="9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mon </a:t>
              </a:r>
              <a:r>
                <a:rPr lang="en-US" altLang="nl-BE" sz="18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nl-BE" sz="1800">
                  <a:latin typeface="Times New Roman" pitchFamily="18" charset="0"/>
                </a:rPr>
                <a:t> 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tue   </a:t>
              </a:r>
              <a:r>
                <a:rPr lang="en-US" altLang="nl-BE" sz="18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nl-BE" sz="1800">
                  <a:latin typeface="Times New Roman" pitchFamily="18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wed </a:t>
              </a:r>
              <a:r>
                <a:rPr lang="en-US" altLang="nl-BE" sz="18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nl-BE" sz="1800">
                  <a:latin typeface="Times New Roman" pitchFamily="18" charset="0"/>
                </a:rPr>
                <a:t> 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thu  </a:t>
              </a:r>
              <a:r>
                <a:rPr lang="en-US" altLang="nl-BE" sz="18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nl-BE" sz="1800">
                  <a:latin typeface="Times New Roman" pitchFamily="18" charset="0"/>
                </a:rPr>
                <a:t> 3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fri   </a:t>
              </a:r>
              <a:r>
                <a:rPr lang="en-US" altLang="nl-BE" sz="1800">
                  <a:latin typeface="Times New Roman" pitchFamily="18" charset="0"/>
                  <a:sym typeface="Symbol" pitchFamily="18" charset="2"/>
                </a:rPr>
                <a:t></a:t>
              </a:r>
              <a:r>
                <a:rPr lang="en-US" altLang="nl-BE" sz="1800">
                  <a:latin typeface="Times New Roman" pitchFamily="18" charset="0"/>
                </a:rPr>
                <a:t> 4</a:t>
              </a:r>
            </a:p>
          </p:txBody>
        </p:sp>
        <p:sp>
          <p:nvSpPr>
            <p:cNvPr id="30731" name="Text Box 32"/>
            <p:cNvSpPr txBox="1">
              <a:spLocks noChangeArrowheads="1"/>
            </p:cNvSpPr>
            <p:nvPr/>
          </p:nvSpPr>
          <p:spPr bwMode="auto">
            <a:xfrm>
              <a:off x="144" y="2428"/>
              <a:ext cx="7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encoding:</a:t>
              </a:r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2771775" y="1268413"/>
            <a:ext cx="6335713" cy="5418137"/>
            <a:chOff x="1746" y="799"/>
            <a:chExt cx="3991" cy="3413"/>
          </a:xfrm>
        </p:grpSpPr>
        <p:sp>
          <p:nvSpPr>
            <p:cNvPr id="30728" name="Text Box 5"/>
            <p:cNvSpPr txBox="1">
              <a:spLocks noChangeArrowheads="1"/>
            </p:cNvSpPr>
            <p:nvPr/>
          </p:nvSpPr>
          <p:spPr bwMode="auto">
            <a:xfrm>
              <a:off x="1746" y="799"/>
              <a:ext cx="2679" cy="2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#include &lt;stdio.h&gt;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solidFill>
                    <a:srgbClr val="FF0000"/>
                  </a:solidFill>
                  <a:latin typeface="Times New Roman" pitchFamily="18" charset="0"/>
                </a:rPr>
                <a:t>const unsigned NrDays = 5;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unsigned busiest(unsigned measurements[]);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void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unsigned i, nrMeas, day, meas[NrDays];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for (day = 0; day &lt; NrDays; day++)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    meas[day] =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printf("nr. of meas.: "); scanf("</a:t>
              </a:r>
              <a:r>
                <a:rPr lang="en-US" altLang="nl-BE" sz="1600">
                  <a:solidFill>
                    <a:srgbClr val="00CC00"/>
                  </a:solidFill>
                  <a:latin typeface="Times New Roman" pitchFamily="18" charset="0"/>
                </a:rPr>
                <a:t>%u</a:t>
              </a:r>
              <a:r>
                <a:rPr lang="en-US" altLang="nl-BE" sz="1600">
                  <a:latin typeface="Times New Roman" pitchFamily="18" charset="0"/>
                </a:rPr>
                <a:t>", &amp;nrMeas);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printf("measurements: ");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for (i = 0; i &lt; nrMeas; i++)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    scanf("%u", &amp;day);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    meas[day]++;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printf("busiest day: %u",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          busiest(meas));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30729" name="Text Box 33"/>
            <p:cNvSpPr txBox="1">
              <a:spLocks noChangeArrowheads="1"/>
            </p:cNvSpPr>
            <p:nvPr/>
          </p:nvSpPr>
          <p:spPr bwMode="auto">
            <a:xfrm>
              <a:off x="3515" y="2614"/>
              <a:ext cx="2222" cy="1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unsigned busiest(unsigned meas [])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unsigned day, busiestDay = 0, max =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for (day = 0; day &lt; NrDays; day++)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if (meas [day] &gt; max)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    busiestDay = day;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    max = meas [day];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  return busiestDay;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itchFamily="18" charset="0"/>
                </a:rPr>
                <a:t>}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649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Example 4</a:t>
            </a:r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4891088" y="1268413"/>
            <a:ext cx="4073525" cy="547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#include &lt;</a:t>
            </a:r>
            <a:r>
              <a:rPr lang="en-US" altLang="nl-BE" sz="1400">
                <a:solidFill>
                  <a:srgbClr val="0070C0"/>
                </a:solidFill>
                <a:latin typeface="Times New Roman" pitchFamily="18" charset="0"/>
              </a:rPr>
              <a:t>stdio.h</a:t>
            </a:r>
            <a:r>
              <a:rPr lang="en-US" altLang="nl-BE" sz="140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#include &lt;</a:t>
            </a:r>
            <a:r>
              <a:rPr lang="en-US" altLang="nl-BE" sz="1400">
                <a:solidFill>
                  <a:srgbClr val="00CC00"/>
                </a:solidFill>
                <a:latin typeface="Times New Roman" pitchFamily="18" charset="0"/>
              </a:rPr>
              <a:t>string.h</a:t>
            </a:r>
            <a:r>
              <a:rPr lang="en-US" altLang="nl-BE" sz="140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#include &lt;</a:t>
            </a:r>
            <a:r>
              <a:rPr lang="en-US" altLang="nl-BE" sz="1400">
                <a:solidFill>
                  <a:srgbClr val="FF0000"/>
                </a:solidFill>
                <a:latin typeface="Times New Roman" pitchFamily="18" charset="0"/>
              </a:rPr>
              <a:t>ctype.h</a:t>
            </a:r>
            <a:r>
              <a:rPr lang="en-US" altLang="nl-BE" sz="140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unsigned countWords(char str[]);</a:t>
            </a:r>
            <a:endParaRPr lang="en-US" altLang="nl-BE" sz="140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char s[80];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</a:t>
            </a:r>
            <a:r>
              <a:rPr lang="en-US" altLang="nl-BE" sz="1400">
                <a:solidFill>
                  <a:srgbClr val="0070C0"/>
                </a:solidFill>
                <a:latin typeface="Times New Roman" pitchFamily="18" charset="0"/>
              </a:rPr>
              <a:t>gets</a:t>
            </a:r>
            <a:r>
              <a:rPr lang="en-US" altLang="nl-BE" sz="1400">
                <a:latin typeface="Times New Roman" pitchFamily="18" charset="0"/>
              </a:rPr>
              <a:t>(s);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printf("'%s' has %u words\n", s, countWords(s));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unsigned countWords(char str[])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const unsigned NotInWord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const unsigned InWord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unsigned state = NotInWord, nrWords = 0,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for (i = 0; i &lt;= </a:t>
            </a:r>
            <a:r>
              <a:rPr lang="en-US" altLang="nl-BE" sz="1400">
                <a:solidFill>
                  <a:srgbClr val="92D050"/>
                </a:solidFill>
                <a:latin typeface="Times New Roman" pitchFamily="18" charset="0"/>
              </a:rPr>
              <a:t>strlen</a:t>
            </a:r>
            <a:r>
              <a:rPr lang="en-US" altLang="nl-BE" sz="1400">
                <a:latin typeface="Times New Roman" pitchFamily="18" charset="0"/>
              </a:rPr>
              <a:t>(str);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if (state == NotInWord)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    if (</a:t>
            </a:r>
            <a:r>
              <a:rPr lang="en-US" altLang="nl-BE" sz="1400">
                <a:solidFill>
                  <a:srgbClr val="FF0000"/>
                </a:solidFill>
                <a:latin typeface="Times New Roman" pitchFamily="18" charset="0"/>
              </a:rPr>
              <a:t>isalpha</a:t>
            </a:r>
            <a:r>
              <a:rPr lang="en-US" altLang="nl-BE" sz="1400">
                <a:latin typeface="Times New Roman" pitchFamily="18" charset="0"/>
              </a:rPr>
              <a:t>(str[i]))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        nrWords = nrWords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        state = InWord;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} else {  /* state == InWord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    if (!</a:t>
            </a:r>
            <a:r>
              <a:rPr lang="en-US" altLang="nl-BE" sz="1400">
                <a:solidFill>
                  <a:srgbClr val="FF0000"/>
                </a:solidFill>
                <a:latin typeface="Times New Roman" pitchFamily="18" charset="0"/>
              </a:rPr>
              <a:t>isalpha</a:t>
            </a:r>
            <a:r>
              <a:rPr lang="en-US" altLang="nl-BE" sz="1400">
                <a:latin typeface="Times New Roman" pitchFamily="18" charset="0"/>
              </a:rPr>
              <a:t>(str[i]))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        state = NotInWord;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    return nrWords;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>
                <a:latin typeface="Times New Roman" pitchFamily="18" charset="0"/>
              </a:rPr>
              <a:t>}</a:t>
            </a:r>
          </a:p>
        </p:txBody>
      </p:sp>
      <p:sp>
        <p:nvSpPr>
          <p:cNvPr id="31748" name="Text Box 24"/>
          <p:cNvSpPr txBox="1">
            <a:spLocks noChangeArrowheads="1"/>
          </p:cNvSpPr>
          <p:nvPr/>
        </p:nvSpPr>
        <p:spPr bwMode="auto">
          <a:xfrm>
            <a:off x="519113" y="1504950"/>
            <a:ext cx="4278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cs typeface="Arial" pitchFamily="34" charset="0"/>
              </a:rPr>
              <a:t>«</a:t>
            </a:r>
            <a:r>
              <a:rPr lang="en-US" altLang="nl-BE" sz="1800"/>
              <a:t>To be or not to be, that's the question.»</a:t>
            </a:r>
          </a:p>
        </p:txBody>
      </p:sp>
      <p:sp>
        <p:nvSpPr>
          <p:cNvPr id="31749" name="Text Box 25"/>
          <p:cNvSpPr txBox="1">
            <a:spLocks noChangeArrowheads="1"/>
          </p:cNvSpPr>
          <p:nvPr/>
        </p:nvSpPr>
        <p:spPr bwMode="auto">
          <a:xfrm>
            <a:off x="755650" y="198913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How many words?</a:t>
            </a:r>
          </a:p>
        </p:txBody>
      </p:sp>
      <p:sp>
        <p:nvSpPr>
          <p:cNvPr id="62490" name="Text Box 26"/>
          <p:cNvSpPr txBox="1">
            <a:spLocks noChangeArrowheads="1"/>
          </p:cNvSpPr>
          <p:nvPr/>
        </p:nvSpPr>
        <p:spPr bwMode="auto">
          <a:xfrm>
            <a:off x="755650" y="2492375"/>
            <a:ext cx="2209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 pitchFamily="18" charset="0"/>
              </a:rPr>
              <a:t>definition of</a:t>
            </a:r>
            <a:r>
              <a:rPr lang="en-US" altLang="nl-BE" sz="1800" i="1">
                <a:latin typeface="Euclid" pitchFamily="18" charset="0"/>
              </a:rPr>
              <a:t> word</a:t>
            </a:r>
            <a:r>
              <a:rPr lang="en-US" altLang="nl-BE" sz="1800">
                <a:latin typeface="Euclid" pitchFamily="18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 pitchFamily="18" charset="0"/>
              </a:rPr>
              <a:t>sequence of one 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 pitchFamily="18" charset="0"/>
              </a:rPr>
              <a:t>more characters 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 pitchFamily="18" charset="0"/>
                <a:sym typeface="Euclid Symbol"/>
              </a:rPr>
              <a:t> = </a:t>
            </a:r>
            <a:r>
              <a:rPr lang="en-US" altLang="nl-BE" sz="1800">
                <a:latin typeface="Euclid" pitchFamily="18" charset="0"/>
              </a:rPr>
              <a:t>{A,…,Z,a,…,z}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468313" y="3900488"/>
            <a:ext cx="2544762" cy="2697162"/>
            <a:chOff x="295" y="2457"/>
            <a:chExt cx="1603" cy="1699"/>
          </a:xfrm>
        </p:grpSpPr>
        <p:grpSp>
          <p:nvGrpSpPr>
            <p:cNvPr id="31755" name="Group 29"/>
            <p:cNvGrpSpPr>
              <a:grpSpLocks/>
            </p:cNvGrpSpPr>
            <p:nvPr/>
          </p:nvGrpSpPr>
          <p:grpSpPr bwMode="auto">
            <a:xfrm>
              <a:off x="670" y="2778"/>
              <a:ext cx="874" cy="231"/>
              <a:chOff x="645" y="2601"/>
              <a:chExt cx="874" cy="231"/>
            </a:xfrm>
          </p:grpSpPr>
          <p:sp>
            <p:nvSpPr>
              <p:cNvPr id="31768" name="Text Box 27"/>
              <p:cNvSpPr txBox="1">
                <a:spLocks noChangeArrowheads="1"/>
              </p:cNvSpPr>
              <p:nvPr/>
            </p:nvSpPr>
            <p:spPr bwMode="auto">
              <a:xfrm>
                <a:off x="645" y="2601"/>
                <a:ext cx="85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Euclid" pitchFamily="18" charset="0"/>
                  </a:rPr>
                  <a:t>not in word</a:t>
                </a:r>
              </a:p>
            </p:txBody>
          </p:sp>
          <p:sp>
            <p:nvSpPr>
              <p:cNvPr id="31769" name="Oval 28"/>
              <p:cNvSpPr>
                <a:spLocks noChangeArrowheads="1"/>
              </p:cNvSpPr>
              <p:nvPr/>
            </p:nvSpPr>
            <p:spPr bwMode="auto">
              <a:xfrm>
                <a:off x="657" y="2604"/>
                <a:ext cx="862" cy="22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31756" name="Group 33"/>
            <p:cNvGrpSpPr>
              <a:grpSpLocks/>
            </p:cNvGrpSpPr>
            <p:nvPr/>
          </p:nvGrpSpPr>
          <p:grpSpPr bwMode="auto">
            <a:xfrm>
              <a:off x="682" y="3516"/>
              <a:ext cx="862" cy="231"/>
              <a:chOff x="651" y="3108"/>
              <a:chExt cx="862" cy="231"/>
            </a:xfrm>
          </p:grpSpPr>
          <p:sp>
            <p:nvSpPr>
              <p:cNvPr id="31766" name="Text Box 31"/>
              <p:cNvSpPr txBox="1">
                <a:spLocks noChangeArrowheads="1"/>
              </p:cNvSpPr>
              <p:nvPr/>
            </p:nvSpPr>
            <p:spPr bwMode="auto">
              <a:xfrm>
                <a:off x="784" y="3108"/>
                <a:ext cx="5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Euclid" pitchFamily="18" charset="0"/>
                  </a:rPr>
                  <a:t>in word</a:t>
                </a:r>
              </a:p>
            </p:txBody>
          </p:sp>
          <p:sp>
            <p:nvSpPr>
              <p:cNvPr id="31767" name="Oval 32"/>
              <p:cNvSpPr>
                <a:spLocks noChangeArrowheads="1"/>
              </p:cNvSpPr>
              <p:nvPr/>
            </p:nvSpPr>
            <p:spPr bwMode="auto">
              <a:xfrm>
                <a:off x="651" y="3111"/>
                <a:ext cx="862" cy="22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cxnSp>
          <p:nvCxnSpPr>
            <p:cNvPr id="31757" name="AutoShape 35"/>
            <p:cNvCxnSpPr>
              <a:cxnSpLocks noChangeShapeType="1"/>
              <a:stCxn id="31769" idx="5"/>
              <a:endCxn id="31767" idx="7"/>
            </p:cNvCxnSpPr>
            <p:nvPr/>
          </p:nvCxnSpPr>
          <p:spPr bwMode="auto">
            <a:xfrm>
              <a:off x="1418" y="2974"/>
              <a:ext cx="0" cy="5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8" name="AutoShape 36"/>
            <p:cNvCxnSpPr>
              <a:cxnSpLocks noChangeShapeType="1"/>
              <a:stCxn id="31767" idx="1"/>
              <a:endCxn id="31769" idx="3"/>
            </p:cNvCxnSpPr>
            <p:nvPr/>
          </p:nvCxnSpPr>
          <p:spPr bwMode="auto">
            <a:xfrm flipV="1">
              <a:off x="808" y="2974"/>
              <a:ext cx="0" cy="5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9" name="AutoShape 38"/>
            <p:cNvCxnSpPr>
              <a:cxnSpLocks noChangeShapeType="1"/>
              <a:stCxn id="31769" idx="7"/>
              <a:endCxn id="31769" idx="6"/>
            </p:cNvCxnSpPr>
            <p:nvPr/>
          </p:nvCxnSpPr>
          <p:spPr bwMode="auto">
            <a:xfrm rot="5400000" flipV="1">
              <a:off x="1441" y="2791"/>
              <a:ext cx="80" cy="126"/>
            </a:xfrm>
            <a:prstGeom prst="curvedConnector4">
              <a:avLst>
                <a:gd name="adj1" fmla="val -221250"/>
                <a:gd name="adj2" fmla="val 21428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0" name="AutoShape 39"/>
            <p:cNvCxnSpPr>
              <a:cxnSpLocks noChangeShapeType="1"/>
              <a:stCxn id="31767" idx="3"/>
              <a:endCxn id="31767" idx="2"/>
            </p:cNvCxnSpPr>
            <p:nvPr/>
          </p:nvCxnSpPr>
          <p:spPr bwMode="auto">
            <a:xfrm rot="16200000" flipV="1">
              <a:off x="705" y="3609"/>
              <a:ext cx="80" cy="126"/>
            </a:xfrm>
            <a:prstGeom prst="curvedConnector4">
              <a:avLst>
                <a:gd name="adj1" fmla="val -221250"/>
                <a:gd name="adj2" fmla="val 21428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1" name="Text Box 41"/>
            <p:cNvSpPr txBox="1">
              <a:spLocks noChangeArrowheads="1"/>
            </p:cNvSpPr>
            <p:nvPr/>
          </p:nvSpPr>
          <p:spPr bwMode="auto">
            <a:xfrm>
              <a:off x="1420" y="3067"/>
              <a:ext cx="4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c </a:t>
              </a:r>
              <a:r>
                <a:rPr lang="en-US" altLang="nl-BE" sz="1800">
                  <a:latin typeface="Euclid" pitchFamily="18" charset="0"/>
                  <a:sym typeface="Symbol" pitchFamily="18" charset="2"/>
                </a:rPr>
                <a:t></a:t>
              </a:r>
              <a:r>
                <a:rPr lang="en-US" altLang="nl-BE" sz="1800">
                  <a:latin typeface="Euclid" pitchFamily="18" charset="0"/>
                  <a:sym typeface="Euclid Math Two" pitchFamily="18" charset="2"/>
                </a:rPr>
                <a:t> </a:t>
              </a:r>
              <a:r>
                <a:rPr lang="en-US" altLang="nl-BE" sz="1800">
                  <a:sym typeface="Euclid Symbol"/>
                </a:rPr>
                <a:t></a:t>
              </a:r>
            </a:p>
          </p:txBody>
        </p:sp>
        <p:sp>
          <p:nvSpPr>
            <p:cNvPr id="31762" name="Text Box 42"/>
            <p:cNvSpPr txBox="1">
              <a:spLocks noChangeArrowheads="1"/>
            </p:cNvSpPr>
            <p:nvPr/>
          </p:nvSpPr>
          <p:spPr bwMode="auto">
            <a:xfrm>
              <a:off x="365" y="3925"/>
              <a:ext cx="4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c </a:t>
              </a:r>
              <a:r>
                <a:rPr lang="en-US" altLang="nl-BE" sz="1800">
                  <a:latin typeface="Euclid" pitchFamily="18" charset="0"/>
                  <a:sym typeface="Symbol" pitchFamily="18" charset="2"/>
                </a:rPr>
                <a:t></a:t>
              </a:r>
              <a:r>
                <a:rPr lang="en-US" altLang="nl-BE" sz="1800">
                  <a:latin typeface="Euclid" pitchFamily="18" charset="0"/>
                  <a:sym typeface="Euclid Math Two" pitchFamily="18" charset="2"/>
                </a:rPr>
                <a:t> </a:t>
              </a:r>
              <a:r>
                <a:rPr lang="en-US" altLang="nl-BE" sz="1800">
                  <a:sym typeface="Euclid Symbol"/>
                </a:rPr>
                <a:t></a:t>
              </a:r>
            </a:p>
          </p:txBody>
        </p:sp>
        <p:sp>
          <p:nvSpPr>
            <p:cNvPr id="31763" name="Text Box 43"/>
            <p:cNvSpPr txBox="1">
              <a:spLocks noChangeArrowheads="1"/>
            </p:cNvSpPr>
            <p:nvPr/>
          </p:nvSpPr>
          <p:spPr bwMode="auto">
            <a:xfrm>
              <a:off x="1057" y="2457"/>
              <a:ext cx="4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c </a:t>
              </a:r>
              <a:r>
                <a:rPr lang="en-US" altLang="nl-BE" sz="1800">
                  <a:latin typeface="Euclid" pitchFamily="18" charset="0"/>
                  <a:sym typeface="Euclid Symbol"/>
                </a:rPr>
                <a:t></a:t>
              </a:r>
              <a:r>
                <a:rPr lang="en-US" altLang="nl-BE" sz="1800">
                  <a:latin typeface="Euclid" pitchFamily="18" charset="0"/>
                  <a:sym typeface="Euclid Math Two" pitchFamily="18" charset="2"/>
                </a:rPr>
                <a:t> </a:t>
              </a:r>
              <a:r>
                <a:rPr lang="en-US" altLang="nl-BE" sz="1800">
                  <a:sym typeface="Euclid Symbol"/>
                </a:rPr>
                <a:t></a:t>
              </a:r>
            </a:p>
          </p:txBody>
        </p:sp>
        <p:sp>
          <p:nvSpPr>
            <p:cNvPr id="31764" name="Text Box 44"/>
            <p:cNvSpPr txBox="1">
              <a:spLocks noChangeArrowheads="1"/>
            </p:cNvSpPr>
            <p:nvPr/>
          </p:nvSpPr>
          <p:spPr bwMode="auto">
            <a:xfrm>
              <a:off x="295" y="3067"/>
              <a:ext cx="4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c </a:t>
              </a:r>
              <a:r>
                <a:rPr lang="en-US" altLang="nl-BE" sz="1800">
                  <a:latin typeface="Euclid" pitchFamily="18" charset="0"/>
                  <a:sym typeface="Euclid Symbol"/>
                </a:rPr>
                <a:t></a:t>
              </a:r>
              <a:r>
                <a:rPr lang="en-US" altLang="nl-BE" sz="1800">
                  <a:latin typeface="Euclid" pitchFamily="18" charset="0"/>
                  <a:sym typeface="Euclid Math Two" pitchFamily="18" charset="2"/>
                </a:rPr>
                <a:t> </a:t>
              </a:r>
              <a:r>
                <a:rPr lang="en-US" altLang="nl-BE" sz="1800">
                  <a:sym typeface="Euclid Symbol"/>
                </a:rPr>
                <a:t></a:t>
              </a:r>
            </a:p>
          </p:txBody>
        </p:sp>
        <p:sp>
          <p:nvSpPr>
            <p:cNvPr id="31765" name="Line 46"/>
            <p:cNvSpPr>
              <a:spLocks noChangeShapeType="1"/>
            </p:cNvSpPr>
            <p:nvPr/>
          </p:nvSpPr>
          <p:spPr bwMode="auto">
            <a:xfrm>
              <a:off x="657" y="2523"/>
              <a:ext cx="91" cy="31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68263" y="4149725"/>
            <a:ext cx="4095750" cy="1366838"/>
            <a:chOff x="43" y="2614"/>
            <a:chExt cx="2580" cy="861"/>
          </a:xfrm>
        </p:grpSpPr>
        <p:sp>
          <p:nvSpPr>
            <p:cNvPr id="31753" name="Text Box 45"/>
            <p:cNvSpPr txBox="1">
              <a:spLocks noChangeArrowheads="1"/>
            </p:cNvSpPr>
            <p:nvPr/>
          </p:nvSpPr>
          <p:spPr bwMode="auto">
            <a:xfrm>
              <a:off x="1429" y="3283"/>
              <a:ext cx="11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solidFill>
                    <a:srgbClr val="FF0000"/>
                  </a:solidFill>
                  <a:latin typeface="Times New Roman" pitchFamily="18" charset="0"/>
                </a:rPr>
                <a:t>nrWords = nrWords + 1</a:t>
              </a:r>
            </a:p>
          </p:txBody>
        </p:sp>
        <p:sp>
          <p:nvSpPr>
            <p:cNvPr id="31754" name="Text Box 47"/>
            <p:cNvSpPr txBox="1">
              <a:spLocks noChangeArrowheads="1"/>
            </p:cNvSpPr>
            <p:nvPr/>
          </p:nvSpPr>
          <p:spPr bwMode="auto">
            <a:xfrm>
              <a:off x="43" y="2614"/>
              <a:ext cx="7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>
                  <a:solidFill>
                    <a:srgbClr val="FF0000"/>
                  </a:solidFill>
                  <a:latin typeface="Times New Roman" pitchFamily="18" charset="0"/>
                </a:rPr>
                <a:t>nrWords = 0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09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6" grpId="0"/>
      <p:bldP spid="6249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types &amp; operators</a:t>
            </a:r>
            <a:endParaRPr lang="nl-BE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BE" smtClean="0"/>
              <a:t>K&amp;R, Chapter 2, Types, operators and expressions</a:t>
            </a:r>
            <a:endParaRPr lang="nl-BE" altLang="nl-BE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691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Names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case sensitive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consist of {A,…,Z,a,…,z,_,0,…,9}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starts with {A,…,Z,a,…,z,_}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any length, but at most: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variables: 31 </a:t>
            </a:r>
            <a:r>
              <a:rPr lang="en-US" altLang="nl-BE" sz="2000" i="1" smtClean="0"/>
              <a:t>significant</a:t>
            </a:r>
            <a:endParaRPr lang="en-US" altLang="nl-BE" sz="20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functions: 6 </a:t>
            </a:r>
            <a:r>
              <a:rPr lang="en-US" altLang="nl-BE" sz="2000" i="1" smtClean="0"/>
              <a:t>significant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no reserved words allowed: </a:t>
            </a:r>
            <a:r>
              <a:rPr lang="en-US" altLang="nl-BE" sz="2400" smtClean="0">
                <a:latin typeface="Times New Roman" pitchFamily="18" charset="0"/>
              </a:rPr>
              <a:t>if</a:t>
            </a:r>
            <a:r>
              <a:rPr lang="en-US" altLang="nl-BE" sz="2400" smtClean="0"/>
              <a:t>, </a:t>
            </a:r>
            <a:r>
              <a:rPr lang="en-US" altLang="nl-BE" sz="2400" smtClean="0">
                <a:latin typeface="Times New Roman" pitchFamily="18" charset="0"/>
              </a:rPr>
              <a:t>while</a:t>
            </a:r>
            <a:r>
              <a:rPr lang="en-US" altLang="nl-BE" sz="2400" smtClean="0"/>
              <a:t>, </a:t>
            </a:r>
            <a:r>
              <a:rPr lang="en-US" altLang="nl-BE" sz="2400" smtClean="0">
                <a:latin typeface="Times New Roman" pitchFamily="18" charset="0"/>
              </a:rPr>
              <a:t>char</a:t>
            </a:r>
            <a:r>
              <a:rPr lang="en-US" altLang="nl-BE" sz="2400" smtClean="0"/>
              <a:t>, </a:t>
            </a:r>
            <a:r>
              <a:rPr lang="en-US" altLang="nl-BE" sz="2400" smtClean="0">
                <a:latin typeface="Times New Roman" pitchFamily="18" charset="0"/>
              </a:rPr>
              <a:t>int</a:t>
            </a:r>
            <a:r>
              <a:rPr lang="en-US" altLang="nl-BE" sz="2400" smtClean="0"/>
              <a:t>,…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smtClean="0"/>
              <a:t>convention: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variables, functions: start with lowercase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constants, type names: start with uppercase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names reflect semantics of entity!!!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000" smtClean="0"/>
              <a:t>camelCase (e.g., </a:t>
            </a:r>
            <a:r>
              <a:rPr lang="en-US" altLang="nl-BE" sz="2000" smtClean="0">
                <a:latin typeface="Times New Roman" pitchFamily="18" charset="0"/>
              </a:rPr>
              <a:t>nrOfRuns</a:t>
            </a:r>
            <a:r>
              <a:rPr lang="en-US" altLang="nl-BE" sz="2000" smtClean="0"/>
              <a:t>) or </a:t>
            </a:r>
            <a:r>
              <a:rPr lang="en-US" altLang="nl-BE" sz="2000" smtClean="0">
                <a:latin typeface="Times New Roman" pitchFamily="18" charset="0"/>
              </a:rPr>
              <a:t>'_'</a:t>
            </a:r>
            <a:r>
              <a:rPr lang="en-US" altLang="nl-BE" sz="2000" smtClean="0"/>
              <a:t> (e.g., </a:t>
            </a:r>
            <a:r>
              <a:rPr lang="en-US" altLang="nl-BE" sz="2000" smtClean="0">
                <a:latin typeface="Times New Roman" pitchFamily="18" charset="0"/>
              </a:rPr>
              <a:t>nr_of_runs</a:t>
            </a:r>
            <a:r>
              <a:rPr lang="en-US" altLang="nl-BE" sz="2000" smtClean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nl-BE" sz="24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637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Types: 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char</a:t>
            </a:r>
          </a:p>
          <a:p>
            <a:pPr eaLnBrk="1" hangingPunct="1"/>
            <a:r>
              <a:rPr lang="en-US" altLang="nl-BE" smtClean="0"/>
              <a:t>int</a:t>
            </a:r>
          </a:p>
          <a:p>
            <a:pPr eaLnBrk="1" hangingPunct="1"/>
            <a:r>
              <a:rPr lang="en-US" altLang="nl-BE" smtClean="0"/>
              <a:t>float</a:t>
            </a:r>
          </a:p>
          <a:p>
            <a:pPr eaLnBrk="1" hangingPunct="1"/>
            <a:r>
              <a:rPr lang="en-US" altLang="nl-BE" smtClean="0"/>
              <a:t>double</a:t>
            </a:r>
          </a:p>
          <a:p>
            <a:pPr eaLnBrk="1" hangingPunct="1"/>
            <a:r>
              <a:rPr lang="en-US" altLang="nl-BE" smtClean="0"/>
              <a:t>enum</a:t>
            </a:r>
          </a:p>
          <a:p>
            <a:pPr eaLnBrk="1" hangingPunct="1"/>
            <a:r>
              <a:rPr lang="en-US" altLang="nl-BE" smtClean="0"/>
              <a:t>struct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851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char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mtClean="0"/>
              <a:t>size: typically 1 byte</a:t>
            </a:r>
            <a:br>
              <a:rPr lang="en-US" altLang="nl-BE" smtClean="0"/>
            </a:b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CHAR_MIN</a:t>
            </a:r>
            <a:r>
              <a:rPr lang="en-US" altLang="nl-BE" smtClean="0"/>
              <a:t>,…, </a:t>
            </a:r>
            <a:r>
              <a:rPr lang="en-US" altLang="nl-BE" smtClean="0">
                <a:latin typeface="Times New Roman" pitchFamily="18" charset="0"/>
              </a:rPr>
              <a:t>CHAR_MAX</a:t>
            </a:r>
            <a:endParaRPr lang="en-US" altLang="nl-BE" smtClean="0"/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modifiers: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signed</a:t>
            </a:r>
            <a:r>
              <a:rPr lang="en-US" altLang="nl-BE" smtClean="0"/>
              <a:t>: </a:t>
            </a:r>
            <a:r>
              <a:rPr lang="en-US" altLang="nl-BE" smtClean="0">
                <a:latin typeface="Times New Roman" pitchFamily="18" charset="0"/>
              </a:rPr>
              <a:t>SCHAR_MIN</a:t>
            </a:r>
            <a:r>
              <a:rPr lang="en-US" altLang="nl-BE" smtClean="0"/>
              <a:t>,…, </a:t>
            </a:r>
            <a:r>
              <a:rPr lang="en-US" altLang="nl-BE" smtClean="0">
                <a:latin typeface="Times New Roman" pitchFamily="18" charset="0"/>
              </a:rPr>
              <a:t>SCHAR_MAX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unsigned</a:t>
            </a:r>
            <a:r>
              <a:rPr lang="en-US" altLang="nl-BE" smtClean="0"/>
              <a:t>: </a:t>
            </a:r>
            <a:r>
              <a:rPr lang="en-US" altLang="nl-BE" smtClean="0">
                <a:latin typeface="Times New Roman" pitchFamily="18" charset="0"/>
              </a:rPr>
              <a:t>0</a:t>
            </a:r>
            <a:r>
              <a:rPr lang="en-US" altLang="nl-BE" smtClean="0"/>
              <a:t>,…, </a:t>
            </a:r>
            <a:r>
              <a:rPr lang="en-US" altLang="nl-BE" smtClean="0">
                <a:latin typeface="Times New Roman" pitchFamily="18" charset="0"/>
              </a:rPr>
              <a:t>UCHAR_MAX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char</a:t>
            </a:r>
            <a:r>
              <a:rPr lang="en-US" altLang="nl-BE" smtClean="0"/>
              <a:t> can be </a:t>
            </a:r>
            <a:r>
              <a:rPr lang="en-US" altLang="nl-BE" smtClean="0">
                <a:latin typeface="Times New Roman" pitchFamily="18" charset="0"/>
              </a:rPr>
              <a:t>signed</a:t>
            </a:r>
            <a:r>
              <a:rPr lang="en-US" altLang="nl-BE" smtClean="0"/>
              <a:t> or </a:t>
            </a:r>
            <a:r>
              <a:rPr lang="en-US" altLang="nl-BE" smtClean="0">
                <a:latin typeface="Times New Roman" pitchFamily="18" charset="0"/>
              </a:rPr>
              <a:t>unsigned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almost always irrelevant, just use </a:t>
            </a:r>
            <a:r>
              <a:rPr lang="en-US" altLang="nl-BE" smtClean="0">
                <a:latin typeface="Times New Roman" pitchFamily="18" charset="0"/>
              </a:rPr>
              <a:t>char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constants: </a:t>
            </a:r>
            <a:r>
              <a:rPr lang="en-US" altLang="nl-BE" smtClean="0">
                <a:latin typeface="Times New Roman" pitchFamily="18" charset="0"/>
              </a:rPr>
              <a:t>'a'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'0'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'$'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'/'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','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'.'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note:</a:t>
            </a:r>
            <a:r>
              <a:rPr lang="en-US" altLang="nl-BE" smtClean="0">
                <a:latin typeface="Times New Roman" pitchFamily="18" charset="0"/>
              </a:rPr>
              <a:t> </a:t>
            </a:r>
            <a:r>
              <a:rPr lang="en-US" altLang="nl-BE" smtClean="0">
                <a:solidFill>
                  <a:srgbClr val="FF3300"/>
                </a:solidFill>
                <a:latin typeface="Times New Roman" pitchFamily="18" charset="0"/>
              </a:rPr>
              <a:t>"x" </a:t>
            </a:r>
            <a:r>
              <a:rPr lang="en-US" altLang="nl-BE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  <a:sym typeface="Euclid Symbol"/>
              </a:rPr>
              <a:t>≠</a:t>
            </a:r>
            <a:r>
              <a:rPr lang="en-US" altLang="nl-BE" smtClean="0">
                <a:solidFill>
                  <a:srgbClr val="FF3300"/>
                </a:solidFill>
                <a:latin typeface="Times New Roman" pitchFamily="18" charset="0"/>
              </a:rPr>
              <a:t> 'x'</a:t>
            </a:r>
            <a:r>
              <a:rPr lang="en-US" altLang="nl-BE" smtClean="0"/>
              <a:t> !!!</a:t>
            </a:r>
          </a:p>
        </p:txBody>
      </p:sp>
      <p:grpSp>
        <p:nvGrpSpPr>
          <p:cNvPr id="6148" name="Group 12"/>
          <p:cNvGrpSpPr>
            <a:grpSpLocks/>
          </p:cNvGrpSpPr>
          <p:nvPr/>
        </p:nvGrpSpPr>
        <p:grpSpPr bwMode="auto">
          <a:xfrm>
            <a:off x="6084888" y="1341438"/>
            <a:ext cx="2916237" cy="1728787"/>
            <a:chOff x="3833" y="935"/>
            <a:chExt cx="1837" cy="1089"/>
          </a:xfrm>
        </p:grpSpPr>
        <p:sp>
          <p:nvSpPr>
            <p:cNvPr id="6149" name="Text Box 9"/>
            <p:cNvSpPr txBox="1">
              <a:spLocks noChangeArrowheads="1"/>
            </p:cNvSpPr>
            <p:nvPr/>
          </p:nvSpPr>
          <p:spPr bwMode="auto">
            <a:xfrm>
              <a:off x="4087" y="935"/>
              <a:ext cx="15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defined in </a:t>
              </a:r>
              <a:r>
                <a:rPr lang="en-US" altLang="nl-BE" sz="2400">
                  <a:latin typeface="Times New Roman" pitchFamily="18" charset="0"/>
                </a:rPr>
                <a:t>limits.h</a:t>
              </a:r>
            </a:p>
          </p:txBody>
        </p:sp>
        <p:sp>
          <p:nvSpPr>
            <p:cNvPr id="6150" name="Line 10"/>
            <p:cNvSpPr>
              <a:spLocks noChangeShapeType="1"/>
            </p:cNvSpPr>
            <p:nvPr/>
          </p:nvSpPr>
          <p:spPr bwMode="auto">
            <a:xfrm flipH="1">
              <a:off x="3833" y="1162"/>
              <a:ext cx="27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6151" name="Line 11"/>
            <p:cNvSpPr>
              <a:spLocks noChangeShapeType="1"/>
            </p:cNvSpPr>
            <p:nvPr/>
          </p:nvSpPr>
          <p:spPr bwMode="auto">
            <a:xfrm flipH="1">
              <a:off x="4105" y="1253"/>
              <a:ext cx="9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332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C as programming language</a:t>
            </a:r>
          </a:p>
          <a:p>
            <a:pPr lvl="1"/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semantics</a:t>
            </a:r>
          </a:p>
          <a:p>
            <a:r>
              <a:rPr lang="en-US" dirty="0" smtClean="0"/>
              <a:t>Data structures &amp; algorithms</a:t>
            </a:r>
          </a:p>
          <a:p>
            <a:pPr lvl="1"/>
            <a:r>
              <a:rPr lang="en-US" dirty="0" smtClean="0"/>
              <a:t>not extensive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8700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Special characters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'\a'</a:t>
            </a:r>
            <a:r>
              <a:rPr lang="en-US" altLang="nl-BE" smtClean="0"/>
              <a:t>: bell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'\n'</a:t>
            </a:r>
            <a:r>
              <a:rPr lang="en-US" altLang="nl-BE" smtClean="0"/>
              <a:t>: new line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'\r'</a:t>
            </a:r>
            <a:r>
              <a:rPr lang="en-US" altLang="nl-BE" smtClean="0"/>
              <a:t>: carriage return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'\t'</a:t>
            </a:r>
            <a:r>
              <a:rPr lang="en-US" altLang="nl-BE" smtClean="0"/>
              <a:t>: horizontal tab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'\\'</a:t>
            </a:r>
            <a:r>
              <a:rPr lang="en-US" altLang="nl-BE" smtClean="0"/>
              <a:t>: backslash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'\''</a:t>
            </a:r>
            <a:r>
              <a:rPr lang="en-US" altLang="nl-BE" smtClean="0"/>
              <a:t>: single quote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'\"'</a:t>
            </a:r>
            <a:r>
              <a:rPr lang="en-US" altLang="nl-BE" smtClean="0"/>
              <a:t>: double quote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'\0'</a:t>
            </a:r>
            <a:r>
              <a:rPr lang="en-US" altLang="nl-BE" smtClean="0"/>
              <a:t>: null character (terminates strings)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634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int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mtClean="0"/>
              <a:t>size: typically 4 bytes,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nl-BE" smtClean="0">
                <a:latin typeface="Times New Roman" pitchFamily="18" charset="0"/>
              </a:rPr>
              <a:t>        INT_MIN</a:t>
            </a:r>
            <a:r>
              <a:rPr lang="en-US" altLang="nl-BE" smtClean="0"/>
              <a:t>,…,</a:t>
            </a:r>
            <a:r>
              <a:rPr lang="en-US" altLang="nl-BE" smtClean="0">
                <a:latin typeface="Times New Roman" pitchFamily="18" charset="0"/>
              </a:rPr>
              <a:t>INT_MAX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modifiers: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unsigned int</a:t>
            </a:r>
            <a:r>
              <a:rPr lang="en-US" altLang="nl-BE" smtClean="0">
                <a:latin typeface="Euclid"/>
              </a:rPr>
              <a:t> </a:t>
            </a:r>
            <a:r>
              <a:rPr lang="en-US" altLang="nl-BE" smtClean="0">
                <a:latin typeface="Euclid"/>
                <a:sym typeface="Symbol" pitchFamily="18" charset="2"/>
              </a:rPr>
              <a:t></a:t>
            </a:r>
            <a:r>
              <a:rPr lang="en-US" altLang="nl-BE" smtClean="0">
                <a:latin typeface="Times New Roman" pitchFamily="18" charset="0"/>
              </a:rPr>
              <a:t> unsigned</a:t>
            </a:r>
            <a:r>
              <a:rPr lang="en-US" altLang="nl-BE" smtClean="0"/>
              <a:t>: </a:t>
            </a:r>
            <a:r>
              <a:rPr lang="en-US" altLang="nl-BE" smtClean="0">
                <a:latin typeface="Times New Roman" pitchFamily="18" charset="0"/>
              </a:rPr>
              <a:t>0</a:t>
            </a:r>
            <a:r>
              <a:rPr lang="en-US" altLang="nl-BE" smtClean="0"/>
              <a:t>,…,</a:t>
            </a:r>
            <a:r>
              <a:rPr lang="en-US" altLang="nl-BE" smtClean="0">
                <a:latin typeface="Times New Roman" pitchFamily="18" charset="0"/>
              </a:rPr>
              <a:t>UINT_MAX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short int </a:t>
            </a:r>
            <a:r>
              <a:rPr lang="en-US" altLang="nl-BE" smtClean="0">
                <a:latin typeface="Euclid"/>
                <a:sym typeface="Symbol" pitchFamily="18" charset="2"/>
              </a:rPr>
              <a:t></a:t>
            </a:r>
            <a:r>
              <a:rPr lang="en-US" altLang="nl-BE" smtClean="0">
                <a:latin typeface="Times New Roman" pitchFamily="18" charset="0"/>
              </a:rPr>
              <a:t> short</a:t>
            </a:r>
            <a:r>
              <a:rPr lang="en-US" altLang="nl-BE" smtClean="0"/>
              <a:t>: </a:t>
            </a:r>
            <a:r>
              <a:rPr lang="en-US" altLang="nl-BE" smtClean="0">
                <a:latin typeface="Times New Roman" pitchFamily="18" charset="0"/>
              </a:rPr>
              <a:t>SHRT_MIN</a:t>
            </a:r>
            <a:r>
              <a:rPr lang="en-US" altLang="nl-BE" smtClean="0"/>
              <a:t>,…,</a:t>
            </a:r>
            <a:r>
              <a:rPr lang="en-US" altLang="nl-BE" smtClean="0">
                <a:latin typeface="Times New Roman" pitchFamily="18" charset="0"/>
              </a:rPr>
              <a:t>SHRT_MAX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unsigned short: 0,…,USHRT_MAX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long int </a:t>
            </a:r>
            <a:r>
              <a:rPr lang="en-US" altLang="nl-BE" smtClean="0">
                <a:latin typeface="Euclid"/>
                <a:sym typeface="Symbol" pitchFamily="18" charset="2"/>
              </a:rPr>
              <a:t></a:t>
            </a:r>
            <a:r>
              <a:rPr lang="en-US" altLang="nl-BE" smtClean="0">
                <a:latin typeface="Times New Roman" pitchFamily="18" charset="0"/>
              </a:rPr>
              <a:t> long</a:t>
            </a:r>
            <a:r>
              <a:rPr lang="en-US" altLang="nl-BE" smtClean="0"/>
              <a:t>: </a:t>
            </a:r>
            <a:r>
              <a:rPr lang="en-US" altLang="nl-BE" smtClean="0">
                <a:latin typeface="Times New Roman" pitchFamily="18" charset="0"/>
              </a:rPr>
              <a:t>LONG_MIN</a:t>
            </a:r>
            <a:r>
              <a:rPr lang="en-US" altLang="nl-BE" smtClean="0"/>
              <a:t>,…,</a:t>
            </a:r>
            <a:r>
              <a:rPr lang="en-US" altLang="nl-BE" smtClean="0">
                <a:latin typeface="Times New Roman" pitchFamily="18" charset="0"/>
              </a:rPr>
              <a:t>LONG_MAX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unsigned long: 0,…,ULONG_MAX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constants: </a:t>
            </a:r>
            <a:r>
              <a:rPr lang="en-US" altLang="nl-BE" smtClean="0">
                <a:latin typeface="Times New Roman" pitchFamily="18" charset="0"/>
              </a:rPr>
              <a:t>-2434, 12, 17U, -19344L, 1235UL</a:t>
            </a:r>
          </a:p>
        </p:txBody>
      </p:sp>
      <p:grpSp>
        <p:nvGrpSpPr>
          <p:cNvPr id="8196" name="Group 22"/>
          <p:cNvGrpSpPr>
            <a:grpSpLocks/>
          </p:cNvGrpSpPr>
          <p:nvPr/>
        </p:nvGrpSpPr>
        <p:grpSpPr bwMode="auto">
          <a:xfrm>
            <a:off x="5651500" y="1819275"/>
            <a:ext cx="3492500" cy="1249363"/>
            <a:chOff x="3560" y="1146"/>
            <a:chExt cx="2200" cy="787"/>
          </a:xfrm>
        </p:grpSpPr>
        <p:sp>
          <p:nvSpPr>
            <p:cNvPr id="8210" name="Text Box 6"/>
            <p:cNvSpPr txBox="1">
              <a:spLocks noChangeArrowheads="1"/>
            </p:cNvSpPr>
            <p:nvPr/>
          </p:nvSpPr>
          <p:spPr bwMode="auto">
            <a:xfrm>
              <a:off x="4177" y="1146"/>
              <a:ext cx="15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defined in </a:t>
              </a:r>
              <a:r>
                <a:rPr lang="en-US" altLang="nl-BE" sz="2400">
                  <a:latin typeface="Times New Roman" pitchFamily="18" charset="0"/>
                </a:rPr>
                <a:t>limits.h</a:t>
              </a:r>
            </a:p>
          </p:txBody>
        </p:sp>
        <p:sp>
          <p:nvSpPr>
            <p:cNvPr id="8211" name="Line 7"/>
            <p:cNvSpPr>
              <a:spLocks noChangeShapeType="1"/>
            </p:cNvSpPr>
            <p:nvPr/>
          </p:nvSpPr>
          <p:spPr bwMode="auto">
            <a:xfrm flipH="1">
              <a:off x="3560" y="1344"/>
              <a:ext cx="59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212" name="Line 8"/>
            <p:cNvSpPr>
              <a:spLocks noChangeShapeType="1"/>
            </p:cNvSpPr>
            <p:nvPr/>
          </p:nvSpPr>
          <p:spPr bwMode="auto">
            <a:xfrm flipH="1">
              <a:off x="3923" y="1389"/>
              <a:ext cx="272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8197" name="Group 18"/>
          <p:cNvGrpSpPr>
            <a:grpSpLocks/>
          </p:cNvGrpSpPr>
          <p:nvPr/>
        </p:nvGrpSpPr>
        <p:grpSpPr bwMode="auto">
          <a:xfrm>
            <a:off x="3492500" y="5924550"/>
            <a:ext cx="719138" cy="673100"/>
            <a:chOff x="2200" y="3612"/>
            <a:chExt cx="453" cy="424"/>
          </a:xfrm>
        </p:grpSpPr>
        <p:sp>
          <p:nvSpPr>
            <p:cNvPr id="8207" name="Text Box 9"/>
            <p:cNvSpPr txBox="1">
              <a:spLocks noChangeArrowheads="1"/>
            </p:cNvSpPr>
            <p:nvPr/>
          </p:nvSpPr>
          <p:spPr bwMode="auto">
            <a:xfrm>
              <a:off x="2294" y="3805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int</a:t>
              </a:r>
            </a:p>
          </p:txBody>
        </p:sp>
        <p:sp>
          <p:nvSpPr>
            <p:cNvPr id="8208" name="Line 13"/>
            <p:cNvSpPr>
              <a:spLocks noChangeShapeType="1"/>
            </p:cNvSpPr>
            <p:nvPr/>
          </p:nvSpPr>
          <p:spPr bwMode="auto">
            <a:xfrm flipH="1" flipV="1">
              <a:off x="2200" y="3612"/>
              <a:ext cx="1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209" name="Line 14"/>
            <p:cNvSpPr>
              <a:spLocks noChangeShapeType="1"/>
            </p:cNvSpPr>
            <p:nvPr/>
          </p:nvSpPr>
          <p:spPr bwMode="auto">
            <a:xfrm flipV="1">
              <a:off x="2517" y="3612"/>
              <a:ext cx="1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8198" name="Group 19"/>
          <p:cNvGrpSpPr>
            <a:grpSpLocks/>
          </p:cNvGrpSpPr>
          <p:nvPr/>
        </p:nvGrpSpPr>
        <p:grpSpPr bwMode="auto">
          <a:xfrm>
            <a:off x="4427538" y="5924550"/>
            <a:ext cx="1111250" cy="673100"/>
            <a:chOff x="2789" y="3612"/>
            <a:chExt cx="700" cy="424"/>
          </a:xfrm>
        </p:grpSpPr>
        <p:sp>
          <p:nvSpPr>
            <p:cNvPr id="8205" name="Text Box 10"/>
            <p:cNvSpPr txBox="1">
              <a:spLocks noChangeArrowheads="1"/>
            </p:cNvSpPr>
            <p:nvPr/>
          </p:nvSpPr>
          <p:spPr bwMode="auto">
            <a:xfrm>
              <a:off x="2789" y="3805"/>
              <a:ext cx="7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unsigned</a:t>
              </a:r>
            </a:p>
          </p:txBody>
        </p:sp>
        <p:sp>
          <p:nvSpPr>
            <p:cNvPr id="8206" name="Line 15"/>
            <p:cNvSpPr>
              <a:spLocks noChangeShapeType="1"/>
            </p:cNvSpPr>
            <p:nvPr/>
          </p:nvSpPr>
          <p:spPr bwMode="auto">
            <a:xfrm flipV="1">
              <a:off x="3152" y="361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8199" name="Group 20"/>
          <p:cNvGrpSpPr>
            <a:grpSpLocks/>
          </p:cNvGrpSpPr>
          <p:nvPr/>
        </p:nvGrpSpPr>
        <p:grpSpPr bwMode="auto">
          <a:xfrm>
            <a:off x="6011863" y="5924550"/>
            <a:ext cx="615950" cy="673100"/>
            <a:chOff x="3787" y="3612"/>
            <a:chExt cx="388" cy="424"/>
          </a:xfrm>
        </p:grpSpPr>
        <p:sp>
          <p:nvSpPr>
            <p:cNvPr id="8203" name="Text Box 11"/>
            <p:cNvSpPr txBox="1">
              <a:spLocks noChangeArrowheads="1"/>
            </p:cNvSpPr>
            <p:nvPr/>
          </p:nvSpPr>
          <p:spPr bwMode="auto">
            <a:xfrm>
              <a:off x="3787" y="3805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long</a:t>
              </a:r>
            </a:p>
          </p:txBody>
        </p:sp>
        <p:sp>
          <p:nvSpPr>
            <p:cNvPr id="8204" name="Line 16"/>
            <p:cNvSpPr>
              <a:spLocks noChangeShapeType="1"/>
            </p:cNvSpPr>
            <p:nvPr/>
          </p:nvSpPr>
          <p:spPr bwMode="auto">
            <a:xfrm flipV="1">
              <a:off x="3969" y="361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8200" name="Group 21"/>
          <p:cNvGrpSpPr>
            <a:grpSpLocks/>
          </p:cNvGrpSpPr>
          <p:nvPr/>
        </p:nvGrpSpPr>
        <p:grpSpPr bwMode="auto">
          <a:xfrm>
            <a:off x="7019925" y="5924550"/>
            <a:ext cx="1606550" cy="673100"/>
            <a:chOff x="4422" y="3612"/>
            <a:chExt cx="1012" cy="424"/>
          </a:xfrm>
        </p:grpSpPr>
        <p:sp>
          <p:nvSpPr>
            <p:cNvPr id="8201" name="Text Box 12"/>
            <p:cNvSpPr txBox="1">
              <a:spLocks noChangeArrowheads="1"/>
            </p:cNvSpPr>
            <p:nvPr/>
          </p:nvSpPr>
          <p:spPr bwMode="auto">
            <a:xfrm>
              <a:off x="4422" y="3805"/>
              <a:ext cx="10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unsigned long</a:t>
              </a:r>
            </a:p>
          </p:txBody>
        </p:sp>
        <p:sp>
          <p:nvSpPr>
            <p:cNvPr id="8202" name="Line 17"/>
            <p:cNvSpPr>
              <a:spLocks noChangeShapeType="1"/>
            </p:cNvSpPr>
            <p:nvPr/>
          </p:nvSpPr>
          <p:spPr bwMode="auto">
            <a:xfrm flipV="1">
              <a:off x="4967" y="361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394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float</a:t>
            </a:r>
            <a:r>
              <a:rPr lang="en-US" altLang="nl-BE" smtClean="0"/>
              <a:t> &amp; </a:t>
            </a:r>
            <a:r>
              <a:rPr lang="en-US" altLang="nl-BE" smtClean="0">
                <a:latin typeface="Times New Roman" pitchFamily="18" charset="0"/>
              </a:rPr>
              <a:t>double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float</a:t>
            </a:r>
            <a:r>
              <a:rPr lang="en-US" altLang="nl-BE" smtClean="0"/>
              <a:t>: forget it for now</a:t>
            </a:r>
          </a:p>
          <a:p>
            <a:pPr eaLnBrk="1" hangingPunct="1"/>
            <a:r>
              <a:rPr lang="en-US" altLang="nl-BE" smtClean="0"/>
              <a:t>size: typically 8 bytes</a:t>
            </a:r>
            <a:br>
              <a:rPr lang="en-US" altLang="nl-BE" smtClean="0"/>
            </a:br>
            <a:r>
              <a:rPr lang="en-US" altLang="nl-BE" smtClean="0"/>
              <a:t>  </a:t>
            </a:r>
            <a:r>
              <a:rPr lang="en-US" altLang="nl-BE" sz="2400" smtClean="0">
                <a:latin typeface="Times New Roman" pitchFamily="18" charset="0"/>
              </a:rPr>
              <a:t>-DBL_MAX,…,-DBL_MIN, 0.0, DBL_MIN,…,DBL_MAX</a:t>
            </a:r>
          </a:p>
          <a:p>
            <a:pPr eaLnBrk="1" hangingPunct="1"/>
            <a:r>
              <a:rPr lang="en-US" altLang="nl-BE" smtClean="0"/>
              <a:t>precision: </a:t>
            </a:r>
            <a:r>
              <a:rPr lang="en-US" altLang="nl-BE" smtClean="0">
                <a:latin typeface="Times New Roman" pitchFamily="18" charset="0"/>
              </a:rPr>
              <a:t>DBL_EPSILON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DBL_DIG</a:t>
            </a:r>
          </a:p>
          <a:p>
            <a:pPr eaLnBrk="1" hangingPunct="1"/>
            <a:r>
              <a:rPr lang="en-US" altLang="nl-BE" smtClean="0"/>
              <a:t>modifiers:</a:t>
            </a:r>
          </a:p>
          <a:p>
            <a:pPr lvl="1" eaLnBrk="1" hangingPunct="1"/>
            <a:r>
              <a:rPr lang="en-US" altLang="nl-BE" smtClean="0">
                <a:latin typeface="Times New Roman" pitchFamily="18" charset="0"/>
              </a:rPr>
              <a:t>long double</a:t>
            </a:r>
            <a:r>
              <a:rPr lang="en-US" altLang="nl-BE" smtClean="0"/>
              <a:t>: rarely used</a:t>
            </a:r>
          </a:p>
          <a:p>
            <a:pPr eaLnBrk="1" hangingPunct="1"/>
            <a:r>
              <a:rPr lang="en-US" altLang="nl-BE" smtClean="0"/>
              <a:t>constants: </a:t>
            </a:r>
            <a:r>
              <a:rPr lang="en-US" altLang="nl-BE" smtClean="0">
                <a:latin typeface="Times New Roman" pitchFamily="18" charset="0"/>
              </a:rPr>
              <a:t>-34.0, .5, -0.3, 1.3e12, -1.1e-3</a:t>
            </a:r>
          </a:p>
          <a:p>
            <a:pPr lvl="1" eaLnBrk="1" hangingPunct="1"/>
            <a:r>
              <a:rPr lang="en-US" altLang="nl-BE" smtClean="0"/>
              <a:t>convention: use decimal separator</a:t>
            </a:r>
            <a:r>
              <a:rPr lang="en-US" altLang="nl-BE" smtClean="0">
                <a:latin typeface="Times New Roman" pitchFamily="18" charset="0"/>
              </a:rPr>
              <a:t> '.'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4714875" y="1341438"/>
            <a:ext cx="4249738" cy="1943100"/>
            <a:chOff x="2880" y="799"/>
            <a:chExt cx="2677" cy="1224"/>
          </a:xfrm>
        </p:grpSpPr>
        <p:sp>
          <p:nvSpPr>
            <p:cNvPr id="9221" name="Text Box 5"/>
            <p:cNvSpPr txBox="1">
              <a:spLocks noChangeArrowheads="1"/>
            </p:cNvSpPr>
            <p:nvPr/>
          </p:nvSpPr>
          <p:spPr bwMode="auto">
            <a:xfrm>
              <a:off x="4059" y="799"/>
              <a:ext cx="1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defined in </a:t>
              </a:r>
              <a:r>
                <a:rPr lang="en-US" altLang="nl-BE" sz="2400">
                  <a:latin typeface="Times New Roman" pitchFamily="18" charset="0"/>
                </a:rPr>
                <a:t>float.h</a:t>
              </a:r>
            </a:p>
          </p:txBody>
        </p:sp>
        <p:sp>
          <p:nvSpPr>
            <p:cNvPr id="9222" name="Line 6"/>
            <p:cNvSpPr>
              <a:spLocks noChangeShapeType="1"/>
            </p:cNvSpPr>
            <p:nvPr/>
          </p:nvSpPr>
          <p:spPr bwMode="auto">
            <a:xfrm flipH="1">
              <a:off x="2880" y="1071"/>
              <a:ext cx="1134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9223" name="Line 7"/>
            <p:cNvSpPr>
              <a:spLocks noChangeShapeType="1"/>
            </p:cNvSpPr>
            <p:nvPr/>
          </p:nvSpPr>
          <p:spPr bwMode="auto">
            <a:xfrm flipH="1">
              <a:off x="4241" y="1117"/>
              <a:ext cx="0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855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Representation of </a:t>
            </a:r>
            <a:r>
              <a:rPr lang="en-US" altLang="nl-BE" smtClean="0">
                <a:latin typeface="Times New Roman" pitchFamily="18" charset="0"/>
              </a:rPr>
              <a:t>double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 flipV="1">
            <a:off x="1116013" y="1412875"/>
            <a:ext cx="0" cy="5040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684213" y="1198563"/>
            <a:ext cx="4079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latin typeface="+mn-lt"/>
                <a:cs typeface="+mn-cs"/>
                <a:sym typeface="Euclid Extra" pitchFamily="18" charset="2"/>
              </a:rPr>
              <a:t>R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201613" y="2259013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>
                <a:latin typeface="Euclid"/>
                <a:sym typeface="Symbol"/>
              </a:rPr>
              <a:t></a:t>
            </a:r>
            <a:r>
              <a:rPr lang="en-US" altLang="nl-BE" sz="1800" dirty="0" smtClean="0">
                <a:latin typeface="Euclid"/>
                <a:sym typeface="Euclid Symbol"/>
              </a:rPr>
              <a:t> </a:t>
            </a:r>
            <a:r>
              <a:rPr lang="en-US" altLang="nl-BE" sz="1800" dirty="0">
                <a:latin typeface="Euclid"/>
              </a:rPr>
              <a:t>10</a:t>
            </a:r>
            <a:r>
              <a:rPr lang="en-US" altLang="nl-BE" sz="1800" baseline="30000" dirty="0">
                <a:latin typeface="Euclid"/>
              </a:rPr>
              <a:t>308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179388" y="5300663"/>
            <a:ext cx="963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>
                <a:latin typeface="Euclid"/>
                <a:sym typeface="Symbol"/>
              </a:rPr>
              <a:t> </a:t>
            </a:r>
            <a:r>
              <a:rPr lang="en-US" altLang="nl-BE" sz="1800" dirty="0" smtClean="0">
                <a:latin typeface="Euclid"/>
                <a:sym typeface="Euclid Symbol"/>
              </a:rPr>
              <a:t>-</a:t>
            </a:r>
            <a:r>
              <a:rPr lang="en-US" altLang="nl-BE" sz="1800" dirty="0">
                <a:latin typeface="Euclid"/>
              </a:rPr>
              <a:t>10</a:t>
            </a:r>
            <a:r>
              <a:rPr lang="en-US" altLang="nl-BE" sz="1800" baseline="30000" dirty="0">
                <a:latin typeface="Euclid"/>
              </a:rPr>
              <a:t>308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592138" y="43164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/>
              </a:rPr>
              <a:t>0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179388" y="407035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Euclid"/>
                <a:sym typeface="Symbol"/>
              </a:rPr>
              <a:t></a:t>
            </a:r>
            <a:r>
              <a:rPr lang="en-US" altLang="nl-BE" sz="1800" dirty="0" smtClean="0">
                <a:latin typeface="Euclid"/>
                <a:sym typeface="Euclid Symbol"/>
              </a:rPr>
              <a:t> </a:t>
            </a:r>
            <a:r>
              <a:rPr lang="en-US" altLang="nl-BE" sz="1800" dirty="0">
                <a:latin typeface="Euclid"/>
              </a:rPr>
              <a:t>10</a:t>
            </a:r>
            <a:r>
              <a:rPr lang="en-US" altLang="nl-BE" sz="1800" baseline="30000" dirty="0">
                <a:latin typeface="Euclid"/>
              </a:rPr>
              <a:t>-308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179388" y="4591050"/>
            <a:ext cx="10150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smtClean="0">
                <a:latin typeface="Euclid"/>
                <a:sym typeface="Symbol"/>
              </a:rPr>
              <a:t> </a:t>
            </a:r>
            <a:r>
              <a:rPr lang="en-US" altLang="nl-BE" sz="1800" dirty="0" smtClean="0">
                <a:latin typeface="Euclid"/>
                <a:sym typeface="Euclid Symbol"/>
              </a:rPr>
              <a:t>-</a:t>
            </a:r>
            <a:r>
              <a:rPr lang="en-US" altLang="nl-BE" sz="1800" dirty="0">
                <a:latin typeface="Euclid"/>
              </a:rPr>
              <a:t>10</a:t>
            </a:r>
            <a:r>
              <a:rPr lang="en-US" altLang="nl-BE" sz="1800" baseline="30000" dirty="0">
                <a:latin typeface="Euclid"/>
              </a:rPr>
              <a:t>-308</a:t>
            </a:r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998538" y="24923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998538" y="43656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1009650" y="45815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1016000" y="44751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1004888" y="55229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1627188" y="2225675"/>
            <a:ext cx="134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DBL_MAX</a:t>
            </a:r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1571625" y="3789363"/>
            <a:ext cx="1257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DBL_MIN</a:t>
            </a:r>
          </a:p>
        </p:txBody>
      </p:sp>
      <p:sp>
        <p:nvSpPr>
          <p:cNvPr id="52241" name="Text Box 17"/>
          <p:cNvSpPr txBox="1">
            <a:spLocks noChangeArrowheads="1"/>
          </p:cNvSpPr>
          <p:nvPr/>
        </p:nvSpPr>
        <p:spPr bwMode="auto">
          <a:xfrm>
            <a:off x="1547813" y="4718050"/>
            <a:ext cx="1276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-DBL_MIN</a:t>
            </a: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1671638" y="1531938"/>
            <a:ext cx="536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+</a:t>
            </a:r>
            <a:r>
              <a:rPr lang="en-US" altLang="nl-BE" sz="1800">
                <a:latin typeface="Euclid"/>
                <a:sym typeface="Symbol" pitchFamily="18" charset="2"/>
              </a:rPr>
              <a:t></a:t>
            </a:r>
            <a:endParaRPr lang="en-US" altLang="nl-BE" sz="1800">
              <a:latin typeface="Euclid"/>
              <a:sym typeface="Euclid Symbol"/>
            </a:endParaRPr>
          </a:p>
        </p:txBody>
      </p:sp>
      <p:sp>
        <p:nvSpPr>
          <p:cNvPr id="52243" name="AutoShape 19"/>
          <p:cNvSpPr>
            <a:spLocks/>
          </p:cNvSpPr>
          <p:nvPr/>
        </p:nvSpPr>
        <p:spPr bwMode="auto">
          <a:xfrm>
            <a:off x="1214438" y="4243388"/>
            <a:ext cx="144462" cy="215900"/>
          </a:xfrm>
          <a:prstGeom prst="rightBrace">
            <a:avLst>
              <a:gd name="adj1" fmla="val 1245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44" name="AutoShape 20"/>
          <p:cNvSpPr>
            <a:spLocks/>
          </p:cNvSpPr>
          <p:nvPr/>
        </p:nvSpPr>
        <p:spPr bwMode="auto">
          <a:xfrm>
            <a:off x="1225550" y="4481513"/>
            <a:ext cx="144463" cy="215900"/>
          </a:xfrm>
          <a:prstGeom prst="rightBrace">
            <a:avLst>
              <a:gd name="adj1" fmla="val 1245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1692275" y="4286250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0.0</a:t>
            </a: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 flipV="1">
            <a:off x="1331913" y="4076700"/>
            <a:ext cx="2159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1187450" y="44751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48" name="AutoShape 24"/>
          <p:cNvSpPr>
            <a:spLocks/>
          </p:cNvSpPr>
          <p:nvPr/>
        </p:nvSpPr>
        <p:spPr bwMode="auto">
          <a:xfrm>
            <a:off x="1235075" y="2373313"/>
            <a:ext cx="144463" cy="215900"/>
          </a:xfrm>
          <a:prstGeom prst="rightBrace">
            <a:avLst>
              <a:gd name="adj1" fmla="val 1245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49" name="AutoShape 25"/>
          <p:cNvSpPr>
            <a:spLocks/>
          </p:cNvSpPr>
          <p:nvPr/>
        </p:nvSpPr>
        <p:spPr bwMode="auto">
          <a:xfrm>
            <a:off x="1250950" y="1341438"/>
            <a:ext cx="152400" cy="1008062"/>
          </a:xfrm>
          <a:prstGeom prst="rightBrace">
            <a:avLst>
              <a:gd name="adj1" fmla="val 551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1187450" y="1125538"/>
            <a:ext cx="28892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51" name="Line 27"/>
          <p:cNvSpPr>
            <a:spLocks noChangeShapeType="1"/>
          </p:cNvSpPr>
          <p:nvPr/>
        </p:nvSpPr>
        <p:spPr bwMode="auto">
          <a:xfrm flipV="1">
            <a:off x="1387475" y="2405063"/>
            <a:ext cx="288925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52" name="Line 28"/>
          <p:cNvSpPr>
            <a:spLocks noChangeShapeType="1"/>
          </p:cNvSpPr>
          <p:nvPr/>
        </p:nvSpPr>
        <p:spPr bwMode="auto">
          <a:xfrm flipV="1">
            <a:off x="1403350" y="1700213"/>
            <a:ext cx="28892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53" name="Line 29"/>
          <p:cNvSpPr>
            <a:spLocks noChangeShapeType="1"/>
          </p:cNvSpPr>
          <p:nvPr/>
        </p:nvSpPr>
        <p:spPr bwMode="auto">
          <a:xfrm>
            <a:off x="1347788" y="4579938"/>
            <a:ext cx="2159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54" name="AutoShape 30"/>
          <p:cNvSpPr>
            <a:spLocks/>
          </p:cNvSpPr>
          <p:nvPr/>
        </p:nvSpPr>
        <p:spPr bwMode="auto">
          <a:xfrm flipV="1">
            <a:off x="1187450" y="5595938"/>
            <a:ext cx="152400" cy="1008062"/>
          </a:xfrm>
          <a:prstGeom prst="rightBrace">
            <a:avLst>
              <a:gd name="adj1" fmla="val 551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 flipV="1">
            <a:off x="1123950" y="6480175"/>
            <a:ext cx="288925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179513" y="5384800"/>
            <a:ext cx="1757362" cy="427038"/>
            <a:chOff x="3404" y="3206"/>
            <a:chExt cx="1107" cy="269"/>
          </a:xfrm>
        </p:grpSpPr>
        <p:sp>
          <p:nvSpPr>
            <p:cNvPr id="10311" name="Text Box 33"/>
            <p:cNvSpPr txBox="1">
              <a:spLocks noChangeArrowheads="1"/>
            </p:cNvSpPr>
            <p:nvPr/>
          </p:nvSpPr>
          <p:spPr bwMode="auto">
            <a:xfrm>
              <a:off x="3651" y="3244"/>
              <a:ext cx="8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-DBL_MAX</a:t>
              </a:r>
            </a:p>
          </p:txBody>
        </p:sp>
        <p:sp>
          <p:nvSpPr>
            <p:cNvPr id="10312" name="AutoShape 34"/>
            <p:cNvSpPr>
              <a:spLocks/>
            </p:cNvSpPr>
            <p:nvPr/>
          </p:nvSpPr>
          <p:spPr bwMode="auto">
            <a:xfrm>
              <a:off x="3404" y="3206"/>
              <a:ext cx="91" cy="136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313" name="Line 35"/>
            <p:cNvSpPr>
              <a:spLocks noChangeShapeType="1"/>
            </p:cNvSpPr>
            <p:nvPr/>
          </p:nvSpPr>
          <p:spPr bwMode="auto">
            <a:xfrm>
              <a:off x="3500" y="3274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52260" name="Line 36"/>
          <p:cNvSpPr>
            <a:spLocks noChangeShapeType="1"/>
          </p:cNvSpPr>
          <p:nvPr/>
        </p:nvSpPr>
        <p:spPr bwMode="auto">
          <a:xfrm>
            <a:off x="1343025" y="6100763"/>
            <a:ext cx="288925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274" name="Line 37"/>
          <p:cNvSpPr>
            <a:spLocks noChangeShapeType="1"/>
          </p:cNvSpPr>
          <p:nvPr/>
        </p:nvSpPr>
        <p:spPr bwMode="auto">
          <a:xfrm>
            <a:off x="996950" y="32575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62" name="Text Box 38"/>
          <p:cNvSpPr txBox="1">
            <a:spLocks noChangeArrowheads="1"/>
          </p:cNvSpPr>
          <p:nvPr/>
        </p:nvSpPr>
        <p:spPr bwMode="auto">
          <a:xfrm>
            <a:off x="1625600" y="2990850"/>
            <a:ext cx="212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0.666666666666667</a:t>
            </a:r>
          </a:p>
        </p:txBody>
      </p:sp>
      <p:sp>
        <p:nvSpPr>
          <p:cNvPr id="52263" name="AutoShape 39"/>
          <p:cNvSpPr>
            <a:spLocks/>
          </p:cNvSpPr>
          <p:nvPr/>
        </p:nvSpPr>
        <p:spPr bwMode="auto">
          <a:xfrm>
            <a:off x="1233488" y="3138488"/>
            <a:ext cx="144462" cy="215900"/>
          </a:xfrm>
          <a:prstGeom prst="rightBrace">
            <a:avLst>
              <a:gd name="adj1" fmla="val 1245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64" name="Line 40"/>
          <p:cNvSpPr>
            <a:spLocks noChangeShapeType="1"/>
          </p:cNvSpPr>
          <p:nvPr/>
        </p:nvSpPr>
        <p:spPr bwMode="auto">
          <a:xfrm flipV="1">
            <a:off x="1385888" y="3170238"/>
            <a:ext cx="288925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278" name="Text Box 41"/>
          <p:cNvSpPr txBox="1">
            <a:spLocks noChangeArrowheads="1"/>
          </p:cNvSpPr>
          <p:nvPr/>
        </p:nvSpPr>
        <p:spPr bwMode="auto">
          <a:xfrm>
            <a:off x="508000" y="3087688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Euclid"/>
              </a:rPr>
              <a:t>2/3</a:t>
            </a:r>
          </a:p>
        </p:txBody>
      </p:sp>
      <p:sp>
        <p:nvSpPr>
          <p:cNvPr id="52266" name="AutoShape 42"/>
          <p:cNvSpPr>
            <a:spLocks/>
          </p:cNvSpPr>
          <p:nvPr/>
        </p:nvSpPr>
        <p:spPr bwMode="auto">
          <a:xfrm rot="-5400000">
            <a:off x="2699543" y="2059782"/>
            <a:ext cx="144463" cy="1873250"/>
          </a:xfrm>
          <a:prstGeom prst="rightBrace">
            <a:avLst>
              <a:gd name="adj1" fmla="val 10805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67" name="Text Box 43"/>
          <p:cNvSpPr txBox="1">
            <a:spLocks noChangeArrowheads="1"/>
          </p:cNvSpPr>
          <p:nvPr/>
        </p:nvSpPr>
        <p:spPr bwMode="auto">
          <a:xfrm>
            <a:off x="2170113" y="2592388"/>
            <a:ext cx="1162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DBL_DIG</a:t>
            </a:r>
          </a:p>
        </p:txBody>
      </p:sp>
      <p:sp>
        <p:nvSpPr>
          <p:cNvPr id="52268" name="Line 44"/>
          <p:cNvSpPr>
            <a:spLocks noChangeShapeType="1"/>
          </p:cNvSpPr>
          <p:nvPr/>
        </p:nvSpPr>
        <p:spPr bwMode="auto">
          <a:xfrm flipH="1" flipV="1">
            <a:off x="1403350" y="3357563"/>
            <a:ext cx="2160588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69" name="Text Box 45"/>
          <p:cNvSpPr txBox="1">
            <a:spLocks noChangeArrowheads="1"/>
          </p:cNvSpPr>
          <p:nvPr/>
        </p:nvSpPr>
        <p:spPr bwMode="auto">
          <a:xfrm>
            <a:off x="3687763" y="3810000"/>
            <a:ext cx="169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DBL_EPSILON</a:t>
            </a:r>
          </a:p>
        </p:txBody>
      </p:sp>
      <p:sp>
        <p:nvSpPr>
          <p:cNvPr id="52270" name="Text Box 46"/>
          <p:cNvSpPr txBox="1">
            <a:spLocks noChangeArrowheads="1"/>
          </p:cNvSpPr>
          <p:nvPr/>
        </p:nvSpPr>
        <p:spPr bwMode="auto">
          <a:xfrm>
            <a:off x="1668463" y="6157913"/>
            <a:ext cx="427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-</a:t>
            </a:r>
            <a:r>
              <a:rPr lang="en-US" altLang="nl-BE" sz="1800">
                <a:latin typeface="Euclid"/>
                <a:sym typeface="Symbol" pitchFamily="18" charset="2"/>
              </a:rPr>
              <a:t></a:t>
            </a:r>
            <a:endParaRPr lang="en-US" altLang="nl-BE" sz="1800">
              <a:latin typeface="Euclid"/>
              <a:sym typeface="Euclid Symbol"/>
            </a:endParaRPr>
          </a:p>
        </p:txBody>
      </p:sp>
      <p:sp>
        <p:nvSpPr>
          <p:cNvPr id="52271" name="Text Box 47"/>
          <p:cNvSpPr txBox="1">
            <a:spLocks noChangeArrowheads="1"/>
          </p:cNvSpPr>
          <p:nvPr/>
        </p:nvSpPr>
        <p:spPr bwMode="auto">
          <a:xfrm>
            <a:off x="5580063" y="1341438"/>
            <a:ext cx="237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defined in </a:t>
            </a:r>
            <a:r>
              <a:rPr lang="en-US" altLang="nl-BE" sz="2400">
                <a:latin typeface="Times New Roman" pitchFamily="18" charset="0"/>
              </a:rPr>
              <a:t>float.h</a:t>
            </a:r>
          </a:p>
        </p:txBody>
      </p:sp>
      <p:sp>
        <p:nvSpPr>
          <p:cNvPr id="52272" name="Line 48"/>
          <p:cNvSpPr>
            <a:spLocks noChangeShapeType="1"/>
          </p:cNvSpPr>
          <p:nvPr/>
        </p:nvSpPr>
        <p:spPr bwMode="auto">
          <a:xfrm flipH="1">
            <a:off x="3492500" y="1773238"/>
            <a:ext cx="2016125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73" name="Line 49"/>
          <p:cNvSpPr>
            <a:spLocks noChangeShapeType="1"/>
          </p:cNvSpPr>
          <p:nvPr/>
        </p:nvSpPr>
        <p:spPr bwMode="auto">
          <a:xfrm flipH="1">
            <a:off x="4859338" y="1846263"/>
            <a:ext cx="1009650" cy="187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74" name="Line 50"/>
          <p:cNvSpPr>
            <a:spLocks noChangeShapeType="1"/>
          </p:cNvSpPr>
          <p:nvPr/>
        </p:nvSpPr>
        <p:spPr bwMode="auto">
          <a:xfrm flipH="1">
            <a:off x="3132138" y="1628775"/>
            <a:ext cx="23034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75" name="Line 51"/>
          <p:cNvSpPr>
            <a:spLocks noChangeShapeType="1"/>
          </p:cNvSpPr>
          <p:nvPr/>
        </p:nvSpPr>
        <p:spPr bwMode="auto">
          <a:xfrm flipH="1">
            <a:off x="3348038" y="1844675"/>
            <a:ext cx="2303462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76" name="Text Box 52"/>
          <p:cNvSpPr txBox="1">
            <a:spLocks noChangeArrowheads="1"/>
          </p:cNvSpPr>
          <p:nvPr/>
        </p:nvSpPr>
        <p:spPr bwMode="auto">
          <a:xfrm>
            <a:off x="4767263" y="4365625"/>
            <a:ext cx="283845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1.0 + DBL_EPSILON != 1.0</a:t>
            </a:r>
          </a:p>
        </p:txBody>
      </p:sp>
      <p:sp>
        <p:nvSpPr>
          <p:cNvPr id="52277" name="Rectangle 53"/>
          <p:cNvSpPr>
            <a:spLocks noChangeArrowheads="1"/>
          </p:cNvSpPr>
          <p:nvPr/>
        </p:nvSpPr>
        <p:spPr bwMode="auto">
          <a:xfrm>
            <a:off x="4138613" y="5949950"/>
            <a:ext cx="4465637" cy="144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78" name="Line 54"/>
          <p:cNvSpPr>
            <a:spLocks noChangeShapeType="1"/>
          </p:cNvSpPr>
          <p:nvPr/>
        </p:nvSpPr>
        <p:spPr bwMode="auto">
          <a:xfrm>
            <a:off x="4283075" y="5949950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79" name="Line 55"/>
          <p:cNvSpPr>
            <a:spLocks noChangeShapeType="1"/>
          </p:cNvSpPr>
          <p:nvPr/>
        </p:nvSpPr>
        <p:spPr bwMode="auto">
          <a:xfrm>
            <a:off x="4427538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0" name="Line 56"/>
          <p:cNvSpPr>
            <a:spLocks noChangeShapeType="1"/>
          </p:cNvSpPr>
          <p:nvPr/>
        </p:nvSpPr>
        <p:spPr bwMode="auto">
          <a:xfrm>
            <a:off x="4572000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4" name="Line 60"/>
          <p:cNvSpPr>
            <a:spLocks noChangeShapeType="1"/>
          </p:cNvSpPr>
          <p:nvPr/>
        </p:nvSpPr>
        <p:spPr bwMode="auto">
          <a:xfrm>
            <a:off x="8315325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5" name="Line 61"/>
          <p:cNvSpPr>
            <a:spLocks noChangeShapeType="1"/>
          </p:cNvSpPr>
          <p:nvPr/>
        </p:nvSpPr>
        <p:spPr bwMode="auto">
          <a:xfrm>
            <a:off x="8459788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6" name="Line 62"/>
          <p:cNvSpPr>
            <a:spLocks noChangeShapeType="1"/>
          </p:cNvSpPr>
          <p:nvPr/>
        </p:nvSpPr>
        <p:spPr bwMode="auto">
          <a:xfrm>
            <a:off x="5219700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7" name="Line 63"/>
          <p:cNvSpPr>
            <a:spLocks noChangeShapeType="1"/>
          </p:cNvSpPr>
          <p:nvPr/>
        </p:nvSpPr>
        <p:spPr bwMode="auto">
          <a:xfrm>
            <a:off x="5364163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8" name="Line 64"/>
          <p:cNvSpPr>
            <a:spLocks noChangeShapeType="1"/>
          </p:cNvSpPr>
          <p:nvPr/>
        </p:nvSpPr>
        <p:spPr bwMode="auto">
          <a:xfrm>
            <a:off x="5508625" y="5949950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5653088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90" name="Line 66"/>
          <p:cNvSpPr>
            <a:spLocks noChangeShapeType="1"/>
          </p:cNvSpPr>
          <p:nvPr/>
        </p:nvSpPr>
        <p:spPr bwMode="auto">
          <a:xfrm>
            <a:off x="5795963" y="59499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91" name="Text Box 67"/>
          <p:cNvSpPr txBox="1">
            <a:spLocks noChangeArrowheads="1"/>
          </p:cNvSpPr>
          <p:nvPr/>
        </p:nvSpPr>
        <p:spPr bwMode="auto">
          <a:xfrm>
            <a:off x="4694238" y="57658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…</a:t>
            </a:r>
          </a:p>
        </p:txBody>
      </p:sp>
      <p:sp>
        <p:nvSpPr>
          <p:cNvPr id="52292" name="Text Box 68"/>
          <p:cNvSpPr txBox="1">
            <a:spLocks noChangeArrowheads="1"/>
          </p:cNvSpPr>
          <p:nvPr/>
        </p:nvSpPr>
        <p:spPr bwMode="auto">
          <a:xfrm>
            <a:off x="6751638" y="577532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…</a:t>
            </a:r>
          </a:p>
        </p:txBody>
      </p:sp>
      <p:sp>
        <p:nvSpPr>
          <p:cNvPr id="52293" name="Text Box 69"/>
          <p:cNvSpPr txBox="1">
            <a:spLocks noChangeArrowheads="1"/>
          </p:cNvSpPr>
          <p:nvPr/>
        </p:nvSpPr>
        <p:spPr bwMode="auto">
          <a:xfrm>
            <a:off x="3471863" y="4941888"/>
            <a:ext cx="603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sign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bit</a:t>
            </a:r>
          </a:p>
        </p:txBody>
      </p:sp>
      <p:sp>
        <p:nvSpPr>
          <p:cNvPr id="52294" name="Text Box 70"/>
          <p:cNvSpPr txBox="1">
            <a:spLocks noChangeArrowheads="1"/>
          </p:cNvSpPr>
          <p:nvPr/>
        </p:nvSpPr>
        <p:spPr bwMode="auto">
          <a:xfrm>
            <a:off x="4284663" y="4941888"/>
            <a:ext cx="1123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exponent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11 bits</a:t>
            </a:r>
          </a:p>
        </p:txBody>
      </p:sp>
      <p:sp>
        <p:nvSpPr>
          <p:cNvPr id="52295" name="Text Box 71"/>
          <p:cNvSpPr txBox="1">
            <a:spLocks noChangeArrowheads="1"/>
          </p:cNvSpPr>
          <p:nvPr/>
        </p:nvSpPr>
        <p:spPr bwMode="auto">
          <a:xfrm>
            <a:off x="6516688" y="4941888"/>
            <a:ext cx="93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fraction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52 bits</a:t>
            </a:r>
          </a:p>
        </p:txBody>
      </p:sp>
      <p:sp>
        <p:nvSpPr>
          <p:cNvPr id="52296" name="Line 72"/>
          <p:cNvSpPr>
            <a:spLocks noChangeShapeType="1"/>
          </p:cNvSpPr>
          <p:nvPr/>
        </p:nvSpPr>
        <p:spPr bwMode="auto">
          <a:xfrm>
            <a:off x="3924300" y="5518150"/>
            <a:ext cx="2159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297" name="AutoShape 73"/>
          <p:cNvSpPr>
            <a:spLocks/>
          </p:cNvSpPr>
          <p:nvPr/>
        </p:nvSpPr>
        <p:spPr bwMode="auto">
          <a:xfrm rot="-5400000">
            <a:off x="4824413" y="5122863"/>
            <a:ext cx="144462" cy="1223962"/>
          </a:xfrm>
          <a:prstGeom prst="rightBrace">
            <a:avLst>
              <a:gd name="adj1" fmla="val 7060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98" name="AutoShape 74"/>
          <p:cNvSpPr>
            <a:spLocks/>
          </p:cNvSpPr>
          <p:nvPr/>
        </p:nvSpPr>
        <p:spPr bwMode="auto">
          <a:xfrm rot="-5400000">
            <a:off x="6984207" y="4187031"/>
            <a:ext cx="144462" cy="3095625"/>
          </a:xfrm>
          <a:prstGeom prst="rightBrace">
            <a:avLst>
              <a:gd name="adj1" fmla="val 17857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299" name="AutoShape 75"/>
          <p:cNvSpPr>
            <a:spLocks/>
          </p:cNvSpPr>
          <p:nvPr/>
        </p:nvSpPr>
        <p:spPr bwMode="auto">
          <a:xfrm rot="5400000" flipV="1">
            <a:off x="6299994" y="4077494"/>
            <a:ext cx="144462" cy="4464050"/>
          </a:xfrm>
          <a:prstGeom prst="rightBrace">
            <a:avLst>
              <a:gd name="adj1" fmla="val 2575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52300" name="Text Box 76"/>
          <p:cNvSpPr txBox="1">
            <a:spLocks noChangeArrowheads="1"/>
          </p:cNvSpPr>
          <p:nvPr/>
        </p:nvSpPr>
        <p:spPr bwMode="auto">
          <a:xfrm>
            <a:off x="5580063" y="6400800"/>
            <a:ext cx="142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double</a:t>
            </a:r>
            <a:r>
              <a:rPr lang="en-US" altLang="nl-BE" sz="1800"/>
              <a:t> 64 bit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663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52230" grpId="0"/>
      <p:bldP spid="52232" grpId="0"/>
      <p:bldP spid="52233" grpId="0"/>
      <p:bldP spid="52234" grpId="0" animBg="1"/>
      <p:bldP spid="52235" grpId="0" animBg="1"/>
      <p:bldP spid="52236" grpId="0" animBg="1"/>
      <p:bldP spid="52238" grpId="0" animBg="1"/>
      <p:bldP spid="52239" grpId="0"/>
      <p:bldP spid="52240" grpId="0"/>
      <p:bldP spid="52241" grpId="0"/>
      <p:bldP spid="52242" grpId="0"/>
      <p:bldP spid="52243" grpId="0" animBg="1"/>
      <p:bldP spid="52244" grpId="0" animBg="1"/>
      <p:bldP spid="52245" grpId="0"/>
      <p:bldP spid="52246" grpId="0" animBg="1"/>
      <p:bldP spid="52247" grpId="0" animBg="1"/>
      <p:bldP spid="52248" grpId="0" animBg="1"/>
      <p:bldP spid="52249" grpId="0" animBg="1"/>
      <p:bldP spid="52251" grpId="0" animBg="1"/>
      <p:bldP spid="52252" grpId="0" animBg="1"/>
      <p:bldP spid="52253" grpId="0" animBg="1"/>
      <p:bldP spid="52254" grpId="0" animBg="1"/>
      <p:bldP spid="52255" grpId="0" animBg="1"/>
      <p:bldP spid="52260" grpId="0" animBg="1"/>
      <p:bldP spid="52262" grpId="0"/>
      <p:bldP spid="52263" grpId="0" animBg="1"/>
      <p:bldP spid="52264" grpId="0" animBg="1"/>
      <p:bldP spid="52266" grpId="0" animBg="1"/>
      <p:bldP spid="52267" grpId="0"/>
      <p:bldP spid="52268" grpId="0" animBg="1"/>
      <p:bldP spid="52269" grpId="0"/>
      <p:bldP spid="52270" grpId="0"/>
      <p:bldP spid="52271" grpId="0"/>
      <p:bldP spid="52272" grpId="0" animBg="1"/>
      <p:bldP spid="52273" grpId="0" animBg="1"/>
      <p:bldP spid="52274" grpId="0" animBg="1"/>
      <p:bldP spid="52275" grpId="0" animBg="1"/>
      <p:bldP spid="52276" grpId="0" animBg="1"/>
      <p:bldP spid="52277" grpId="0" animBg="1"/>
      <p:bldP spid="52278" grpId="0" animBg="1"/>
      <p:bldP spid="52279" grpId="0" animBg="1"/>
      <p:bldP spid="52280" grpId="0" animBg="1"/>
      <p:bldP spid="52284" grpId="0" animBg="1"/>
      <p:bldP spid="52285" grpId="0" animBg="1"/>
      <p:bldP spid="52286" grpId="0" animBg="1"/>
      <p:bldP spid="52287" grpId="0" animBg="1"/>
      <p:bldP spid="52288" grpId="0" animBg="1"/>
      <p:bldP spid="52289" grpId="0" animBg="1"/>
      <p:bldP spid="52290" grpId="0" animBg="1"/>
      <p:bldP spid="52291" grpId="0"/>
      <p:bldP spid="52292" grpId="0"/>
      <p:bldP spid="52293" grpId="0"/>
      <p:bldP spid="52294" grpId="0"/>
      <p:bldP spid="52295" grpId="0"/>
      <p:bldP spid="52296" grpId="0" animBg="1"/>
      <p:bldP spid="52297" grpId="0" animBg="1"/>
      <p:bldP spid="52298" grpId="0" animBg="1"/>
      <p:bldP spid="52299" grpId="0" animBg="1"/>
      <p:bldP spid="5230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enum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z="2800" smtClean="0"/>
              <a:t>enumeration (set-like) type</a:t>
            </a:r>
          </a:p>
          <a:p>
            <a:pPr eaLnBrk="1" hangingPunct="1"/>
            <a:r>
              <a:rPr lang="en-US" altLang="nl-BE" sz="2800" smtClean="0"/>
              <a:t>symbolic way to refer to constant members</a:t>
            </a:r>
          </a:p>
          <a:p>
            <a:pPr eaLnBrk="1" hangingPunct="1"/>
            <a:r>
              <a:rPr lang="en-US" altLang="nl-BE" sz="2800" smtClean="0"/>
              <a:t>values implicitly or explicitly assigned</a:t>
            </a:r>
          </a:p>
          <a:p>
            <a:pPr eaLnBrk="1" hangingPunct="1"/>
            <a:endParaRPr lang="en-US" altLang="nl-BE" sz="2800" smtClean="0"/>
          </a:p>
          <a:p>
            <a:pPr eaLnBrk="1" hangingPunct="1"/>
            <a:endParaRPr lang="en-US" altLang="nl-BE" sz="2800" smtClean="0"/>
          </a:p>
          <a:p>
            <a:pPr eaLnBrk="1" hangingPunct="1"/>
            <a:endParaRPr lang="en-US" altLang="nl-BE" sz="2800" smtClean="0"/>
          </a:p>
          <a:p>
            <a:pPr eaLnBrk="1" hangingPunct="1"/>
            <a:endParaRPr lang="en-US" altLang="nl-BE" sz="2800" smtClean="0"/>
          </a:p>
          <a:p>
            <a:pPr eaLnBrk="1" hangingPunct="1"/>
            <a:r>
              <a:rPr lang="en-US" altLang="nl-BE" sz="2800" smtClean="0"/>
              <a:t>no range checks: </a:t>
            </a:r>
            <a:r>
              <a:rPr lang="en-US" altLang="nl-BE" sz="2800" smtClean="0">
                <a:latin typeface="Times New Roman" pitchFamily="18" charset="0"/>
              </a:rPr>
              <a:t>today = 15</a:t>
            </a:r>
            <a:r>
              <a:rPr lang="en-US" altLang="nl-BE" sz="2800" smtClean="0"/>
              <a:t> gives </a:t>
            </a:r>
            <a:r>
              <a:rPr lang="en-US" altLang="nl-BE" sz="2800" smtClean="0">
                <a:solidFill>
                  <a:srgbClr val="FF0000"/>
                </a:solidFill>
              </a:rPr>
              <a:t>no error</a:t>
            </a:r>
            <a:r>
              <a:rPr lang="en-US" altLang="nl-BE" sz="2800" smtClean="0"/>
              <a:t>!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273175" y="3213100"/>
            <a:ext cx="475773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enum Weekdays {Monday, Tuesday, Wednesday,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                     Thursday, Friday};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enum Weekdays today = Friday;</a:t>
            </a: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6516688" y="3244850"/>
            <a:ext cx="14446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Monday ==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Tuesday ==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Friday == 4</a:t>
            </a:r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1273175" y="4581525"/>
            <a:ext cx="7415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enum Pieces {King = 'K', Queens = 'Q', Rook = 'R', Bishop = 'B', Knight = 'N'}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227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  <p:bldP spid="11268" grpId="0"/>
      <p:bldP spid="11269" grpId="0"/>
      <p:bldP spid="1127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struct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compound type, building block</a:t>
            </a:r>
          </a:p>
          <a:p>
            <a:pPr eaLnBrk="1" hangingPunct="1"/>
            <a:r>
              <a:rPr lang="en-US" altLang="nl-BE" smtClean="0"/>
              <a:t>size is sum of sizes of compounds</a:t>
            </a:r>
          </a:p>
          <a:p>
            <a:pPr eaLnBrk="1" hangingPunct="1"/>
            <a:r>
              <a:rPr lang="en-US" altLang="nl-BE" smtClean="0"/>
              <a:t>struct has one or more </a:t>
            </a:r>
            <a:r>
              <a:rPr lang="en-US" altLang="nl-BE" i="1" smtClean="0"/>
              <a:t>named</a:t>
            </a:r>
            <a:r>
              <a:rPr lang="en-US" altLang="nl-BE" smtClean="0"/>
              <a:t> members</a:t>
            </a:r>
          </a:p>
          <a:p>
            <a:pPr eaLnBrk="1" hangingPunct="1"/>
            <a:r>
              <a:rPr lang="en-US" altLang="nl-BE" smtClean="0"/>
              <a:t>members can have different types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403350" y="4078288"/>
            <a:ext cx="2668588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struct Lepton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double mass;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enum Flavor flavor;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enum Charge charge;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} particle;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particle.mass = 0.511;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particle.flavor = Electron;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particle.charge = Negative;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643438" y="4078288"/>
            <a:ext cx="35909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enum Flavor {Electron, Muon, Tau};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enum Charge {Negative = -1,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                Neutral = 0,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                        Positive = +1};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69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12292" grpId="0"/>
      <p:bldP spid="1229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Type sizes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size in bytes: </a:t>
            </a:r>
            <a:r>
              <a:rPr lang="en-US" altLang="nl-BE" dirty="0" err="1" smtClean="0">
                <a:latin typeface="Times New Roman" pitchFamily="18" charset="0"/>
              </a:rPr>
              <a:t>sizeof</a:t>
            </a:r>
            <a:r>
              <a:rPr lang="en-US" altLang="nl-BE" dirty="0" smtClean="0">
                <a:latin typeface="Times New Roman" pitchFamily="18" charset="0"/>
              </a:rPr>
              <a:t>(</a:t>
            </a:r>
            <a:r>
              <a:rPr lang="en-US" altLang="nl-BE" i="1" dirty="0" smtClean="0">
                <a:latin typeface="Times New Roman" pitchFamily="18" charset="0"/>
              </a:rPr>
              <a:t>type</a:t>
            </a:r>
            <a:r>
              <a:rPr lang="en-US" altLang="nl-BE" dirty="0" smtClean="0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 dirty="0" smtClean="0"/>
              <a:t>relative sizes:</a:t>
            </a:r>
            <a:br>
              <a:rPr lang="en-US" altLang="nl-BE" dirty="0" smtClean="0"/>
            </a:br>
            <a:r>
              <a:rPr lang="en-US" altLang="nl-BE" dirty="0" smtClean="0">
                <a:latin typeface="Times New Roman" pitchFamily="18" charset="0"/>
              </a:rPr>
              <a:t>  </a:t>
            </a:r>
            <a:r>
              <a:rPr lang="en-US" altLang="nl-BE" dirty="0" err="1" smtClean="0">
                <a:latin typeface="Times New Roman" pitchFamily="18" charset="0"/>
              </a:rPr>
              <a:t>sizeof</a:t>
            </a:r>
            <a:r>
              <a:rPr lang="en-US" altLang="nl-BE" dirty="0" smtClean="0">
                <a:latin typeface="Times New Roman" pitchFamily="18" charset="0"/>
              </a:rPr>
              <a:t>(char) </a:t>
            </a:r>
            <a:r>
              <a:rPr lang="en-US" altLang="nl-BE" dirty="0" smtClean="0">
                <a:latin typeface="Times New Roman" pitchFamily="18" charset="0"/>
                <a:sym typeface="Symbol"/>
              </a:rPr>
              <a:t> 1</a:t>
            </a:r>
            <a:r>
              <a:rPr lang="en-US" altLang="nl-BE" dirty="0" smtClean="0">
                <a:latin typeface="Times New Roman" pitchFamily="18" charset="0"/>
              </a:rPr>
              <a:t/>
            </a:r>
            <a:br>
              <a:rPr lang="en-US" altLang="nl-BE" dirty="0" smtClean="0">
                <a:latin typeface="Times New Roman" pitchFamily="18" charset="0"/>
              </a:rPr>
            </a:br>
            <a:r>
              <a:rPr lang="en-US" altLang="nl-BE" dirty="0" smtClean="0">
                <a:latin typeface="Times New Roman" pitchFamily="18" charset="0"/>
              </a:rPr>
              <a:t>  2 </a:t>
            </a:r>
            <a:r>
              <a:rPr lang="en-US" altLang="nl-BE" dirty="0" smtClean="0">
                <a:latin typeface="Times New Roman" pitchFamily="18" charset="0"/>
                <a:cs typeface="Times New Roman" pitchFamily="18" charset="0"/>
                <a:sym typeface="Euclid Symbol"/>
              </a:rPr>
              <a:t>≤</a:t>
            </a:r>
            <a:r>
              <a:rPr lang="en-US" altLang="nl-BE" dirty="0" smtClean="0">
                <a:latin typeface="Times New Roman" pitchFamily="18" charset="0"/>
              </a:rPr>
              <a:t> </a:t>
            </a:r>
            <a:r>
              <a:rPr lang="en-US" altLang="nl-BE" dirty="0" err="1" smtClean="0">
                <a:latin typeface="Times New Roman" pitchFamily="18" charset="0"/>
              </a:rPr>
              <a:t>sizeof</a:t>
            </a:r>
            <a:r>
              <a:rPr lang="en-US" altLang="nl-BE" dirty="0" smtClean="0">
                <a:latin typeface="Times New Roman" pitchFamily="18" charset="0"/>
              </a:rPr>
              <a:t>(short) </a:t>
            </a:r>
            <a:r>
              <a:rPr lang="en-US" altLang="nl-BE" dirty="0" smtClean="0">
                <a:latin typeface="Times New Roman" pitchFamily="18" charset="0"/>
                <a:cs typeface="Times New Roman" pitchFamily="18" charset="0"/>
                <a:sym typeface="Euclid Symbol"/>
              </a:rPr>
              <a:t>≤</a:t>
            </a:r>
            <a:r>
              <a:rPr lang="en-US" altLang="nl-BE" dirty="0" smtClean="0">
                <a:latin typeface="Times New Roman" pitchFamily="18" charset="0"/>
              </a:rPr>
              <a:t> </a:t>
            </a:r>
            <a:r>
              <a:rPr lang="en-US" altLang="nl-BE" dirty="0" err="1" smtClean="0">
                <a:latin typeface="Times New Roman" pitchFamily="18" charset="0"/>
              </a:rPr>
              <a:t>sizeof</a:t>
            </a:r>
            <a:r>
              <a:rPr lang="en-US" altLang="nl-BE" dirty="0" smtClean="0">
                <a:latin typeface="Times New Roman" pitchFamily="18" charset="0"/>
              </a:rPr>
              <a:t>(</a:t>
            </a:r>
            <a:r>
              <a:rPr lang="en-US" altLang="nl-BE" dirty="0" err="1" smtClean="0">
                <a:latin typeface="Times New Roman" pitchFamily="18" charset="0"/>
              </a:rPr>
              <a:t>int</a:t>
            </a:r>
            <a:r>
              <a:rPr lang="en-US" altLang="nl-BE" dirty="0" smtClean="0">
                <a:latin typeface="Times New Roman" pitchFamily="18" charset="0"/>
              </a:rPr>
              <a:t>) </a:t>
            </a:r>
            <a:r>
              <a:rPr lang="en-US" altLang="nl-BE" dirty="0" smtClean="0">
                <a:latin typeface="Times New Roman" pitchFamily="18" charset="0"/>
                <a:cs typeface="Times New Roman" pitchFamily="18" charset="0"/>
                <a:sym typeface="Euclid Symbol"/>
              </a:rPr>
              <a:t>≤</a:t>
            </a:r>
            <a:r>
              <a:rPr lang="en-US" altLang="nl-BE" dirty="0" smtClean="0">
                <a:latin typeface="Times New Roman" pitchFamily="18" charset="0"/>
              </a:rPr>
              <a:t> </a:t>
            </a:r>
            <a:r>
              <a:rPr lang="en-US" altLang="nl-BE" dirty="0" err="1" smtClean="0">
                <a:latin typeface="Times New Roman" pitchFamily="18" charset="0"/>
              </a:rPr>
              <a:t>sizeof</a:t>
            </a:r>
            <a:r>
              <a:rPr lang="en-US" altLang="nl-BE" dirty="0" smtClean="0">
                <a:latin typeface="Times New Roman" pitchFamily="18" charset="0"/>
              </a:rPr>
              <a:t>(long)</a:t>
            </a:r>
            <a:br>
              <a:rPr lang="en-US" altLang="nl-BE" dirty="0" smtClean="0">
                <a:latin typeface="Times New Roman" pitchFamily="18" charset="0"/>
              </a:rPr>
            </a:br>
            <a:r>
              <a:rPr lang="en-US" altLang="nl-BE" dirty="0" smtClean="0">
                <a:latin typeface="Times New Roman" pitchFamily="18" charset="0"/>
              </a:rPr>
              <a:t>                 4 </a:t>
            </a:r>
            <a:r>
              <a:rPr lang="en-US" altLang="nl-BE" dirty="0">
                <a:latin typeface="Times New Roman" pitchFamily="18" charset="0"/>
                <a:cs typeface="Times New Roman" pitchFamily="18" charset="0"/>
                <a:sym typeface="Euclid Symbol"/>
              </a:rPr>
              <a:t>≤</a:t>
            </a:r>
            <a:r>
              <a:rPr lang="en-US" altLang="nl-BE" dirty="0">
                <a:latin typeface="Times New Roman" pitchFamily="18" charset="0"/>
              </a:rPr>
              <a:t> </a:t>
            </a:r>
            <a:r>
              <a:rPr lang="en-US" altLang="nl-BE" dirty="0" err="1">
                <a:latin typeface="Times New Roman" pitchFamily="18" charset="0"/>
              </a:rPr>
              <a:t>sizeof</a:t>
            </a:r>
            <a:r>
              <a:rPr lang="en-US" altLang="nl-BE" dirty="0">
                <a:latin typeface="Times New Roman" pitchFamily="18" charset="0"/>
              </a:rPr>
              <a:t>(long)</a:t>
            </a:r>
            <a:r>
              <a:rPr lang="en-US" altLang="nl-BE" dirty="0" smtClean="0">
                <a:latin typeface="Times New Roman" pitchFamily="18" charset="0"/>
              </a:rPr>
              <a:t/>
            </a:r>
            <a:br>
              <a:rPr lang="en-US" altLang="nl-BE" dirty="0" smtClean="0">
                <a:latin typeface="Times New Roman" pitchFamily="18" charset="0"/>
              </a:rPr>
            </a:br>
            <a:r>
              <a:rPr lang="en-US" altLang="nl-BE" dirty="0" smtClean="0">
                <a:latin typeface="Times New Roman" pitchFamily="18" charset="0"/>
              </a:rPr>
              <a:t>  </a:t>
            </a:r>
            <a:r>
              <a:rPr lang="en-US" altLang="nl-BE" dirty="0" err="1" smtClean="0">
                <a:latin typeface="Times New Roman" pitchFamily="18" charset="0"/>
              </a:rPr>
              <a:t>sizeof</a:t>
            </a:r>
            <a:r>
              <a:rPr lang="en-US" altLang="nl-BE" dirty="0" smtClean="0">
                <a:latin typeface="Times New Roman" pitchFamily="18" charset="0"/>
              </a:rPr>
              <a:t>(float) </a:t>
            </a:r>
            <a:r>
              <a:rPr lang="en-US" altLang="nl-BE" dirty="0" smtClean="0">
                <a:latin typeface="Times New Roman" pitchFamily="18" charset="0"/>
                <a:cs typeface="Times New Roman" pitchFamily="18" charset="0"/>
                <a:sym typeface="Euclid Symbol"/>
              </a:rPr>
              <a:t>≤</a:t>
            </a:r>
            <a:r>
              <a:rPr lang="en-US" altLang="nl-BE" dirty="0" smtClean="0">
                <a:latin typeface="Times New Roman" pitchFamily="18" charset="0"/>
              </a:rPr>
              <a:t> </a:t>
            </a:r>
            <a:r>
              <a:rPr lang="en-US" altLang="nl-BE" dirty="0" err="1" smtClean="0">
                <a:latin typeface="Times New Roman" pitchFamily="18" charset="0"/>
              </a:rPr>
              <a:t>sizeof</a:t>
            </a:r>
            <a:r>
              <a:rPr lang="en-US" altLang="nl-BE" dirty="0" smtClean="0">
                <a:latin typeface="Times New Roman" pitchFamily="18" charset="0"/>
              </a:rPr>
              <a:t>(double)</a:t>
            </a:r>
          </a:p>
          <a:p>
            <a:pPr eaLnBrk="1" hangingPunct="1"/>
            <a:r>
              <a:rPr lang="en-US" altLang="nl-BE" dirty="0" smtClean="0"/>
              <a:t>actual sizes implementation dependent!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9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Type conversion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mtClean="0"/>
              <a:t>implicit from smaller to larger, e.g.,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'A'</a:t>
            </a:r>
            <a:r>
              <a:rPr lang="en-US" altLang="nl-BE" smtClean="0"/>
              <a:t> (</a:t>
            </a:r>
            <a:r>
              <a:rPr lang="en-US" altLang="nl-BE" smtClean="0">
                <a:latin typeface="Times New Roman" pitchFamily="18" charset="0"/>
              </a:rPr>
              <a:t>char</a:t>
            </a:r>
            <a:r>
              <a:rPr lang="en-US" altLang="nl-BE" smtClean="0"/>
              <a:t>) </a:t>
            </a:r>
            <a:r>
              <a:rPr lang="en-US" altLang="nl-BE" smtClean="0">
                <a:sym typeface="Symbol" pitchFamily="18" charset="2"/>
              </a:rPr>
              <a:t></a:t>
            </a: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65</a:t>
            </a:r>
            <a:r>
              <a:rPr lang="en-US" altLang="nl-BE" smtClean="0"/>
              <a:t> (</a:t>
            </a:r>
            <a:r>
              <a:rPr lang="en-US" altLang="nl-BE" smtClean="0">
                <a:latin typeface="Times New Roman" pitchFamily="18" charset="0"/>
              </a:rPr>
              <a:t>int</a:t>
            </a:r>
            <a:r>
              <a:rPr lang="en-US" altLang="nl-BE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12</a:t>
            </a:r>
            <a:r>
              <a:rPr lang="en-US" altLang="nl-BE" smtClean="0"/>
              <a:t> (</a:t>
            </a:r>
            <a:r>
              <a:rPr lang="en-US" altLang="nl-BE" smtClean="0">
                <a:latin typeface="Times New Roman" pitchFamily="18" charset="0"/>
              </a:rPr>
              <a:t>int</a:t>
            </a:r>
            <a:r>
              <a:rPr lang="en-US" altLang="nl-BE" smtClean="0"/>
              <a:t>) </a:t>
            </a:r>
            <a:r>
              <a:rPr lang="en-US" altLang="nl-BE" smtClean="0">
                <a:sym typeface="Symbol" pitchFamily="18" charset="2"/>
              </a:rPr>
              <a:t></a:t>
            </a: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12L</a:t>
            </a:r>
            <a:r>
              <a:rPr lang="en-US" altLang="nl-BE" smtClean="0"/>
              <a:t> (</a:t>
            </a:r>
            <a:r>
              <a:rPr lang="en-US" altLang="nl-BE" smtClean="0">
                <a:latin typeface="Times New Roman" pitchFamily="18" charset="0"/>
              </a:rPr>
              <a:t>long</a:t>
            </a:r>
            <a:r>
              <a:rPr lang="en-US" altLang="nl-BE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5</a:t>
            </a:r>
            <a:r>
              <a:rPr lang="en-US" altLang="nl-BE" smtClean="0"/>
              <a:t> (</a:t>
            </a:r>
            <a:r>
              <a:rPr lang="en-US" altLang="nl-BE" smtClean="0">
                <a:latin typeface="Times New Roman" pitchFamily="18" charset="0"/>
              </a:rPr>
              <a:t>int</a:t>
            </a:r>
            <a:r>
              <a:rPr lang="en-US" altLang="nl-BE" smtClean="0"/>
              <a:t>) </a:t>
            </a:r>
            <a:r>
              <a:rPr lang="en-US" altLang="nl-BE" smtClean="0">
                <a:sym typeface="Symbol" pitchFamily="18" charset="2"/>
              </a:rPr>
              <a:t></a:t>
            </a: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5.0</a:t>
            </a:r>
            <a:r>
              <a:rPr lang="en-US" altLang="nl-BE" smtClean="0"/>
              <a:t> (</a:t>
            </a:r>
            <a:r>
              <a:rPr lang="en-US" altLang="nl-BE" smtClean="0">
                <a:latin typeface="Times New Roman" pitchFamily="18" charset="0"/>
              </a:rPr>
              <a:t>double</a:t>
            </a:r>
            <a:r>
              <a:rPr lang="en-US" altLang="nl-BE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in expression: conversion to largest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12 + 3.2 </a:t>
            </a:r>
            <a:r>
              <a:rPr lang="en-US" altLang="nl-BE" smtClean="0">
                <a:sym typeface="Symbol" pitchFamily="18" charset="2"/>
              </a:rPr>
              <a:t></a:t>
            </a:r>
            <a:r>
              <a:rPr lang="en-US" altLang="nl-BE" smtClean="0"/>
              <a:t> 12.0 + 3.2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explicit cast from larger to smaller, e.g.,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(int) 12L </a:t>
            </a:r>
            <a:r>
              <a:rPr lang="en-US" altLang="nl-BE" smtClean="0">
                <a:sym typeface="Symbol" pitchFamily="18" charset="2"/>
              </a:rPr>
              <a:t></a:t>
            </a: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12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(int) 5.3</a:t>
            </a:r>
            <a:r>
              <a:rPr lang="en-US" altLang="nl-BE" smtClean="0"/>
              <a:t> </a:t>
            </a:r>
            <a:r>
              <a:rPr lang="en-US" altLang="nl-BE" smtClean="0">
                <a:sym typeface="Symbol" pitchFamily="18" charset="2"/>
              </a:rPr>
              <a:t></a:t>
            </a: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5</a:t>
            </a:r>
            <a:r>
              <a:rPr lang="en-US" altLang="nl-BE" smtClean="0"/>
              <a:t> (information loss: truncation!)</a:t>
            </a:r>
          </a:p>
          <a:p>
            <a:pPr lvl="1" eaLnBrk="1" hangingPunct="1">
              <a:lnSpc>
                <a:spcPct val="90000"/>
              </a:lnSpc>
            </a:pPr>
            <a:endParaRPr lang="en-US" altLang="nl-BE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010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Variable declarations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type information, e.g., </a:t>
            </a:r>
            <a:r>
              <a:rPr lang="en-US" altLang="nl-BE" smtClean="0">
                <a:latin typeface="Times New Roman" pitchFamily="18" charset="0"/>
              </a:rPr>
              <a:t>int i, j;</a:t>
            </a:r>
          </a:p>
          <a:p>
            <a:pPr eaLnBrk="1" hangingPunct="1"/>
            <a:r>
              <a:rPr lang="en-US" altLang="nl-BE" smtClean="0"/>
              <a:t>assignment, e.g., </a:t>
            </a:r>
            <a:r>
              <a:rPr lang="en-US" altLang="nl-BE" smtClean="0">
                <a:latin typeface="Times New Roman" pitchFamily="18" charset="0"/>
              </a:rPr>
              <a:t>double x = 3.2, y;</a:t>
            </a:r>
          </a:p>
          <a:p>
            <a:pPr lvl="1" eaLnBrk="1" hangingPunct="1"/>
            <a:r>
              <a:rPr lang="en-US" altLang="nl-BE" smtClean="0"/>
              <a:t>can be an expression, e.g.,</a:t>
            </a:r>
            <a:r>
              <a:rPr lang="en-US" altLang="nl-BE" smtClean="0">
                <a:latin typeface="Times New Roman" pitchFamily="18" charset="0"/>
              </a:rPr>
              <a:t> double x = sqrt(2.0);</a:t>
            </a:r>
          </a:p>
          <a:p>
            <a:pPr eaLnBrk="1" hangingPunct="1"/>
            <a:r>
              <a:rPr lang="en-US" altLang="nl-BE" b="1" smtClean="0">
                <a:solidFill>
                  <a:srgbClr val="C00000"/>
                </a:solidFill>
              </a:rPr>
              <a:t>no automatic initialization!!!</a:t>
            </a:r>
          </a:p>
          <a:p>
            <a:pPr eaLnBrk="1" hangingPunct="1"/>
            <a:r>
              <a:rPr lang="en-US" altLang="nl-BE" smtClean="0"/>
              <a:t>constants can't be modified, must be assigned upon declaration:</a:t>
            </a:r>
            <a:br>
              <a:rPr lang="en-US" altLang="nl-BE" smtClean="0"/>
            </a:br>
            <a:r>
              <a:rPr lang="en-US" altLang="nl-BE" smtClean="0"/>
              <a:t>    </a:t>
            </a:r>
            <a:r>
              <a:rPr lang="en-US" altLang="nl-BE" smtClean="0">
                <a:latin typeface="Times New Roman" pitchFamily="18" charset="0"/>
              </a:rPr>
              <a:t>const double Pi = 3.14;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40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Operators: overview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arithmetic operators</a:t>
            </a:r>
          </a:p>
          <a:p>
            <a:pPr eaLnBrk="1" hangingPunct="1"/>
            <a:r>
              <a:rPr lang="en-US" altLang="nl-BE" smtClean="0"/>
              <a:t>relational operators</a:t>
            </a:r>
          </a:p>
          <a:p>
            <a:pPr eaLnBrk="1" hangingPunct="1"/>
            <a:r>
              <a:rPr lang="en-US" altLang="nl-BE" smtClean="0"/>
              <a:t>logical operators</a:t>
            </a:r>
          </a:p>
          <a:p>
            <a:pPr eaLnBrk="1" hangingPunct="1"/>
            <a:r>
              <a:rPr lang="en-US" altLang="nl-BE" smtClean="0"/>
              <a:t>bitwise operators</a:t>
            </a:r>
          </a:p>
          <a:p>
            <a:pPr eaLnBrk="1" hangingPunct="1"/>
            <a:r>
              <a:rPr lang="en-US" altLang="nl-BE" smtClean="0"/>
              <a:t>assignment operators</a:t>
            </a:r>
          </a:p>
          <a:p>
            <a:pPr eaLnBrk="1" hangingPunct="1"/>
            <a:r>
              <a:rPr lang="en-US" altLang="nl-BE" smtClean="0"/>
              <a:t>incremental operators</a:t>
            </a:r>
          </a:p>
          <a:p>
            <a:pPr eaLnBrk="1" hangingPunct="1"/>
            <a:r>
              <a:rPr lang="en-US" altLang="nl-BE" smtClean="0"/>
              <a:t>conditional operator</a:t>
            </a:r>
          </a:p>
          <a:p>
            <a:pPr eaLnBrk="1" hangingPunct="1">
              <a:buFontTx/>
              <a:buNone/>
            </a:pPr>
            <a:endParaRPr lang="en-US" altLang="nl-BE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334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 smtClean="0"/>
              <a:t>Course materials</a:t>
            </a:r>
            <a:endParaRPr lang="nl-BE" altLang="nl-BE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nl-BE" dirty="0" smtClean="0"/>
              <a:t>Slides based on</a:t>
            </a:r>
            <a:br>
              <a:rPr lang="en-US" altLang="nl-BE" dirty="0" smtClean="0"/>
            </a:br>
            <a:r>
              <a:rPr lang="en-US" altLang="nl-BE" dirty="0" smtClean="0"/>
              <a:t>B. Kernighan &amp; D. Ritchie (1988)</a:t>
            </a:r>
            <a:br>
              <a:rPr lang="en-US" altLang="nl-BE" dirty="0" smtClean="0"/>
            </a:br>
            <a:r>
              <a:rPr lang="en-US" altLang="nl-BE" i="1" dirty="0" smtClean="0"/>
              <a:t>The C Programming Language (ANSI C)</a:t>
            </a:r>
            <a:br>
              <a:rPr lang="en-US" altLang="nl-BE" i="1" dirty="0" smtClean="0"/>
            </a:br>
            <a:r>
              <a:rPr lang="en-US" altLang="nl-BE" dirty="0" smtClean="0"/>
              <a:t>Prentice Hall Software Series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134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Arithmetic operators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addition, subtraction, multiplication: </a:t>
            </a:r>
            <a:r>
              <a:rPr lang="en-US" altLang="nl-BE" smtClean="0">
                <a:latin typeface="Times New Roman" pitchFamily="18" charset="0"/>
              </a:rPr>
              <a:t>+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-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*</a:t>
            </a:r>
          </a:p>
          <a:p>
            <a:pPr eaLnBrk="1" hangingPunct="1"/>
            <a:r>
              <a:rPr lang="en-US" altLang="nl-BE" smtClean="0"/>
              <a:t>division: </a:t>
            </a:r>
            <a:r>
              <a:rPr lang="en-US" altLang="nl-BE" smtClean="0">
                <a:latin typeface="Times New Roman" pitchFamily="18" charset="0"/>
              </a:rPr>
              <a:t>/</a:t>
            </a:r>
          </a:p>
          <a:p>
            <a:pPr lvl="1" eaLnBrk="1" hangingPunct="1"/>
            <a:r>
              <a:rPr lang="en-US" altLang="nl-BE" smtClean="0"/>
              <a:t>integers:</a:t>
            </a:r>
            <a:r>
              <a:rPr lang="en-US" altLang="nl-BE" smtClean="0">
                <a:latin typeface="Times New Roman" pitchFamily="18" charset="0"/>
              </a:rPr>
              <a:t> </a:t>
            </a:r>
            <a:r>
              <a:rPr lang="en-US" altLang="nl-BE" smtClean="0">
                <a:latin typeface="Times New Roman" pitchFamily="18" charset="0"/>
                <a:cs typeface="Times New Roman" pitchFamily="18" charset="0"/>
              </a:rPr>
              <a:t>2/3 == 0</a:t>
            </a:r>
            <a:r>
              <a:rPr lang="en-US" altLang="nl-BE" smtClean="0">
                <a:latin typeface="Times New Roman" pitchFamily="18" charset="0"/>
              </a:rPr>
              <a:t>, 3/2 == 1 </a:t>
            </a:r>
          </a:p>
          <a:p>
            <a:pPr lvl="1" eaLnBrk="1" hangingPunct="1"/>
            <a:r>
              <a:rPr lang="en-US" altLang="nl-BE" smtClean="0"/>
              <a:t>reals:</a:t>
            </a:r>
            <a:r>
              <a:rPr lang="en-US" altLang="nl-BE" smtClean="0">
                <a:latin typeface="Times New Roman" pitchFamily="18" charset="0"/>
              </a:rPr>
              <a:t> 2.0/3.0</a:t>
            </a:r>
            <a:r>
              <a:rPr lang="en-US" altLang="nl-BE" smtClean="0">
                <a:latin typeface="Times New Roman" pitchFamily="18" charset="0"/>
                <a:sym typeface="Symbol" pitchFamily="18" charset="2"/>
              </a:rPr>
              <a:t></a:t>
            </a:r>
            <a:r>
              <a:rPr lang="en-US" altLang="nl-BE" smtClean="0">
                <a:latin typeface="Times New Roman" pitchFamily="18" charset="0"/>
              </a:rPr>
              <a:t> 0.6666…</a:t>
            </a:r>
          </a:p>
          <a:p>
            <a:pPr eaLnBrk="1" hangingPunct="1"/>
            <a:r>
              <a:rPr lang="en-US" altLang="nl-BE" smtClean="0"/>
              <a:t>modulo: </a:t>
            </a:r>
            <a:r>
              <a:rPr lang="en-US" altLang="nl-BE" smtClean="0">
                <a:latin typeface="Times New Roman" pitchFamily="18" charset="0"/>
              </a:rPr>
              <a:t>%</a:t>
            </a:r>
          </a:p>
          <a:p>
            <a:pPr lvl="1" eaLnBrk="1" hangingPunct="1"/>
            <a:r>
              <a:rPr lang="en-US" altLang="nl-BE" smtClean="0"/>
              <a:t>integers:</a:t>
            </a:r>
            <a:r>
              <a:rPr lang="en-US" altLang="nl-BE" smtClean="0">
                <a:latin typeface="Times New Roman" pitchFamily="18" charset="0"/>
              </a:rPr>
              <a:t> </a:t>
            </a:r>
            <a:r>
              <a:rPr lang="en-US" altLang="nl-BE" smtClean="0">
                <a:latin typeface="Times New Roman" pitchFamily="18" charset="0"/>
                <a:cs typeface="Times New Roman" pitchFamily="18" charset="0"/>
              </a:rPr>
              <a:t>11 % 3 == 2</a:t>
            </a:r>
            <a:r>
              <a:rPr lang="en-US" altLang="nl-BE" smtClean="0">
                <a:latin typeface="Times New Roman" pitchFamily="18" charset="0"/>
              </a:rPr>
              <a:t>, 2 % 3 == 2</a:t>
            </a:r>
          </a:p>
          <a:p>
            <a:pPr eaLnBrk="1" hangingPunct="1"/>
            <a:r>
              <a:rPr lang="en-US" altLang="nl-BE" smtClean="0"/>
              <a:t>unary sign: </a:t>
            </a:r>
            <a:r>
              <a:rPr lang="en-US" altLang="nl-BE" smtClean="0">
                <a:latin typeface="Times New Roman" pitchFamily="18" charset="0"/>
              </a:rPr>
              <a:t>+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-</a:t>
            </a:r>
          </a:p>
          <a:p>
            <a:pPr eaLnBrk="1" hangingPunct="1"/>
            <a:r>
              <a:rPr lang="en-US" altLang="nl-BE" smtClean="0"/>
              <a:t>left to right associative</a:t>
            </a:r>
          </a:p>
        </p:txBody>
      </p:sp>
      <p:pic>
        <p:nvPicPr>
          <p:cNvPr id="4" name="Picture 3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492375"/>
            <a:ext cx="731838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38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Relational &amp; logical operators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mtClean="0"/>
              <a:t>relational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equality: </a:t>
            </a:r>
            <a:r>
              <a:rPr lang="en-US" altLang="nl-BE" smtClean="0"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!=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nl-BE" smtClean="0"/>
              <a:t>all scalar types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nl-BE" smtClean="0"/>
              <a:t>makes no sense for</a:t>
            </a:r>
            <a:r>
              <a:rPr lang="en-US" altLang="nl-BE" smtClean="0">
                <a:latin typeface="Times New Roman" pitchFamily="18" charset="0"/>
              </a:rPr>
              <a:t> double</a:t>
            </a:r>
            <a:r>
              <a:rPr lang="en-US" altLang="nl-BE" smtClean="0"/>
              <a:t>!!! (why?)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order: </a:t>
            </a:r>
            <a:r>
              <a:rPr lang="en-US" altLang="nl-BE" smtClean="0">
                <a:latin typeface="Times New Roman" pitchFamily="18" charset="0"/>
              </a:rPr>
              <a:t>&lt;=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&lt;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&gt;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&gt;=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>
                <a:latin typeface="Times New Roman" pitchFamily="18" charset="0"/>
              </a:rPr>
              <a:t>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and, or:</a:t>
            </a:r>
            <a:r>
              <a:rPr lang="en-US" altLang="nl-BE" smtClean="0">
                <a:latin typeface="Times New Roman" pitchFamily="18" charset="0"/>
              </a:rPr>
              <a:t> &amp;&amp;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||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unary negation:</a:t>
            </a:r>
            <a:r>
              <a:rPr lang="en-US" altLang="nl-BE" smtClean="0">
                <a:latin typeface="Times New Roman" pitchFamily="18" charset="0"/>
              </a:rPr>
              <a:t> 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zero is false, non-zero is true</a:t>
            </a:r>
          </a:p>
          <a:p>
            <a:pPr eaLnBrk="1" hangingPunct="1">
              <a:lnSpc>
                <a:spcPct val="90000"/>
              </a:lnSpc>
            </a:pPr>
            <a:endParaRPr lang="en-US" altLang="nl-BE" smtClean="0">
              <a:latin typeface="Times New Roman" pitchFamily="18" charset="0"/>
            </a:endParaRPr>
          </a:p>
        </p:txBody>
      </p:sp>
      <p:pic>
        <p:nvPicPr>
          <p:cNvPr id="4" name="Picture 3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2708275"/>
            <a:ext cx="731838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462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bitwise or, and, xor:</a:t>
            </a:r>
          </a:p>
          <a:p>
            <a:pPr eaLnBrk="1" hangingPunct="1"/>
            <a:endParaRPr lang="en-US" altLang="nl-BE" smtClean="0"/>
          </a:p>
          <a:p>
            <a:pPr eaLnBrk="1" hangingPunct="1"/>
            <a:r>
              <a:rPr lang="en-US" altLang="nl-BE" smtClean="0"/>
              <a:t>shift left, right:</a:t>
            </a:r>
          </a:p>
          <a:p>
            <a:pPr eaLnBrk="1" hangingPunct="1"/>
            <a:endParaRPr lang="en-US" altLang="nl-BE" smtClean="0"/>
          </a:p>
          <a:p>
            <a:pPr eaLnBrk="1" hangingPunct="1"/>
            <a:endParaRPr lang="en-US" altLang="nl-BE" smtClean="0"/>
          </a:p>
          <a:p>
            <a:pPr eaLnBrk="1" hangingPunct="1"/>
            <a:r>
              <a:rPr lang="en-US" altLang="nl-BE" smtClean="0"/>
              <a:t>negation:</a:t>
            </a:r>
          </a:p>
          <a:p>
            <a:pPr eaLnBrk="1" hangingPunct="1">
              <a:buFontTx/>
              <a:buNone/>
            </a:pPr>
            <a:endParaRPr lang="en-US" altLang="nl-BE" smtClean="0"/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5891213" y="1700213"/>
            <a:ext cx="13335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011…001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110…011 &amp;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010…001</a:t>
            </a:r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7343775" y="1700213"/>
            <a:ext cx="1263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011…001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110…011 ^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101…010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Bitwise operators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500563" y="1700213"/>
            <a:ext cx="4103687" cy="915987"/>
            <a:chOff x="4500563" y="1700213"/>
            <a:chExt cx="4103687" cy="915987"/>
          </a:xfrm>
        </p:grpSpPr>
        <p:sp>
          <p:nvSpPr>
            <p:cNvPr id="19471" name="Text Box 4"/>
            <p:cNvSpPr txBox="1">
              <a:spLocks noChangeArrowheads="1"/>
            </p:cNvSpPr>
            <p:nvPr/>
          </p:nvSpPr>
          <p:spPr bwMode="auto">
            <a:xfrm>
              <a:off x="4572000" y="1700213"/>
              <a:ext cx="1201738" cy="915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011…001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110…011 |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111…011</a:t>
              </a:r>
            </a:p>
          </p:txBody>
        </p:sp>
        <p:sp>
          <p:nvSpPr>
            <p:cNvPr id="19472" name="Line 8"/>
            <p:cNvSpPr>
              <a:spLocks noChangeShapeType="1"/>
            </p:cNvSpPr>
            <p:nvPr/>
          </p:nvSpPr>
          <p:spPr bwMode="auto">
            <a:xfrm>
              <a:off x="4500563" y="2308225"/>
              <a:ext cx="41036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19465" name="Text Box 10"/>
          <p:cNvSpPr txBox="1">
            <a:spLocks noChangeArrowheads="1"/>
          </p:cNvSpPr>
          <p:nvPr/>
        </p:nvSpPr>
        <p:spPr bwMode="auto">
          <a:xfrm>
            <a:off x="6575425" y="2852738"/>
            <a:ext cx="1812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01110…001 &gt;&gt;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xx01110…0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500563" y="2852738"/>
            <a:ext cx="4103687" cy="641350"/>
            <a:chOff x="4500563" y="2852738"/>
            <a:chExt cx="4103687" cy="641350"/>
          </a:xfrm>
        </p:grpSpPr>
        <p:sp>
          <p:nvSpPr>
            <p:cNvPr id="19469" name="Text Box 9"/>
            <p:cNvSpPr txBox="1">
              <a:spLocks noChangeArrowheads="1"/>
            </p:cNvSpPr>
            <p:nvPr/>
          </p:nvSpPr>
          <p:spPr bwMode="auto">
            <a:xfrm>
              <a:off x="4572000" y="2852738"/>
              <a:ext cx="1812925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01110…001 &lt;&lt; 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110…00100</a:t>
              </a:r>
            </a:p>
          </p:txBody>
        </p:sp>
        <p:sp>
          <p:nvSpPr>
            <p:cNvPr id="19470" name="Line 11"/>
            <p:cNvSpPr>
              <a:spLocks noChangeShapeType="1"/>
            </p:cNvSpPr>
            <p:nvPr/>
          </p:nvSpPr>
          <p:spPr bwMode="auto">
            <a:xfrm>
              <a:off x="4500563" y="3181350"/>
              <a:ext cx="41036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6659563" y="3429000"/>
            <a:ext cx="2368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x == 0</a:t>
            </a:r>
            <a:r>
              <a:rPr lang="en-US" altLang="nl-BE" sz="1800"/>
              <a:t> if unsigned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x</a:t>
            </a:r>
            <a:r>
              <a:rPr lang="en-US" altLang="nl-BE" sz="1800"/>
              <a:t> machine dependent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otherwise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427538" y="4600575"/>
            <a:ext cx="1512887" cy="641350"/>
            <a:chOff x="4427538" y="4600575"/>
            <a:chExt cx="1512887" cy="641350"/>
          </a:xfrm>
        </p:grpSpPr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4572000" y="4600575"/>
              <a:ext cx="1279525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011…001 ~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100…110</a:t>
              </a:r>
            </a:p>
          </p:txBody>
        </p:sp>
        <p:sp>
          <p:nvSpPr>
            <p:cNvPr id="19468" name="Line 14"/>
            <p:cNvSpPr>
              <a:spLocks noChangeShapeType="1"/>
            </p:cNvSpPr>
            <p:nvPr/>
          </p:nvSpPr>
          <p:spPr bwMode="auto">
            <a:xfrm>
              <a:off x="4427538" y="4941888"/>
              <a:ext cx="15128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808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/>
      <p:bldP spid="19460" grpId="0"/>
      <p:bldP spid="19461" grpId="0"/>
      <p:bldP spid="19465" grpId="0"/>
      <p:bldP spid="1946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Assignment operators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simple assignment: =</a:t>
            </a:r>
          </a:p>
          <a:p>
            <a:pPr eaLnBrk="1" hangingPunct="1"/>
            <a:r>
              <a:rPr lang="en-US" altLang="nl-BE" smtClean="0"/>
              <a:t>shorthands : </a:t>
            </a:r>
            <a:r>
              <a:rPr lang="en-US" altLang="nl-BE" smtClean="0">
                <a:latin typeface="Times New Roman" pitchFamily="18" charset="0"/>
              </a:rPr>
              <a:t>+=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-=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*=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/=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%=</a:t>
            </a:r>
            <a:r>
              <a:rPr lang="en-US" altLang="nl-BE" smtClean="0"/>
              <a:t>,</a:t>
            </a:r>
            <a:br>
              <a:rPr lang="en-US" altLang="nl-BE" smtClean="0"/>
            </a:br>
            <a:r>
              <a:rPr lang="en-US" altLang="nl-BE" smtClean="0"/>
              <a:t>                      </a:t>
            </a:r>
            <a:r>
              <a:rPr lang="en-US" altLang="nl-BE" smtClean="0">
                <a:latin typeface="Times New Roman" pitchFamily="18" charset="0"/>
              </a:rPr>
              <a:t>|=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&amp;=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^=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&lt;&lt;=</a:t>
            </a:r>
            <a:r>
              <a:rPr lang="en-US" altLang="nl-BE" smtClean="0"/>
              <a:t>, </a:t>
            </a:r>
            <a:r>
              <a:rPr lang="en-US" altLang="nl-BE" smtClean="0">
                <a:latin typeface="Times New Roman" pitchFamily="18" charset="0"/>
              </a:rPr>
              <a:t>&gt;&gt;=</a:t>
            </a:r>
          </a:p>
          <a:p>
            <a:pPr lvl="1" eaLnBrk="1" hangingPunct="1"/>
            <a:r>
              <a:rPr lang="en-US" altLang="nl-BE" smtClean="0">
                <a:latin typeface="Times New Roman" pitchFamily="18" charset="0"/>
              </a:rPr>
              <a:t>i = i + 2;</a:t>
            </a:r>
            <a:r>
              <a:rPr lang="en-US" altLang="nl-BE" smtClean="0"/>
              <a:t> </a:t>
            </a:r>
            <a:r>
              <a:rPr lang="en-US" altLang="nl-BE" smtClean="0">
                <a:sym typeface="Symbol" pitchFamily="18" charset="2"/>
              </a:rPr>
              <a:t></a:t>
            </a: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i += 2;</a:t>
            </a:r>
          </a:p>
          <a:p>
            <a:pPr lvl="1" eaLnBrk="1" hangingPunct="1"/>
            <a:r>
              <a:rPr lang="en-US" altLang="nl-BE" smtClean="0">
                <a:latin typeface="Times New Roman" pitchFamily="18" charset="0"/>
              </a:rPr>
              <a:t>x = x * 3.14;</a:t>
            </a:r>
            <a:r>
              <a:rPr lang="en-US" altLang="nl-BE" smtClean="0"/>
              <a:t> </a:t>
            </a:r>
            <a:r>
              <a:rPr lang="en-US" altLang="nl-BE" smtClean="0">
                <a:sym typeface="Symbol" pitchFamily="18" charset="2"/>
              </a:rPr>
              <a:t></a:t>
            </a:r>
            <a:r>
              <a:rPr lang="en-US" altLang="nl-BE" smtClean="0"/>
              <a:t> </a:t>
            </a:r>
            <a:r>
              <a:rPr lang="en-US" altLang="nl-BE" smtClean="0">
                <a:latin typeface="Times New Roman" pitchFamily="18" charset="0"/>
              </a:rPr>
              <a:t>x *= 3.14;</a:t>
            </a:r>
          </a:p>
          <a:p>
            <a:pPr lvl="1" eaLnBrk="1" hangingPunct="1"/>
            <a:endParaRPr lang="en-US" altLang="nl-BE" smtClean="0">
              <a:latin typeface="Times New Roman" pitchFamily="18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258888" y="4191000"/>
            <a:ext cx="6842125" cy="1355725"/>
            <a:chOff x="1259632" y="4191058"/>
            <a:chExt cx="6840760" cy="1355791"/>
          </a:xfrm>
        </p:grpSpPr>
        <p:sp>
          <p:nvSpPr>
            <p:cNvPr id="20485" name="TextBox 1"/>
            <p:cNvSpPr txBox="1">
              <a:spLocks noChangeArrowheads="1"/>
            </p:cNvSpPr>
            <p:nvPr/>
          </p:nvSpPr>
          <p:spPr bwMode="auto">
            <a:xfrm>
              <a:off x="1259632" y="5085184"/>
              <a:ext cx="6583854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Note: assignment is expression, not statement!</a:t>
              </a:r>
              <a:endParaRPr lang="nl-BE" altLang="nl-BE" sz="2400"/>
            </a:p>
          </p:txBody>
        </p:sp>
        <p:pic>
          <p:nvPicPr>
            <p:cNvPr id="20486" name="Picture 4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9337" y="4191058"/>
              <a:ext cx="731055" cy="75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272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z="4000" smtClean="0"/>
              <a:t>Increment/decrement operators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increment:</a:t>
            </a:r>
            <a:r>
              <a:rPr lang="en-US" altLang="nl-BE" smtClean="0">
                <a:latin typeface="Times New Roman" pitchFamily="18" charset="0"/>
              </a:rPr>
              <a:t> i = i + 1; </a:t>
            </a:r>
            <a:r>
              <a:rPr lang="en-US" altLang="nl-BE" smtClean="0">
                <a:sym typeface="Symbol" pitchFamily="18" charset="2"/>
              </a:rPr>
              <a:t></a:t>
            </a:r>
            <a:r>
              <a:rPr lang="en-US" altLang="nl-BE" smtClean="0">
                <a:latin typeface="Times New Roman" pitchFamily="18" charset="0"/>
              </a:rPr>
              <a:t> i += 1; </a:t>
            </a:r>
            <a:r>
              <a:rPr lang="en-US" altLang="nl-BE" smtClean="0">
                <a:sym typeface="Symbol" pitchFamily="18" charset="2"/>
              </a:rPr>
              <a:t></a:t>
            </a:r>
            <a:r>
              <a:rPr lang="en-US" altLang="nl-BE" smtClean="0">
                <a:latin typeface="Times New Roman" pitchFamily="18" charset="0"/>
              </a:rPr>
              <a:t> i++;</a:t>
            </a:r>
          </a:p>
          <a:p>
            <a:pPr eaLnBrk="1" hangingPunct="1"/>
            <a:r>
              <a:rPr lang="en-US" altLang="nl-BE" smtClean="0"/>
              <a:t>decrement:</a:t>
            </a:r>
            <a:r>
              <a:rPr lang="en-US" altLang="nl-BE" smtClean="0">
                <a:latin typeface="Times New Roman" pitchFamily="18" charset="0"/>
              </a:rPr>
              <a:t> i = i - 1; </a:t>
            </a:r>
            <a:r>
              <a:rPr lang="en-US" altLang="nl-BE" smtClean="0">
                <a:sym typeface="Symbol" pitchFamily="18" charset="2"/>
              </a:rPr>
              <a:t></a:t>
            </a:r>
            <a:r>
              <a:rPr lang="en-US" altLang="nl-BE" smtClean="0">
                <a:latin typeface="Times New Roman" pitchFamily="18" charset="0"/>
              </a:rPr>
              <a:t> i -= 1; </a:t>
            </a:r>
            <a:r>
              <a:rPr lang="en-US" altLang="nl-BE" smtClean="0">
                <a:sym typeface="Symbol" pitchFamily="18" charset="2"/>
              </a:rPr>
              <a:t></a:t>
            </a:r>
            <a:r>
              <a:rPr lang="en-US" altLang="nl-BE" smtClean="0">
                <a:latin typeface="Times New Roman" pitchFamily="18" charset="0"/>
              </a:rPr>
              <a:t> i--;</a:t>
            </a:r>
          </a:p>
          <a:p>
            <a:pPr eaLnBrk="1" hangingPunct="1"/>
            <a:r>
              <a:rPr lang="en-US" altLang="nl-BE" smtClean="0"/>
              <a:t>post versus pre-increment:</a:t>
            </a:r>
            <a:br>
              <a:rPr lang="en-US" altLang="nl-BE" smtClean="0"/>
            </a:br>
            <a:r>
              <a:rPr lang="en-US" altLang="nl-BE" smtClean="0">
                <a:latin typeface="Times New Roman" pitchFamily="18" charset="0"/>
              </a:rPr>
              <a:t>  i++</a:t>
            </a:r>
            <a:r>
              <a:rPr lang="en-US" altLang="nl-BE" smtClean="0"/>
              <a:t> versus </a:t>
            </a:r>
            <a:r>
              <a:rPr lang="en-US" altLang="nl-BE" smtClean="0">
                <a:latin typeface="Times New Roman" pitchFamily="18" charset="0"/>
              </a:rPr>
              <a:t>++i</a:t>
            </a:r>
            <a:r>
              <a:rPr lang="en-US" altLang="nl-BE" smtClean="0"/>
              <a:t>, e.g.,</a:t>
            </a:r>
          </a:p>
        </p:txBody>
      </p:sp>
      <p:grpSp>
        <p:nvGrpSpPr>
          <p:cNvPr id="21508" name="Group 8"/>
          <p:cNvGrpSpPr>
            <a:grpSpLocks/>
          </p:cNvGrpSpPr>
          <p:nvPr/>
        </p:nvGrpSpPr>
        <p:grpSpPr bwMode="auto">
          <a:xfrm>
            <a:off x="1887538" y="3927475"/>
            <a:ext cx="1181100" cy="1230313"/>
            <a:chOff x="1189" y="2474"/>
            <a:chExt cx="744" cy="775"/>
          </a:xfrm>
        </p:grpSpPr>
        <p:sp>
          <p:nvSpPr>
            <p:cNvPr id="21513" name="Text Box 4"/>
            <p:cNvSpPr txBox="1">
              <a:spLocks noChangeArrowheads="1"/>
            </p:cNvSpPr>
            <p:nvPr/>
          </p:nvSpPr>
          <p:spPr bwMode="auto">
            <a:xfrm>
              <a:off x="1189" y="2474"/>
              <a:ext cx="744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int i =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int j = i</a:t>
              </a:r>
              <a:r>
                <a:rPr lang="en-US" altLang="nl-BE" sz="1800">
                  <a:solidFill>
                    <a:srgbClr val="FF3300"/>
                  </a:solidFill>
                </a:rPr>
                <a:t>++</a:t>
              </a:r>
              <a:r>
                <a:rPr lang="en-US" altLang="nl-BE" sz="1800"/>
                <a:t>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j == 0</a:t>
              </a:r>
            </a:p>
          </p:txBody>
        </p:sp>
        <p:sp>
          <p:nvSpPr>
            <p:cNvPr id="21514" name="Oval 6"/>
            <p:cNvSpPr>
              <a:spLocks noChangeArrowheads="1"/>
            </p:cNvSpPr>
            <p:nvPr/>
          </p:nvSpPr>
          <p:spPr bwMode="auto">
            <a:xfrm>
              <a:off x="1292" y="2976"/>
              <a:ext cx="499" cy="273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822700" y="3927475"/>
            <a:ext cx="1181100" cy="1230313"/>
            <a:chOff x="2408" y="2474"/>
            <a:chExt cx="744" cy="775"/>
          </a:xfrm>
        </p:grpSpPr>
        <p:sp>
          <p:nvSpPr>
            <p:cNvPr id="21511" name="Text Box 5"/>
            <p:cNvSpPr txBox="1">
              <a:spLocks noChangeArrowheads="1"/>
            </p:cNvSpPr>
            <p:nvPr/>
          </p:nvSpPr>
          <p:spPr bwMode="auto">
            <a:xfrm>
              <a:off x="2408" y="2474"/>
              <a:ext cx="744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int i =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int j = </a:t>
              </a:r>
              <a:r>
                <a:rPr lang="en-US" altLang="nl-BE" sz="1800">
                  <a:solidFill>
                    <a:srgbClr val="3366FF"/>
                  </a:solidFill>
                </a:rPr>
                <a:t>++</a:t>
              </a:r>
              <a:r>
                <a:rPr lang="en-US" altLang="nl-BE" sz="1800"/>
                <a:t>i;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 j == 1</a:t>
              </a:r>
            </a:p>
          </p:txBody>
        </p:sp>
        <p:sp>
          <p:nvSpPr>
            <p:cNvPr id="21512" name="Oval 7"/>
            <p:cNvSpPr>
              <a:spLocks noChangeArrowheads="1"/>
            </p:cNvSpPr>
            <p:nvPr/>
          </p:nvSpPr>
          <p:spPr bwMode="auto">
            <a:xfrm>
              <a:off x="2562" y="2976"/>
              <a:ext cx="499" cy="273"/>
            </a:xfrm>
            <a:prstGeom prst="ellips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pic>
        <p:nvPicPr>
          <p:cNvPr id="10" name="Picture 9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4797425"/>
            <a:ext cx="73025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84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Conditonal operator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ternary operator:  </a:t>
            </a:r>
            <a:r>
              <a:rPr lang="en-US" altLang="nl-BE" i="1" smtClean="0">
                <a:latin typeface="Times New Roman" pitchFamily="18" charset="0"/>
              </a:rPr>
              <a:t>condition</a:t>
            </a:r>
            <a:r>
              <a:rPr lang="en-US" altLang="nl-BE" smtClean="0">
                <a:latin typeface="Times New Roman" pitchFamily="18" charset="0"/>
              </a:rPr>
              <a:t> ? </a:t>
            </a:r>
            <a:r>
              <a:rPr lang="en-US" altLang="nl-BE" i="1" smtClean="0">
                <a:latin typeface="Times New Roman" pitchFamily="18" charset="0"/>
              </a:rPr>
              <a:t>e</a:t>
            </a:r>
            <a:r>
              <a:rPr lang="en-US" altLang="nl-BE" baseline="-25000" smtClean="0">
                <a:latin typeface="Times New Roman" pitchFamily="18" charset="0"/>
              </a:rPr>
              <a:t>true</a:t>
            </a:r>
            <a:r>
              <a:rPr lang="en-US" altLang="nl-BE" smtClean="0">
                <a:latin typeface="Times New Roman" pitchFamily="18" charset="0"/>
              </a:rPr>
              <a:t> : </a:t>
            </a:r>
            <a:r>
              <a:rPr lang="en-US" altLang="nl-BE" i="1" smtClean="0">
                <a:latin typeface="Times New Roman" pitchFamily="18" charset="0"/>
              </a:rPr>
              <a:t>e</a:t>
            </a:r>
            <a:r>
              <a:rPr lang="en-US" altLang="nl-BE" baseline="-25000" smtClean="0">
                <a:latin typeface="Times New Roman" pitchFamily="18" charset="0"/>
              </a:rPr>
              <a:t>false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030985" y="2708275"/>
            <a:ext cx="3573463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>
                <a:latin typeface="Times New Roman" pitchFamily="18" charset="0"/>
              </a:rPr>
              <a:t>int</a:t>
            </a:r>
            <a:r>
              <a:rPr lang="en-US" altLang="nl-BE" sz="1800" dirty="0">
                <a:latin typeface="Times New Roman" pitchFamily="18" charset="0"/>
              </a:rPr>
              <a:t> values[] = {2, 3, 5, 7, 11, 13, 17};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>
                <a:latin typeface="Times New Roman" pitchFamily="18" charset="0"/>
              </a:rPr>
              <a:t>int</a:t>
            </a:r>
            <a:r>
              <a:rPr lang="en-US" altLang="nl-BE" sz="1800" dirty="0">
                <a:latin typeface="Times New Roman" pitchFamily="18" charset="0"/>
              </a:rPr>
              <a:t>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for (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= 0;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&lt; 7;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</a:t>
            </a:r>
            <a:r>
              <a:rPr lang="en-US" altLang="nl-BE" sz="1800" dirty="0" err="1">
                <a:latin typeface="Times New Roman" pitchFamily="18" charset="0"/>
              </a:rPr>
              <a:t>printf</a:t>
            </a:r>
            <a:r>
              <a:rPr lang="en-US" altLang="nl-BE" sz="1800" dirty="0">
                <a:latin typeface="Times New Roman" pitchFamily="18" charset="0"/>
              </a:rPr>
              <a:t>("%</a:t>
            </a:r>
            <a:r>
              <a:rPr lang="en-US" altLang="nl-BE" sz="1800" dirty="0" err="1">
                <a:latin typeface="Times New Roman" pitchFamily="18" charset="0"/>
              </a:rPr>
              <a:t>d%s</a:t>
            </a:r>
            <a:r>
              <a:rPr lang="en-US" altLang="nl-BE" sz="1800" dirty="0">
                <a:latin typeface="Times New Roman" pitchFamily="18" charset="0"/>
              </a:rPr>
              <a:t>",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          values[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],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         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!= 6 </a:t>
            </a:r>
            <a:r>
              <a:rPr lang="en-US" altLang="nl-BE" sz="1800" dirty="0">
                <a:solidFill>
                  <a:srgbClr val="FF3300"/>
                </a:solidFill>
                <a:latin typeface="Times New Roman" pitchFamily="18" charset="0"/>
              </a:rPr>
              <a:t>?</a:t>
            </a:r>
            <a:r>
              <a:rPr lang="en-US" altLang="nl-BE" sz="1800" dirty="0">
                <a:latin typeface="Times New Roman" pitchFamily="18" charset="0"/>
              </a:rPr>
              <a:t> ", " </a:t>
            </a:r>
            <a:r>
              <a:rPr lang="en-US" altLang="nl-BE" sz="1800" dirty="0">
                <a:solidFill>
                  <a:srgbClr val="FF3300"/>
                </a:solidFill>
                <a:latin typeface="Times New Roman" pitchFamily="18" charset="0"/>
              </a:rPr>
              <a:t>:</a:t>
            </a:r>
            <a:r>
              <a:rPr lang="en-US" altLang="nl-BE" sz="1800" dirty="0">
                <a:latin typeface="Times New Roman" pitchFamily="18" charset="0"/>
              </a:rPr>
              <a:t> ".\n");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}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782513" y="2708275"/>
            <a:ext cx="3573463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>
                <a:latin typeface="Times New Roman" pitchFamily="18" charset="0"/>
              </a:rPr>
              <a:t>int</a:t>
            </a:r>
            <a:r>
              <a:rPr lang="en-US" altLang="nl-BE" sz="1800" dirty="0">
                <a:latin typeface="Times New Roman" pitchFamily="18" charset="0"/>
              </a:rPr>
              <a:t> values[] = {2, 3, 5, 7, 11, 13, 17};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 err="1">
                <a:latin typeface="Times New Roman" pitchFamily="18" charset="0"/>
              </a:rPr>
              <a:t>int</a:t>
            </a:r>
            <a:r>
              <a:rPr lang="en-US" altLang="nl-BE" sz="1800" dirty="0">
                <a:latin typeface="Times New Roman" pitchFamily="18" charset="0"/>
              </a:rPr>
              <a:t>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for (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= 0;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&lt; 7; 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</a:t>
            </a:r>
            <a:r>
              <a:rPr lang="en-US" altLang="nl-BE" sz="1800" dirty="0" err="1">
                <a:latin typeface="Times New Roman" pitchFamily="18" charset="0"/>
              </a:rPr>
              <a:t>printf</a:t>
            </a:r>
            <a:r>
              <a:rPr lang="en-US" altLang="nl-BE" sz="1800" dirty="0">
                <a:latin typeface="Times New Roman" pitchFamily="18" charset="0"/>
              </a:rPr>
              <a:t>("%d", values[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</a:t>
            </a:r>
            <a:r>
              <a:rPr lang="en-US" altLang="nl-BE" sz="1800" dirty="0">
                <a:solidFill>
                  <a:srgbClr val="3366FF"/>
                </a:solidFill>
                <a:latin typeface="Times New Roman" pitchFamily="18" charset="0"/>
              </a:rPr>
              <a:t>if</a:t>
            </a:r>
            <a:r>
              <a:rPr lang="en-US" altLang="nl-BE" sz="1800" dirty="0">
                <a:latin typeface="Times New Roman" pitchFamily="18" charset="0"/>
              </a:rPr>
              <a:t> (</a:t>
            </a:r>
            <a:r>
              <a:rPr lang="en-US" altLang="nl-BE" sz="1800" dirty="0" err="1">
                <a:latin typeface="Times New Roman" pitchFamily="18" charset="0"/>
              </a:rPr>
              <a:t>i</a:t>
            </a:r>
            <a:r>
              <a:rPr lang="en-US" altLang="nl-BE" sz="1800" dirty="0">
                <a:latin typeface="Times New Roman" pitchFamily="18" charset="0"/>
              </a:rPr>
              <a:t> != 6)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    </a:t>
            </a:r>
            <a:r>
              <a:rPr lang="en-US" altLang="nl-BE" sz="1800" dirty="0" err="1">
                <a:latin typeface="Times New Roman" pitchFamily="18" charset="0"/>
              </a:rPr>
              <a:t>printf</a:t>
            </a:r>
            <a:r>
              <a:rPr lang="en-US" altLang="nl-BE" sz="1800" dirty="0">
                <a:latin typeface="Times New Roman" pitchFamily="18" charset="0"/>
              </a:rPr>
              <a:t>(",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} </a:t>
            </a:r>
            <a:r>
              <a:rPr lang="en-US" altLang="nl-BE" sz="1800" dirty="0">
                <a:solidFill>
                  <a:srgbClr val="3366FF"/>
                </a:solidFill>
                <a:latin typeface="Times New Roman" pitchFamily="18" charset="0"/>
              </a:rPr>
              <a:t>else</a:t>
            </a:r>
            <a:r>
              <a:rPr lang="en-US" altLang="nl-BE" sz="1800" dirty="0">
                <a:latin typeface="Times New Roman" pitchFamily="18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    </a:t>
            </a:r>
            <a:r>
              <a:rPr lang="en-US" altLang="nl-BE" sz="1800" dirty="0" err="1">
                <a:latin typeface="Times New Roman" pitchFamily="18" charset="0"/>
              </a:rPr>
              <a:t>printf</a:t>
            </a:r>
            <a:r>
              <a:rPr lang="en-US" altLang="nl-BE" sz="1800" dirty="0">
                <a:latin typeface="Times New Roman" pitchFamily="18" charset="0"/>
              </a:rPr>
              <a:t>(".\n");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Times New Roman" pitchFamily="18" charset="0"/>
              </a:rPr>
              <a:t>}</a:t>
            </a: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3924300" y="3789363"/>
            <a:ext cx="86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57225" y="6021388"/>
            <a:ext cx="7875588" cy="495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if (…) … else …</a:t>
            </a:r>
            <a:r>
              <a:rPr lang="en-US" altLang="nl-BE" sz="2400"/>
              <a:t> statement versus </a:t>
            </a:r>
            <a:r>
              <a:rPr lang="en-US" altLang="nl-BE" sz="2400">
                <a:latin typeface="Times New Roman" pitchFamily="18" charset="0"/>
              </a:rPr>
              <a:t>… ? … : …</a:t>
            </a:r>
            <a:r>
              <a:rPr lang="en-US" altLang="nl-BE" sz="2400"/>
              <a:t> expression!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64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Operator precedence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list can be found in K&amp;R</a:t>
            </a:r>
          </a:p>
          <a:p>
            <a:pPr eaLnBrk="1" hangingPunct="1"/>
            <a:r>
              <a:rPr lang="en-US" altLang="nl-BE" smtClean="0"/>
              <a:t>however, use bracket to</a:t>
            </a:r>
          </a:p>
          <a:p>
            <a:pPr lvl="1" eaLnBrk="1" hangingPunct="1"/>
            <a:r>
              <a:rPr lang="en-US" altLang="nl-BE" smtClean="0"/>
              <a:t>clarify code</a:t>
            </a:r>
          </a:p>
          <a:p>
            <a:pPr lvl="1" eaLnBrk="1" hangingPunct="1"/>
            <a:r>
              <a:rPr lang="en-US" altLang="nl-BE" smtClean="0"/>
              <a:t>avoid confusion!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275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control flow</a:t>
            </a:r>
            <a:endParaRPr lang="nl-BE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BE" dirty="0" smtClean="0"/>
              <a:t>K&amp;R, Chapter 3, Control flow</a:t>
            </a:r>
            <a:endParaRPr lang="nl-BE" altLang="nl-BE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125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Blocks &amp; scope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33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z="2400" dirty="0" smtClean="0"/>
              <a:t>use '</a:t>
            </a:r>
            <a:r>
              <a:rPr lang="en-US" altLang="nl-BE" sz="2400" dirty="0" smtClean="0">
                <a:latin typeface="Times New Roman" pitchFamily="18" charset="0"/>
              </a:rPr>
              <a:t>;</a:t>
            </a:r>
            <a:r>
              <a:rPr lang="en-US" altLang="nl-BE" sz="2400" dirty="0" smtClean="0"/>
              <a:t>' to </a:t>
            </a:r>
            <a:r>
              <a:rPr lang="en-US" altLang="nl-BE" sz="2400" i="1" dirty="0" smtClean="0"/>
              <a:t>end</a:t>
            </a:r>
            <a:r>
              <a:rPr lang="en-US" altLang="nl-BE" sz="2400" dirty="0" smtClean="0"/>
              <a:t> statements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dirty="0" smtClean="0"/>
              <a:t>multiple statements grouped in block</a:t>
            </a:r>
            <a:br>
              <a:rPr lang="en-US" altLang="nl-BE" sz="2400" dirty="0" smtClean="0"/>
            </a:br>
            <a:r>
              <a:rPr lang="en-US" altLang="nl-BE" sz="2400" dirty="0" smtClean="0"/>
              <a:t>by '</a:t>
            </a:r>
            <a:r>
              <a:rPr lang="en-US" altLang="nl-BE" sz="2400" dirty="0" smtClean="0">
                <a:latin typeface="Times New Roman" pitchFamily="18" charset="0"/>
              </a:rPr>
              <a:t>{</a:t>
            </a:r>
            <a:r>
              <a:rPr lang="en-US" altLang="nl-BE" sz="2400" dirty="0" smtClean="0"/>
              <a:t>', '</a:t>
            </a:r>
            <a:r>
              <a:rPr lang="en-US" altLang="nl-BE" sz="2400" dirty="0" smtClean="0">
                <a:latin typeface="Times New Roman" pitchFamily="18" charset="0"/>
              </a:rPr>
              <a:t>}</a:t>
            </a:r>
            <a:r>
              <a:rPr lang="en-US" altLang="nl-BE" sz="2400" dirty="0" smtClean="0"/>
              <a:t>'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dirty="0" smtClean="0"/>
              <a:t>blocks can be nested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z="2400" dirty="0" smtClean="0"/>
              <a:t>block scope: variables can be declared/defined in each block at any level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nl-BE" sz="2400" dirty="0" smtClean="0"/>
          </a:p>
        </p:txBody>
      </p:sp>
      <p:sp>
        <p:nvSpPr>
          <p:cNvPr id="4106" name="Text Box 4"/>
          <p:cNvSpPr txBox="1">
            <a:spLocks noChangeArrowheads="1"/>
          </p:cNvSpPr>
          <p:nvPr/>
        </p:nvSpPr>
        <p:spPr bwMode="auto">
          <a:xfrm>
            <a:off x="6116638" y="4152900"/>
            <a:ext cx="1195387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dirty="0" err="1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nl-BE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nl-BE" dirty="0" err="1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 = 3;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…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</a:t>
            </a:r>
            <a:r>
              <a:rPr lang="en-US" altLang="nl-BE" dirty="0" err="1">
                <a:solidFill>
                  <a:srgbClr val="FF3300"/>
                </a:solidFill>
                <a:latin typeface="Times New Roman" pitchFamily="18" charset="0"/>
              </a:rPr>
              <a:t>int</a:t>
            </a:r>
            <a:r>
              <a:rPr lang="en-US" altLang="nl-BE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en-US" altLang="nl-BE" dirty="0" err="1">
                <a:solidFill>
                  <a:srgbClr val="FF3300"/>
                </a:solidFill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 = 5;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…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}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45063" y="4294188"/>
            <a:ext cx="3984625" cy="2159000"/>
            <a:chOff x="4945063" y="4294188"/>
            <a:chExt cx="3984625" cy="2159000"/>
          </a:xfrm>
        </p:grpSpPr>
        <p:grpSp>
          <p:nvGrpSpPr>
            <p:cNvPr id="4107" name="Group 7"/>
            <p:cNvGrpSpPr>
              <a:grpSpLocks/>
            </p:cNvGrpSpPr>
            <p:nvPr/>
          </p:nvGrpSpPr>
          <p:grpSpPr bwMode="auto">
            <a:xfrm>
              <a:off x="4945063" y="4294188"/>
              <a:ext cx="955675" cy="503237"/>
              <a:chOff x="1507" y="2705"/>
              <a:chExt cx="602" cy="317"/>
            </a:xfrm>
          </p:grpSpPr>
          <p:sp>
            <p:nvSpPr>
              <p:cNvPr id="4114" name="AutoShape 5"/>
              <p:cNvSpPr>
                <a:spLocks/>
              </p:cNvSpPr>
              <p:nvPr/>
            </p:nvSpPr>
            <p:spPr bwMode="auto">
              <a:xfrm>
                <a:off x="2018" y="2705"/>
                <a:ext cx="91" cy="317"/>
              </a:xfrm>
              <a:prstGeom prst="leftBrace">
                <a:avLst>
                  <a:gd name="adj1" fmla="val 29029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nl-BE" altLang="nl-BE"/>
              </a:p>
            </p:txBody>
          </p:sp>
          <p:sp>
            <p:nvSpPr>
              <p:cNvPr id="4115" name="Text Box 6"/>
              <p:cNvSpPr txBox="1">
                <a:spLocks noChangeArrowheads="1"/>
              </p:cNvSpPr>
              <p:nvPr/>
            </p:nvSpPr>
            <p:spPr bwMode="auto">
              <a:xfrm>
                <a:off x="1507" y="2745"/>
                <a:ext cx="46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>
                    <a:latin typeface="Times New Roman" pitchFamily="18" charset="0"/>
                  </a:rPr>
                  <a:t>i == 3</a:t>
                </a:r>
              </a:p>
            </p:txBody>
          </p:sp>
        </p:grpSp>
        <p:grpSp>
          <p:nvGrpSpPr>
            <p:cNvPr id="4108" name="Group 8"/>
            <p:cNvGrpSpPr>
              <a:grpSpLocks/>
            </p:cNvGrpSpPr>
            <p:nvPr/>
          </p:nvGrpSpPr>
          <p:grpSpPr bwMode="auto">
            <a:xfrm>
              <a:off x="4945063" y="5949950"/>
              <a:ext cx="955675" cy="503238"/>
              <a:chOff x="1507" y="2705"/>
              <a:chExt cx="602" cy="317"/>
            </a:xfrm>
          </p:grpSpPr>
          <p:sp>
            <p:nvSpPr>
              <p:cNvPr id="4112" name="AutoShape 9"/>
              <p:cNvSpPr>
                <a:spLocks/>
              </p:cNvSpPr>
              <p:nvPr/>
            </p:nvSpPr>
            <p:spPr bwMode="auto">
              <a:xfrm>
                <a:off x="2018" y="2705"/>
                <a:ext cx="91" cy="317"/>
              </a:xfrm>
              <a:prstGeom prst="leftBrace">
                <a:avLst>
                  <a:gd name="adj1" fmla="val 29029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nl-BE" altLang="nl-BE"/>
              </a:p>
            </p:txBody>
          </p:sp>
          <p:sp>
            <p:nvSpPr>
              <p:cNvPr id="4113" name="Text Box 10"/>
              <p:cNvSpPr txBox="1">
                <a:spLocks noChangeArrowheads="1"/>
              </p:cNvSpPr>
              <p:nvPr/>
            </p:nvSpPr>
            <p:spPr bwMode="auto">
              <a:xfrm>
                <a:off x="1507" y="2745"/>
                <a:ext cx="46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>
                    <a:latin typeface="Times New Roman" pitchFamily="18" charset="0"/>
                  </a:rPr>
                  <a:t>i == 3</a:t>
                </a:r>
              </a:p>
            </p:txBody>
          </p:sp>
        </p:grpSp>
        <p:grpSp>
          <p:nvGrpSpPr>
            <p:cNvPr id="4109" name="Group 13"/>
            <p:cNvGrpSpPr>
              <a:grpSpLocks/>
            </p:cNvGrpSpPr>
            <p:nvPr/>
          </p:nvGrpSpPr>
          <p:grpSpPr bwMode="auto">
            <a:xfrm>
              <a:off x="7916863" y="5013325"/>
              <a:ext cx="1012825" cy="576263"/>
              <a:chOff x="3379" y="3158"/>
              <a:chExt cx="638" cy="363"/>
            </a:xfrm>
          </p:grpSpPr>
          <p:sp>
            <p:nvSpPr>
              <p:cNvPr id="4110" name="AutoShape 11"/>
              <p:cNvSpPr>
                <a:spLocks/>
              </p:cNvSpPr>
              <p:nvPr/>
            </p:nvSpPr>
            <p:spPr bwMode="auto">
              <a:xfrm>
                <a:off x="3379" y="3158"/>
                <a:ext cx="91" cy="363"/>
              </a:xfrm>
              <a:prstGeom prst="rightBrace">
                <a:avLst>
                  <a:gd name="adj1" fmla="val 3324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endParaRPr lang="nl-BE" altLang="nl-BE"/>
              </a:p>
            </p:txBody>
          </p:sp>
          <p:sp>
            <p:nvSpPr>
              <p:cNvPr id="4111" name="Text Box 12"/>
              <p:cNvSpPr txBox="1">
                <a:spLocks noChangeArrowheads="1"/>
              </p:cNvSpPr>
              <p:nvPr/>
            </p:nvSpPr>
            <p:spPr bwMode="auto">
              <a:xfrm>
                <a:off x="3555" y="3219"/>
                <a:ext cx="46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>
                    <a:latin typeface="Times New Roman" pitchFamily="18" charset="0"/>
                  </a:rPr>
                  <a:t>i == 5</a:t>
                </a:r>
              </a:p>
            </p:txBody>
          </p:sp>
        </p:grpSp>
      </p:grpSp>
      <p:sp>
        <p:nvSpPr>
          <p:cNvPr id="4102" name="Text Box 4"/>
          <p:cNvSpPr txBox="1">
            <a:spLocks noChangeArrowheads="1"/>
          </p:cNvSpPr>
          <p:nvPr/>
        </p:nvSpPr>
        <p:spPr bwMode="auto">
          <a:xfrm>
            <a:off x="1814513" y="4143375"/>
            <a:ext cx="97472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dirty="0" err="1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lang="en-US" altLang="nl-BE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nl-BE" dirty="0" err="1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 = 3;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…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{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…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}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…</a:t>
            </a:r>
          </a:p>
        </p:txBody>
      </p:sp>
      <p:grpSp>
        <p:nvGrpSpPr>
          <p:cNvPr id="4103" name="Group 7"/>
          <p:cNvGrpSpPr>
            <a:grpSpLocks/>
          </p:cNvGrpSpPr>
          <p:nvPr/>
        </p:nvGrpSpPr>
        <p:grpSpPr bwMode="auto">
          <a:xfrm>
            <a:off x="642938" y="4284663"/>
            <a:ext cx="1000125" cy="1573212"/>
            <a:chOff x="1507" y="2705"/>
            <a:chExt cx="630" cy="991"/>
          </a:xfrm>
        </p:grpSpPr>
        <p:sp>
          <p:nvSpPr>
            <p:cNvPr id="4104" name="AutoShape 5"/>
            <p:cNvSpPr>
              <a:spLocks/>
            </p:cNvSpPr>
            <p:nvPr/>
          </p:nvSpPr>
          <p:spPr bwMode="auto">
            <a:xfrm>
              <a:off x="2018" y="2705"/>
              <a:ext cx="119" cy="991"/>
            </a:xfrm>
            <a:prstGeom prst="leftBrace">
              <a:avLst>
                <a:gd name="adj1" fmla="val 2903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nl-BE" altLang="nl-BE"/>
            </a:p>
          </p:txBody>
        </p:sp>
        <p:sp>
          <p:nvSpPr>
            <p:cNvPr id="4105" name="Text Box 6"/>
            <p:cNvSpPr txBox="1">
              <a:spLocks noChangeArrowheads="1"/>
            </p:cNvSpPr>
            <p:nvPr/>
          </p:nvSpPr>
          <p:spPr bwMode="auto">
            <a:xfrm>
              <a:off x="1507" y="3150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i == 3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929438" y="4177795"/>
            <a:ext cx="1979612" cy="2176298"/>
            <a:chOff x="6929438" y="4177795"/>
            <a:chExt cx="1979612" cy="2176298"/>
          </a:xfrm>
        </p:grpSpPr>
        <p:sp>
          <p:nvSpPr>
            <p:cNvPr id="9230" name="Text Box 14"/>
            <p:cNvSpPr txBox="1">
              <a:spLocks noChangeArrowheads="1"/>
            </p:cNvSpPr>
            <p:nvPr/>
          </p:nvSpPr>
          <p:spPr bwMode="auto">
            <a:xfrm>
              <a:off x="6929438" y="5949280"/>
              <a:ext cx="1979612" cy="4048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don't tempt fate!!!</a:t>
              </a:r>
            </a:p>
          </p:txBody>
        </p:sp>
        <p:pic>
          <p:nvPicPr>
            <p:cNvPr id="21" name="Picture 20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6" y="4177795"/>
              <a:ext cx="731838" cy="750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57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4106" grpId="0"/>
      <p:bldP spid="410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Conditional statements: </a:t>
            </a:r>
            <a:r>
              <a:rPr lang="en-US" altLang="nl-BE" dirty="0" smtClean="0">
                <a:latin typeface="Times New Roman" pitchFamily="18" charset="0"/>
              </a:rPr>
              <a:t>if</a:t>
            </a: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2124075" y="1577975"/>
            <a:ext cx="1676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if (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latin typeface="Times New Roman" pitchFamily="18" charset="0"/>
              </a:rPr>
              <a:t>s</a:t>
            </a:r>
            <a:r>
              <a:rPr lang="en-US" altLang="nl-BE" baseline="-25000">
                <a:latin typeface="Times New Roman" pitchFamily="18" charset="0"/>
              </a:rPr>
              <a:t>true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else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latin typeface="Times New Roman" pitchFamily="18" charset="0"/>
              </a:rPr>
              <a:t>s</a:t>
            </a:r>
            <a:r>
              <a:rPr lang="en-US" altLang="nl-BE" baseline="-25000">
                <a:latin typeface="Times New Roman" pitchFamily="18" charset="0"/>
              </a:rPr>
              <a:t>false</a:t>
            </a:r>
            <a:r>
              <a:rPr lang="en-US" altLang="nl-BE">
                <a:latin typeface="Times New Roman" pitchFamily="18" charset="0"/>
              </a:rPr>
              <a:t>;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879475" y="3525838"/>
            <a:ext cx="4340225" cy="1477962"/>
            <a:chOff x="879475" y="3525838"/>
            <a:chExt cx="4340225" cy="1477962"/>
          </a:xfrm>
        </p:grpSpPr>
        <p:sp>
          <p:nvSpPr>
            <p:cNvPr id="5146" name="Text Box 5"/>
            <p:cNvSpPr txBox="1">
              <a:spLocks noChangeArrowheads="1"/>
            </p:cNvSpPr>
            <p:nvPr/>
          </p:nvSpPr>
          <p:spPr bwMode="auto">
            <a:xfrm>
              <a:off x="879475" y="3525838"/>
              <a:ext cx="1676400" cy="1465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solidFill>
                    <a:srgbClr val="FF3300"/>
                  </a:solidFill>
                  <a:latin typeface="Times New Roman" pitchFamily="18" charset="0"/>
                </a:rPr>
                <a:t>if</a:t>
              </a:r>
              <a:r>
                <a:rPr lang="en-US" altLang="nl-BE">
                  <a:latin typeface="Times New Roman" pitchFamily="18" charset="0"/>
                </a:rPr>
                <a:t> (i &gt; 0)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if (j &gt; i)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k = j;</a:t>
              </a:r>
            </a:p>
            <a:p>
              <a:pPr eaLnBrk="1" hangingPunct="1"/>
              <a:r>
                <a:rPr lang="en-US" altLang="nl-BE">
                  <a:solidFill>
                    <a:srgbClr val="FF3300"/>
                  </a:solidFill>
                  <a:latin typeface="Times New Roman" pitchFamily="18" charset="0"/>
                </a:rPr>
                <a:t>else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k = i;</a:t>
              </a:r>
            </a:p>
          </p:txBody>
        </p:sp>
        <p:sp>
          <p:nvSpPr>
            <p:cNvPr id="5147" name="Text Box 6"/>
            <p:cNvSpPr txBox="1">
              <a:spLocks noChangeArrowheads="1"/>
            </p:cNvSpPr>
            <p:nvPr/>
          </p:nvSpPr>
          <p:spPr bwMode="auto">
            <a:xfrm>
              <a:off x="3543300" y="3538538"/>
              <a:ext cx="1676400" cy="1465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if (i &gt; 0)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</a:t>
              </a:r>
              <a:r>
                <a:rPr lang="en-US" altLang="nl-BE">
                  <a:solidFill>
                    <a:srgbClr val="FF3300"/>
                  </a:solidFill>
                  <a:latin typeface="Times New Roman" pitchFamily="18" charset="0"/>
                </a:rPr>
                <a:t>if</a:t>
              </a:r>
              <a:r>
                <a:rPr lang="en-US" altLang="nl-BE">
                  <a:latin typeface="Times New Roman" pitchFamily="18" charset="0"/>
                </a:rPr>
                <a:t> (j &gt; i)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k = j;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</a:t>
              </a:r>
              <a:r>
                <a:rPr lang="en-US" altLang="nl-BE">
                  <a:solidFill>
                    <a:srgbClr val="FF3300"/>
                  </a:solidFill>
                  <a:latin typeface="Times New Roman" pitchFamily="18" charset="0"/>
                </a:rPr>
                <a:t>else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k = i;</a:t>
              </a:r>
            </a:p>
          </p:txBody>
        </p:sp>
        <p:sp>
          <p:nvSpPr>
            <p:cNvPr id="5148" name="Text Box 7"/>
            <p:cNvSpPr txBox="1">
              <a:spLocks noChangeArrowheads="1"/>
            </p:cNvSpPr>
            <p:nvPr/>
          </p:nvSpPr>
          <p:spPr bwMode="auto">
            <a:xfrm>
              <a:off x="2671763" y="4160838"/>
              <a:ext cx="387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or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39750" y="3492500"/>
            <a:ext cx="2087563" cy="1655763"/>
            <a:chOff x="340" y="2024"/>
            <a:chExt cx="1315" cy="1043"/>
          </a:xfrm>
        </p:grpSpPr>
        <p:sp>
          <p:nvSpPr>
            <p:cNvPr id="5144" name="Line 8"/>
            <p:cNvSpPr>
              <a:spLocks noChangeShapeType="1"/>
            </p:cNvSpPr>
            <p:nvPr/>
          </p:nvSpPr>
          <p:spPr bwMode="auto">
            <a:xfrm>
              <a:off x="385" y="2024"/>
              <a:ext cx="1089" cy="104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145" name="Line 9"/>
            <p:cNvSpPr>
              <a:spLocks noChangeShapeType="1"/>
            </p:cNvSpPr>
            <p:nvPr/>
          </p:nvSpPr>
          <p:spPr bwMode="auto">
            <a:xfrm flipV="1">
              <a:off x="340" y="2160"/>
              <a:ext cx="1315" cy="8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487988" y="3538538"/>
            <a:ext cx="2971800" cy="1739900"/>
            <a:chOff x="3457" y="2053"/>
            <a:chExt cx="1872" cy="1096"/>
          </a:xfrm>
        </p:grpSpPr>
        <p:sp>
          <p:nvSpPr>
            <p:cNvPr id="5142" name="Text Box 11"/>
            <p:cNvSpPr txBox="1">
              <a:spLocks noChangeArrowheads="1"/>
            </p:cNvSpPr>
            <p:nvPr/>
          </p:nvSpPr>
          <p:spPr bwMode="auto">
            <a:xfrm>
              <a:off x="3457" y="2445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safer</a:t>
              </a:r>
            </a:p>
          </p:txBody>
        </p:sp>
        <p:sp>
          <p:nvSpPr>
            <p:cNvPr id="5143" name="Text Box 12"/>
            <p:cNvSpPr txBox="1">
              <a:spLocks noChangeArrowheads="1"/>
            </p:cNvSpPr>
            <p:nvPr/>
          </p:nvSpPr>
          <p:spPr bwMode="auto">
            <a:xfrm>
              <a:off x="4273" y="2053"/>
              <a:ext cx="1056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if (i &gt; 0) {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if (j &gt; i)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k = j;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else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k = i;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}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879475" y="5602288"/>
            <a:ext cx="3619500" cy="922337"/>
            <a:chOff x="554" y="3353"/>
            <a:chExt cx="2280" cy="581"/>
          </a:xfrm>
        </p:grpSpPr>
        <p:sp>
          <p:nvSpPr>
            <p:cNvPr id="5139" name="Text Box 13"/>
            <p:cNvSpPr txBox="1">
              <a:spLocks noChangeArrowheads="1"/>
            </p:cNvSpPr>
            <p:nvPr/>
          </p:nvSpPr>
          <p:spPr bwMode="auto">
            <a:xfrm>
              <a:off x="554" y="3353"/>
              <a:ext cx="78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if (n != 0) {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…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5140" name="Text Box 14"/>
            <p:cNvSpPr txBox="1">
              <a:spLocks noChangeArrowheads="1"/>
            </p:cNvSpPr>
            <p:nvPr/>
          </p:nvSpPr>
          <p:spPr bwMode="auto">
            <a:xfrm>
              <a:off x="2321" y="3357"/>
              <a:ext cx="513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if (n) {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…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5141" name="Line 15"/>
            <p:cNvSpPr>
              <a:spLocks noChangeShapeType="1"/>
            </p:cNvSpPr>
            <p:nvPr/>
          </p:nvSpPr>
          <p:spPr bwMode="auto">
            <a:xfrm>
              <a:off x="1610" y="3702"/>
              <a:ext cx="36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5292725" y="6013450"/>
            <a:ext cx="2932113" cy="404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don't feel obliged, however</a:t>
            </a:r>
          </a:p>
        </p:txBody>
      </p:sp>
      <p:sp>
        <p:nvSpPr>
          <p:cNvPr id="5129" name="Text Box 17"/>
          <p:cNvSpPr txBox="1">
            <a:spLocks noChangeArrowheads="1"/>
          </p:cNvSpPr>
          <p:nvPr/>
        </p:nvSpPr>
        <p:spPr bwMode="auto">
          <a:xfrm>
            <a:off x="1042988" y="198278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syntax: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851275" y="1268413"/>
            <a:ext cx="3241675" cy="1584325"/>
            <a:chOff x="3851275" y="1268413"/>
            <a:chExt cx="3241675" cy="1584325"/>
          </a:xfrm>
        </p:grpSpPr>
        <p:grpSp>
          <p:nvGrpSpPr>
            <p:cNvPr id="6" name="Group 5"/>
            <p:cNvGrpSpPr/>
            <p:nvPr/>
          </p:nvGrpSpPr>
          <p:grpSpPr>
            <a:xfrm>
              <a:off x="5327650" y="1268413"/>
              <a:ext cx="1765300" cy="1584325"/>
              <a:chOff x="5327650" y="1268413"/>
              <a:chExt cx="1765300" cy="1584325"/>
            </a:xfrm>
          </p:grpSpPr>
          <p:sp>
            <p:nvSpPr>
              <p:cNvPr id="11284" name="AutoShape 20"/>
              <p:cNvSpPr>
                <a:spLocks noChangeArrowheads="1"/>
              </p:cNvSpPr>
              <p:nvPr/>
            </p:nvSpPr>
            <p:spPr bwMode="auto">
              <a:xfrm>
                <a:off x="5435600" y="1628775"/>
                <a:ext cx="865188" cy="504825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latin typeface="Times New Roman" pitchFamily="18" charset="0"/>
                  </a:rPr>
                  <a:t> 0?</a:t>
                </a:r>
              </a:p>
            </p:txBody>
          </p:sp>
          <p:sp>
            <p:nvSpPr>
              <p:cNvPr id="11286" name="AutoShape 22"/>
              <p:cNvSpPr>
                <a:spLocks noChangeArrowheads="1"/>
              </p:cNvSpPr>
              <p:nvPr/>
            </p:nvSpPr>
            <p:spPr bwMode="auto">
              <a:xfrm>
                <a:off x="5653088" y="2563813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true</a:t>
                </a:r>
              </a:p>
            </p:txBody>
          </p:sp>
          <p:sp>
            <p:nvSpPr>
              <p:cNvPr id="11288" name="AutoShape 24"/>
              <p:cNvSpPr>
                <a:spLocks noChangeArrowheads="1"/>
              </p:cNvSpPr>
              <p:nvPr/>
            </p:nvSpPr>
            <p:spPr bwMode="auto">
              <a:xfrm>
                <a:off x="6661150" y="1755775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false</a:t>
                </a:r>
              </a:p>
            </p:txBody>
          </p:sp>
          <p:cxnSp>
            <p:nvCxnSpPr>
              <p:cNvPr id="11289" name="AutoShape 25"/>
              <p:cNvCxnSpPr>
                <a:cxnSpLocks noChangeShapeType="1"/>
                <a:stCxn id="11284" idx="2"/>
                <a:endCxn id="11286" idx="0"/>
              </p:cNvCxnSpPr>
              <p:nvPr/>
            </p:nvCxnSpPr>
            <p:spPr bwMode="auto">
              <a:xfrm>
                <a:off x="5868988" y="2133600"/>
                <a:ext cx="0" cy="4302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90" name="AutoShape 26"/>
              <p:cNvCxnSpPr>
                <a:cxnSpLocks noChangeShapeType="1"/>
                <a:stCxn id="11284" idx="3"/>
                <a:endCxn id="11288" idx="1"/>
              </p:cNvCxnSpPr>
              <p:nvPr/>
            </p:nvCxnSpPr>
            <p:spPr bwMode="auto">
              <a:xfrm>
                <a:off x="6300788" y="1881188"/>
                <a:ext cx="360362" cy="190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291" name="Text Box 27"/>
              <p:cNvSpPr txBox="1">
                <a:spLocks noChangeArrowheads="1"/>
              </p:cNvSpPr>
              <p:nvPr/>
            </p:nvSpPr>
            <p:spPr bwMode="auto">
              <a:xfrm>
                <a:off x="5327650" y="2087563"/>
                <a:ext cx="5000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sp>
            <p:nvSpPr>
              <p:cNvPr id="11292" name="Text Box 28"/>
              <p:cNvSpPr txBox="1">
                <a:spLocks noChangeArrowheads="1"/>
              </p:cNvSpPr>
              <p:nvPr/>
            </p:nvSpPr>
            <p:spPr bwMode="auto">
              <a:xfrm>
                <a:off x="6229350" y="1571625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cxnSp>
            <p:nvCxnSpPr>
              <p:cNvPr id="11293" name="AutoShape 29"/>
              <p:cNvCxnSpPr>
                <a:cxnSpLocks noChangeShapeType="1"/>
                <a:endCxn id="11284" idx="0"/>
              </p:cNvCxnSpPr>
              <p:nvPr/>
            </p:nvCxnSpPr>
            <p:spPr bwMode="auto">
              <a:xfrm>
                <a:off x="5868988" y="1268413"/>
                <a:ext cx="0" cy="360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294" name="Text Box 30"/>
            <p:cNvSpPr txBox="1">
              <a:spLocks noChangeArrowheads="1"/>
            </p:cNvSpPr>
            <p:nvPr/>
          </p:nvSpPr>
          <p:spPr bwMode="auto">
            <a:xfrm>
              <a:off x="3851275" y="1982788"/>
              <a:ext cx="1276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dirty="0"/>
                <a:t>semantics: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980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in C: overview</a:t>
            </a:r>
            <a:endParaRPr lang="nl-BE" dirty="0"/>
          </a:p>
        </p:txBody>
      </p:sp>
      <p:sp>
        <p:nvSpPr>
          <p:cNvPr id="11267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BE" smtClean="0"/>
              <a:t>K&amp;R, Chapter 1, Tutorial overview of C</a:t>
            </a:r>
            <a:endParaRPr lang="nl-BE" altLang="nl-BE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701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Conditional statements: </a:t>
            </a:r>
            <a:r>
              <a:rPr lang="en-US" altLang="nl-BE" dirty="0" smtClean="0">
                <a:latin typeface="Times New Roman" pitchFamily="18" charset="0"/>
              </a:rPr>
              <a:t>else</a:t>
            </a:r>
            <a:r>
              <a:rPr lang="en-US" altLang="nl-BE" dirty="0" smtClean="0"/>
              <a:t>-</a:t>
            </a:r>
            <a:r>
              <a:rPr lang="en-US" altLang="nl-BE" dirty="0" smtClean="0">
                <a:latin typeface="Times New Roman" pitchFamily="18" charset="0"/>
              </a:rPr>
              <a:t>if</a:t>
            </a:r>
          </a:p>
        </p:txBody>
      </p:sp>
      <p:sp>
        <p:nvSpPr>
          <p:cNvPr id="6147" name="Text Box 17"/>
          <p:cNvSpPr txBox="1">
            <a:spLocks noChangeArrowheads="1"/>
          </p:cNvSpPr>
          <p:nvPr/>
        </p:nvSpPr>
        <p:spPr bwMode="auto">
          <a:xfrm>
            <a:off x="395288" y="2133600"/>
            <a:ext cx="3794125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int x, y, z;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char op;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scanf("%d %c %d", &amp;x, &amp;op, &amp;y);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if (op == '+')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z = x + 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 else if (op == '-')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z = x – 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 else if (op == '*')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z = x*y;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 else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printf("invalid operator: '%c'\n", op);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4708525" y="17732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syntax: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852988" y="2211388"/>
            <a:ext cx="1123950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if (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1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s</a:t>
            </a:r>
            <a:r>
              <a:rPr lang="en-US" altLang="nl-BE" baseline="-25000">
                <a:latin typeface="Times New Roman" pitchFamily="18" charset="0"/>
              </a:rPr>
              <a:t>1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else if (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2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</a:t>
            </a:r>
            <a:r>
              <a:rPr lang="en-US" altLang="nl-BE" i="1">
                <a:latin typeface="Times New Roman" pitchFamily="18" charset="0"/>
              </a:rPr>
              <a:t>s</a:t>
            </a:r>
            <a:r>
              <a:rPr lang="en-US" altLang="nl-BE" baseline="-25000">
                <a:latin typeface="Times New Roman" pitchFamily="18" charset="0"/>
              </a:rPr>
              <a:t>2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…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else if (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n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  s</a:t>
            </a:r>
            <a:r>
              <a:rPr lang="en-US" altLang="nl-BE" baseline="-25000">
                <a:latin typeface="Times New Roman" pitchFamily="18" charset="0"/>
              </a:rPr>
              <a:t>n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else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  s</a:t>
            </a:r>
            <a:r>
              <a:rPr lang="en-US" altLang="nl-BE">
                <a:latin typeface="Times New Roman" pitchFamily="18" charset="0"/>
              </a:rPr>
              <a:t>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608763" y="1766888"/>
            <a:ext cx="1963737" cy="3967162"/>
            <a:chOff x="6608763" y="1766888"/>
            <a:chExt cx="1963737" cy="3967162"/>
          </a:xfrm>
        </p:grpSpPr>
        <p:sp>
          <p:nvSpPr>
            <p:cNvPr id="14371" name="Text Box 35"/>
            <p:cNvSpPr txBox="1">
              <a:spLocks noChangeArrowheads="1"/>
            </p:cNvSpPr>
            <p:nvPr/>
          </p:nvSpPr>
          <p:spPr bwMode="auto">
            <a:xfrm>
              <a:off x="6608763" y="1766888"/>
              <a:ext cx="1276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dirty="0"/>
                <a:t>semantics: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869113" y="2212975"/>
              <a:ext cx="1703387" cy="3521075"/>
              <a:chOff x="6869113" y="2212975"/>
              <a:chExt cx="1703387" cy="3521075"/>
            </a:xfrm>
          </p:grpSpPr>
          <p:sp>
            <p:nvSpPr>
              <p:cNvPr id="14365" name="AutoShape 29"/>
              <p:cNvSpPr>
                <a:spLocks noChangeArrowheads="1"/>
              </p:cNvSpPr>
              <p:nvPr/>
            </p:nvSpPr>
            <p:spPr bwMode="auto">
              <a:xfrm>
                <a:off x="6869113" y="2422525"/>
                <a:ext cx="1008062" cy="431800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1 </a:t>
                </a:r>
                <a:r>
                  <a:rPr lang="en-US" altLang="nl-BE" sz="1600"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latin typeface="Times New Roman" pitchFamily="18" charset="0"/>
                  </a:rPr>
                  <a:t> 0?</a:t>
                </a:r>
              </a:p>
            </p:txBody>
          </p:sp>
          <p:sp>
            <p:nvSpPr>
              <p:cNvPr id="14366" name="AutoShape 30"/>
              <p:cNvSpPr>
                <a:spLocks noChangeArrowheads="1"/>
              </p:cNvSpPr>
              <p:nvPr/>
            </p:nvSpPr>
            <p:spPr bwMode="auto">
              <a:xfrm>
                <a:off x="7116763" y="5084763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endParaRPr lang="en-US" altLang="nl-BE" sz="1600" baseline="-25000">
                  <a:latin typeface="Times New Roman" pitchFamily="18" charset="0"/>
                </a:endParaRPr>
              </a:p>
            </p:txBody>
          </p:sp>
          <p:sp>
            <p:nvSpPr>
              <p:cNvPr id="14367" name="AutoShape 31"/>
              <p:cNvSpPr>
                <a:spLocks noChangeArrowheads="1"/>
              </p:cNvSpPr>
              <p:nvPr/>
            </p:nvSpPr>
            <p:spPr bwMode="auto">
              <a:xfrm>
                <a:off x="8101013" y="2501900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1</a:t>
                </a:r>
              </a:p>
            </p:txBody>
          </p:sp>
          <p:cxnSp>
            <p:nvCxnSpPr>
              <p:cNvPr id="14368" name="AutoShape 32"/>
              <p:cNvCxnSpPr>
                <a:cxnSpLocks noChangeShapeType="1"/>
                <a:stCxn id="14365" idx="3"/>
                <a:endCxn id="14367" idx="1"/>
              </p:cNvCxnSpPr>
              <p:nvPr/>
            </p:nvCxnSpPr>
            <p:spPr bwMode="auto">
              <a:xfrm>
                <a:off x="7877175" y="2638425"/>
                <a:ext cx="223838" cy="79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69" name="Text Box 33"/>
              <p:cNvSpPr txBox="1">
                <a:spLocks noChangeArrowheads="1"/>
              </p:cNvSpPr>
              <p:nvPr/>
            </p:nvSpPr>
            <p:spPr bwMode="auto">
              <a:xfrm>
                <a:off x="6891338" y="2738438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4370" name="Text Box 34"/>
              <p:cNvSpPr txBox="1">
                <a:spLocks noChangeArrowheads="1"/>
              </p:cNvSpPr>
              <p:nvPr/>
            </p:nvSpPr>
            <p:spPr bwMode="auto">
              <a:xfrm>
                <a:off x="7645400" y="2238375"/>
                <a:ext cx="5000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sp>
            <p:nvSpPr>
              <p:cNvPr id="14372" name="AutoShape 36"/>
              <p:cNvSpPr>
                <a:spLocks noChangeArrowheads="1"/>
              </p:cNvSpPr>
              <p:nvPr/>
            </p:nvSpPr>
            <p:spPr bwMode="auto">
              <a:xfrm>
                <a:off x="6900863" y="3138488"/>
                <a:ext cx="936625" cy="434975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2 </a:t>
                </a:r>
                <a:r>
                  <a:rPr lang="en-US" altLang="nl-BE" sz="1600"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latin typeface="Times New Roman" pitchFamily="18" charset="0"/>
                  </a:rPr>
                  <a:t> 0?</a:t>
                </a:r>
              </a:p>
            </p:txBody>
          </p:sp>
          <p:sp>
            <p:nvSpPr>
              <p:cNvPr id="14373" name="AutoShape 37"/>
              <p:cNvSpPr>
                <a:spLocks noChangeArrowheads="1"/>
              </p:cNvSpPr>
              <p:nvPr/>
            </p:nvSpPr>
            <p:spPr bwMode="auto">
              <a:xfrm>
                <a:off x="8077200" y="3209925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2</a:t>
                </a:r>
              </a:p>
            </p:txBody>
          </p:sp>
          <p:cxnSp>
            <p:nvCxnSpPr>
              <p:cNvPr id="14374" name="AutoShape 38"/>
              <p:cNvCxnSpPr>
                <a:cxnSpLocks noChangeShapeType="1"/>
                <a:stCxn id="14372" idx="3"/>
                <a:endCxn id="14373" idx="1"/>
              </p:cNvCxnSpPr>
              <p:nvPr/>
            </p:nvCxnSpPr>
            <p:spPr bwMode="auto">
              <a:xfrm flipV="1">
                <a:off x="7837488" y="3354388"/>
                <a:ext cx="239712" cy="15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75" name="Text Box 39"/>
              <p:cNvSpPr txBox="1">
                <a:spLocks noChangeArrowheads="1"/>
              </p:cNvSpPr>
              <p:nvPr/>
            </p:nvSpPr>
            <p:spPr bwMode="auto">
              <a:xfrm>
                <a:off x="6891338" y="3454400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4376" name="Text Box 40"/>
              <p:cNvSpPr txBox="1">
                <a:spLocks noChangeArrowheads="1"/>
              </p:cNvSpPr>
              <p:nvPr/>
            </p:nvSpPr>
            <p:spPr bwMode="auto">
              <a:xfrm>
                <a:off x="7645400" y="2954338"/>
                <a:ext cx="5000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14377" name="AutoShape 41"/>
              <p:cNvCxnSpPr>
                <a:cxnSpLocks noChangeShapeType="1"/>
                <a:stCxn id="14365" idx="2"/>
                <a:endCxn id="14372" idx="0"/>
              </p:cNvCxnSpPr>
              <p:nvPr/>
            </p:nvCxnSpPr>
            <p:spPr bwMode="auto">
              <a:xfrm flipH="1">
                <a:off x="7369175" y="2854325"/>
                <a:ext cx="4763" cy="2841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79" name="Text Box 43"/>
              <p:cNvSpPr txBox="1">
                <a:spLocks noChangeArrowheads="1"/>
              </p:cNvSpPr>
              <p:nvPr/>
            </p:nvSpPr>
            <p:spPr bwMode="auto">
              <a:xfrm>
                <a:off x="7159625" y="3790950"/>
                <a:ext cx="4127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/>
                  <a:t>...</a:t>
                </a:r>
              </a:p>
            </p:txBody>
          </p:sp>
          <p:cxnSp>
            <p:nvCxnSpPr>
              <p:cNvPr id="14380" name="AutoShape 44"/>
              <p:cNvCxnSpPr>
                <a:cxnSpLocks noChangeShapeType="1"/>
                <a:stCxn id="14372" idx="2"/>
                <a:endCxn id="14379" idx="0"/>
              </p:cNvCxnSpPr>
              <p:nvPr/>
            </p:nvCxnSpPr>
            <p:spPr bwMode="auto">
              <a:xfrm flipH="1">
                <a:off x="7366000" y="3573463"/>
                <a:ext cx="3175" cy="2174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82" name="AutoShape 46"/>
              <p:cNvSpPr>
                <a:spLocks noChangeArrowheads="1"/>
              </p:cNvSpPr>
              <p:nvPr/>
            </p:nvSpPr>
            <p:spPr bwMode="auto">
              <a:xfrm>
                <a:off x="6869113" y="4405313"/>
                <a:ext cx="936625" cy="465137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n </a:t>
                </a:r>
                <a:r>
                  <a:rPr lang="en-US" altLang="nl-BE" sz="1600"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latin typeface="Times New Roman" pitchFamily="18" charset="0"/>
                  </a:rPr>
                  <a:t> 0?</a:t>
                </a:r>
              </a:p>
            </p:txBody>
          </p:sp>
          <p:sp>
            <p:nvSpPr>
              <p:cNvPr id="14383" name="AutoShape 47"/>
              <p:cNvSpPr>
                <a:spLocks noChangeArrowheads="1"/>
              </p:cNvSpPr>
              <p:nvPr/>
            </p:nvSpPr>
            <p:spPr bwMode="auto">
              <a:xfrm>
                <a:off x="8093075" y="4500563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n</a:t>
                </a:r>
              </a:p>
            </p:txBody>
          </p:sp>
          <p:cxnSp>
            <p:nvCxnSpPr>
              <p:cNvPr id="14384" name="AutoShape 48"/>
              <p:cNvCxnSpPr>
                <a:cxnSpLocks noChangeShapeType="1"/>
                <a:stCxn id="14382" idx="3"/>
                <a:endCxn id="14383" idx="1"/>
              </p:cNvCxnSpPr>
              <p:nvPr/>
            </p:nvCxnSpPr>
            <p:spPr bwMode="auto">
              <a:xfrm>
                <a:off x="7805738" y="4638675"/>
                <a:ext cx="287337" cy="63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85" name="Text Box 49"/>
              <p:cNvSpPr txBox="1">
                <a:spLocks noChangeArrowheads="1"/>
              </p:cNvSpPr>
              <p:nvPr/>
            </p:nvSpPr>
            <p:spPr bwMode="auto">
              <a:xfrm>
                <a:off x="6891338" y="4749800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4386" name="Text Box 50"/>
              <p:cNvSpPr txBox="1">
                <a:spLocks noChangeArrowheads="1"/>
              </p:cNvSpPr>
              <p:nvPr/>
            </p:nvSpPr>
            <p:spPr bwMode="auto">
              <a:xfrm>
                <a:off x="7661275" y="4244975"/>
                <a:ext cx="5000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14387" name="AutoShape 51"/>
              <p:cNvCxnSpPr>
                <a:cxnSpLocks noChangeShapeType="1"/>
                <a:stCxn id="14382" idx="2"/>
                <a:endCxn id="14366" idx="0"/>
              </p:cNvCxnSpPr>
              <p:nvPr/>
            </p:nvCxnSpPr>
            <p:spPr bwMode="auto">
              <a:xfrm flipH="1">
                <a:off x="7332663" y="4870450"/>
                <a:ext cx="4762" cy="2143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89" name="Line 53"/>
              <p:cNvSpPr>
                <a:spLocks noChangeShapeType="1"/>
              </p:cNvSpPr>
              <p:nvPr/>
            </p:nvSpPr>
            <p:spPr bwMode="auto">
              <a:xfrm>
                <a:off x="7332663" y="4198938"/>
                <a:ext cx="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4390" name="Line 54"/>
              <p:cNvSpPr>
                <a:spLocks noChangeShapeType="1"/>
              </p:cNvSpPr>
              <p:nvPr/>
            </p:nvSpPr>
            <p:spPr bwMode="auto">
              <a:xfrm>
                <a:off x="7372350" y="2212975"/>
                <a:ext cx="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cxnSp>
            <p:nvCxnSpPr>
              <p:cNvPr id="14392" name="AutoShape 56"/>
              <p:cNvCxnSpPr>
                <a:cxnSpLocks noChangeShapeType="1"/>
              </p:cNvCxnSpPr>
              <p:nvPr/>
            </p:nvCxnSpPr>
            <p:spPr bwMode="auto">
              <a:xfrm flipH="1">
                <a:off x="7372350" y="2646363"/>
                <a:ext cx="1200150" cy="3087687"/>
              </a:xfrm>
              <a:prstGeom prst="bentConnector4">
                <a:avLst>
                  <a:gd name="adj1" fmla="val -20370"/>
                  <a:gd name="adj2" fmla="val 9393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93" name="AutoShape 57"/>
              <p:cNvCxnSpPr>
                <a:cxnSpLocks noChangeShapeType="1"/>
                <a:stCxn id="14373" idx="3"/>
              </p:cNvCxnSpPr>
              <p:nvPr/>
            </p:nvCxnSpPr>
            <p:spPr bwMode="auto">
              <a:xfrm flipH="1">
                <a:off x="7332663" y="3354388"/>
                <a:ext cx="1176337" cy="2379662"/>
              </a:xfrm>
              <a:prstGeom prst="bentConnector4">
                <a:avLst>
                  <a:gd name="adj1" fmla="val -21731"/>
                  <a:gd name="adj2" fmla="val 92194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94" name="AutoShape 58"/>
              <p:cNvCxnSpPr>
                <a:cxnSpLocks noChangeShapeType="1"/>
                <a:stCxn id="14366" idx="2"/>
              </p:cNvCxnSpPr>
              <p:nvPr/>
            </p:nvCxnSpPr>
            <p:spPr bwMode="auto">
              <a:xfrm>
                <a:off x="7332663" y="5373688"/>
                <a:ext cx="0" cy="3603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95" name="AutoShape 59"/>
              <p:cNvCxnSpPr>
                <a:cxnSpLocks noChangeShapeType="1"/>
                <a:stCxn id="14383" idx="3"/>
              </p:cNvCxnSpPr>
              <p:nvPr/>
            </p:nvCxnSpPr>
            <p:spPr bwMode="auto">
              <a:xfrm flipH="1">
                <a:off x="7332663" y="4645025"/>
                <a:ext cx="1192212" cy="1089025"/>
              </a:xfrm>
              <a:prstGeom prst="bentConnector4">
                <a:avLst>
                  <a:gd name="adj1" fmla="val -19977"/>
                  <a:gd name="adj2" fmla="val 8221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6177" name="Text Box 60"/>
          <p:cNvSpPr txBox="1">
            <a:spLocks noChangeArrowheads="1"/>
          </p:cNvSpPr>
          <p:nvPr/>
        </p:nvSpPr>
        <p:spPr bwMode="auto">
          <a:xfrm>
            <a:off x="127000" y="1773238"/>
            <a:ext cx="1111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875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3" grpId="0"/>
      <p:bldP spid="1436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Conditional statements: </a:t>
            </a:r>
            <a:r>
              <a:rPr lang="en-US" altLang="nl-BE" dirty="0" smtClean="0">
                <a:latin typeface="Times New Roman" pitchFamily="18" charset="0"/>
              </a:rPr>
              <a:t>switch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941888" y="1701800"/>
            <a:ext cx="4022725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int x, y, z;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char op;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scanf("%d %c %d", &amp;x, &amp;op, &amp;y);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switch (op)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case '+':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z = x + 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break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case '-':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z = x – 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break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case '*':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z = x*y;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break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default: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printf("invalid operator: '%c'\n", op);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break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  <a:p>
            <a:pPr eaLnBrk="1" hangingPunct="1"/>
            <a:r>
              <a:rPr lang="en-US" altLang="nl-BE" sz="900">
                <a:latin typeface="Times New Roman" pitchFamily="18" charset="0"/>
              </a:rPr>
              <a:t> 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…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79388" y="5157788"/>
            <a:ext cx="3816350" cy="1228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notes:</a:t>
            </a:r>
          </a:p>
          <a:p>
            <a:pPr eaLnBrk="1" hangingPunct="1">
              <a:buFontTx/>
              <a:buChar char="•"/>
            </a:pPr>
            <a:r>
              <a:rPr lang="en-US" altLang="nl-BE"/>
              <a:t> 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/>
              <a:t> must be scalar type (</a:t>
            </a:r>
            <a:r>
              <a:rPr lang="en-US" altLang="nl-BE">
                <a:latin typeface="Times New Roman" pitchFamily="18" charset="0"/>
              </a:rPr>
              <a:t>char</a:t>
            </a:r>
            <a:r>
              <a:rPr lang="en-US" altLang="nl-BE"/>
              <a:t>, </a:t>
            </a:r>
            <a:r>
              <a:rPr lang="en-US" altLang="nl-BE">
                <a:latin typeface="Times New Roman" pitchFamily="18" charset="0"/>
              </a:rPr>
              <a:t>int</a:t>
            </a:r>
            <a:r>
              <a:rPr lang="en-US" altLang="nl-BE"/>
              <a:t>)</a:t>
            </a:r>
          </a:p>
          <a:p>
            <a:pPr eaLnBrk="1" hangingPunct="1">
              <a:buFontTx/>
              <a:buChar char="•"/>
            </a:pPr>
            <a:r>
              <a:rPr lang="en-US" altLang="nl-BE"/>
              <a:t> 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1</a:t>
            </a:r>
            <a:r>
              <a:rPr lang="en-US" altLang="nl-BE"/>
              <a:t>, …, 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n</a:t>
            </a:r>
            <a:r>
              <a:rPr lang="en-US" altLang="nl-BE"/>
              <a:t>: constant scalar </a:t>
            </a:r>
            <a:br>
              <a:rPr lang="en-US" altLang="nl-BE"/>
            </a:br>
            <a:r>
              <a:rPr lang="en-US" altLang="nl-BE"/>
              <a:t>  expressions, no conditions in </a:t>
            </a:r>
            <a:r>
              <a:rPr lang="en-US" altLang="nl-BE">
                <a:latin typeface="Times New Roman" pitchFamily="18" charset="0"/>
              </a:rPr>
              <a:t>case</a:t>
            </a:r>
            <a:r>
              <a:rPr lang="en-US" altLang="nl-BE"/>
              <a:t>!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427538" y="3573463"/>
            <a:ext cx="649287" cy="3168650"/>
            <a:chOff x="158" y="2069"/>
            <a:chExt cx="409" cy="1996"/>
          </a:xfrm>
        </p:grpSpPr>
        <p:sp>
          <p:nvSpPr>
            <p:cNvPr id="7202" name="Line 6"/>
            <p:cNvSpPr>
              <a:spLocks noChangeShapeType="1"/>
            </p:cNvSpPr>
            <p:nvPr/>
          </p:nvSpPr>
          <p:spPr bwMode="auto">
            <a:xfrm flipH="1">
              <a:off x="158" y="2069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203" name="Line 7"/>
            <p:cNvSpPr>
              <a:spLocks noChangeShapeType="1"/>
            </p:cNvSpPr>
            <p:nvPr/>
          </p:nvSpPr>
          <p:spPr bwMode="auto">
            <a:xfrm>
              <a:off x="158" y="2069"/>
              <a:ext cx="0" cy="19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204" name="Line 8"/>
            <p:cNvSpPr>
              <a:spLocks noChangeShapeType="1"/>
            </p:cNvSpPr>
            <p:nvPr/>
          </p:nvSpPr>
          <p:spPr bwMode="auto">
            <a:xfrm>
              <a:off x="158" y="4065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205" name="Line 9"/>
            <p:cNvSpPr>
              <a:spLocks noChangeShapeType="1"/>
            </p:cNvSpPr>
            <p:nvPr/>
          </p:nvSpPr>
          <p:spPr bwMode="auto">
            <a:xfrm flipH="1">
              <a:off x="158" y="2614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206" name="Line 10"/>
            <p:cNvSpPr>
              <a:spLocks noChangeShapeType="1"/>
            </p:cNvSpPr>
            <p:nvPr/>
          </p:nvSpPr>
          <p:spPr bwMode="auto">
            <a:xfrm flipH="1">
              <a:off x="158" y="3113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207" name="Line 11"/>
            <p:cNvSpPr>
              <a:spLocks noChangeShapeType="1"/>
            </p:cNvSpPr>
            <p:nvPr/>
          </p:nvSpPr>
          <p:spPr bwMode="auto">
            <a:xfrm flipH="1">
              <a:off x="158" y="361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7174" name="Text Box 14"/>
          <p:cNvSpPr txBox="1">
            <a:spLocks noChangeArrowheads="1"/>
          </p:cNvSpPr>
          <p:nvPr/>
        </p:nvSpPr>
        <p:spPr bwMode="auto">
          <a:xfrm>
            <a:off x="179388" y="1268413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syntax:</a:t>
            </a:r>
          </a:p>
        </p:txBody>
      </p:sp>
      <p:sp>
        <p:nvSpPr>
          <p:cNvPr id="7175" name="Text Box 15"/>
          <p:cNvSpPr txBox="1">
            <a:spLocks noChangeArrowheads="1"/>
          </p:cNvSpPr>
          <p:nvPr/>
        </p:nvSpPr>
        <p:spPr bwMode="auto">
          <a:xfrm>
            <a:off x="323850" y="1706563"/>
            <a:ext cx="1258888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switch (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>
                <a:latin typeface="Times New Roman" pitchFamily="18" charset="0"/>
              </a:rPr>
              <a:t>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case </a:t>
            </a:r>
            <a:r>
              <a:rPr lang="en-US" altLang="nl-BE" i="1">
                <a:latin typeface="Times New Roman" pitchFamily="18" charset="0"/>
              </a:rPr>
              <a:t>e</a:t>
            </a:r>
            <a:r>
              <a:rPr lang="en-US" altLang="nl-BE" baseline="-25000">
                <a:latin typeface="Times New Roman" pitchFamily="18" charset="0"/>
              </a:rPr>
              <a:t>1</a:t>
            </a:r>
            <a:r>
              <a:rPr lang="en-US" altLang="nl-BE">
                <a:latin typeface="Times New Roman" pitchFamily="18" charset="0"/>
              </a:rPr>
              <a:t>: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latin typeface="Times New Roman" pitchFamily="18" charset="0"/>
              </a:rPr>
              <a:t>s</a:t>
            </a:r>
            <a:r>
              <a:rPr lang="en-US" altLang="nl-BE" baseline="-25000">
                <a:latin typeface="Times New Roman" pitchFamily="18" charset="0"/>
              </a:rPr>
              <a:t>1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…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</a:t>
            </a:r>
            <a:r>
              <a:rPr lang="en-US" altLang="nl-BE">
                <a:latin typeface="Times New Roman" pitchFamily="18" charset="0"/>
              </a:rPr>
              <a:t>case</a:t>
            </a:r>
            <a:r>
              <a:rPr lang="en-US" altLang="nl-BE" i="1">
                <a:latin typeface="Times New Roman" pitchFamily="18" charset="0"/>
              </a:rPr>
              <a:t> e</a:t>
            </a:r>
            <a:r>
              <a:rPr lang="en-US" altLang="nl-BE" baseline="-25000">
                <a:latin typeface="Times New Roman" pitchFamily="18" charset="0"/>
              </a:rPr>
              <a:t>n</a:t>
            </a:r>
            <a:r>
              <a:rPr lang="en-US" altLang="nl-BE">
                <a:latin typeface="Times New Roman" pitchFamily="18" charset="0"/>
              </a:rPr>
              <a:t>: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  s</a:t>
            </a:r>
            <a:r>
              <a:rPr lang="en-US" altLang="nl-BE" baseline="-25000">
                <a:latin typeface="Times New Roman" pitchFamily="18" charset="0"/>
              </a:rPr>
              <a:t>n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</a:t>
            </a:r>
            <a:r>
              <a:rPr lang="en-US" altLang="nl-BE">
                <a:latin typeface="Times New Roman" pitchFamily="18" charset="0"/>
              </a:rPr>
              <a:t>default:</a:t>
            </a:r>
          </a:p>
          <a:p>
            <a:pPr eaLnBrk="1" hangingPunct="1"/>
            <a:r>
              <a:rPr lang="en-US" altLang="nl-BE" i="1">
                <a:latin typeface="Times New Roman" pitchFamily="18" charset="0"/>
              </a:rPr>
              <a:t>    s</a:t>
            </a:r>
            <a:r>
              <a:rPr lang="en-US" altLang="nl-BE" baseline="-25000">
                <a:latin typeface="Times New Roman" pitchFamily="18" charset="0"/>
              </a:rPr>
              <a:t>d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55763" y="1262063"/>
            <a:ext cx="2347912" cy="3606800"/>
            <a:chOff x="1655763" y="1262063"/>
            <a:chExt cx="2347912" cy="3606800"/>
          </a:xfrm>
        </p:grpSpPr>
        <p:sp>
          <p:nvSpPr>
            <p:cNvPr id="16408" name="Text Box 24"/>
            <p:cNvSpPr txBox="1">
              <a:spLocks noChangeArrowheads="1"/>
            </p:cNvSpPr>
            <p:nvPr/>
          </p:nvSpPr>
          <p:spPr bwMode="auto">
            <a:xfrm>
              <a:off x="1655763" y="1262063"/>
              <a:ext cx="1276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semantics: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339975" y="1708150"/>
              <a:ext cx="1663700" cy="3160713"/>
              <a:chOff x="2339975" y="1708150"/>
              <a:chExt cx="1663700" cy="3160713"/>
            </a:xfrm>
          </p:grpSpPr>
          <p:sp>
            <p:nvSpPr>
              <p:cNvPr id="16400" name="AutoShape 16"/>
              <p:cNvSpPr>
                <a:spLocks noChangeArrowheads="1"/>
              </p:cNvSpPr>
              <p:nvPr/>
            </p:nvSpPr>
            <p:spPr bwMode="auto">
              <a:xfrm>
                <a:off x="2339975" y="1917700"/>
                <a:ext cx="1008063" cy="431800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latin typeface="Times New Roman" pitchFamily="18" charset="0"/>
                    <a:sym typeface="Euclid Symbol"/>
                  </a:rPr>
                  <a:t>=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1</a:t>
                </a:r>
                <a:r>
                  <a:rPr lang="en-US" altLang="nl-BE" sz="1600"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16401" name="AutoShape 17"/>
              <p:cNvSpPr>
                <a:spLocks noChangeArrowheads="1"/>
              </p:cNvSpPr>
              <p:nvPr/>
            </p:nvSpPr>
            <p:spPr bwMode="auto">
              <a:xfrm>
                <a:off x="2587625" y="4579938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6402" name="AutoShape 18"/>
              <p:cNvSpPr>
                <a:spLocks noChangeArrowheads="1"/>
              </p:cNvSpPr>
              <p:nvPr/>
            </p:nvSpPr>
            <p:spPr bwMode="auto">
              <a:xfrm>
                <a:off x="3571875" y="1997075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1</a:t>
                </a:r>
              </a:p>
            </p:txBody>
          </p:sp>
          <p:cxnSp>
            <p:nvCxnSpPr>
              <p:cNvPr id="16404" name="AutoShape 20"/>
              <p:cNvCxnSpPr>
                <a:cxnSpLocks noChangeShapeType="1"/>
                <a:stCxn id="16400" idx="3"/>
                <a:endCxn id="16402" idx="1"/>
              </p:cNvCxnSpPr>
              <p:nvPr/>
            </p:nvCxnSpPr>
            <p:spPr bwMode="auto">
              <a:xfrm>
                <a:off x="3348038" y="2133600"/>
                <a:ext cx="223837" cy="79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05" name="Text Box 21"/>
              <p:cNvSpPr txBox="1">
                <a:spLocks noChangeArrowheads="1"/>
              </p:cNvSpPr>
              <p:nvPr/>
            </p:nvSpPr>
            <p:spPr bwMode="auto">
              <a:xfrm>
                <a:off x="2362200" y="2233613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6406" name="Text Box 22"/>
              <p:cNvSpPr txBox="1">
                <a:spLocks noChangeArrowheads="1"/>
              </p:cNvSpPr>
              <p:nvPr/>
            </p:nvSpPr>
            <p:spPr bwMode="auto">
              <a:xfrm>
                <a:off x="3116263" y="1733550"/>
                <a:ext cx="500062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sp>
            <p:nvSpPr>
              <p:cNvPr id="16409" name="AutoShape 25"/>
              <p:cNvSpPr>
                <a:spLocks noChangeArrowheads="1"/>
              </p:cNvSpPr>
              <p:nvPr/>
            </p:nvSpPr>
            <p:spPr bwMode="auto">
              <a:xfrm>
                <a:off x="2371725" y="2633663"/>
                <a:ext cx="936625" cy="434975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latin typeface="Times New Roman" pitchFamily="18" charset="0"/>
                    <a:sym typeface="Euclid Symbol"/>
                  </a:rPr>
                  <a:t>=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2</a:t>
                </a:r>
                <a:r>
                  <a:rPr lang="en-US" altLang="nl-BE" sz="1600"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16410" name="AutoShape 26"/>
              <p:cNvSpPr>
                <a:spLocks noChangeArrowheads="1"/>
              </p:cNvSpPr>
              <p:nvPr/>
            </p:nvSpPr>
            <p:spPr bwMode="auto">
              <a:xfrm>
                <a:off x="3548063" y="2705100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2</a:t>
                </a:r>
              </a:p>
            </p:txBody>
          </p:sp>
          <p:cxnSp>
            <p:nvCxnSpPr>
              <p:cNvPr id="16411" name="AutoShape 27"/>
              <p:cNvCxnSpPr>
                <a:cxnSpLocks noChangeShapeType="1"/>
                <a:stCxn id="16409" idx="3"/>
                <a:endCxn id="16410" idx="1"/>
              </p:cNvCxnSpPr>
              <p:nvPr/>
            </p:nvCxnSpPr>
            <p:spPr bwMode="auto">
              <a:xfrm flipV="1">
                <a:off x="3308350" y="2849563"/>
                <a:ext cx="239713" cy="15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12" name="Text Box 28"/>
              <p:cNvSpPr txBox="1">
                <a:spLocks noChangeArrowheads="1"/>
              </p:cNvSpPr>
              <p:nvPr/>
            </p:nvSpPr>
            <p:spPr bwMode="auto">
              <a:xfrm>
                <a:off x="2362200" y="2949575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6413" name="Text Box 29"/>
              <p:cNvSpPr txBox="1">
                <a:spLocks noChangeArrowheads="1"/>
              </p:cNvSpPr>
              <p:nvPr/>
            </p:nvSpPr>
            <p:spPr bwMode="auto">
              <a:xfrm>
                <a:off x="3116263" y="2449513"/>
                <a:ext cx="500062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16414" name="AutoShape 30"/>
              <p:cNvCxnSpPr>
                <a:cxnSpLocks noChangeShapeType="1"/>
                <a:stCxn id="16400" idx="2"/>
                <a:endCxn id="16409" idx="0"/>
              </p:cNvCxnSpPr>
              <p:nvPr/>
            </p:nvCxnSpPr>
            <p:spPr bwMode="auto">
              <a:xfrm flipH="1">
                <a:off x="2840038" y="2349500"/>
                <a:ext cx="4762" cy="2841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15" name="AutoShape 31"/>
              <p:cNvCxnSpPr>
                <a:cxnSpLocks noChangeShapeType="1"/>
                <a:stCxn id="16402" idx="2"/>
                <a:endCxn id="16409" idx="0"/>
              </p:cNvCxnSpPr>
              <p:nvPr/>
            </p:nvCxnSpPr>
            <p:spPr bwMode="auto">
              <a:xfrm flipH="1">
                <a:off x="2840038" y="2286000"/>
                <a:ext cx="947737" cy="3476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16" name="Text Box 32"/>
              <p:cNvSpPr txBox="1">
                <a:spLocks noChangeArrowheads="1"/>
              </p:cNvSpPr>
              <p:nvPr/>
            </p:nvSpPr>
            <p:spPr bwMode="auto">
              <a:xfrm>
                <a:off x="2630488" y="3286125"/>
                <a:ext cx="4127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/>
                  <a:t>...</a:t>
                </a:r>
              </a:p>
            </p:txBody>
          </p:sp>
          <p:cxnSp>
            <p:nvCxnSpPr>
              <p:cNvPr id="16417" name="AutoShape 33"/>
              <p:cNvCxnSpPr>
                <a:cxnSpLocks noChangeShapeType="1"/>
                <a:stCxn id="16409" idx="2"/>
                <a:endCxn id="16416" idx="0"/>
              </p:cNvCxnSpPr>
              <p:nvPr/>
            </p:nvCxnSpPr>
            <p:spPr bwMode="auto">
              <a:xfrm flipH="1">
                <a:off x="2836863" y="3068638"/>
                <a:ext cx="3175" cy="21748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18" name="AutoShape 34"/>
              <p:cNvCxnSpPr>
                <a:cxnSpLocks noChangeShapeType="1"/>
                <a:stCxn id="16410" idx="2"/>
                <a:endCxn id="16416" idx="0"/>
              </p:cNvCxnSpPr>
              <p:nvPr/>
            </p:nvCxnSpPr>
            <p:spPr bwMode="auto">
              <a:xfrm flipH="1">
                <a:off x="2836863" y="2994025"/>
                <a:ext cx="927100" cy="2921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19" name="AutoShape 35"/>
              <p:cNvSpPr>
                <a:spLocks noChangeArrowheads="1"/>
              </p:cNvSpPr>
              <p:nvPr/>
            </p:nvSpPr>
            <p:spPr bwMode="auto">
              <a:xfrm>
                <a:off x="2339975" y="3900488"/>
                <a:ext cx="936625" cy="465137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latin typeface="Times New Roman" pitchFamily="18" charset="0"/>
                    <a:sym typeface="Euclid Symbol"/>
                  </a:rPr>
                  <a:t>=</a:t>
                </a:r>
                <a:r>
                  <a:rPr lang="en-US" altLang="nl-BE" sz="1600">
                    <a:latin typeface="Times New Roman" pitchFamily="18" charset="0"/>
                  </a:rPr>
                  <a:t> </a:t>
                </a:r>
                <a:r>
                  <a:rPr lang="en-US" altLang="nl-BE" sz="1600" i="1"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latin typeface="Times New Roman" pitchFamily="18" charset="0"/>
                  </a:rPr>
                  <a:t>n</a:t>
                </a:r>
                <a:r>
                  <a:rPr lang="en-US" altLang="nl-BE" sz="1600"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16420" name="AutoShape 36"/>
              <p:cNvSpPr>
                <a:spLocks noChangeArrowheads="1"/>
              </p:cNvSpPr>
              <p:nvPr/>
            </p:nvSpPr>
            <p:spPr bwMode="auto">
              <a:xfrm>
                <a:off x="3563938" y="3995738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latin typeface="Times New Roman" pitchFamily="18" charset="0"/>
                  </a:rPr>
                  <a:t>s</a:t>
                </a:r>
                <a:r>
                  <a:rPr lang="en-US" altLang="nl-BE" sz="1600" baseline="-25000">
                    <a:latin typeface="Times New Roman" pitchFamily="18" charset="0"/>
                  </a:rPr>
                  <a:t>n</a:t>
                </a:r>
              </a:p>
            </p:txBody>
          </p:sp>
          <p:cxnSp>
            <p:nvCxnSpPr>
              <p:cNvPr id="16421" name="AutoShape 37"/>
              <p:cNvCxnSpPr>
                <a:cxnSpLocks noChangeShapeType="1"/>
                <a:stCxn id="16419" idx="3"/>
                <a:endCxn id="16420" idx="1"/>
              </p:cNvCxnSpPr>
              <p:nvPr/>
            </p:nvCxnSpPr>
            <p:spPr bwMode="auto">
              <a:xfrm>
                <a:off x="3276600" y="4133850"/>
                <a:ext cx="287338" cy="63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22" name="Text Box 38"/>
              <p:cNvSpPr txBox="1">
                <a:spLocks noChangeArrowheads="1"/>
              </p:cNvSpPr>
              <p:nvPr/>
            </p:nvSpPr>
            <p:spPr bwMode="auto">
              <a:xfrm>
                <a:off x="2362200" y="4244975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16423" name="Text Box 39"/>
              <p:cNvSpPr txBox="1">
                <a:spLocks noChangeArrowheads="1"/>
              </p:cNvSpPr>
              <p:nvPr/>
            </p:nvSpPr>
            <p:spPr bwMode="auto">
              <a:xfrm>
                <a:off x="3132138" y="3740150"/>
                <a:ext cx="500062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16424" name="AutoShape 40"/>
              <p:cNvCxnSpPr>
                <a:cxnSpLocks noChangeShapeType="1"/>
                <a:stCxn id="16419" idx="2"/>
                <a:endCxn id="16401" idx="0"/>
              </p:cNvCxnSpPr>
              <p:nvPr/>
            </p:nvCxnSpPr>
            <p:spPr bwMode="auto">
              <a:xfrm flipH="1">
                <a:off x="2803525" y="4365625"/>
                <a:ext cx="4763" cy="21431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25" name="AutoShape 41"/>
              <p:cNvCxnSpPr>
                <a:cxnSpLocks noChangeShapeType="1"/>
                <a:stCxn id="16420" idx="2"/>
                <a:endCxn id="16401" idx="0"/>
              </p:cNvCxnSpPr>
              <p:nvPr/>
            </p:nvCxnSpPr>
            <p:spPr bwMode="auto">
              <a:xfrm flipH="1">
                <a:off x="2803525" y="4284663"/>
                <a:ext cx="976313" cy="2952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26" name="Line 42"/>
              <p:cNvSpPr>
                <a:spLocks noChangeShapeType="1"/>
              </p:cNvSpPr>
              <p:nvPr/>
            </p:nvSpPr>
            <p:spPr bwMode="auto">
              <a:xfrm>
                <a:off x="2803525" y="3694113"/>
                <a:ext cx="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6427" name="Line 43"/>
              <p:cNvSpPr>
                <a:spLocks noChangeShapeType="1"/>
              </p:cNvSpPr>
              <p:nvPr/>
            </p:nvSpPr>
            <p:spPr bwMode="auto">
              <a:xfrm>
                <a:off x="2843213" y="1708150"/>
                <a:ext cx="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836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638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Iterative statements: </a:t>
            </a:r>
            <a:r>
              <a:rPr lang="en-US" altLang="nl-BE" dirty="0" smtClean="0">
                <a:latin typeface="Times New Roman" pitchFamily="18" charset="0"/>
              </a:rPr>
              <a:t>for</a:t>
            </a:r>
          </a:p>
        </p:txBody>
      </p:sp>
      <p:sp>
        <p:nvSpPr>
          <p:cNvPr id="8195" name="Text Box 11"/>
          <p:cNvSpPr txBox="1">
            <a:spLocks noChangeArrowheads="1"/>
          </p:cNvSpPr>
          <p:nvPr/>
        </p:nvSpPr>
        <p:spPr bwMode="auto">
          <a:xfrm>
            <a:off x="1023938" y="13414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syntax:</a:t>
            </a:r>
          </a:p>
        </p:txBody>
      </p:sp>
      <p:sp>
        <p:nvSpPr>
          <p:cNvPr id="8196" name="Text Box 12"/>
          <p:cNvSpPr txBox="1">
            <a:spLocks noChangeArrowheads="1"/>
          </p:cNvSpPr>
          <p:nvPr/>
        </p:nvSpPr>
        <p:spPr bwMode="auto">
          <a:xfrm>
            <a:off x="2555875" y="1341438"/>
            <a:ext cx="2098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for (</a:t>
            </a:r>
            <a:r>
              <a:rPr lang="en-US" altLang="nl-BE" i="1">
                <a:solidFill>
                  <a:srgbClr val="FF3300"/>
                </a:solidFill>
                <a:latin typeface="Times New Roman" pitchFamily="18" charset="0"/>
              </a:rPr>
              <a:t>e</a:t>
            </a:r>
            <a:r>
              <a:rPr lang="en-US" altLang="nl-BE" baseline="-25000">
                <a:solidFill>
                  <a:srgbClr val="FF3300"/>
                </a:solidFill>
                <a:latin typeface="Times New Roman" pitchFamily="18" charset="0"/>
              </a:rPr>
              <a:t>before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 i="1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lang="en-US" altLang="nl-BE" baseline="-25000">
                <a:solidFill>
                  <a:srgbClr val="0000FF"/>
                </a:solidFill>
                <a:latin typeface="Times New Roman" pitchFamily="18" charset="0"/>
              </a:rPr>
              <a:t>cond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 i="1">
                <a:solidFill>
                  <a:schemeClr val="folHlink"/>
                </a:solidFill>
                <a:latin typeface="Times New Roman" pitchFamily="18" charset="0"/>
              </a:rPr>
              <a:t>e</a:t>
            </a:r>
            <a:r>
              <a:rPr lang="en-US" altLang="nl-BE" baseline="-25000">
                <a:solidFill>
                  <a:schemeClr val="folHlink"/>
                </a:solidFill>
                <a:latin typeface="Times New Roman" pitchFamily="18" charset="0"/>
              </a:rPr>
              <a:t>iter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solidFill>
                  <a:srgbClr val="FF33CC"/>
                </a:solidFill>
                <a:latin typeface="Times New Roman" pitchFamily="18" charset="0"/>
              </a:rPr>
              <a:t>s</a:t>
            </a:r>
            <a:r>
              <a:rPr lang="en-US" altLang="nl-BE">
                <a:latin typeface="Times New Roman" pitchFamily="18" charset="0"/>
              </a:rPr>
              <a:t>;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023938" y="2081213"/>
            <a:ext cx="5008562" cy="915987"/>
            <a:chOff x="645" y="1810"/>
            <a:chExt cx="3155" cy="577"/>
          </a:xfrm>
        </p:grpSpPr>
        <p:sp>
          <p:nvSpPr>
            <p:cNvPr id="8218" name="Text Box 13"/>
            <p:cNvSpPr txBox="1">
              <a:spLocks noChangeArrowheads="1"/>
            </p:cNvSpPr>
            <p:nvPr/>
          </p:nvSpPr>
          <p:spPr bwMode="auto">
            <a:xfrm>
              <a:off x="1610" y="1810"/>
              <a:ext cx="219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i="1">
                  <a:solidFill>
                    <a:srgbClr val="FF3300"/>
                  </a:solidFill>
                  <a:latin typeface="Times New Roman" pitchFamily="18" charset="0"/>
                </a:rPr>
                <a:t>e</a:t>
              </a:r>
              <a:r>
                <a:rPr lang="en-US" altLang="nl-BE" baseline="-25000">
                  <a:solidFill>
                    <a:srgbClr val="FF3300"/>
                  </a:solidFill>
                  <a:latin typeface="Times New Roman" pitchFamily="18" charset="0"/>
                </a:rPr>
                <a:t>before</a:t>
              </a:r>
              <a:endParaRPr lang="en-US" altLang="nl-BE">
                <a:solidFill>
                  <a:srgbClr val="FF3300"/>
                </a:solidFill>
              </a:endParaRPr>
            </a:p>
            <a:p>
              <a:pPr eaLnBrk="1" hangingPunct="1"/>
              <a:r>
                <a:rPr lang="en-US" altLang="nl-BE"/>
                <a:t>while </a:t>
              </a:r>
              <a:r>
                <a:rPr lang="en-US" altLang="nl-BE" i="1">
                  <a:solidFill>
                    <a:srgbClr val="0000FF"/>
                  </a:solidFill>
                  <a:latin typeface="Times New Roman" pitchFamily="18" charset="0"/>
                </a:rPr>
                <a:t>e</a:t>
              </a:r>
              <a:r>
                <a:rPr lang="en-US" altLang="nl-BE" baseline="-25000">
                  <a:solidFill>
                    <a:srgbClr val="0000FF"/>
                  </a:solidFill>
                  <a:latin typeface="Times New Roman" pitchFamily="18" charset="0"/>
                </a:rPr>
                <a:t>cond</a:t>
              </a:r>
              <a:r>
                <a:rPr lang="en-US" altLang="nl-BE"/>
                <a:t> true do</a:t>
              </a:r>
            </a:p>
            <a:p>
              <a:pPr eaLnBrk="1" hangingPunct="1"/>
              <a:r>
                <a:rPr lang="en-US" altLang="nl-BE"/>
                <a:t>   </a:t>
              </a:r>
              <a:r>
                <a:rPr lang="en-US" altLang="nl-BE" i="1">
                  <a:solidFill>
                    <a:srgbClr val="FF33CC"/>
                  </a:solidFill>
                  <a:latin typeface="Times New Roman" pitchFamily="18" charset="0"/>
                </a:rPr>
                <a:t>s</a:t>
              </a:r>
              <a:r>
                <a:rPr lang="en-US" altLang="nl-BE"/>
                <a:t> followed by </a:t>
              </a:r>
              <a:r>
                <a:rPr lang="en-US" altLang="nl-BE" i="1">
                  <a:solidFill>
                    <a:schemeClr val="folHlink"/>
                  </a:solidFill>
                  <a:latin typeface="Times New Roman" pitchFamily="18" charset="0"/>
                </a:rPr>
                <a:t>e</a:t>
              </a:r>
              <a:r>
                <a:rPr lang="en-US" altLang="nl-BE" baseline="-25000">
                  <a:solidFill>
                    <a:schemeClr val="folHlink"/>
                  </a:solidFill>
                  <a:latin typeface="Times New Roman" pitchFamily="18" charset="0"/>
                </a:rPr>
                <a:t>iter</a:t>
              </a:r>
            </a:p>
          </p:txBody>
        </p:sp>
        <p:sp>
          <p:nvSpPr>
            <p:cNvPr id="8219" name="Text Box 14"/>
            <p:cNvSpPr txBox="1">
              <a:spLocks noChangeArrowheads="1"/>
            </p:cNvSpPr>
            <p:nvPr/>
          </p:nvSpPr>
          <p:spPr bwMode="auto">
            <a:xfrm>
              <a:off x="645" y="1810"/>
              <a:ext cx="8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semantics:</a:t>
              </a:r>
            </a:p>
          </p:txBody>
        </p:sp>
      </p:grp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1511300" y="4221163"/>
            <a:ext cx="6877050" cy="4048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should be used when number of repetitions is known or computed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023938" y="5149850"/>
            <a:ext cx="3762375" cy="1190625"/>
            <a:chOff x="645" y="3244"/>
            <a:chExt cx="2370" cy="750"/>
          </a:xfrm>
        </p:grpSpPr>
        <p:sp>
          <p:nvSpPr>
            <p:cNvPr id="8216" name="Text Box 16"/>
            <p:cNvSpPr txBox="1">
              <a:spLocks noChangeArrowheads="1"/>
            </p:cNvSpPr>
            <p:nvPr/>
          </p:nvSpPr>
          <p:spPr bwMode="auto">
            <a:xfrm>
              <a:off x="1610" y="3244"/>
              <a:ext cx="1405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unsigned n = 10, i;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for (</a:t>
              </a:r>
              <a:r>
                <a:rPr lang="en-US" altLang="nl-BE">
                  <a:solidFill>
                    <a:srgbClr val="FF3300"/>
                  </a:solidFill>
                  <a:latin typeface="Times New Roman" pitchFamily="18" charset="0"/>
                </a:rPr>
                <a:t>i = 0</a:t>
              </a:r>
              <a:r>
                <a:rPr lang="en-US" altLang="nl-BE">
                  <a:latin typeface="Times New Roman" pitchFamily="18" charset="0"/>
                </a:rPr>
                <a:t>; </a:t>
              </a:r>
              <a:r>
                <a:rPr lang="en-US" altLang="nl-BE">
                  <a:solidFill>
                    <a:srgbClr val="0000FF"/>
                  </a:solidFill>
                  <a:latin typeface="Times New Roman" pitchFamily="18" charset="0"/>
                </a:rPr>
                <a:t>i &lt; n</a:t>
              </a:r>
              <a:r>
                <a:rPr lang="en-US" altLang="nl-BE">
                  <a:latin typeface="Times New Roman" pitchFamily="18" charset="0"/>
                </a:rPr>
                <a:t>; </a:t>
              </a:r>
              <a:r>
                <a:rPr lang="en-US" altLang="nl-BE">
                  <a:solidFill>
                    <a:schemeClr val="folHlink"/>
                  </a:solidFill>
                  <a:latin typeface="Times New Roman" pitchFamily="18" charset="0"/>
                </a:rPr>
                <a:t>i++</a:t>
              </a:r>
              <a:r>
                <a:rPr lang="en-US" altLang="nl-BE">
                  <a:latin typeface="Times New Roman" pitchFamily="18" charset="0"/>
                </a:rPr>
                <a:t>) {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</a:t>
              </a:r>
              <a:r>
                <a:rPr lang="en-US" altLang="nl-BE">
                  <a:solidFill>
                    <a:srgbClr val="FF33CC"/>
                  </a:solidFill>
                  <a:latin typeface="Times New Roman" pitchFamily="18" charset="0"/>
                </a:rPr>
                <a:t>…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8217" name="Text Box 17"/>
            <p:cNvSpPr txBox="1">
              <a:spLocks noChangeArrowheads="1"/>
            </p:cNvSpPr>
            <p:nvPr/>
          </p:nvSpPr>
          <p:spPr bwMode="auto">
            <a:xfrm>
              <a:off x="645" y="3244"/>
              <a:ext cx="7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example: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435600" y="5149850"/>
            <a:ext cx="2449513" cy="1190625"/>
            <a:chOff x="3424" y="3244"/>
            <a:chExt cx="1543" cy="750"/>
          </a:xfrm>
        </p:grpSpPr>
        <p:sp>
          <p:nvSpPr>
            <p:cNvPr id="8214" name="Text Box 18"/>
            <p:cNvSpPr txBox="1">
              <a:spLocks noChangeArrowheads="1"/>
            </p:cNvSpPr>
            <p:nvPr/>
          </p:nvSpPr>
          <p:spPr bwMode="auto">
            <a:xfrm>
              <a:off x="3424" y="3244"/>
              <a:ext cx="8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infinite loop:</a:t>
              </a:r>
              <a:endParaRPr lang="en-US" altLang="nl-BE">
                <a:latin typeface="Times New Roman" pitchFamily="18" charset="0"/>
              </a:endParaRPr>
            </a:p>
          </p:txBody>
        </p:sp>
        <p:sp>
          <p:nvSpPr>
            <p:cNvPr id="8215" name="Text Box 19"/>
            <p:cNvSpPr txBox="1">
              <a:spLocks noChangeArrowheads="1"/>
            </p:cNvSpPr>
            <p:nvPr/>
          </p:nvSpPr>
          <p:spPr bwMode="auto">
            <a:xfrm>
              <a:off x="4366" y="3244"/>
              <a:ext cx="601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>
                  <a:latin typeface="Times New Roman" pitchFamily="18" charset="0"/>
                </a:rPr>
                <a:t>for (;;) {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        </a:t>
              </a:r>
              <a:r>
                <a:rPr lang="en-US" altLang="nl-BE">
                  <a:solidFill>
                    <a:srgbClr val="FF33CC"/>
                  </a:solidFill>
                  <a:latin typeface="Times New Roman" pitchFamily="18" charset="0"/>
                </a:rPr>
                <a:t>…</a:t>
              </a:r>
            </a:p>
            <a:p>
              <a:pPr eaLnBrk="1" hangingPunct="1"/>
              <a:r>
                <a:rPr lang="en-US" altLang="nl-BE">
                  <a:latin typeface="Times New Roman" pitchFamily="18" charset="0"/>
                </a:rPr>
                <a:t>}</a:t>
              </a:r>
            </a:p>
            <a:p>
              <a:pPr eaLnBrk="1" hangingPunct="1"/>
              <a:endParaRPr lang="en-US" altLang="nl-BE">
                <a:latin typeface="Times New Roman" pitchFamily="18" charset="0"/>
              </a:endParaRP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5651500" y="1773238"/>
            <a:ext cx="2735263" cy="1943100"/>
            <a:chOff x="5651500" y="1773238"/>
            <a:chExt cx="2735263" cy="1943100"/>
          </a:xfrm>
        </p:grpSpPr>
        <p:sp>
          <p:nvSpPr>
            <p:cNvPr id="8202" name="AutoShape 23"/>
            <p:cNvSpPr>
              <a:spLocks noChangeArrowheads="1"/>
            </p:cNvSpPr>
            <p:nvPr/>
          </p:nvSpPr>
          <p:spPr bwMode="auto">
            <a:xfrm>
              <a:off x="7954963" y="2957513"/>
              <a:ext cx="431800" cy="288925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nl-BE" sz="1600" i="1">
                  <a:solidFill>
                    <a:schemeClr val="folHlink"/>
                  </a:solidFill>
                  <a:latin typeface="Times New Roman" pitchFamily="18" charset="0"/>
                </a:rPr>
                <a:t>e</a:t>
              </a:r>
              <a:r>
                <a:rPr lang="en-US" altLang="nl-BE" sz="1600" baseline="-25000">
                  <a:solidFill>
                    <a:schemeClr val="folHlink"/>
                  </a:solidFill>
                  <a:latin typeface="Times New Roman" pitchFamily="18" charset="0"/>
                </a:rPr>
                <a:t>iter</a:t>
              </a:r>
            </a:p>
          </p:txBody>
        </p:sp>
        <p:sp>
          <p:nvSpPr>
            <p:cNvPr id="8203" name="AutoShape 24"/>
            <p:cNvSpPr>
              <a:spLocks noChangeArrowheads="1"/>
            </p:cNvSpPr>
            <p:nvPr/>
          </p:nvSpPr>
          <p:spPr bwMode="auto">
            <a:xfrm>
              <a:off x="5651500" y="2757488"/>
              <a:ext cx="1152525" cy="671512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nl-BE" sz="1600" i="1">
                  <a:solidFill>
                    <a:srgbClr val="0000FF"/>
                  </a:solidFill>
                  <a:latin typeface="Times New Roman" pitchFamily="18" charset="0"/>
                </a:rPr>
                <a:t>e</a:t>
              </a:r>
              <a:r>
                <a:rPr lang="en-US" altLang="nl-BE" sz="1600" baseline="-25000">
                  <a:solidFill>
                    <a:srgbClr val="0000FF"/>
                  </a:solidFill>
                  <a:latin typeface="Times New Roman" pitchFamily="18" charset="0"/>
                </a:rPr>
                <a:t>cond</a:t>
              </a:r>
              <a:r>
                <a:rPr lang="en-US" altLang="nl-BE" sz="16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lang="en-US" altLang="nl-BE" sz="16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Euclid Symbol"/>
                </a:rPr>
                <a:t>≠</a:t>
              </a:r>
              <a:r>
                <a:rPr lang="en-US" altLang="nl-BE" sz="1600">
                  <a:solidFill>
                    <a:srgbClr val="0000FF"/>
                  </a:solidFill>
                  <a:latin typeface="Times New Roman" pitchFamily="18" charset="0"/>
                </a:rPr>
                <a:t> 0?</a:t>
              </a:r>
            </a:p>
          </p:txBody>
        </p:sp>
        <p:sp>
          <p:nvSpPr>
            <p:cNvPr id="8204" name="AutoShape 25"/>
            <p:cNvSpPr>
              <a:spLocks noChangeArrowheads="1"/>
            </p:cNvSpPr>
            <p:nvPr/>
          </p:nvSpPr>
          <p:spPr bwMode="auto">
            <a:xfrm>
              <a:off x="7162800" y="2955925"/>
              <a:ext cx="431800" cy="288925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nl-BE" sz="1600" i="1">
                  <a:solidFill>
                    <a:srgbClr val="FF33CC"/>
                  </a:solidFill>
                  <a:latin typeface="Times New Roman" pitchFamily="18" charset="0"/>
                </a:rPr>
                <a:t>s</a:t>
              </a:r>
              <a:endParaRPr lang="en-US" altLang="nl-BE" sz="1600" baseline="-25000">
                <a:solidFill>
                  <a:srgbClr val="FF33CC"/>
                </a:solidFill>
                <a:latin typeface="Times New Roman" pitchFamily="18" charset="0"/>
              </a:endParaRPr>
            </a:p>
          </p:txBody>
        </p:sp>
        <p:cxnSp>
          <p:nvCxnSpPr>
            <p:cNvPr id="8205" name="AutoShape 26"/>
            <p:cNvCxnSpPr>
              <a:cxnSpLocks noChangeShapeType="1"/>
              <a:stCxn id="8203" idx="3"/>
              <a:endCxn id="8204" idx="1"/>
            </p:cNvCxnSpPr>
            <p:nvPr/>
          </p:nvCxnSpPr>
          <p:spPr bwMode="auto">
            <a:xfrm>
              <a:off x="6804025" y="3094038"/>
              <a:ext cx="358775" cy="63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06" name="Text Box 27"/>
            <p:cNvSpPr txBox="1">
              <a:spLocks noChangeArrowheads="1"/>
            </p:cNvSpPr>
            <p:nvPr/>
          </p:nvSpPr>
          <p:spPr bwMode="auto">
            <a:xfrm>
              <a:off x="5818188" y="3308350"/>
              <a:ext cx="4095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sz="1600"/>
                <a:t>no</a:t>
              </a:r>
            </a:p>
          </p:txBody>
        </p:sp>
        <p:sp>
          <p:nvSpPr>
            <p:cNvPr id="8207" name="Text Box 28"/>
            <p:cNvSpPr txBox="1">
              <a:spLocks noChangeArrowheads="1"/>
            </p:cNvSpPr>
            <p:nvPr/>
          </p:nvSpPr>
          <p:spPr bwMode="auto">
            <a:xfrm>
              <a:off x="6659563" y="2700338"/>
              <a:ext cx="5000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sz="1600"/>
                <a:t>yes</a:t>
              </a:r>
            </a:p>
          </p:txBody>
        </p:sp>
        <p:cxnSp>
          <p:nvCxnSpPr>
            <p:cNvPr id="8208" name="AutoShape 30"/>
            <p:cNvCxnSpPr>
              <a:cxnSpLocks noChangeShapeType="1"/>
              <a:stCxn id="8204" idx="3"/>
              <a:endCxn id="8202" idx="1"/>
            </p:cNvCxnSpPr>
            <p:nvPr/>
          </p:nvCxnSpPr>
          <p:spPr bwMode="auto">
            <a:xfrm>
              <a:off x="7594600" y="3100388"/>
              <a:ext cx="360363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09" name="AutoShape 32"/>
            <p:cNvSpPr>
              <a:spLocks noChangeArrowheads="1"/>
            </p:cNvSpPr>
            <p:nvPr/>
          </p:nvSpPr>
          <p:spPr bwMode="auto">
            <a:xfrm>
              <a:off x="5978525" y="2068513"/>
              <a:ext cx="504825" cy="288925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n-US" altLang="nl-BE" sz="1600" i="1">
                  <a:solidFill>
                    <a:srgbClr val="FF3300"/>
                  </a:solidFill>
                  <a:latin typeface="Times New Roman" pitchFamily="18" charset="0"/>
                </a:rPr>
                <a:t>e</a:t>
              </a:r>
              <a:r>
                <a:rPr lang="en-US" altLang="nl-BE" sz="1600" baseline="-25000">
                  <a:solidFill>
                    <a:srgbClr val="FF3300"/>
                  </a:solidFill>
                  <a:latin typeface="Times New Roman" pitchFamily="18" charset="0"/>
                </a:rPr>
                <a:t>before</a:t>
              </a:r>
            </a:p>
          </p:txBody>
        </p:sp>
        <p:cxnSp>
          <p:nvCxnSpPr>
            <p:cNvPr id="8210" name="AutoShape 33"/>
            <p:cNvCxnSpPr>
              <a:cxnSpLocks noChangeShapeType="1"/>
              <a:stCxn id="8209" idx="2"/>
              <a:endCxn id="8203" idx="0"/>
            </p:cNvCxnSpPr>
            <p:nvPr/>
          </p:nvCxnSpPr>
          <p:spPr bwMode="auto">
            <a:xfrm flipH="1">
              <a:off x="6227763" y="2357438"/>
              <a:ext cx="3175" cy="400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1" name="AutoShape 34"/>
            <p:cNvCxnSpPr>
              <a:cxnSpLocks noChangeShapeType="1"/>
              <a:stCxn id="8202" idx="0"/>
              <a:endCxn id="8203" idx="0"/>
            </p:cNvCxnSpPr>
            <p:nvPr/>
          </p:nvCxnSpPr>
          <p:spPr bwMode="auto">
            <a:xfrm rot="5400000" flipH="1">
              <a:off x="7099300" y="1885951"/>
              <a:ext cx="200025" cy="1943100"/>
            </a:xfrm>
            <a:prstGeom prst="bentConnector3">
              <a:avLst>
                <a:gd name="adj1" fmla="val 21428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2" name="Line 35"/>
            <p:cNvSpPr>
              <a:spLocks noChangeShapeType="1"/>
            </p:cNvSpPr>
            <p:nvPr/>
          </p:nvSpPr>
          <p:spPr bwMode="auto">
            <a:xfrm>
              <a:off x="6227763" y="1773238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213" name="Line 36"/>
            <p:cNvSpPr>
              <a:spLocks noChangeShapeType="1"/>
            </p:cNvSpPr>
            <p:nvPr/>
          </p:nvSpPr>
          <p:spPr bwMode="auto">
            <a:xfrm>
              <a:off x="6227763" y="3429000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8855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Iterative statements: </a:t>
            </a:r>
            <a:r>
              <a:rPr lang="en-US" altLang="nl-BE" dirty="0" smtClean="0">
                <a:latin typeface="Times New Roman" pitchFamily="18" charset="0"/>
              </a:rPr>
              <a:t>while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79388" y="1274763"/>
            <a:ext cx="153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general form: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711325" y="1274763"/>
            <a:ext cx="1352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while (</a:t>
            </a:r>
            <a:r>
              <a:rPr lang="en-US" altLang="nl-BE" i="1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lang="en-US" altLang="nl-BE" baseline="-25000">
                <a:solidFill>
                  <a:srgbClr val="0000FF"/>
                </a:solidFill>
                <a:latin typeface="Times New Roman" pitchFamily="18" charset="0"/>
              </a:rPr>
              <a:t>cond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solidFill>
                  <a:srgbClr val="FF33CC"/>
                </a:solidFill>
                <a:latin typeface="Times New Roman" pitchFamily="18" charset="0"/>
              </a:rPr>
              <a:t>s</a:t>
            </a:r>
            <a:r>
              <a:rPr lang="en-US" altLang="nl-BE">
                <a:latin typeface="Times New Roman" pitchFamily="18" charset="0"/>
              </a:rPr>
              <a:t>;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062038" y="3529013"/>
            <a:ext cx="6965950" cy="4048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should be used when number of repetitions is unknown in advance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023938" y="4008438"/>
            <a:ext cx="4589462" cy="2805112"/>
            <a:chOff x="645" y="2659"/>
            <a:chExt cx="2891" cy="1767"/>
          </a:xfrm>
        </p:grpSpPr>
        <p:sp>
          <p:nvSpPr>
            <p:cNvPr id="9242" name="Text Box 8"/>
            <p:cNvSpPr txBox="1">
              <a:spLocks noChangeArrowheads="1"/>
            </p:cNvSpPr>
            <p:nvPr/>
          </p:nvSpPr>
          <p:spPr bwMode="auto">
            <a:xfrm>
              <a:off x="1610" y="2674"/>
              <a:ext cx="1926" cy="1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int contains(char str[], char c) {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const int False = 0, True = 1;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int found = False;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unsigned i = 0;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while (</a:t>
              </a:r>
              <a:r>
                <a:rPr lang="en-US" altLang="nl-BE" sz="1600">
                  <a:solidFill>
                    <a:srgbClr val="0000FF"/>
                  </a:solidFill>
                  <a:latin typeface="Times New Roman" pitchFamily="18" charset="0"/>
                </a:rPr>
                <a:t>i &lt; strlen(str) &amp;&amp; !found</a:t>
              </a:r>
              <a:r>
                <a:rPr lang="en-US" altLang="nl-BE" sz="1600">
                  <a:latin typeface="Times New Roman" pitchFamily="18" charset="0"/>
                </a:rPr>
                <a:t>)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</a:t>
              </a:r>
              <a:r>
                <a:rPr lang="en-US" altLang="nl-BE" sz="1600">
                  <a:solidFill>
                    <a:srgbClr val="FF33CC"/>
                  </a:solidFill>
                  <a:latin typeface="Times New Roman" pitchFamily="18" charset="0"/>
                </a:rPr>
                <a:t>    if (str[i] == c)</a:t>
              </a:r>
            </a:p>
            <a:p>
              <a:pPr eaLnBrk="1" hangingPunct="1"/>
              <a:r>
                <a:rPr lang="en-US" altLang="nl-BE" sz="1600">
                  <a:solidFill>
                    <a:srgbClr val="FF33CC"/>
                  </a:solidFill>
                  <a:latin typeface="Times New Roman" pitchFamily="18" charset="0"/>
                </a:rPr>
                <a:t>            found = True;</a:t>
              </a:r>
            </a:p>
            <a:p>
              <a:pPr eaLnBrk="1" hangingPunct="1"/>
              <a:r>
                <a:rPr lang="en-US" altLang="nl-BE" sz="1600">
                  <a:solidFill>
                    <a:srgbClr val="FF33CC"/>
                  </a:solidFill>
                  <a:latin typeface="Times New Roman" pitchFamily="18" charset="0"/>
                </a:rPr>
                <a:t>        else</a:t>
              </a:r>
            </a:p>
            <a:p>
              <a:pPr eaLnBrk="1" hangingPunct="1"/>
              <a:r>
                <a:rPr lang="en-US" altLang="nl-BE" sz="1600">
                  <a:solidFill>
                    <a:srgbClr val="FF33CC"/>
                  </a:solidFill>
                  <a:latin typeface="Times New Roman" pitchFamily="18" charset="0"/>
                </a:rPr>
                <a:t>            i++;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    return found;</a:t>
              </a:r>
            </a:p>
            <a:p>
              <a:pPr eaLnBrk="1" hangingPunct="1"/>
              <a:r>
                <a:rPr lang="en-US" altLang="nl-BE" sz="1600">
                  <a:latin typeface="Times New Roman" pitchFamily="18" charset="0"/>
                </a:rPr>
                <a:t>}</a:t>
              </a:r>
            </a:p>
          </p:txBody>
        </p:sp>
        <p:sp>
          <p:nvSpPr>
            <p:cNvPr id="9243" name="Text Box 9"/>
            <p:cNvSpPr txBox="1">
              <a:spLocks noChangeArrowheads="1"/>
            </p:cNvSpPr>
            <p:nvPr/>
          </p:nvSpPr>
          <p:spPr bwMode="auto">
            <a:xfrm>
              <a:off x="645" y="2659"/>
              <a:ext cx="7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example:</a:t>
              </a:r>
            </a:p>
          </p:txBody>
        </p:sp>
      </p:grp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6011863" y="1268413"/>
            <a:ext cx="1363662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do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 i="1">
                <a:latin typeface="Times New Roman" pitchFamily="18" charset="0"/>
              </a:rPr>
              <a:t>s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while (</a:t>
            </a:r>
            <a:r>
              <a:rPr lang="en-US" altLang="nl-BE" i="1">
                <a:solidFill>
                  <a:srgbClr val="0000FF"/>
                </a:solidFill>
                <a:latin typeface="Times New Roman" pitchFamily="18" charset="0"/>
              </a:rPr>
              <a:t>e</a:t>
            </a:r>
            <a:r>
              <a:rPr lang="en-US" altLang="nl-BE" baseline="-25000">
                <a:solidFill>
                  <a:srgbClr val="0000FF"/>
                </a:solidFill>
                <a:latin typeface="Times New Roman" pitchFamily="18" charset="0"/>
              </a:rPr>
              <a:t>cond</a:t>
            </a:r>
            <a:r>
              <a:rPr lang="en-US" altLang="nl-BE">
                <a:latin typeface="Times New Roman" pitchFamily="18" charset="0"/>
              </a:rPr>
              <a:t>);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388" y="1565275"/>
            <a:ext cx="5329237" cy="1647825"/>
            <a:chOff x="179388" y="1565275"/>
            <a:chExt cx="5329237" cy="1647825"/>
          </a:xfrm>
        </p:grpSpPr>
        <p:grpSp>
          <p:nvGrpSpPr>
            <p:cNvPr id="2" name="Group 14"/>
            <p:cNvGrpSpPr>
              <a:grpSpLocks/>
            </p:cNvGrpSpPr>
            <p:nvPr/>
          </p:nvGrpSpPr>
          <p:grpSpPr bwMode="auto">
            <a:xfrm>
              <a:off x="179388" y="2297113"/>
              <a:ext cx="3763962" cy="915987"/>
              <a:chOff x="645" y="1664"/>
              <a:chExt cx="2371" cy="577"/>
            </a:xfrm>
          </p:grpSpPr>
          <p:sp>
            <p:nvSpPr>
              <p:cNvPr id="9244" name="Text Box 5"/>
              <p:cNvSpPr txBox="1">
                <a:spLocks noChangeArrowheads="1"/>
              </p:cNvSpPr>
              <p:nvPr/>
            </p:nvSpPr>
            <p:spPr bwMode="auto">
              <a:xfrm>
                <a:off x="1610" y="1664"/>
                <a:ext cx="1406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i="1">
                    <a:solidFill>
                      <a:srgbClr val="FF33CC"/>
                    </a:solidFill>
                    <a:latin typeface="Times New Roman" pitchFamily="18" charset="0"/>
                  </a:rPr>
                  <a:t>s</a:t>
                </a:r>
                <a:r>
                  <a:rPr lang="en-US" altLang="nl-BE" i="1">
                    <a:latin typeface="Times New Roman" pitchFamily="18" charset="0"/>
                  </a:rPr>
                  <a:t> </a:t>
                </a:r>
                <a:r>
                  <a:rPr lang="en-US" altLang="nl-BE"/>
                  <a:t>executed zero</a:t>
                </a:r>
              </a:p>
              <a:p>
                <a:pPr eaLnBrk="1" hangingPunct="1"/>
                <a:r>
                  <a:rPr lang="en-US" altLang="nl-BE"/>
                  <a:t>or more times</a:t>
                </a:r>
              </a:p>
              <a:p>
                <a:pPr eaLnBrk="1" hangingPunct="1"/>
                <a:r>
                  <a:rPr lang="en-US" altLang="nl-BE"/>
                  <a:t>while </a:t>
                </a:r>
                <a:r>
                  <a:rPr lang="en-US" altLang="nl-BE" i="1">
                    <a:latin typeface="Times New Roman" pitchFamily="18" charset="0"/>
                  </a:rPr>
                  <a:t>e</a:t>
                </a:r>
                <a:r>
                  <a:rPr lang="en-US" altLang="nl-BE" baseline="-25000">
                    <a:latin typeface="Times New Roman" pitchFamily="18" charset="0"/>
                  </a:rPr>
                  <a:t>cond</a:t>
                </a:r>
                <a:r>
                  <a:rPr lang="en-US" altLang="nl-BE"/>
                  <a:t> is true</a:t>
                </a:r>
                <a:endParaRPr lang="en-US" altLang="nl-BE" baseline="-25000"/>
              </a:p>
            </p:txBody>
          </p:sp>
          <p:sp>
            <p:nvSpPr>
              <p:cNvPr id="9245" name="Text Box 6"/>
              <p:cNvSpPr txBox="1">
                <a:spLocks noChangeArrowheads="1"/>
              </p:cNvSpPr>
              <p:nvPr/>
            </p:nvSpPr>
            <p:spPr bwMode="auto">
              <a:xfrm>
                <a:off x="645" y="1664"/>
                <a:ext cx="8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dirty="0"/>
                  <a:t>semantics: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3565525" y="1565275"/>
              <a:ext cx="1943100" cy="1358900"/>
              <a:chOff x="3565525" y="1565275"/>
              <a:chExt cx="1943100" cy="1358900"/>
            </a:xfrm>
          </p:grpSpPr>
          <p:sp>
            <p:nvSpPr>
              <p:cNvPr id="20497" name="AutoShape 17"/>
              <p:cNvSpPr>
                <a:spLocks noChangeArrowheads="1"/>
              </p:cNvSpPr>
              <p:nvPr/>
            </p:nvSpPr>
            <p:spPr bwMode="auto">
              <a:xfrm>
                <a:off x="3565525" y="1965325"/>
                <a:ext cx="1152525" cy="671513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solidFill>
                      <a:srgbClr val="0000FF"/>
                    </a:solidFill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solidFill>
                      <a:srgbClr val="0000FF"/>
                    </a:solidFill>
                    <a:latin typeface="Times New Roman" pitchFamily="18" charset="0"/>
                  </a:rPr>
                  <a:t>cond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</a:rPr>
                  <a:t> 0</a:t>
                </a:r>
                <a:r>
                  <a:rPr lang="en-US" altLang="nl-BE" sz="1600"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20498" name="AutoShape 18"/>
              <p:cNvSpPr>
                <a:spLocks noChangeArrowheads="1"/>
              </p:cNvSpPr>
              <p:nvPr/>
            </p:nvSpPr>
            <p:spPr bwMode="auto">
              <a:xfrm>
                <a:off x="5076825" y="2163763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solidFill>
                      <a:srgbClr val="FF33CC"/>
                    </a:solidFill>
                    <a:latin typeface="Times New Roman" pitchFamily="18" charset="0"/>
                  </a:rPr>
                  <a:t>s</a:t>
                </a:r>
                <a:endParaRPr lang="en-US" altLang="nl-BE" sz="1600" baseline="-25000">
                  <a:solidFill>
                    <a:srgbClr val="FF33CC"/>
                  </a:solidFill>
                  <a:latin typeface="Times New Roman" pitchFamily="18" charset="0"/>
                </a:endParaRPr>
              </a:p>
            </p:txBody>
          </p:sp>
          <p:cxnSp>
            <p:nvCxnSpPr>
              <p:cNvPr id="20499" name="AutoShape 19"/>
              <p:cNvCxnSpPr>
                <a:cxnSpLocks noChangeShapeType="1"/>
                <a:stCxn id="20497" idx="3"/>
                <a:endCxn id="20498" idx="1"/>
              </p:cNvCxnSpPr>
              <p:nvPr/>
            </p:nvCxnSpPr>
            <p:spPr bwMode="auto">
              <a:xfrm>
                <a:off x="4718050" y="2301875"/>
                <a:ext cx="358775" cy="63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00" name="Text Box 20"/>
              <p:cNvSpPr txBox="1">
                <a:spLocks noChangeArrowheads="1"/>
              </p:cNvSpPr>
              <p:nvPr/>
            </p:nvSpPr>
            <p:spPr bwMode="auto">
              <a:xfrm>
                <a:off x="3732213" y="2516188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20501" name="Text Box 21"/>
              <p:cNvSpPr txBox="1">
                <a:spLocks noChangeArrowheads="1"/>
              </p:cNvSpPr>
              <p:nvPr/>
            </p:nvSpPr>
            <p:spPr bwMode="auto">
              <a:xfrm>
                <a:off x="4573588" y="1908175"/>
                <a:ext cx="500062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20504" name="AutoShape 24"/>
              <p:cNvCxnSpPr>
                <a:cxnSpLocks noChangeShapeType="1"/>
                <a:endCxn id="20497" idx="0"/>
              </p:cNvCxnSpPr>
              <p:nvPr/>
            </p:nvCxnSpPr>
            <p:spPr bwMode="auto">
              <a:xfrm flipH="1">
                <a:off x="4141788" y="1565275"/>
                <a:ext cx="3175" cy="4000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05" name="AutoShape 25"/>
              <p:cNvCxnSpPr>
                <a:cxnSpLocks noChangeShapeType="1"/>
                <a:stCxn id="20498" idx="0"/>
                <a:endCxn id="20497" idx="0"/>
              </p:cNvCxnSpPr>
              <p:nvPr/>
            </p:nvCxnSpPr>
            <p:spPr bwMode="auto">
              <a:xfrm rot="5400000" flipH="1">
                <a:off x="4618038" y="1489075"/>
                <a:ext cx="198438" cy="1150937"/>
              </a:xfrm>
              <a:prstGeom prst="bentConnector3">
                <a:avLst>
                  <a:gd name="adj1" fmla="val 215199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07" name="Line 27"/>
              <p:cNvSpPr>
                <a:spLocks noChangeShapeType="1"/>
              </p:cNvSpPr>
              <p:nvPr/>
            </p:nvSpPr>
            <p:spPr bwMode="auto">
              <a:xfrm>
                <a:off x="4141788" y="2636838"/>
                <a:ext cx="0" cy="2873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011863" y="1125538"/>
            <a:ext cx="2952750" cy="2341562"/>
            <a:chOff x="6011863" y="1125538"/>
            <a:chExt cx="2952750" cy="2341562"/>
          </a:xfrm>
        </p:grpSpPr>
        <p:sp>
          <p:nvSpPr>
            <p:cNvPr id="20493" name="Text Box 13"/>
            <p:cNvSpPr txBox="1">
              <a:spLocks noChangeArrowheads="1"/>
            </p:cNvSpPr>
            <p:nvPr/>
          </p:nvSpPr>
          <p:spPr bwMode="auto">
            <a:xfrm>
              <a:off x="6011863" y="2276475"/>
              <a:ext cx="2232025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i="1">
                  <a:solidFill>
                    <a:srgbClr val="FF33CC"/>
                  </a:solidFill>
                  <a:latin typeface="Times New Roman" pitchFamily="18" charset="0"/>
                </a:rPr>
                <a:t>s</a:t>
              </a:r>
              <a:r>
                <a:rPr lang="en-US" altLang="nl-BE" i="1">
                  <a:latin typeface="Times New Roman" pitchFamily="18" charset="0"/>
                </a:rPr>
                <a:t> </a:t>
              </a:r>
              <a:r>
                <a:rPr lang="en-US" altLang="nl-BE"/>
                <a:t>executed</a:t>
              </a:r>
            </a:p>
            <a:p>
              <a:pPr eaLnBrk="1" hangingPunct="1"/>
              <a:r>
                <a:rPr lang="en-US" altLang="nl-BE"/>
                <a:t>at least once</a:t>
              </a:r>
            </a:p>
            <a:p>
              <a:pPr eaLnBrk="1" hangingPunct="1"/>
              <a:r>
                <a:rPr lang="en-US" altLang="nl-BE"/>
                <a:t>until  </a:t>
              </a:r>
              <a:r>
                <a:rPr lang="en-US" altLang="nl-BE" i="1">
                  <a:latin typeface="Times New Roman" pitchFamily="18" charset="0"/>
                </a:rPr>
                <a:t>e</a:t>
              </a:r>
              <a:r>
                <a:rPr lang="en-US" altLang="nl-BE" baseline="-25000">
                  <a:latin typeface="Times New Roman" pitchFamily="18" charset="0"/>
                </a:rPr>
                <a:t>cond</a:t>
              </a:r>
              <a:r>
                <a:rPr lang="en-US" altLang="nl-BE"/>
                <a:t> is</a:t>
              </a:r>
            </a:p>
            <a:p>
              <a:pPr eaLnBrk="1" hangingPunct="1"/>
              <a:r>
                <a:rPr lang="en-US" altLang="nl-BE"/>
                <a:t>false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529513" y="1125538"/>
              <a:ext cx="1435100" cy="1871662"/>
              <a:chOff x="7529513" y="1125538"/>
              <a:chExt cx="1435100" cy="1871662"/>
            </a:xfrm>
          </p:grpSpPr>
          <p:sp>
            <p:nvSpPr>
              <p:cNvPr id="20508" name="AutoShape 28"/>
              <p:cNvSpPr>
                <a:spLocks noChangeArrowheads="1"/>
              </p:cNvSpPr>
              <p:nvPr/>
            </p:nvSpPr>
            <p:spPr bwMode="auto">
              <a:xfrm>
                <a:off x="7529513" y="2038350"/>
                <a:ext cx="1152525" cy="671513"/>
              </a:xfrm>
              <a:prstGeom prst="flowChartDecision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solidFill>
                      <a:srgbClr val="0000FF"/>
                    </a:solidFill>
                    <a:latin typeface="Times New Roman" pitchFamily="18" charset="0"/>
                  </a:rPr>
                  <a:t>e</a:t>
                </a:r>
                <a:r>
                  <a:rPr lang="en-US" altLang="nl-BE" sz="1600" baseline="-25000">
                    <a:solidFill>
                      <a:srgbClr val="0000FF"/>
                    </a:solidFill>
                    <a:latin typeface="Times New Roman" pitchFamily="18" charset="0"/>
                  </a:rPr>
                  <a:t>cond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</a:rPr>
                  <a:t> 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  <a:sym typeface="Euclid Symbol"/>
                  </a:rPr>
                  <a:t>≠</a:t>
                </a:r>
                <a:r>
                  <a:rPr lang="en-US" altLang="nl-BE" sz="1600">
                    <a:solidFill>
                      <a:srgbClr val="0000FF"/>
                    </a:solidFill>
                    <a:latin typeface="Times New Roman" pitchFamily="18" charset="0"/>
                  </a:rPr>
                  <a:t> 0</a:t>
                </a:r>
                <a:r>
                  <a:rPr lang="en-US" altLang="nl-BE" sz="1600"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20509" name="AutoShape 29"/>
              <p:cNvSpPr>
                <a:spLocks noChangeArrowheads="1"/>
              </p:cNvSpPr>
              <p:nvPr/>
            </p:nvSpPr>
            <p:spPr bwMode="auto">
              <a:xfrm>
                <a:off x="7889875" y="1484313"/>
                <a:ext cx="431800" cy="288925"/>
              </a:xfrm>
              <a:prstGeom prst="flowChartProcess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nl-BE" sz="1600" i="1">
                    <a:solidFill>
                      <a:srgbClr val="FF33CC"/>
                    </a:solidFill>
                    <a:latin typeface="Times New Roman" pitchFamily="18" charset="0"/>
                  </a:rPr>
                  <a:t>s</a:t>
                </a:r>
                <a:endParaRPr lang="en-US" altLang="nl-BE" sz="1600" baseline="-25000">
                  <a:solidFill>
                    <a:srgbClr val="FF33C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511" name="Text Box 31"/>
              <p:cNvSpPr txBox="1">
                <a:spLocks noChangeArrowheads="1"/>
              </p:cNvSpPr>
              <p:nvPr/>
            </p:nvSpPr>
            <p:spPr bwMode="auto">
              <a:xfrm>
                <a:off x="7696200" y="2589213"/>
                <a:ext cx="4095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no</a:t>
                </a:r>
              </a:p>
            </p:txBody>
          </p:sp>
          <p:sp>
            <p:nvSpPr>
              <p:cNvPr id="20512" name="Text Box 32"/>
              <p:cNvSpPr txBox="1">
                <a:spLocks noChangeArrowheads="1"/>
              </p:cNvSpPr>
              <p:nvPr/>
            </p:nvSpPr>
            <p:spPr bwMode="auto">
              <a:xfrm>
                <a:off x="8464550" y="1868488"/>
                <a:ext cx="5000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en-US" altLang="nl-BE" sz="1600"/>
                  <a:t>yes</a:t>
                </a:r>
              </a:p>
            </p:txBody>
          </p:sp>
          <p:cxnSp>
            <p:nvCxnSpPr>
              <p:cNvPr id="20513" name="AutoShape 33"/>
              <p:cNvCxnSpPr>
                <a:cxnSpLocks noChangeShapeType="1"/>
                <a:stCxn id="20509" idx="2"/>
                <a:endCxn id="20508" idx="0"/>
              </p:cNvCxnSpPr>
              <p:nvPr/>
            </p:nvCxnSpPr>
            <p:spPr bwMode="auto">
              <a:xfrm>
                <a:off x="8105775" y="1773238"/>
                <a:ext cx="0" cy="2651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15" name="Line 35"/>
              <p:cNvSpPr>
                <a:spLocks noChangeShapeType="1"/>
              </p:cNvSpPr>
              <p:nvPr/>
            </p:nvSpPr>
            <p:spPr bwMode="auto">
              <a:xfrm>
                <a:off x="8105775" y="2709863"/>
                <a:ext cx="0" cy="2873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cxnSp>
            <p:nvCxnSpPr>
              <p:cNvPr id="20516" name="AutoShape 36"/>
              <p:cNvCxnSpPr>
                <a:cxnSpLocks noChangeShapeType="1"/>
                <a:stCxn id="20508" idx="3"/>
                <a:endCxn id="20509" idx="0"/>
              </p:cNvCxnSpPr>
              <p:nvPr/>
            </p:nvCxnSpPr>
            <p:spPr bwMode="auto">
              <a:xfrm flipH="1" flipV="1">
                <a:off x="8105775" y="1484313"/>
                <a:ext cx="576263" cy="890587"/>
              </a:xfrm>
              <a:prstGeom prst="bentConnector4">
                <a:avLst>
                  <a:gd name="adj1" fmla="val -39671"/>
                  <a:gd name="adj2" fmla="val 12566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518" name="Line 38"/>
              <p:cNvSpPr>
                <a:spLocks noChangeShapeType="1"/>
              </p:cNvSpPr>
              <p:nvPr/>
            </p:nvSpPr>
            <p:spPr bwMode="auto">
              <a:xfrm>
                <a:off x="8105775" y="1125538"/>
                <a:ext cx="0" cy="3587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30" name="Group 22"/>
          <p:cNvGrpSpPr>
            <a:grpSpLocks/>
          </p:cNvGrpSpPr>
          <p:nvPr/>
        </p:nvGrpSpPr>
        <p:grpSpPr bwMode="auto">
          <a:xfrm>
            <a:off x="6010921" y="5334719"/>
            <a:ext cx="2687639" cy="1200150"/>
            <a:chOff x="3424" y="3244"/>
            <a:chExt cx="1693" cy="756"/>
          </a:xfrm>
        </p:grpSpPr>
        <p:sp>
          <p:nvSpPr>
            <p:cNvPr id="31" name="Text Box 18"/>
            <p:cNvSpPr txBox="1">
              <a:spLocks noChangeArrowheads="1"/>
            </p:cNvSpPr>
            <p:nvPr/>
          </p:nvSpPr>
          <p:spPr bwMode="auto">
            <a:xfrm>
              <a:off x="3424" y="3244"/>
              <a:ext cx="8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/>
                <a:t>infinite loop:</a:t>
              </a:r>
              <a:endParaRPr lang="en-US" altLang="nl-BE">
                <a:latin typeface="Times New Roman" pitchFamily="18" charset="0"/>
              </a:endParaRPr>
            </a:p>
          </p:txBody>
        </p:sp>
        <p:sp>
          <p:nvSpPr>
            <p:cNvPr id="32" name="Text Box 19"/>
            <p:cNvSpPr txBox="1">
              <a:spLocks noChangeArrowheads="1"/>
            </p:cNvSpPr>
            <p:nvPr/>
          </p:nvSpPr>
          <p:spPr bwMode="auto">
            <a:xfrm>
              <a:off x="4366" y="3244"/>
              <a:ext cx="751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altLang="nl-BE" dirty="0" smtClean="0">
                  <a:latin typeface="Times New Roman" pitchFamily="18" charset="0"/>
                </a:rPr>
                <a:t>while (1) </a:t>
              </a:r>
              <a:r>
                <a:rPr lang="en-US" altLang="nl-BE" dirty="0">
                  <a:latin typeface="Times New Roman" pitchFamily="18" charset="0"/>
                </a:rPr>
                <a:t>{</a:t>
              </a:r>
            </a:p>
            <a:p>
              <a:pPr eaLnBrk="1" hangingPunct="1"/>
              <a:r>
                <a:rPr lang="en-US" altLang="nl-BE" dirty="0">
                  <a:latin typeface="Times New Roman" pitchFamily="18" charset="0"/>
                </a:rPr>
                <a:t>        </a:t>
              </a:r>
              <a:r>
                <a:rPr lang="en-US" altLang="nl-BE" dirty="0">
                  <a:solidFill>
                    <a:srgbClr val="FF33CC"/>
                  </a:solidFill>
                  <a:latin typeface="Times New Roman" pitchFamily="18" charset="0"/>
                </a:rPr>
                <a:t>…</a:t>
              </a:r>
            </a:p>
            <a:p>
              <a:pPr eaLnBrk="1" hangingPunct="1"/>
              <a:r>
                <a:rPr lang="en-US" altLang="nl-BE" dirty="0">
                  <a:latin typeface="Times New Roman" pitchFamily="18" charset="0"/>
                </a:rPr>
                <a:t>}</a:t>
              </a:r>
            </a:p>
            <a:p>
              <a:pPr eaLnBrk="1" hangingPunct="1"/>
              <a:endParaRPr lang="en-US" altLang="nl-BE" dirty="0">
                <a:latin typeface="Times New Roman" pitchFamily="18" charset="0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350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/>
      <p:bldP spid="2049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>
                <a:latin typeface="Times New Roman" pitchFamily="18" charset="0"/>
              </a:rPr>
              <a:t>Break</a:t>
            </a:r>
            <a:r>
              <a:rPr lang="en-US" altLang="nl-BE" dirty="0" smtClean="0"/>
              <a:t> &amp; </a:t>
            </a:r>
            <a:r>
              <a:rPr lang="en-US" altLang="nl-BE" dirty="0" smtClean="0">
                <a:latin typeface="Times New Roman" pitchFamily="18" charset="0"/>
              </a:rPr>
              <a:t>continue</a:t>
            </a:r>
          </a:p>
        </p:txBody>
      </p:sp>
      <p:sp>
        <p:nvSpPr>
          <p:cNvPr id="10243" name="Text Box 8"/>
          <p:cNvSpPr txBox="1">
            <a:spLocks noChangeArrowheads="1"/>
          </p:cNvSpPr>
          <p:nvPr/>
        </p:nvSpPr>
        <p:spPr bwMode="auto">
          <a:xfrm>
            <a:off x="684213" y="1484313"/>
            <a:ext cx="3067050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dirty="0" err="1">
                <a:latin typeface="Times New Roman" pitchFamily="18" charset="0"/>
              </a:rPr>
              <a:t>int</a:t>
            </a:r>
            <a:r>
              <a:rPr lang="en-US" altLang="nl-BE" dirty="0">
                <a:latin typeface="Times New Roman" pitchFamily="18" charset="0"/>
              </a:rPr>
              <a:t> contains(char </a:t>
            </a:r>
            <a:r>
              <a:rPr lang="en-US" altLang="nl-BE" dirty="0" err="1">
                <a:latin typeface="Times New Roman" pitchFamily="18" charset="0"/>
              </a:rPr>
              <a:t>str</a:t>
            </a:r>
            <a:r>
              <a:rPr lang="en-US" altLang="nl-BE" dirty="0">
                <a:latin typeface="Times New Roman" pitchFamily="18" charset="0"/>
              </a:rPr>
              <a:t>[], char c) {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</a:t>
            </a:r>
            <a:r>
              <a:rPr lang="en-US" altLang="nl-BE" dirty="0" err="1">
                <a:latin typeface="Times New Roman" pitchFamily="18" charset="0"/>
              </a:rPr>
              <a:t>const</a:t>
            </a:r>
            <a:r>
              <a:rPr lang="en-US" altLang="nl-BE" dirty="0">
                <a:latin typeface="Times New Roman" pitchFamily="18" charset="0"/>
              </a:rPr>
              <a:t> </a:t>
            </a:r>
            <a:r>
              <a:rPr lang="en-US" altLang="nl-BE" dirty="0" err="1">
                <a:latin typeface="Times New Roman" pitchFamily="18" charset="0"/>
              </a:rPr>
              <a:t>int</a:t>
            </a:r>
            <a:r>
              <a:rPr lang="en-US" altLang="nl-BE" dirty="0">
                <a:latin typeface="Times New Roman" pitchFamily="18" charset="0"/>
              </a:rPr>
              <a:t> False = 0, True = 1;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</a:t>
            </a:r>
            <a:r>
              <a:rPr lang="en-US" altLang="nl-BE" dirty="0" err="1">
                <a:latin typeface="Times New Roman" pitchFamily="18" charset="0"/>
              </a:rPr>
              <a:t>int</a:t>
            </a:r>
            <a:r>
              <a:rPr lang="en-US" altLang="nl-BE" dirty="0">
                <a:latin typeface="Times New Roman" pitchFamily="18" charset="0"/>
              </a:rPr>
              <a:t> found = False;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unsigned </a:t>
            </a:r>
            <a:r>
              <a:rPr lang="en-US" altLang="nl-BE" dirty="0" err="1"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for (</a:t>
            </a:r>
            <a:r>
              <a:rPr lang="en-US" altLang="nl-BE" dirty="0" err="1"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 = 0; </a:t>
            </a:r>
            <a:r>
              <a:rPr lang="en-US" altLang="nl-BE" dirty="0" err="1"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 &lt; </a:t>
            </a:r>
            <a:r>
              <a:rPr lang="en-US" altLang="nl-BE" dirty="0" err="1">
                <a:latin typeface="Times New Roman" pitchFamily="18" charset="0"/>
              </a:rPr>
              <a:t>strlen</a:t>
            </a:r>
            <a:r>
              <a:rPr lang="en-US" altLang="nl-BE" dirty="0">
                <a:latin typeface="Times New Roman" pitchFamily="18" charset="0"/>
              </a:rPr>
              <a:t>(</a:t>
            </a:r>
            <a:r>
              <a:rPr lang="en-US" altLang="nl-BE" dirty="0" err="1">
                <a:latin typeface="Times New Roman" pitchFamily="18" charset="0"/>
              </a:rPr>
              <a:t>str</a:t>
            </a:r>
            <a:r>
              <a:rPr lang="en-US" altLang="nl-BE" dirty="0">
                <a:latin typeface="Times New Roman" pitchFamily="18" charset="0"/>
              </a:rPr>
              <a:t>); </a:t>
            </a:r>
            <a:r>
              <a:rPr lang="en-US" altLang="nl-BE" dirty="0" err="1"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++)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    if (</a:t>
            </a:r>
            <a:r>
              <a:rPr lang="en-US" altLang="nl-BE" dirty="0" err="1">
                <a:latin typeface="Times New Roman" pitchFamily="18" charset="0"/>
              </a:rPr>
              <a:t>str</a:t>
            </a:r>
            <a:r>
              <a:rPr lang="en-US" altLang="nl-BE" dirty="0">
                <a:latin typeface="Times New Roman" pitchFamily="18" charset="0"/>
              </a:rPr>
              <a:t>[</a:t>
            </a:r>
            <a:r>
              <a:rPr lang="en-US" altLang="nl-BE" dirty="0" err="1">
                <a:latin typeface="Times New Roman" pitchFamily="18" charset="0"/>
              </a:rPr>
              <a:t>i</a:t>
            </a:r>
            <a:r>
              <a:rPr lang="en-US" altLang="nl-BE" dirty="0">
                <a:latin typeface="Times New Roman" pitchFamily="18" charset="0"/>
              </a:rPr>
              <a:t>] == c) {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        found = True;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        </a:t>
            </a:r>
            <a:r>
              <a:rPr lang="en-US" altLang="nl-BE" dirty="0">
                <a:solidFill>
                  <a:srgbClr val="FF3300"/>
                </a:solidFill>
                <a:latin typeface="Times New Roman" pitchFamily="18" charset="0"/>
              </a:rPr>
              <a:t>break</a:t>
            </a:r>
            <a:r>
              <a:rPr lang="en-US" altLang="nl-BE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</a:t>
            </a:r>
            <a:r>
              <a:rPr lang="en-US" altLang="nl-BE" dirty="0" smtClean="0">
                <a:latin typeface="Times New Roman" pitchFamily="18" charset="0"/>
              </a:rPr>
              <a:t>    }</a:t>
            </a:r>
            <a:endParaRPr lang="en-US" altLang="nl-BE" dirty="0">
              <a:latin typeface="Times New Roman" pitchFamily="18" charset="0"/>
            </a:endParaRP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    return found;</a:t>
            </a:r>
          </a:p>
          <a:p>
            <a:pPr eaLnBrk="1" hangingPunct="1"/>
            <a:r>
              <a:rPr lang="en-US" altLang="nl-BE" dirty="0">
                <a:latin typeface="Times New Roman" pitchFamily="18" charset="0"/>
              </a:rPr>
              <a:t>}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4840288" y="2205038"/>
            <a:ext cx="3549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break</a:t>
            </a:r>
            <a:r>
              <a:rPr lang="en-US" altLang="nl-BE"/>
              <a:t> ends execution of repetition</a:t>
            </a:r>
          </a:p>
          <a:p>
            <a:pPr eaLnBrk="1" hangingPunct="1"/>
            <a:r>
              <a:rPr lang="en-US" altLang="nl-BE"/>
              <a:t>(</a:t>
            </a:r>
            <a:r>
              <a:rPr lang="en-US" altLang="nl-BE">
                <a:latin typeface="Times New Roman" pitchFamily="18" charset="0"/>
              </a:rPr>
              <a:t>for</a:t>
            </a:r>
            <a:r>
              <a:rPr lang="en-US" altLang="nl-BE"/>
              <a:t> or </a:t>
            </a:r>
            <a:r>
              <a:rPr lang="en-US" altLang="nl-BE">
                <a:latin typeface="Times New Roman" pitchFamily="18" charset="0"/>
              </a:rPr>
              <a:t>while</a:t>
            </a:r>
            <a:r>
              <a:rPr lang="en-US" altLang="nl-BE"/>
              <a:t>)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95288" y="3573463"/>
            <a:ext cx="360362" cy="647700"/>
            <a:chOff x="249" y="1888"/>
            <a:chExt cx="227" cy="408"/>
          </a:xfrm>
        </p:grpSpPr>
        <p:sp>
          <p:nvSpPr>
            <p:cNvPr id="10251" name="Line 13"/>
            <p:cNvSpPr>
              <a:spLocks noChangeShapeType="1"/>
            </p:cNvSpPr>
            <p:nvPr/>
          </p:nvSpPr>
          <p:spPr bwMode="auto">
            <a:xfrm flipH="1">
              <a:off x="249" y="1888"/>
              <a:ext cx="227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52" name="Line 14"/>
            <p:cNvSpPr>
              <a:spLocks noChangeShapeType="1"/>
            </p:cNvSpPr>
            <p:nvPr/>
          </p:nvSpPr>
          <p:spPr bwMode="auto">
            <a:xfrm>
              <a:off x="249" y="1888"/>
              <a:ext cx="0" cy="40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53" name="Line 15"/>
            <p:cNvSpPr>
              <a:spLocks noChangeShapeType="1"/>
            </p:cNvSpPr>
            <p:nvPr/>
          </p:nvSpPr>
          <p:spPr bwMode="auto">
            <a:xfrm>
              <a:off x="249" y="2296"/>
              <a:ext cx="227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4751388" y="3484563"/>
            <a:ext cx="4141787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double average(double data[], int nrData)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double sum = 0.0;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unsigned i, nrNonMissing = 0;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for (i = 0; i &lt; nrData; i++)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if (data[i] &lt; 0)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   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continue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sum += data[i];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    nrNonMissing++;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return sum/nrNonMissing;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732588" y="4724400"/>
            <a:ext cx="503237" cy="360363"/>
            <a:chOff x="4241" y="2976"/>
            <a:chExt cx="317" cy="227"/>
          </a:xfrm>
        </p:grpSpPr>
        <p:sp>
          <p:nvSpPr>
            <p:cNvPr id="10249" name="Line 18"/>
            <p:cNvSpPr>
              <a:spLocks noChangeShapeType="1"/>
            </p:cNvSpPr>
            <p:nvPr/>
          </p:nvSpPr>
          <p:spPr bwMode="auto">
            <a:xfrm>
              <a:off x="4241" y="3203"/>
              <a:ext cx="317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50" name="Line 19"/>
            <p:cNvSpPr>
              <a:spLocks noChangeShapeType="1"/>
            </p:cNvSpPr>
            <p:nvPr/>
          </p:nvSpPr>
          <p:spPr bwMode="auto">
            <a:xfrm flipV="1">
              <a:off x="4558" y="2976"/>
              <a:ext cx="0" cy="227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611188" y="4659313"/>
            <a:ext cx="38671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continue</a:t>
            </a:r>
            <a:r>
              <a:rPr lang="en-US" altLang="nl-BE"/>
              <a:t> skips remaining statements</a:t>
            </a:r>
          </a:p>
          <a:p>
            <a:pPr eaLnBrk="1" hangingPunct="1"/>
            <a:r>
              <a:rPr lang="en-US" altLang="nl-BE"/>
              <a:t>and resumes at next iteration step in</a:t>
            </a:r>
            <a:br>
              <a:rPr lang="en-US" altLang="nl-BE"/>
            </a:br>
            <a:r>
              <a:rPr lang="en-US" altLang="nl-BE">
                <a:latin typeface="Times New Roman" pitchFamily="18" charset="0"/>
              </a:rPr>
              <a:t>for</a:t>
            </a:r>
            <a:r>
              <a:rPr lang="en-US" altLang="nl-BE"/>
              <a:t> or </a:t>
            </a:r>
            <a:r>
              <a:rPr lang="en-US" altLang="nl-BE">
                <a:latin typeface="Times New Roman" pitchFamily="18" charset="0"/>
              </a:rPr>
              <a:t>while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322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0" grpId="0"/>
      <p:bldP spid="22545" grpId="0"/>
      <p:bldP spid="2254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Equivalence of </a:t>
            </a:r>
            <a:r>
              <a:rPr lang="en-US" altLang="nl-BE" smtClean="0">
                <a:latin typeface="Times New Roman" pitchFamily="18" charset="0"/>
              </a:rPr>
              <a:t>for</a:t>
            </a:r>
            <a:r>
              <a:rPr lang="en-US" altLang="nl-BE" smtClean="0"/>
              <a:t> and </a:t>
            </a:r>
            <a:r>
              <a:rPr lang="en-US" altLang="nl-BE" smtClean="0">
                <a:latin typeface="Times New Roman" pitchFamily="18" charset="0"/>
              </a:rPr>
              <a:t>while</a:t>
            </a: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1355725" y="1268413"/>
            <a:ext cx="20637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unsigned i;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for (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i = 0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>
                <a:solidFill>
                  <a:srgbClr val="0000FF"/>
                </a:solidFill>
                <a:latin typeface="Times New Roman" pitchFamily="18" charset="0"/>
              </a:rPr>
              <a:t>i &lt; 5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>
                <a:solidFill>
                  <a:schemeClr val="folHlink"/>
                </a:solidFill>
                <a:latin typeface="Times New Roman" pitchFamily="18" charset="0"/>
              </a:rPr>
              <a:t>i++</a:t>
            </a:r>
            <a:r>
              <a:rPr lang="en-US" altLang="nl-BE">
                <a:latin typeface="Times New Roman" pitchFamily="18" charset="0"/>
              </a:rPr>
              <a:t>)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</a:t>
            </a:r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printf("%u", i)</a:t>
            </a:r>
            <a:r>
              <a:rPr lang="en-US" altLang="nl-BE">
                <a:latin typeface="Times New Roman" pitchFamily="18" charset="0"/>
              </a:rPr>
              <a:t>;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4524375" y="1268413"/>
            <a:ext cx="169227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unsigned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i = 0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while (</a:t>
            </a:r>
            <a:r>
              <a:rPr lang="en-US" altLang="nl-BE">
                <a:solidFill>
                  <a:srgbClr val="0000FF"/>
                </a:solidFill>
                <a:latin typeface="Times New Roman" pitchFamily="18" charset="0"/>
              </a:rPr>
              <a:t>i &lt; 5</a:t>
            </a:r>
            <a:r>
              <a:rPr lang="en-US" altLang="nl-BE">
                <a:latin typeface="Times New Roman" pitchFamily="18" charset="0"/>
              </a:rPr>
              <a:t>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</a:t>
            </a:r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printf("%u", i)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</a:t>
            </a:r>
            <a:r>
              <a:rPr lang="en-US" altLang="nl-BE">
                <a:solidFill>
                  <a:schemeClr val="folHlink"/>
                </a:solidFill>
                <a:latin typeface="Times New Roman" pitchFamily="18" charset="0"/>
              </a:rPr>
              <a:t>i++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3790950" y="1603375"/>
            <a:ext cx="4299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 dirty="0">
                <a:sym typeface="Symbol" pitchFamily="18" charset="2"/>
              </a:rPr>
              <a:t></a:t>
            </a:r>
            <a:endParaRPr lang="en-US" altLang="nl-BE" sz="2400" dirty="0">
              <a:sym typeface="Euclid Symbol"/>
            </a:endParaRP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31763" y="3079750"/>
            <a:ext cx="3457575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int indexOf(char c, char str[])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unsigned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i = 0</a:t>
            </a:r>
            <a:r>
              <a:rPr lang="en-US" altLang="nl-BE">
                <a:latin typeface="Times New Roman" pitchFamily="18" charset="0"/>
              </a:rPr>
              <a:t>, pos, n = strlen(str);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int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found = False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while (</a:t>
            </a:r>
            <a:r>
              <a:rPr lang="en-US" altLang="nl-BE">
                <a:solidFill>
                  <a:srgbClr val="0000FF"/>
                </a:solidFill>
                <a:latin typeface="Times New Roman" pitchFamily="18" charset="0"/>
              </a:rPr>
              <a:t>!found &amp;&amp; i &lt; n</a:t>
            </a:r>
            <a:r>
              <a:rPr lang="en-US" altLang="nl-BE">
                <a:latin typeface="Times New Roman" pitchFamily="18" charset="0"/>
              </a:rPr>
              <a:t>) {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if (str[i] == c) {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  found = True;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  pos = i;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  </a:t>
            </a:r>
            <a:r>
              <a:rPr lang="en-US" altLang="nl-BE">
                <a:solidFill>
                  <a:schemeClr val="folHlink"/>
                </a:solidFill>
                <a:latin typeface="Times New Roman" pitchFamily="18" charset="0"/>
              </a:rPr>
              <a:t>i++</a:t>
            </a:r>
            <a:r>
              <a:rPr lang="en-US" altLang="nl-BE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}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return found ? pos : -1;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4519613" y="3079750"/>
            <a:ext cx="4630737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>
                <a:latin typeface="Times New Roman" pitchFamily="18" charset="0"/>
              </a:rPr>
              <a:t>int indexOf(char c, char str[]) {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unsigned i, pos, n = strlen(str);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int found;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for (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i = 0</a:t>
            </a:r>
            <a:r>
              <a:rPr lang="en-US" altLang="nl-BE">
                <a:latin typeface="Times New Roman" pitchFamily="18" charset="0"/>
              </a:rPr>
              <a:t>, </a:t>
            </a:r>
            <a:r>
              <a:rPr lang="en-US" altLang="nl-BE">
                <a:solidFill>
                  <a:srgbClr val="FF3300"/>
                </a:solidFill>
                <a:latin typeface="Times New Roman" pitchFamily="18" charset="0"/>
              </a:rPr>
              <a:t>found = False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>
                <a:solidFill>
                  <a:srgbClr val="0000FF"/>
                </a:solidFill>
                <a:latin typeface="Times New Roman" pitchFamily="18" charset="0"/>
              </a:rPr>
              <a:t>!found &amp;&amp; i &lt; n</a:t>
            </a:r>
            <a:r>
              <a:rPr lang="en-US" altLang="nl-BE">
                <a:latin typeface="Times New Roman" pitchFamily="18" charset="0"/>
              </a:rPr>
              <a:t>; </a:t>
            </a:r>
            <a:r>
              <a:rPr lang="en-US" altLang="nl-BE">
                <a:solidFill>
                  <a:schemeClr val="folHlink"/>
                </a:solidFill>
                <a:latin typeface="Times New Roman" pitchFamily="18" charset="0"/>
              </a:rPr>
              <a:t>i++</a:t>
            </a:r>
            <a:r>
              <a:rPr lang="en-US" altLang="nl-BE">
                <a:latin typeface="Times New Roman" pitchFamily="18" charset="0"/>
              </a:rPr>
              <a:t>)</a:t>
            </a:r>
            <a:br>
              <a:rPr lang="en-US" altLang="nl-BE">
                <a:latin typeface="Times New Roman" pitchFamily="18" charset="0"/>
              </a:rPr>
            </a:br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if (str[i] == c) {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  found = True;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  pos = i;</a:t>
            </a:r>
          </a:p>
          <a:p>
            <a:pPr eaLnBrk="1" hangingPunct="1"/>
            <a:r>
              <a:rPr lang="en-US" altLang="nl-BE">
                <a:solidFill>
                  <a:srgbClr val="FF33CC"/>
                </a:solidFill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  return found ? pos : -1;</a:t>
            </a:r>
          </a:p>
          <a:p>
            <a:pPr eaLnBrk="1" hangingPunct="1"/>
            <a:r>
              <a:rPr lang="en-US" altLang="nl-BE">
                <a:latin typeface="Times New Roman" pitchFamily="18" charset="0"/>
              </a:rPr>
              <a:t>}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3795713" y="4484688"/>
            <a:ext cx="4299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 dirty="0">
                <a:sym typeface="Symbol" pitchFamily="18" charset="2"/>
              </a:rPr>
              <a:t></a:t>
            </a:r>
            <a:endParaRPr lang="en-US" altLang="nl-BE" sz="2400" dirty="0">
              <a:sym typeface="Euclid Symbol"/>
            </a:endParaRPr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H="1" flipV="1">
            <a:off x="4716463" y="1268413"/>
            <a:ext cx="1368425" cy="1368425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 flipH="1" flipV="1">
            <a:off x="4643438" y="3068638"/>
            <a:ext cx="3600450" cy="338455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478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/>
      <p:bldP spid="26631" grpId="0"/>
      <p:bldP spid="26632" grpId="0"/>
      <p:bldP spid="26633" grpId="0"/>
      <p:bldP spid="26634" grpId="0"/>
      <p:bldP spid="26635" grpId="0" animBg="1"/>
      <p:bldP spid="2663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itchFamily="18" charset="0"/>
              </a:rPr>
              <a:t>break</a:t>
            </a:r>
            <a:r>
              <a:rPr lang="en-US" altLang="nl-BE" smtClean="0"/>
              <a:t> versus condition</a:t>
            </a: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07950" y="1303338"/>
            <a:ext cx="4146550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1600">
                <a:latin typeface="Times New Roman" pitchFamily="18" charset="0"/>
              </a:rPr>
              <a:t>int indexOf(char c, char str[]) {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unsigned i, pos, n = strlen(str);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int found;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for (i = 0, found = False; !found &amp;&amp; i &lt; n; i++)</a:t>
            </a:r>
            <a:br>
              <a:rPr lang="en-US" altLang="nl-BE" sz="1600">
                <a:latin typeface="Times New Roman" pitchFamily="18" charset="0"/>
              </a:rPr>
            </a:br>
            <a:r>
              <a:rPr lang="en-US" altLang="nl-BE" sz="1600">
                <a:latin typeface="Times New Roman" pitchFamily="18" charset="0"/>
              </a:rPr>
              <a:t>    if (str[i] == c) {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    found = True;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    pos = i;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return found ? pos : -1;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}</a:t>
            </a: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 flipH="1" flipV="1">
            <a:off x="539750" y="762000"/>
            <a:ext cx="3600450" cy="3384550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5148263" y="1308100"/>
            <a:ext cx="2784475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1600" dirty="0" err="1">
                <a:latin typeface="Times New Roman" pitchFamily="18" charset="0"/>
              </a:rPr>
              <a:t>int</a:t>
            </a:r>
            <a:r>
              <a:rPr lang="en-US" altLang="nl-BE" sz="1600" dirty="0">
                <a:latin typeface="Times New Roman" pitchFamily="18" charset="0"/>
              </a:rPr>
              <a:t> </a:t>
            </a:r>
            <a:r>
              <a:rPr lang="en-US" altLang="nl-BE" sz="1600" dirty="0" err="1">
                <a:latin typeface="Times New Roman" pitchFamily="18" charset="0"/>
              </a:rPr>
              <a:t>indexOf</a:t>
            </a:r>
            <a:r>
              <a:rPr lang="en-US" altLang="nl-BE" sz="1600" dirty="0">
                <a:latin typeface="Times New Roman" pitchFamily="18" charset="0"/>
              </a:rPr>
              <a:t>(char c, char 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[]) {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unsigned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, </a:t>
            </a:r>
            <a:r>
              <a:rPr lang="en-US" altLang="nl-BE" sz="1600" dirty="0" err="1">
                <a:latin typeface="Times New Roman" pitchFamily="18" charset="0"/>
              </a:rPr>
              <a:t>pos</a:t>
            </a:r>
            <a:r>
              <a:rPr lang="en-US" altLang="nl-BE" sz="1600" dirty="0">
                <a:latin typeface="Times New Roman" pitchFamily="18" charset="0"/>
              </a:rPr>
              <a:t>, n = </a:t>
            </a:r>
            <a:r>
              <a:rPr lang="en-US" altLang="nl-BE" sz="1600" dirty="0" err="1">
                <a:latin typeface="Times New Roman" pitchFamily="18" charset="0"/>
              </a:rPr>
              <a:t>strlen</a:t>
            </a:r>
            <a:r>
              <a:rPr lang="en-US" altLang="nl-BE" sz="1600" dirty="0">
                <a:latin typeface="Times New Roman" pitchFamily="18" charset="0"/>
              </a:rPr>
              <a:t>(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for (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 = 0;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 &lt; n;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++)</a:t>
            </a:r>
            <a:br>
              <a:rPr lang="en-US" altLang="nl-BE" sz="1600" dirty="0">
                <a:latin typeface="Times New Roman" pitchFamily="18" charset="0"/>
              </a:rPr>
            </a:br>
            <a:r>
              <a:rPr lang="en-US" altLang="nl-BE" sz="1600" dirty="0">
                <a:latin typeface="Times New Roman" pitchFamily="18" charset="0"/>
              </a:rPr>
              <a:t>    if (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[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] == c) {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    </a:t>
            </a:r>
            <a:r>
              <a:rPr lang="en-US" altLang="nl-BE" sz="1600" dirty="0" err="1">
                <a:latin typeface="Times New Roman" pitchFamily="18" charset="0"/>
              </a:rPr>
              <a:t>pos</a:t>
            </a:r>
            <a:r>
              <a:rPr lang="en-US" altLang="nl-BE" sz="1600" dirty="0">
                <a:latin typeface="Times New Roman" pitchFamily="18" charset="0"/>
              </a:rPr>
              <a:t> =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    break;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return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 &lt; n ? </a:t>
            </a:r>
            <a:r>
              <a:rPr lang="en-US" altLang="nl-BE" sz="1600" dirty="0" err="1">
                <a:latin typeface="Times New Roman" pitchFamily="18" charset="0"/>
              </a:rPr>
              <a:t>pos</a:t>
            </a:r>
            <a:r>
              <a:rPr lang="en-US" altLang="nl-BE" sz="1600" dirty="0">
                <a:latin typeface="Times New Roman" pitchFamily="18" charset="0"/>
              </a:rPr>
              <a:t> : -1;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}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4284663" y="2324100"/>
            <a:ext cx="430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 dirty="0">
                <a:sym typeface="Symbol" pitchFamily="18" charset="2"/>
              </a:rPr>
              <a:t></a:t>
            </a:r>
            <a:endParaRPr lang="en-US" altLang="nl-BE" sz="2400" dirty="0">
              <a:sym typeface="Euclid Symbol"/>
            </a:endParaRP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7235825" y="5516563"/>
            <a:ext cx="11969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/>
              <a:t>for purists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5148263" y="3716338"/>
            <a:ext cx="3101975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1600">
                <a:latin typeface="Times New Roman" pitchFamily="18" charset="0"/>
              </a:rPr>
              <a:t>int indexOf(char c, char str[]) {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unsigned </a:t>
            </a:r>
            <a:r>
              <a:rPr lang="en-US" altLang="nl-BE" sz="1600">
                <a:solidFill>
                  <a:srgbClr val="FF3300"/>
                </a:solidFill>
                <a:latin typeface="Times New Roman" pitchFamily="18" charset="0"/>
              </a:rPr>
              <a:t>i = 0</a:t>
            </a:r>
            <a:r>
              <a:rPr lang="en-US" altLang="nl-BE" sz="1600">
                <a:latin typeface="Times New Roman" pitchFamily="18" charset="0"/>
              </a:rPr>
              <a:t>, pos, n = strlen(str);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int </a:t>
            </a:r>
            <a:r>
              <a:rPr lang="en-US" altLang="nl-BE" sz="1600">
                <a:solidFill>
                  <a:srgbClr val="FF3300"/>
                </a:solidFill>
                <a:latin typeface="Times New Roman" pitchFamily="18" charset="0"/>
              </a:rPr>
              <a:t>found = False</a:t>
            </a:r>
            <a:r>
              <a:rPr lang="en-US" altLang="nl-BE" sz="160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while (</a:t>
            </a:r>
            <a:r>
              <a:rPr lang="en-US" altLang="nl-BE" sz="1600">
                <a:solidFill>
                  <a:srgbClr val="0000FF"/>
                </a:solidFill>
                <a:latin typeface="Times New Roman" pitchFamily="18" charset="0"/>
              </a:rPr>
              <a:t>!found &amp;&amp; i &lt; n</a:t>
            </a:r>
            <a:r>
              <a:rPr lang="en-US" altLang="nl-BE" sz="1600">
                <a:latin typeface="Times New Roman" pitchFamily="18" charset="0"/>
              </a:rPr>
              <a:t>) {</a:t>
            </a:r>
          </a:p>
          <a:p>
            <a:pPr eaLnBrk="1" hangingPunct="1"/>
            <a:r>
              <a:rPr lang="en-US" altLang="nl-BE" sz="1600">
                <a:solidFill>
                  <a:srgbClr val="FF33CC"/>
                </a:solidFill>
                <a:latin typeface="Times New Roman" pitchFamily="18" charset="0"/>
              </a:rPr>
              <a:t>    if (str[i] == c) {</a:t>
            </a:r>
          </a:p>
          <a:p>
            <a:pPr eaLnBrk="1" hangingPunct="1"/>
            <a:r>
              <a:rPr lang="en-US" altLang="nl-BE" sz="1600">
                <a:solidFill>
                  <a:srgbClr val="FF33CC"/>
                </a:solidFill>
                <a:latin typeface="Times New Roman" pitchFamily="18" charset="0"/>
              </a:rPr>
              <a:t>      found = True;</a:t>
            </a:r>
          </a:p>
          <a:p>
            <a:pPr eaLnBrk="1" hangingPunct="1"/>
            <a:r>
              <a:rPr lang="en-US" altLang="nl-BE" sz="1600">
                <a:solidFill>
                  <a:srgbClr val="FF33CC"/>
                </a:solidFill>
                <a:latin typeface="Times New Roman" pitchFamily="18" charset="0"/>
              </a:rPr>
              <a:t>      pos = i;</a:t>
            </a:r>
          </a:p>
          <a:p>
            <a:pPr eaLnBrk="1" hangingPunct="1"/>
            <a:r>
              <a:rPr lang="en-US" altLang="nl-BE" sz="1600">
                <a:solidFill>
                  <a:srgbClr val="FF33CC"/>
                </a:solidFill>
                <a:latin typeface="Times New Roman" pitchFamily="18" charset="0"/>
              </a:rPr>
              <a:t>    }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  </a:t>
            </a:r>
            <a:r>
              <a:rPr lang="en-US" altLang="nl-BE" sz="1600">
                <a:solidFill>
                  <a:schemeClr val="folHlink"/>
                </a:solidFill>
                <a:latin typeface="Times New Roman" pitchFamily="18" charset="0"/>
              </a:rPr>
              <a:t>i++</a:t>
            </a:r>
            <a:r>
              <a:rPr lang="en-US" altLang="nl-BE" sz="160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}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  return found ? pos : -1;</a:t>
            </a:r>
          </a:p>
          <a:p>
            <a:pPr eaLnBrk="1" hangingPunct="1"/>
            <a:r>
              <a:rPr lang="en-US" altLang="nl-BE" sz="1600">
                <a:latin typeface="Times New Roman" pitchFamily="18" charset="0"/>
              </a:rPr>
              <a:t>}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4284663" y="4484688"/>
            <a:ext cx="430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 dirty="0">
                <a:sym typeface="Symbol" pitchFamily="18" charset="2"/>
              </a:rPr>
              <a:t></a:t>
            </a:r>
            <a:endParaRPr lang="en-US" altLang="nl-BE" sz="2400" dirty="0">
              <a:sym typeface="Euclid Symbol"/>
            </a:endParaRP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2184400" y="3599357"/>
            <a:ext cx="2895600" cy="984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nl-BE" sz="2800"/>
              <a:t>Do whatever you</a:t>
            </a:r>
          </a:p>
          <a:p>
            <a:pPr algn="ctr" eaLnBrk="1" hangingPunct="1"/>
            <a:r>
              <a:rPr lang="en-US" altLang="nl-BE" sz="2800"/>
              <a:t>understand best!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39750" y="4731874"/>
            <a:ext cx="276389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1600" dirty="0" err="1">
                <a:latin typeface="Times New Roman" pitchFamily="18" charset="0"/>
              </a:rPr>
              <a:t>int</a:t>
            </a:r>
            <a:r>
              <a:rPr lang="en-US" altLang="nl-BE" sz="1600" dirty="0">
                <a:latin typeface="Times New Roman" pitchFamily="18" charset="0"/>
              </a:rPr>
              <a:t> </a:t>
            </a:r>
            <a:r>
              <a:rPr lang="en-US" altLang="nl-BE" sz="1600" dirty="0" err="1">
                <a:latin typeface="Times New Roman" pitchFamily="18" charset="0"/>
              </a:rPr>
              <a:t>indexOf</a:t>
            </a:r>
            <a:r>
              <a:rPr lang="en-US" altLang="nl-BE" sz="1600" dirty="0">
                <a:latin typeface="Times New Roman" pitchFamily="18" charset="0"/>
              </a:rPr>
              <a:t>(char c, char 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[]) {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unsigned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, </a:t>
            </a:r>
            <a:r>
              <a:rPr lang="en-US" altLang="nl-BE" sz="1600" dirty="0" smtClean="0">
                <a:latin typeface="Times New Roman" pitchFamily="18" charset="0"/>
              </a:rPr>
              <a:t>n </a:t>
            </a:r>
            <a:r>
              <a:rPr lang="en-US" altLang="nl-BE" sz="1600" dirty="0">
                <a:latin typeface="Times New Roman" pitchFamily="18" charset="0"/>
              </a:rPr>
              <a:t>= </a:t>
            </a:r>
            <a:r>
              <a:rPr lang="en-US" altLang="nl-BE" sz="1600" dirty="0" err="1">
                <a:latin typeface="Times New Roman" pitchFamily="18" charset="0"/>
              </a:rPr>
              <a:t>strlen</a:t>
            </a:r>
            <a:r>
              <a:rPr lang="en-US" altLang="nl-BE" sz="1600" dirty="0">
                <a:latin typeface="Times New Roman" pitchFamily="18" charset="0"/>
              </a:rPr>
              <a:t>(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);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for (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 = 0;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 &lt; n;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++)</a:t>
            </a:r>
            <a:br>
              <a:rPr lang="en-US" altLang="nl-BE" sz="1600" dirty="0">
                <a:latin typeface="Times New Roman" pitchFamily="18" charset="0"/>
              </a:rPr>
            </a:br>
            <a:r>
              <a:rPr lang="en-US" altLang="nl-BE" sz="1600" dirty="0">
                <a:latin typeface="Times New Roman" pitchFamily="18" charset="0"/>
              </a:rPr>
              <a:t>    if (</a:t>
            </a:r>
            <a:r>
              <a:rPr lang="en-US" altLang="nl-BE" sz="1600" dirty="0" err="1">
                <a:latin typeface="Times New Roman" pitchFamily="18" charset="0"/>
              </a:rPr>
              <a:t>str</a:t>
            </a:r>
            <a:r>
              <a:rPr lang="en-US" altLang="nl-BE" sz="1600" dirty="0">
                <a:latin typeface="Times New Roman" pitchFamily="18" charset="0"/>
              </a:rPr>
              <a:t>[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] == c</a:t>
            </a:r>
            <a:r>
              <a:rPr lang="en-US" altLang="nl-BE" sz="1600" dirty="0" smtClean="0">
                <a:latin typeface="Times New Roman" pitchFamily="18" charset="0"/>
              </a:rPr>
              <a:t>)</a:t>
            </a:r>
            <a:endParaRPr lang="en-US" altLang="nl-BE" sz="1600" dirty="0">
              <a:latin typeface="Times New Roman" pitchFamily="18" charset="0"/>
            </a:endParaRP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      </a:t>
            </a:r>
            <a:r>
              <a:rPr lang="en-US" altLang="nl-BE" sz="1600" dirty="0" smtClean="0">
                <a:latin typeface="Times New Roman" pitchFamily="18" charset="0"/>
              </a:rPr>
              <a:t>return </a:t>
            </a:r>
            <a:r>
              <a:rPr lang="en-US" altLang="nl-BE" sz="1600" dirty="0" err="1">
                <a:latin typeface="Times New Roman" pitchFamily="18" charset="0"/>
              </a:rPr>
              <a:t>i</a:t>
            </a:r>
            <a:r>
              <a:rPr lang="en-US" altLang="nl-BE" sz="1600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sz="1600" dirty="0" smtClean="0">
                <a:latin typeface="Times New Roman" pitchFamily="18" charset="0"/>
              </a:rPr>
              <a:t>  </a:t>
            </a:r>
            <a:r>
              <a:rPr lang="en-US" altLang="nl-BE" sz="1600" dirty="0">
                <a:latin typeface="Times New Roman" pitchFamily="18" charset="0"/>
              </a:rPr>
              <a:t>return </a:t>
            </a:r>
            <a:r>
              <a:rPr lang="en-US" altLang="nl-BE" sz="1600" dirty="0" smtClean="0">
                <a:latin typeface="Times New Roman" pitchFamily="18" charset="0"/>
              </a:rPr>
              <a:t>1</a:t>
            </a:r>
            <a:r>
              <a:rPr lang="en-US" altLang="nl-BE" sz="1600" dirty="0">
                <a:latin typeface="Times New Roman" pitchFamily="18" charset="0"/>
              </a:rPr>
              <a:t>;</a:t>
            </a:r>
          </a:p>
          <a:p>
            <a:pPr eaLnBrk="1" hangingPunct="1"/>
            <a:r>
              <a:rPr lang="en-US" altLang="nl-BE" sz="1600" dirty="0">
                <a:latin typeface="Times New Roman" pitchFamily="18" charset="0"/>
              </a:rPr>
              <a:t>}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75407" y="5246945"/>
            <a:ext cx="430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400" dirty="0">
                <a:sym typeface="Symbol" pitchFamily="18" charset="2"/>
              </a:rPr>
              <a:t></a:t>
            </a:r>
            <a:endParaRPr lang="en-US" altLang="nl-BE" sz="2400" dirty="0">
              <a:sym typeface="Euclid Symbo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050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animBg="1"/>
      <p:bldP spid="29705" grpId="0"/>
      <p:bldP spid="29706" grpId="0"/>
      <p:bldP spid="29709" grpId="0" animBg="1"/>
      <p:bldP spid="29710" grpId="0"/>
      <p:bldP spid="29711" grpId="0"/>
      <p:bldP spid="29712" grpId="0" animBg="1"/>
      <p:bldP spid="11" grpId="0"/>
      <p:bldP spid="1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err="1" smtClean="0">
                <a:latin typeface="Times New Roman" pitchFamily="18" charset="0"/>
              </a:rPr>
              <a:t>goto</a:t>
            </a:r>
            <a:r>
              <a:rPr lang="en-US" altLang="nl-BE" dirty="0" smtClean="0"/>
              <a:t> &amp; labels</a:t>
            </a:r>
            <a:endParaRPr lang="en-US" altLang="nl-BE" dirty="0" smtClean="0">
              <a:latin typeface="Times New Roman" pitchFamily="18" charset="0"/>
            </a:endParaRP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3600450" y="4549750"/>
            <a:ext cx="2051050" cy="679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3600" dirty="0"/>
              <a:t>no </a:t>
            </a:r>
            <a:r>
              <a:rPr lang="en-US" altLang="nl-BE" sz="3600" dirty="0" err="1">
                <a:latin typeface="Times New Roman" pitchFamily="18" charset="0"/>
              </a:rPr>
              <a:t>goto</a:t>
            </a:r>
            <a:r>
              <a:rPr lang="en-US" altLang="nl-BE" sz="3600" dirty="0"/>
              <a:t>!!!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1640" y="2300679"/>
            <a:ext cx="65678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</a:t>
            </a:r>
            <a:r>
              <a:rPr lang="en-US" sz="2400" dirty="0" smtClean="0"/>
              <a:t>eads to unstructured code that is hard to read</a:t>
            </a:r>
          </a:p>
          <a:p>
            <a:pPr algn="ctr"/>
            <a:r>
              <a:rPr lang="en-US" sz="2400" dirty="0" smtClean="0">
                <a:sym typeface="Symbol"/>
              </a:rPr>
              <a:t></a:t>
            </a:r>
            <a:endParaRPr lang="en-US" sz="2400" dirty="0"/>
          </a:p>
          <a:p>
            <a:pPr algn="ctr"/>
            <a:r>
              <a:rPr lang="en-US" sz="2400" dirty="0" smtClean="0"/>
              <a:t>spaghetti code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776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BE" smtClean="0"/>
              <a:t>K&amp;R, Chapter 4, Functions &amp; program structure</a:t>
            </a:r>
            <a:endParaRPr lang="nl-BE" altLang="nl-BE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902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Rationale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structured code</a:t>
            </a:r>
          </a:p>
          <a:p>
            <a:pPr eaLnBrk="1" hangingPunct="1"/>
            <a:r>
              <a:rPr lang="en-US" altLang="nl-BE" smtClean="0"/>
              <a:t>reuse code</a:t>
            </a:r>
          </a:p>
          <a:p>
            <a:pPr eaLnBrk="1" hangingPunct="1"/>
            <a:r>
              <a:rPr lang="en-US" altLang="nl-BE" smtClean="0"/>
              <a:t>hide implementation details</a:t>
            </a:r>
          </a:p>
          <a:p>
            <a:pPr eaLnBrk="1" hangingPunct="1"/>
            <a:r>
              <a:rPr lang="en-US" altLang="nl-BE" smtClean="0"/>
              <a:t>facilitate change</a:t>
            </a:r>
          </a:p>
          <a:p>
            <a:pPr eaLnBrk="1" hangingPunct="1"/>
            <a:r>
              <a:rPr lang="en-US" altLang="nl-BE" smtClean="0"/>
              <a:t>top-down design</a:t>
            </a:r>
          </a:p>
          <a:p>
            <a:pPr eaLnBrk="1" hangingPunct="1"/>
            <a:endParaRPr lang="en-US" altLang="nl-BE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607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C: a tutorial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Real world: </a:t>
            </a:r>
            <a:r>
              <a:rPr lang="en-US" altLang="nl-BE" sz="2800" smtClean="0"/>
              <a:t>compute the sum of two numbers</a:t>
            </a:r>
          </a:p>
          <a:p>
            <a:pPr eaLnBrk="1" hangingPunct="1"/>
            <a:r>
              <a:rPr lang="en-US" altLang="nl-BE" smtClean="0"/>
              <a:t>Model:  </a:t>
            </a:r>
            <a:r>
              <a:rPr lang="en-US" altLang="nl-BE" i="1" smtClean="0">
                <a:latin typeface="Euclid" pitchFamily="18" charset="0"/>
              </a:rPr>
              <a:t>x</a:t>
            </a:r>
            <a:r>
              <a:rPr lang="en-US" altLang="nl-BE" smtClean="0">
                <a:latin typeface="Euclid" pitchFamily="18" charset="0"/>
              </a:rPr>
              <a:t>, </a:t>
            </a:r>
            <a:r>
              <a:rPr lang="en-US" altLang="nl-BE" i="1" smtClean="0">
                <a:latin typeface="Euclid" pitchFamily="18" charset="0"/>
              </a:rPr>
              <a:t>y</a:t>
            </a:r>
            <a:r>
              <a:rPr lang="en-US" altLang="nl-BE" smtClean="0">
                <a:latin typeface="Euclid" pitchFamily="18" charset="0"/>
              </a:rPr>
              <a:t>, </a:t>
            </a:r>
            <a:r>
              <a:rPr lang="en-US" altLang="nl-BE" i="1" smtClean="0">
                <a:latin typeface="Euclid" pitchFamily="18" charset="0"/>
              </a:rPr>
              <a:t>z</a:t>
            </a:r>
            <a:r>
              <a:rPr lang="en-US" altLang="nl-BE" smtClean="0">
                <a:latin typeface="Euclid" pitchFamily="18" charset="0"/>
              </a:rPr>
              <a:t> </a:t>
            </a:r>
            <a:r>
              <a:rPr lang="en-US" altLang="nl-BE" smtClean="0">
                <a:latin typeface="Euclid" pitchFamily="18" charset="0"/>
                <a:sym typeface="Symbol" pitchFamily="18" charset="2"/>
              </a:rPr>
              <a:t></a:t>
            </a:r>
            <a:r>
              <a:rPr lang="en-US" altLang="nl-BE" smtClean="0">
                <a:latin typeface="Euclid" pitchFamily="18" charset="0"/>
              </a:rPr>
              <a:t> </a:t>
            </a:r>
            <a:r>
              <a:rPr lang="en-US" altLang="nl-BE" b="1" smtClean="0">
                <a:latin typeface="Euclid" pitchFamily="18" charset="0"/>
                <a:sym typeface="Euclid Extra" pitchFamily="18" charset="2"/>
              </a:rPr>
              <a:t>R</a:t>
            </a:r>
            <a:r>
              <a:rPr lang="en-US" altLang="nl-BE" smtClean="0">
                <a:latin typeface="Euclid" pitchFamily="18" charset="0"/>
              </a:rPr>
              <a:t> : </a:t>
            </a:r>
            <a:r>
              <a:rPr lang="en-US" altLang="nl-BE" i="1" smtClean="0">
                <a:latin typeface="Euclid" pitchFamily="18" charset="0"/>
              </a:rPr>
              <a:t>z</a:t>
            </a:r>
            <a:r>
              <a:rPr lang="en-US" altLang="nl-BE" smtClean="0">
                <a:latin typeface="Euclid" pitchFamily="18" charset="0"/>
              </a:rPr>
              <a:t> = </a:t>
            </a:r>
            <a:r>
              <a:rPr lang="en-US" altLang="nl-BE" i="1" smtClean="0">
                <a:latin typeface="Euclid" pitchFamily="18" charset="0"/>
              </a:rPr>
              <a:t>x</a:t>
            </a:r>
            <a:r>
              <a:rPr lang="en-US" altLang="nl-BE" smtClean="0">
                <a:latin typeface="Euclid" pitchFamily="18" charset="0"/>
              </a:rPr>
              <a:t> + </a:t>
            </a:r>
            <a:r>
              <a:rPr lang="en-US" altLang="nl-BE" i="1" smtClean="0">
                <a:latin typeface="Euclid" pitchFamily="18" charset="0"/>
              </a:rPr>
              <a:t>y</a:t>
            </a:r>
          </a:p>
          <a:p>
            <a:pPr eaLnBrk="1" hangingPunct="1"/>
            <a:r>
              <a:rPr lang="en-US" altLang="nl-BE" smtClean="0"/>
              <a:t>Implementation: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067175" y="2852738"/>
            <a:ext cx="26892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24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double x, y, 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x = 3.2;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y = -2.1;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z =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printf("%lf\n", 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991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/>
      <p:bldP spid="1024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Top-down design: top level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736975" y="1268413"/>
            <a:ext cx="5227638" cy="547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for (;;)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double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showPrompt();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if (scanf("%lf", &amp;x))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push(x);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else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char str[80];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scanf("%s", str);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if (isQuit(str))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else if (isOperator(str))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double op2 = pop(),  op1 = pop();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double result = calculate(toOperator(str), op1, op2);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showResult(result);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push(result);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}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reportError("unknown symbol");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447675" y="1576388"/>
            <a:ext cx="178435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infix notation: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(3 + 5)*7 – 12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postfix notation: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3 5 + 7 * 12 -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3740150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until doomsday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see if there's a number to read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if so, push it on the stack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read a string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if it is 'q' 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else if it's an operator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    take two numbers from stack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    perform calculation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    show result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    put it on the stack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800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7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Top-down design: functions</a:t>
            </a: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296863" y="1268413"/>
            <a:ext cx="4321175" cy="3122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enum Operator {Add = '+', Substract = '-',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               Multiply = '*', Divide = '/'};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isOperator(char str[])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return (str[0] == Add || str[0] == Substract ||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str[0] == Multiply || str[0] == Divide) &amp;&amp;</a:t>
            </a:r>
            <a:br>
              <a:rPr lang="en-US" altLang="nl-BE" sz="1800">
                <a:latin typeface="Times New Roman" panose="02020603050405020304" pitchFamily="18" charset="0"/>
              </a:rPr>
            </a:br>
            <a:r>
              <a:rPr lang="en-US" altLang="nl-BE" sz="1800">
                <a:latin typeface="Times New Roman" panose="02020603050405020304" pitchFamily="18" charset="0"/>
              </a:rPr>
              <a:t>    strlen(str) ==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enum Operator toOperator(char str[])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return str[0];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  <a:endParaRPr lang="en-US" altLang="nl-BE" sz="1800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957763" y="1268413"/>
            <a:ext cx="4016375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calculate(enum Operator operator,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               double x, double 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switch (operator)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case Add: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case Substract: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x -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case Multiply: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x*y;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case Divide: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x/y;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default: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reportError("undefined opeartor");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296863" y="5805488"/>
            <a:ext cx="4275137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reportError(char str[])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printf("### error: %s\n", str);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296863" y="4602163"/>
            <a:ext cx="4275137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showResult(double result)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printf(" -&gt; %lf\n", result);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20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animBg="1"/>
      <p:bldP spid="14343" grpId="0" animBg="1"/>
      <p:bldP spid="1434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 functions</a:t>
            </a:r>
          </a:p>
        </p:txBody>
      </p:sp>
      <p:sp>
        <p:nvSpPr>
          <p:cNvPr id="717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4973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nl-BE" sz="2800" smtClean="0"/>
              <a:t>general function definition:</a:t>
            </a:r>
          </a:p>
          <a:p>
            <a:pPr eaLnBrk="1" hangingPunct="1">
              <a:lnSpc>
                <a:spcPct val="80000"/>
              </a:lnSpc>
            </a:pPr>
            <a:endParaRPr lang="en-US" altLang="nl-BE" sz="2800" smtClean="0"/>
          </a:p>
          <a:p>
            <a:pPr eaLnBrk="1" hangingPunct="1">
              <a:lnSpc>
                <a:spcPct val="80000"/>
              </a:lnSpc>
            </a:pPr>
            <a:endParaRPr lang="en-US" altLang="nl-BE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nl-BE" sz="2800" smtClean="0"/>
              <a:t>function with no parameters:</a:t>
            </a:r>
          </a:p>
          <a:p>
            <a:pPr eaLnBrk="1" hangingPunct="1">
              <a:lnSpc>
                <a:spcPct val="80000"/>
              </a:lnSpc>
            </a:pPr>
            <a:endParaRPr lang="en-US" altLang="nl-BE" sz="2800" smtClean="0"/>
          </a:p>
          <a:p>
            <a:pPr eaLnBrk="1" hangingPunct="1">
              <a:lnSpc>
                <a:spcPct val="80000"/>
              </a:lnSpc>
            </a:pPr>
            <a:endParaRPr lang="en-US" altLang="nl-BE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nl-BE" sz="2800" smtClean="0"/>
              <a:t>function returns no result:</a:t>
            </a:r>
          </a:p>
          <a:p>
            <a:pPr eaLnBrk="1" hangingPunct="1">
              <a:lnSpc>
                <a:spcPct val="80000"/>
              </a:lnSpc>
            </a:pPr>
            <a:endParaRPr lang="en-US" altLang="nl-BE" sz="2800" smtClean="0"/>
          </a:p>
          <a:p>
            <a:pPr eaLnBrk="1" hangingPunct="1">
              <a:lnSpc>
                <a:spcPct val="80000"/>
              </a:lnSpc>
            </a:pPr>
            <a:endParaRPr lang="en-US" altLang="nl-BE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nl-BE" sz="2800" smtClean="0"/>
              <a:t>function declaration:</a:t>
            </a:r>
          </a:p>
        </p:txBody>
      </p:sp>
      <p:sp>
        <p:nvSpPr>
          <p:cNvPr id="7172" name="Text Box 8"/>
          <p:cNvSpPr txBox="1">
            <a:spLocks noChangeArrowheads="1"/>
          </p:cNvSpPr>
          <p:nvPr/>
        </p:nvSpPr>
        <p:spPr bwMode="auto">
          <a:xfrm>
            <a:off x="1390650" y="1916113"/>
            <a:ext cx="512603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latin typeface="Times New Roman" panose="02020603050405020304" pitchFamily="18" charset="0"/>
              </a:rPr>
              <a:t>return-type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function-name</a:t>
            </a:r>
            <a:r>
              <a:rPr lang="en-US" altLang="nl-BE" sz="1800">
                <a:latin typeface="Times New Roman" panose="02020603050405020304" pitchFamily="18" charset="0"/>
              </a:rPr>
              <a:t>(</a:t>
            </a:r>
            <a:r>
              <a:rPr lang="en-US" altLang="nl-BE" sz="1800" i="1">
                <a:latin typeface="Times New Roman" panose="02020603050405020304" pitchFamily="18" charset="0"/>
              </a:rPr>
              <a:t>type</a:t>
            </a:r>
            <a:r>
              <a:rPr lang="en-US" altLang="nl-BE" sz="1800" baseline="-25000">
                <a:latin typeface="Times New Roman" panose="02020603050405020304" pitchFamily="18" charset="0"/>
              </a:rPr>
              <a:t>1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par</a:t>
            </a:r>
            <a:r>
              <a:rPr lang="en-US" altLang="nl-BE" sz="1800" baseline="-25000">
                <a:latin typeface="Times New Roman" panose="02020603050405020304" pitchFamily="18" charset="0"/>
              </a:rPr>
              <a:t>1</a:t>
            </a:r>
            <a:r>
              <a:rPr lang="en-US" altLang="nl-BE" sz="1800">
                <a:latin typeface="Times New Roman" panose="02020603050405020304" pitchFamily="18" charset="0"/>
              </a:rPr>
              <a:t>, </a:t>
            </a:r>
            <a:r>
              <a:rPr lang="en-US" altLang="nl-BE" sz="1800" i="1">
                <a:latin typeface="Times New Roman" panose="02020603050405020304" pitchFamily="18" charset="0"/>
              </a:rPr>
              <a:t>type</a:t>
            </a:r>
            <a:r>
              <a:rPr lang="en-US" altLang="nl-BE" sz="1800" baseline="-25000">
                <a:latin typeface="Times New Roman" panose="02020603050405020304" pitchFamily="18" charset="0"/>
              </a:rPr>
              <a:t>2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par</a:t>
            </a:r>
            <a:r>
              <a:rPr lang="en-US" altLang="nl-BE" sz="1800" baseline="-25000">
                <a:latin typeface="Times New Roman" panose="02020603050405020304" pitchFamily="18" charset="0"/>
              </a:rPr>
              <a:t>2</a:t>
            </a:r>
            <a:r>
              <a:rPr lang="en-US" altLang="nl-BE" sz="1800">
                <a:latin typeface="Times New Roman" panose="02020603050405020304" pitchFamily="18" charset="0"/>
              </a:rPr>
              <a:t>,…)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 i="1">
                <a:latin typeface="Times New Roman" panose="02020603050405020304" pitchFamily="18" charset="0"/>
              </a:rPr>
              <a:t>statements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7173" name="Text Box 12"/>
          <p:cNvSpPr txBox="1">
            <a:spLocks noChangeArrowheads="1"/>
          </p:cNvSpPr>
          <p:nvPr/>
        </p:nvSpPr>
        <p:spPr bwMode="auto">
          <a:xfrm>
            <a:off x="1390650" y="3213100"/>
            <a:ext cx="33162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latin typeface="Times New Roman" panose="02020603050405020304" pitchFamily="18" charset="0"/>
              </a:rPr>
              <a:t>return-type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function-name</a:t>
            </a:r>
            <a:r>
              <a:rPr lang="en-US" altLang="nl-BE" sz="1800">
                <a:latin typeface="Times New Roman" panose="02020603050405020304" pitchFamily="18" charset="0"/>
              </a:rPr>
              <a:t>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 i="1">
                <a:latin typeface="Times New Roman" panose="02020603050405020304" pitchFamily="18" charset="0"/>
              </a:rPr>
              <a:t>statements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7174" name="Text Box 13"/>
          <p:cNvSpPr txBox="1">
            <a:spLocks noChangeArrowheads="1"/>
          </p:cNvSpPr>
          <p:nvPr/>
        </p:nvSpPr>
        <p:spPr bwMode="auto">
          <a:xfrm>
            <a:off x="1390650" y="4508500"/>
            <a:ext cx="45037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</a:t>
            </a:r>
            <a:r>
              <a:rPr lang="en-US" altLang="nl-BE" sz="1800" i="1">
                <a:latin typeface="Times New Roman" panose="02020603050405020304" pitchFamily="18" charset="0"/>
              </a:rPr>
              <a:t>function-name</a:t>
            </a:r>
            <a:r>
              <a:rPr lang="en-US" altLang="nl-BE" sz="1800">
                <a:latin typeface="Times New Roman" panose="02020603050405020304" pitchFamily="18" charset="0"/>
              </a:rPr>
              <a:t>(</a:t>
            </a:r>
            <a:r>
              <a:rPr lang="en-US" altLang="nl-BE" sz="1800" i="1">
                <a:latin typeface="Times New Roman" panose="02020603050405020304" pitchFamily="18" charset="0"/>
              </a:rPr>
              <a:t>type</a:t>
            </a:r>
            <a:r>
              <a:rPr lang="en-US" altLang="nl-BE" sz="1800" baseline="-25000">
                <a:latin typeface="Times New Roman" panose="02020603050405020304" pitchFamily="18" charset="0"/>
              </a:rPr>
              <a:t>1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par</a:t>
            </a:r>
            <a:r>
              <a:rPr lang="en-US" altLang="nl-BE" sz="1800" baseline="-25000">
                <a:latin typeface="Times New Roman" panose="02020603050405020304" pitchFamily="18" charset="0"/>
              </a:rPr>
              <a:t>1</a:t>
            </a:r>
            <a:r>
              <a:rPr lang="en-US" altLang="nl-BE" sz="1800">
                <a:latin typeface="Times New Roman" panose="02020603050405020304" pitchFamily="18" charset="0"/>
              </a:rPr>
              <a:t>, </a:t>
            </a:r>
            <a:r>
              <a:rPr lang="en-US" altLang="nl-BE" sz="1800" i="1">
                <a:latin typeface="Times New Roman" panose="02020603050405020304" pitchFamily="18" charset="0"/>
              </a:rPr>
              <a:t>type</a:t>
            </a:r>
            <a:r>
              <a:rPr lang="en-US" altLang="nl-BE" sz="1800" baseline="-25000">
                <a:latin typeface="Times New Roman" panose="02020603050405020304" pitchFamily="18" charset="0"/>
              </a:rPr>
              <a:t>2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par</a:t>
            </a:r>
            <a:r>
              <a:rPr lang="en-US" altLang="nl-BE" sz="1800" baseline="-25000">
                <a:latin typeface="Times New Roman" panose="02020603050405020304" pitchFamily="18" charset="0"/>
              </a:rPr>
              <a:t>2</a:t>
            </a:r>
            <a:r>
              <a:rPr lang="en-US" altLang="nl-BE" sz="1800">
                <a:latin typeface="Times New Roman" panose="02020603050405020304" pitchFamily="18" charset="0"/>
              </a:rPr>
              <a:t>,…)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 i="1">
                <a:latin typeface="Times New Roman" panose="02020603050405020304" pitchFamily="18" charset="0"/>
              </a:rPr>
              <a:t>statements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7175" name="Text Box 14"/>
          <p:cNvSpPr txBox="1">
            <a:spLocks noChangeArrowheads="1"/>
          </p:cNvSpPr>
          <p:nvPr/>
        </p:nvSpPr>
        <p:spPr bwMode="auto">
          <a:xfrm>
            <a:off x="1390650" y="5805488"/>
            <a:ext cx="5022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latin typeface="Times New Roman" panose="02020603050405020304" pitchFamily="18" charset="0"/>
              </a:rPr>
              <a:t>return-type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function-name</a:t>
            </a:r>
            <a:r>
              <a:rPr lang="en-US" altLang="nl-BE" sz="1800">
                <a:latin typeface="Times New Roman" panose="02020603050405020304" pitchFamily="18" charset="0"/>
              </a:rPr>
              <a:t>(</a:t>
            </a:r>
            <a:r>
              <a:rPr lang="en-US" altLang="nl-BE" sz="1800" i="1">
                <a:latin typeface="Times New Roman" panose="02020603050405020304" pitchFamily="18" charset="0"/>
              </a:rPr>
              <a:t>type</a:t>
            </a:r>
            <a:r>
              <a:rPr lang="en-US" altLang="nl-BE" sz="1800" baseline="-25000">
                <a:latin typeface="Times New Roman" panose="02020603050405020304" pitchFamily="18" charset="0"/>
              </a:rPr>
              <a:t>1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par</a:t>
            </a:r>
            <a:r>
              <a:rPr lang="en-US" altLang="nl-BE" sz="1800" baseline="-25000">
                <a:latin typeface="Times New Roman" panose="02020603050405020304" pitchFamily="18" charset="0"/>
              </a:rPr>
              <a:t>1</a:t>
            </a:r>
            <a:r>
              <a:rPr lang="en-US" altLang="nl-BE" sz="1800">
                <a:latin typeface="Times New Roman" panose="02020603050405020304" pitchFamily="18" charset="0"/>
              </a:rPr>
              <a:t>, </a:t>
            </a:r>
            <a:r>
              <a:rPr lang="en-US" altLang="nl-BE" sz="1800" i="1">
                <a:latin typeface="Times New Roman" panose="02020603050405020304" pitchFamily="18" charset="0"/>
              </a:rPr>
              <a:t>type</a:t>
            </a:r>
            <a:r>
              <a:rPr lang="en-US" altLang="nl-BE" sz="1800" baseline="-25000">
                <a:latin typeface="Times New Roman" panose="02020603050405020304" pitchFamily="18" charset="0"/>
              </a:rPr>
              <a:t>2</a:t>
            </a:r>
            <a:r>
              <a:rPr lang="en-US" altLang="nl-BE" sz="1800">
                <a:latin typeface="Times New Roman" panose="02020603050405020304" pitchFamily="18" charset="0"/>
              </a:rPr>
              <a:t> </a:t>
            </a:r>
            <a:r>
              <a:rPr lang="en-US" altLang="nl-BE" sz="1800" i="1">
                <a:latin typeface="Times New Roman" panose="02020603050405020304" pitchFamily="18" charset="0"/>
              </a:rPr>
              <a:t>par</a:t>
            </a:r>
            <a:r>
              <a:rPr lang="en-US" altLang="nl-BE" sz="1800" baseline="-25000">
                <a:latin typeface="Times New Roman" panose="02020603050405020304" pitchFamily="18" charset="0"/>
              </a:rPr>
              <a:t>2</a:t>
            </a:r>
            <a:r>
              <a:rPr lang="en-US" altLang="nl-BE" sz="1800">
                <a:latin typeface="Times New Roman" panose="02020603050405020304" pitchFamily="18" charset="0"/>
              </a:rPr>
              <a:t>,…);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6732588" y="3219450"/>
            <a:ext cx="21558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latin typeface="Euclid" pitchFamily="18" charset="0"/>
              </a:rPr>
              <a:t>f</a:t>
            </a:r>
            <a:r>
              <a:rPr lang="en-US" altLang="nl-BE" sz="1800">
                <a:latin typeface="Euclid" pitchFamily="18" charset="0"/>
              </a:rPr>
              <a:t>: </a:t>
            </a:r>
            <a:r>
              <a:rPr lang="en-US" altLang="nl-BE" sz="1800" b="1">
                <a:sym typeface="Euclid Extra" pitchFamily="18" charset="2"/>
              </a:rPr>
              <a:t>R</a:t>
            </a:r>
            <a:r>
              <a:rPr lang="en-US" altLang="nl-BE" sz="1800">
                <a:sym typeface="Euclid Symbol" pitchFamily="18" charset="2"/>
              </a:rPr>
              <a:t></a:t>
            </a:r>
            <a:r>
              <a:rPr lang="en-US" altLang="nl-BE" sz="1800" b="1">
                <a:sym typeface="Euclid Extra" pitchFamily="18" charset="2"/>
              </a:rPr>
              <a:t>R</a:t>
            </a:r>
            <a:r>
              <a:rPr lang="en-US" altLang="nl-BE" sz="1800">
                <a:sym typeface="Euclid Extra" pitchFamily="18" charset="2"/>
              </a:rPr>
              <a:t> </a:t>
            </a:r>
            <a:r>
              <a:rPr lang="en-US" altLang="nl-BE" sz="1800">
                <a:sym typeface="Symbol" panose="05050102010706020507" pitchFamily="18" charset="2"/>
              </a:rPr>
              <a:t> </a:t>
            </a:r>
            <a:r>
              <a:rPr lang="en-US" altLang="nl-BE" sz="1800" b="1">
                <a:sym typeface="Euclid Extra" pitchFamily="18" charset="2"/>
              </a:rPr>
              <a:t>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ym typeface="Euclid Extra" pitchFamily="18" charset="2"/>
              </a:rPr>
              <a:t>   </a:t>
            </a:r>
            <a:r>
              <a:rPr lang="en-US" altLang="nl-BE" sz="1800">
                <a:latin typeface="Euclid" pitchFamily="18" charset="0"/>
                <a:sym typeface="Euclid Extra" pitchFamily="18" charset="2"/>
              </a:rPr>
              <a:t>(</a:t>
            </a:r>
            <a:r>
              <a:rPr lang="en-US" altLang="nl-BE" sz="1800" i="1">
                <a:solidFill>
                  <a:srgbClr val="FF3300"/>
                </a:solidFill>
                <a:latin typeface="Euclid" pitchFamily="18" charset="0"/>
                <a:sym typeface="Euclid Extra" pitchFamily="18" charset="2"/>
              </a:rPr>
              <a:t>x</a:t>
            </a:r>
            <a:r>
              <a:rPr lang="en-US" altLang="nl-BE" sz="1800">
                <a:latin typeface="Euclid" pitchFamily="18" charset="0"/>
                <a:sym typeface="Euclid Extra" pitchFamily="18" charset="2"/>
              </a:rPr>
              <a:t>,</a:t>
            </a:r>
            <a:r>
              <a:rPr lang="en-US" altLang="nl-BE" sz="1800" i="1">
                <a:solidFill>
                  <a:srgbClr val="FF3300"/>
                </a:solidFill>
                <a:latin typeface="Euclid" pitchFamily="18" charset="0"/>
                <a:sym typeface="Euclid Extra" pitchFamily="18" charset="2"/>
              </a:rPr>
              <a:t>y</a:t>
            </a:r>
            <a:r>
              <a:rPr lang="en-US" altLang="nl-BE" sz="1800">
                <a:latin typeface="Euclid" pitchFamily="18" charset="0"/>
                <a:sym typeface="Euclid Extra" pitchFamily="18" charset="2"/>
              </a:rPr>
              <a:t>)  </a:t>
            </a:r>
            <a:r>
              <a:rPr lang="en-US" altLang="nl-BE" sz="1800">
                <a:latin typeface="Euclid" pitchFamily="18" charset="0"/>
                <a:sym typeface="Symbol" panose="05050102010706020507" pitchFamily="18" charset="2"/>
              </a:rPr>
              <a:t> </a:t>
            </a:r>
            <a:r>
              <a:rPr lang="en-US" altLang="nl-BE" sz="1800" i="1">
                <a:solidFill>
                  <a:srgbClr val="0066FF"/>
                </a:solidFill>
                <a:latin typeface="Euclid" pitchFamily="18" charset="0"/>
                <a:sym typeface="Symbol" panose="05050102010706020507" pitchFamily="18" charset="2"/>
              </a:rPr>
              <a:t>x</a:t>
            </a:r>
            <a:r>
              <a:rPr lang="en-US" altLang="nl-BE" sz="1800" baseline="30000">
                <a:solidFill>
                  <a:srgbClr val="0066FF"/>
                </a:solidFill>
                <a:latin typeface="Euclid" pitchFamily="18" charset="0"/>
                <a:sym typeface="Symbol" panose="05050102010706020507" pitchFamily="18" charset="2"/>
              </a:rPr>
              <a:t>2</a:t>
            </a:r>
            <a:r>
              <a:rPr lang="en-US" altLang="nl-BE" sz="1800">
                <a:solidFill>
                  <a:srgbClr val="0066FF"/>
                </a:solidFill>
                <a:latin typeface="Euclid" pitchFamily="18" charset="0"/>
                <a:sym typeface="Symbol" panose="05050102010706020507" pitchFamily="18" charset="2"/>
              </a:rPr>
              <a:t> + </a:t>
            </a:r>
            <a:r>
              <a:rPr lang="en-US" altLang="nl-BE" sz="1800" i="1">
                <a:solidFill>
                  <a:srgbClr val="0066FF"/>
                </a:solidFill>
                <a:latin typeface="Euclid" pitchFamily="18" charset="0"/>
                <a:sym typeface="Symbol" panose="05050102010706020507" pitchFamily="18" charset="2"/>
              </a:rPr>
              <a:t>y</a:t>
            </a:r>
            <a:r>
              <a:rPr lang="en-US" altLang="nl-BE" sz="1800" baseline="30000">
                <a:solidFill>
                  <a:srgbClr val="0066FF"/>
                </a:solidFill>
                <a:latin typeface="Euclid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6075363" y="2557463"/>
            <a:ext cx="2857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f(double</a:t>
            </a:r>
            <a:r>
              <a:rPr lang="en-US" altLang="nl-BE" sz="180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nl-BE" sz="1800">
                <a:solidFill>
                  <a:srgbClr val="C0C0C0"/>
                </a:solidFill>
                <a:latin typeface="Times New Roman" panose="02020603050405020304" pitchFamily="18" charset="0"/>
              </a:rPr>
              <a:t>x</a:t>
            </a:r>
            <a:r>
              <a:rPr lang="en-US" altLang="nl-BE" sz="1800">
                <a:latin typeface="Times New Roman" panose="02020603050405020304" pitchFamily="18" charset="0"/>
              </a:rPr>
              <a:t>, double</a:t>
            </a:r>
            <a:r>
              <a:rPr lang="en-US" altLang="nl-BE" sz="180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nl-BE" sz="1800">
                <a:solidFill>
                  <a:srgbClr val="C0C0C0"/>
                </a:solidFill>
                <a:latin typeface="Times New Roman" panose="02020603050405020304" pitchFamily="18" charset="0"/>
              </a:rPr>
              <a:t>y</a:t>
            </a:r>
            <a:r>
              <a:rPr lang="en-US" altLang="nl-BE" sz="1800">
                <a:latin typeface="Times New Roman" panose="02020603050405020304" pitchFamily="18" charset="0"/>
              </a:rPr>
              <a:t>);</a:t>
            </a:r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 flipH="1" flipV="1">
            <a:off x="6516688" y="2924175"/>
            <a:ext cx="13684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 flipV="1">
            <a:off x="7165975" y="2924175"/>
            <a:ext cx="1444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 flipV="1">
            <a:off x="7526338" y="2924175"/>
            <a:ext cx="6477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 flipV="1">
            <a:off x="6877050" y="28527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6084888" y="2557463"/>
            <a:ext cx="2808287" cy="96043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6075363" y="4005263"/>
            <a:ext cx="2960687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f(double </a:t>
            </a: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nl-BE" sz="1800">
                <a:latin typeface="Times New Roman" panose="02020603050405020304" pitchFamily="18" charset="0"/>
              </a:rPr>
              <a:t>, double </a:t>
            </a: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nl-BE" sz="1800">
                <a:latin typeface="Times New Roman" panose="02020603050405020304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</a:t>
            </a:r>
            <a:r>
              <a:rPr lang="en-US" altLang="nl-BE" sz="1800">
                <a:solidFill>
                  <a:srgbClr val="0066FF"/>
                </a:solidFill>
                <a:latin typeface="Times New Roman" panose="02020603050405020304" pitchFamily="18" charset="0"/>
              </a:rPr>
              <a:t>x*x + y*y</a:t>
            </a:r>
            <a:r>
              <a:rPr lang="en-US" altLang="nl-BE" sz="18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6011863" y="3141663"/>
            <a:ext cx="3024187" cy="18002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6856413" y="5032375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definition</a:t>
            </a: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6732588" y="2060575"/>
            <a:ext cx="130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declaration</a:t>
            </a:r>
          </a:p>
        </p:txBody>
      </p:sp>
      <p:sp>
        <p:nvSpPr>
          <p:cNvPr id="7187" name="TextBox 1"/>
          <p:cNvSpPr txBox="1">
            <a:spLocks noChangeArrowheads="1"/>
          </p:cNvSpPr>
          <p:nvPr/>
        </p:nvSpPr>
        <p:spPr bwMode="auto">
          <a:xfrm>
            <a:off x="2574925" y="6203950"/>
            <a:ext cx="215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(function signature)</a:t>
            </a:r>
            <a:endParaRPr lang="nl-BE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933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3" grpId="0"/>
      <p:bldP spid="17424" grpId="0"/>
      <p:bldP spid="17425" grpId="0" animBg="1"/>
      <p:bldP spid="17426" grpId="0" animBg="1"/>
      <p:bldP spid="17427" grpId="0" animBg="1"/>
      <p:bldP spid="17428" grpId="0" animBg="1"/>
      <p:bldP spid="17429" grpId="0" animBg="1"/>
      <p:bldP spid="17430" grpId="0"/>
      <p:bldP spid="17431" grpId="0" animBg="1"/>
      <p:bldP spid="17432" grpId="0"/>
      <p:bldP spid="1743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Return statement</a:t>
            </a:r>
            <a:endParaRPr lang="en-US" altLang="nl-BE" smtClean="0">
              <a:latin typeface="Times New Roman" panose="02020603050405020304" pitchFamily="18" charset="0"/>
            </a:endParaRP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general form: </a:t>
            </a:r>
            <a:r>
              <a:rPr lang="en-US" altLang="nl-BE" smtClean="0">
                <a:latin typeface="Times New Roman" panose="02020603050405020304" pitchFamily="18" charset="0"/>
              </a:rPr>
              <a:t>return </a:t>
            </a:r>
            <a:r>
              <a:rPr lang="en-US" altLang="nl-BE" i="1" smtClean="0">
                <a:latin typeface="Times New Roman" panose="02020603050405020304" pitchFamily="18" charset="0"/>
              </a:rPr>
              <a:t>expression</a:t>
            </a:r>
            <a:r>
              <a:rPr lang="en-US" altLang="nl-BE" smtClean="0">
                <a:latin typeface="Times New Roman" panose="02020603050405020304" pitchFamily="18" charset="0"/>
              </a:rPr>
              <a:t>;</a:t>
            </a:r>
          </a:p>
          <a:p>
            <a:pPr lvl="1" eaLnBrk="1" hangingPunct="1"/>
            <a:r>
              <a:rPr lang="en-US" altLang="nl-BE" i="1" smtClean="0">
                <a:latin typeface="Times New Roman" panose="02020603050405020304" pitchFamily="18" charset="0"/>
              </a:rPr>
              <a:t>expression</a:t>
            </a:r>
            <a:r>
              <a:rPr lang="en-US" altLang="nl-BE" smtClean="0">
                <a:latin typeface="Times New Roman" panose="02020603050405020304" pitchFamily="18" charset="0"/>
              </a:rPr>
              <a:t> </a:t>
            </a:r>
            <a:r>
              <a:rPr lang="en-US" altLang="nl-BE" smtClean="0"/>
              <a:t>will be converted to function's return type</a:t>
            </a:r>
          </a:p>
          <a:p>
            <a:pPr lvl="1" eaLnBrk="1" hangingPunct="1"/>
            <a:r>
              <a:rPr lang="en-US" altLang="nl-BE" smtClean="0"/>
              <a:t>can be empty if return type is </a:t>
            </a:r>
            <a:r>
              <a:rPr lang="en-US" altLang="nl-BE" smtClean="0">
                <a:latin typeface="Times New Roman" panose="02020603050405020304" pitchFamily="18" charset="0"/>
              </a:rPr>
              <a:t>void</a:t>
            </a:r>
          </a:p>
          <a:p>
            <a:pPr lvl="1" eaLnBrk="1" hangingPunct="1"/>
            <a:r>
              <a:rPr lang="en-US" altLang="nl-BE" smtClean="0"/>
              <a:t>result can be ignored by calling function</a:t>
            </a:r>
          </a:p>
          <a:p>
            <a:pPr eaLnBrk="1" hangingPunct="1"/>
            <a:r>
              <a:rPr lang="en-US" altLang="nl-BE" smtClean="0"/>
              <a:t>semantics:</a:t>
            </a:r>
          </a:p>
          <a:p>
            <a:pPr lvl="1" eaLnBrk="1" hangingPunct="1"/>
            <a:r>
              <a:rPr lang="en-US" altLang="nl-BE" smtClean="0"/>
              <a:t>returns value</a:t>
            </a:r>
          </a:p>
          <a:p>
            <a:pPr lvl="1" eaLnBrk="1" hangingPunct="1"/>
            <a:r>
              <a:rPr lang="en-US" altLang="nl-BE" smtClean="0"/>
              <a:t>returns control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964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bldLvl="2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Programs &amp; flow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mtClean="0"/>
              <a:t>programs: list of variable &amp; function definitions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information passing between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in via 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out via return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via external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function definitions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arbitrary order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in multiple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declare before first use!!!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5003800" y="3233738"/>
            <a:ext cx="3482975" cy="2835275"/>
            <a:chOff x="3152" y="2037"/>
            <a:chExt cx="2194" cy="1786"/>
          </a:xfrm>
        </p:grpSpPr>
        <p:sp>
          <p:nvSpPr>
            <p:cNvPr id="9245" name="Text Box 4"/>
            <p:cNvSpPr txBox="1">
              <a:spLocks noChangeArrowheads="1"/>
            </p:cNvSpPr>
            <p:nvPr/>
          </p:nvSpPr>
          <p:spPr bwMode="auto">
            <a:xfrm>
              <a:off x="3152" y="2037"/>
              <a:ext cx="1568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int x = f(3, 5) + f(1, -3);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9246" name="Text Box 5"/>
            <p:cNvSpPr txBox="1">
              <a:spLocks noChangeArrowheads="1"/>
            </p:cNvSpPr>
            <p:nvPr/>
          </p:nvSpPr>
          <p:spPr bwMode="auto">
            <a:xfrm>
              <a:off x="4195" y="3067"/>
              <a:ext cx="1151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f(int x, int y)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return z;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084888" y="3860800"/>
            <a:ext cx="1800225" cy="936625"/>
            <a:chOff x="3833" y="2432"/>
            <a:chExt cx="1134" cy="590"/>
          </a:xfrm>
        </p:grpSpPr>
        <p:grpSp>
          <p:nvGrpSpPr>
            <p:cNvPr id="9237" name="Group 16"/>
            <p:cNvGrpSpPr>
              <a:grpSpLocks/>
            </p:cNvGrpSpPr>
            <p:nvPr/>
          </p:nvGrpSpPr>
          <p:grpSpPr bwMode="auto">
            <a:xfrm>
              <a:off x="3833" y="2432"/>
              <a:ext cx="725" cy="590"/>
              <a:chOff x="3833" y="2432"/>
              <a:chExt cx="725" cy="590"/>
            </a:xfrm>
          </p:grpSpPr>
          <p:sp>
            <p:nvSpPr>
              <p:cNvPr id="9242" name="Line 6"/>
              <p:cNvSpPr>
                <a:spLocks noChangeShapeType="1"/>
              </p:cNvSpPr>
              <p:nvPr/>
            </p:nvSpPr>
            <p:spPr bwMode="auto">
              <a:xfrm>
                <a:off x="3833" y="2432"/>
                <a:ext cx="0" cy="318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3" name="Line 7"/>
              <p:cNvSpPr>
                <a:spLocks noChangeShapeType="1"/>
              </p:cNvSpPr>
              <p:nvPr/>
            </p:nvSpPr>
            <p:spPr bwMode="auto">
              <a:xfrm>
                <a:off x="3833" y="2750"/>
                <a:ext cx="725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4" name="Line 8"/>
              <p:cNvSpPr>
                <a:spLocks noChangeShapeType="1"/>
              </p:cNvSpPr>
              <p:nvPr/>
            </p:nvSpPr>
            <p:spPr bwMode="auto">
              <a:xfrm>
                <a:off x="4558" y="2750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38" name="Group 17"/>
            <p:cNvGrpSpPr>
              <a:grpSpLocks/>
            </p:cNvGrpSpPr>
            <p:nvPr/>
          </p:nvGrpSpPr>
          <p:grpSpPr bwMode="auto">
            <a:xfrm>
              <a:off x="3969" y="2432"/>
              <a:ext cx="998" cy="590"/>
              <a:chOff x="3969" y="2432"/>
              <a:chExt cx="998" cy="590"/>
            </a:xfrm>
          </p:grpSpPr>
          <p:sp>
            <p:nvSpPr>
              <p:cNvPr id="9239" name="Line 9"/>
              <p:cNvSpPr>
                <a:spLocks noChangeShapeType="1"/>
              </p:cNvSpPr>
              <p:nvPr/>
            </p:nvSpPr>
            <p:spPr bwMode="auto">
              <a:xfrm>
                <a:off x="3969" y="2432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0" name="Line 10"/>
              <p:cNvSpPr>
                <a:spLocks noChangeShapeType="1"/>
              </p:cNvSpPr>
              <p:nvPr/>
            </p:nvSpPr>
            <p:spPr bwMode="auto">
              <a:xfrm>
                <a:off x="3969" y="2704"/>
                <a:ext cx="998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1" name="Line 11"/>
              <p:cNvSpPr>
                <a:spLocks noChangeShapeType="1"/>
              </p:cNvSpPr>
              <p:nvPr/>
            </p:nvSpPr>
            <p:spPr bwMode="auto">
              <a:xfrm>
                <a:off x="4967" y="2704"/>
                <a:ext cx="0" cy="318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5972175" y="4508500"/>
            <a:ext cx="831850" cy="1152525"/>
            <a:chOff x="3762" y="2840"/>
            <a:chExt cx="524" cy="726"/>
          </a:xfrm>
        </p:grpSpPr>
        <p:sp>
          <p:nvSpPr>
            <p:cNvPr id="9235" name="Line 13"/>
            <p:cNvSpPr>
              <a:spLocks noChangeShapeType="1"/>
            </p:cNvSpPr>
            <p:nvPr/>
          </p:nvSpPr>
          <p:spPr bwMode="auto">
            <a:xfrm flipH="1">
              <a:off x="3762" y="3566"/>
              <a:ext cx="524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6" name="Line 14"/>
            <p:cNvSpPr>
              <a:spLocks noChangeShapeType="1"/>
            </p:cNvSpPr>
            <p:nvPr/>
          </p:nvSpPr>
          <p:spPr bwMode="auto">
            <a:xfrm flipV="1">
              <a:off x="3762" y="2840"/>
              <a:ext cx="0" cy="72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6877050" y="3860800"/>
            <a:ext cx="1150938" cy="936625"/>
            <a:chOff x="4332" y="2432"/>
            <a:chExt cx="725" cy="590"/>
          </a:xfrm>
        </p:grpSpPr>
        <p:grpSp>
          <p:nvGrpSpPr>
            <p:cNvPr id="9227" name="Group 25"/>
            <p:cNvGrpSpPr>
              <a:grpSpLocks/>
            </p:cNvGrpSpPr>
            <p:nvPr/>
          </p:nvGrpSpPr>
          <p:grpSpPr bwMode="auto">
            <a:xfrm>
              <a:off x="4332" y="2432"/>
              <a:ext cx="317" cy="590"/>
              <a:chOff x="4332" y="2432"/>
              <a:chExt cx="317" cy="590"/>
            </a:xfrm>
          </p:grpSpPr>
          <p:sp>
            <p:nvSpPr>
              <p:cNvPr id="9232" name="Line 18"/>
              <p:cNvSpPr>
                <a:spLocks noChangeShapeType="1"/>
              </p:cNvSpPr>
              <p:nvPr/>
            </p:nvSpPr>
            <p:spPr bwMode="auto">
              <a:xfrm>
                <a:off x="4332" y="2432"/>
                <a:ext cx="0" cy="227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3" name="Line 19"/>
              <p:cNvSpPr>
                <a:spLocks noChangeShapeType="1"/>
              </p:cNvSpPr>
              <p:nvPr/>
            </p:nvSpPr>
            <p:spPr bwMode="auto">
              <a:xfrm>
                <a:off x="4332" y="2659"/>
                <a:ext cx="317" cy="0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4" name="Line 20"/>
              <p:cNvSpPr>
                <a:spLocks noChangeShapeType="1"/>
              </p:cNvSpPr>
              <p:nvPr/>
            </p:nvSpPr>
            <p:spPr bwMode="auto">
              <a:xfrm>
                <a:off x="4649" y="2659"/>
                <a:ext cx="0" cy="363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28" name="Group 24"/>
            <p:cNvGrpSpPr>
              <a:grpSpLocks/>
            </p:cNvGrpSpPr>
            <p:nvPr/>
          </p:nvGrpSpPr>
          <p:grpSpPr bwMode="auto">
            <a:xfrm>
              <a:off x="4558" y="2432"/>
              <a:ext cx="499" cy="590"/>
              <a:chOff x="4558" y="2432"/>
              <a:chExt cx="499" cy="590"/>
            </a:xfrm>
          </p:grpSpPr>
          <p:sp>
            <p:nvSpPr>
              <p:cNvPr id="9229" name="Line 21"/>
              <p:cNvSpPr>
                <a:spLocks noChangeShapeType="1"/>
              </p:cNvSpPr>
              <p:nvPr/>
            </p:nvSpPr>
            <p:spPr bwMode="auto">
              <a:xfrm>
                <a:off x="4558" y="2432"/>
                <a:ext cx="0" cy="182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0" name="Line 22"/>
              <p:cNvSpPr>
                <a:spLocks noChangeShapeType="1"/>
              </p:cNvSpPr>
              <p:nvPr/>
            </p:nvSpPr>
            <p:spPr bwMode="auto">
              <a:xfrm>
                <a:off x="4558" y="2614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1" name="Line 23"/>
              <p:cNvSpPr>
                <a:spLocks noChangeShapeType="1"/>
              </p:cNvSpPr>
              <p:nvPr/>
            </p:nvSpPr>
            <p:spPr bwMode="auto">
              <a:xfrm>
                <a:off x="5057" y="2614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6732588" y="4508500"/>
            <a:ext cx="71437" cy="1081088"/>
            <a:chOff x="4241" y="2840"/>
            <a:chExt cx="45" cy="681"/>
          </a:xfrm>
        </p:grpSpPr>
        <p:sp>
          <p:nvSpPr>
            <p:cNvPr id="9225" name="Line 26"/>
            <p:cNvSpPr>
              <a:spLocks noChangeShapeType="1"/>
            </p:cNvSpPr>
            <p:nvPr/>
          </p:nvSpPr>
          <p:spPr bwMode="auto">
            <a:xfrm flipH="1">
              <a:off x="4241" y="3521"/>
              <a:ext cx="45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Line 27"/>
            <p:cNvSpPr>
              <a:spLocks noChangeShapeType="1"/>
            </p:cNvSpPr>
            <p:nvPr/>
          </p:nvSpPr>
          <p:spPr bwMode="auto">
            <a:xfrm flipV="1">
              <a:off x="4241" y="2840"/>
              <a:ext cx="0" cy="68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176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Programs &amp; flow: example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447675" y="1323975"/>
            <a:ext cx="3927475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char s1[] = "hello", s2[] = "at";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char c = 'l';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pos = index(c, s1);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(pos &gt;= 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printf("found '%c' at %d\n", c, pos);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pos = index(c, s2);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(pos &gt;= 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printf("found %c at %d\n", c, pos);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5532438" y="4452938"/>
            <a:ext cx="292735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&lt;string.h&gt;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index(char c, char s[])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strlen(s);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if (s[i] == c)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return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0245" name="Line 6"/>
          <p:cNvSpPr>
            <a:spLocks noChangeShapeType="1"/>
          </p:cNvSpPr>
          <p:nvPr/>
        </p:nvSpPr>
        <p:spPr bwMode="auto">
          <a:xfrm>
            <a:off x="252413" y="4460875"/>
            <a:ext cx="8640762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833438" y="4797425"/>
            <a:ext cx="3306762" cy="368300"/>
            <a:chOff x="525" y="3022"/>
            <a:chExt cx="2083" cy="232"/>
          </a:xfrm>
        </p:grpSpPr>
        <p:sp>
          <p:nvSpPr>
            <p:cNvPr id="10280" name="Text Box 8"/>
            <p:cNvSpPr txBox="1">
              <a:spLocks noChangeArrowheads="1"/>
            </p:cNvSpPr>
            <p:nvPr/>
          </p:nvSpPr>
          <p:spPr bwMode="auto">
            <a:xfrm>
              <a:off x="525" y="3022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s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0281" name="Rectangle 9"/>
            <p:cNvSpPr>
              <a:spLocks noChangeArrowheads="1"/>
            </p:cNvSpPr>
            <p:nvPr/>
          </p:nvSpPr>
          <p:spPr bwMode="auto">
            <a:xfrm>
              <a:off x="719" y="305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2" name="Rectangle 10"/>
            <p:cNvSpPr>
              <a:spLocks noChangeArrowheads="1"/>
            </p:cNvSpPr>
            <p:nvPr/>
          </p:nvSpPr>
          <p:spPr bwMode="auto">
            <a:xfrm>
              <a:off x="1035" y="305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3" name="Rectangle 11"/>
            <p:cNvSpPr>
              <a:spLocks noChangeArrowheads="1"/>
            </p:cNvSpPr>
            <p:nvPr/>
          </p:nvSpPr>
          <p:spPr bwMode="auto">
            <a:xfrm>
              <a:off x="1346" y="305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4" name="Rectangle 12"/>
            <p:cNvSpPr>
              <a:spLocks noChangeArrowheads="1"/>
            </p:cNvSpPr>
            <p:nvPr/>
          </p:nvSpPr>
          <p:spPr bwMode="auto">
            <a:xfrm>
              <a:off x="1664" y="3058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5" name="Rectangle 13"/>
            <p:cNvSpPr>
              <a:spLocks noChangeArrowheads="1"/>
            </p:cNvSpPr>
            <p:nvPr/>
          </p:nvSpPr>
          <p:spPr bwMode="auto">
            <a:xfrm>
              <a:off x="1980" y="3058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6" name="Rectangle 14"/>
            <p:cNvSpPr>
              <a:spLocks noChangeArrowheads="1"/>
            </p:cNvSpPr>
            <p:nvPr/>
          </p:nvSpPr>
          <p:spPr bwMode="auto">
            <a:xfrm>
              <a:off x="2291" y="3058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7" name="Text Box 15"/>
            <p:cNvSpPr txBox="1">
              <a:spLocks noChangeArrowheads="1"/>
            </p:cNvSpPr>
            <p:nvPr/>
          </p:nvSpPr>
          <p:spPr bwMode="auto">
            <a:xfrm>
              <a:off x="785" y="302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0288" name="Text Box 16"/>
            <p:cNvSpPr txBox="1">
              <a:spLocks noChangeArrowheads="1"/>
            </p:cNvSpPr>
            <p:nvPr/>
          </p:nvSpPr>
          <p:spPr bwMode="auto">
            <a:xfrm>
              <a:off x="1108" y="3023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0289" name="Text Box 17"/>
            <p:cNvSpPr txBox="1">
              <a:spLocks noChangeArrowheads="1"/>
            </p:cNvSpPr>
            <p:nvPr/>
          </p:nvSpPr>
          <p:spPr bwMode="auto">
            <a:xfrm>
              <a:off x="1429" y="3023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0290" name="Text Box 18"/>
            <p:cNvSpPr txBox="1">
              <a:spLocks noChangeArrowheads="1"/>
            </p:cNvSpPr>
            <p:nvPr/>
          </p:nvSpPr>
          <p:spPr bwMode="auto">
            <a:xfrm>
              <a:off x="1740" y="3023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0291" name="Text Box 19"/>
            <p:cNvSpPr txBox="1">
              <a:spLocks noChangeArrowheads="1"/>
            </p:cNvSpPr>
            <p:nvPr/>
          </p:nvSpPr>
          <p:spPr bwMode="auto">
            <a:xfrm>
              <a:off x="2047" y="302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0292" name="Text Box 20"/>
            <p:cNvSpPr txBox="1">
              <a:spLocks noChangeArrowheads="1"/>
            </p:cNvSpPr>
            <p:nvPr/>
          </p:nvSpPr>
          <p:spPr bwMode="auto">
            <a:xfrm>
              <a:off x="2339" y="3023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\0</a:t>
              </a:r>
            </a:p>
          </p:txBody>
        </p:sp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833438" y="4797425"/>
            <a:ext cx="1806575" cy="368300"/>
            <a:chOff x="525" y="3334"/>
            <a:chExt cx="1138" cy="232"/>
          </a:xfrm>
        </p:grpSpPr>
        <p:sp>
          <p:nvSpPr>
            <p:cNvPr id="10273" name="Text Box 21"/>
            <p:cNvSpPr txBox="1">
              <a:spLocks noChangeArrowheads="1"/>
            </p:cNvSpPr>
            <p:nvPr/>
          </p:nvSpPr>
          <p:spPr bwMode="auto">
            <a:xfrm>
              <a:off x="525" y="333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s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0274" name="Rectangle 22"/>
            <p:cNvSpPr>
              <a:spLocks noChangeArrowheads="1"/>
            </p:cNvSpPr>
            <p:nvPr/>
          </p:nvSpPr>
          <p:spPr bwMode="auto">
            <a:xfrm>
              <a:off x="719" y="3369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75" name="Rectangle 23"/>
            <p:cNvSpPr>
              <a:spLocks noChangeArrowheads="1"/>
            </p:cNvSpPr>
            <p:nvPr/>
          </p:nvSpPr>
          <p:spPr bwMode="auto">
            <a:xfrm>
              <a:off x="1035" y="3369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76" name="Rectangle 24"/>
            <p:cNvSpPr>
              <a:spLocks noChangeArrowheads="1"/>
            </p:cNvSpPr>
            <p:nvPr/>
          </p:nvSpPr>
          <p:spPr bwMode="auto">
            <a:xfrm>
              <a:off x="1346" y="3369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77" name="Text Box 28"/>
            <p:cNvSpPr txBox="1">
              <a:spLocks noChangeArrowheads="1"/>
            </p:cNvSpPr>
            <p:nvPr/>
          </p:nvSpPr>
          <p:spPr bwMode="auto">
            <a:xfrm>
              <a:off x="785" y="3335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278" name="Text Box 29"/>
            <p:cNvSpPr txBox="1">
              <a:spLocks noChangeArrowheads="1"/>
            </p:cNvSpPr>
            <p:nvPr/>
          </p:nvSpPr>
          <p:spPr bwMode="auto">
            <a:xfrm>
              <a:off x="1108" y="3335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0279" name="Text Box 30"/>
            <p:cNvSpPr txBox="1">
              <a:spLocks noChangeArrowheads="1"/>
            </p:cNvSpPr>
            <p:nvPr/>
          </p:nvSpPr>
          <p:spPr bwMode="auto">
            <a:xfrm>
              <a:off x="1394" y="3335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\0</a:t>
              </a:r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833438" y="5300663"/>
            <a:ext cx="811212" cy="368300"/>
            <a:chOff x="525" y="3652"/>
            <a:chExt cx="511" cy="232"/>
          </a:xfrm>
        </p:grpSpPr>
        <p:sp>
          <p:nvSpPr>
            <p:cNvPr id="10270" name="Text Box 34"/>
            <p:cNvSpPr txBox="1">
              <a:spLocks noChangeArrowheads="1"/>
            </p:cNvSpPr>
            <p:nvPr/>
          </p:nvSpPr>
          <p:spPr bwMode="auto">
            <a:xfrm>
              <a:off x="525" y="3652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c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0271" name="Rectangle 35"/>
            <p:cNvSpPr>
              <a:spLocks noChangeArrowheads="1"/>
            </p:cNvSpPr>
            <p:nvPr/>
          </p:nvSpPr>
          <p:spPr bwMode="auto">
            <a:xfrm>
              <a:off x="719" y="368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72" name="Text Box 36"/>
            <p:cNvSpPr txBox="1">
              <a:spLocks noChangeArrowheads="1"/>
            </p:cNvSpPr>
            <p:nvPr/>
          </p:nvSpPr>
          <p:spPr bwMode="auto">
            <a:xfrm>
              <a:off x="785" y="3653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l</a:t>
              </a:r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866775" y="5803900"/>
            <a:ext cx="777875" cy="366713"/>
            <a:chOff x="546" y="3969"/>
            <a:chExt cx="490" cy="231"/>
          </a:xfrm>
        </p:grpSpPr>
        <p:sp>
          <p:nvSpPr>
            <p:cNvPr id="10268" name="Text Box 37"/>
            <p:cNvSpPr txBox="1">
              <a:spLocks noChangeArrowheads="1"/>
            </p:cNvSpPr>
            <p:nvPr/>
          </p:nvSpPr>
          <p:spPr bwMode="auto">
            <a:xfrm>
              <a:off x="546" y="39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0269" name="Rectangle 38"/>
            <p:cNvSpPr>
              <a:spLocks noChangeArrowheads="1"/>
            </p:cNvSpPr>
            <p:nvPr/>
          </p:nvSpPr>
          <p:spPr bwMode="auto">
            <a:xfrm>
              <a:off x="719" y="4004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sp>
        <p:nvSpPr>
          <p:cNvPr id="61479" name="Text Box 39"/>
          <p:cNvSpPr txBox="1">
            <a:spLocks noChangeArrowheads="1"/>
          </p:cNvSpPr>
          <p:nvPr/>
        </p:nvSpPr>
        <p:spPr bwMode="auto">
          <a:xfrm>
            <a:off x="1249363" y="58054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61484" name="Text Box 44"/>
          <p:cNvSpPr txBox="1">
            <a:spLocks noChangeArrowheads="1"/>
          </p:cNvSpPr>
          <p:nvPr/>
        </p:nvSpPr>
        <p:spPr bwMode="auto">
          <a:xfrm>
            <a:off x="1249363" y="58054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1485" name="Text Box 45"/>
          <p:cNvSpPr txBox="1">
            <a:spLocks noChangeArrowheads="1"/>
          </p:cNvSpPr>
          <p:nvPr/>
        </p:nvSpPr>
        <p:spPr bwMode="auto">
          <a:xfrm>
            <a:off x="1243013" y="5805488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1487" name="Line 47"/>
          <p:cNvSpPr>
            <a:spLocks noChangeShapeType="1"/>
          </p:cNvSpPr>
          <p:nvPr/>
        </p:nvSpPr>
        <p:spPr bwMode="auto">
          <a:xfrm>
            <a:off x="107950" y="2636838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8" name="Line 48"/>
          <p:cNvSpPr>
            <a:spLocks noChangeShapeType="1"/>
          </p:cNvSpPr>
          <p:nvPr/>
        </p:nvSpPr>
        <p:spPr bwMode="auto">
          <a:xfrm>
            <a:off x="107950" y="2924175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9" name="Line 49"/>
          <p:cNvSpPr>
            <a:spLocks noChangeShapeType="1"/>
          </p:cNvSpPr>
          <p:nvPr/>
        </p:nvSpPr>
        <p:spPr bwMode="auto">
          <a:xfrm>
            <a:off x="107950" y="3213100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0" name="Line 50"/>
          <p:cNvSpPr>
            <a:spLocks noChangeShapeType="1"/>
          </p:cNvSpPr>
          <p:nvPr/>
        </p:nvSpPr>
        <p:spPr bwMode="auto">
          <a:xfrm>
            <a:off x="107950" y="3476625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1" name="Line 51"/>
          <p:cNvSpPr>
            <a:spLocks noChangeShapeType="1"/>
          </p:cNvSpPr>
          <p:nvPr/>
        </p:nvSpPr>
        <p:spPr bwMode="auto">
          <a:xfrm>
            <a:off x="107950" y="3732213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2" name="Line 52"/>
          <p:cNvSpPr>
            <a:spLocks noChangeShapeType="1"/>
          </p:cNvSpPr>
          <p:nvPr/>
        </p:nvSpPr>
        <p:spPr bwMode="auto">
          <a:xfrm>
            <a:off x="107950" y="4292600"/>
            <a:ext cx="3603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3" name="Line 53"/>
          <p:cNvSpPr>
            <a:spLocks noChangeShapeType="1"/>
          </p:cNvSpPr>
          <p:nvPr/>
        </p:nvSpPr>
        <p:spPr bwMode="auto">
          <a:xfrm>
            <a:off x="5148263" y="4941888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4" name="Line 54"/>
          <p:cNvSpPr>
            <a:spLocks noChangeShapeType="1"/>
          </p:cNvSpPr>
          <p:nvPr/>
        </p:nvSpPr>
        <p:spPr bwMode="auto">
          <a:xfrm>
            <a:off x="5148263" y="5229225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5" name="Line 55"/>
          <p:cNvSpPr>
            <a:spLocks noChangeShapeType="1"/>
          </p:cNvSpPr>
          <p:nvPr/>
        </p:nvSpPr>
        <p:spPr bwMode="auto">
          <a:xfrm>
            <a:off x="5148263" y="5484813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6" name="Line 56"/>
          <p:cNvSpPr>
            <a:spLocks noChangeShapeType="1"/>
          </p:cNvSpPr>
          <p:nvPr/>
        </p:nvSpPr>
        <p:spPr bwMode="auto">
          <a:xfrm>
            <a:off x="5148263" y="5773738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7" name="Line 57"/>
          <p:cNvSpPr>
            <a:spLocks noChangeShapeType="1"/>
          </p:cNvSpPr>
          <p:nvPr/>
        </p:nvSpPr>
        <p:spPr bwMode="auto">
          <a:xfrm>
            <a:off x="5148263" y="6053138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8" name="Line 58"/>
          <p:cNvSpPr>
            <a:spLocks noChangeShapeType="1"/>
          </p:cNvSpPr>
          <p:nvPr/>
        </p:nvSpPr>
        <p:spPr bwMode="auto">
          <a:xfrm>
            <a:off x="5148263" y="6308725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9" name="Line 59"/>
          <p:cNvSpPr>
            <a:spLocks noChangeShapeType="1"/>
          </p:cNvSpPr>
          <p:nvPr/>
        </p:nvSpPr>
        <p:spPr bwMode="auto">
          <a:xfrm>
            <a:off x="5148263" y="6597650"/>
            <a:ext cx="360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1" name="Text Box 61"/>
          <p:cNvSpPr txBox="1">
            <a:spLocks noChangeArrowheads="1"/>
          </p:cNvSpPr>
          <p:nvPr/>
        </p:nvSpPr>
        <p:spPr bwMode="auto">
          <a:xfrm>
            <a:off x="6064250" y="2984500"/>
            <a:ext cx="1400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found 'l' at 2</a:t>
            </a:r>
          </a:p>
        </p:txBody>
      </p:sp>
      <p:sp>
        <p:nvSpPr>
          <p:cNvPr id="61502" name="Line 62"/>
          <p:cNvSpPr>
            <a:spLocks noChangeShapeType="1"/>
          </p:cNvSpPr>
          <p:nvPr/>
        </p:nvSpPr>
        <p:spPr bwMode="auto">
          <a:xfrm>
            <a:off x="4716463" y="3189288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167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9" grpId="0"/>
      <p:bldP spid="61479" grpId="1"/>
      <p:bldP spid="61479" grpId="2"/>
      <p:bldP spid="61479" grpId="3"/>
      <p:bldP spid="61484" grpId="0"/>
      <p:bldP spid="61484" grpId="1"/>
      <p:bldP spid="61484" grpId="2"/>
      <p:bldP spid="61484" grpId="3"/>
      <p:bldP spid="61485" grpId="0"/>
      <p:bldP spid="61485" grpId="1"/>
      <p:bldP spid="61485" grpId="2"/>
      <p:bldP spid="61485" grpId="3"/>
      <p:bldP spid="61487" grpId="0" animBg="1"/>
      <p:bldP spid="61487" grpId="1" animBg="1"/>
      <p:bldP spid="61488" grpId="0" animBg="1"/>
      <p:bldP spid="61488" grpId="1" animBg="1"/>
      <p:bldP spid="61489" grpId="0" animBg="1"/>
      <p:bldP spid="61489" grpId="1" animBg="1"/>
      <p:bldP spid="61490" grpId="0" animBg="1"/>
      <p:bldP spid="61490" grpId="1" animBg="1"/>
      <p:bldP spid="61491" grpId="0" animBg="1"/>
      <p:bldP spid="61491" grpId="1" animBg="1"/>
      <p:bldP spid="61492" grpId="0" animBg="1"/>
      <p:bldP spid="61493" grpId="0" animBg="1"/>
      <p:bldP spid="61493" grpId="1" animBg="1"/>
      <p:bldP spid="61493" grpId="2" animBg="1"/>
      <p:bldP spid="61493" grpId="3" animBg="1"/>
      <p:bldP spid="61494" grpId="0" animBg="1"/>
      <p:bldP spid="61494" grpId="1" animBg="1"/>
      <p:bldP spid="61494" grpId="2" animBg="1"/>
      <p:bldP spid="61494" grpId="3" animBg="1"/>
      <p:bldP spid="61495" grpId="0" animBg="1"/>
      <p:bldP spid="61495" grpId="1" animBg="1"/>
      <p:bldP spid="61495" grpId="2" animBg="1"/>
      <p:bldP spid="61495" grpId="3" animBg="1"/>
      <p:bldP spid="61495" grpId="4" animBg="1"/>
      <p:bldP spid="61495" grpId="5" animBg="1"/>
      <p:bldP spid="61495" grpId="6" animBg="1"/>
      <p:bldP spid="61495" grpId="7" animBg="1"/>
      <p:bldP spid="61495" grpId="8" animBg="1"/>
      <p:bldP spid="61495" grpId="9" animBg="1"/>
      <p:bldP spid="61495" grpId="10" animBg="1"/>
      <p:bldP spid="61495" grpId="11" animBg="1"/>
      <p:bldP spid="61496" grpId="0" animBg="1"/>
      <p:bldP spid="61496" grpId="1" animBg="1"/>
      <p:bldP spid="61496" grpId="2" animBg="1"/>
      <p:bldP spid="61496" grpId="3" animBg="1"/>
      <p:bldP spid="61496" grpId="4" animBg="1"/>
      <p:bldP spid="61496" grpId="5" animBg="1"/>
      <p:bldP spid="61496" grpId="6" animBg="1"/>
      <p:bldP spid="61496" grpId="7" animBg="1"/>
      <p:bldP spid="61496" grpId="8" animBg="1"/>
      <p:bldP spid="61496" grpId="9" animBg="1"/>
      <p:bldP spid="61497" grpId="0" animBg="1"/>
      <p:bldP spid="61497" grpId="1" animBg="1"/>
      <p:bldP spid="61498" grpId="0" animBg="1"/>
      <p:bldP spid="61498" grpId="1" animBg="1"/>
      <p:bldP spid="61499" grpId="0" animBg="1"/>
      <p:bldP spid="61499" grpId="1" animBg="1"/>
      <p:bldP spid="61499" grpId="2" animBg="1"/>
      <p:bldP spid="61499" grpId="3" animBg="1"/>
      <p:bldP spid="61501" grpId="0"/>
      <p:bldP spid="6150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Single versus multiple </a:t>
            </a:r>
            <a:r>
              <a:rPr lang="en-US" altLang="nl-BE" smtClean="0">
                <a:latin typeface="Times New Roman" panose="02020603050405020304" pitchFamily="18" charset="0"/>
              </a:rPr>
              <a:t>return</a:t>
            </a:r>
            <a:r>
              <a:rPr lang="en-US" altLang="nl-BE" smtClean="0"/>
              <a:t>s</a:t>
            </a: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611188" y="1460500"/>
            <a:ext cx="29273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index(char c, char s[])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strlen(s);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if (s[i] == c)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return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4079875" y="2092325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ym typeface="Euclid Symbol" pitchFamily="18" charset="2"/>
              </a:rPr>
              <a:t>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4864100" y="1460500"/>
            <a:ext cx="29273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index (char c, char s[])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strlen(s); i++)</a:t>
            </a:r>
            <a:br>
              <a:rPr lang="en-US" altLang="nl-BE" sz="1800">
                <a:latin typeface="Times New Roman" panose="02020603050405020304" pitchFamily="18" charset="0"/>
              </a:rPr>
            </a:br>
            <a:r>
              <a:rPr lang="en-US" altLang="nl-BE" sz="1800">
                <a:latin typeface="Times New Roman" panose="02020603050405020304" pitchFamily="18" charset="0"/>
              </a:rPr>
              <a:t>        if (s[i] == c)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i &lt; strlen(s) ? i : 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4075113" y="4381500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ym typeface="Euclid Symbol" pitchFamily="18" charset="2"/>
              </a:rPr>
              <a:t>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4859338" y="3830638"/>
            <a:ext cx="40068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index (char c, char s[])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i, pos;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found = False;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strlen(s) &amp;&amp; !found; i++)</a:t>
            </a:r>
            <a:br>
              <a:rPr lang="en-US" altLang="nl-BE" sz="1800">
                <a:latin typeface="Times New Roman" panose="02020603050405020304" pitchFamily="18" charset="0"/>
              </a:rPr>
            </a:br>
            <a:r>
              <a:rPr lang="en-US" altLang="nl-BE" sz="1800">
                <a:latin typeface="Times New Roman" panose="02020603050405020304" pitchFamily="18" charset="0"/>
              </a:rPr>
              <a:t>        if (s[i] == c)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pos =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  found = True;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found ? pos : 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7667625" y="2708275"/>
            <a:ext cx="11969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 purists</a:t>
            </a:r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7731125" y="5681663"/>
            <a:ext cx="11334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 fundis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539750" y="5397500"/>
            <a:ext cx="2895600" cy="9842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2800"/>
              <a:t>Do whatever you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2800"/>
              <a:t>understand best!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59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9" grpId="0"/>
      <p:bldP spid="64520" grpId="0"/>
      <p:bldP spid="64521" grpId="0"/>
      <p:bldP spid="64522" grpId="0"/>
      <p:bldP spid="64523" grpId="0" animBg="1"/>
      <p:bldP spid="64524" grpId="0" animBg="1"/>
      <p:bldP spid="6452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External variables</a:t>
            </a: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539750" y="2411413"/>
            <a:ext cx="3744913" cy="4257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for (;;)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if (scanf("%lf", &amp;x))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push(x);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else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if (isOperator(str))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double op2 = pop(),  op1 = pop();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push(result);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}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    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600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39750" y="1295400"/>
            <a:ext cx="7656513" cy="5319713"/>
            <a:chOff x="340" y="816"/>
            <a:chExt cx="4823" cy="3351"/>
          </a:xfrm>
        </p:grpSpPr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340" y="816"/>
              <a:ext cx="2359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const unsigned MaxSize = 80;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double 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</a:t>
              </a:r>
              <a:r>
                <a:rPr lang="en-US" altLang="nl-BE" sz="1800">
                  <a:latin typeface="Times New Roman" panose="02020603050405020304" pitchFamily="18" charset="0"/>
                </a:rPr>
                <a:t>[MaxSize];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stackTop</a:t>
              </a:r>
              <a:r>
                <a:rPr lang="en-US" altLang="nl-BE" sz="1800">
                  <a:latin typeface="Times New Roman" panose="02020603050405020304" pitchFamily="18" charset="0"/>
                </a:rPr>
                <a:t> = -1;</a:t>
              </a:r>
            </a:p>
          </p:txBody>
        </p:sp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3016" y="816"/>
              <a:ext cx="2147" cy="33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isEmpty(void)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return 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stackTop</a:t>
              </a:r>
              <a:r>
                <a:rPr lang="en-US" altLang="nl-BE" sz="1800">
                  <a:latin typeface="Times New Roman" panose="02020603050405020304" pitchFamily="18" charset="0"/>
                </a:rPr>
                <a:t> &lt;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void push(double element)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if (stackTop + 1 &lt; MaxSize)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    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</a:t>
              </a:r>
              <a:r>
                <a:rPr lang="en-US" altLang="nl-BE" sz="1800">
                  <a:latin typeface="Times New Roman" panose="02020603050405020304" pitchFamily="18" charset="0"/>
                </a:rPr>
                <a:t>[</a:t>
              </a:r>
              <a:r>
                <a:rPr lang="en-US" altLang="nl-BE" sz="1800"/>
                <a:t>++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stackTop</a:t>
              </a:r>
              <a:r>
                <a:rPr lang="en-US" altLang="nl-BE" sz="1800">
                  <a:latin typeface="Times New Roman" panose="02020603050405020304" pitchFamily="18" charset="0"/>
                </a:rPr>
                <a:t>] = element;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else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    reportError("stack full");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double pop(void)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if (!isEmpty())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    return 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</a:t>
              </a:r>
              <a:r>
                <a:rPr lang="en-US" altLang="nl-BE" sz="1800">
                  <a:latin typeface="Times New Roman" panose="02020603050405020304" pitchFamily="18" charset="0"/>
                </a:rPr>
                <a:t>[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stackTop</a:t>
              </a:r>
              <a:r>
                <a:rPr lang="en-US" altLang="nl-BE" sz="1800">
                  <a:latin typeface="Times New Roman" panose="02020603050405020304" pitchFamily="18" charset="0"/>
                </a:rPr>
                <a:t>--];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} else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    reportError("stack empty");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    return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583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External variables: properties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internal variables are local to function</a:t>
            </a:r>
          </a:p>
          <a:p>
            <a:pPr lvl="1" eaLnBrk="1" hangingPunct="1"/>
            <a:r>
              <a:rPr lang="en-US" altLang="nl-BE" smtClean="0"/>
              <a:t>only exist during function call</a:t>
            </a:r>
          </a:p>
          <a:p>
            <a:pPr eaLnBrk="1" hangingPunct="1"/>
            <a:r>
              <a:rPr lang="en-US" altLang="nl-BE" smtClean="0"/>
              <a:t>external variables are global</a:t>
            </a:r>
          </a:p>
          <a:p>
            <a:pPr lvl="1" eaLnBrk="1" hangingPunct="1"/>
            <a:r>
              <a:rPr lang="en-US" altLang="nl-BE" smtClean="0"/>
              <a:t>(usually) bad alternative for function arguments</a:t>
            </a:r>
          </a:p>
          <a:p>
            <a:pPr lvl="1" eaLnBrk="1" hangingPunct="1"/>
            <a:r>
              <a:rPr lang="en-US" altLang="nl-BE" smtClean="0"/>
              <a:t>can be used by multiple functions</a:t>
            </a:r>
          </a:p>
          <a:p>
            <a:pPr lvl="1" eaLnBrk="1" hangingPunct="1"/>
            <a:r>
              <a:rPr lang="en-US" altLang="nl-BE" smtClean="0"/>
              <a:t>keep values between calls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50825" y="5734050"/>
            <a:ext cx="8586788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Almost always there's a better alternative to external variables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604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Scope: rules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external variable or function</a:t>
            </a:r>
          </a:p>
          <a:p>
            <a:pPr lvl="1" eaLnBrk="1" hangingPunct="1"/>
            <a:r>
              <a:rPr lang="en-US" altLang="nl-BE" smtClean="0"/>
              <a:t>can be used from declaration till end of file</a:t>
            </a:r>
          </a:p>
          <a:p>
            <a:pPr eaLnBrk="1" hangingPunct="1"/>
            <a:r>
              <a:rPr lang="en-US" altLang="nl-BE" smtClean="0"/>
              <a:t>internal variables</a:t>
            </a:r>
          </a:p>
          <a:p>
            <a:pPr lvl="1" eaLnBrk="1" hangingPunct="1"/>
            <a:r>
              <a:rPr lang="en-US" altLang="nl-BE" smtClean="0"/>
              <a:t>can be used from definition till end of block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719388" y="3860800"/>
            <a:ext cx="1423987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00FF"/>
                </a:solidFill>
                <a:latin typeface="Times New Roman" panose="02020603050405020304" pitchFamily="18" charset="0"/>
              </a:rPr>
              <a:t>    int i</a:t>
            </a:r>
            <a:r>
              <a:rPr lang="en-US" altLang="nl-BE" sz="1800">
                <a:latin typeface="Times New Roman" panose="02020603050405020304" pitchFamily="18" charset="0"/>
              </a:rPr>
              <a:t> = 3;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</a:t>
            </a: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int i</a:t>
            </a:r>
            <a:r>
              <a:rPr lang="en-US" altLang="nl-BE" sz="1800">
                <a:latin typeface="Times New Roman" panose="02020603050405020304" pitchFamily="18" charset="0"/>
              </a:rPr>
              <a:t> = 5;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1547813" y="4294188"/>
            <a:ext cx="955675" cy="503237"/>
            <a:chOff x="1507" y="2705"/>
            <a:chExt cx="602" cy="317"/>
          </a:xfrm>
        </p:grpSpPr>
        <p:sp>
          <p:nvSpPr>
            <p:cNvPr id="14349" name="AutoShape 6"/>
            <p:cNvSpPr>
              <a:spLocks/>
            </p:cNvSpPr>
            <p:nvPr/>
          </p:nvSpPr>
          <p:spPr bwMode="auto">
            <a:xfrm>
              <a:off x="2018" y="2705"/>
              <a:ext cx="91" cy="317"/>
            </a:xfrm>
            <a:prstGeom prst="leftBrace">
              <a:avLst>
                <a:gd name="adj1" fmla="val 2902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4350" name="Text Box 7"/>
            <p:cNvSpPr txBox="1">
              <a:spLocks noChangeArrowheads="1"/>
            </p:cNvSpPr>
            <p:nvPr/>
          </p:nvSpPr>
          <p:spPr bwMode="auto">
            <a:xfrm>
              <a:off x="1507" y="2745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 == 3</a:t>
              </a:r>
            </a:p>
          </p:txBody>
        </p:sp>
      </p:grpSp>
      <p:grpSp>
        <p:nvGrpSpPr>
          <p:cNvPr id="14342" name="Group 8"/>
          <p:cNvGrpSpPr>
            <a:grpSpLocks/>
          </p:cNvGrpSpPr>
          <p:nvPr/>
        </p:nvGrpSpPr>
        <p:grpSpPr bwMode="auto">
          <a:xfrm>
            <a:off x="1547813" y="5949950"/>
            <a:ext cx="955675" cy="503238"/>
            <a:chOff x="1507" y="2705"/>
            <a:chExt cx="602" cy="317"/>
          </a:xfrm>
        </p:grpSpPr>
        <p:sp>
          <p:nvSpPr>
            <p:cNvPr id="14347" name="AutoShape 9"/>
            <p:cNvSpPr>
              <a:spLocks/>
            </p:cNvSpPr>
            <p:nvPr/>
          </p:nvSpPr>
          <p:spPr bwMode="auto">
            <a:xfrm>
              <a:off x="2018" y="2705"/>
              <a:ext cx="91" cy="317"/>
            </a:xfrm>
            <a:prstGeom prst="leftBrace">
              <a:avLst>
                <a:gd name="adj1" fmla="val 2902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4348" name="Text Box 10"/>
            <p:cNvSpPr txBox="1">
              <a:spLocks noChangeArrowheads="1"/>
            </p:cNvSpPr>
            <p:nvPr/>
          </p:nvSpPr>
          <p:spPr bwMode="auto">
            <a:xfrm>
              <a:off x="1507" y="2745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 == 3</a:t>
              </a:r>
            </a:p>
          </p:txBody>
        </p:sp>
      </p:grpSp>
      <p:grpSp>
        <p:nvGrpSpPr>
          <p:cNvPr id="14343" name="Group 11"/>
          <p:cNvGrpSpPr>
            <a:grpSpLocks/>
          </p:cNvGrpSpPr>
          <p:nvPr/>
        </p:nvGrpSpPr>
        <p:grpSpPr bwMode="auto">
          <a:xfrm>
            <a:off x="4519613" y="5013325"/>
            <a:ext cx="1012825" cy="576263"/>
            <a:chOff x="3379" y="3158"/>
            <a:chExt cx="638" cy="363"/>
          </a:xfrm>
        </p:grpSpPr>
        <p:sp>
          <p:nvSpPr>
            <p:cNvPr id="14345" name="AutoShape 12"/>
            <p:cNvSpPr>
              <a:spLocks/>
            </p:cNvSpPr>
            <p:nvPr/>
          </p:nvSpPr>
          <p:spPr bwMode="auto">
            <a:xfrm>
              <a:off x="3379" y="3158"/>
              <a:ext cx="91" cy="363"/>
            </a:xfrm>
            <a:prstGeom prst="rightBrace">
              <a:avLst>
                <a:gd name="adj1" fmla="val 3324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4346" name="Text Box 13"/>
            <p:cNvSpPr txBox="1">
              <a:spLocks noChangeArrowheads="1"/>
            </p:cNvSpPr>
            <p:nvPr/>
          </p:nvSpPr>
          <p:spPr bwMode="auto">
            <a:xfrm>
              <a:off x="3555" y="3219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 == 5</a:t>
              </a:r>
            </a:p>
          </p:txBody>
        </p:sp>
      </p:grpSp>
      <p:sp>
        <p:nvSpPr>
          <p:cNvPr id="14344" name="Text Box 14"/>
          <p:cNvSpPr txBox="1">
            <a:spLocks noChangeArrowheads="1"/>
          </p:cNvSpPr>
          <p:nvPr/>
        </p:nvSpPr>
        <p:spPr bwMode="auto">
          <a:xfrm>
            <a:off x="6084888" y="5661025"/>
            <a:ext cx="2551112" cy="4619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don't tempt fate!!!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698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14340" grpId="0"/>
      <p:bldP spid="143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Program anatomy</a:t>
            </a: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827088" y="1851025"/>
            <a:ext cx="26892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#include &lt;</a:t>
            </a:r>
            <a:r>
              <a:rPr lang="en-US" altLang="nl-BE" sz="2400" dirty="0" err="1">
                <a:latin typeface="Times New Roman" pitchFamily="18" charset="0"/>
              </a:rPr>
              <a:t>stdio.h</a:t>
            </a:r>
            <a:r>
              <a:rPr lang="en-US" altLang="nl-BE" sz="2400" dirty="0">
                <a:latin typeface="Times New Roman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2400" dirty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    double x, y, z</a:t>
            </a:r>
            <a:r>
              <a:rPr lang="en-US" altLang="nl-BE" sz="2400" dirty="0">
                <a:solidFill>
                  <a:srgbClr val="C00000"/>
                </a:solidFill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    x = 3.2</a:t>
            </a:r>
            <a:r>
              <a:rPr lang="en-US" altLang="nl-BE" sz="2400" dirty="0">
                <a:solidFill>
                  <a:srgbClr val="C00000"/>
                </a:solidFill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    y = -2.1;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    z =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    </a:t>
            </a:r>
            <a:r>
              <a:rPr lang="en-US" altLang="nl-BE" sz="2400" dirty="0" err="1">
                <a:latin typeface="Times New Roman" pitchFamily="18" charset="0"/>
              </a:rPr>
              <a:t>printf</a:t>
            </a:r>
            <a:r>
              <a:rPr lang="en-US" altLang="nl-BE" sz="2400" dirty="0">
                <a:latin typeface="Times New Roman" pitchFamily="18" charset="0"/>
              </a:rPr>
              <a:t>("%lf\n", 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dirty="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580063" y="2708275"/>
            <a:ext cx="1279525" cy="2808288"/>
            <a:chOff x="3515" y="1525"/>
            <a:chExt cx="806" cy="1769"/>
          </a:xfrm>
        </p:grpSpPr>
        <p:sp>
          <p:nvSpPr>
            <p:cNvPr id="13329" name="AutoShape 6"/>
            <p:cNvSpPr>
              <a:spLocks/>
            </p:cNvSpPr>
            <p:nvPr/>
          </p:nvSpPr>
          <p:spPr bwMode="auto">
            <a:xfrm>
              <a:off x="3515" y="1525"/>
              <a:ext cx="136" cy="1769"/>
            </a:xfrm>
            <a:prstGeom prst="rightBrace">
              <a:avLst>
                <a:gd name="adj1" fmla="val 10839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3330" name="Text Box 7"/>
            <p:cNvSpPr txBox="1">
              <a:spLocks noChangeArrowheads="1"/>
            </p:cNvSpPr>
            <p:nvPr/>
          </p:nvSpPr>
          <p:spPr bwMode="auto">
            <a:xfrm>
              <a:off x="3696" y="2292"/>
              <a:ext cx="62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function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924300" y="1844675"/>
            <a:ext cx="3028950" cy="576263"/>
            <a:chOff x="2472" y="981"/>
            <a:chExt cx="1908" cy="363"/>
          </a:xfrm>
        </p:grpSpPr>
        <p:sp>
          <p:nvSpPr>
            <p:cNvPr id="13327" name="AutoShape 8"/>
            <p:cNvSpPr>
              <a:spLocks/>
            </p:cNvSpPr>
            <p:nvPr/>
          </p:nvSpPr>
          <p:spPr bwMode="auto">
            <a:xfrm>
              <a:off x="2472" y="981"/>
              <a:ext cx="91" cy="363"/>
            </a:xfrm>
            <a:prstGeom prst="rightBrace">
              <a:avLst>
                <a:gd name="adj1" fmla="val 3324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3328" name="Text Box 9"/>
            <p:cNvSpPr txBox="1">
              <a:spLocks noChangeArrowheads="1"/>
            </p:cNvSpPr>
            <p:nvPr/>
          </p:nvSpPr>
          <p:spPr bwMode="auto">
            <a:xfrm>
              <a:off x="2608" y="1038"/>
              <a:ext cx="17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(standard library) includes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948488" y="1844675"/>
            <a:ext cx="1322387" cy="3743325"/>
            <a:chOff x="4377" y="981"/>
            <a:chExt cx="833" cy="2358"/>
          </a:xfrm>
        </p:grpSpPr>
        <p:sp>
          <p:nvSpPr>
            <p:cNvPr id="13325" name="AutoShape 11"/>
            <p:cNvSpPr>
              <a:spLocks/>
            </p:cNvSpPr>
            <p:nvPr/>
          </p:nvSpPr>
          <p:spPr bwMode="auto">
            <a:xfrm>
              <a:off x="4377" y="981"/>
              <a:ext cx="136" cy="2358"/>
            </a:xfrm>
            <a:prstGeom prst="rightBrace">
              <a:avLst>
                <a:gd name="adj1" fmla="val 14448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3326" name="Text Box 12"/>
            <p:cNvSpPr txBox="1">
              <a:spLocks noChangeArrowheads="1"/>
            </p:cNvSpPr>
            <p:nvPr/>
          </p:nvSpPr>
          <p:spPr bwMode="auto">
            <a:xfrm>
              <a:off x="4558" y="2020"/>
              <a:ext cx="6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program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414713" y="3140075"/>
            <a:ext cx="1589087" cy="1873250"/>
            <a:chOff x="2109" y="1933"/>
            <a:chExt cx="1001" cy="1180"/>
          </a:xfrm>
        </p:grpSpPr>
        <p:sp>
          <p:nvSpPr>
            <p:cNvPr id="13323" name="AutoShape 13"/>
            <p:cNvSpPr>
              <a:spLocks/>
            </p:cNvSpPr>
            <p:nvPr/>
          </p:nvSpPr>
          <p:spPr bwMode="auto">
            <a:xfrm>
              <a:off x="2109" y="1933"/>
              <a:ext cx="136" cy="1180"/>
            </a:xfrm>
            <a:prstGeom prst="rightBrace">
              <a:avLst>
                <a:gd name="adj1" fmla="val 7230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3324" name="Text Box 14"/>
            <p:cNvSpPr txBox="1">
              <a:spLocks noChangeArrowheads="1"/>
            </p:cNvSpPr>
            <p:nvPr/>
          </p:nvSpPr>
          <p:spPr bwMode="auto">
            <a:xfrm>
              <a:off x="2290" y="2383"/>
              <a:ext cx="8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statements</a:t>
              </a: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3414713" y="2563813"/>
            <a:ext cx="1974850" cy="576262"/>
            <a:chOff x="2151" y="1434"/>
            <a:chExt cx="1244" cy="363"/>
          </a:xfrm>
        </p:grpSpPr>
        <p:sp>
          <p:nvSpPr>
            <p:cNvPr id="13321" name="AutoShape 15"/>
            <p:cNvSpPr>
              <a:spLocks/>
            </p:cNvSpPr>
            <p:nvPr/>
          </p:nvSpPr>
          <p:spPr bwMode="auto">
            <a:xfrm>
              <a:off x="2151" y="1434"/>
              <a:ext cx="91" cy="363"/>
            </a:xfrm>
            <a:prstGeom prst="rightBrace">
              <a:avLst>
                <a:gd name="adj1" fmla="val 3324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3322" name="Text Box 16"/>
            <p:cNvSpPr txBox="1">
              <a:spLocks noChangeArrowheads="1"/>
            </p:cNvSpPr>
            <p:nvPr/>
          </p:nvSpPr>
          <p:spPr bwMode="auto">
            <a:xfrm>
              <a:off x="2287" y="1491"/>
              <a:ext cx="11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function header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71700" y="3356318"/>
            <a:ext cx="4779970" cy="2890841"/>
            <a:chOff x="2171700" y="3356318"/>
            <a:chExt cx="4779970" cy="2890841"/>
          </a:xfrm>
        </p:grpSpPr>
        <p:grpSp>
          <p:nvGrpSpPr>
            <p:cNvPr id="19" name="Group 13"/>
            <p:cNvGrpSpPr>
              <a:grpSpLocks/>
            </p:cNvGrpSpPr>
            <p:nvPr/>
          </p:nvGrpSpPr>
          <p:grpSpPr bwMode="auto">
            <a:xfrm>
              <a:off x="2916239" y="3356318"/>
              <a:ext cx="4035431" cy="2890841"/>
              <a:chOff x="2271" y="1121"/>
              <a:chExt cx="2542" cy="1821"/>
            </a:xfrm>
          </p:grpSpPr>
          <p:sp>
            <p:nvSpPr>
              <p:cNvPr id="20" name="Line 4"/>
              <p:cNvSpPr>
                <a:spLocks noChangeShapeType="1"/>
              </p:cNvSpPr>
              <p:nvPr/>
            </p:nvSpPr>
            <p:spPr bwMode="auto">
              <a:xfrm flipH="1" flipV="1">
                <a:off x="2271" y="1121"/>
                <a:ext cx="609" cy="171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21" name="Text Box 5"/>
              <p:cNvSpPr txBox="1">
                <a:spLocks noChangeArrowheads="1"/>
              </p:cNvSpPr>
              <p:nvPr/>
            </p:nvSpPr>
            <p:spPr bwMode="auto">
              <a:xfrm>
                <a:off x="2913" y="2709"/>
                <a:ext cx="190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 smtClean="0">
                    <a:solidFill>
                      <a:srgbClr val="FF0000"/>
                    </a:solidFill>
                  </a:rPr>
                  <a:t>each statement ends with ';'</a:t>
                </a:r>
                <a:endParaRPr lang="en-US" altLang="nl-BE" sz="1800" dirty="0">
                  <a:latin typeface="Times New Roman" pitchFamily="18" charset="0"/>
                </a:endParaRPr>
              </a:p>
            </p:txBody>
          </p:sp>
        </p:grpSp>
        <p:sp>
          <p:nvSpPr>
            <p:cNvPr id="22" name="Line 4"/>
            <p:cNvSpPr>
              <a:spLocks noChangeShapeType="1"/>
            </p:cNvSpPr>
            <p:nvPr/>
          </p:nvSpPr>
          <p:spPr bwMode="auto">
            <a:xfrm flipH="1" flipV="1">
              <a:off x="2171700" y="3677443"/>
              <a:ext cx="1711327" cy="24077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337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Scope: external variables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468313" y="1625600"/>
            <a:ext cx="31686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66FF"/>
                </a:solidFill>
                <a:latin typeface="Times New Roman" panose="02020603050405020304" pitchFamily="18" charset="0"/>
              </a:rPr>
              <a:t>double stack[80];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66FF"/>
                </a:solidFill>
                <a:latin typeface="Times New Roman" panose="02020603050405020304" pitchFamily="18" charset="0"/>
              </a:rPr>
              <a:t>int stackTop = -1;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468313" y="2997200"/>
            <a:ext cx="3170237" cy="284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isEmpty(void)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extern int stackTop;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stackTop &lt;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push(double element)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extern double stack[];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    extern int stackTop;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stack[++stackTop] = element;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5365" name="Line 6"/>
          <p:cNvSpPr>
            <a:spLocks noChangeShapeType="1"/>
          </p:cNvSpPr>
          <p:nvPr/>
        </p:nvSpPr>
        <p:spPr bwMode="auto">
          <a:xfrm flipH="1" flipV="1">
            <a:off x="2843213" y="3573463"/>
            <a:ext cx="1657350" cy="5048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Line 7"/>
          <p:cNvSpPr>
            <a:spLocks noChangeShapeType="1"/>
          </p:cNvSpPr>
          <p:nvPr/>
        </p:nvSpPr>
        <p:spPr bwMode="auto">
          <a:xfrm flipH="1">
            <a:off x="2987675" y="4365625"/>
            <a:ext cx="1584325" cy="6477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Line 8"/>
          <p:cNvSpPr>
            <a:spLocks noChangeShapeType="1"/>
          </p:cNvSpPr>
          <p:nvPr/>
        </p:nvSpPr>
        <p:spPr bwMode="auto">
          <a:xfrm flipH="1">
            <a:off x="2627313" y="2057400"/>
            <a:ext cx="1800225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Text Box 9"/>
          <p:cNvSpPr txBox="1">
            <a:spLocks noChangeArrowheads="1"/>
          </p:cNvSpPr>
          <p:nvPr/>
        </p:nvSpPr>
        <p:spPr bwMode="auto">
          <a:xfrm>
            <a:off x="4767263" y="3952875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3300"/>
                </a:solidFill>
              </a:rPr>
              <a:t>declarations</a:t>
            </a:r>
          </a:p>
        </p:txBody>
      </p:sp>
      <p:sp>
        <p:nvSpPr>
          <p:cNvPr id="15369" name="Text Box 10"/>
          <p:cNvSpPr txBox="1">
            <a:spLocks noChangeArrowheads="1"/>
          </p:cNvSpPr>
          <p:nvPr/>
        </p:nvSpPr>
        <p:spPr bwMode="auto">
          <a:xfrm>
            <a:off x="4716463" y="1835150"/>
            <a:ext cx="1212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0066FF"/>
                </a:solidFill>
              </a:rPr>
              <a:t>definitions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059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Scope: multiple files</a:t>
            </a:r>
          </a:p>
        </p:txBody>
      </p:sp>
      <p:grpSp>
        <p:nvGrpSpPr>
          <p:cNvPr id="16387" name="Group 16"/>
          <p:cNvGrpSpPr>
            <a:grpSpLocks/>
          </p:cNvGrpSpPr>
          <p:nvPr/>
        </p:nvGrpSpPr>
        <p:grpSpPr bwMode="auto">
          <a:xfrm>
            <a:off x="231775" y="1333500"/>
            <a:ext cx="3744913" cy="5164138"/>
            <a:chOff x="146" y="840"/>
            <a:chExt cx="2359" cy="3253"/>
          </a:xfrm>
        </p:grpSpPr>
        <p:sp>
          <p:nvSpPr>
            <p:cNvPr id="16398" name="Text Box 5"/>
            <p:cNvSpPr txBox="1">
              <a:spLocks noChangeArrowheads="1"/>
            </p:cNvSpPr>
            <p:nvPr/>
          </p:nvSpPr>
          <p:spPr bwMode="auto">
            <a:xfrm>
              <a:off x="146" y="1103"/>
              <a:ext cx="2359" cy="29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#include "</a:t>
              </a:r>
              <a:r>
                <a:rPr lang="en-US" altLang="nl-BE" sz="16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stack.h</a:t>
              </a:r>
              <a:r>
                <a:rPr lang="en-US" altLang="nl-BE" sz="1600">
                  <a:latin typeface="Times New Roman" panose="02020603050405020304" pitchFamily="18" charset="0"/>
                </a:rPr>
                <a:t>"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/* stack and stackTop could be accessed */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int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for (;;)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if (scanf("%lf", &amp;x))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</a:t>
              </a:r>
              <a:r>
                <a:rPr lang="en-US" altLang="nl-BE" sz="1600">
                  <a:solidFill>
                    <a:srgbClr val="FF3300"/>
                  </a:solidFill>
                  <a:latin typeface="Times New Roman" panose="02020603050405020304" pitchFamily="18" charset="0"/>
                </a:rPr>
                <a:t>push</a:t>
              </a:r>
              <a:r>
                <a:rPr lang="en-US" altLang="nl-BE" sz="1600">
                  <a:latin typeface="Times New Roman" panose="02020603050405020304" pitchFamily="18" charset="0"/>
                </a:rPr>
                <a:t>(x);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else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if (isOperator(str))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double op2 = </a:t>
              </a:r>
              <a:r>
                <a:rPr lang="en-US" altLang="nl-BE" sz="1600">
                  <a:solidFill>
                    <a:srgbClr val="FF3300"/>
                  </a:solidFill>
                  <a:latin typeface="Times New Roman" panose="02020603050405020304" pitchFamily="18" charset="0"/>
                </a:rPr>
                <a:t>pop</a:t>
              </a:r>
              <a:r>
                <a:rPr lang="en-US" altLang="nl-BE" sz="1600">
                  <a:latin typeface="Times New Roman" panose="02020603050405020304" pitchFamily="18" charset="0"/>
                </a:rPr>
                <a:t>(),  op1 = </a:t>
              </a:r>
              <a:r>
                <a:rPr lang="en-US" altLang="nl-BE" sz="1600">
                  <a:solidFill>
                    <a:srgbClr val="FF3300"/>
                  </a:solidFill>
                  <a:latin typeface="Times New Roman" panose="02020603050405020304" pitchFamily="18" charset="0"/>
                </a:rPr>
                <a:t>pop</a:t>
              </a:r>
              <a:r>
                <a:rPr lang="en-US" altLang="nl-BE" sz="1600">
                  <a:latin typeface="Times New Roman" panose="02020603050405020304" pitchFamily="18" charset="0"/>
                </a:rPr>
                <a:t>();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</a:t>
              </a:r>
              <a:r>
                <a:rPr lang="en-US" altLang="nl-BE" sz="1600">
                  <a:solidFill>
                    <a:srgbClr val="FF3300"/>
                  </a:solidFill>
                  <a:latin typeface="Times New Roman" panose="02020603050405020304" pitchFamily="18" charset="0"/>
                </a:rPr>
                <a:t>push</a:t>
              </a:r>
              <a:r>
                <a:rPr lang="en-US" altLang="nl-BE" sz="1600">
                  <a:latin typeface="Times New Roman" panose="02020603050405020304" pitchFamily="18" charset="0"/>
                </a:rPr>
                <a:t>(result);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} else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return EXIT_SUCCESS;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16399" name="Text Box 8"/>
            <p:cNvSpPr txBox="1">
              <a:spLocks noChangeArrowheads="1"/>
            </p:cNvSpPr>
            <p:nvPr/>
          </p:nvSpPr>
          <p:spPr bwMode="auto">
            <a:xfrm>
              <a:off x="146" y="840"/>
              <a:ext cx="7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file </a:t>
              </a:r>
              <a:r>
                <a:rPr lang="en-US" altLang="nl-BE" sz="1800">
                  <a:latin typeface="Times New Roman" panose="02020603050405020304" pitchFamily="18" charset="0"/>
                </a:rPr>
                <a:t>calc.c</a:t>
              </a:r>
              <a:r>
                <a:rPr lang="en-US" altLang="nl-BE" sz="1800"/>
                <a:t>:</a:t>
              </a:r>
            </a:p>
          </p:txBody>
        </p:sp>
      </p:grpSp>
      <p:grpSp>
        <p:nvGrpSpPr>
          <p:cNvPr id="16388" name="Group 12"/>
          <p:cNvGrpSpPr>
            <a:grpSpLocks/>
          </p:cNvGrpSpPr>
          <p:nvPr/>
        </p:nvGrpSpPr>
        <p:grpSpPr bwMode="auto">
          <a:xfrm>
            <a:off x="5865813" y="1308100"/>
            <a:ext cx="3168650" cy="1363663"/>
            <a:chOff x="3106" y="795"/>
            <a:chExt cx="1996" cy="859"/>
          </a:xfrm>
        </p:grpSpPr>
        <p:sp>
          <p:nvSpPr>
            <p:cNvPr id="16396" name="Text Box 6"/>
            <p:cNvSpPr txBox="1">
              <a:spLocks noChangeArrowheads="1"/>
            </p:cNvSpPr>
            <p:nvPr/>
          </p:nvSpPr>
          <p:spPr bwMode="auto">
            <a:xfrm>
              <a:off x="3106" y="1071"/>
              <a:ext cx="1996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isEmpty(void);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void push(double element);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double pop(void);</a:t>
              </a:r>
            </a:p>
          </p:txBody>
        </p:sp>
        <p:sp>
          <p:nvSpPr>
            <p:cNvPr id="16397" name="Text Box 9"/>
            <p:cNvSpPr txBox="1">
              <a:spLocks noChangeArrowheads="1"/>
            </p:cNvSpPr>
            <p:nvPr/>
          </p:nvSpPr>
          <p:spPr bwMode="auto">
            <a:xfrm>
              <a:off x="3107" y="795"/>
              <a:ext cx="7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file </a:t>
              </a:r>
              <a:r>
                <a:rPr lang="en-US" altLang="nl-BE" sz="1800">
                  <a:latin typeface="Times New Roman" panose="02020603050405020304" pitchFamily="18" charset="0"/>
                </a:rPr>
                <a:t>stack.h</a:t>
              </a:r>
              <a:r>
                <a:rPr lang="en-US" altLang="nl-BE" sz="1800"/>
                <a:t>:</a:t>
              </a:r>
            </a:p>
          </p:txBody>
        </p:sp>
      </p:grpSp>
      <p:grpSp>
        <p:nvGrpSpPr>
          <p:cNvPr id="16389" name="Group 13"/>
          <p:cNvGrpSpPr>
            <a:grpSpLocks/>
          </p:cNvGrpSpPr>
          <p:nvPr/>
        </p:nvGrpSpPr>
        <p:grpSpPr bwMode="auto">
          <a:xfrm>
            <a:off x="5846763" y="3141663"/>
            <a:ext cx="3189287" cy="3541712"/>
            <a:chOff x="3094" y="1752"/>
            <a:chExt cx="2009" cy="2231"/>
          </a:xfrm>
        </p:grpSpPr>
        <p:sp>
          <p:nvSpPr>
            <p:cNvPr id="16394" name="Text Box 7"/>
            <p:cNvSpPr txBox="1">
              <a:spLocks noChangeArrowheads="1"/>
            </p:cNvSpPr>
            <p:nvPr/>
          </p:nvSpPr>
          <p:spPr bwMode="auto">
            <a:xfrm>
              <a:off x="3106" y="2016"/>
              <a:ext cx="1997" cy="19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#include "</a:t>
              </a: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stack.h</a:t>
              </a:r>
              <a:r>
                <a:rPr lang="en-US" altLang="nl-BE" sz="1800">
                  <a:latin typeface="Times New Roman" panose="02020603050405020304" pitchFamily="18" charset="0"/>
                </a:rPr>
                <a:t>"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const unsigned MaxSize = 80;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double stack[MaxSize];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stackTop = -1;</a:t>
              </a:r>
              <a:r>
                <a:rPr lang="en-US" altLang="nl-BE" sz="1800"/>
                <a:t>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isEmpty(void)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return stackTop &lt;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void push(double element)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stack[++stackTop] = element;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6395" name="Text Box 10"/>
            <p:cNvSpPr txBox="1">
              <a:spLocks noChangeArrowheads="1"/>
            </p:cNvSpPr>
            <p:nvPr/>
          </p:nvSpPr>
          <p:spPr bwMode="auto">
            <a:xfrm>
              <a:off x="3094" y="1752"/>
              <a:ext cx="7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file </a:t>
              </a:r>
              <a:r>
                <a:rPr lang="en-US" altLang="nl-BE" sz="1800">
                  <a:latin typeface="Times New Roman" panose="02020603050405020304" pitchFamily="18" charset="0"/>
                </a:rPr>
                <a:t>stack.c</a:t>
              </a:r>
              <a:r>
                <a:rPr lang="en-US" altLang="nl-BE" sz="1800"/>
                <a:t>:</a:t>
              </a:r>
            </a:p>
          </p:txBody>
        </p:sp>
      </p:grpSp>
      <p:sp>
        <p:nvSpPr>
          <p:cNvPr id="16390" name="Text Box 14"/>
          <p:cNvSpPr txBox="1">
            <a:spLocks noChangeArrowheads="1"/>
          </p:cNvSpPr>
          <p:nvPr/>
        </p:nvSpPr>
        <p:spPr bwMode="auto">
          <a:xfrm>
            <a:off x="4140200" y="2997200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3300"/>
                </a:solidFill>
              </a:rPr>
              <a:t>declarations</a:t>
            </a:r>
          </a:p>
        </p:txBody>
      </p:sp>
      <p:sp>
        <p:nvSpPr>
          <p:cNvPr id="16391" name="Line 17"/>
          <p:cNvSpPr>
            <a:spLocks noChangeShapeType="1"/>
          </p:cNvSpPr>
          <p:nvPr/>
        </p:nvSpPr>
        <p:spPr bwMode="auto">
          <a:xfrm flipH="1" flipV="1">
            <a:off x="1908175" y="2060575"/>
            <a:ext cx="2159000" cy="10795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Line 18"/>
          <p:cNvSpPr>
            <a:spLocks noChangeShapeType="1"/>
          </p:cNvSpPr>
          <p:nvPr/>
        </p:nvSpPr>
        <p:spPr bwMode="auto">
          <a:xfrm>
            <a:off x="5508625" y="3357563"/>
            <a:ext cx="1511300" cy="28733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19"/>
          <p:cNvSpPr>
            <a:spLocks noChangeShapeType="1"/>
          </p:cNvSpPr>
          <p:nvPr/>
        </p:nvSpPr>
        <p:spPr bwMode="auto">
          <a:xfrm flipV="1">
            <a:off x="5364163" y="2420938"/>
            <a:ext cx="431800" cy="5762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3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Scope: rules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exactly one definition</a:t>
            </a:r>
          </a:p>
          <a:p>
            <a:pPr eaLnBrk="1" hangingPunct="1"/>
            <a:r>
              <a:rPr lang="en-US" altLang="nl-BE" smtClean="0"/>
              <a:t>possibly many declarations</a:t>
            </a:r>
          </a:p>
          <a:p>
            <a:pPr eaLnBrk="1" hangingPunct="1"/>
            <a:r>
              <a:rPr lang="en-US" altLang="nl-BE" smtClean="0"/>
              <a:t>array size is</a:t>
            </a:r>
          </a:p>
          <a:p>
            <a:pPr lvl="1" eaLnBrk="1" hangingPunct="1"/>
            <a:r>
              <a:rPr lang="en-US" altLang="nl-BE" smtClean="0"/>
              <a:t>optional in declaration</a:t>
            </a:r>
          </a:p>
          <a:p>
            <a:pPr lvl="1" eaLnBrk="1" hangingPunct="1"/>
            <a:r>
              <a:rPr lang="en-US" altLang="nl-BE" smtClean="0"/>
              <a:t>mandatory in definition</a:t>
            </a:r>
          </a:p>
          <a:p>
            <a:pPr eaLnBrk="1" hangingPunct="1"/>
            <a:r>
              <a:rPr lang="en-US" altLang="nl-BE" smtClean="0"/>
              <a:t>variable initialization only in definition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446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Static external variables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231775" y="1333500"/>
            <a:ext cx="3744913" cy="5164138"/>
            <a:chOff x="146" y="840"/>
            <a:chExt cx="2359" cy="3253"/>
          </a:xfrm>
        </p:grpSpPr>
        <p:sp>
          <p:nvSpPr>
            <p:cNvPr id="18444" name="Text Box 4"/>
            <p:cNvSpPr txBox="1">
              <a:spLocks noChangeArrowheads="1"/>
            </p:cNvSpPr>
            <p:nvPr/>
          </p:nvSpPr>
          <p:spPr bwMode="auto">
            <a:xfrm>
              <a:off x="146" y="1103"/>
              <a:ext cx="2359" cy="29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#include "stack.h"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/* stack and stackTop </a:t>
              </a:r>
              <a:r>
                <a:rPr lang="en-US" altLang="nl-BE" sz="1600">
                  <a:solidFill>
                    <a:srgbClr val="FF3300"/>
                  </a:solidFill>
                  <a:latin typeface="Times New Roman" panose="02020603050405020304" pitchFamily="18" charset="0"/>
                </a:rPr>
                <a:t>can't</a:t>
              </a:r>
              <a:r>
                <a:rPr lang="en-US" altLang="nl-BE" sz="1600">
                  <a:latin typeface="Times New Roman" panose="02020603050405020304" pitchFamily="18" charset="0"/>
                </a:rPr>
                <a:t> be accessed */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int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for (;;)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if (scanf("%lf", &amp;x))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push(x);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else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if (isOperator(str))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double op2 = pop(),  op1 = pop();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push(result);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} else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    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    return EXIT_SUCCESS;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600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18445" name="Text Box 5"/>
            <p:cNvSpPr txBox="1">
              <a:spLocks noChangeArrowheads="1"/>
            </p:cNvSpPr>
            <p:nvPr/>
          </p:nvSpPr>
          <p:spPr bwMode="auto">
            <a:xfrm>
              <a:off x="146" y="840"/>
              <a:ext cx="7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file </a:t>
              </a:r>
              <a:r>
                <a:rPr lang="en-US" altLang="nl-BE" sz="1800">
                  <a:latin typeface="Times New Roman" panose="02020603050405020304" pitchFamily="18" charset="0"/>
                </a:rPr>
                <a:t>calc.c</a:t>
              </a:r>
              <a:r>
                <a:rPr lang="en-US" altLang="nl-BE" sz="1800"/>
                <a:t>:</a:t>
              </a:r>
            </a:p>
          </p:txBody>
        </p:sp>
      </p:grpSp>
      <p:grpSp>
        <p:nvGrpSpPr>
          <p:cNvPr id="18436" name="Group 6"/>
          <p:cNvGrpSpPr>
            <a:grpSpLocks/>
          </p:cNvGrpSpPr>
          <p:nvPr/>
        </p:nvGrpSpPr>
        <p:grpSpPr bwMode="auto">
          <a:xfrm>
            <a:off x="5580063" y="1308100"/>
            <a:ext cx="3455987" cy="1363663"/>
            <a:chOff x="3106" y="795"/>
            <a:chExt cx="1996" cy="859"/>
          </a:xfrm>
        </p:grpSpPr>
        <p:sp>
          <p:nvSpPr>
            <p:cNvPr id="18442" name="Text Box 7"/>
            <p:cNvSpPr txBox="1">
              <a:spLocks noChangeArrowheads="1"/>
            </p:cNvSpPr>
            <p:nvPr/>
          </p:nvSpPr>
          <p:spPr bwMode="auto">
            <a:xfrm>
              <a:off x="3106" y="1071"/>
              <a:ext cx="1996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isEmpty(void);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void push(double element);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double pop(void);</a:t>
              </a:r>
            </a:p>
          </p:txBody>
        </p:sp>
        <p:sp>
          <p:nvSpPr>
            <p:cNvPr id="18443" name="Text Box 8"/>
            <p:cNvSpPr txBox="1">
              <a:spLocks noChangeArrowheads="1"/>
            </p:cNvSpPr>
            <p:nvPr/>
          </p:nvSpPr>
          <p:spPr bwMode="auto">
            <a:xfrm>
              <a:off x="3107" y="795"/>
              <a:ext cx="7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file </a:t>
              </a:r>
              <a:r>
                <a:rPr lang="en-US" altLang="nl-BE" sz="1800">
                  <a:latin typeface="Times New Roman" panose="02020603050405020304" pitchFamily="18" charset="0"/>
                </a:rPr>
                <a:t>stack.h</a:t>
              </a:r>
              <a:r>
                <a:rPr lang="en-US" altLang="nl-BE" sz="1800"/>
                <a:t>:</a:t>
              </a:r>
            </a:p>
          </p:txBody>
        </p:sp>
      </p:grpSp>
      <p:grpSp>
        <p:nvGrpSpPr>
          <p:cNvPr id="18437" name="Group 9"/>
          <p:cNvGrpSpPr>
            <a:grpSpLocks/>
          </p:cNvGrpSpPr>
          <p:nvPr/>
        </p:nvGrpSpPr>
        <p:grpSpPr bwMode="auto">
          <a:xfrm>
            <a:off x="5513388" y="2982913"/>
            <a:ext cx="3522662" cy="3541712"/>
            <a:chOff x="3094" y="1752"/>
            <a:chExt cx="2219" cy="2231"/>
          </a:xfrm>
        </p:grpSpPr>
        <p:sp>
          <p:nvSpPr>
            <p:cNvPr id="18440" name="Text Box 10"/>
            <p:cNvSpPr txBox="1">
              <a:spLocks noChangeArrowheads="1"/>
            </p:cNvSpPr>
            <p:nvPr/>
          </p:nvSpPr>
          <p:spPr bwMode="auto">
            <a:xfrm>
              <a:off x="3106" y="2016"/>
              <a:ext cx="2207" cy="19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#include "stack.h"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static const unsigned MaxSize = 80;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static</a:t>
              </a:r>
              <a:r>
                <a:rPr lang="en-US" altLang="nl-BE" sz="1800">
                  <a:latin typeface="Times New Roman" panose="02020603050405020304" pitchFamily="18" charset="0"/>
                </a:rPr>
                <a:t> double stack[80];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3300"/>
                  </a:solidFill>
                  <a:latin typeface="Times New Roman" panose="02020603050405020304" pitchFamily="18" charset="0"/>
                </a:rPr>
                <a:t>static</a:t>
              </a:r>
              <a:r>
                <a:rPr lang="en-US" altLang="nl-BE" sz="1800">
                  <a:latin typeface="Times New Roman" panose="02020603050405020304" pitchFamily="18" charset="0"/>
                </a:rPr>
                <a:t> int stackTop = -1;</a:t>
              </a:r>
              <a:r>
                <a:rPr lang="en-US" altLang="nl-BE" sz="1800"/>
                <a:t>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isEmpty(void)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return stackTop &lt;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void push(double element)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stack[++stackTop] = element;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8441" name="Text Box 11"/>
            <p:cNvSpPr txBox="1">
              <a:spLocks noChangeArrowheads="1"/>
            </p:cNvSpPr>
            <p:nvPr/>
          </p:nvSpPr>
          <p:spPr bwMode="auto">
            <a:xfrm>
              <a:off x="3094" y="1752"/>
              <a:ext cx="7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file </a:t>
              </a:r>
              <a:r>
                <a:rPr lang="en-US" altLang="nl-BE" sz="1800">
                  <a:latin typeface="Times New Roman" panose="02020603050405020304" pitchFamily="18" charset="0"/>
                </a:rPr>
                <a:t>stack.c</a:t>
              </a:r>
              <a:r>
                <a:rPr lang="en-US" altLang="nl-BE" sz="1800"/>
                <a:t>:</a:t>
              </a:r>
            </a:p>
          </p:txBody>
        </p:sp>
      </p:grpSp>
      <p:sp>
        <p:nvSpPr>
          <p:cNvPr id="18438" name="Text Box 12"/>
          <p:cNvSpPr txBox="1">
            <a:spLocks noChangeArrowheads="1"/>
          </p:cNvSpPr>
          <p:nvPr/>
        </p:nvSpPr>
        <p:spPr bwMode="auto">
          <a:xfrm>
            <a:off x="4105275" y="4365625"/>
            <a:ext cx="140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static</a:t>
            </a:r>
            <a:r>
              <a:rPr lang="en-US" altLang="nl-BE" sz="1800">
                <a:solidFill>
                  <a:srgbClr val="FF3300"/>
                </a:solidFill>
              </a:rPr>
              <a:t> </a:t>
            </a:r>
            <a:r>
              <a:rPr lang="en-US" altLang="nl-BE" sz="1800"/>
              <a:t>limits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scope to file</a:t>
            </a:r>
          </a:p>
        </p:txBody>
      </p:sp>
      <p:sp>
        <p:nvSpPr>
          <p:cNvPr id="18439" name="Text Box 16"/>
          <p:cNvSpPr txBox="1">
            <a:spLocks noChangeArrowheads="1"/>
          </p:cNvSpPr>
          <p:nvPr/>
        </p:nvSpPr>
        <p:spPr bwMode="auto">
          <a:xfrm>
            <a:off x="4178300" y="5537200"/>
            <a:ext cx="11112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works for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functions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too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239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Static internal variables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static internal variables keep value between calls to function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331913" y="2959100"/>
            <a:ext cx="285908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unsigned uniqueIdentifier()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3300"/>
                </a:solidFill>
                <a:latin typeface="Times New Roman" panose="02020603050405020304" pitchFamily="18" charset="0"/>
              </a:rPr>
              <a:t>static</a:t>
            </a:r>
            <a:r>
              <a:rPr lang="en-US" altLang="nl-BE" sz="1800">
                <a:latin typeface="Times New Roman" panose="02020603050405020304" pitchFamily="18" charset="0"/>
              </a:rPr>
              <a:t> unsigned id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id++;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5076825" y="2924175"/>
            <a:ext cx="21399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first call:		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second call:	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third call:	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93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Variable initialization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mtClean="0"/>
              <a:t>internal variables: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expression or constant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each time the block is entered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static internal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expression or constant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first time function is called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nl-BE" smtClean="0"/>
              <a:t>external variables: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constant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mtClean="0"/>
              <a:t>once at start of execution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330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C: recursion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nl-BE" sz="2800" smtClean="0"/>
              <a:t>functions can call themselves, e.g.,</a:t>
            </a:r>
          </a:p>
          <a:p>
            <a:pPr eaLnBrk="1" hangingPunct="1">
              <a:lnSpc>
                <a:spcPct val="90000"/>
              </a:lnSpc>
            </a:pPr>
            <a:endParaRPr lang="en-US" altLang="nl-BE" sz="2800" smtClean="0"/>
          </a:p>
          <a:p>
            <a:pPr eaLnBrk="1" hangingPunct="1">
              <a:lnSpc>
                <a:spcPct val="90000"/>
              </a:lnSpc>
            </a:pPr>
            <a:endParaRPr lang="en-US" altLang="nl-BE" sz="2800" smtClean="0"/>
          </a:p>
          <a:p>
            <a:pPr eaLnBrk="1" hangingPunct="1">
              <a:lnSpc>
                <a:spcPct val="90000"/>
              </a:lnSpc>
            </a:pPr>
            <a:endParaRPr lang="en-US" altLang="nl-BE" sz="2800" smtClean="0"/>
          </a:p>
          <a:p>
            <a:pPr eaLnBrk="1" hangingPunct="1">
              <a:lnSpc>
                <a:spcPct val="90000"/>
              </a:lnSpc>
            </a:pPr>
            <a:endParaRPr lang="en-US" altLang="nl-BE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nl-BE" sz="2800" smtClean="0"/>
              <a:t>Note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 smtClean="0"/>
              <a:t>automatic variables are created each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 smtClean="0"/>
              <a:t>not faster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 smtClean="0"/>
              <a:t>generally, more memory consumption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nl-BE" sz="2400" smtClean="0"/>
              <a:t>often more compact, elegant, closer to mathematics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195513" y="2276475"/>
            <a:ext cx="3589337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unsigned long fac(unsigned long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(n == 0 || n ==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n*fac(n-1);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450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 preprocessor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nl-BE" smtClean="0">
                <a:latin typeface="Times New Roman" panose="02020603050405020304" pitchFamily="18" charset="0"/>
              </a:rPr>
              <a:t>#include &lt;</a:t>
            </a:r>
            <a:r>
              <a:rPr lang="en-US" altLang="nl-BE" i="1" smtClean="0">
                <a:latin typeface="Times New Roman" panose="02020603050405020304" pitchFamily="18" charset="0"/>
              </a:rPr>
              <a:t>file-name</a:t>
            </a:r>
            <a:r>
              <a:rPr lang="en-US" altLang="nl-BE" smtClean="0">
                <a:latin typeface="Times New Roman" panose="02020603050405020304" pitchFamily="18" charset="0"/>
              </a:rPr>
              <a:t>&gt;</a:t>
            </a:r>
          </a:p>
          <a:p>
            <a:pPr lvl="1" eaLnBrk="1" hangingPunct="1"/>
            <a:r>
              <a:rPr lang="en-US" altLang="nl-BE" smtClean="0"/>
              <a:t>literally insert file from standard include location</a:t>
            </a:r>
          </a:p>
          <a:p>
            <a:pPr eaLnBrk="1" hangingPunct="1"/>
            <a:r>
              <a:rPr lang="en-US" altLang="nl-BE" smtClean="0">
                <a:latin typeface="Times New Roman" panose="02020603050405020304" pitchFamily="18" charset="0"/>
              </a:rPr>
              <a:t>#include "</a:t>
            </a:r>
            <a:r>
              <a:rPr lang="en-US" altLang="nl-BE" i="1" smtClean="0">
                <a:latin typeface="Times New Roman" panose="02020603050405020304" pitchFamily="18" charset="0"/>
              </a:rPr>
              <a:t>path-name</a:t>
            </a:r>
            <a:r>
              <a:rPr lang="en-US" altLang="nl-BE" smtClean="0">
                <a:latin typeface="Times New Roman" panose="02020603050405020304" pitchFamily="18" charset="0"/>
              </a:rPr>
              <a:t>"</a:t>
            </a:r>
          </a:p>
          <a:p>
            <a:pPr lvl="1" eaLnBrk="1" hangingPunct="1"/>
            <a:r>
              <a:rPr lang="en-US" altLang="nl-BE" smtClean="0"/>
              <a:t>literally insert specified file</a:t>
            </a:r>
            <a:endParaRPr lang="en-US" altLang="nl-BE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nl-BE" smtClean="0">
                <a:latin typeface="Times New Roman" panose="02020603050405020304" pitchFamily="18" charset="0"/>
              </a:rPr>
              <a:t>#define </a:t>
            </a:r>
            <a:r>
              <a:rPr lang="en-US" altLang="nl-BE" i="1" smtClean="0">
                <a:latin typeface="Times New Roman" panose="02020603050405020304" pitchFamily="18" charset="0"/>
              </a:rPr>
              <a:t>NAME</a:t>
            </a:r>
            <a:r>
              <a:rPr lang="en-US" altLang="nl-BE" smtClean="0">
                <a:latin typeface="Times New Roman" panose="02020603050405020304" pitchFamily="18" charset="0"/>
              </a:rPr>
              <a:t> </a:t>
            </a:r>
            <a:r>
              <a:rPr lang="en-US" altLang="nl-BE" i="1" smtClean="0">
                <a:latin typeface="Times New Roman" panose="02020603050405020304" pitchFamily="18" charset="0"/>
              </a:rPr>
              <a:t>replacement</a:t>
            </a:r>
          </a:p>
          <a:p>
            <a:pPr lvl="1" eaLnBrk="1" hangingPunct="1"/>
            <a:r>
              <a:rPr lang="en-US" altLang="nl-BE" smtClean="0"/>
              <a:t>replace </a:t>
            </a:r>
            <a:r>
              <a:rPr lang="en-US" altLang="nl-BE" i="1" smtClean="0">
                <a:latin typeface="Times New Roman" panose="02020603050405020304" pitchFamily="18" charset="0"/>
              </a:rPr>
              <a:t>NAME</a:t>
            </a:r>
            <a:r>
              <a:rPr lang="en-US" altLang="nl-BE" smtClean="0"/>
              <a:t> everywhere in file with </a:t>
            </a:r>
            <a:r>
              <a:rPr lang="en-US" altLang="nl-BE" i="1" smtClean="0">
                <a:latin typeface="Times New Roman" panose="02020603050405020304" pitchFamily="18" charset="0"/>
              </a:rPr>
              <a:t>replacement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22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 preprocessor: </a:t>
            </a:r>
            <a:r>
              <a:rPr lang="en-US" altLang="nl-BE" smtClean="0">
                <a:latin typeface="Times New Roman" panose="02020603050405020304" pitchFamily="18" charset="0"/>
              </a:rPr>
              <a:t>#define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971550" y="1484313"/>
            <a:ext cx="4491038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#define ADD '+'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#define SUBSTRACT '-'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#define PI 3.14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calculate(char op, double x, double 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switch (op)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case ADD: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case SUBSTRACT: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return x –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2314575" y="5734050"/>
            <a:ext cx="5670550" cy="4048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usually can be done more elegantly with </a:t>
            </a:r>
            <a:r>
              <a:rPr lang="en-US" altLang="nl-BE" sz="1800">
                <a:latin typeface="Times New Roman" panose="02020603050405020304" pitchFamily="18" charset="0"/>
              </a:rPr>
              <a:t>const</a:t>
            </a:r>
            <a:r>
              <a:rPr lang="en-US" altLang="nl-BE" sz="1800"/>
              <a:t> or </a:t>
            </a:r>
            <a:r>
              <a:rPr lang="en-US" altLang="nl-BE" sz="1800">
                <a:latin typeface="Times New Roman" panose="02020603050405020304" pitchFamily="18" charset="0"/>
              </a:rPr>
              <a:t>enum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161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Building</a:t>
            </a:r>
          </a:p>
        </p:txBody>
      </p:sp>
      <p:grpSp>
        <p:nvGrpSpPr>
          <p:cNvPr id="24579" name="Group 31"/>
          <p:cNvGrpSpPr>
            <a:grpSpLocks/>
          </p:cNvGrpSpPr>
          <p:nvPr/>
        </p:nvGrpSpPr>
        <p:grpSpPr bwMode="auto">
          <a:xfrm>
            <a:off x="1331913" y="1052513"/>
            <a:ext cx="1171575" cy="1447800"/>
            <a:chOff x="612" y="948"/>
            <a:chExt cx="738" cy="912"/>
          </a:xfrm>
        </p:grpSpPr>
        <p:sp>
          <p:nvSpPr>
            <p:cNvPr id="24634" name="Text Box 9"/>
            <p:cNvSpPr txBox="1">
              <a:spLocks noChangeArrowheads="1"/>
            </p:cNvSpPr>
            <p:nvPr/>
          </p:nvSpPr>
          <p:spPr bwMode="auto">
            <a:xfrm>
              <a:off x="645" y="948"/>
              <a:ext cx="4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calc.c</a:t>
              </a:r>
            </a:p>
          </p:txBody>
        </p:sp>
        <p:grpSp>
          <p:nvGrpSpPr>
            <p:cNvPr id="24635" name="Group 14"/>
            <p:cNvGrpSpPr>
              <a:grpSpLocks/>
            </p:cNvGrpSpPr>
            <p:nvPr/>
          </p:nvGrpSpPr>
          <p:grpSpPr bwMode="auto">
            <a:xfrm>
              <a:off x="612" y="1200"/>
              <a:ext cx="738" cy="660"/>
              <a:chOff x="645" y="1203"/>
              <a:chExt cx="738" cy="938"/>
            </a:xfrm>
          </p:grpSpPr>
          <p:sp>
            <p:nvSpPr>
              <p:cNvPr id="24636" name="AutoShape 6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37" name="Text Box 13"/>
              <p:cNvSpPr txBox="1">
                <a:spLocks noChangeArrowheads="1"/>
              </p:cNvSpPr>
              <p:nvPr/>
            </p:nvSpPr>
            <p:spPr bwMode="auto">
              <a:xfrm>
                <a:off x="645" y="1203"/>
                <a:ext cx="642" cy="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#include "stack.h"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BE" sz="90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int main(void) {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 …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 push(5.0);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 …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}</a:t>
                </a:r>
              </a:p>
            </p:txBody>
          </p:sp>
        </p:grpSp>
      </p:grpSp>
      <p:grpSp>
        <p:nvGrpSpPr>
          <p:cNvPr id="24580" name="Group 25"/>
          <p:cNvGrpSpPr>
            <a:grpSpLocks/>
          </p:cNvGrpSpPr>
          <p:nvPr/>
        </p:nvGrpSpPr>
        <p:grpSpPr bwMode="auto">
          <a:xfrm>
            <a:off x="6659563" y="1060450"/>
            <a:ext cx="1104900" cy="1439863"/>
            <a:chOff x="1598" y="935"/>
            <a:chExt cx="696" cy="907"/>
          </a:xfrm>
        </p:grpSpPr>
        <p:sp>
          <p:nvSpPr>
            <p:cNvPr id="24630" name="Text Box 10"/>
            <p:cNvSpPr txBox="1">
              <a:spLocks noChangeArrowheads="1"/>
            </p:cNvSpPr>
            <p:nvPr/>
          </p:nvSpPr>
          <p:spPr bwMode="auto">
            <a:xfrm>
              <a:off x="1625" y="935"/>
              <a:ext cx="5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stack.c</a:t>
              </a:r>
            </a:p>
          </p:txBody>
        </p:sp>
        <p:grpSp>
          <p:nvGrpSpPr>
            <p:cNvPr id="24631" name="Group 15"/>
            <p:cNvGrpSpPr>
              <a:grpSpLocks/>
            </p:cNvGrpSpPr>
            <p:nvPr/>
          </p:nvGrpSpPr>
          <p:grpSpPr bwMode="auto">
            <a:xfrm>
              <a:off x="1598" y="1200"/>
              <a:ext cx="696" cy="642"/>
              <a:chOff x="645" y="1203"/>
              <a:chExt cx="743" cy="912"/>
            </a:xfrm>
          </p:grpSpPr>
          <p:sp>
            <p:nvSpPr>
              <p:cNvPr id="24632" name="AutoShape 16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33" name="Text Box 17"/>
              <p:cNvSpPr txBox="1">
                <a:spLocks noChangeArrowheads="1"/>
              </p:cNvSpPr>
              <p:nvPr/>
            </p:nvSpPr>
            <p:spPr bwMode="auto">
              <a:xfrm>
                <a:off x="645" y="1203"/>
                <a:ext cx="743" cy="8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#include "stack.h"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BE" sz="90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void push(double x)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{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stack[top++] = x;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}</a:t>
                </a:r>
              </a:p>
            </p:txBody>
          </p:sp>
        </p:grpSp>
      </p:grpSp>
      <p:sp>
        <p:nvSpPr>
          <p:cNvPr id="24581" name="AutoShape 18"/>
          <p:cNvSpPr>
            <a:spLocks noChangeArrowheads="1"/>
          </p:cNvSpPr>
          <p:nvPr/>
        </p:nvSpPr>
        <p:spPr bwMode="auto">
          <a:xfrm>
            <a:off x="2482850" y="2643188"/>
            <a:ext cx="1008063" cy="576262"/>
          </a:xfrm>
          <a:custGeom>
            <a:avLst/>
            <a:gdLst>
              <a:gd name="T0" fmla="*/ 41165139 w 21600"/>
              <a:gd name="T1" fmla="*/ 7686988 h 21600"/>
              <a:gd name="T2" fmla="*/ 23522963 w 21600"/>
              <a:gd name="T3" fmla="*/ 15373977 h 21600"/>
              <a:gd name="T4" fmla="*/ 5880741 w 21600"/>
              <a:gd name="T5" fmla="*/ 7686988 h 21600"/>
              <a:gd name="T6" fmla="*/ 235229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cpp</a:t>
            </a:r>
          </a:p>
        </p:txBody>
      </p:sp>
      <p:grpSp>
        <p:nvGrpSpPr>
          <p:cNvPr id="24582" name="Group 59"/>
          <p:cNvGrpSpPr>
            <a:grpSpLocks/>
          </p:cNvGrpSpPr>
          <p:nvPr/>
        </p:nvGrpSpPr>
        <p:grpSpPr bwMode="auto">
          <a:xfrm>
            <a:off x="3938588" y="1060450"/>
            <a:ext cx="1136650" cy="1439863"/>
            <a:chOff x="1973" y="754"/>
            <a:chExt cx="716" cy="907"/>
          </a:xfrm>
        </p:grpSpPr>
        <p:sp>
          <p:nvSpPr>
            <p:cNvPr id="24626" name="Text Box 11"/>
            <p:cNvSpPr txBox="1">
              <a:spLocks noChangeArrowheads="1"/>
            </p:cNvSpPr>
            <p:nvPr/>
          </p:nvSpPr>
          <p:spPr bwMode="auto">
            <a:xfrm>
              <a:off x="2018" y="754"/>
              <a:ext cx="5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stack.h</a:t>
              </a:r>
            </a:p>
          </p:txBody>
        </p:sp>
        <p:grpSp>
          <p:nvGrpSpPr>
            <p:cNvPr id="24627" name="Group 22"/>
            <p:cNvGrpSpPr>
              <a:grpSpLocks/>
            </p:cNvGrpSpPr>
            <p:nvPr/>
          </p:nvGrpSpPr>
          <p:grpSpPr bwMode="auto">
            <a:xfrm>
              <a:off x="1973" y="1026"/>
              <a:ext cx="716" cy="635"/>
              <a:chOff x="3666" y="1207"/>
              <a:chExt cx="716" cy="635"/>
            </a:xfrm>
          </p:grpSpPr>
          <p:sp>
            <p:nvSpPr>
              <p:cNvPr id="24628" name="AutoShape 8"/>
              <p:cNvSpPr>
                <a:spLocks noChangeArrowheads="1"/>
              </p:cNvSpPr>
              <p:nvPr/>
            </p:nvSpPr>
            <p:spPr bwMode="auto">
              <a:xfrm>
                <a:off x="3696" y="1207"/>
                <a:ext cx="636" cy="635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29" name="Text Box 21"/>
              <p:cNvSpPr txBox="1">
                <a:spLocks noChangeArrowheads="1"/>
              </p:cNvSpPr>
              <p:nvPr/>
            </p:nvSpPr>
            <p:spPr bwMode="auto">
              <a:xfrm>
                <a:off x="3666" y="1211"/>
                <a:ext cx="716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void push(double x);</a:t>
                </a:r>
              </a:p>
            </p:txBody>
          </p:sp>
        </p:grpSp>
      </p:grpSp>
      <p:cxnSp>
        <p:nvCxnSpPr>
          <p:cNvPr id="24583" name="AutoShape 23"/>
          <p:cNvCxnSpPr>
            <a:cxnSpLocks noChangeShapeType="1"/>
            <a:stCxn id="24633" idx="1"/>
            <a:endCxn id="24590" idx="3"/>
          </p:cNvCxnSpPr>
          <p:nvPr/>
        </p:nvCxnSpPr>
        <p:spPr bwMode="auto">
          <a:xfrm rot="10800000" flipV="1">
            <a:off x="5940425" y="1936750"/>
            <a:ext cx="719138" cy="706438"/>
          </a:xfrm>
          <a:prstGeom prst="bentConnector2">
            <a:avLst/>
          </a:prstGeom>
          <a:noFill/>
          <a:ln w="9525">
            <a:solidFill>
              <a:srgbClr val="FF33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4" name="AutoShape 24"/>
          <p:cNvCxnSpPr>
            <a:cxnSpLocks noChangeShapeType="1"/>
            <a:stCxn id="24628" idx="1"/>
            <a:endCxn id="24581" idx="0"/>
          </p:cNvCxnSpPr>
          <p:nvPr/>
        </p:nvCxnSpPr>
        <p:spPr bwMode="auto">
          <a:xfrm rot="10800000" flipV="1">
            <a:off x="3365500" y="1997075"/>
            <a:ext cx="620713" cy="935038"/>
          </a:xfrm>
          <a:prstGeom prst="bentConnector3">
            <a:avLst>
              <a:gd name="adj1" fmla="val 3989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585" name="Group 26"/>
          <p:cNvGrpSpPr>
            <a:grpSpLocks/>
          </p:cNvGrpSpPr>
          <p:nvPr/>
        </p:nvGrpSpPr>
        <p:grpSpPr bwMode="auto">
          <a:xfrm>
            <a:off x="6891338" y="2716213"/>
            <a:ext cx="1136650" cy="1468437"/>
            <a:chOff x="1598" y="935"/>
            <a:chExt cx="716" cy="925"/>
          </a:xfrm>
        </p:grpSpPr>
        <p:sp>
          <p:nvSpPr>
            <p:cNvPr id="24622" name="Text Box 27"/>
            <p:cNvSpPr txBox="1">
              <a:spLocks noChangeArrowheads="1"/>
            </p:cNvSpPr>
            <p:nvPr/>
          </p:nvSpPr>
          <p:spPr bwMode="auto">
            <a:xfrm>
              <a:off x="1625" y="935"/>
              <a:ext cx="59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stack.c'</a:t>
              </a:r>
            </a:p>
          </p:txBody>
        </p:sp>
        <p:grpSp>
          <p:nvGrpSpPr>
            <p:cNvPr id="24623" name="Group 28"/>
            <p:cNvGrpSpPr>
              <a:grpSpLocks/>
            </p:cNvGrpSpPr>
            <p:nvPr/>
          </p:nvGrpSpPr>
          <p:grpSpPr bwMode="auto">
            <a:xfrm>
              <a:off x="1598" y="1200"/>
              <a:ext cx="716" cy="660"/>
              <a:chOff x="645" y="1203"/>
              <a:chExt cx="763" cy="938"/>
            </a:xfrm>
          </p:grpSpPr>
          <p:sp>
            <p:nvSpPr>
              <p:cNvPr id="24624" name="AutoShape 29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25" name="Text Box 30"/>
              <p:cNvSpPr txBox="1">
                <a:spLocks noChangeArrowheads="1"/>
              </p:cNvSpPr>
              <p:nvPr/>
            </p:nvSpPr>
            <p:spPr bwMode="auto">
              <a:xfrm>
                <a:off x="645" y="1203"/>
                <a:ext cx="763" cy="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void push(double x);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BE" sz="90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void push(double x)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{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stack[top++] = x;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}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BE" sz="9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4586" name="Group 32"/>
          <p:cNvGrpSpPr>
            <a:grpSpLocks/>
          </p:cNvGrpSpPr>
          <p:nvPr/>
        </p:nvGrpSpPr>
        <p:grpSpPr bwMode="auto">
          <a:xfrm>
            <a:off x="827088" y="2716213"/>
            <a:ext cx="1171575" cy="1584325"/>
            <a:chOff x="612" y="948"/>
            <a:chExt cx="738" cy="998"/>
          </a:xfrm>
        </p:grpSpPr>
        <p:sp>
          <p:nvSpPr>
            <p:cNvPr id="24618" name="Text Box 33"/>
            <p:cNvSpPr txBox="1">
              <a:spLocks noChangeArrowheads="1"/>
            </p:cNvSpPr>
            <p:nvPr/>
          </p:nvSpPr>
          <p:spPr bwMode="auto">
            <a:xfrm>
              <a:off x="645" y="948"/>
              <a:ext cx="5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calc.c'</a:t>
              </a:r>
            </a:p>
          </p:txBody>
        </p:sp>
        <p:grpSp>
          <p:nvGrpSpPr>
            <p:cNvPr id="24619" name="Group 34"/>
            <p:cNvGrpSpPr>
              <a:grpSpLocks/>
            </p:cNvGrpSpPr>
            <p:nvPr/>
          </p:nvGrpSpPr>
          <p:grpSpPr bwMode="auto">
            <a:xfrm>
              <a:off x="612" y="1200"/>
              <a:ext cx="738" cy="746"/>
              <a:chOff x="645" y="1203"/>
              <a:chExt cx="738" cy="1059"/>
            </a:xfrm>
          </p:grpSpPr>
          <p:sp>
            <p:nvSpPr>
              <p:cNvPr id="24620" name="AutoShape 35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21" name="Text Box 36"/>
              <p:cNvSpPr txBox="1">
                <a:spLocks noChangeArrowheads="1"/>
              </p:cNvSpPr>
              <p:nvPr/>
            </p:nvSpPr>
            <p:spPr bwMode="auto">
              <a:xfrm>
                <a:off x="645" y="1203"/>
                <a:ext cx="662" cy="10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void push(double);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BE" sz="90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int main(void) {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 …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 push(5.0);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    …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900">
                    <a:latin typeface="Times New Roman" panose="02020603050405020304" pitchFamily="18" charset="0"/>
                  </a:rPr>
                  <a:t>}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nl-BE" sz="900">
                  <a:latin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24587" name="AutoShape 37"/>
          <p:cNvCxnSpPr>
            <a:cxnSpLocks noChangeShapeType="1"/>
            <a:stCxn id="24636" idx="3"/>
            <a:endCxn id="24581" idx="3"/>
          </p:cNvCxnSpPr>
          <p:nvPr/>
        </p:nvCxnSpPr>
        <p:spPr bwMode="auto">
          <a:xfrm>
            <a:off x="2503488" y="1965325"/>
            <a:ext cx="484187" cy="677863"/>
          </a:xfrm>
          <a:prstGeom prst="bentConnector2">
            <a:avLst/>
          </a:prstGeom>
          <a:noFill/>
          <a:ln w="9525">
            <a:solidFill>
              <a:srgbClr val="0066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AutoShape 38"/>
          <p:cNvCxnSpPr>
            <a:cxnSpLocks noChangeShapeType="1"/>
            <a:stCxn id="24581" idx="2"/>
            <a:endCxn id="24621" idx="0"/>
          </p:cNvCxnSpPr>
          <p:nvPr/>
        </p:nvCxnSpPr>
        <p:spPr bwMode="auto">
          <a:xfrm flipH="1">
            <a:off x="1352550" y="2932113"/>
            <a:ext cx="1255713" cy="184150"/>
          </a:xfrm>
          <a:prstGeom prst="straightConnector1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AutoShape 39"/>
          <p:cNvCxnSpPr>
            <a:cxnSpLocks noChangeShapeType="1"/>
            <a:stCxn id="24590" idx="0"/>
            <a:endCxn id="24625" idx="0"/>
          </p:cNvCxnSpPr>
          <p:nvPr/>
        </p:nvCxnSpPr>
        <p:spPr bwMode="auto">
          <a:xfrm>
            <a:off x="6318250" y="2932113"/>
            <a:ext cx="1141413" cy="204787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0" name="AutoShape 40"/>
          <p:cNvSpPr>
            <a:spLocks noChangeArrowheads="1"/>
          </p:cNvSpPr>
          <p:nvPr/>
        </p:nvSpPr>
        <p:spPr bwMode="auto">
          <a:xfrm>
            <a:off x="5435600" y="2643188"/>
            <a:ext cx="1008063" cy="576262"/>
          </a:xfrm>
          <a:custGeom>
            <a:avLst/>
            <a:gdLst>
              <a:gd name="T0" fmla="*/ 41165139 w 21600"/>
              <a:gd name="T1" fmla="*/ 7686988 h 21600"/>
              <a:gd name="T2" fmla="*/ 23522963 w 21600"/>
              <a:gd name="T3" fmla="*/ 15373977 h 21600"/>
              <a:gd name="T4" fmla="*/ 5880741 w 21600"/>
              <a:gd name="T5" fmla="*/ 7686988 h 21600"/>
              <a:gd name="T6" fmla="*/ 235229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cpp</a:t>
            </a:r>
          </a:p>
        </p:txBody>
      </p:sp>
      <p:cxnSp>
        <p:nvCxnSpPr>
          <p:cNvPr id="24591" name="AutoShape 41"/>
          <p:cNvCxnSpPr>
            <a:cxnSpLocks noChangeShapeType="1"/>
            <a:stCxn id="24628" idx="3"/>
            <a:endCxn id="24590" idx="2"/>
          </p:cNvCxnSpPr>
          <p:nvPr/>
        </p:nvCxnSpPr>
        <p:spPr bwMode="auto">
          <a:xfrm>
            <a:off x="4995863" y="1997075"/>
            <a:ext cx="565150" cy="935038"/>
          </a:xfrm>
          <a:prstGeom prst="bentConnector3">
            <a:avLst>
              <a:gd name="adj1" fmla="val 3876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2" name="AutoShape 42"/>
          <p:cNvSpPr>
            <a:spLocks noChangeArrowheads="1"/>
          </p:cNvSpPr>
          <p:nvPr/>
        </p:nvSpPr>
        <p:spPr bwMode="auto">
          <a:xfrm>
            <a:off x="2505075" y="3363913"/>
            <a:ext cx="576263" cy="503237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cc</a:t>
            </a:r>
          </a:p>
        </p:txBody>
      </p:sp>
      <p:sp>
        <p:nvSpPr>
          <p:cNvPr id="24593" name="AutoShape 44"/>
          <p:cNvSpPr>
            <a:spLocks noChangeArrowheads="1"/>
          </p:cNvSpPr>
          <p:nvPr/>
        </p:nvSpPr>
        <p:spPr bwMode="auto">
          <a:xfrm>
            <a:off x="5867400" y="3395663"/>
            <a:ext cx="576263" cy="503237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cc</a:t>
            </a:r>
          </a:p>
        </p:txBody>
      </p:sp>
      <p:cxnSp>
        <p:nvCxnSpPr>
          <p:cNvPr id="24594" name="AutoShape 45"/>
          <p:cNvCxnSpPr>
            <a:cxnSpLocks noChangeShapeType="1"/>
            <a:stCxn id="24620" idx="3"/>
            <a:endCxn id="24592" idx="2"/>
          </p:cNvCxnSpPr>
          <p:nvPr/>
        </p:nvCxnSpPr>
        <p:spPr bwMode="auto">
          <a:xfrm flipV="1">
            <a:off x="1998663" y="3616325"/>
            <a:ext cx="506412" cy="12700"/>
          </a:xfrm>
          <a:prstGeom prst="straightConnector1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AutoShape 46"/>
          <p:cNvCxnSpPr>
            <a:cxnSpLocks noChangeShapeType="1"/>
            <a:stCxn id="24624" idx="1"/>
            <a:endCxn id="24593" idx="2"/>
          </p:cNvCxnSpPr>
          <p:nvPr/>
        </p:nvCxnSpPr>
        <p:spPr bwMode="auto">
          <a:xfrm flipH="1" flipV="1">
            <a:off x="6443663" y="3648075"/>
            <a:ext cx="465137" cy="1588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596" name="Group 47"/>
          <p:cNvGrpSpPr>
            <a:grpSpLocks/>
          </p:cNvGrpSpPr>
          <p:nvPr/>
        </p:nvGrpSpPr>
        <p:grpSpPr bwMode="auto">
          <a:xfrm>
            <a:off x="2270125" y="4032250"/>
            <a:ext cx="1171575" cy="1419225"/>
            <a:chOff x="612" y="948"/>
            <a:chExt cx="738" cy="894"/>
          </a:xfrm>
        </p:grpSpPr>
        <p:sp>
          <p:nvSpPr>
            <p:cNvPr id="24614" name="Text Box 48"/>
            <p:cNvSpPr txBox="1">
              <a:spLocks noChangeArrowheads="1"/>
            </p:cNvSpPr>
            <p:nvPr/>
          </p:nvSpPr>
          <p:spPr bwMode="auto">
            <a:xfrm>
              <a:off x="645" y="948"/>
              <a:ext cx="4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calc.o</a:t>
              </a:r>
            </a:p>
          </p:txBody>
        </p:sp>
        <p:grpSp>
          <p:nvGrpSpPr>
            <p:cNvPr id="24615" name="Group 49"/>
            <p:cNvGrpSpPr>
              <a:grpSpLocks/>
            </p:cNvGrpSpPr>
            <p:nvPr/>
          </p:nvGrpSpPr>
          <p:grpSpPr bwMode="auto">
            <a:xfrm>
              <a:off x="612" y="1192"/>
              <a:ext cx="738" cy="650"/>
              <a:chOff x="645" y="1192"/>
              <a:chExt cx="738" cy="923"/>
            </a:xfrm>
          </p:grpSpPr>
          <p:sp>
            <p:nvSpPr>
              <p:cNvPr id="24616" name="AutoShape 50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17" name="Text Box 51"/>
              <p:cNvSpPr txBox="1">
                <a:spLocks noChangeArrowheads="1"/>
              </p:cNvSpPr>
              <p:nvPr/>
            </p:nvSpPr>
            <p:spPr bwMode="auto">
              <a:xfrm>
                <a:off x="645" y="1192"/>
                <a:ext cx="676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000">
                    <a:latin typeface="Times New Roman" panose="02020603050405020304" pitchFamily="18" charset="0"/>
                  </a:rPr>
                  <a:t>01101001111000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000">
                    <a:latin typeface="Times New Roman" panose="02020603050405020304" pitchFamily="18" charset="0"/>
                  </a:rPr>
                  <a:t>10101000101010</a:t>
                </a:r>
              </a:p>
            </p:txBody>
          </p:sp>
        </p:grpSp>
      </p:grpSp>
      <p:grpSp>
        <p:nvGrpSpPr>
          <p:cNvPr id="24597" name="Group 52"/>
          <p:cNvGrpSpPr>
            <a:grpSpLocks/>
          </p:cNvGrpSpPr>
          <p:nvPr/>
        </p:nvGrpSpPr>
        <p:grpSpPr bwMode="auto">
          <a:xfrm>
            <a:off x="5632450" y="4032250"/>
            <a:ext cx="1171575" cy="1419225"/>
            <a:chOff x="612" y="948"/>
            <a:chExt cx="738" cy="894"/>
          </a:xfrm>
        </p:grpSpPr>
        <p:sp>
          <p:nvSpPr>
            <p:cNvPr id="24610" name="Text Box 53"/>
            <p:cNvSpPr txBox="1">
              <a:spLocks noChangeArrowheads="1"/>
            </p:cNvSpPr>
            <p:nvPr/>
          </p:nvSpPr>
          <p:spPr bwMode="auto">
            <a:xfrm>
              <a:off x="645" y="948"/>
              <a:ext cx="5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stack.o</a:t>
              </a:r>
            </a:p>
          </p:txBody>
        </p:sp>
        <p:grpSp>
          <p:nvGrpSpPr>
            <p:cNvPr id="24611" name="Group 54"/>
            <p:cNvGrpSpPr>
              <a:grpSpLocks/>
            </p:cNvGrpSpPr>
            <p:nvPr/>
          </p:nvGrpSpPr>
          <p:grpSpPr bwMode="auto">
            <a:xfrm>
              <a:off x="612" y="1192"/>
              <a:ext cx="738" cy="650"/>
              <a:chOff x="645" y="1192"/>
              <a:chExt cx="738" cy="923"/>
            </a:xfrm>
          </p:grpSpPr>
          <p:sp>
            <p:nvSpPr>
              <p:cNvPr id="24612" name="AutoShape 55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13" name="Text Box 56"/>
              <p:cNvSpPr txBox="1">
                <a:spLocks noChangeArrowheads="1"/>
              </p:cNvSpPr>
              <p:nvPr/>
            </p:nvSpPr>
            <p:spPr bwMode="auto">
              <a:xfrm>
                <a:off x="645" y="1192"/>
                <a:ext cx="676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000">
                    <a:latin typeface="Times New Roman" panose="02020603050405020304" pitchFamily="18" charset="0"/>
                  </a:rPr>
                  <a:t>01101001111000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000">
                    <a:latin typeface="Times New Roman" panose="02020603050405020304" pitchFamily="18" charset="0"/>
                  </a:rPr>
                  <a:t>10101000101010</a:t>
                </a:r>
              </a:p>
            </p:txBody>
          </p:sp>
        </p:grpSp>
      </p:grpSp>
      <p:cxnSp>
        <p:nvCxnSpPr>
          <p:cNvPr id="24598" name="AutoShape 57"/>
          <p:cNvCxnSpPr>
            <a:cxnSpLocks noChangeShapeType="1"/>
            <a:stCxn id="24592" idx="2"/>
            <a:endCxn id="24617" idx="0"/>
          </p:cNvCxnSpPr>
          <p:nvPr/>
        </p:nvCxnSpPr>
        <p:spPr bwMode="auto">
          <a:xfrm>
            <a:off x="2794000" y="3867150"/>
            <a:ext cx="12700" cy="552450"/>
          </a:xfrm>
          <a:prstGeom prst="straightConnector1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9" name="AutoShape 58"/>
          <p:cNvCxnSpPr>
            <a:cxnSpLocks noChangeShapeType="1"/>
            <a:stCxn id="24593" idx="2"/>
            <a:endCxn id="24613" idx="0"/>
          </p:cNvCxnSpPr>
          <p:nvPr/>
        </p:nvCxnSpPr>
        <p:spPr bwMode="auto">
          <a:xfrm>
            <a:off x="6156325" y="3898900"/>
            <a:ext cx="12700" cy="520700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0" name="AutoShape 60"/>
          <p:cNvSpPr>
            <a:spLocks noChangeArrowheads="1"/>
          </p:cNvSpPr>
          <p:nvPr/>
        </p:nvSpPr>
        <p:spPr bwMode="auto">
          <a:xfrm>
            <a:off x="4067175" y="4587875"/>
            <a:ext cx="720725" cy="720725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ld</a:t>
            </a:r>
          </a:p>
        </p:txBody>
      </p:sp>
      <p:cxnSp>
        <p:nvCxnSpPr>
          <p:cNvPr id="24601" name="AutoShape 62"/>
          <p:cNvCxnSpPr>
            <a:cxnSpLocks noChangeShapeType="1"/>
            <a:stCxn id="24616" idx="3"/>
            <a:endCxn id="24600" idx="1"/>
          </p:cNvCxnSpPr>
          <p:nvPr/>
        </p:nvCxnSpPr>
        <p:spPr bwMode="auto">
          <a:xfrm>
            <a:off x="3441700" y="4945063"/>
            <a:ext cx="625475" cy="3175"/>
          </a:xfrm>
          <a:prstGeom prst="straightConnector1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2" name="AutoShape 63"/>
          <p:cNvCxnSpPr>
            <a:cxnSpLocks noChangeShapeType="1"/>
            <a:stCxn id="24612" idx="1"/>
            <a:endCxn id="24600" idx="3"/>
          </p:cNvCxnSpPr>
          <p:nvPr/>
        </p:nvCxnSpPr>
        <p:spPr bwMode="auto">
          <a:xfrm flipH="1">
            <a:off x="4787900" y="4945063"/>
            <a:ext cx="863600" cy="3175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603" name="Group 70"/>
          <p:cNvGrpSpPr>
            <a:grpSpLocks/>
          </p:cNvGrpSpPr>
          <p:nvPr/>
        </p:nvGrpSpPr>
        <p:grpSpPr bwMode="auto">
          <a:xfrm>
            <a:off x="3881438" y="5300663"/>
            <a:ext cx="1171575" cy="936625"/>
            <a:chOff x="2445" y="3339"/>
            <a:chExt cx="738" cy="590"/>
          </a:xfrm>
        </p:grpSpPr>
        <p:sp>
          <p:nvSpPr>
            <p:cNvPr id="24606" name="Text Box 65"/>
            <p:cNvSpPr txBox="1">
              <a:spLocks noChangeArrowheads="1"/>
            </p:cNvSpPr>
            <p:nvPr/>
          </p:nvSpPr>
          <p:spPr bwMode="auto">
            <a:xfrm>
              <a:off x="2478" y="3339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calc.exe</a:t>
              </a:r>
            </a:p>
          </p:txBody>
        </p:sp>
        <p:grpSp>
          <p:nvGrpSpPr>
            <p:cNvPr id="24607" name="Group 66"/>
            <p:cNvGrpSpPr>
              <a:grpSpLocks/>
            </p:cNvGrpSpPr>
            <p:nvPr/>
          </p:nvGrpSpPr>
          <p:grpSpPr bwMode="auto">
            <a:xfrm>
              <a:off x="2445" y="3583"/>
              <a:ext cx="738" cy="346"/>
              <a:chOff x="645" y="1192"/>
              <a:chExt cx="738" cy="923"/>
            </a:xfrm>
          </p:grpSpPr>
          <p:sp>
            <p:nvSpPr>
              <p:cNvPr id="24608" name="AutoShape 67"/>
              <p:cNvSpPr>
                <a:spLocks noChangeArrowheads="1"/>
              </p:cNvSpPr>
              <p:nvPr/>
            </p:nvSpPr>
            <p:spPr bwMode="auto">
              <a:xfrm>
                <a:off x="657" y="1207"/>
                <a:ext cx="726" cy="908"/>
              </a:xfrm>
              <a:prstGeom prst="foldedCorner">
                <a:avLst>
                  <a:gd name="adj" fmla="val 12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24609" name="Text Box 68"/>
              <p:cNvSpPr txBox="1">
                <a:spLocks noChangeArrowheads="1"/>
              </p:cNvSpPr>
              <p:nvPr/>
            </p:nvSpPr>
            <p:spPr bwMode="auto">
              <a:xfrm>
                <a:off x="645" y="1192"/>
                <a:ext cx="676" cy="6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000">
                    <a:latin typeface="Times New Roman" panose="02020603050405020304" pitchFamily="18" charset="0"/>
                  </a:rPr>
                  <a:t>01101001111000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000">
                    <a:latin typeface="Times New Roman" panose="02020603050405020304" pitchFamily="18" charset="0"/>
                  </a:rPr>
                  <a:t>10101000101010</a:t>
                </a:r>
              </a:p>
            </p:txBody>
          </p:sp>
        </p:grpSp>
      </p:grpSp>
      <p:cxnSp>
        <p:nvCxnSpPr>
          <p:cNvPr id="24604" name="AutoShape 69"/>
          <p:cNvCxnSpPr>
            <a:cxnSpLocks noChangeShapeType="1"/>
            <a:stCxn id="24600" idx="2"/>
            <a:endCxn id="24609" idx="0"/>
          </p:cNvCxnSpPr>
          <p:nvPr/>
        </p:nvCxnSpPr>
        <p:spPr bwMode="auto">
          <a:xfrm flipH="1">
            <a:off x="4418013" y="5308600"/>
            <a:ext cx="9525" cy="379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5" name="TextBox 1"/>
          <p:cNvSpPr txBox="1">
            <a:spLocks noChangeArrowheads="1"/>
          </p:cNvSpPr>
          <p:nvPr/>
        </p:nvSpPr>
        <p:spPr bwMode="auto">
          <a:xfrm>
            <a:off x="149225" y="5805488"/>
            <a:ext cx="2262188" cy="922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cpp: C preprocessor</a:t>
            </a:r>
            <a:br>
              <a:rPr lang="en-US" altLang="en-US"/>
            </a:br>
            <a:r>
              <a:rPr lang="en-US" altLang="en-US"/>
              <a:t>cc: C compiler</a:t>
            </a:r>
            <a:br>
              <a:rPr lang="en-US" altLang="en-US"/>
            </a:br>
            <a:r>
              <a:rPr lang="en-US" altLang="en-US"/>
              <a:t>ld: loader or linker</a:t>
            </a:r>
            <a:endParaRPr lang="nl-BE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37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Variables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827088" y="1884363"/>
            <a:ext cx="26892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24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</a:t>
            </a:r>
            <a:r>
              <a:rPr lang="en-US" altLang="nl-BE" sz="2400">
                <a:solidFill>
                  <a:srgbClr val="FF0000"/>
                </a:solidFill>
                <a:latin typeface="Times New Roman" pitchFamily="18" charset="0"/>
              </a:rPr>
              <a:t>double x, y, 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</a:t>
            </a: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x = 3.2;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    y = -2.1;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    z = x +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printf("%lf\n", 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987675" y="1743075"/>
            <a:ext cx="5554663" cy="2838450"/>
            <a:chOff x="1882" y="1007"/>
            <a:chExt cx="3499" cy="1788"/>
          </a:xfrm>
        </p:grpSpPr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 flipH="1">
              <a:off x="1882" y="1207"/>
              <a:ext cx="998" cy="7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4347" name="Text Box 11"/>
            <p:cNvSpPr txBox="1">
              <a:spLocks noChangeArrowheads="1"/>
            </p:cNvSpPr>
            <p:nvPr/>
          </p:nvSpPr>
          <p:spPr bwMode="auto">
            <a:xfrm>
              <a:off x="2913" y="1007"/>
              <a:ext cx="2468" cy="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variable declaration</a:t>
              </a:r>
              <a:r>
                <a:rPr lang="en-US" altLang="nl-BE" sz="1800"/>
                <a:t>:</a:t>
              </a:r>
              <a:br>
                <a:rPr lang="en-US" altLang="nl-BE" sz="1800"/>
              </a:br>
              <a:r>
                <a:rPr lang="en-US" altLang="nl-BE" sz="1800"/>
                <a:t>  three variables named </a:t>
              </a:r>
              <a:r>
                <a:rPr lang="en-US" altLang="nl-BE" sz="1800">
                  <a:latin typeface="Times New Roman" pitchFamily="18" charset="0"/>
                </a:rPr>
                <a:t>x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y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z</a:t>
              </a:r>
              <a:r>
                <a:rPr lang="en-US" altLang="nl-BE" sz="1800"/>
                <a:t/>
              </a:r>
              <a:br>
                <a:rPr lang="en-US" altLang="nl-BE" sz="1800"/>
              </a:br>
              <a:r>
                <a:rPr lang="en-US" altLang="nl-BE" sz="1800"/>
                <a:t>  of type </a:t>
              </a:r>
              <a:r>
                <a:rPr lang="en-US" altLang="nl-BE" sz="1800">
                  <a:latin typeface="Times New Roman" pitchFamily="18" charset="0"/>
                </a:rPr>
                <a:t>double </a:t>
              </a:r>
              <a:br>
                <a:rPr lang="en-US" altLang="nl-BE" sz="1800">
                  <a:latin typeface="Times New Roman" pitchFamily="18" charset="0"/>
                </a:rPr>
              </a:br>
              <a:endParaRPr lang="en-US" altLang="nl-BE" sz="180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variable names are case sensitive,</a:t>
              </a:r>
              <a:br>
                <a:rPr lang="en-US" altLang="nl-BE" sz="1800"/>
              </a:br>
              <a:r>
                <a:rPr lang="en-US" altLang="nl-BE" sz="1800"/>
                <a:t>  i.e., </a:t>
              </a:r>
              <a:r>
                <a:rPr lang="en-US" altLang="nl-BE" sz="1800">
                  <a:latin typeface="Times New Roman" pitchFamily="18" charset="0"/>
                </a:rPr>
                <a:t>x </a:t>
              </a:r>
              <a:r>
                <a:rPr lang="en-US" altLang="nl-BE" sz="1800">
                  <a:latin typeface="Times New Roman" pitchFamily="18" charset="0"/>
                  <a:sym typeface="Symbol" pitchFamily="18" charset="2"/>
                </a:rPr>
                <a:t></a:t>
              </a:r>
              <a:r>
                <a:rPr lang="en-US" altLang="nl-BE" sz="1800">
                  <a:latin typeface="Times New Roman" pitchFamily="18" charset="0"/>
                </a:rPr>
                <a:t> X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variable names start with a letter and</a:t>
              </a:r>
              <a:br>
                <a:rPr lang="en-US" altLang="nl-BE" sz="1800"/>
              </a:br>
              <a:r>
                <a:rPr lang="en-US" altLang="nl-BE" sz="1800"/>
                <a:t>  can contain letters, digits and '</a:t>
              </a:r>
              <a:r>
                <a:rPr lang="en-US" altLang="nl-BE" sz="1800">
                  <a:latin typeface="Times New Roman" pitchFamily="18" charset="0"/>
                </a:rPr>
                <a:t>_</a:t>
              </a:r>
              <a:r>
                <a:rPr lang="en-US" altLang="nl-BE" sz="1800"/>
                <a:t>'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>
                <a:latin typeface="Times New Roman" pitchFamily="18" charset="0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060700" y="3571875"/>
            <a:ext cx="4575175" cy="2292350"/>
            <a:chOff x="1928" y="2250"/>
            <a:chExt cx="2882" cy="1444"/>
          </a:xfrm>
        </p:grpSpPr>
        <p:sp>
          <p:nvSpPr>
            <p:cNvPr id="14343" name="Line 12"/>
            <p:cNvSpPr>
              <a:spLocks noChangeShapeType="1"/>
            </p:cNvSpPr>
            <p:nvPr/>
          </p:nvSpPr>
          <p:spPr bwMode="auto">
            <a:xfrm flipH="1" flipV="1">
              <a:off x="1973" y="2568"/>
              <a:ext cx="907" cy="454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4344" name="AutoShape 13"/>
            <p:cNvSpPr>
              <a:spLocks/>
            </p:cNvSpPr>
            <p:nvPr/>
          </p:nvSpPr>
          <p:spPr bwMode="auto">
            <a:xfrm>
              <a:off x="1928" y="2250"/>
              <a:ext cx="45" cy="590"/>
            </a:xfrm>
            <a:prstGeom prst="rightBrace">
              <a:avLst>
                <a:gd name="adj1" fmla="val 109259"/>
                <a:gd name="adj2" fmla="val 50000"/>
              </a:avLst>
            </a:prstGeom>
            <a:noFill/>
            <a:ln w="952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4345" name="Text Box 14"/>
            <p:cNvSpPr txBox="1">
              <a:spLocks noChangeArrowheads="1"/>
            </p:cNvSpPr>
            <p:nvPr/>
          </p:nvSpPr>
          <p:spPr bwMode="auto">
            <a:xfrm>
              <a:off x="2925" y="2944"/>
              <a:ext cx="1885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</a:rPr>
                <a:t>variable assignment:</a:t>
              </a:r>
              <a:br>
                <a:rPr lang="en-US" altLang="nl-BE" sz="1800">
                  <a:solidFill>
                    <a:srgbClr val="00CC00"/>
                  </a:solidFill>
                </a:rPr>
              </a:br>
              <a:r>
                <a:rPr lang="en-US" altLang="nl-BE" sz="1800">
                  <a:solidFill>
                    <a:srgbClr val="00CC00"/>
                  </a:solidFill>
                </a:rPr>
                <a:t>  </a:t>
              </a:r>
              <a:r>
                <a:rPr lang="en-US" altLang="nl-BE" sz="1800"/>
                <a:t>lhs : variable name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   =  </a:t>
              </a:r>
              <a:r>
                <a:rPr lang="en-US" altLang="nl-BE" sz="1800"/>
                <a:t>: assignment operator 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rhs : value or expression</a:t>
              </a:r>
              <a:endParaRPr lang="en-US" altLang="nl-BE" sz="1800">
                <a:latin typeface="Times New Roman" pitchFamily="18" charset="0"/>
              </a:endParaRPr>
            </a:p>
          </p:txBody>
        </p:sp>
      </p:grpSp>
      <p:sp>
        <p:nvSpPr>
          <p:cNvPr id="14342" name="TextBox 3"/>
          <p:cNvSpPr txBox="1">
            <a:spLocks noChangeArrowheads="1"/>
          </p:cNvSpPr>
          <p:nvPr/>
        </p:nvSpPr>
        <p:spPr bwMode="auto">
          <a:xfrm>
            <a:off x="611188" y="6053138"/>
            <a:ext cx="5526087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nl-BE" sz="2000"/>
              <a:t>variable: symbolic name for location in memory</a:t>
            </a:r>
            <a:endParaRPr lang="nl-BE" altLang="nl-BE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655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Testing &amp; contracts: </a:t>
            </a:r>
            <a:r>
              <a:rPr lang="en-US" altLang="nl-BE" smtClean="0">
                <a:latin typeface="Times New Roman" panose="02020603050405020304" pitchFamily="18" charset="0"/>
              </a:rPr>
              <a:t>assert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23850" y="2027238"/>
            <a:ext cx="4157663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#include &lt;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assert.h</a:t>
            </a:r>
            <a:r>
              <a:rPr lang="en-US" altLang="nl-BE" sz="180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fac(int 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input[] = {0, 1, 2, 3, 4, 5};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output[] = {1, 1, 2, 6, 24, 120};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6;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assert</a:t>
            </a:r>
            <a:r>
              <a:rPr lang="en-US" altLang="nl-BE" sz="1800">
                <a:latin typeface="Times New Roman" panose="02020603050405020304" pitchFamily="18" charset="0"/>
              </a:rPr>
              <a:t>(fac(input[i]) == output[i]);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fac(int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assert</a:t>
            </a:r>
            <a:r>
              <a:rPr lang="en-US" altLang="nl-BE" sz="1800">
                <a:latin typeface="Times New Roman" panose="02020603050405020304" pitchFamily="18" charset="0"/>
              </a:rPr>
              <a:t>(n &gt;= 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2824163" y="5680075"/>
            <a:ext cx="14509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use </a:t>
            </a:r>
            <a:r>
              <a:rPr lang="en-US" altLang="nl-BE" sz="1800">
                <a:latin typeface="Times New Roman" panose="02020603050405020304" pitchFamily="18" charset="0"/>
              </a:rPr>
              <a:t>assert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 contracts</a:t>
            </a:r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 flipH="1" flipV="1">
            <a:off x="2244725" y="5661025"/>
            <a:ext cx="57467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5416550" y="3213100"/>
            <a:ext cx="11969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use </a:t>
            </a:r>
            <a:r>
              <a:rPr lang="en-US" altLang="nl-BE" sz="1800">
                <a:latin typeface="Times New Roman" panose="02020603050405020304" pitchFamily="18" charset="0"/>
              </a:rPr>
              <a:t>assert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 testing</a:t>
            </a:r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 flipH="1">
            <a:off x="4116388" y="3552825"/>
            <a:ext cx="12954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643438" y="1268413"/>
            <a:ext cx="4237037" cy="12255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semantics: if assertion is true,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do nothing, otherwise, abort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program with feedback</a:t>
            </a:r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4500563" y="5805488"/>
            <a:ext cx="4410075" cy="8604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anose="02020603050405020304" pitchFamily="18" charset="0"/>
              </a:rPr>
              <a:t>assert</a:t>
            </a:r>
            <a:r>
              <a:rPr lang="en-US" altLang="nl-BE" sz="2400"/>
              <a:t> only during development,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 b="1" i="1"/>
              <a:t>never</a:t>
            </a:r>
            <a:r>
              <a:rPr lang="en-US" altLang="nl-BE" sz="2400"/>
              <a:t> in production code!!!</a:t>
            </a:r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323850" y="1485900"/>
            <a:ext cx="187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#define NDEBUG</a:t>
            </a: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803275" y="4005263"/>
            <a:ext cx="3024188" cy="2873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611188" y="5437188"/>
            <a:ext cx="1296987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648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nimBg="1"/>
      <p:bldP spid="67589" grpId="0" animBg="1"/>
      <p:bldP spid="67590" grpId="0" animBg="1"/>
      <p:bldP spid="67591" grpId="0" animBg="1"/>
      <p:bldP spid="67593" grpId="0" animBg="1"/>
      <p:bldP spid="67594" grpId="0"/>
      <p:bldP spid="67595" grpId="0" animBg="1"/>
      <p:bldP spid="6759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Pointers and arrays</a:t>
            </a:r>
            <a:endParaRPr lang="nl-BE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BE" smtClean="0"/>
              <a:t>K&amp;R, Chapter 5, Pointers &amp; arrays</a:t>
            </a:r>
            <a:endParaRPr lang="nl-BE" altLang="nl-BE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901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561013" y="1341438"/>
            <a:ext cx="2827337" cy="2017712"/>
            <a:chOff x="3107" y="1570"/>
            <a:chExt cx="1781" cy="1271"/>
          </a:xfrm>
        </p:grpSpPr>
        <p:sp>
          <p:nvSpPr>
            <p:cNvPr id="4120" name="Text Box 16"/>
            <p:cNvSpPr txBox="1">
              <a:spLocks noChangeArrowheads="1"/>
            </p:cNvSpPr>
            <p:nvPr/>
          </p:nvSpPr>
          <p:spPr bwMode="auto">
            <a:xfrm>
              <a:off x="3470" y="1745"/>
              <a:ext cx="1418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unsigned size;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scanf("%u", &amp;size);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double data[size];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4121" name="Oval 23"/>
            <p:cNvSpPr>
              <a:spLocks noChangeArrowheads="1"/>
            </p:cNvSpPr>
            <p:nvPr/>
          </p:nvSpPr>
          <p:spPr bwMode="auto">
            <a:xfrm>
              <a:off x="3107" y="1570"/>
              <a:ext cx="272" cy="2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2</a:t>
              </a:r>
            </a:p>
          </p:txBody>
        </p:sp>
      </p:grp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1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735013" y="1506538"/>
            <a:ext cx="261302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a = 5, b = 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swap(a,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printf("%d %d\n", 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swap(int x, int 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tmp 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x =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y = tmp;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55650" y="5772150"/>
            <a:ext cx="1490663" cy="641350"/>
            <a:chOff x="657" y="2704"/>
            <a:chExt cx="939" cy="404"/>
          </a:xfrm>
        </p:grpSpPr>
        <p:sp>
          <p:nvSpPr>
            <p:cNvPr id="4118" name="Text Box 7"/>
            <p:cNvSpPr txBox="1">
              <a:spLocks noChangeArrowheads="1"/>
            </p:cNvSpPr>
            <p:nvPr/>
          </p:nvSpPr>
          <p:spPr bwMode="auto">
            <a:xfrm>
              <a:off x="657" y="2704"/>
              <a:ext cx="5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output: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   7 5</a:t>
              </a:r>
            </a:p>
          </p:txBody>
        </p:sp>
        <p:sp>
          <p:nvSpPr>
            <p:cNvPr id="4119" name="Text Box 8"/>
            <p:cNvSpPr txBox="1">
              <a:spLocks noChangeArrowheads="1"/>
            </p:cNvSpPr>
            <p:nvPr/>
          </p:nvSpPr>
          <p:spPr bwMode="auto">
            <a:xfrm>
              <a:off x="1338" y="2704"/>
              <a:ext cx="2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/>
                <a:t>?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68313" y="5516563"/>
            <a:ext cx="2303462" cy="1152525"/>
            <a:chOff x="476" y="2523"/>
            <a:chExt cx="1451" cy="726"/>
          </a:xfrm>
        </p:grpSpPr>
        <p:sp>
          <p:nvSpPr>
            <p:cNvPr id="4116" name="Line 10"/>
            <p:cNvSpPr>
              <a:spLocks noChangeShapeType="1"/>
            </p:cNvSpPr>
            <p:nvPr/>
          </p:nvSpPr>
          <p:spPr bwMode="auto">
            <a:xfrm>
              <a:off x="567" y="2523"/>
              <a:ext cx="1134" cy="72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Line 11"/>
            <p:cNvSpPr>
              <a:spLocks noChangeShapeType="1"/>
            </p:cNvSpPr>
            <p:nvPr/>
          </p:nvSpPr>
          <p:spPr bwMode="auto">
            <a:xfrm flipV="1">
              <a:off x="476" y="2523"/>
              <a:ext cx="1451" cy="72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2843213" y="5770563"/>
            <a:ext cx="882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</a:t>
            </a:r>
            <a:r>
              <a:rPr lang="en-US" altLang="nl-BE" sz="1800">
                <a:solidFill>
                  <a:srgbClr val="FF0000"/>
                </a:solidFill>
              </a:rPr>
              <a:t>5 7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7526338" y="2462213"/>
            <a:ext cx="576262" cy="360362"/>
            <a:chOff x="1610" y="1570"/>
            <a:chExt cx="363" cy="227"/>
          </a:xfrm>
        </p:grpSpPr>
        <p:sp>
          <p:nvSpPr>
            <p:cNvPr id="4114" name="Line 18"/>
            <p:cNvSpPr>
              <a:spLocks noChangeShapeType="1"/>
            </p:cNvSpPr>
            <p:nvPr/>
          </p:nvSpPr>
          <p:spPr bwMode="auto">
            <a:xfrm flipV="1">
              <a:off x="1610" y="1616"/>
              <a:ext cx="317" cy="1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Line 19"/>
            <p:cNvSpPr>
              <a:spLocks noChangeShapeType="1"/>
            </p:cNvSpPr>
            <p:nvPr/>
          </p:nvSpPr>
          <p:spPr bwMode="auto">
            <a:xfrm>
              <a:off x="1655" y="1570"/>
              <a:ext cx="318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5" name="Oval 21"/>
          <p:cNvSpPr>
            <a:spLocks noChangeArrowheads="1"/>
          </p:cNvSpPr>
          <p:nvPr/>
        </p:nvSpPr>
        <p:spPr bwMode="auto">
          <a:xfrm>
            <a:off x="179388" y="126841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</a:t>
            </a:r>
          </a:p>
        </p:txBody>
      </p:sp>
      <p:sp>
        <p:nvSpPr>
          <p:cNvPr id="9241" name="Text Box 25"/>
          <p:cNvSpPr txBox="1">
            <a:spLocks noChangeArrowheads="1"/>
          </p:cNvSpPr>
          <p:nvPr/>
        </p:nvSpPr>
        <p:spPr bwMode="auto">
          <a:xfrm>
            <a:off x="1331913" y="5167313"/>
            <a:ext cx="2686050" cy="40481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Call by value semantics!</a:t>
            </a:r>
            <a:endParaRPr lang="en-US" altLang="nl-BE" sz="1400"/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5219700" y="3429000"/>
            <a:ext cx="3409950" cy="40481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No dynamic memory allocation!</a:t>
            </a:r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4846638" y="4222750"/>
            <a:ext cx="36131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double[] unityVector(unsigned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double vector[n];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for (i = 0; i &lt; n;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    vector[i] = 1.0;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return vector;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}</a:t>
            </a:r>
          </a:p>
        </p:txBody>
      </p:sp>
      <p:sp>
        <p:nvSpPr>
          <p:cNvPr id="9244" name="Oval 28"/>
          <p:cNvSpPr>
            <a:spLocks noChangeArrowheads="1"/>
          </p:cNvSpPr>
          <p:nvPr/>
        </p:nvSpPr>
        <p:spPr bwMode="auto">
          <a:xfrm>
            <a:off x="4271963" y="400526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3</a:t>
            </a:r>
          </a:p>
        </p:txBody>
      </p:sp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6011863" y="6165850"/>
            <a:ext cx="2622550" cy="4048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How to return an array?</a:t>
            </a: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5292725" y="4221163"/>
            <a:ext cx="576263" cy="360362"/>
            <a:chOff x="1610" y="1570"/>
            <a:chExt cx="363" cy="227"/>
          </a:xfrm>
        </p:grpSpPr>
        <p:sp>
          <p:nvSpPr>
            <p:cNvPr id="4112" name="Line 31"/>
            <p:cNvSpPr>
              <a:spLocks noChangeShapeType="1"/>
            </p:cNvSpPr>
            <p:nvPr/>
          </p:nvSpPr>
          <p:spPr bwMode="auto">
            <a:xfrm flipV="1">
              <a:off x="1610" y="1616"/>
              <a:ext cx="317" cy="1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Line 32"/>
            <p:cNvSpPr>
              <a:spLocks noChangeShapeType="1"/>
            </p:cNvSpPr>
            <p:nvPr/>
          </p:nvSpPr>
          <p:spPr bwMode="auto">
            <a:xfrm>
              <a:off x="1655" y="1570"/>
              <a:ext cx="318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121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0" grpId="0"/>
      <p:bldP spid="9241" grpId="0" animBg="1"/>
      <p:bldP spid="9242" grpId="0" animBg="1"/>
      <p:bldP spid="9243" grpId="0"/>
      <p:bldP spid="9244" grpId="0" animBg="1"/>
      <p:bldP spid="924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2</a:t>
            </a:r>
          </a:p>
        </p:txBody>
      </p:sp>
      <p:sp>
        <p:nvSpPr>
          <p:cNvPr id="5123" name="Text Box 8"/>
          <p:cNvSpPr txBox="1">
            <a:spLocks noChangeArrowheads="1"/>
          </p:cNvSpPr>
          <p:nvPr/>
        </p:nvSpPr>
        <p:spPr bwMode="auto">
          <a:xfrm>
            <a:off x="1093788" y="1438275"/>
            <a:ext cx="27051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struct vector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double values[100];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size;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struct vector w;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w.size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w.values[0] = 3.57;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printVector(w);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readVector(w);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printVector(w);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124" name="Rectangle 9"/>
          <p:cNvSpPr>
            <a:spLocks noChangeArrowheads="1"/>
          </p:cNvSpPr>
          <p:nvPr/>
        </p:nvSpPr>
        <p:spPr bwMode="auto">
          <a:xfrm>
            <a:off x="4933950" y="1628775"/>
            <a:ext cx="395922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printVector(struct vector v)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v.size;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printf("%lf ", v.values[i]);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readVector(struct vector v)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printf("local: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printVector(v);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printf("size: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scanf("%u", &amp;v.size);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v.size;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scanf("%lf", &amp;v.values[i]);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638175" y="5886450"/>
            <a:ext cx="27813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structure is copied!</a:t>
            </a:r>
          </a:p>
        </p:txBody>
      </p:sp>
      <p:sp>
        <p:nvSpPr>
          <p:cNvPr id="5126" name="Oval 11"/>
          <p:cNvSpPr>
            <a:spLocks noChangeArrowheads="1"/>
          </p:cNvSpPr>
          <p:nvPr/>
        </p:nvSpPr>
        <p:spPr bwMode="auto">
          <a:xfrm>
            <a:off x="468313" y="126841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039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Von Neumann architecture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463800" y="3789363"/>
            <a:ext cx="1339850" cy="4048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control unit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456113" y="3789363"/>
            <a:ext cx="2178050" cy="4048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arithmetic/logic unit</a:t>
            </a:r>
          </a:p>
        </p:txBody>
      </p:sp>
      <p:grpSp>
        <p:nvGrpSpPr>
          <p:cNvPr id="6149" name="Group 5"/>
          <p:cNvGrpSpPr>
            <a:grpSpLocks/>
          </p:cNvGrpSpPr>
          <p:nvPr/>
        </p:nvGrpSpPr>
        <p:grpSpPr bwMode="auto">
          <a:xfrm>
            <a:off x="2628900" y="1916113"/>
            <a:ext cx="3455988" cy="1328737"/>
            <a:chOff x="884" y="1207"/>
            <a:chExt cx="2177" cy="837"/>
          </a:xfrm>
        </p:grpSpPr>
        <p:sp>
          <p:nvSpPr>
            <p:cNvPr id="6176" name="Rectangle 6"/>
            <p:cNvSpPr>
              <a:spLocks noChangeArrowheads="1"/>
            </p:cNvSpPr>
            <p:nvPr/>
          </p:nvSpPr>
          <p:spPr bwMode="auto">
            <a:xfrm>
              <a:off x="884" y="1207"/>
              <a:ext cx="2177" cy="8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6177" name="Line 7"/>
            <p:cNvSpPr>
              <a:spLocks noChangeShapeType="1"/>
            </p:cNvSpPr>
            <p:nvPr/>
          </p:nvSpPr>
          <p:spPr bwMode="auto">
            <a:xfrm>
              <a:off x="884" y="1344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Line 8"/>
            <p:cNvSpPr>
              <a:spLocks noChangeShapeType="1"/>
            </p:cNvSpPr>
            <p:nvPr/>
          </p:nvSpPr>
          <p:spPr bwMode="auto">
            <a:xfrm>
              <a:off x="884" y="1480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Line 9"/>
            <p:cNvSpPr>
              <a:spLocks noChangeShapeType="1"/>
            </p:cNvSpPr>
            <p:nvPr/>
          </p:nvSpPr>
          <p:spPr bwMode="auto">
            <a:xfrm>
              <a:off x="884" y="1616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Line 10"/>
            <p:cNvSpPr>
              <a:spLocks noChangeShapeType="1"/>
            </p:cNvSpPr>
            <p:nvPr/>
          </p:nvSpPr>
          <p:spPr bwMode="auto">
            <a:xfrm>
              <a:off x="884" y="1752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Line 11"/>
            <p:cNvSpPr>
              <a:spLocks noChangeShapeType="1"/>
            </p:cNvSpPr>
            <p:nvPr/>
          </p:nvSpPr>
          <p:spPr bwMode="auto">
            <a:xfrm>
              <a:off x="884" y="1888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Line 12"/>
            <p:cNvSpPr>
              <a:spLocks noChangeShapeType="1"/>
            </p:cNvSpPr>
            <p:nvPr/>
          </p:nvSpPr>
          <p:spPr bwMode="auto">
            <a:xfrm>
              <a:off x="1253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Line 13"/>
            <p:cNvSpPr>
              <a:spLocks noChangeShapeType="1"/>
            </p:cNvSpPr>
            <p:nvPr/>
          </p:nvSpPr>
          <p:spPr bwMode="auto">
            <a:xfrm>
              <a:off x="120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Line 14"/>
            <p:cNvSpPr>
              <a:spLocks noChangeShapeType="1"/>
            </p:cNvSpPr>
            <p:nvPr/>
          </p:nvSpPr>
          <p:spPr bwMode="auto">
            <a:xfrm>
              <a:off x="115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Line 15"/>
            <p:cNvSpPr>
              <a:spLocks noChangeShapeType="1"/>
            </p:cNvSpPr>
            <p:nvPr/>
          </p:nvSpPr>
          <p:spPr bwMode="auto">
            <a:xfrm>
              <a:off x="11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Line 16"/>
            <p:cNvSpPr>
              <a:spLocks noChangeShapeType="1"/>
            </p:cNvSpPr>
            <p:nvPr/>
          </p:nvSpPr>
          <p:spPr bwMode="auto">
            <a:xfrm>
              <a:off x="107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7" name="Line 17"/>
            <p:cNvSpPr>
              <a:spLocks noChangeShapeType="1"/>
            </p:cNvSpPr>
            <p:nvPr/>
          </p:nvSpPr>
          <p:spPr bwMode="auto">
            <a:xfrm>
              <a:off x="102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8" name="Line 18"/>
            <p:cNvSpPr>
              <a:spLocks noChangeShapeType="1"/>
            </p:cNvSpPr>
            <p:nvPr/>
          </p:nvSpPr>
          <p:spPr bwMode="auto">
            <a:xfrm>
              <a:off x="98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9" name="Line 19"/>
            <p:cNvSpPr>
              <a:spLocks noChangeShapeType="1"/>
            </p:cNvSpPr>
            <p:nvPr/>
          </p:nvSpPr>
          <p:spPr bwMode="auto">
            <a:xfrm>
              <a:off x="93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0" name="Line 20"/>
            <p:cNvSpPr>
              <a:spLocks noChangeShapeType="1"/>
            </p:cNvSpPr>
            <p:nvPr/>
          </p:nvSpPr>
          <p:spPr bwMode="auto">
            <a:xfrm>
              <a:off x="1610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1" name="Line 21"/>
            <p:cNvSpPr>
              <a:spLocks noChangeShapeType="1"/>
            </p:cNvSpPr>
            <p:nvPr/>
          </p:nvSpPr>
          <p:spPr bwMode="auto">
            <a:xfrm>
              <a:off x="156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2" name="Line 22"/>
            <p:cNvSpPr>
              <a:spLocks noChangeShapeType="1"/>
            </p:cNvSpPr>
            <p:nvPr/>
          </p:nvSpPr>
          <p:spPr bwMode="auto">
            <a:xfrm>
              <a:off x="151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3" name="Line 23"/>
            <p:cNvSpPr>
              <a:spLocks noChangeShapeType="1"/>
            </p:cNvSpPr>
            <p:nvPr/>
          </p:nvSpPr>
          <p:spPr bwMode="auto">
            <a:xfrm>
              <a:off x="147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Line 24"/>
            <p:cNvSpPr>
              <a:spLocks noChangeShapeType="1"/>
            </p:cNvSpPr>
            <p:nvPr/>
          </p:nvSpPr>
          <p:spPr bwMode="auto">
            <a:xfrm>
              <a:off x="142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Line 25"/>
            <p:cNvSpPr>
              <a:spLocks noChangeShapeType="1"/>
            </p:cNvSpPr>
            <p:nvPr/>
          </p:nvSpPr>
          <p:spPr bwMode="auto">
            <a:xfrm>
              <a:off x="138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Line 26"/>
            <p:cNvSpPr>
              <a:spLocks noChangeShapeType="1"/>
            </p:cNvSpPr>
            <p:nvPr/>
          </p:nvSpPr>
          <p:spPr bwMode="auto">
            <a:xfrm>
              <a:off x="133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Line 27"/>
            <p:cNvSpPr>
              <a:spLocks noChangeShapeType="1"/>
            </p:cNvSpPr>
            <p:nvPr/>
          </p:nvSpPr>
          <p:spPr bwMode="auto">
            <a:xfrm>
              <a:off x="1292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Line 28"/>
            <p:cNvSpPr>
              <a:spLocks noChangeShapeType="1"/>
            </p:cNvSpPr>
            <p:nvPr/>
          </p:nvSpPr>
          <p:spPr bwMode="auto">
            <a:xfrm>
              <a:off x="1973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9" name="Line 29"/>
            <p:cNvSpPr>
              <a:spLocks noChangeShapeType="1"/>
            </p:cNvSpPr>
            <p:nvPr/>
          </p:nvSpPr>
          <p:spPr bwMode="auto">
            <a:xfrm>
              <a:off x="192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0" name="Line 30"/>
            <p:cNvSpPr>
              <a:spLocks noChangeShapeType="1"/>
            </p:cNvSpPr>
            <p:nvPr/>
          </p:nvSpPr>
          <p:spPr bwMode="auto">
            <a:xfrm>
              <a:off x="187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Line 31"/>
            <p:cNvSpPr>
              <a:spLocks noChangeShapeType="1"/>
            </p:cNvSpPr>
            <p:nvPr/>
          </p:nvSpPr>
          <p:spPr bwMode="auto">
            <a:xfrm>
              <a:off x="183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Line 32"/>
            <p:cNvSpPr>
              <a:spLocks noChangeShapeType="1"/>
            </p:cNvSpPr>
            <p:nvPr/>
          </p:nvSpPr>
          <p:spPr bwMode="auto">
            <a:xfrm>
              <a:off x="179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3" name="Line 33"/>
            <p:cNvSpPr>
              <a:spLocks noChangeShapeType="1"/>
            </p:cNvSpPr>
            <p:nvPr/>
          </p:nvSpPr>
          <p:spPr bwMode="auto">
            <a:xfrm>
              <a:off x="174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4" name="Line 34"/>
            <p:cNvSpPr>
              <a:spLocks noChangeShapeType="1"/>
            </p:cNvSpPr>
            <p:nvPr/>
          </p:nvSpPr>
          <p:spPr bwMode="auto">
            <a:xfrm>
              <a:off x="170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5" name="Line 35"/>
            <p:cNvSpPr>
              <a:spLocks noChangeShapeType="1"/>
            </p:cNvSpPr>
            <p:nvPr/>
          </p:nvSpPr>
          <p:spPr bwMode="auto">
            <a:xfrm>
              <a:off x="165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6" name="Line 36"/>
            <p:cNvSpPr>
              <a:spLocks noChangeShapeType="1"/>
            </p:cNvSpPr>
            <p:nvPr/>
          </p:nvSpPr>
          <p:spPr bwMode="auto">
            <a:xfrm>
              <a:off x="2336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7" name="Line 37"/>
            <p:cNvSpPr>
              <a:spLocks noChangeShapeType="1"/>
            </p:cNvSpPr>
            <p:nvPr/>
          </p:nvSpPr>
          <p:spPr bwMode="auto">
            <a:xfrm>
              <a:off x="229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Line 38"/>
            <p:cNvSpPr>
              <a:spLocks noChangeShapeType="1"/>
            </p:cNvSpPr>
            <p:nvPr/>
          </p:nvSpPr>
          <p:spPr bwMode="auto">
            <a:xfrm>
              <a:off x="224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09" name="Line 39"/>
            <p:cNvSpPr>
              <a:spLocks noChangeShapeType="1"/>
            </p:cNvSpPr>
            <p:nvPr/>
          </p:nvSpPr>
          <p:spPr bwMode="auto">
            <a:xfrm>
              <a:off x="220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0" name="Line 40"/>
            <p:cNvSpPr>
              <a:spLocks noChangeShapeType="1"/>
            </p:cNvSpPr>
            <p:nvPr/>
          </p:nvSpPr>
          <p:spPr bwMode="auto">
            <a:xfrm>
              <a:off x="215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1" name="Line 41"/>
            <p:cNvSpPr>
              <a:spLocks noChangeShapeType="1"/>
            </p:cNvSpPr>
            <p:nvPr/>
          </p:nvSpPr>
          <p:spPr bwMode="auto">
            <a:xfrm>
              <a:off x="2109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2" name="Line 42"/>
            <p:cNvSpPr>
              <a:spLocks noChangeShapeType="1"/>
            </p:cNvSpPr>
            <p:nvPr/>
          </p:nvSpPr>
          <p:spPr bwMode="auto">
            <a:xfrm>
              <a:off x="206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3" name="Line 43"/>
            <p:cNvSpPr>
              <a:spLocks noChangeShapeType="1"/>
            </p:cNvSpPr>
            <p:nvPr/>
          </p:nvSpPr>
          <p:spPr bwMode="auto">
            <a:xfrm>
              <a:off x="201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4" name="Line 44"/>
            <p:cNvSpPr>
              <a:spLocks noChangeShapeType="1"/>
            </p:cNvSpPr>
            <p:nvPr/>
          </p:nvSpPr>
          <p:spPr bwMode="auto">
            <a:xfrm>
              <a:off x="2699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5" name="Line 45"/>
            <p:cNvSpPr>
              <a:spLocks noChangeShapeType="1"/>
            </p:cNvSpPr>
            <p:nvPr/>
          </p:nvSpPr>
          <p:spPr bwMode="auto">
            <a:xfrm>
              <a:off x="265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6" name="Line 46"/>
            <p:cNvSpPr>
              <a:spLocks noChangeShapeType="1"/>
            </p:cNvSpPr>
            <p:nvPr/>
          </p:nvSpPr>
          <p:spPr bwMode="auto">
            <a:xfrm>
              <a:off x="260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7" name="Line 47"/>
            <p:cNvSpPr>
              <a:spLocks noChangeShapeType="1"/>
            </p:cNvSpPr>
            <p:nvPr/>
          </p:nvSpPr>
          <p:spPr bwMode="auto">
            <a:xfrm>
              <a:off x="256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8" name="Line 48"/>
            <p:cNvSpPr>
              <a:spLocks noChangeShapeType="1"/>
            </p:cNvSpPr>
            <p:nvPr/>
          </p:nvSpPr>
          <p:spPr bwMode="auto">
            <a:xfrm>
              <a:off x="25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9" name="Line 49"/>
            <p:cNvSpPr>
              <a:spLocks noChangeShapeType="1"/>
            </p:cNvSpPr>
            <p:nvPr/>
          </p:nvSpPr>
          <p:spPr bwMode="auto">
            <a:xfrm>
              <a:off x="2472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0" name="Line 50"/>
            <p:cNvSpPr>
              <a:spLocks noChangeShapeType="1"/>
            </p:cNvSpPr>
            <p:nvPr/>
          </p:nvSpPr>
          <p:spPr bwMode="auto">
            <a:xfrm>
              <a:off x="242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1" name="Line 51"/>
            <p:cNvSpPr>
              <a:spLocks noChangeShapeType="1"/>
            </p:cNvSpPr>
            <p:nvPr/>
          </p:nvSpPr>
          <p:spPr bwMode="auto">
            <a:xfrm>
              <a:off x="238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2" name="Line 52"/>
            <p:cNvSpPr>
              <a:spLocks noChangeShapeType="1"/>
            </p:cNvSpPr>
            <p:nvPr/>
          </p:nvSpPr>
          <p:spPr bwMode="auto">
            <a:xfrm>
              <a:off x="30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3" name="Line 53"/>
            <p:cNvSpPr>
              <a:spLocks noChangeShapeType="1"/>
            </p:cNvSpPr>
            <p:nvPr/>
          </p:nvSpPr>
          <p:spPr bwMode="auto">
            <a:xfrm>
              <a:off x="296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4" name="Line 54"/>
            <p:cNvSpPr>
              <a:spLocks noChangeShapeType="1"/>
            </p:cNvSpPr>
            <p:nvPr/>
          </p:nvSpPr>
          <p:spPr bwMode="auto">
            <a:xfrm>
              <a:off x="292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5" name="Line 55"/>
            <p:cNvSpPr>
              <a:spLocks noChangeShapeType="1"/>
            </p:cNvSpPr>
            <p:nvPr/>
          </p:nvSpPr>
          <p:spPr bwMode="auto">
            <a:xfrm>
              <a:off x="288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6" name="Line 56"/>
            <p:cNvSpPr>
              <a:spLocks noChangeShapeType="1"/>
            </p:cNvSpPr>
            <p:nvPr/>
          </p:nvSpPr>
          <p:spPr bwMode="auto">
            <a:xfrm>
              <a:off x="283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7" name="Line 57"/>
            <p:cNvSpPr>
              <a:spLocks noChangeShapeType="1"/>
            </p:cNvSpPr>
            <p:nvPr/>
          </p:nvSpPr>
          <p:spPr bwMode="auto">
            <a:xfrm>
              <a:off x="279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28" name="Line 58"/>
            <p:cNvSpPr>
              <a:spLocks noChangeShapeType="1"/>
            </p:cNvSpPr>
            <p:nvPr/>
          </p:nvSpPr>
          <p:spPr bwMode="auto">
            <a:xfrm>
              <a:off x="274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0" name="Line 59"/>
          <p:cNvSpPr>
            <a:spLocks noChangeShapeType="1"/>
          </p:cNvSpPr>
          <p:nvPr/>
        </p:nvSpPr>
        <p:spPr bwMode="auto">
          <a:xfrm flipV="1">
            <a:off x="3000375" y="3276600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Line 60"/>
          <p:cNvSpPr>
            <a:spLocks noChangeShapeType="1"/>
          </p:cNvSpPr>
          <p:nvPr/>
        </p:nvSpPr>
        <p:spPr bwMode="auto">
          <a:xfrm flipV="1">
            <a:off x="5448300" y="3284538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61"/>
          <p:cNvSpPr>
            <a:spLocks noChangeShapeType="1"/>
          </p:cNvSpPr>
          <p:nvPr/>
        </p:nvSpPr>
        <p:spPr bwMode="auto">
          <a:xfrm>
            <a:off x="3216275" y="3276600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62"/>
          <p:cNvSpPr>
            <a:spLocks noChangeShapeType="1"/>
          </p:cNvSpPr>
          <p:nvPr/>
        </p:nvSpPr>
        <p:spPr bwMode="auto">
          <a:xfrm>
            <a:off x="5656263" y="3284538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63"/>
          <p:cNvSpPr>
            <a:spLocks noChangeShapeType="1"/>
          </p:cNvSpPr>
          <p:nvPr/>
        </p:nvSpPr>
        <p:spPr bwMode="auto">
          <a:xfrm>
            <a:off x="3792538" y="3900488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64"/>
          <p:cNvSpPr>
            <a:spLocks noChangeShapeType="1"/>
          </p:cNvSpPr>
          <p:nvPr/>
        </p:nvSpPr>
        <p:spPr bwMode="auto">
          <a:xfrm flipH="1">
            <a:off x="3792538" y="4076700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Text Box 65"/>
          <p:cNvSpPr txBox="1">
            <a:spLocks noChangeArrowheads="1"/>
          </p:cNvSpPr>
          <p:nvPr/>
        </p:nvSpPr>
        <p:spPr bwMode="auto">
          <a:xfrm>
            <a:off x="3851275" y="2365375"/>
            <a:ext cx="10096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memory</a:t>
            </a:r>
          </a:p>
        </p:txBody>
      </p:sp>
      <p:sp>
        <p:nvSpPr>
          <p:cNvPr id="6157" name="Text Box 66"/>
          <p:cNvSpPr txBox="1">
            <a:spLocks noChangeArrowheads="1"/>
          </p:cNvSpPr>
          <p:nvPr/>
        </p:nvSpPr>
        <p:spPr bwMode="auto">
          <a:xfrm>
            <a:off x="4451350" y="4752975"/>
            <a:ext cx="717550" cy="4048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input</a:t>
            </a:r>
          </a:p>
        </p:txBody>
      </p:sp>
      <p:sp>
        <p:nvSpPr>
          <p:cNvPr id="6158" name="Text Box 67"/>
          <p:cNvSpPr txBox="1">
            <a:spLocks noChangeArrowheads="1"/>
          </p:cNvSpPr>
          <p:nvPr/>
        </p:nvSpPr>
        <p:spPr bwMode="auto">
          <a:xfrm>
            <a:off x="5775325" y="4752975"/>
            <a:ext cx="857250" cy="4048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</a:t>
            </a:r>
          </a:p>
        </p:txBody>
      </p:sp>
      <p:sp>
        <p:nvSpPr>
          <p:cNvPr id="6159" name="Line 68"/>
          <p:cNvSpPr>
            <a:spLocks noChangeShapeType="1"/>
          </p:cNvSpPr>
          <p:nvPr/>
        </p:nvSpPr>
        <p:spPr bwMode="auto">
          <a:xfrm>
            <a:off x="5664200" y="4221163"/>
            <a:ext cx="504825" cy="50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Line 69"/>
          <p:cNvSpPr>
            <a:spLocks noChangeShapeType="1"/>
          </p:cNvSpPr>
          <p:nvPr/>
        </p:nvSpPr>
        <p:spPr bwMode="auto">
          <a:xfrm flipV="1">
            <a:off x="4800600" y="4221163"/>
            <a:ext cx="504825" cy="50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AutoShape 70"/>
          <p:cNvSpPr>
            <a:spLocks noChangeArrowheads="1"/>
          </p:cNvSpPr>
          <p:nvPr/>
        </p:nvSpPr>
        <p:spPr bwMode="auto">
          <a:xfrm>
            <a:off x="6661150" y="2997200"/>
            <a:ext cx="2232025" cy="576263"/>
          </a:xfrm>
          <a:prstGeom prst="cloudCallout">
            <a:avLst>
              <a:gd name="adj1" fmla="val -43528"/>
              <a:gd name="adj2" fmla="val 10757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17*x + y</a:t>
            </a:r>
          </a:p>
        </p:txBody>
      </p:sp>
      <p:grpSp>
        <p:nvGrpSpPr>
          <p:cNvPr id="6162" name="Group 71"/>
          <p:cNvGrpSpPr>
            <a:grpSpLocks/>
          </p:cNvGrpSpPr>
          <p:nvPr/>
        </p:nvGrpSpPr>
        <p:grpSpPr bwMode="auto">
          <a:xfrm>
            <a:off x="2844800" y="5445125"/>
            <a:ext cx="2016125" cy="1008063"/>
            <a:chOff x="657" y="3339"/>
            <a:chExt cx="1270" cy="635"/>
          </a:xfrm>
        </p:grpSpPr>
        <p:sp>
          <p:nvSpPr>
            <p:cNvPr id="6174" name="AutoShape 72"/>
            <p:cNvSpPr>
              <a:spLocks noChangeArrowheads="1"/>
            </p:cNvSpPr>
            <p:nvPr/>
          </p:nvSpPr>
          <p:spPr bwMode="auto">
            <a:xfrm>
              <a:off x="657" y="3339"/>
              <a:ext cx="1270" cy="635"/>
            </a:xfrm>
            <a:prstGeom prst="cloudCallout">
              <a:avLst>
                <a:gd name="adj1" fmla="val 47324"/>
                <a:gd name="adj2" fmla="val -638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pic>
          <p:nvPicPr>
            <p:cNvPr id="6175" name="Picture 7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" y="3490"/>
              <a:ext cx="90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163" name="Group 74"/>
          <p:cNvGrpSpPr>
            <a:grpSpLocks/>
          </p:cNvGrpSpPr>
          <p:nvPr/>
        </p:nvGrpSpPr>
        <p:grpSpPr bwMode="auto">
          <a:xfrm>
            <a:off x="6157913" y="5229225"/>
            <a:ext cx="2519362" cy="1512888"/>
            <a:chOff x="3107" y="3294"/>
            <a:chExt cx="1587" cy="953"/>
          </a:xfrm>
        </p:grpSpPr>
        <p:sp>
          <p:nvSpPr>
            <p:cNvPr id="6172" name="AutoShape 75"/>
            <p:cNvSpPr>
              <a:spLocks noChangeArrowheads="1"/>
            </p:cNvSpPr>
            <p:nvPr/>
          </p:nvSpPr>
          <p:spPr bwMode="auto">
            <a:xfrm>
              <a:off x="3107" y="3294"/>
              <a:ext cx="1587" cy="953"/>
            </a:xfrm>
            <a:prstGeom prst="cloudCallout">
              <a:avLst>
                <a:gd name="adj1" fmla="val -43069"/>
                <a:gd name="adj2" fmla="val -4338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pic>
          <p:nvPicPr>
            <p:cNvPr id="6173" name="Picture 7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7" y="3450"/>
              <a:ext cx="90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64" name="AutoShape 77"/>
          <p:cNvSpPr>
            <a:spLocks noChangeArrowheads="1"/>
          </p:cNvSpPr>
          <p:nvPr/>
        </p:nvSpPr>
        <p:spPr bwMode="auto">
          <a:xfrm>
            <a:off x="1476375" y="4581525"/>
            <a:ext cx="1944688" cy="719138"/>
          </a:xfrm>
          <a:prstGeom prst="cloudCallout">
            <a:avLst>
              <a:gd name="adj1" fmla="val 25509"/>
              <a:gd name="adj2" fmla="val -8819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if (…) …</a:t>
            </a:r>
          </a:p>
        </p:txBody>
      </p:sp>
      <p:sp>
        <p:nvSpPr>
          <p:cNvPr id="6165" name="Rectangle 79"/>
          <p:cNvSpPr>
            <a:spLocks noChangeArrowheads="1"/>
          </p:cNvSpPr>
          <p:nvPr/>
        </p:nvSpPr>
        <p:spPr bwMode="auto">
          <a:xfrm>
            <a:off x="3205163" y="2133600"/>
            <a:ext cx="576262" cy="2159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6166" name="AutoShape 80"/>
          <p:cNvSpPr>
            <a:spLocks noChangeArrowheads="1"/>
          </p:cNvSpPr>
          <p:nvPr/>
        </p:nvSpPr>
        <p:spPr bwMode="auto">
          <a:xfrm>
            <a:off x="1979613" y="1341438"/>
            <a:ext cx="1441450" cy="503237"/>
          </a:xfrm>
          <a:prstGeom prst="cloudCallout">
            <a:avLst>
              <a:gd name="adj1" fmla="val 50773"/>
              <a:gd name="adj2" fmla="val 8848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x == 3</a:t>
            </a:r>
          </a:p>
        </p:txBody>
      </p:sp>
      <p:grpSp>
        <p:nvGrpSpPr>
          <p:cNvPr id="6167" name="Group 81"/>
          <p:cNvGrpSpPr>
            <a:grpSpLocks/>
          </p:cNvGrpSpPr>
          <p:nvPr/>
        </p:nvGrpSpPr>
        <p:grpSpPr bwMode="auto">
          <a:xfrm>
            <a:off x="4933950" y="1268413"/>
            <a:ext cx="1943100" cy="1296987"/>
            <a:chOff x="2336" y="799"/>
            <a:chExt cx="1224" cy="817"/>
          </a:xfrm>
        </p:grpSpPr>
        <p:sp>
          <p:nvSpPr>
            <p:cNvPr id="6170" name="Rectangle 82"/>
            <p:cNvSpPr>
              <a:spLocks noChangeArrowheads="1"/>
            </p:cNvSpPr>
            <p:nvPr/>
          </p:nvSpPr>
          <p:spPr bwMode="auto">
            <a:xfrm>
              <a:off x="2336" y="1480"/>
              <a:ext cx="363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6171" name="AutoShape 83"/>
            <p:cNvSpPr>
              <a:spLocks noChangeArrowheads="1"/>
            </p:cNvSpPr>
            <p:nvPr/>
          </p:nvSpPr>
          <p:spPr bwMode="auto">
            <a:xfrm>
              <a:off x="2608" y="799"/>
              <a:ext cx="952" cy="317"/>
            </a:xfrm>
            <a:prstGeom prst="cloudCallout">
              <a:avLst>
                <a:gd name="adj1" fmla="val -55671"/>
                <a:gd name="adj2" fmla="val 15756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y == -1</a:t>
              </a:r>
            </a:p>
          </p:txBody>
        </p:sp>
      </p:grpSp>
      <p:sp>
        <p:nvSpPr>
          <p:cNvPr id="6168" name="Rectangle 84"/>
          <p:cNvSpPr>
            <a:spLocks noChangeArrowheads="1"/>
          </p:cNvSpPr>
          <p:nvPr/>
        </p:nvSpPr>
        <p:spPr bwMode="auto">
          <a:xfrm>
            <a:off x="2628900" y="2781300"/>
            <a:ext cx="576263" cy="2159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6169" name="AutoShape 85"/>
          <p:cNvSpPr>
            <a:spLocks noChangeArrowheads="1"/>
          </p:cNvSpPr>
          <p:nvPr/>
        </p:nvSpPr>
        <p:spPr bwMode="auto">
          <a:xfrm>
            <a:off x="179388" y="3141663"/>
            <a:ext cx="2449512" cy="792162"/>
          </a:xfrm>
          <a:prstGeom prst="cloudCallout">
            <a:avLst>
              <a:gd name="adj1" fmla="val 45398"/>
              <a:gd name="adj2" fmla="val -8086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for (…;…;..)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63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Memory addresses</a:t>
            </a:r>
          </a:p>
        </p:txBody>
      </p:sp>
      <p:grpSp>
        <p:nvGrpSpPr>
          <p:cNvPr id="7171" name="Group 5"/>
          <p:cNvGrpSpPr>
            <a:grpSpLocks/>
          </p:cNvGrpSpPr>
          <p:nvPr/>
        </p:nvGrpSpPr>
        <p:grpSpPr bwMode="auto">
          <a:xfrm>
            <a:off x="682625" y="2276475"/>
            <a:ext cx="3455988" cy="1328738"/>
            <a:chOff x="884" y="1207"/>
            <a:chExt cx="2177" cy="837"/>
          </a:xfrm>
        </p:grpSpPr>
        <p:sp>
          <p:nvSpPr>
            <p:cNvPr id="7281" name="Rectangle 6"/>
            <p:cNvSpPr>
              <a:spLocks noChangeArrowheads="1"/>
            </p:cNvSpPr>
            <p:nvPr/>
          </p:nvSpPr>
          <p:spPr bwMode="auto">
            <a:xfrm>
              <a:off x="884" y="1207"/>
              <a:ext cx="2177" cy="8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7282" name="Line 7"/>
            <p:cNvSpPr>
              <a:spLocks noChangeShapeType="1"/>
            </p:cNvSpPr>
            <p:nvPr/>
          </p:nvSpPr>
          <p:spPr bwMode="auto">
            <a:xfrm>
              <a:off x="884" y="1344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3" name="Line 8"/>
            <p:cNvSpPr>
              <a:spLocks noChangeShapeType="1"/>
            </p:cNvSpPr>
            <p:nvPr/>
          </p:nvSpPr>
          <p:spPr bwMode="auto">
            <a:xfrm>
              <a:off x="884" y="1480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4" name="Line 9"/>
            <p:cNvSpPr>
              <a:spLocks noChangeShapeType="1"/>
            </p:cNvSpPr>
            <p:nvPr/>
          </p:nvSpPr>
          <p:spPr bwMode="auto">
            <a:xfrm>
              <a:off x="884" y="1616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5" name="Line 10"/>
            <p:cNvSpPr>
              <a:spLocks noChangeShapeType="1"/>
            </p:cNvSpPr>
            <p:nvPr/>
          </p:nvSpPr>
          <p:spPr bwMode="auto">
            <a:xfrm>
              <a:off x="884" y="1752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6" name="Line 11"/>
            <p:cNvSpPr>
              <a:spLocks noChangeShapeType="1"/>
            </p:cNvSpPr>
            <p:nvPr/>
          </p:nvSpPr>
          <p:spPr bwMode="auto">
            <a:xfrm>
              <a:off x="884" y="1888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7" name="Line 12"/>
            <p:cNvSpPr>
              <a:spLocks noChangeShapeType="1"/>
            </p:cNvSpPr>
            <p:nvPr/>
          </p:nvSpPr>
          <p:spPr bwMode="auto">
            <a:xfrm>
              <a:off x="1253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8" name="Line 13"/>
            <p:cNvSpPr>
              <a:spLocks noChangeShapeType="1"/>
            </p:cNvSpPr>
            <p:nvPr/>
          </p:nvSpPr>
          <p:spPr bwMode="auto">
            <a:xfrm>
              <a:off x="120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9" name="Line 14"/>
            <p:cNvSpPr>
              <a:spLocks noChangeShapeType="1"/>
            </p:cNvSpPr>
            <p:nvPr/>
          </p:nvSpPr>
          <p:spPr bwMode="auto">
            <a:xfrm>
              <a:off x="115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0" name="Line 15"/>
            <p:cNvSpPr>
              <a:spLocks noChangeShapeType="1"/>
            </p:cNvSpPr>
            <p:nvPr/>
          </p:nvSpPr>
          <p:spPr bwMode="auto">
            <a:xfrm>
              <a:off x="11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1" name="Line 16"/>
            <p:cNvSpPr>
              <a:spLocks noChangeShapeType="1"/>
            </p:cNvSpPr>
            <p:nvPr/>
          </p:nvSpPr>
          <p:spPr bwMode="auto">
            <a:xfrm>
              <a:off x="107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2" name="Line 17"/>
            <p:cNvSpPr>
              <a:spLocks noChangeShapeType="1"/>
            </p:cNvSpPr>
            <p:nvPr/>
          </p:nvSpPr>
          <p:spPr bwMode="auto">
            <a:xfrm>
              <a:off x="102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3" name="Line 18"/>
            <p:cNvSpPr>
              <a:spLocks noChangeShapeType="1"/>
            </p:cNvSpPr>
            <p:nvPr/>
          </p:nvSpPr>
          <p:spPr bwMode="auto">
            <a:xfrm>
              <a:off x="98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4" name="Line 19"/>
            <p:cNvSpPr>
              <a:spLocks noChangeShapeType="1"/>
            </p:cNvSpPr>
            <p:nvPr/>
          </p:nvSpPr>
          <p:spPr bwMode="auto">
            <a:xfrm>
              <a:off x="93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5" name="Line 20"/>
            <p:cNvSpPr>
              <a:spLocks noChangeShapeType="1"/>
            </p:cNvSpPr>
            <p:nvPr/>
          </p:nvSpPr>
          <p:spPr bwMode="auto">
            <a:xfrm>
              <a:off x="1610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6" name="Line 21"/>
            <p:cNvSpPr>
              <a:spLocks noChangeShapeType="1"/>
            </p:cNvSpPr>
            <p:nvPr/>
          </p:nvSpPr>
          <p:spPr bwMode="auto">
            <a:xfrm>
              <a:off x="156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7" name="Line 22"/>
            <p:cNvSpPr>
              <a:spLocks noChangeShapeType="1"/>
            </p:cNvSpPr>
            <p:nvPr/>
          </p:nvSpPr>
          <p:spPr bwMode="auto">
            <a:xfrm>
              <a:off x="151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8" name="Line 23"/>
            <p:cNvSpPr>
              <a:spLocks noChangeShapeType="1"/>
            </p:cNvSpPr>
            <p:nvPr/>
          </p:nvSpPr>
          <p:spPr bwMode="auto">
            <a:xfrm>
              <a:off x="147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9" name="Line 24"/>
            <p:cNvSpPr>
              <a:spLocks noChangeShapeType="1"/>
            </p:cNvSpPr>
            <p:nvPr/>
          </p:nvSpPr>
          <p:spPr bwMode="auto">
            <a:xfrm>
              <a:off x="142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0" name="Line 25"/>
            <p:cNvSpPr>
              <a:spLocks noChangeShapeType="1"/>
            </p:cNvSpPr>
            <p:nvPr/>
          </p:nvSpPr>
          <p:spPr bwMode="auto">
            <a:xfrm>
              <a:off x="138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1" name="Line 26"/>
            <p:cNvSpPr>
              <a:spLocks noChangeShapeType="1"/>
            </p:cNvSpPr>
            <p:nvPr/>
          </p:nvSpPr>
          <p:spPr bwMode="auto">
            <a:xfrm>
              <a:off x="133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2" name="Line 27"/>
            <p:cNvSpPr>
              <a:spLocks noChangeShapeType="1"/>
            </p:cNvSpPr>
            <p:nvPr/>
          </p:nvSpPr>
          <p:spPr bwMode="auto">
            <a:xfrm>
              <a:off x="1292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3" name="Line 28"/>
            <p:cNvSpPr>
              <a:spLocks noChangeShapeType="1"/>
            </p:cNvSpPr>
            <p:nvPr/>
          </p:nvSpPr>
          <p:spPr bwMode="auto">
            <a:xfrm>
              <a:off x="1973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4" name="Line 29"/>
            <p:cNvSpPr>
              <a:spLocks noChangeShapeType="1"/>
            </p:cNvSpPr>
            <p:nvPr/>
          </p:nvSpPr>
          <p:spPr bwMode="auto">
            <a:xfrm>
              <a:off x="192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5" name="Line 30"/>
            <p:cNvSpPr>
              <a:spLocks noChangeShapeType="1"/>
            </p:cNvSpPr>
            <p:nvPr/>
          </p:nvSpPr>
          <p:spPr bwMode="auto">
            <a:xfrm>
              <a:off x="187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6" name="Line 31"/>
            <p:cNvSpPr>
              <a:spLocks noChangeShapeType="1"/>
            </p:cNvSpPr>
            <p:nvPr/>
          </p:nvSpPr>
          <p:spPr bwMode="auto">
            <a:xfrm>
              <a:off x="183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7" name="Line 32"/>
            <p:cNvSpPr>
              <a:spLocks noChangeShapeType="1"/>
            </p:cNvSpPr>
            <p:nvPr/>
          </p:nvSpPr>
          <p:spPr bwMode="auto">
            <a:xfrm>
              <a:off x="179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8" name="Line 33"/>
            <p:cNvSpPr>
              <a:spLocks noChangeShapeType="1"/>
            </p:cNvSpPr>
            <p:nvPr/>
          </p:nvSpPr>
          <p:spPr bwMode="auto">
            <a:xfrm>
              <a:off x="174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9" name="Line 34"/>
            <p:cNvSpPr>
              <a:spLocks noChangeShapeType="1"/>
            </p:cNvSpPr>
            <p:nvPr/>
          </p:nvSpPr>
          <p:spPr bwMode="auto">
            <a:xfrm>
              <a:off x="170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0" name="Line 35"/>
            <p:cNvSpPr>
              <a:spLocks noChangeShapeType="1"/>
            </p:cNvSpPr>
            <p:nvPr/>
          </p:nvSpPr>
          <p:spPr bwMode="auto">
            <a:xfrm>
              <a:off x="165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1" name="Line 36"/>
            <p:cNvSpPr>
              <a:spLocks noChangeShapeType="1"/>
            </p:cNvSpPr>
            <p:nvPr/>
          </p:nvSpPr>
          <p:spPr bwMode="auto">
            <a:xfrm>
              <a:off x="2336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2" name="Line 37"/>
            <p:cNvSpPr>
              <a:spLocks noChangeShapeType="1"/>
            </p:cNvSpPr>
            <p:nvPr/>
          </p:nvSpPr>
          <p:spPr bwMode="auto">
            <a:xfrm>
              <a:off x="229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3" name="Line 38"/>
            <p:cNvSpPr>
              <a:spLocks noChangeShapeType="1"/>
            </p:cNvSpPr>
            <p:nvPr/>
          </p:nvSpPr>
          <p:spPr bwMode="auto">
            <a:xfrm>
              <a:off x="224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4" name="Line 39"/>
            <p:cNvSpPr>
              <a:spLocks noChangeShapeType="1"/>
            </p:cNvSpPr>
            <p:nvPr/>
          </p:nvSpPr>
          <p:spPr bwMode="auto">
            <a:xfrm>
              <a:off x="220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5" name="Line 40"/>
            <p:cNvSpPr>
              <a:spLocks noChangeShapeType="1"/>
            </p:cNvSpPr>
            <p:nvPr/>
          </p:nvSpPr>
          <p:spPr bwMode="auto">
            <a:xfrm>
              <a:off x="215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6" name="Line 41"/>
            <p:cNvSpPr>
              <a:spLocks noChangeShapeType="1"/>
            </p:cNvSpPr>
            <p:nvPr/>
          </p:nvSpPr>
          <p:spPr bwMode="auto">
            <a:xfrm>
              <a:off x="2109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7" name="Line 42"/>
            <p:cNvSpPr>
              <a:spLocks noChangeShapeType="1"/>
            </p:cNvSpPr>
            <p:nvPr/>
          </p:nvSpPr>
          <p:spPr bwMode="auto">
            <a:xfrm>
              <a:off x="206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8" name="Line 43"/>
            <p:cNvSpPr>
              <a:spLocks noChangeShapeType="1"/>
            </p:cNvSpPr>
            <p:nvPr/>
          </p:nvSpPr>
          <p:spPr bwMode="auto">
            <a:xfrm>
              <a:off x="201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9" name="Line 44"/>
            <p:cNvSpPr>
              <a:spLocks noChangeShapeType="1"/>
            </p:cNvSpPr>
            <p:nvPr/>
          </p:nvSpPr>
          <p:spPr bwMode="auto">
            <a:xfrm>
              <a:off x="2699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0" name="Line 45"/>
            <p:cNvSpPr>
              <a:spLocks noChangeShapeType="1"/>
            </p:cNvSpPr>
            <p:nvPr/>
          </p:nvSpPr>
          <p:spPr bwMode="auto">
            <a:xfrm>
              <a:off x="265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1" name="Line 46"/>
            <p:cNvSpPr>
              <a:spLocks noChangeShapeType="1"/>
            </p:cNvSpPr>
            <p:nvPr/>
          </p:nvSpPr>
          <p:spPr bwMode="auto">
            <a:xfrm>
              <a:off x="260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2" name="Line 47"/>
            <p:cNvSpPr>
              <a:spLocks noChangeShapeType="1"/>
            </p:cNvSpPr>
            <p:nvPr/>
          </p:nvSpPr>
          <p:spPr bwMode="auto">
            <a:xfrm>
              <a:off x="256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3" name="Line 48"/>
            <p:cNvSpPr>
              <a:spLocks noChangeShapeType="1"/>
            </p:cNvSpPr>
            <p:nvPr/>
          </p:nvSpPr>
          <p:spPr bwMode="auto">
            <a:xfrm>
              <a:off x="25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4" name="Line 49"/>
            <p:cNvSpPr>
              <a:spLocks noChangeShapeType="1"/>
            </p:cNvSpPr>
            <p:nvPr/>
          </p:nvSpPr>
          <p:spPr bwMode="auto">
            <a:xfrm>
              <a:off x="2472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5" name="Line 50"/>
            <p:cNvSpPr>
              <a:spLocks noChangeShapeType="1"/>
            </p:cNvSpPr>
            <p:nvPr/>
          </p:nvSpPr>
          <p:spPr bwMode="auto">
            <a:xfrm>
              <a:off x="242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6" name="Line 51"/>
            <p:cNvSpPr>
              <a:spLocks noChangeShapeType="1"/>
            </p:cNvSpPr>
            <p:nvPr/>
          </p:nvSpPr>
          <p:spPr bwMode="auto">
            <a:xfrm>
              <a:off x="238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7" name="Line 52"/>
            <p:cNvSpPr>
              <a:spLocks noChangeShapeType="1"/>
            </p:cNvSpPr>
            <p:nvPr/>
          </p:nvSpPr>
          <p:spPr bwMode="auto">
            <a:xfrm>
              <a:off x="30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8" name="Line 53"/>
            <p:cNvSpPr>
              <a:spLocks noChangeShapeType="1"/>
            </p:cNvSpPr>
            <p:nvPr/>
          </p:nvSpPr>
          <p:spPr bwMode="auto">
            <a:xfrm>
              <a:off x="296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9" name="Line 54"/>
            <p:cNvSpPr>
              <a:spLocks noChangeShapeType="1"/>
            </p:cNvSpPr>
            <p:nvPr/>
          </p:nvSpPr>
          <p:spPr bwMode="auto">
            <a:xfrm>
              <a:off x="292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0" name="Line 55"/>
            <p:cNvSpPr>
              <a:spLocks noChangeShapeType="1"/>
            </p:cNvSpPr>
            <p:nvPr/>
          </p:nvSpPr>
          <p:spPr bwMode="auto">
            <a:xfrm>
              <a:off x="288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1" name="Line 56"/>
            <p:cNvSpPr>
              <a:spLocks noChangeShapeType="1"/>
            </p:cNvSpPr>
            <p:nvPr/>
          </p:nvSpPr>
          <p:spPr bwMode="auto">
            <a:xfrm>
              <a:off x="283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2" name="Line 57"/>
            <p:cNvSpPr>
              <a:spLocks noChangeShapeType="1"/>
            </p:cNvSpPr>
            <p:nvPr/>
          </p:nvSpPr>
          <p:spPr bwMode="auto">
            <a:xfrm>
              <a:off x="279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3" name="Line 58"/>
            <p:cNvSpPr>
              <a:spLocks noChangeShapeType="1"/>
            </p:cNvSpPr>
            <p:nvPr/>
          </p:nvSpPr>
          <p:spPr bwMode="auto">
            <a:xfrm>
              <a:off x="274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72" name="Group 59"/>
          <p:cNvGrpSpPr>
            <a:grpSpLocks/>
          </p:cNvGrpSpPr>
          <p:nvPr/>
        </p:nvGrpSpPr>
        <p:grpSpPr bwMode="auto">
          <a:xfrm>
            <a:off x="179388" y="1701800"/>
            <a:ext cx="1655762" cy="1008063"/>
            <a:chOff x="567" y="845"/>
            <a:chExt cx="1043" cy="635"/>
          </a:xfrm>
        </p:grpSpPr>
        <p:sp>
          <p:nvSpPr>
            <p:cNvPr id="7279" name="Rectangle 60"/>
            <p:cNvSpPr>
              <a:spLocks noChangeArrowheads="1"/>
            </p:cNvSpPr>
            <p:nvPr/>
          </p:nvSpPr>
          <p:spPr bwMode="auto">
            <a:xfrm>
              <a:off x="1247" y="1344"/>
              <a:ext cx="363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7280" name="AutoShape 61"/>
            <p:cNvSpPr>
              <a:spLocks noChangeArrowheads="1"/>
            </p:cNvSpPr>
            <p:nvPr/>
          </p:nvSpPr>
          <p:spPr bwMode="auto">
            <a:xfrm>
              <a:off x="567" y="845"/>
              <a:ext cx="816" cy="317"/>
            </a:xfrm>
            <a:prstGeom prst="cloudCallout">
              <a:avLst>
                <a:gd name="adj1" fmla="val 50856"/>
                <a:gd name="adj2" fmla="val 8848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x == 3</a:t>
              </a:r>
            </a:p>
          </p:txBody>
        </p:sp>
      </p:grpSp>
      <p:grpSp>
        <p:nvGrpSpPr>
          <p:cNvPr id="7173" name="Group 62"/>
          <p:cNvGrpSpPr>
            <a:grpSpLocks/>
          </p:cNvGrpSpPr>
          <p:nvPr/>
        </p:nvGrpSpPr>
        <p:grpSpPr bwMode="auto">
          <a:xfrm>
            <a:off x="2987675" y="1628775"/>
            <a:ext cx="1943100" cy="1296988"/>
            <a:chOff x="2336" y="799"/>
            <a:chExt cx="1224" cy="817"/>
          </a:xfrm>
        </p:grpSpPr>
        <p:sp>
          <p:nvSpPr>
            <p:cNvPr id="7277" name="Rectangle 63"/>
            <p:cNvSpPr>
              <a:spLocks noChangeArrowheads="1"/>
            </p:cNvSpPr>
            <p:nvPr/>
          </p:nvSpPr>
          <p:spPr bwMode="auto">
            <a:xfrm>
              <a:off x="2336" y="1480"/>
              <a:ext cx="363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7278" name="AutoShape 64"/>
            <p:cNvSpPr>
              <a:spLocks noChangeArrowheads="1"/>
            </p:cNvSpPr>
            <p:nvPr/>
          </p:nvSpPr>
          <p:spPr bwMode="auto">
            <a:xfrm>
              <a:off x="2608" y="799"/>
              <a:ext cx="952" cy="317"/>
            </a:xfrm>
            <a:prstGeom prst="cloudCallout">
              <a:avLst>
                <a:gd name="adj1" fmla="val -55671"/>
                <a:gd name="adj2" fmla="val 15756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y == -1</a:t>
              </a:r>
            </a:p>
          </p:txBody>
        </p:sp>
      </p:grpSp>
      <p:sp>
        <p:nvSpPr>
          <p:cNvPr id="7174" name="Rectangle 66"/>
          <p:cNvSpPr>
            <a:spLocks noChangeArrowheads="1"/>
          </p:cNvSpPr>
          <p:nvPr/>
        </p:nvSpPr>
        <p:spPr bwMode="auto">
          <a:xfrm>
            <a:off x="898525" y="4979988"/>
            <a:ext cx="5978525" cy="2492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7175" name="Line 72"/>
          <p:cNvSpPr>
            <a:spLocks noChangeShapeType="1"/>
          </p:cNvSpPr>
          <p:nvPr/>
        </p:nvSpPr>
        <p:spPr bwMode="auto">
          <a:xfrm>
            <a:off x="1484313" y="4979988"/>
            <a:ext cx="0" cy="249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Line 73"/>
          <p:cNvSpPr>
            <a:spLocks noChangeShapeType="1"/>
          </p:cNvSpPr>
          <p:nvPr/>
        </p:nvSpPr>
        <p:spPr bwMode="auto">
          <a:xfrm>
            <a:off x="1412875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Line 74"/>
          <p:cNvSpPr>
            <a:spLocks noChangeShapeType="1"/>
          </p:cNvSpPr>
          <p:nvPr/>
        </p:nvSpPr>
        <p:spPr bwMode="auto">
          <a:xfrm>
            <a:off x="1331913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Line 75"/>
          <p:cNvSpPr>
            <a:spLocks noChangeShapeType="1"/>
          </p:cNvSpPr>
          <p:nvPr/>
        </p:nvSpPr>
        <p:spPr bwMode="auto">
          <a:xfrm>
            <a:off x="1268413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Line 76"/>
          <p:cNvSpPr>
            <a:spLocks noChangeShapeType="1"/>
          </p:cNvSpPr>
          <p:nvPr/>
        </p:nvSpPr>
        <p:spPr bwMode="auto">
          <a:xfrm>
            <a:off x="1195388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Line 77"/>
          <p:cNvSpPr>
            <a:spLocks noChangeShapeType="1"/>
          </p:cNvSpPr>
          <p:nvPr/>
        </p:nvSpPr>
        <p:spPr bwMode="auto">
          <a:xfrm>
            <a:off x="1123950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Line 78"/>
          <p:cNvSpPr>
            <a:spLocks noChangeShapeType="1"/>
          </p:cNvSpPr>
          <p:nvPr/>
        </p:nvSpPr>
        <p:spPr bwMode="auto">
          <a:xfrm>
            <a:off x="1052513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79"/>
          <p:cNvSpPr>
            <a:spLocks noChangeShapeType="1"/>
          </p:cNvSpPr>
          <p:nvPr/>
        </p:nvSpPr>
        <p:spPr bwMode="auto">
          <a:xfrm>
            <a:off x="979488" y="497998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Line 119"/>
          <p:cNvSpPr>
            <a:spLocks noChangeShapeType="1"/>
          </p:cNvSpPr>
          <p:nvPr/>
        </p:nvSpPr>
        <p:spPr bwMode="auto">
          <a:xfrm>
            <a:off x="2058988" y="4981575"/>
            <a:ext cx="0" cy="249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Line 120"/>
          <p:cNvSpPr>
            <a:spLocks noChangeShapeType="1"/>
          </p:cNvSpPr>
          <p:nvPr/>
        </p:nvSpPr>
        <p:spPr bwMode="auto">
          <a:xfrm>
            <a:off x="198755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5" name="Line 121"/>
          <p:cNvSpPr>
            <a:spLocks noChangeShapeType="1"/>
          </p:cNvSpPr>
          <p:nvPr/>
        </p:nvSpPr>
        <p:spPr bwMode="auto">
          <a:xfrm>
            <a:off x="190658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Line 122"/>
          <p:cNvSpPr>
            <a:spLocks noChangeShapeType="1"/>
          </p:cNvSpPr>
          <p:nvPr/>
        </p:nvSpPr>
        <p:spPr bwMode="auto">
          <a:xfrm>
            <a:off x="184308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Line 123"/>
          <p:cNvSpPr>
            <a:spLocks noChangeShapeType="1"/>
          </p:cNvSpPr>
          <p:nvPr/>
        </p:nvSpPr>
        <p:spPr bwMode="auto">
          <a:xfrm>
            <a:off x="17700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8" name="Line 124"/>
          <p:cNvSpPr>
            <a:spLocks noChangeShapeType="1"/>
          </p:cNvSpPr>
          <p:nvPr/>
        </p:nvSpPr>
        <p:spPr bwMode="auto">
          <a:xfrm>
            <a:off x="169862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Line 125"/>
          <p:cNvSpPr>
            <a:spLocks noChangeShapeType="1"/>
          </p:cNvSpPr>
          <p:nvPr/>
        </p:nvSpPr>
        <p:spPr bwMode="auto">
          <a:xfrm>
            <a:off x="162718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Line 126"/>
          <p:cNvSpPr>
            <a:spLocks noChangeShapeType="1"/>
          </p:cNvSpPr>
          <p:nvPr/>
        </p:nvSpPr>
        <p:spPr bwMode="auto">
          <a:xfrm>
            <a:off x="15541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1" name="Line 127"/>
          <p:cNvSpPr>
            <a:spLocks noChangeShapeType="1"/>
          </p:cNvSpPr>
          <p:nvPr/>
        </p:nvSpPr>
        <p:spPr bwMode="auto">
          <a:xfrm>
            <a:off x="2627313" y="4981575"/>
            <a:ext cx="0" cy="249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2" name="Line 128"/>
          <p:cNvSpPr>
            <a:spLocks noChangeShapeType="1"/>
          </p:cNvSpPr>
          <p:nvPr/>
        </p:nvSpPr>
        <p:spPr bwMode="auto">
          <a:xfrm>
            <a:off x="255587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3" name="Line 129"/>
          <p:cNvSpPr>
            <a:spLocks noChangeShapeType="1"/>
          </p:cNvSpPr>
          <p:nvPr/>
        </p:nvSpPr>
        <p:spPr bwMode="auto">
          <a:xfrm>
            <a:off x="247491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4" name="Line 130"/>
          <p:cNvSpPr>
            <a:spLocks noChangeShapeType="1"/>
          </p:cNvSpPr>
          <p:nvPr/>
        </p:nvSpPr>
        <p:spPr bwMode="auto">
          <a:xfrm>
            <a:off x="241141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5" name="Line 131"/>
          <p:cNvSpPr>
            <a:spLocks noChangeShapeType="1"/>
          </p:cNvSpPr>
          <p:nvPr/>
        </p:nvSpPr>
        <p:spPr bwMode="auto">
          <a:xfrm>
            <a:off x="233838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6" name="Line 132"/>
          <p:cNvSpPr>
            <a:spLocks noChangeShapeType="1"/>
          </p:cNvSpPr>
          <p:nvPr/>
        </p:nvSpPr>
        <p:spPr bwMode="auto">
          <a:xfrm>
            <a:off x="226695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7" name="Line 133"/>
          <p:cNvSpPr>
            <a:spLocks noChangeShapeType="1"/>
          </p:cNvSpPr>
          <p:nvPr/>
        </p:nvSpPr>
        <p:spPr bwMode="auto">
          <a:xfrm>
            <a:off x="219551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8" name="Line 134"/>
          <p:cNvSpPr>
            <a:spLocks noChangeShapeType="1"/>
          </p:cNvSpPr>
          <p:nvPr/>
        </p:nvSpPr>
        <p:spPr bwMode="auto">
          <a:xfrm>
            <a:off x="212248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9" name="Line 135"/>
          <p:cNvSpPr>
            <a:spLocks noChangeShapeType="1"/>
          </p:cNvSpPr>
          <p:nvPr/>
        </p:nvSpPr>
        <p:spPr bwMode="auto">
          <a:xfrm>
            <a:off x="3203575" y="4973638"/>
            <a:ext cx="0" cy="249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0" name="Line 136"/>
          <p:cNvSpPr>
            <a:spLocks noChangeShapeType="1"/>
          </p:cNvSpPr>
          <p:nvPr/>
        </p:nvSpPr>
        <p:spPr bwMode="auto">
          <a:xfrm>
            <a:off x="313213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1" name="Line 137"/>
          <p:cNvSpPr>
            <a:spLocks noChangeShapeType="1"/>
          </p:cNvSpPr>
          <p:nvPr/>
        </p:nvSpPr>
        <p:spPr bwMode="auto">
          <a:xfrm>
            <a:off x="3051175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2" name="Line 138"/>
          <p:cNvSpPr>
            <a:spLocks noChangeShapeType="1"/>
          </p:cNvSpPr>
          <p:nvPr/>
        </p:nvSpPr>
        <p:spPr bwMode="auto">
          <a:xfrm>
            <a:off x="2987675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3" name="Line 139"/>
          <p:cNvSpPr>
            <a:spLocks noChangeShapeType="1"/>
          </p:cNvSpPr>
          <p:nvPr/>
        </p:nvSpPr>
        <p:spPr bwMode="auto">
          <a:xfrm>
            <a:off x="2914650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4" name="Line 140"/>
          <p:cNvSpPr>
            <a:spLocks noChangeShapeType="1"/>
          </p:cNvSpPr>
          <p:nvPr/>
        </p:nvSpPr>
        <p:spPr bwMode="auto">
          <a:xfrm>
            <a:off x="284321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5" name="Line 141"/>
          <p:cNvSpPr>
            <a:spLocks noChangeShapeType="1"/>
          </p:cNvSpPr>
          <p:nvPr/>
        </p:nvSpPr>
        <p:spPr bwMode="auto">
          <a:xfrm>
            <a:off x="2771775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6" name="Line 142"/>
          <p:cNvSpPr>
            <a:spLocks noChangeShapeType="1"/>
          </p:cNvSpPr>
          <p:nvPr/>
        </p:nvSpPr>
        <p:spPr bwMode="auto">
          <a:xfrm>
            <a:off x="2698750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7" name="Line 143"/>
          <p:cNvSpPr>
            <a:spLocks noChangeShapeType="1"/>
          </p:cNvSpPr>
          <p:nvPr/>
        </p:nvSpPr>
        <p:spPr bwMode="auto">
          <a:xfrm>
            <a:off x="3779838" y="4973638"/>
            <a:ext cx="0" cy="249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8" name="Line 144"/>
          <p:cNvSpPr>
            <a:spLocks noChangeShapeType="1"/>
          </p:cNvSpPr>
          <p:nvPr/>
        </p:nvSpPr>
        <p:spPr bwMode="auto">
          <a:xfrm>
            <a:off x="3708400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9" name="Line 145"/>
          <p:cNvSpPr>
            <a:spLocks noChangeShapeType="1"/>
          </p:cNvSpPr>
          <p:nvPr/>
        </p:nvSpPr>
        <p:spPr bwMode="auto">
          <a:xfrm>
            <a:off x="362743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0" name="Line 146"/>
          <p:cNvSpPr>
            <a:spLocks noChangeShapeType="1"/>
          </p:cNvSpPr>
          <p:nvPr/>
        </p:nvSpPr>
        <p:spPr bwMode="auto">
          <a:xfrm>
            <a:off x="356393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1" name="Line 147"/>
          <p:cNvSpPr>
            <a:spLocks noChangeShapeType="1"/>
          </p:cNvSpPr>
          <p:nvPr/>
        </p:nvSpPr>
        <p:spPr bwMode="auto">
          <a:xfrm>
            <a:off x="349091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2" name="Line 148"/>
          <p:cNvSpPr>
            <a:spLocks noChangeShapeType="1"/>
          </p:cNvSpPr>
          <p:nvPr/>
        </p:nvSpPr>
        <p:spPr bwMode="auto">
          <a:xfrm>
            <a:off x="3419475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3" name="Line 149"/>
          <p:cNvSpPr>
            <a:spLocks noChangeShapeType="1"/>
          </p:cNvSpPr>
          <p:nvPr/>
        </p:nvSpPr>
        <p:spPr bwMode="auto">
          <a:xfrm>
            <a:off x="334803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4" name="Line 150"/>
          <p:cNvSpPr>
            <a:spLocks noChangeShapeType="1"/>
          </p:cNvSpPr>
          <p:nvPr/>
        </p:nvSpPr>
        <p:spPr bwMode="auto">
          <a:xfrm>
            <a:off x="327501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5" name="Line 151"/>
          <p:cNvSpPr>
            <a:spLocks noChangeShapeType="1"/>
          </p:cNvSpPr>
          <p:nvPr/>
        </p:nvSpPr>
        <p:spPr bwMode="auto">
          <a:xfrm>
            <a:off x="4356100" y="4981575"/>
            <a:ext cx="0" cy="249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6" name="Line 152"/>
          <p:cNvSpPr>
            <a:spLocks noChangeShapeType="1"/>
          </p:cNvSpPr>
          <p:nvPr/>
        </p:nvSpPr>
        <p:spPr bwMode="auto">
          <a:xfrm>
            <a:off x="42846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7" name="Line 153"/>
          <p:cNvSpPr>
            <a:spLocks noChangeShapeType="1"/>
          </p:cNvSpPr>
          <p:nvPr/>
        </p:nvSpPr>
        <p:spPr bwMode="auto">
          <a:xfrm>
            <a:off x="420370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8" name="Line 154"/>
          <p:cNvSpPr>
            <a:spLocks noChangeShapeType="1"/>
          </p:cNvSpPr>
          <p:nvPr/>
        </p:nvSpPr>
        <p:spPr bwMode="auto">
          <a:xfrm>
            <a:off x="414020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9" name="Line 155"/>
          <p:cNvSpPr>
            <a:spLocks noChangeShapeType="1"/>
          </p:cNvSpPr>
          <p:nvPr/>
        </p:nvSpPr>
        <p:spPr bwMode="auto">
          <a:xfrm>
            <a:off x="406717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0" name="Line 156"/>
          <p:cNvSpPr>
            <a:spLocks noChangeShapeType="1"/>
          </p:cNvSpPr>
          <p:nvPr/>
        </p:nvSpPr>
        <p:spPr bwMode="auto">
          <a:xfrm>
            <a:off x="399573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1" name="Line 157"/>
          <p:cNvSpPr>
            <a:spLocks noChangeShapeType="1"/>
          </p:cNvSpPr>
          <p:nvPr/>
        </p:nvSpPr>
        <p:spPr bwMode="auto">
          <a:xfrm>
            <a:off x="392430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2" name="Line 158"/>
          <p:cNvSpPr>
            <a:spLocks noChangeShapeType="1"/>
          </p:cNvSpPr>
          <p:nvPr/>
        </p:nvSpPr>
        <p:spPr bwMode="auto">
          <a:xfrm>
            <a:off x="385127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3" name="Line 159"/>
          <p:cNvSpPr>
            <a:spLocks noChangeShapeType="1"/>
          </p:cNvSpPr>
          <p:nvPr/>
        </p:nvSpPr>
        <p:spPr bwMode="auto">
          <a:xfrm>
            <a:off x="4932363" y="4981575"/>
            <a:ext cx="0" cy="249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4" name="Line 160"/>
          <p:cNvSpPr>
            <a:spLocks noChangeShapeType="1"/>
          </p:cNvSpPr>
          <p:nvPr/>
        </p:nvSpPr>
        <p:spPr bwMode="auto">
          <a:xfrm>
            <a:off x="486092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5" name="Line 161"/>
          <p:cNvSpPr>
            <a:spLocks noChangeShapeType="1"/>
          </p:cNvSpPr>
          <p:nvPr/>
        </p:nvSpPr>
        <p:spPr bwMode="auto">
          <a:xfrm>
            <a:off x="47799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6" name="Line 162"/>
          <p:cNvSpPr>
            <a:spLocks noChangeShapeType="1"/>
          </p:cNvSpPr>
          <p:nvPr/>
        </p:nvSpPr>
        <p:spPr bwMode="auto">
          <a:xfrm>
            <a:off x="47164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7" name="Line 163"/>
          <p:cNvSpPr>
            <a:spLocks noChangeShapeType="1"/>
          </p:cNvSpPr>
          <p:nvPr/>
        </p:nvSpPr>
        <p:spPr bwMode="auto">
          <a:xfrm>
            <a:off x="464343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8" name="Line 164"/>
          <p:cNvSpPr>
            <a:spLocks noChangeShapeType="1"/>
          </p:cNvSpPr>
          <p:nvPr/>
        </p:nvSpPr>
        <p:spPr bwMode="auto">
          <a:xfrm>
            <a:off x="457200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9" name="Line 165"/>
          <p:cNvSpPr>
            <a:spLocks noChangeShapeType="1"/>
          </p:cNvSpPr>
          <p:nvPr/>
        </p:nvSpPr>
        <p:spPr bwMode="auto">
          <a:xfrm>
            <a:off x="45005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0" name="Line 166"/>
          <p:cNvSpPr>
            <a:spLocks noChangeShapeType="1"/>
          </p:cNvSpPr>
          <p:nvPr/>
        </p:nvSpPr>
        <p:spPr bwMode="auto">
          <a:xfrm>
            <a:off x="442753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1" name="Line 167"/>
          <p:cNvSpPr>
            <a:spLocks noChangeShapeType="1"/>
          </p:cNvSpPr>
          <p:nvPr/>
        </p:nvSpPr>
        <p:spPr bwMode="auto">
          <a:xfrm>
            <a:off x="5508625" y="4981575"/>
            <a:ext cx="0" cy="249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2" name="Line 168"/>
          <p:cNvSpPr>
            <a:spLocks noChangeShapeType="1"/>
          </p:cNvSpPr>
          <p:nvPr/>
        </p:nvSpPr>
        <p:spPr bwMode="auto">
          <a:xfrm>
            <a:off x="5437188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3" name="Line 169"/>
          <p:cNvSpPr>
            <a:spLocks noChangeShapeType="1"/>
          </p:cNvSpPr>
          <p:nvPr/>
        </p:nvSpPr>
        <p:spPr bwMode="auto">
          <a:xfrm>
            <a:off x="535622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4" name="Line 170"/>
          <p:cNvSpPr>
            <a:spLocks noChangeShapeType="1"/>
          </p:cNvSpPr>
          <p:nvPr/>
        </p:nvSpPr>
        <p:spPr bwMode="auto">
          <a:xfrm>
            <a:off x="529272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5" name="Line 171"/>
          <p:cNvSpPr>
            <a:spLocks noChangeShapeType="1"/>
          </p:cNvSpPr>
          <p:nvPr/>
        </p:nvSpPr>
        <p:spPr bwMode="auto">
          <a:xfrm>
            <a:off x="521970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6" name="Line 172"/>
          <p:cNvSpPr>
            <a:spLocks noChangeShapeType="1"/>
          </p:cNvSpPr>
          <p:nvPr/>
        </p:nvSpPr>
        <p:spPr bwMode="auto">
          <a:xfrm>
            <a:off x="5148263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7" name="Line 173"/>
          <p:cNvSpPr>
            <a:spLocks noChangeShapeType="1"/>
          </p:cNvSpPr>
          <p:nvPr/>
        </p:nvSpPr>
        <p:spPr bwMode="auto">
          <a:xfrm>
            <a:off x="5076825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8" name="Line 174"/>
          <p:cNvSpPr>
            <a:spLocks noChangeShapeType="1"/>
          </p:cNvSpPr>
          <p:nvPr/>
        </p:nvSpPr>
        <p:spPr bwMode="auto">
          <a:xfrm>
            <a:off x="5003800" y="4981575"/>
            <a:ext cx="0" cy="249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9" name="Line 175"/>
          <p:cNvSpPr>
            <a:spLocks noChangeShapeType="1"/>
          </p:cNvSpPr>
          <p:nvPr/>
        </p:nvSpPr>
        <p:spPr bwMode="auto">
          <a:xfrm>
            <a:off x="6084888" y="4973638"/>
            <a:ext cx="0" cy="249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0" name="Line 176"/>
          <p:cNvSpPr>
            <a:spLocks noChangeShapeType="1"/>
          </p:cNvSpPr>
          <p:nvPr/>
        </p:nvSpPr>
        <p:spPr bwMode="auto">
          <a:xfrm>
            <a:off x="6013450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1" name="Line 177"/>
          <p:cNvSpPr>
            <a:spLocks noChangeShapeType="1"/>
          </p:cNvSpPr>
          <p:nvPr/>
        </p:nvSpPr>
        <p:spPr bwMode="auto">
          <a:xfrm>
            <a:off x="593248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2" name="Line 178"/>
          <p:cNvSpPr>
            <a:spLocks noChangeShapeType="1"/>
          </p:cNvSpPr>
          <p:nvPr/>
        </p:nvSpPr>
        <p:spPr bwMode="auto">
          <a:xfrm>
            <a:off x="586898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3" name="Line 179"/>
          <p:cNvSpPr>
            <a:spLocks noChangeShapeType="1"/>
          </p:cNvSpPr>
          <p:nvPr/>
        </p:nvSpPr>
        <p:spPr bwMode="auto">
          <a:xfrm>
            <a:off x="579596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4" name="Line 180"/>
          <p:cNvSpPr>
            <a:spLocks noChangeShapeType="1"/>
          </p:cNvSpPr>
          <p:nvPr/>
        </p:nvSpPr>
        <p:spPr bwMode="auto">
          <a:xfrm>
            <a:off x="5724525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5" name="Line 181"/>
          <p:cNvSpPr>
            <a:spLocks noChangeShapeType="1"/>
          </p:cNvSpPr>
          <p:nvPr/>
        </p:nvSpPr>
        <p:spPr bwMode="auto">
          <a:xfrm>
            <a:off x="565308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6" name="Line 182"/>
          <p:cNvSpPr>
            <a:spLocks noChangeShapeType="1"/>
          </p:cNvSpPr>
          <p:nvPr/>
        </p:nvSpPr>
        <p:spPr bwMode="auto">
          <a:xfrm>
            <a:off x="558006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7" name="Line 183"/>
          <p:cNvSpPr>
            <a:spLocks noChangeShapeType="1"/>
          </p:cNvSpPr>
          <p:nvPr/>
        </p:nvSpPr>
        <p:spPr bwMode="auto">
          <a:xfrm>
            <a:off x="6659563" y="4973638"/>
            <a:ext cx="0" cy="249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8" name="Line 184"/>
          <p:cNvSpPr>
            <a:spLocks noChangeShapeType="1"/>
          </p:cNvSpPr>
          <p:nvPr/>
        </p:nvSpPr>
        <p:spPr bwMode="auto">
          <a:xfrm>
            <a:off x="6588125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49" name="Line 185"/>
          <p:cNvSpPr>
            <a:spLocks noChangeShapeType="1"/>
          </p:cNvSpPr>
          <p:nvPr/>
        </p:nvSpPr>
        <p:spPr bwMode="auto">
          <a:xfrm>
            <a:off x="650716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0" name="Line 186"/>
          <p:cNvSpPr>
            <a:spLocks noChangeShapeType="1"/>
          </p:cNvSpPr>
          <p:nvPr/>
        </p:nvSpPr>
        <p:spPr bwMode="auto">
          <a:xfrm>
            <a:off x="644366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1" name="Line 187"/>
          <p:cNvSpPr>
            <a:spLocks noChangeShapeType="1"/>
          </p:cNvSpPr>
          <p:nvPr/>
        </p:nvSpPr>
        <p:spPr bwMode="auto">
          <a:xfrm>
            <a:off x="637063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2" name="Line 188"/>
          <p:cNvSpPr>
            <a:spLocks noChangeShapeType="1"/>
          </p:cNvSpPr>
          <p:nvPr/>
        </p:nvSpPr>
        <p:spPr bwMode="auto">
          <a:xfrm>
            <a:off x="6299200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3" name="Line 189"/>
          <p:cNvSpPr>
            <a:spLocks noChangeShapeType="1"/>
          </p:cNvSpPr>
          <p:nvPr/>
        </p:nvSpPr>
        <p:spPr bwMode="auto">
          <a:xfrm>
            <a:off x="6227763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4" name="Line 190"/>
          <p:cNvSpPr>
            <a:spLocks noChangeShapeType="1"/>
          </p:cNvSpPr>
          <p:nvPr/>
        </p:nvSpPr>
        <p:spPr bwMode="auto">
          <a:xfrm>
            <a:off x="6154738" y="4973638"/>
            <a:ext cx="0" cy="2492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55" name="Rectangle 191"/>
          <p:cNvSpPr>
            <a:spLocks noChangeArrowheads="1"/>
          </p:cNvSpPr>
          <p:nvPr/>
        </p:nvSpPr>
        <p:spPr bwMode="auto">
          <a:xfrm>
            <a:off x="6732588" y="5005388"/>
            <a:ext cx="287337" cy="198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7256" name="Text Box 193"/>
          <p:cNvSpPr txBox="1">
            <a:spLocks noChangeArrowheads="1"/>
          </p:cNvSpPr>
          <p:nvPr/>
        </p:nvSpPr>
        <p:spPr bwMode="auto">
          <a:xfrm>
            <a:off x="808038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x01</a:t>
            </a:r>
          </a:p>
        </p:txBody>
      </p:sp>
      <p:sp>
        <p:nvSpPr>
          <p:cNvPr id="7257" name="Text Box 194"/>
          <p:cNvSpPr txBox="1">
            <a:spLocks noChangeArrowheads="1"/>
          </p:cNvSpPr>
          <p:nvPr/>
        </p:nvSpPr>
        <p:spPr bwMode="auto">
          <a:xfrm>
            <a:off x="1381125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x02</a:t>
            </a:r>
          </a:p>
        </p:txBody>
      </p:sp>
      <p:sp>
        <p:nvSpPr>
          <p:cNvPr id="7258" name="Text Box 195"/>
          <p:cNvSpPr txBox="1">
            <a:spLocks noChangeArrowheads="1"/>
          </p:cNvSpPr>
          <p:nvPr/>
        </p:nvSpPr>
        <p:spPr bwMode="auto">
          <a:xfrm>
            <a:off x="3155950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x05</a:t>
            </a:r>
          </a:p>
        </p:txBody>
      </p:sp>
      <p:sp>
        <p:nvSpPr>
          <p:cNvPr id="7259" name="Text Box 196"/>
          <p:cNvSpPr txBox="1">
            <a:spLocks noChangeArrowheads="1"/>
          </p:cNvSpPr>
          <p:nvPr/>
        </p:nvSpPr>
        <p:spPr bwMode="auto">
          <a:xfrm>
            <a:off x="1979613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x03</a:t>
            </a:r>
          </a:p>
        </p:txBody>
      </p:sp>
      <p:sp>
        <p:nvSpPr>
          <p:cNvPr id="7260" name="Text Box 197"/>
          <p:cNvSpPr txBox="1">
            <a:spLocks noChangeArrowheads="1"/>
          </p:cNvSpPr>
          <p:nvPr/>
        </p:nvSpPr>
        <p:spPr bwMode="auto">
          <a:xfrm>
            <a:off x="2552700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x04</a:t>
            </a:r>
          </a:p>
        </p:txBody>
      </p:sp>
      <p:sp>
        <p:nvSpPr>
          <p:cNvPr id="7261" name="Text Box 198"/>
          <p:cNvSpPr txBox="1">
            <a:spLocks noChangeArrowheads="1"/>
          </p:cNvSpPr>
          <p:nvPr/>
        </p:nvSpPr>
        <p:spPr bwMode="auto">
          <a:xfrm>
            <a:off x="3708400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x06</a:t>
            </a:r>
          </a:p>
        </p:txBody>
      </p:sp>
      <p:sp>
        <p:nvSpPr>
          <p:cNvPr id="7262" name="Text Box 199"/>
          <p:cNvSpPr txBox="1">
            <a:spLocks noChangeArrowheads="1"/>
          </p:cNvSpPr>
          <p:nvPr/>
        </p:nvSpPr>
        <p:spPr bwMode="auto">
          <a:xfrm>
            <a:off x="4281488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x07</a:t>
            </a:r>
          </a:p>
        </p:txBody>
      </p:sp>
      <p:sp>
        <p:nvSpPr>
          <p:cNvPr id="7263" name="Text Box 200"/>
          <p:cNvSpPr txBox="1">
            <a:spLocks noChangeArrowheads="1"/>
          </p:cNvSpPr>
          <p:nvPr/>
        </p:nvSpPr>
        <p:spPr bwMode="auto">
          <a:xfrm>
            <a:off x="6056313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x10</a:t>
            </a:r>
          </a:p>
        </p:txBody>
      </p:sp>
      <p:sp>
        <p:nvSpPr>
          <p:cNvPr id="7264" name="Text Box 201"/>
          <p:cNvSpPr txBox="1">
            <a:spLocks noChangeArrowheads="1"/>
          </p:cNvSpPr>
          <p:nvPr/>
        </p:nvSpPr>
        <p:spPr bwMode="auto">
          <a:xfrm>
            <a:off x="4879975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x08</a:t>
            </a:r>
          </a:p>
        </p:txBody>
      </p:sp>
      <p:sp>
        <p:nvSpPr>
          <p:cNvPr id="7265" name="Text Box 202"/>
          <p:cNvSpPr txBox="1">
            <a:spLocks noChangeArrowheads="1"/>
          </p:cNvSpPr>
          <p:nvPr/>
        </p:nvSpPr>
        <p:spPr bwMode="auto">
          <a:xfrm>
            <a:off x="5453063" y="519588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400"/>
              <a:t>x09</a:t>
            </a:r>
          </a:p>
        </p:txBody>
      </p:sp>
      <p:grpSp>
        <p:nvGrpSpPr>
          <p:cNvPr id="5" name="Group 213"/>
          <p:cNvGrpSpPr>
            <a:grpSpLocks/>
          </p:cNvGrpSpPr>
          <p:nvPr/>
        </p:nvGrpSpPr>
        <p:grpSpPr bwMode="auto">
          <a:xfrm>
            <a:off x="1484313" y="4005263"/>
            <a:ext cx="2224087" cy="1208087"/>
            <a:chOff x="935" y="2523"/>
            <a:chExt cx="1401" cy="761"/>
          </a:xfrm>
        </p:grpSpPr>
        <p:sp>
          <p:nvSpPr>
            <p:cNvPr id="7275" name="Rectangle 203"/>
            <p:cNvSpPr>
              <a:spLocks noChangeArrowheads="1"/>
            </p:cNvSpPr>
            <p:nvPr/>
          </p:nvSpPr>
          <p:spPr bwMode="auto">
            <a:xfrm>
              <a:off x="935" y="3148"/>
              <a:ext cx="720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200"/>
                <a:t>-1</a:t>
              </a:r>
            </a:p>
          </p:txBody>
        </p:sp>
        <p:sp>
          <p:nvSpPr>
            <p:cNvPr id="7276" name="AutoShape 209"/>
            <p:cNvSpPr>
              <a:spLocks noChangeArrowheads="1"/>
            </p:cNvSpPr>
            <p:nvPr/>
          </p:nvSpPr>
          <p:spPr bwMode="auto">
            <a:xfrm>
              <a:off x="1384" y="2523"/>
              <a:ext cx="952" cy="317"/>
            </a:xfrm>
            <a:prstGeom prst="cloudCallout">
              <a:avLst>
                <a:gd name="adj1" fmla="val -52940"/>
                <a:gd name="adj2" fmla="val 12918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y == -1</a:t>
              </a:r>
            </a:p>
          </p:txBody>
        </p:sp>
      </p:grpSp>
      <p:grpSp>
        <p:nvGrpSpPr>
          <p:cNvPr id="6" name="Group 214"/>
          <p:cNvGrpSpPr>
            <a:grpSpLocks/>
          </p:cNvGrpSpPr>
          <p:nvPr/>
        </p:nvGrpSpPr>
        <p:grpSpPr bwMode="auto">
          <a:xfrm>
            <a:off x="4211638" y="4221163"/>
            <a:ext cx="1873250" cy="992187"/>
            <a:chOff x="2653" y="2659"/>
            <a:chExt cx="1180" cy="625"/>
          </a:xfrm>
        </p:grpSpPr>
        <p:sp>
          <p:nvSpPr>
            <p:cNvPr id="7273" name="Rectangle 204"/>
            <p:cNvSpPr>
              <a:spLocks noChangeArrowheads="1"/>
            </p:cNvSpPr>
            <p:nvPr/>
          </p:nvSpPr>
          <p:spPr bwMode="auto">
            <a:xfrm>
              <a:off x="3113" y="3148"/>
              <a:ext cx="720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200"/>
                <a:t>3</a:t>
              </a:r>
            </a:p>
          </p:txBody>
        </p:sp>
        <p:sp>
          <p:nvSpPr>
            <p:cNvPr id="7274" name="AutoShape 212"/>
            <p:cNvSpPr>
              <a:spLocks noChangeArrowheads="1"/>
            </p:cNvSpPr>
            <p:nvPr/>
          </p:nvSpPr>
          <p:spPr bwMode="auto">
            <a:xfrm>
              <a:off x="2653" y="2659"/>
              <a:ext cx="816" cy="317"/>
            </a:xfrm>
            <a:prstGeom prst="cloudCallout">
              <a:avLst>
                <a:gd name="adj1" fmla="val 50856"/>
                <a:gd name="adj2" fmla="val 8848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x == 3</a:t>
              </a:r>
            </a:p>
          </p:txBody>
        </p:sp>
      </p:grpSp>
      <p:sp>
        <p:nvSpPr>
          <p:cNvPr id="21719" name="Text Box 215"/>
          <p:cNvSpPr txBox="1">
            <a:spLocks noChangeArrowheads="1"/>
          </p:cNvSpPr>
          <p:nvPr/>
        </p:nvSpPr>
        <p:spPr bwMode="auto">
          <a:xfrm>
            <a:off x="2935288" y="5734050"/>
            <a:ext cx="1924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address of </a:t>
            </a:r>
            <a:r>
              <a:rPr lang="en-US" altLang="nl-BE" sz="1800">
                <a:latin typeface="Times New Roman" panose="02020603050405020304" pitchFamily="18" charset="0"/>
              </a:rPr>
              <a:t>x</a:t>
            </a:r>
            <a:r>
              <a:rPr lang="en-US" altLang="nl-BE" sz="1800"/>
              <a:t>: x08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address of </a:t>
            </a:r>
            <a:r>
              <a:rPr lang="en-US" altLang="nl-BE" sz="1800">
                <a:latin typeface="Times New Roman" panose="02020603050405020304" pitchFamily="18" charset="0"/>
              </a:rPr>
              <a:t>y</a:t>
            </a:r>
            <a:r>
              <a:rPr lang="en-US" altLang="nl-BE" sz="1800"/>
              <a:t>: x02</a:t>
            </a:r>
          </a:p>
        </p:txBody>
      </p:sp>
      <p:sp>
        <p:nvSpPr>
          <p:cNvPr id="21720" name="Text Box 216"/>
          <p:cNvSpPr txBox="1">
            <a:spLocks noChangeArrowheads="1"/>
          </p:cNvSpPr>
          <p:nvPr/>
        </p:nvSpPr>
        <p:spPr bwMode="auto">
          <a:xfrm>
            <a:off x="971550" y="5734050"/>
            <a:ext cx="1492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value of </a:t>
            </a:r>
            <a:r>
              <a:rPr lang="en-US" altLang="nl-BE" sz="1800">
                <a:latin typeface="Times New Roman" panose="02020603050405020304" pitchFamily="18" charset="0"/>
              </a:rPr>
              <a:t>x</a:t>
            </a:r>
            <a:r>
              <a:rPr lang="en-US" altLang="nl-BE" sz="1800"/>
              <a:t>:  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value of </a:t>
            </a:r>
            <a:r>
              <a:rPr lang="en-US" altLang="nl-BE" sz="1800">
                <a:latin typeface="Times New Roman" panose="02020603050405020304" pitchFamily="18" charset="0"/>
              </a:rPr>
              <a:t>y</a:t>
            </a:r>
            <a:r>
              <a:rPr lang="en-US" altLang="nl-BE" sz="1800"/>
              <a:t>: -1</a:t>
            </a:r>
          </a:p>
        </p:txBody>
      </p:sp>
      <p:sp>
        <p:nvSpPr>
          <p:cNvPr id="21721" name="Text Box 217"/>
          <p:cNvSpPr txBox="1">
            <a:spLocks noChangeArrowheads="1"/>
          </p:cNvSpPr>
          <p:nvPr/>
        </p:nvSpPr>
        <p:spPr bwMode="auto">
          <a:xfrm>
            <a:off x="5311775" y="5734050"/>
            <a:ext cx="2622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value at address x02: -1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value at address x08:  3</a:t>
            </a:r>
          </a:p>
        </p:txBody>
      </p:sp>
      <p:sp>
        <p:nvSpPr>
          <p:cNvPr id="7271" name="Line 218"/>
          <p:cNvSpPr>
            <a:spLocks noChangeShapeType="1"/>
          </p:cNvSpPr>
          <p:nvPr/>
        </p:nvSpPr>
        <p:spPr bwMode="auto">
          <a:xfrm>
            <a:off x="1331913" y="3860800"/>
            <a:ext cx="0" cy="863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" name="Text Box 192"/>
          <p:cNvSpPr txBox="1">
            <a:spLocks noChangeArrowheads="1"/>
          </p:cNvSpPr>
          <p:nvPr/>
        </p:nvSpPr>
        <p:spPr bwMode="auto">
          <a:xfrm>
            <a:off x="6700838" y="47799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337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9" grpId="0"/>
      <p:bldP spid="21720" grpId="0"/>
      <p:bldP spid="21721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Pointers: addresses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1368425" y="1412875"/>
            <a:ext cx="6156325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A pointer is a variable that holds an address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735013" y="2360613"/>
            <a:ext cx="6375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Pointer types and variable declaration: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*p1;</a:t>
            </a:r>
            <a:r>
              <a:rPr lang="en-US" altLang="nl-BE" sz="1800"/>
              <a:t>                  </a:t>
            </a:r>
            <a:r>
              <a:rPr lang="en-US" altLang="nl-BE" sz="1800">
                <a:latin typeface="Times New Roman" panose="02020603050405020304" pitchFamily="18" charset="0"/>
              </a:rPr>
              <a:t>p1</a:t>
            </a:r>
            <a:r>
              <a:rPr lang="en-US" altLang="nl-BE" sz="1800"/>
              <a:t> is address of </a:t>
            </a:r>
            <a:r>
              <a:rPr lang="en-US" altLang="nl-BE" sz="1800">
                <a:latin typeface="Times New Roman" panose="02020603050405020304" pitchFamily="18" charset="0"/>
              </a:rPr>
              <a:t>int</a:t>
            </a:r>
            <a:r>
              <a:rPr lang="en-US" altLang="nl-BE" sz="1800"/>
              <a:t>, type of </a:t>
            </a:r>
            <a:r>
              <a:rPr lang="en-US" altLang="nl-BE" sz="1800">
                <a:latin typeface="Times New Roman" panose="02020603050405020304" pitchFamily="18" charset="0"/>
              </a:rPr>
              <a:t>p1</a:t>
            </a:r>
            <a:r>
              <a:rPr lang="en-US" altLang="nl-BE" sz="1800"/>
              <a:t> is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int*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char *p2;</a:t>
            </a:r>
            <a:r>
              <a:rPr lang="en-US" altLang="nl-BE" sz="1800"/>
              <a:t>               </a:t>
            </a:r>
            <a:r>
              <a:rPr lang="en-US" altLang="nl-BE" sz="1800">
                <a:latin typeface="Times New Roman" panose="02020603050405020304" pitchFamily="18" charset="0"/>
              </a:rPr>
              <a:t>p2</a:t>
            </a:r>
            <a:r>
              <a:rPr lang="en-US" altLang="nl-BE" sz="1800"/>
              <a:t> is address of </a:t>
            </a:r>
            <a:r>
              <a:rPr lang="en-US" altLang="nl-BE" sz="1800">
                <a:latin typeface="Times New Roman" panose="02020603050405020304" pitchFamily="18" charset="0"/>
              </a:rPr>
              <a:t>char</a:t>
            </a:r>
            <a:r>
              <a:rPr lang="en-US" altLang="nl-BE" sz="1800"/>
              <a:t>, type of </a:t>
            </a:r>
            <a:r>
              <a:rPr lang="en-US" altLang="nl-BE" sz="1800">
                <a:latin typeface="Times New Roman" panose="02020603050405020304" pitchFamily="18" charset="0"/>
              </a:rPr>
              <a:t>p2</a:t>
            </a:r>
            <a:r>
              <a:rPr lang="en-US" altLang="nl-BE" sz="1800"/>
              <a:t> is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char*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*p3;</a:t>
            </a:r>
            <a:r>
              <a:rPr lang="en-US" altLang="nl-BE" sz="1800"/>
              <a:t>           </a:t>
            </a:r>
            <a:r>
              <a:rPr lang="en-US" altLang="nl-BE" sz="1800">
                <a:latin typeface="Times New Roman" panose="02020603050405020304" pitchFamily="18" charset="0"/>
              </a:rPr>
              <a:t>p3</a:t>
            </a:r>
            <a:r>
              <a:rPr lang="en-US" altLang="nl-BE" sz="1800"/>
              <a:t> is address of </a:t>
            </a:r>
            <a:r>
              <a:rPr lang="en-US" altLang="nl-BE" sz="1800">
                <a:latin typeface="Times New Roman" panose="02020603050405020304" pitchFamily="18" charset="0"/>
              </a:rPr>
              <a:t>double</a:t>
            </a:r>
            <a:r>
              <a:rPr lang="en-US" altLang="nl-BE" sz="1800"/>
              <a:t>, type of </a:t>
            </a:r>
            <a:r>
              <a:rPr lang="en-US" altLang="nl-BE" sz="1800">
                <a:latin typeface="Times New Roman" panose="02020603050405020304" pitchFamily="18" charset="0"/>
              </a:rPr>
              <a:t>p3</a:t>
            </a:r>
            <a:r>
              <a:rPr lang="en-US" altLang="nl-BE" sz="1800"/>
              <a:t> is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double*</a:t>
            </a:r>
          </a:p>
        </p:txBody>
      </p:sp>
      <p:grpSp>
        <p:nvGrpSpPr>
          <p:cNvPr id="2" name="Group 112"/>
          <p:cNvGrpSpPr>
            <a:grpSpLocks/>
          </p:cNvGrpSpPr>
          <p:nvPr/>
        </p:nvGrpSpPr>
        <p:grpSpPr bwMode="auto">
          <a:xfrm>
            <a:off x="179388" y="4965700"/>
            <a:ext cx="6211887" cy="527050"/>
            <a:chOff x="113" y="3128"/>
            <a:chExt cx="3913" cy="332"/>
          </a:xfrm>
        </p:grpSpPr>
        <p:sp>
          <p:nvSpPr>
            <p:cNvPr id="8211" name="Rectangle 7"/>
            <p:cNvSpPr>
              <a:spLocks noChangeArrowheads="1"/>
            </p:cNvSpPr>
            <p:nvPr/>
          </p:nvSpPr>
          <p:spPr bwMode="auto">
            <a:xfrm>
              <a:off x="170" y="3132"/>
              <a:ext cx="3766" cy="1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12" name="Line 8"/>
            <p:cNvSpPr>
              <a:spLocks noChangeShapeType="1"/>
            </p:cNvSpPr>
            <p:nvPr/>
          </p:nvSpPr>
          <p:spPr bwMode="auto">
            <a:xfrm>
              <a:off x="539" y="3132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3" name="Line 9"/>
            <p:cNvSpPr>
              <a:spLocks noChangeShapeType="1"/>
            </p:cNvSpPr>
            <p:nvPr/>
          </p:nvSpPr>
          <p:spPr bwMode="auto">
            <a:xfrm>
              <a:off x="494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Line 10"/>
            <p:cNvSpPr>
              <a:spLocks noChangeShapeType="1"/>
            </p:cNvSpPr>
            <p:nvPr/>
          </p:nvSpPr>
          <p:spPr bwMode="auto">
            <a:xfrm>
              <a:off x="443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5" name="Line 11"/>
            <p:cNvSpPr>
              <a:spLocks noChangeShapeType="1"/>
            </p:cNvSpPr>
            <p:nvPr/>
          </p:nvSpPr>
          <p:spPr bwMode="auto">
            <a:xfrm>
              <a:off x="403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6" name="Line 12"/>
            <p:cNvSpPr>
              <a:spLocks noChangeShapeType="1"/>
            </p:cNvSpPr>
            <p:nvPr/>
          </p:nvSpPr>
          <p:spPr bwMode="auto">
            <a:xfrm>
              <a:off x="357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7" name="Line 13"/>
            <p:cNvSpPr>
              <a:spLocks noChangeShapeType="1"/>
            </p:cNvSpPr>
            <p:nvPr/>
          </p:nvSpPr>
          <p:spPr bwMode="auto">
            <a:xfrm>
              <a:off x="312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8" name="Line 14"/>
            <p:cNvSpPr>
              <a:spLocks noChangeShapeType="1"/>
            </p:cNvSpPr>
            <p:nvPr/>
          </p:nvSpPr>
          <p:spPr bwMode="auto">
            <a:xfrm>
              <a:off x="267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9" name="Line 15"/>
            <p:cNvSpPr>
              <a:spLocks noChangeShapeType="1"/>
            </p:cNvSpPr>
            <p:nvPr/>
          </p:nvSpPr>
          <p:spPr bwMode="auto">
            <a:xfrm>
              <a:off x="221" y="3132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0" name="Line 16"/>
            <p:cNvSpPr>
              <a:spLocks noChangeShapeType="1"/>
            </p:cNvSpPr>
            <p:nvPr/>
          </p:nvSpPr>
          <p:spPr bwMode="auto">
            <a:xfrm>
              <a:off x="901" y="3133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1" name="Line 17"/>
            <p:cNvSpPr>
              <a:spLocks noChangeShapeType="1"/>
            </p:cNvSpPr>
            <p:nvPr/>
          </p:nvSpPr>
          <p:spPr bwMode="auto">
            <a:xfrm>
              <a:off x="856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2" name="Line 18"/>
            <p:cNvSpPr>
              <a:spLocks noChangeShapeType="1"/>
            </p:cNvSpPr>
            <p:nvPr/>
          </p:nvSpPr>
          <p:spPr bwMode="auto">
            <a:xfrm>
              <a:off x="805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3" name="Line 19"/>
            <p:cNvSpPr>
              <a:spLocks noChangeShapeType="1"/>
            </p:cNvSpPr>
            <p:nvPr/>
          </p:nvSpPr>
          <p:spPr bwMode="auto">
            <a:xfrm>
              <a:off x="765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4" name="Line 20"/>
            <p:cNvSpPr>
              <a:spLocks noChangeShapeType="1"/>
            </p:cNvSpPr>
            <p:nvPr/>
          </p:nvSpPr>
          <p:spPr bwMode="auto">
            <a:xfrm>
              <a:off x="719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5" name="Line 21"/>
            <p:cNvSpPr>
              <a:spLocks noChangeShapeType="1"/>
            </p:cNvSpPr>
            <p:nvPr/>
          </p:nvSpPr>
          <p:spPr bwMode="auto">
            <a:xfrm>
              <a:off x="674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6" name="Line 22"/>
            <p:cNvSpPr>
              <a:spLocks noChangeShapeType="1"/>
            </p:cNvSpPr>
            <p:nvPr/>
          </p:nvSpPr>
          <p:spPr bwMode="auto">
            <a:xfrm>
              <a:off x="629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7" name="Line 23"/>
            <p:cNvSpPr>
              <a:spLocks noChangeShapeType="1"/>
            </p:cNvSpPr>
            <p:nvPr/>
          </p:nvSpPr>
          <p:spPr bwMode="auto">
            <a:xfrm>
              <a:off x="583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8" name="Line 24"/>
            <p:cNvSpPr>
              <a:spLocks noChangeShapeType="1"/>
            </p:cNvSpPr>
            <p:nvPr/>
          </p:nvSpPr>
          <p:spPr bwMode="auto">
            <a:xfrm>
              <a:off x="1259" y="3133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9" name="Line 25"/>
            <p:cNvSpPr>
              <a:spLocks noChangeShapeType="1"/>
            </p:cNvSpPr>
            <p:nvPr/>
          </p:nvSpPr>
          <p:spPr bwMode="auto">
            <a:xfrm>
              <a:off x="1214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0" name="Line 26"/>
            <p:cNvSpPr>
              <a:spLocks noChangeShapeType="1"/>
            </p:cNvSpPr>
            <p:nvPr/>
          </p:nvSpPr>
          <p:spPr bwMode="auto">
            <a:xfrm>
              <a:off x="1163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1" name="Line 27"/>
            <p:cNvSpPr>
              <a:spLocks noChangeShapeType="1"/>
            </p:cNvSpPr>
            <p:nvPr/>
          </p:nvSpPr>
          <p:spPr bwMode="auto">
            <a:xfrm>
              <a:off x="1123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2" name="Line 28"/>
            <p:cNvSpPr>
              <a:spLocks noChangeShapeType="1"/>
            </p:cNvSpPr>
            <p:nvPr/>
          </p:nvSpPr>
          <p:spPr bwMode="auto">
            <a:xfrm>
              <a:off x="1077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3" name="Line 29"/>
            <p:cNvSpPr>
              <a:spLocks noChangeShapeType="1"/>
            </p:cNvSpPr>
            <p:nvPr/>
          </p:nvSpPr>
          <p:spPr bwMode="auto">
            <a:xfrm>
              <a:off x="1032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4" name="Line 30"/>
            <p:cNvSpPr>
              <a:spLocks noChangeShapeType="1"/>
            </p:cNvSpPr>
            <p:nvPr/>
          </p:nvSpPr>
          <p:spPr bwMode="auto">
            <a:xfrm>
              <a:off x="987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5" name="Line 31"/>
            <p:cNvSpPr>
              <a:spLocks noChangeShapeType="1"/>
            </p:cNvSpPr>
            <p:nvPr/>
          </p:nvSpPr>
          <p:spPr bwMode="auto">
            <a:xfrm>
              <a:off x="941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6" name="Line 32"/>
            <p:cNvSpPr>
              <a:spLocks noChangeShapeType="1"/>
            </p:cNvSpPr>
            <p:nvPr/>
          </p:nvSpPr>
          <p:spPr bwMode="auto">
            <a:xfrm>
              <a:off x="1622" y="312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7" name="Line 33"/>
            <p:cNvSpPr>
              <a:spLocks noChangeShapeType="1"/>
            </p:cNvSpPr>
            <p:nvPr/>
          </p:nvSpPr>
          <p:spPr bwMode="auto">
            <a:xfrm>
              <a:off x="1577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8" name="Line 34"/>
            <p:cNvSpPr>
              <a:spLocks noChangeShapeType="1"/>
            </p:cNvSpPr>
            <p:nvPr/>
          </p:nvSpPr>
          <p:spPr bwMode="auto">
            <a:xfrm>
              <a:off x="1526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39" name="Line 35"/>
            <p:cNvSpPr>
              <a:spLocks noChangeShapeType="1"/>
            </p:cNvSpPr>
            <p:nvPr/>
          </p:nvSpPr>
          <p:spPr bwMode="auto">
            <a:xfrm>
              <a:off x="1486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0" name="Line 36"/>
            <p:cNvSpPr>
              <a:spLocks noChangeShapeType="1"/>
            </p:cNvSpPr>
            <p:nvPr/>
          </p:nvSpPr>
          <p:spPr bwMode="auto">
            <a:xfrm>
              <a:off x="1440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1" name="Line 37"/>
            <p:cNvSpPr>
              <a:spLocks noChangeShapeType="1"/>
            </p:cNvSpPr>
            <p:nvPr/>
          </p:nvSpPr>
          <p:spPr bwMode="auto">
            <a:xfrm>
              <a:off x="1395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2" name="Line 38"/>
            <p:cNvSpPr>
              <a:spLocks noChangeShapeType="1"/>
            </p:cNvSpPr>
            <p:nvPr/>
          </p:nvSpPr>
          <p:spPr bwMode="auto">
            <a:xfrm>
              <a:off x="1350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3" name="Line 39"/>
            <p:cNvSpPr>
              <a:spLocks noChangeShapeType="1"/>
            </p:cNvSpPr>
            <p:nvPr/>
          </p:nvSpPr>
          <p:spPr bwMode="auto">
            <a:xfrm>
              <a:off x="1304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4" name="Line 40"/>
            <p:cNvSpPr>
              <a:spLocks noChangeShapeType="1"/>
            </p:cNvSpPr>
            <p:nvPr/>
          </p:nvSpPr>
          <p:spPr bwMode="auto">
            <a:xfrm>
              <a:off x="1985" y="312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5" name="Line 41"/>
            <p:cNvSpPr>
              <a:spLocks noChangeShapeType="1"/>
            </p:cNvSpPr>
            <p:nvPr/>
          </p:nvSpPr>
          <p:spPr bwMode="auto">
            <a:xfrm>
              <a:off x="1940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6" name="Line 42"/>
            <p:cNvSpPr>
              <a:spLocks noChangeShapeType="1"/>
            </p:cNvSpPr>
            <p:nvPr/>
          </p:nvSpPr>
          <p:spPr bwMode="auto">
            <a:xfrm>
              <a:off x="1889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7" name="Line 43"/>
            <p:cNvSpPr>
              <a:spLocks noChangeShapeType="1"/>
            </p:cNvSpPr>
            <p:nvPr/>
          </p:nvSpPr>
          <p:spPr bwMode="auto">
            <a:xfrm>
              <a:off x="1849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8" name="Line 44"/>
            <p:cNvSpPr>
              <a:spLocks noChangeShapeType="1"/>
            </p:cNvSpPr>
            <p:nvPr/>
          </p:nvSpPr>
          <p:spPr bwMode="auto">
            <a:xfrm>
              <a:off x="1803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9" name="Line 45"/>
            <p:cNvSpPr>
              <a:spLocks noChangeShapeType="1"/>
            </p:cNvSpPr>
            <p:nvPr/>
          </p:nvSpPr>
          <p:spPr bwMode="auto">
            <a:xfrm>
              <a:off x="1758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0" name="Line 46"/>
            <p:cNvSpPr>
              <a:spLocks noChangeShapeType="1"/>
            </p:cNvSpPr>
            <p:nvPr/>
          </p:nvSpPr>
          <p:spPr bwMode="auto">
            <a:xfrm>
              <a:off x="1713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1" name="Line 47"/>
            <p:cNvSpPr>
              <a:spLocks noChangeShapeType="1"/>
            </p:cNvSpPr>
            <p:nvPr/>
          </p:nvSpPr>
          <p:spPr bwMode="auto">
            <a:xfrm>
              <a:off x="1667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2" name="Line 48"/>
            <p:cNvSpPr>
              <a:spLocks noChangeShapeType="1"/>
            </p:cNvSpPr>
            <p:nvPr/>
          </p:nvSpPr>
          <p:spPr bwMode="auto">
            <a:xfrm>
              <a:off x="2348" y="3133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3" name="Line 49"/>
            <p:cNvSpPr>
              <a:spLocks noChangeShapeType="1"/>
            </p:cNvSpPr>
            <p:nvPr/>
          </p:nvSpPr>
          <p:spPr bwMode="auto">
            <a:xfrm>
              <a:off x="2303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4" name="Line 50"/>
            <p:cNvSpPr>
              <a:spLocks noChangeShapeType="1"/>
            </p:cNvSpPr>
            <p:nvPr/>
          </p:nvSpPr>
          <p:spPr bwMode="auto">
            <a:xfrm>
              <a:off x="2252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5" name="Line 51"/>
            <p:cNvSpPr>
              <a:spLocks noChangeShapeType="1"/>
            </p:cNvSpPr>
            <p:nvPr/>
          </p:nvSpPr>
          <p:spPr bwMode="auto">
            <a:xfrm>
              <a:off x="2212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6" name="Line 52"/>
            <p:cNvSpPr>
              <a:spLocks noChangeShapeType="1"/>
            </p:cNvSpPr>
            <p:nvPr/>
          </p:nvSpPr>
          <p:spPr bwMode="auto">
            <a:xfrm>
              <a:off x="2166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7" name="Line 53"/>
            <p:cNvSpPr>
              <a:spLocks noChangeShapeType="1"/>
            </p:cNvSpPr>
            <p:nvPr/>
          </p:nvSpPr>
          <p:spPr bwMode="auto">
            <a:xfrm>
              <a:off x="2121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8" name="Line 54"/>
            <p:cNvSpPr>
              <a:spLocks noChangeShapeType="1"/>
            </p:cNvSpPr>
            <p:nvPr/>
          </p:nvSpPr>
          <p:spPr bwMode="auto">
            <a:xfrm>
              <a:off x="2076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9" name="Line 55"/>
            <p:cNvSpPr>
              <a:spLocks noChangeShapeType="1"/>
            </p:cNvSpPr>
            <p:nvPr/>
          </p:nvSpPr>
          <p:spPr bwMode="auto">
            <a:xfrm>
              <a:off x="2030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0" name="Line 56"/>
            <p:cNvSpPr>
              <a:spLocks noChangeShapeType="1"/>
            </p:cNvSpPr>
            <p:nvPr/>
          </p:nvSpPr>
          <p:spPr bwMode="auto">
            <a:xfrm>
              <a:off x="2711" y="3133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1" name="Line 57"/>
            <p:cNvSpPr>
              <a:spLocks noChangeShapeType="1"/>
            </p:cNvSpPr>
            <p:nvPr/>
          </p:nvSpPr>
          <p:spPr bwMode="auto">
            <a:xfrm>
              <a:off x="2666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2" name="Line 58"/>
            <p:cNvSpPr>
              <a:spLocks noChangeShapeType="1"/>
            </p:cNvSpPr>
            <p:nvPr/>
          </p:nvSpPr>
          <p:spPr bwMode="auto">
            <a:xfrm>
              <a:off x="2615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3" name="Line 59"/>
            <p:cNvSpPr>
              <a:spLocks noChangeShapeType="1"/>
            </p:cNvSpPr>
            <p:nvPr/>
          </p:nvSpPr>
          <p:spPr bwMode="auto">
            <a:xfrm>
              <a:off x="2575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4" name="Line 60"/>
            <p:cNvSpPr>
              <a:spLocks noChangeShapeType="1"/>
            </p:cNvSpPr>
            <p:nvPr/>
          </p:nvSpPr>
          <p:spPr bwMode="auto">
            <a:xfrm>
              <a:off x="2529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5" name="Line 61"/>
            <p:cNvSpPr>
              <a:spLocks noChangeShapeType="1"/>
            </p:cNvSpPr>
            <p:nvPr/>
          </p:nvSpPr>
          <p:spPr bwMode="auto">
            <a:xfrm>
              <a:off x="2484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6" name="Line 62"/>
            <p:cNvSpPr>
              <a:spLocks noChangeShapeType="1"/>
            </p:cNvSpPr>
            <p:nvPr/>
          </p:nvSpPr>
          <p:spPr bwMode="auto">
            <a:xfrm>
              <a:off x="2439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7" name="Line 63"/>
            <p:cNvSpPr>
              <a:spLocks noChangeShapeType="1"/>
            </p:cNvSpPr>
            <p:nvPr/>
          </p:nvSpPr>
          <p:spPr bwMode="auto">
            <a:xfrm>
              <a:off x="2393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8" name="Line 64"/>
            <p:cNvSpPr>
              <a:spLocks noChangeShapeType="1"/>
            </p:cNvSpPr>
            <p:nvPr/>
          </p:nvSpPr>
          <p:spPr bwMode="auto">
            <a:xfrm>
              <a:off x="3074" y="3133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9" name="Line 65"/>
            <p:cNvSpPr>
              <a:spLocks noChangeShapeType="1"/>
            </p:cNvSpPr>
            <p:nvPr/>
          </p:nvSpPr>
          <p:spPr bwMode="auto">
            <a:xfrm>
              <a:off x="3029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0" name="Line 66"/>
            <p:cNvSpPr>
              <a:spLocks noChangeShapeType="1"/>
            </p:cNvSpPr>
            <p:nvPr/>
          </p:nvSpPr>
          <p:spPr bwMode="auto">
            <a:xfrm>
              <a:off x="2978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1" name="Line 67"/>
            <p:cNvSpPr>
              <a:spLocks noChangeShapeType="1"/>
            </p:cNvSpPr>
            <p:nvPr/>
          </p:nvSpPr>
          <p:spPr bwMode="auto">
            <a:xfrm>
              <a:off x="2938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2" name="Line 68"/>
            <p:cNvSpPr>
              <a:spLocks noChangeShapeType="1"/>
            </p:cNvSpPr>
            <p:nvPr/>
          </p:nvSpPr>
          <p:spPr bwMode="auto">
            <a:xfrm>
              <a:off x="2892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3" name="Line 69"/>
            <p:cNvSpPr>
              <a:spLocks noChangeShapeType="1"/>
            </p:cNvSpPr>
            <p:nvPr/>
          </p:nvSpPr>
          <p:spPr bwMode="auto">
            <a:xfrm>
              <a:off x="2847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4" name="Line 70"/>
            <p:cNvSpPr>
              <a:spLocks noChangeShapeType="1"/>
            </p:cNvSpPr>
            <p:nvPr/>
          </p:nvSpPr>
          <p:spPr bwMode="auto">
            <a:xfrm>
              <a:off x="2802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5" name="Line 71"/>
            <p:cNvSpPr>
              <a:spLocks noChangeShapeType="1"/>
            </p:cNvSpPr>
            <p:nvPr/>
          </p:nvSpPr>
          <p:spPr bwMode="auto">
            <a:xfrm>
              <a:off x="2756" y="3133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6" name="Line 72"/>
            <p:cNvSpPr>
              <a:spLocks noChangeShapeType="1"/>
            </p:cNvSpPr>
            <p:nvPr/>
          </p:nvSpPr>
          <p:spPr bwMode="auto">
            <a:xfrm>
              <a:off x="3437" y="312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7" name="Line 73"/>
            <p:cNvSpPr>
              <a:spLocks noChangeShapeType="1"/>
            </p:cNvSpPr>
            <p:nvPr/>
          </p:nvSpPr>
          <p:spPr bwMode="auto">
            <a:xfrm>
              <a:off x="3392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8" name="Line 74"/>
            <p:cNvSpPr>
              <a:spLocks noChangeShapeType="1"/>
            </p:cNvSpPr>
            <p:nvPr/>
          </p:nvSpPr>
          <p:spPr bwMode="auto">
            <a:xfrm>
              <a:off x="3341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79" name="Line 75"/>
            <p:cNvSpPr>
              <a:spLocks noChangeShapeType="1"/>
            </p:cNvSpPr>
            <p:nvPr/>
          </p:nvSpPr>
          <p:spPr bwMode="auto">
            <a:xfrm>
              <a:off x="3301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0" name="Line 76"/>
            <p:cNvSpPr>
              <a:spLocks noChangeShapeType="1"/>
            </p:cNvSpPr>
            <p:nvPr/>
          </p:nvSpPr>
          <p:spPr bwMode="auto">
            <a:xfrm>
              <a:off x="3255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1" name="Line 77"/>
            <p:cNvSpPr>
              <a:spLocks noChangeShapeType="1"/>
            </p:cNvSpPr>
            <p:nvPr/>
          </p:nvSpPr>
          <p:spPr bwMode="auto">
            <a:xfrm>
              <a:off x="3210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2" name="Line 78"/>
            <p:cNvSpPr>
              <a:spLocks noChangeShapeType="1"/>
            </p:cNvSpPr>
            <p:nvPr/>
          </p:nvSpPr>
          <p:spPr bwMode="auto">
            <a:xfrm>
              <a:off x="3165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3" name="Line 79"/>
            <p:cNvSpPr>
              <a:spLocks noChangeShapeType="1"/>
            </p:cNvSpPr>
            <p:nvPr/>
          </p:nvSpPr>
          <p:spPr bwMode="auto">
            <a:xfrm>
              <a:off x="3119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4" name="Line 80"/>
            <p:cNvSpPr>
              <a:spLocks noChangeShapeType="1"/>
            </p:cNvSpPr>
            <p:nvPr/>
          </p:nvSpPr>
          <p:spPr bwMode="auto">
            <a:xfrm>
              <a:off x="3799" y="3128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5" name="Line 81"/>
            <p:cNvSpPr>
              <a:spLocks noChangeShapeType="1"/>
            </p:cNvSpPr>
            <p:nvPr/>
          </p:nvSpPr>
          <p:spPr bwMode="auto">
            <a:xfrm>
              <a:off x="3754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6" name="Line 82"/>
            <p:cNvSpPr>
              <a:spLocks noChangeShapeType="1"/>
            </p:cNvSpPr>
            <p:nvPr/>
          </p:nvSpPr>
          <p:spPr bwMode="auto">
            <a:xfrm>
              <a:off x="3703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7" name="Line 83"/>
            <p:cNvSpPr>
              <a:spLocks noChangeShapeType="1"/>
            </p:cNvSpPr>
            <p:nvPr/>
          </p:nvSpPr>
          <p:spPr bwMode="auto">
            <a:xfrm>
              <a:off x="3663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8" name="Line 84"/>
            <p:cNvSpPr>
              <a:spLocks noChangeShapeType="1"/>
            </p:cNvSpPr>
            <p:nvPr/>
          </p:nvSpPr>
          <p:spPr bwMode="auto">
            <a:xfrm>
              <a:off x="3617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89" name="Line 85"/>
            <p:cNvSpPr>
              <a:spLocks noChangeShapeType="1"/>
            </p:cNvSpPr>
            <p:nvPr/>
          </p:nvSpPr>
          <p:spPr bwMode="auto">
            <a:xfrm>
              <a:off x="3572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0" name="Line 86"/>
            <p:cNvSpPr>
              <a:spLocks noChangeShapeType="1"/>
            </p:cNvSpPr>
            <p:nvPr/>
          </p:nvSpPr>
          <p:spPr bwMode="auto">
            <a:xfrm>
              <a:off x="3527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1" name="Line 87"/>
            <p:cNvSpPr>
              <a:spLocks noChangeShapeType="1"/>
            </p:cNvSpPr>
            <p:nvPr/>
          </p:nvSpPr>
          <p:spPr bwMode="auto">
            <a:xfrm>
              <a:off x="3481" y="3128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2" name="Rectangle 88"/>
            <p:cNvSpPr>
              <a:spLocks noChangeArrowheads="1"/>
            </p:cNvSpPr>
            <p:nvPr/>
          </p:nvSpPr>
          <p:spPr bwMode="auto">
            <a:xfrm>
              <a:off x="3845" y="3148"/>
              <a:ext cx="181" cy="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93" name="Text Box 90"/>
            <p:cNvSpPr txBox="1">
              <a:spLocks noChangeArrowheads="1"/>
            </p:cNvSpPr>
            <p:nvPr/>
          </p:nvSpPr>
          <p:spPr bwMode="auto">
            <a:xfrm>
              <a:off x="113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x01</a:t>
              </a:r>
            </a:p>
          </p:txBody>
        </p:sp>
        <p:sp>
          <p:nvSpPr>
            <p:cNvPr id="8294" name="Text Box 91"/>
            <p:cNvSpPr txBox="1">
              <a:spLocks noChangeArrowheads="1"/>
            </p:cNvSpPr>
            <p:nvPr/>
          </p:nvSpPr>
          <p:spPr bwMode="auto">
            <a:xfrm>
              <a:off x="474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x02</a:t>
              </a:r>
            </a:p>
          </p:txBody>
        </p:sp>
        <p:sp>
          <p:nvSpPr>
            <p:cNvPr id="8295" name="Text Box 92"/>
            <p:cNvSpPr txBox="1">
              <a:spLocks noChangeArrowheads="1"/>
            </p:cNvSpPr>
            <p:nvPr/>
          </p:nvSpPr>
          <p:spPr bwMode="auto">
            <a:xfrm>
              <a:off x="1592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x05</a:t>
              </a:r>
            </a:p>
          </p:txBody>
        </p:sp>
        <p:sp>
          <p:nvSpPr>
            <p:cNvPr id="8296" name="Text Box 93"/>
            <p:cNvSpPr txBox="1">
              <a:spLocks noChangeArrowheads="1"/>
            </p:cNvSpPr>
            <p:nvPr/>
          </p:nvSpPr>
          <p:spPr bwMode="auto">
            <a:xfrm>
              <a:off x="851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x03</a:t>
              </a:r>
            </a:p>
          </p:txBody>
        </p:sp>
        <p:sp>
          <p:nvSpPr>
            <p:cNvPr id="8297" name="Text Box 94"/>
            <p:cNvSpPr txBox="1">
              <a:spLocks noChangeArrowheads="1"/>
            </p:cNvSpPr>
            <p:nvPr/>
          </p:nvSpPr>
          <p:spPr bwMode="auto">
            <a:xfrm>
              <a:off x="1212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x04</a:t>
              </a:r>
            </a:p>
          </p:txBody>
        </p:sp>
        <p:sp>
          <p:nvSpPr>
            <p:cNvPr id="8298" name="Text Box 95"/>
            <p:cNvSpPr txBox="1">
              <a:spLocks noChangeArrowheads="1"/>
            </p:cNvSpPr>
            <p:nvPr/>
          </p:nvSpPr>
          <p:spPr bwMode="auto">
            <a:xfrm>
              <a:off x="1940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x06</a:t>
              </a:r>
            </a:p>
          </p:txBody>
        </p:sp>
        <p:sp>
          <p:nvSpPr>
            <p:cNvPr id="8299" name="Text Box 96"/>
            <p:cNvSpPr txBox="1">
              <a:spLocks noChangeArrowheads="1"/>
            </p:cNvSpPr>
            <p:nvPr/>
          </p:nvSpPr>
          <p:spPr bwMode="auto">
            <a:xfrm>
              <a:off x="2301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x07</a:t>
              </a:r>
            </a:p>
          </p:txBody>
        </p:sp>
        <p:sp>
          <p:nvSpPr>
            <p:cNvPr id="8300" name="Text Box 97"/>
            <p:cNvSpPr txBox="1">
              <a:spLocks noChangeArrowheads="1"/>
            </p:cNvSpPr>
            <p:nvPr/>
          </p:nvSpPr>
          <p:spPr bwMode="auto">
            <a:xfrm>
              <a:off x="3419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x10</a:t>
              </a:r>
            </a:p>
          </p:txBody>
        </p:sp>
        <p:sp>
          <p:nvSpPr>
            <p:cNvPr id="8301" name="Text Box 98"/>
            <p:cNvSpPr txBox="1">
              <a:spLocks noChangeArrowheads="1"/>
            </p:cNvSpPr>
            <p:nvPr/>
          </p:nvSpPr>
          <p:spPr bwMode="auto">
            <a:xfrm>
              <a:off x="2678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x08</a:t>
              </a:r>
            </a:p>
          </p:txBody>
        </p:sp>
        <p:sp>
          <p:nvSpPr>
            <p:cNvPr id="8302" name="Text Box 99"/>
            <p:cNvSpPr txBox="1">
              <a:spLocks noChangeArrowheads="1"/>
            </p:cNvSpPr>
            <p:nvPr/>
          </p:nvSpPr>
          <p:spPr bwMode="auto">
            <a:xfrm>
              <a:off x="3039" y="3268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x09</a:t>
              </a:r>
            </a:p>
          </p:txBody>
        </p:sp>
      </p:grpSp>
      <p:grpSp>
        <p:nvGrpSpPr>
          <p:cNvPr id="3" name="Group 113"/>
          <p:cNvGrpSpPr>
            <a:grpSpLocks/>
          </p:cNvGrpSpPr>
          <p:nvPr/>
        </p:nvGrpSpPr>
        <p:grpSpPr bwMode="auto">
          <a:xfrm>
            <a:off x="855663" y="3860800"/>
            <a:ext cx="7700962" cy="1344613"/>
            <a:chOff x="539" y="2432"/>
            <a:chExt cx="4851" cy="847"/>
          </a:xfrm>
        </p:grpSpPr>
        <p:grpSp>
          <p:nvGrpSpPr>
            <p:cNvPr id="8204" name="Group 100"/>
            <p:cNvGrpSpPr>
              <a:grpSpLocks/>
            </p:cNvGrpSpPr>
            <p:nvPr/>
          </p:nvGrpSpPr>
          <p:grpSpPr bwMode="auto">
            <a:xfrm>
              <a:off x="539" y="2518"/>
              <a:ext cx="1401" cy="761"/>
              <a:chOff x="935" y="2523"/>
              <a:chExt cx="1401" cy="761"/>
            </a:xfrm>
          </p:grpSpPr>
          <p:sp>
            <p:nvSpPr>
              <p:cNvPr id="8209" name="Rectangle 101"/>
              <p:cNvSpPr>
                <a:spLocks noChangeArrowheads="1"/>
              </p:cNvSpPr>
              <p:nvPr/>
            </p:nvSpPr>
            <p:spPr bwMode="auto">
              <a:xfrm>
                <a:off x="935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-1</a:t>
                </a:r>
              </a:p>
            </p:txBody>
          </p:sp>
          <p:sp>
            <p:nvSpPr>
              <p:cNvPr id="8210" name="AutoShape 102"/>
              <p:cNvSpPr>
                <a:spLocks noChangeArrowheads="1"/>
              </p:cNvSpPr>
              <p:nvPr/>
            </p:nvSpPr>
            <p:spPr bwMode="auto">
              <a:xfrm>
                <a:off x="1384" y="2523"/>
                <a:ext cx="952" cy="317"/>
              </a:xfrm>
              <a:prstGeom prst="cloudCallout">
                <a:avLst>
                  <a:gd name="adj1" fmla="val -52940"/>
                  <a:gd name="adj2" fmla="val 12918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y == -1</a:t>
                </a:r>
              </a:p>
            </p:txBody>
          </p:sp>
        </p:grpSp>
        <p:grpSp>
          <p:nvGrpSpPr>
            <p:cNvPr id="8205" name="Group 103"/>
            <p:cNvGrpSpPr>
              <a:grpSpLocks/>
            </p:cNvGrpSpPr>
            <p:nvPr/>
          </p:nvGrpSpPr>
          <p:grpSpPr bwMode="auto">
            <a:xfrm>
              <a:off x="2257" y="2654"/>
              <a:ext cx="1180" cy="625"/>
              <a:chOff x="2653" y="2659"/>
              <a:chExt cx="1180" cy="625"/>
            </a:xfrm>
          </p:grpSpPr>
          <p:sp>
            <p:nvSpPr>
              <p:cNvPr id="8207" name="Rectangle 104"/>
              <p:cNvSpPr>
                <a:spLocks noChangeArrowheads="1"/>
              </p:cNvSpPr>
              <p:nvPr/>
            </p:nvSpPr>
            <p:spPr bwMode="auto">
              <a:xfrm>
                <a:off x="3113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3</a:t>
                </a:r>
              </a:p>
            </p:txBody>
          </p:sp>
          <p:sp>
            <p:nvSpPr>
              <p:cNvPr id="8208" name="AutoShape 105"/>
              <p:cNvSpPr>
                <a:spLocks noChangeArrowheads="1"/>
              </p:cNvSpPr>
              <p:nvPr/>
            </p:nvSpPr>
            <p:spPr bwMode="auto">
              <a:xfrm>
                <a:off x="2653" y="2659"/>
                <a:ext cx="816" cy="317"/>
              </a:xfrm>
              <a:prstGeom prst="cloudCallout">
                <a:avLst>
                  <a:gd name="adj1" fmla="val 50856"/>
                  <a:gd name="adj2" fmla="val 8848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x == 3</a:t>
                </a:r>
              </a:p>
            </p:txBody>
          </p:sp>
        </p:grpSp>
        <p:sp>
          <p:nvSpPr>
            <p:cNvPr id="8206" name="Text Box 106"/>
            <p:cNvSpPr txBox="1">
              <a:spLocks noChangeArrowheads="1"/>
            </p:cNvSpPr>
            <p:nvPr/>
          </p:nvSpPr>
          <p:spPr bwMode="auto">
            <a:xfrm>
              <a:off x="4332" y="2432"/>
              <a:ext cx="105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x = 3, y = -1;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*p = </a:t>
              </a:r>
              <a:r>
                <a:rPr lang="en-US" altLang="nl-BE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&amp;</a:t>
              </a:r>
              <a:r>
                <a:rPr lang="en-US" altLang="nl-BE" sz="1800">
                  <a:latin typeface="Times New Roman" panose="02020603050405020304" pitchFamily="18" charset="0"/>
                </a:rPr>
                <a:t>x;</a:t>
              </a:r>
            </a:p>
          </p:txBody>
        </p:sp>
      </p:grpSp>
      <p:sp>
        <p:nvSpPr>
          <p:cNvPr id="24683" name="Text Box 107"/>
          <p:cNvSpPr txBox="1">
            <a:spLocks noChangeArrowheads="1"/>
          </p:cNvSpPr>
          <p:nvPr/>
        </p:nvSpPr>
        <p:spPr bwMode="auto">
          <a:xfrm>
            <a:off x="6877050" y="5143500"/>
            <a:ext cx="896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y;</a:t>
            </a:r>
          </a:p>
        </p:txBody>
      </p:sp>
      <p:sp>
        <p:nvSpPr>
          <p:cNvPr id="24684" name="Text Box 108"/>
          <p:cNvSpPr txBox="1">
            <a:spLocks noChangeArrowheads="1"/>
          </p:cNvSpPr>
          <p:nvPr/>
        </p:nvSpPr>
        <p:spPr bwMode="auto">
          <a:xfrm>
            <a:off x="7216775" y="4578350"/>
            <a:ext cx="1082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 == x08</a:t>
            </a:r>
          </a:p>
        </p:txBody>
      </p:sp>
      <p:sp>
        <p:nvSpPr>
          <p:cNvPr id="24685" name="Text Box 109"/>
          <p:cNvSpPr txBox="1">
            <a:spLocks noChangeArrowheads="1"/>
          </p:cNvSpPr>
          <p:nvPr/>
        </p:nvSpPr>
        <p:spPr bwMode="auto">
          <a:xfrm>
            <a:off x="7216775" y="5653088"/>
            <a:ext cx="10826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 == x02</a:t>
            </a:r>
          </a:p>
        </p:txBody>
      </p:sp>
      <p:sp>
        <p:nvSpPr>
          <p:cNvPr id="24687" name="Text Box 111"/>
          <p:cNvSpPr txBox="1">
            <a:spLocks noChangeArrowheads="1"/>
          </p:cNvSpPr>
          <p:nvPr/>
        </p:nvSpPr>
        <p:spPr bwMode="auto">
          <a:xfrm>
            <a:off x="3638550" y="6094413"/>
            <a:ext cx="3271838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anose="02020603050405020304" pitchFamily="18" charset="0"/>
              </a:rPr>
              <a:t>&amp;</a:t>
            </a:r>
            <a:r>
              <a:rPr lang="en-US" altLang="nl-BE" sz="2400"/>
              <a:t> operator: address of</a:t>
            </a:r>
          </a:p>
        </p:txBody>
      </p:sp>
      <p:sp>
        <p:nvSpPr>
          <p:cNvPr id="24665" name="Text Box 89"/>
          <p:cNvSpPr txBox="1">
            <a:spLocks noChangeArrowheads="1"/>
          </p:cNvSpPr>
          <p:nvPr/>
        </p:nvSpPr>
        <p:spPr bwMode="auto">
          <a:xfrm>
            <a:off x="6072188" y="47720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41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/>
      <p:bldP spid="24683" grpId="0"/>
      <p:bldP spid="24684" grpId="0" animBg="1"/>
      <p:bldP spid="24685" grpId="0" animBg="1"/>
      <p:bldP spid="24687" grpId="0" animBg="1"/>
      <p:bldP spid="2466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Pointers: values</a:t>
            </a:r>
          </a:p>
        </p:txBody>
      </p:sp>
      <p:grpSp>
        <p:nvGrpSpPr>
          <p:cNvPr id="9219" name="Group 115"/>
          <p:cNvGrpSpPr>
            <a:grpSpLocks/>
          </p:cNvGrpSpPr>
          <p:nvPr/>
        </p:nvGrpSpPr>
        <p:grpSpPr bwMode="auto">
          <a:xfrm>
            <a:off x="250825" y="1901825"/>
            <a:ext cx="6381750" cy="720725"/>
            <a:chOff x="249" y="1278"/>
            <a:chExt cx="4020" cy="454"/>
          </a:xfrm>
        </p:grpSpPr>
        <p:sp>
          <p:nvSpPr>
            <p:cNvPr id="9346" name="Rectangle 6"/>
            <p:cNvSpPr>
              <a:spLocks noChangeArrowheads="1"/>
            </p:cNvSpPr>
            <p:nvPr/>
          </p:nvSpPr>
          <p:spPr bwMode="auto">
            <a:xfrm>
              <a:off x="306" y="1404"/>
              <a:ext cx="3766" cy="1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9347" name="Line 7"/>
            <p:cNvSpPr>
              <a:spLocks noChangeShapeType="1"/>
            </p:cNvSpPr>
            <p:nvPr/>
          </p:nvSpPr>
          <p:spPr bwMode="auto">
            <a:xfrm>
              <a:off x="675" y="1404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8" name="Line 8"/>
            <p:cNvSpPr>
              <a:spLocks noChangeShapeType="1"/>
            </p:cNvSpPr>
            <p:nvPr/>
          </p:nvSpPr>
          <p:spPr bwMode="auto">
            <a:xfrm>
              <a:off x="630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9" name="Line 9"/>
            <p:cNvSpPr>
              <a:spLocks noChangeShapeType="1"/>
            </p:cNvSpPr>
            <p:nvPr/>
          </p:nvSpPr>
          <p:spPr bwMode="auto">
            <a:xfrm>
              <a:off x="579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0" name="Line 10"/>
            <p:cNvSpPr>
              <a:spLocks noChangeShapeType="1"/>
            </p:cNvSpPr>
            <p:nvPr/>
          </p:nvSpPr>
          <p:spPr bwMode="auto">
            <a:xfrm>
              <a:off x="539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1" name="Line 11"/>
            <p:cNvSpPr>
              <a:spLocks noChangeShapeType="1"/>
            </p:cNvSpPr>
            <p:nvPr/>
          </p:nvSpPr>
          <p:spPr bwMode="auto">
            <a:xfrm>
              <a:off x="493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2" name="Line 12"/>
            <p:cNvSpPr>
              <a:spLocks noChangeShapeType="1"/>
            </p:cNvSpPr>
            <p:nvPr/>
          </p:nvSpPr>
          <p:spPr bwMode="auto">
            <a:xfrm>
              <a:off x="448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3" name="Line 13"/>
            <p:cNvSpPr>
              <a:spLocks noChangeShapeType="1"/>
            </p:cNvSpPr>
            <p:nvPr/>
          </p:nvSpPr>
          <p:spPr bwMode="auto">
            <a:xfrm>
              <a:off x="403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4" name="Line 14"/>
            <p:cNvSpPr>
              <a:spLocks noChangeShapeType="1"/>
            </p:cNvSpPr>
            <p:nvPr/>
          </p:nvSpPr>
          <p:spPr bwMode="auto">
            <a:xfrm>
              <a:off x="357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5" name="Line 15"/>
            <p:cNvSpPr>
              <a:spLocks noChangeShapeType="1"/>
            </p:cNvSpPr>
            <p:nvPr/>
          </p:nvSpPr>
          <p:spPr bwMode="auto">
            <a:xfrm>
              <a:off x="1037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6" name="Line 16"/>
            <p:cNvSpPr>
              <a:spLocks noChangeShapeType="1"/>
            </p:cNvSpPr>
            <p:nvPr/>
          </p:nvSpPr>
          <p:spPr bwMode="auto">
            <a:xfrm>
              <a:off x="99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7" name="Line 17"/>
            <p:cNvSpPr>
              <a:spLocks noChangeShapeType="1"/>
            </p:cNvSpPr>
            <p:nvPr/>
          </p:nvSpPr>
          <p:spPr bwMode="auto">
            <a:xfrm>
              <a:off x="94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8" name="Line 18"/>
            <p:cNvSpPr>
              <a:spLocks noChangeShapeType="1"/>
            </p:cNvSpPr>
            <p:nvPr/>
          </p:nvSpPr>
          <p:spPr bwMode="auto">
            <a:xfrm>
              <a:off x="90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9" name="Line 19"/>
            <p:cNvSpPr>
              <a:spLocks noChangeShapeType="1"/>
            </p:cNvSpPr>
            <p:nvPr/>
          </p:nvSpPr>
          <p:spPr bwMode="auto">
            <a:xfrm>
              <a:off x="85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0" name="Line 20"/>
            <p:cNvSpPr>
              <a:spLocks noChangeShapeType="1"/>
            </p:cNvSpPr>
            <p:nvPr/>
          </p:nvSpPr>
          <p:spPr bwMode="auto">
            <a:xfrm>
              <a:off x="81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1" name="Line 21"/>
            <p:cNvSpPr>
              <a:spLocks noChangeShapeType="1"/>
            </p:cNvSpPr>
            <p:nvPr/>
          </p:nvSpPr>
          <p:spPr bwMode="auto">
            <a:xfrm>
              <a:off x="7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2" name="Line 22"/>
            <p:cNvSpPr>
              <a:spLocks noChangeShapeType="1"/>
            </p:cNvSpPr>
            <p:nvPr/>
          </p:nvSpPr>
          <p:spPr bwMode="auto">
            <a:xfrm>
              <a:off x="71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3" name="Line 23"/>
            <p:cNvSpPr>
              <a:spLocks noChangeShapeType="1"/>
            </p:cNvSpPr>
            <p:nvPr/>
          </p:nvSpPr>
          <p:spPr bwMode="auto">
            <a:xfrm>
              <a:off x="1395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4" name="Line 24"/>
            <p:cNvSpPr>
              <a:spLocks noChangeShapeType="1"/>
            </p:cNvSpPr>
            <p:nvPr/>
          </p:nvSpPr>
          <p:spPr bwMode="auto">
            <a:xfrm>
              <a:off x="135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5" name="Line 25"/>
            <p:cNvSpPr>
              <a:spLocks noChangeShapeType="1"/>
            </p:cNvSpPr>
            <p:nvPr/>
          </p:nvSpPr>
          <p:spPr bwMode="auto">
            <a:xfrm>
              <a:off x="129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6" name="Line 26"/>
            <p:cNvSpPr>
              <a:spLocks noChangeShapeType="1"/>
            </p:cNvSpPr>
            <p:nvPr/>
          </p:nvSpPr>
          <p:spPr bwMode="auto">
            <a:xfrm>
              <a:off x="125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7" name="Line 27"/>
            <p:cNvSpPr>
              <a:spLocks noChangeShapeType="1"/>
            </p:cNvSpPr>
            <p:nvPr/>
          </p:nvSpPr>
          <p:spPr bwMode="auto">
            <a:xfrm>
              <a:off x="121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8" name="Line 28"/>
            <p:cNvSpPr>
              <a:spLocks noChangeShapeType="1"/>
            </p:cNvSpPr>
            <p:nvPr/>
          </p:nvSpPr>
          <p:spPr bwMode="auto">
            <a:xfrm>
              <a:off x="116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9" name="Line 29"/>
            <p:cNvSpPr>
              <a:spLocks noChangeShapeType="1"/>
            </p:cNvSpPr>
            <p:nvPr/>
          </p:nvSpPr>
          <p:spPr bwMode="auto">
            <a:xfrm>
              <a:off x="112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0" name="Line 30"/>
            <p:cNvSpPr>
              <a:spLocks noChangeShapeType="1"/>
            </p:cNvSpPr>
            <p:nvPr/>
          </p:nvSpPr>
          <p:spPr bwMode="auto">
            <a:xfrm>
              <a:off x="1077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1" name="Line 31"/>
            <p:cNvSpPr>
              <a:spLocks noChangeShapeType="1"/>
            </p:cNvSpPr>
            <p:nvPr/>
          </p:nvSpPr>
          <p:spPr bwMode="auto">
            <a:xfrm>
              <a:off x="1758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2" name="Line 32"/>
            <p:cNvSpPr>
              <a:spLocks noChangeShapeType="1"/>
            </p:cNvSpPr>
            <p:nvPr/>
          </p:nvSpPr>
          <p:spPr bwMode="auto">
            <a:xfrm>
              <a:off x="171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3" name="Line 33"/>
            <p:cNvSpPr>
              <a:spLocks noChangeShapeType="1"/>
            </p:cNvSpPr>
            <p:nvPr/>
          </p:nvSpPr>
          <p:spPr bwMode="auto">
            <a:xfrm>
              <a:off x="1662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4" name="Line 34"/>
            <p:cNvSpPr>
              <a:spLocks noChangeShapeType="1"/>
            </p:cNvSpPr>
            <p:nvPr/>
          </p:nvSpPr>
          <p:spPr bwMode="auto">
            <a:xfrm>
              <a:off x="1622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5" name="Line 35"/>
            <p:cNvSpPr>
              <a:spLocks noChangeShapeType="1"/>
            </p:cNvSpPr>
            <p:nvPr/>
          </p:nvSpPr>
          <p:spPr bwMode="auto">
            <a:xfrm>
              <a:off x="157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6" name="Line 36"/>
            <p:cNvSpPr>
              <a:spLocks noChangeShapeType="1"/>
            </p:cNvSpPr>
            <p:nvPr/>
          </p:nvSpPr>
          <p:spPr bwMode="auto">
            <a:xfrm>
              <a:off x="153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7" name="Line 37"/>
            <p:cNvSpPr>
              <a:spLocks noChangeShapeType="1"/>
            </p:cNvSpPr>
            <p:nvPr/>
          </p:nvSpPr>
          <p:spPr bwMode="auto">
            <a:xfrm>
              <a:off x="148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8" name="Line 38"/>
            <p:cNvSpPr>
              <a:spLocks noChangeShapeType="1"/>
            </p:cNvSpPr>
            <p:nvPr/>
          </p:nvSpPr>
          <p:spPr bwMode="auto">
            <a:xfrm>
              <a:off x="1440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9" name="Line 39"/>
            <p:cNvSpPr>
              <a:spLocks noChangeShapeType="1"/>
            </p:cNvSpPr>
            <p:nvPr/>
          </p:nvSpPr>
          <p:spPr bwMode="auto">
            <a:xfrm>
              <a:off x="2121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0" name="Line 40"/>
            <p:cNvSpPr>
              <a:spLocks noChangeShapeType="1"/>
            </p:cNvSpPr>
            <p:nvPr/>
          </p:nvSpPr>
          <p:spPr bwMode="auto">
            <a:xfrm>
              <a:off x="207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1" name="Line 41"/>
            <p:cNvSpPr>
              <a:spLocks noChangeShapeType="1"/>
            </p:cNvSpPr>
            <p:nvPr/>
          </p:nvSpPr>
          <p:spPr bwMode="auto">
            <a:xfrm>
              <a:off x="202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2" name="Line 42"/>
            <p:cNvSpPr>
              <a:spLocks noChangeShapeType="1"/>
            </p:cNvSpPr>
            <p:nvPr/>
          </p:nvSpPr>
          <p:spPr bwMode="auto">
            <a:xfrm>
              <a:off x="198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3" name="Line 43"/>
            <p:cNvSpPr>
              <a:spLocks noChangeShapeType="1"/>
            </p:cNvSpPr>
            <p:nvPr/>
          </p:nvSpPr>
          <p:spPr bwMode="auto">
            <a:xfrm>
              <a:off x="193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4" name="Line 44"/>
            <p:cNvSpPr>
              <a:spLocks noChangeShapeType="1"/>
            </p:cNvSpPr>
            <p:nvPr/>
          </p:nvSpPr>
          <p:spPr bwMode="auto">
            <a:xfrm>
              <a:off x="1894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5" name="Line 45"/>
            <p:cNvSpPr>
              <a:spLocks noChangeShapeType="1"/>
            </p:cNvSpPr>
            <p:nvPr/>
          </p:nvSpPr>
          <p:spPr bwMode="auto">
            <a:xfrm>
              <a:off x="184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6" name="Line 46"/>
            <p:cNvSpPr>
              <a:spLocks noChangeShapeType="1"/>
            </p:cNvSpPr>
            <p:nvPr/>
          </p:nvSpPr>
          <p:spPr bwMode="auto">
            <a:xfrm>
              <a:off x="180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7" name="Line 47"/>
            <p:cNvSpPr>
              <a:spLocks noChangeShapeType="1"/>
            </p:cNvSpPr>
            <p:nvPr/>
          </p:nvSpPr>
          <p:spPr bwMode="auto">
            <a:xfrm>
              <a:off x="2484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8" name="Line 48"/>
            <p:cNvSpPr>
              <a:spLocks noChangeShapeType="1"/>
            </p:cNvSpPr>
            <p:nvPr/>
          </p:nvSpPr>
          <p:spPr bwMode="auto">
            <a:xfrm>
              <a:off x="243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89" name="Line 49"/>
            <p:cNvSpPr>
              <a:spLocks noChangeShapeType="1"/>
            </p:cNvSpPr>
            <p:nvPr/>
          </p:nvSpPr>
          <p:spPr bwMode="auto">
            <a:xfrm>
              <a:off x="238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0" name="Line 50"/>
            <p:cNvSpPr>
              <a:spLocks noChangeShapeType="1"/>
            </p:cNvSpPr>
            <p:nvPr/>
          </p:nvSpPr>
          <p:spPr bwMode="auto">
            <a:xfrm>
              <a:off x="234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1" name="Line 51"/>
            <p:cNvSpPr>
              <a:spLocks noChangeShapeType="1"/>
            </p:cNvSpPr>
            <p:nvPr/>
          </p:nvSpPr>
          <p:spPr bwMode="auto">
            <a:xfrm>
              <a:off x="230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2" name="Line 52"/>
            <p:cNvSpPr>
              <a:spLocks noChangeShapeType="1"/>
            </p:cNvSpPr>
            <p:nvPr/>
          </p:nvSpPr>
          <p:spPr bwMode="auto">
            <a:xfrm>
              <a:off x="2257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3" name="Line 53"/>
            <p:cNvSpPr>
              <a:spLocks noChangeShapeType="1"/>
            </p:cNvSpPr>
            <p:nvPr/>
          </p:nvSpPr>
          <p:spPr bwMode="auto">
            <a:xfrm>
              <a:off x="221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4" name="Line 54"/>
            <p:cNvSpPr>
              <a:spLocks noChangeShapeType="1"/>
            </p:cNvSpPr>
            <p:nvPr/>
          </p:nvSpPr>
          <p:spPr bwMode="auto">
            <a:xfrm>
              <a:off x="2166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5" name="Line 55"/>
            <p:cNvSpPr>
              <a:spLocks noChangeShapeType="1"/>
            </p:cNvSpPr>
            <p:nvPr/>
          </p:nvSpPr>
          <p:spPr bwMode="auto">
            <a:xfrm>
              <a:off x="2847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6" name="Line 56"/>
            <p:cNvSpPr>
              <a:spLocks noChangeShapeType="1"/>
            </p:cNvSpPr>
            <p:nvPr/>
          </p:nvSpPr>
          <p:spPr bwMode="auto">
            <a:xfrm>
              <a:off x="280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7" name="Line 57"/>
            <p:cNvSpPr>
              <a:spLocks noChangeShapeType="1"/>
            </p:cNvSpPr>
            <p:nvPr/>
          </p:nvSpPr>
          <p:spPr bwMode="auto">
            <a:xfrm>
              <a:off x="275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8" name="Line 58"/>
            <p:cNvSpPr>
              <a:spLocks noChangeShapeType="1"/>
            </p:cNvSpPr>
            <p:nvPr/>
          </p:nvSpPr>
          <p:spPr bwMode="auto">
            <a:xfrm>
              <a:off x="271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99" name="Line 59"/>
            <p:cNvSpPr>
              <a:spLocks noChangeShapeType="1"/>
            </p:cNvSpPr>
            <p:nvPr/>
          </p:nvSpPr>
          <p:spPr bwMode="auto">
            <a:xfrm>
              <a:off x="26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0" name="Line 60"/>
            <p:cNvSpPr>
              <a:spLocks noChangeShapeType="1"/>
            </p:cNvSpPr>
            <p:nvPr/>
          </p:nvSpPr>
          <p:spPr bwMode="auto">
            <a:xfrm>
              <a:off x="262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1" name="Line 61"/>
            <p:cNvSpPr>
              <a:spLocks noChangeShapeType="1"/>
            </p:cNvSpPr>
            <p:nvPr/>
          </p:nvSpPr>
          <p:spPr bwMode="auto">
            <a:xfrm>
              <a:off x="257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2" name="Line 62"/>
            <p:cNvSpPr>
              <a:spLocks noChangeShapeType="1"/>
            </p:cNvSpPr>
            <p:nvPr/>
          </p:nvSpPr>
          <p:spPr bwMode="auto">
            <a:xfrm>
              <a:off x="252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3" name="Line 63"/>
            <p:cNvSpPr>
              <a:spLocks noChangeShapeType="1"/>
            </p:cNvSpPr>
            <p:nvPr/>
          </p:nvSpPr>
          <p:spPr bwMode="auto">
            <a:xfrm>
              <a:off x="3210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4" name="Line 64"/>
            <p:cNvSpPr>
              <a:spLocks noChangeShapeType="1"/>
            </p:cNvSpPr>
            <p:nvPr/>
          </p:nvSpPr>
          <p:spPr bwMode="auto">
            <a:xfrm>
              <a:off x="31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5" name="Line 65"/>
            <p:cNvSpPr>
              <a:spLocks noChangeShapeType="1"/>
            </p:cNvSpPr>
            <p:nvPr/>
          </p:nvSpPr>
          <p:spPr bwMode="auto">
            <a:xfrm>
              <a:off x="3114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6" name="Line 66"/>
            <p:cNvSpPr>
              <a:spLocks noChangeShapeType="1"/>
            </p:cNvSpPr>
            <p:nvPr/>
          </p:nvSpPr>
          <p:spPr bwMode="auto">
            <a:xfrm>
              <a:off x="3074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7" name="Line 67"/>
            <p:cNvSpPr>
              <a:spLocks noChangeShapeType="1"/>
            </p:cNvSpPr>
            <p:nvPr/>
          </p:nvSpPr>
          <p:spPr bwMode="auto">
            <a:xfrm>
              <a:off x="302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8" name="Line 68"/>
            <p:cNvSpPr>
              <a:spLocks noChangeShapeType="1"/>
            </p:cNvSpPr>
            <p:nvPr/>
          </p:nvSpPr>
          <p:spPr bwMode="auto">
            <a:xfrm>
              <a:off x="298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9" name="Line 69"/>
            <p:cNvSpPr>
              <a:spLocks noChangeShapeType="1"/>
            </p:cNvSpPr>
            <p:nvPr/>
          </p:nvSpPr>
          <p:spPr bwMode="auto">
            <a:xfrm>
              <a:off x="293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0" name="Line 70"/>
            <p:cNvSpPr>
              <a:spLocks noChangeShapeType="1"/>
            </p:cNvSpPr>
            <p:nvPr/>
          </p:nvSpPr>
          <p:spPr bwMode="auto">
            <a:xfrm>
              <a:off x="289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1" name="Line 71"/>
            <p:cNvSpPr>
              <a:spLocks noChangeShapeType="1"/>
            </p:cNvSpPr>
            <p:nvPr/>
          </p:nvSpPr>
          <p:spPr bwMode="auto">
            <a:xfrm>
              <a:off x="3573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2" name="Line 72"/>
            <p:cNvSpPr>
              <a:spLocks noChangeShapeType="1"/>
            </p:cNvSpPr>
            <p:nvPr/>
          </p:nvSpPr>
          <p:spPr bwMode="auto">
            <a:xfrm>
              <a:off x="3528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3" name="Line 73"/>
            <p:cNvSpPr>
              <a:spLocks noChangeShapeType="1"/>
            </p:cNvSpPr>
            <p:nvPr/>
          </p:nvSpPr>
          <p:spPr bwMode="auto">
            <a:xfrm>
              <a:off x="347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4" name="Line 74"/>
            <p:cNvSpPr>
              <a:spLocks noChangeShapeType="1"/>
            </p:cNvSpPr>
            <p:nvPr/>
          </p:nvSpPr>
          <p:spPr bwMode="auto">
            <a:xfrm>
              <a:off x="343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5" name="Line 75"/>
            <p:cNvSpPr>
              <a:spLocks noChangeShapeType="1"/>
            </p:cNvSpPr>
            <p:nvPr/>
          </p:nvSpPr>
          <p:spPr bwMode="auto">
            <a:xfrm>
              <a:off x="339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6" name="Line 76"/>
            <p:cNvSpPr>
              <a:spLocks noChangeShapeType="1"/>
            </p:cNvSpPr>
            <p:nvPr/>
          </p:nvSpPr>
          <p:spPr bwMode="auto">
            <a:xfrm>
              <a:off x="334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7" name="Line 77"/>
            <p:cNvSpPr>
              <a:spLocks noChangeShapeType="1"/>
            </p:cNvSpPr>
            <p:nvPr/>
          </p:nvSpPr>
          <p:spPr bwMode="auto">
            <a:xfrm>
              <a:off x="330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8" name="Line 78"/>
            <p:cNvSpPr>
              <a:spLocks noChangeShapeType="1"/>
            </p:cNvSpPr>
            <p:nvPr/>
          </p:nvSpPr>
          <p:spPr bwMode="auto">
            <a:xfrm>
              <a:off x="325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19" name="Line 79"/>
            <p:cNvSpPr>
              <a:spLocks noChangeShapeType="1"/>
            </p:cNvSpPr>
            <p:nvPr/>
          </p:nvSpPr>
          <p:spPr bwMode="auto">
            <a:xfrm>
              <a:off x="3935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0" name="Line 80"/>
            <p:cNvSpPr>
              <a:spLocks noChangeShapeType="1"/>
            </p:cNvSpPr>
            <p:nvPr/>
          </p:nvSpPr>
          <p:spPr bwMode="auto">
            <a:xfrm>
              <a:off x="3890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" name="Line 81"/>
            <p:cNvSpPr>
              <a:spLocks noChangeShapeType="1"/>
            </p:cNvSpPr>
            <p:nvPr/>
          </p:nvSpPr>
          <p:spPr bwMode="auto">
            <a:xfrm>
              <a:off x="383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2" name="Line 82"/>
            <p:cNvSpPr>
              <a:spLocks noChangeShapeType="1"/>
            </p:cNvSpPr>
            <p:nvPr/>
          </p:nvSpPr>
          <p:spPr bwMode="auto">
            <a:xfrm>
              <a:off x="379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3" name="Line 83"/>
            <p:cNvSpPr>
              <a:spLocks noChangeShapeType="1"/>
            </p:cNvSpPr>
            <p:nvPr/>
          </p:nvSpPr>
          <p:spPr bwMode="auto">
            <a:xfrm>
              <a:off x="375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4" name="Line 84"/>
            <p:cNvSpPr>
              <a:spLocks noChangeShapeType="1"/>
            </p:cNvSpPr>
            <p:nvPr/>
          </p:nvSpPr>
          <p:spPr bwMode="auto">
            <a:xfrm>
              <a:off x="3708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5" name="Line 85"/>
            <p:cNvSpPr>
              <a:spLocks noChangeShapeType="1"/>
            </p:cNvSpPr>
            <p:nvPr/>
          </p:nvSpPr>
          <p:spPr bwMode="auto">
            <a:xfrm>
              <a:off x="366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6" name="Line 86"/>
            <p:cNvSpPr>
              <a:spLocks noChangeShapeType="1"/>
            </p:cNvSpPr>
            <p:nvPr/>
          </p:nvSpPr>
          <p:spPr bwMode="auto">
            <a:xfrm>
              <a:off x="361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7" name="Rectangle 87"/>
            <p:cNvSpPr>
              <a:spLocks noChangeArrowheads="1"/>
            </p:cNvSpPr>
            <p:nvPr/>
          </p:nvSpPr>
          <p:spPr bwMode="auto">
            <a:xfrm>
              <a:off x="3981" y="1420"/>
              <a:ext cx="181" cy="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9428" name="Text Box 88"/>
            <p:cNvSpPr txBox="1">
              <a:spLocks noChangeArrowheads="1"/>
            </p:cNvSpPr>
            <p:nvPr/>
          </p:nvSpPr>
          <p:spPr bwMode="auto">
            <a:xfrm>
              <a:off x="3961" y="127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…</a:t>
              </a:r>
            </a:p>
          </p:txBody>
        </p:sp>
        <p:sp>
          <p:nvSpPr>
            <p:cNvPr id="9429" name="Text Box 89"/>
            <p:cNvSpPr txBox="1">
              <a:spLocks noChangeArrowheads="1"/>
            </p:cNvSpPr>
            <p:nvPr/>
          </p:nvSpPr>
          <p:spPr bwMode="auto">
            <a:xfrm>
              <a:off x="249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x01</a:t>
              </a:r>
            </a:p>
          </p:txBody>
        </p:sp>
        <p:sp>
          <p:nvSpPr>
            <p:cNvPr id="9430" name="Text Box 90"/>
            <p:cNvSpPr txBox="1">
              <a:spLocks noChangeArrowheads="1"/>
            </p:cNvSpPr>
            <p:nvPr/>
          </p:nvSpPr>
          <p:spPr bwMode="auto">
            <a:xfrm>
              <a:off x="610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x02</a:t>
              </a:r>
            </a:p>
          </p:txBody>
        </p:sp>
        <p:sp>
          <p:nvSpPr>
            <p:cNvPr id="9431" name="Text Box 91"/>
            <p:cNvSpPr txBox="1">
              <a:spLocks noChangeArrowheads="1"/>
            </p:cNvSpPr>
            <p:nvPr/>
          </p:nvSpPr>
          <p:spPr bwMode="auto">
            <a:xfrm>
              <a:off x="1728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x05</a:t>
              </a:r>
            </a:p>
          </p:txBody>
        </p:sp>
        <p:sp>
          <p:nvSpPr>
            <p:cNvPr id="9432" name="Text Box 92"/>
            <p:cNvSpPr txBox="1">
              <a:spLocks noChangeArrowheads="1"/>
            </p:cNvSpPr>
            <p:nvPr/>
          </p:nvSpPr>
          <p:spPr bwMode="auto">
            <a:xfrm>
              <a:off x="987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x03</a:t>
              </a:r>
            </a:p>
          </p:txBody>
        </p:sp>
        <p:sp>
          <p:nvSpPr>
            <p:cNvPr id="9433" name="Text Box 93"/>
            <p:cNvSpPr txBox="1">
              <a:spLocks noChangeArrowheads="1"/>
            </p:cNvSpPr>
            <p:nvPr/>
          </p:nvSpPr>
          <p:spPr bwMode="auto">
            <a:xfrm>
              <a:off x="1348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x04</a:t>
              </a:r>
            </a:p>
          </p:txBody>
        </p:sp>
        <p:sp>
          <p:nvSpPr>
            <p:cNvPr id="9434" name="Text Box 94"/>
            <p:cNvSpPr txBox="1">
              <a:spLocks noChangeArrowheads="1"/>
            </p:cNvSpPr>
            <p:nvPr/>
          </p:nvSpPr>
          <p:spPr bwMode="auto">
            <a:xfrm>
              <a:off x="2076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x06</a:t>
              </a:r>
            </a:p>
          </p:txBody>
        </p:sp>
        <p:sp>
          <p:nvSpPr>
            <p:cNvPr id="9435" name="Text Box 95"/>
            <p:cNvSpPr txBox="1">
              <a:spLocks noChangeArrowheads="1"/>
            </p:cNvSpPr>
            <p:nvPr/>
          </p:nvSpPr>
          <p:spPr bwMode="auto">
            <a:xfrm>
              <a:off x="2437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x07</a:t>
              </a:r>
            </a:p>
          </p:txBody>
        </p:sp>
        <p:sp>
          <p:nvSpPr>
            <p:cNvPr id="9436" name="Text Box 96"/>
            <p:cNvSpPr txBox="1">
              <a:spLocks noChangeArrowheads="1"/>
            </p:cNvSpPr>
            <p:nvPr/>
          </p:nvSpPr>
          <p:spPr bwMode="auto">
            <a:xfrm>
              <a:off x="3555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x10</a:t>
              </a:r>
            </a:p>
          </p:txBody>
        </p:sp>
        <p:sp>
          <p:nvSpPr>
            <p:cNvPr id="9437" name="Text Box 97"/>
            <p:cNvSpPr txBox="1">
              <a:spLocks noChangeArrowheads="1"/>
            </p:cNvSpPr>
            <p:nvPr/>
          </p:nvSpPr>
          <p:spPr bwMode="auto">
            <a:xfrm>
              <a:off x="2814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x08</a:t>
              </a:r>
            </a:p>
          </p:txBody>
        </p:sp>
        <p:sp>
          <p:nvSpPr>
            <p:cNvPr id="9438" name="Text Box 98"/>
            <p:cNvSpPr txBox="1">
              <a:spLocks noChangeArrowheads="1"/>
            </p:cNvSpPr>
            <p:nvPr/>
          </p:nvSpPr>
          <p:spPr bwMode="auto">
            <a:xfrm>
              <a:off x="3175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x09</a:t>
              </a:r>
            </a:p>
          </p:txBody>
        </p:sp>
      </p:grpSp>
      <p:grpSp>
        <p:nvGrpSpPr>
          <p:cNvPr id="3" name="Group 116"/>
          <p:cNvGrpSpPr>
            <a:grpSpLocks/>
          </p:cNvGrpSpPr>
          <p:nvPr/>
        </p:nvGrpSpPr>
        <p:grpSpPr bwMode="auto">
          <a:xfrm>
            <a:off x="927100" y="1127125"/>
            <a:ext cx="7627938" cy="1208088"/>
            <a:chOff x="675" y="790"/>
            <a:chExt cx="4805" cy="761"/>
          </a:xfrm>
        </p:grpSpPr>
        <p:grpSp>
          <p:nvGrpSpPr>
            <p:cNvPr id="9339" name="Group 99"/>
            <p:cNvGrpSpPr>
              <a:grpSpLocks/>
            </p:cNvGrpSpPr>
            <p:nvPr/>
          </p:nvGrpSpPr>
          <p:grpSpPr bwMode="auto">
            <a:xfrm>
              <a:off x="675" y="790"/>
              <a:ext cx="1401" cy="761"/>
              <a:chOff x="935" y="2523"/>
              <a:chExt cx="1401" cy="761"/>
            </a:xfrm>
          </p:grpSpPr>
          <p:sp>
            <p:nvSpPr>
              <p:cNvPr id="9344" name="Rectangle 100"/>
              <p:cNvSpPr>
                <a:spLocks noChangeArrowheads="1"/>
              </p:cNvSpPr>
              <p:nvPr/>
            </p:nvSpPr>
            <p:spPr bwMode="auto">
              <a:xfrm>
                <a:off x="935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-1</a:t>
                </a:r>
              </a:p>
            </p:txBody>
          </p:sp>
          <p:sp>
            <p:nvSpPr>
              <p:cNvPr id="9345" name="AutoShape 101"/>
              <p:cNvSpPr>
                <a:spLocks noChangeArrowheads="1"/>
              </p:cNvSpPr>
              <p:nvPr/>
            </p:nvSpPr>
            <p:spPr bwMode="auto">
              <a:xfrm>
                <a:off x="1384" y="2523"/>
                <a:ext cx="952" cy="317"/>
              </a:xfrm>
              <a:prstGeom prst="cloudCallout">
                <a:avLst>
                  <a:gd name="adj1" fmla="val -52940"/>
                  <a:gd name="adj2" fmla="val 12918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y == -1</a:t>
                </a:r>
              </a:p>
            </p:txBody>
          </p:sp>
        </p:grpSp>
        <p:grpSp>
          <p:nvGrpSpPr>
            <p:cNvPr id="9340" name="Group 102"/>
            <p:cNvGrpSpPr>
              <a:grpSpLocks/>
            </p:cNvGrpSpPr>
            <p:nvPr/>
          </p:nvGrpSpPr>
          <p:grpSpPr bwMode="auto">
            <a:xfrm>
              <a:off x="2393" y="926"/>
              <a:ext cx="1180" cy="625"/>
              <a:chOff x="2653" y="2659"/>
              <a:chExt cx="1180" cy="625"/>
            </a:xfrm>
          </p:grpSpPr>
          <p:sp>
            <p:nvSpPr>
              <p:cNvPr id="9342" name="Rectangle 103"/>
              <p:cNvSpPr>
                <a:spLocks noChangeArrowheads="1"/>
              </p:cNvSpPr>
              <p:nvPr/>
            </p:nvSpPr>
            <p:spPr bwMode="auto">
              <a:xfrm>
                <a:off x="3113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3</a:t>
                </a:r>
              </a:p>
            </p:txBody>
          </p:sp>
          <p:sp>
            <p:nvSpPr>
              <p:cNvPr id="9343" name="AutoShape 104"/>
              <p:cNvSpPr>
                <a:spLocks noChangeArrowheads="1"/>
              </p:cNvSpPr>
              <p:nvPr/>
            </p:nvSpPr>
            <p:spPr bwMode="auto">
              <a:xfrm>
                <a:off x="2653" y="2659"/>
                <a:ext cx="816" cy="317"/>
              </a:xfrm>
              <a:prstGeom prst="cloudCallout">
                <a:avLst>
                  <a:gd name="adj1" fmla="val 50856"/>
                  <a:gd name="adj2" fmla="val 8848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x == 3</a:t>
                </a:r>
              </a:p>
            </p:txBody>
          </p:sp>
        </p:grpSp>
        <p:sp>
          <p:nvSpPr>
            <p:cNvPr id="9341" name="Text Box 105"/>
            <p:cNvSpPr txBox="1">
              <a:spLocks noChangeArrowheads="1"/>
            </p:cNvSpPr>
            <p:nvPr/>
          </p:nvSpPr>
          <p:spPr bwMode="auto">
            <a:xfrm>
              <a:off x="4422" y="839"/>
              <a:ext cx="105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x = 3, y = -1;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*p = &amp;x;</a:t>
              </a:r>
            </a:p>
          </p:txBody>
        </p:sp>
      </p:grpSp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6875463" y="2487613"/>
            <a:ext cx="8334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y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p;</a:t>
            </a:r>
          </a:p>
        </p:txBody>
      </p:sp>
      <p:sp>
        <p:nvSpPr>
          <p:cNvPr id="27755" name="Text Box 107"/>
          <p:cNvSpPr txBox="1">
            <a:spLocks noChangeArrowheads="1"/>
          </p:cNvSpPr>
          <p:nvPr/>
        </p:nvSpPr>
        <p:spPr bwMode="auto">
          <a:xfrm>
            <a:off x="7215188" y="1922463"/>
            <a:ext cx="10826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 == x08</a:t>
            </a:r>
          </a:p>
        </p:txBody>
      </p:sp>
      <p:sp>
        <p:nvSpPr>
          <p:cNvPr id="27757" name="Text Box 109"/>
          <p:cNvSpPr txBox="1">
            <a:spLocks noChangeArrowheads="1"/>
          </p:cNvSpPr>
          <p:nvPr/>
        </p:nvSpPr>
        <p:spPr bwMode="auto">
          <a:xfrm>
            <a:off x="3060700" y="2852738"/>
            <a:ext cx="2832100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anose="02020603050405020304" pitchFamily="18" charset="0"/>
              </a:rPr>
              <a:t>*</a:t>
            </a:r>
            <a:r>
              <a:rPr lang="en-US" altLang="nl-BE" sz="2400"/>
              <a:t> operator: value at</a:t>
            </a:r>
          </a:p>
        </p:txBody>
      </p:sp>
      <p:grpSp>
        <p:nvGrpSpPr>
          <p:cNvPr id="6" name="Group 114"/>
          <p:cNvGrpSpPr>
            <a:grpSpLocks/>
          </p:cNvGrpSpPr>
          <p:nvPr/>
        </p:nvGrpSpPr>
        <p:grpSpPr bwMode="auto">
          <a:xfrm>
            <a:off x="922338" y="1125538"/>
            <a:ext cx="7121525" cy="2247900"/>
            <a:chOff x="672" y="789"/>
            <a:chExt cx="4486" cy="1416"/>
          </a:xfrm>
        </p:grpSpPr>
        <p:sp>
          <p:nvSpPr>
            <p:cNvPr id="9335" name="Text Box 108"/>
            <p:cNvSpPr txBox="1">
              <a:spLocks noChangeArrowheads="1"/>
            </p:cNvSpPr>
            <p:nvPr/>
          </p:nvSpPr>
          <p:spPr bwMode="auto">
            <a:xfrm>
              <a:off x="4636" y="1968"/>
              <a:ext cx="52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y == 3</a:t>
              </a:r>
            </a:p>
          </p:txBody>
        </p:sp>
        <p:grpSp>
          <p:nvGrpSpPr>
            <p:cNvPr id="9336" name="Group 110"/>
            <p:cNvGrpSpPr>
              <a:grpSpLocks/>
            </p:cNvGrpSpPr>
            <p:nvPr/>
          </p:nvGrpSpPr>
          <p:grpSpPr bwMode="auto">
            <a:xfrm>
              <a:off x="672" y="789"/>
              <a:ext cx="1401" cy="761"/>
              <a:chOff x="935" y="2523"/>
              <a:chExt cx="1401" cy="761"/>
            </a:xfrm>
          </p:grpSpPr>
          <p:sp>
            <p:nvSpPr>
              <p:cNvPr id="9337" name="Rectangle 111"/>
              <p:cNvSpPr>
                <a:spLocks noChangeArrowheads="1"/>
              </p:cNvSpPr>
              <p:nvPr/>
            </p:nvSpPr>
            <p:spPr bwMode="auto">
              <a:xfrm>
                <a:off x="935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3</a:t>
                </a:r>
              </a:p>
            </p:txBody>
          </p:sp>
          <p:sp>
            <p:nvSpPr>
              <p:cNvPr id="9338" name="AutoShape 112"/>
              <p:cNvSpPr>
                <a:spLocks noChangeArrowheads="1"/>
              </p:cNvSpPr>
              <p:nvPr/>
            </p:nvSpPr>
            <p:spPr bwMode="auto">
              <a:xfrm>
                <a:off x="1384" y="2523"/>
                <a:ext cx="952" cy="317"/>
              </a:xfrm>
              <a:prstGeom prst="cloudCallout">
                <a:avLst>
                  <a:gd name="adj1" fmla="val -52940"/>
                  <a:gd name="adj2" fmla="val 12918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y == 3</a:t>
                </a:r>
              </a:p>
            </p:txBody>
          </p:sp>
        </p:grpSp>
      </p:grpSp>
      <p:grpSp>
        <p:nvGrpSpPr>
          <p:cNvPr id="8" name="Group 117"/>
          <p:cNvGrpSpPr>
            <a:grpSpLocks/>
          </p:cNvGrpSpPr>
          <p:nvPr/>
        </p:nvGrpSpPr>
        <p:grpSpPr bwMode="auto">
          <a:xfrm>
            <a:off x="250825" y="4429125"/>
            <a:ext cx="6381750" cy="720725"/>
            <a:chOff x="249" y="1278"/>
            <a:chExt cx="4020" cy="454"/>
          </a:xfrm>
        </p:grpSpPr>
        <p:sp>
          <p:nvSpPr>
            <p:cNvPr id="9242" name="Rectangle 118"/>
            <p:cNvSpPr>
              <a:spLocks noChangeArrowheads="1"/>
            </p:cNvSpPr>
            <p:nvPr/>
          </p:nvSpPr>
          <p:spPr bwMode="auto">
            <a:xfrm>
              <a:off x="306" y="1404"/>
              <a:ext cx="3766" cy="1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9243" name="Line 119"/>
            <p:cNvSpPr>
              <a:spLocks noChangeShapeType="1"/>
            </p:cNvSpPr>
            <p:nvPr/>
          </p:nvSpPr>
          <p:spPr bwMode="auto">
            <a:xfrm>
              <a:off x="675" y="1404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4" name="Line 120"/>
            <p:cNvSpPr>
              <a:spLocks noChangeShapeType="1"/>
            </p:cNvSpPr>
            <p:nvPr/>
          </p:nvSpPr>
          <p:spPr bwMode="auto">
            <a:xfrm>
              <a:off x="630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5" name="Line 121"/>
            <p:cNvSpPr>
              <a:spLocks noChangeShapeType="1"/>
            </p:cNvSpPr>
            <p:nvPr/>
          </p:nvSpPr>
          <p:spPr bwMode="auto">
            <a:xfrm>
              <a:off x="579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Line 122"/>
            <p:cNvSpPr>
              <a:spLocks noChangeShapeType="1"/>
            </p:cNvSpPr>
            <p:nvPr/>
          </p:nvSpPr>
          <p:spPr bwMode="auto">
            <a:xfrm>
              <a:off x="539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7" name="Line 123"/>
            <p:cNvSpPr>
              <a:spLocks noChangeShapeType="1"/>
            </p:cNvSpPr>
            <p:nvPr/>
          </p:nvSpPr>
          <p:spPr bwMode="auto">
            <a:xfrm>
              <a:off x="493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Line 124"/>
            <p:cNvSpPr>
              <a:spLocks noChangeShapeType="1"/>
            </p:cNvSpPr>
            <p:nvPr/>
          </p:nvSpPr>
          <p:spPr bwMode="auto">
            <a:xfrm>
              <a:off x="448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9" name="Line 125"/>
            <p:cNvSpPr>
              <a:spLocks noChangeShapeType="1"/>
            </p:cNvSpPr>
            <p:nvPr/>
          </p:nvSpPr>
          <p:spPr bwMode="auto">
            <a:xfrm>
              <a:off x="403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0" name="Line 126"/>
            <p:cNvSpPr>
              <a:spLocks noChangeShapeType="1"/>
            </p:cNvSpPr>
            <p:nvPr/>
          </p:nvSpPr>
          <p:spPr bwMode="auto">
            <a:xfrm>
              <a:off x="357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1" name="Line 127"/>
            <p:cNvSpPr>
              <a:spLocks noChangeShapeType="1"/>
            </p:cNvSpPr>
            <p:nvPr/>
          </p:nvSpPr>
          <p:spPr bwMode="auto">
            <a:xfrm>
              <a:off x="1037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2" name="Line 128"/>
            <p:cNvSpPr>
              <a:spLocks noChangeShapeType="1"/>
            </p:cNvSpPr>
            <p:nvPr/>
          </p:nvSpPr>
          <p:spPr bwMode="auto">
            <a:xfrm>
              <a:off x="99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3" name="Line 129"/>
            <p:cNvSpPr>
              <a:spLocks noChangeShapeType="1"/>
            </p:cNvSpPr>
            <p:nvPr/>
          </p:nvSpPr>
          <p:spPr bwMode="auto">
            <a:xfrm>
              <a:off x="94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4" name="Line 130"/>
            <p:cNvSpPr>
              <a:spLocks noChangeShapeType="1"/>
            </p:cNvSpPr>
            <p:nvPr/>
          </p:nvSpPr>
          <p:spPr bwMode="auto">
            <a:xfrm>
              <a:off x="90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5" name="Line 131"/>
            <p:cNvSpPr>
              <a:spLocks noChangeShapeType="1"/>
            </p:cNvSpPr>
            <p:nvPr/>
          </p:nvSpPr>
          <p:spPr bwMode="auto">
            <a:xfrm>
              <a:off x="85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6" name="Line 132"/>
            <p:cNvSpPr>
              <a:spLocks noChangeShapeType="1"/>
            </p:cNvSpPr>
            <p:nvPr/>
          </p:nvSpPr>
          <p:spPr bwMode="auto">
            <a:xfrm>
              <a:off x="81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" name="Line 133"/>
            <p:cNvSpPr>
              <a:spLocks noChangeShapeType="1"/>
            </p:cNvSpPr>
            <p:nvPr/>
          </p:nvSpPr>
          <p:spPr bwMode="auto">
            <a:xfrm>
              <a:off x="7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8" name="Line 134"/>
            <p:cNvSpPr>
              <a:spLocks noChangeShapeType="1"/>
            </p:cNvSpPr>
            <p:nvPr/>
          </p:nvSpPr>
          <p:spPr bwMode="auto">
            <a:xfrm>
              <a:off x="71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9" name="Line 135"/>
            <p:cNvSpPr>
              <a:spLocks noChangeShapeType="1"/>
            </p:cNvSpPr>
            <p:nvPr/>
          </p:nvSpPr>
          <p:spPr bwMode="auto">
            <a:xfrm>
              <a:off x="1395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0" name="Line 136"/>
            <p:cNvSpPr>
              <a:spLocks noChangeShapeType="1"/>
            </p:cNvSpPr>
            <p:nvPr/>
          </p:nvSpPr>
          <p:spPr bwMode="auto">
            <a:xfrm>
              <a:off x="135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1" name="Line 137"/>
            <p:cNvSpPr>
              <a:spLocks noChangeShapeType="1"/>
            </p:cNvSpPr>
            <p:nvPr/>
          </p:nvSpPr>
          <p:spPr bwMode="auto">
            <a:xfrm>
              <a:off x="129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2" name="Line 138"/>
            <p:cNvSpPr>
              <a:spLocks noChangeShapeType="1"/>
            </p:cNvSpPr>
            <p:nvPr/>
          </p:nvSpPr>
          <p:spPr bwMode="auto">
            <a:xfrm>
              <a:off x="125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3" name="Line 139"/>
            <p:cNvSpPr>
              <a:spLocks noChangeShapeType="1"/>
            </p:cNvSpPr>
            <p:nvPr/>
          </p:nvSpPr>
          <p:spPr bwMode="auto">
            <a:xfrm>
              <a:off x="121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4" name="Line 140"/>
            <p:cNvSpPr>
              <a:spLocks noChangeShapeType="1"/>
            </p:cNvSpPr>
            <p:nvPr/>
          </p:nvSpPr>
          <p:spPr bwMode="auto">
            <a:xfrm>
              <a:off x="116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Line 141"/>
            <p:cNvSpPr>
              <a:spLocks noChangeShapeType="1"/>
            </p:cNvSpPr>
            <p:nvPr/>
          </p:nvSpPr>
          <p:spPr bwMode="auto">
            <a:xfrm>
              <a:off x="112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6" name="Line 142"/>
            <p:cNvSpPr>
              <a:spLocks noChangeShapeType="1"/>
            </p:cNvSpPr>
            <p:nvPr/>
          </p:nvSpPr>
          <p:spPr bwMode="auto">
            <a:xfrm>
              <a:off x="1077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7" name="Line 143"/>
            <p:cNvSpPr>
              <a:spLocks noChangeShapeType="1"/>
            </p:cNvSpPr>
            <p:nvPr/>
          </p:nvSpPr>
          <p:spPr bwMode="auto">
            <a:xfrm>
              <a:off x="1758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8" name="Line 144"/>
            <p:cNvSpPr>
              <a:spLocks noChangeShapeType="1"/>
            </p:cNvSpPr>
            <p:nvPr/>
          </p:nvSpPr>
          <p:spPr bwMode="auto">
            <a:xfrm>
              <a:off x="171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9" name="Line 145"/>
            <p:cNvSpPr>
              <a:spLocks noChangeShapeType="1"/>
            </p:cNvSpPr>
            <p:nvPr/>
          </p:nvSpPr>
          <p:spPr bwMode="auto">
            <a:xfrm>
              <a:off x="1662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0" name="Line 146"/>
            <p:cNvSpPr>
              <a:spLocks noChangeShapeType="1"/>
            </p:cNvSpPr>
            <p:nvPr/>
          </p:nvSpPr>
          <p:spPr bwMode="auto">
            <a:xfrm>
              <a:off x="1622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1" name="Line 147"/>
            <p:cNvSpPr>
              <a:spLocks noChangeShapeType="1"/>
            </p:cNvSpPr>
            <p:nvPr/>
          </p:nvSpPr>
          <p:spPr bwMode="auto">
            <a:xfrm>
              <a:off x="157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2" name="Line 148"/>
            <p:cNvSpPr>
              <a:spLocks noChangeShapeType="1"/>
            </p:cNvSpPr>
            <p:nvPr/>
          </p:nvSpPr>
          <p:spPr bwMode="auto">
            <a:xfrm>
              <a:off x="153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3" name="Line 149"/>
            <p:cNvSpPr>
              <a:spLocks noChangeShapeType="1"/>
            </p:cNvSpPr>
            <p:nvPr/>
          </p:nvSpPr>
          <p:spPr bwMode="auto">
            <a:xfrm>
              <a:off x="148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4" name="Line 150"/>
            <p:cNvSpPr>
              <a:spLocks noChangeShapeType="1"/>
            </p:cNvSpPr>
            <p:nvPr/>
          </p:nvSpPr>
          <p:spPr bwMode="auto">
            <a:xfrm>
              <a:off x="1440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5" name="Line 151"/>
            <p:cNvSpPr>
              <a:spLocks noChangeShapeType="1"/>
            </p:cNvSpPr>
            <p:nvPr/>
          </p:nvSpPr>
          <p:spPr bwMode="auto">
            <a:xfrm>
              <a:off x="2121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6" name="Line 152"/>
            <p:cNvSpPr>
              <a:spLocks noChangeShapeType="1"/>
            </p:cNvSpPr>
            <p:nvPr/>
          </p:nvSpPr>
          <p:spPr bwMode="auto">
            <a:xfrm>
              <a:off x="207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7" name="Line 153"/>
            <p:cNvSpPr>
              <a:spLocks noChangeShapeType="1"/>
            </p:cNvSpPr>
            <p:nvPr/>
          </p:nvSpPr>
          <p:spPr bwMode="auto">
            <a:xfrm>
              <a:off x="202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8" name="Line 154"/>
            <p:cNvSpPr>
              <a:spLocks noChangeShapeType="1"/>
            </p:cNvSpPr>
            <p:nvPr/>
          </p:nvSpPr>
          <p:spPr bwMode="auto">
            <a:xfrm>
              <a:off x="198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9" name="Line 155"/>
            <p:cNvSpPr>
              <a:spLocks noChangeShapeType="1"/>
            </p:cNvSpPr>
            <p:nvPr/>
          </p:nvSpPr>
          <p:spPr bwMode="auto">
            <a:xfrm>
              <a:off x="193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0" name="Line 156"/>
            <p:cNvSpPr>
              <a:spLocks noChangeShapeType="1"/>
            </p:cNvSpPr>
            <p:nvPr/>
          </p:nvSpPr>
          <p:spPr bwMode="auto">
            <a:xfrm>
              <a:off x="1894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1" name="Line 157"/>
            <p:cNvSpPr>
              <a:spLocks noChangeShapeType="1"/>
            </p:cNvSpPr>
            <p:nvPr/>
          </p:nvSpPr>
          <p:spPr bwMode="auto">
            <a:xfrm>
              <a:off x="184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2" name="Line 158"/>
            <p:cNvSpPr>
              <a:spLocks noChangeShapeType="1"/>
            </p:cNvSpPr>
            <p:nvPr/>
          </p:nvSpPr>
          <p:spPr bwMode="auto">
            <a:xfrm>
              <a:off x="180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3" name="Line 159"/>
            <p:cNvSpPr>
              <a:spLocks noChangeShapeType="1"/>
            </p:cNvSpPr>
            <p:nvPr/>
          </p:nvSpPr>
          <p:spPr bwMode="auto">
            <a:xfrm>
              <a:off x="2484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4" name="Line 160"/>
            <p:cNvSpPr>
              <a:spLocks noChangeShapeType="1"/>
            </p:cNvSpPr>
            <p:nvPr/>
          </p:nvSpPr>
          <p:spPr bwMode="auto">
            <a:xfrm>
              <a:off x="243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5" name="Line 161"/>
            <p:cNvSpPr>
              <a:spLocks noChangeShapeType="1"/>
            </p:cNvSpPr>
            <p:nvPr/>
          </p:nvSpPr>
          <p:spPr bwMode="auto">
            <a:xfrm>
              <a:off x="238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6" name="Line 162"/>
            <p:cNvSpPr>
              <a:spLocks noChangeShapeType="1"/>
            </p:cNvSpPr>
            <p:nvPr/>
          </p:nvSpPr>
          <p:spPr bwMode="auto">
            <a:xfrm>
              <a:off x="234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7" name="Line 163"/>
            <p:cNvSpPr>
              <a:spLocks noChangeShapeType="1"/>
            </p:cNvSpPr>
            <p:nvPr/>
          </p:nvSpPr>
          <p:spPr bwMode="auto">
            <a:xfrm>
              <a:off x="230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8" name="Line 164"/>
            <p:cNvSpPr>
              <a:spLocks noChangeShapeType="1"/>
            </p:cNvSpPr>
            <p:nvPr/>
          </p:nvSpPr>
          <p:spPr bwMode="auto">
            <a:xfrm>
              <a:off x="2257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9" name="Line 165"/>
            <p:cNvSpPr>
              <a:spLocks noChangeShapeType="1"/>
            </p:cNvSpPr>
            <p:nvPr/>
          </p:nvSpPr>
          <p:spPr bwMode="auto">
            <a:xfrm>
              <a:off x="221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0" name="Line 166"/>
            <p:cNvSpPr>
              <a:spLocks noChangeShapeType="1"/>
            </p:cNvSpPr>
            <p:nvPr/>
          </p:nvSpPr>
          <p:spPr bwMode="auto">
            <a:xfrm>
              <a:off x="2166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1" name="Line 167"/>
            <p:cNvSpPr>
              <a:spLocks noChangeShapeType="1"/>
            </p:cNvSpPr>
            <p:nvPr/>
          </p:nvSpPr>
          <p:spPr bwMode="auto">
            <a:xfrm>
              <a:off x="2847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2" name="Line 168"/>
            <p:cNvSpPr>
              <a:spLocks noChangeShapeType="1"/>
            </p:cNvSpPr>
            <p:nvPr/>
          </p:nvSpPr>
          <p:spPr bwMode="auto">
            <a:xfrm>
              <a:off x="280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3" name="Line 169"/>
            <p:cNvSpPr>
              <a:spLocks noChangeShapeType="1"/>
            </p:cNvSpPr>
            <p:nvPr/>
          </p:nvSpPr>
          <p:spPr bwMode="auto">
            <a:xfrm>
              <a:off x="275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4" name="Line 170"/>
            <p:cNvSpPr>
              <a:spLocks noChangeShapeType="1"/>
            </p:cNvSpPr>
            <p:nvPr/>
          </p:nvSpPr>
          <p:spPr bwMode="auto">
            <a:xfrm>
              <a:off x="271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5" name="Line 171"/>
            <p:cNvSpPr>
              <a:spLocks noChangeShapeType="1"/>
            </p:cNvSpPr>
            <p:nvPr/>
          </p:nvSpPr>
          <p:spPr bwMode="auto">
            <a:xfrm>
              <a:off x="26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6" name="Line 172"/>
            <p:cNvSpPr>
              <a:spLocks noChangeShapeType="1"/>
            </p:cNvSpPr>
            <p:nvPr/>
          </p:nvSpPr>
          <p:spPr bwMode="auto">
            <a:xfrm>
              <a:off x="262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7" name="Line 173"/>
            <p:cNvSpPr>
              <a:spLocks noChangeShapeType="1"/>
            </p:cNvSpPr>
            <p:nvPr/>
          </p:nvSpPr>
          <p:spPr bwMode="auto">
            <a:xfrm>
              <a:off x="257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8" name="Line 174"/>
            <p:cNvSpPr>
              <a:spLocks noChangeShapeType="1"/>
            </p:cNvSpPr>
            <p:nvPr/>
          </p:nvSpPr>
          <p:spPr bwMode="auto">
            <a:xfrm>
              <a:off x="252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9" name="Line 175"/>
            <p:cNvSpPr>
              <a:spLocks noChangeShapeType="1"/>
            </p:cNvSpPr>
            <p:nvPr/>
          </p:nvSpPr>
          <p:spPr bwMode="auto">
            <a:xfrm>
              <a:off x="3210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0" name="Line 176"/>
            <p:cNvSpPr>
              <a:spLocks noChangeShapeType="1"/>
            </p:cNvSpPr>
            <p:nvPr/>
          </p:nvSpPr>
          <p:spPr bwMode="auto">
            <a:xfrm>
              <a:off x="31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1" name="Line 177"/>
            <p:cNvSpPr>
              <a:spLocks noChangeShapeType="1"/>
            </p:cNvSpPr>
            <p:nvPr/>
          </p:nvSpPr>
          <p:spPr bwMode="auto">
            <a:xfrm>
              <a:off x="3114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2" name="Line 178"/>
            <p:cNvSpPr>
              <a:spLocks noChangeShapeType="1"/>
            </p:cNvSpPr>
            <p:nvPr/>
          </p:nvSpPr>
          <p:spPr bwMode="auto">
            <a:xfrm>
              <a:off x="3074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3" name="Line 179"/>
            <p:cNvSpPr>
              <a:spLocks noChangeShapeType="1"/>
            </p:cNvSpPr>
            <p:nvPr/>
          </p:nvSpPr>
          <p:spPr bwMode="auto">
            <a:xfrm>
              <a:off x="302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4" name="Line 180"/>
            <p:cNvSpPr>
              <a:spLocks noChangeShapeType="1"/>
            </p:cNvSpPr>
            <p:nvPr/>
          </p:nvSpPr>
          <p:spPr bwMode="auto">
            <a:xfrm>
              <a:off x="298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5" name="Line 181"/>
            <p:cNvSpPr>
              <a:spLocks noChangeShapeType="1"/>
            </p:cNvSpPr>
            <p:nvPr/>
          </p:nvSpPr>
          <p:spPr bwMode="auto">
            <a:xfrm>
              <a:off x="293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6" name="Line 182"/>
            <p:cNvSpPr>
              <a:spLocks noChangeShapeType="1"/>
            </p:cNvSpPr>
            <p:nvPr/>
          </p:nvSpPr>
          <p:spPr bwMode="auto">
            <a:xfrm>
              <a:off x="289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7" name="Line 183"/>
            <p:cNvSpPr>
              <a:spLocks noChangeShapeType="1"/>
            </p:cNvSpPr>
            <p:nvPr/>
          </p:nvSpPr>
          <p:spPr bwMode="auto">
            <a:xfrm>
              <a:off x="3573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8" name="Line 184"/>
            <p:cNvSpPr>
              <a:spLocks noChangeShapeType="1"/>
            </p:cNvSpPr>
            <p:nvPr/>
          </p:nvSpPr>
          <p:spPr bwMode="auto">
            <a:xfrm>
              <a:off x="3528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09" name="Line 185"/>
            <p:cNvSpPr>
              <a:spLocks noChangeShapeType="1"/>
            </p:cNvSpPr>
            <p:nvPr/>
          </p:nvSpPr>
          <p:spPr bwMode="auto">
            <a:xfrm>
              <a:off x="347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0" name="Line 186"/>
            <p:cNvSpPr>
              <a:spLocks noChangeShapeType="1"/>
            </p:cNvSpPr>
            <p:nvPr/>
          </p:nvSpPr>
          <p:spPr bwMode="auto">
            <a:xfrm>
              <a:off x="343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1" name="Line 187"/>
            <p:cNvSpPr>
              <a:spLocks noChangeShapeType="1"/>
            </p:cNvSpPr>
            <p:nvPr/>
          </p:nvSpPr>
          <p:spPr bwMode="auto">
            <a:xfrm>
              <a:off x="339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2" name="Line 188"/>
            <p:cNvSpPr>
              <a:spLocks noChangeShapeType="1"/>
            </p:cNvSpPr>
            <p:nvPr/>
          </p:nvSpPr>
          <p:spPr bwMode="auto">
            <a:xfrm>
              <a:off x="334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3" name="Line 189"/>
            <p:cNvSpPr>
              <a:spLocks noChangeShapeType="1"/>
            </p:cNvSpPr>
            <p:nvPr/>
          </p:nvSpPr>
          <p:spPr bwMode="auto">
            <a:xfrm>
              <a:off x="330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4" name="Line 190"/>
            <p:cNvSpPr>
              <a:spLocks noChangeShapeType="1"/>
            </p:cNvSpPr>
            <p:nvPr/>
          </p:nvSpPr>
          <p:spPr bwMode="auto">
            <a:xfrm>
              <a:off x="325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5" name="Line 191"/>
            <p:cNvSpPr>
              <a:spLocks noChangeShapeType="1"/>
            </p:cNvSpPr>
            <p:nvPr/>
          </p:nvSpPr>
          <p:spPr bwMode="auto">
            <a:xfrm>
              <a:off x="3935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6" name="Line 192"/>
            <p:cNvSpPr>
              <a:spLocks noChangeShapeType="1"/>
            </p:cNvSpPr>
            <p:nvPr/>
          </p:nvSpPr>
          <p:spPr bwMode="auto">
            <a:xfrm>
              <a:off x="3890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7" name="Line 193"/>
            <p:cNvSpPr>
              <a:spLocks noChangeShapeType="1"/>
            </p:cNvSpPr>
            <p:nvPr/>
          </p:nvSpPr>
          <p:spPr bwMode="auto">
            <a:xfrm>
              <a:off x="383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8" name="Line 194"/>
            <p:cNvSpPr>
              <a:spLocks noChangeShapeType="1"/>
            </p:cNvSpPr>
            <p:nvPr/>
          </p:nvSpPr>
          <p:spPr bwMode="auto">
            <a:xfrm>
              <a:off x="379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9" name="Line 195"/>
            <p:cNvSpPr>
              <a:spLocks noChangeShapeType="1"/>
            </p:cNvSpPr>
            <p:nvPr/>
          </p:nvSpPr>
          <p:spPr bwMode="auto">
            <a:xfrm>
              <a:off x="375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0" name="Line 196"/>
            <p:cNvSpPr>
              <a:spLocks noChangeShapeType="1"/>
            </p:cNvSpPr>
            <p:nvPr/>
          </p:nvSpPr>
          <p:spPr bwMode="auto">
            <a:xfrm>
              <a:off x="3708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1" name="Line 197"/>
            <p:cNvSpPr>
              <a:spLocks noChangeShapeType="1"/>
            </p:cNvSpPr>
            <p:nvPr/>
          </p:nvSpPr>
          <p:spPr bwMode="auto">
            <a:xfrm>
              <a:off x="366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2" name="Line 198"/>
            <p:cNvSpPr>
              <a:spLocks noChangeShapeType="1"/>
            </p:cNvSpPr>
            <p:nvPr/>
          </p:nvSpPr>
          <p:spPr bwMode="auto">
            <a:xfrm>
              <a:off x="361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3" name="Rectangle 199"/>
            <p:cNvSpPr>
              <a:spLocks noChangeArrowheads="1"/>
            </p:cNvSpPr>
            <p:nvPr/>
          </p:nvSpPr>
          <p:spPr bwMode="auto">
            <a:xfrm>
              <a:off x="3981" y="1420"/>
              <a:ext cx="181" cy="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9324" name="Text Box 200"/>
            <p:cNvSpPr txBox="1">
              <a:spLocks noChangeArrowheads="1"/>
            </p:cNvSpPr>
            <p:nvPr/>
          </p:nvSpPr>
          <p:spPr bwMode="auto">
            <a:xfrm>
              <a:off x="3961" y="127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…</a:t>
              </a:r>
            </a:p>
          </p:txBody>
        </p:sp>
        <p:sp>
          <p:nvSpPr>
            <p:cNvPr id="9325" name="Text Box 201"/>
            <p:cNvSpPr txBox="1">
              <a:spLocks noChangeArrowheads="1"/>
            </p:cNvSpPr>
            <p:nvPr/>
          </p:nvSpPr>
          <p:spPr bwMode="auto">
            <a:xfrm>
              <a:off x="249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x01</a:t>
              </a:r>
            </a:p>
          </p:txBody>
        </p:sp>
        <p:sp>
          <p:nvSpPr>
            <p:cNvPr id="9326" name="Text Box 202"/>
            <p:cNvSpPr txBox="1">
              <a:spLocks noChangeArrowheads="1"/>
            </p:cNvSpPr>
            <p:nvPr/>
          </p:nvSpPr>
          <p:spPr bwMode="auto">
            <a:xfrm>
              <a:off x="610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x02</a:t>
              </a:r>
            </a:p>
          </p:txBody>
        </p:sp>
        <p:sp>
          <p:nvSpPr>
            <p:cNvPr id="9327" name="Text Box 203"/>
            <p:cNvSpPr txBox="1">
              <a:spLocks noChangeArrowheads="1"/>
            </p:cNvSpPr>
            <p:nvPr/>
          </p:nvSpPr>
          <p:spPr bwMode="auto">
            <a:xfrm>
              <a:off x="1728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x05</a:t>
              </a:r>
            </a:p>
          </p:txBody>
        </p:sp>
        <p:sp>
          <p:nvSpPr>
            <p:cNvPr id="9328" name="Text Box 204"/>
            <p:cNvSpPr txBox="1">
              <a:spLocks noChangeArrowheads="1"/>
            </p:cNvSpPr>
            <p:nvPr/>
          </p:nvSpPr>
          <p:spPr bwMode="auto">
            <a:xfrm>
              <a:off x="987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x03</a:t>
              </a:r>
            </a:p>
          </p:txBody>
        </p:sp>
        <p:sp>
          <p:nvSpPr>
            <p:cNvPr id="9329" name="Text Box 205"/>
            <p:cNvSpPr txBox="1">
              <a:spLocks noChangeArrowheads="1"/>
            </p:cNvSpPr>
            <p:nvPr/>
          </p:nvSpPr>
          <p:spPr bwMode="auto">
            <a:xfrm>
              <a:off x="1348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x04</a:t>
              </a:r>
            </a:p>
          </p:txBody>
        </p:sp>
        <p:sp>
          <p:nvSpPr>
            <p:cNvPr id="9330" name="Text Box 206"/>
            <p:cNvSpPr txBox="1">
              <a:spLocks noChangeArrowheads="1"/>
            </p:cNvSpPr>
            <p:nvPr/>
          </p:nvSpPr>
          <p:spPr bwMode="auto">
            <a:xfrm>
              <a:off x="2076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x06</a:t>
              </a:r>
            </a:p>
          </p:txBody>
        </p:sp>
        <p:sp>
          <p:nvSpPr>
            <p:cNvPr id="9331" name="Text Box 207"/>
            <p:cNvSpPr txBox="1">
              <a:spLocks noChangeArrowheads="1"/>
            </p:cNvSpPr>
            <p:nvPr/>
          </p:nvSpPr>
          <p:spPr bwMode="auto">
            <a:xfrm>
              <a:off x="2437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x07</a:t>
              </a:r>
            </a:p>
          </p:txBody>
        </p:sp>
        <p:sp>
          <p:nvSpPr>
            <p:cNvPr id="9332" name="Text Box 208"/>
            <p:cNvSpPr txBox="1">
              <a:spLocks noChangeArrowheads="1"/>
            </p:cNvSpPr>
            <p:nvPr/>
          </p:nvSpPr>
          <p:spPr bwMode="auto">
            <a:xfrm>
              <a:off x="3555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x10</a:t>
              </a:r>
            </a:p>
          </p:txBody>
        </p:sp>
        <p:sp>
          <p:nvSpPr>
            <p:cNvPr id="9333" name="Text Box 209"/>
            <p:cNvSpPr txBox="1">
              <a:spLocks noChangeArrowheads="1"/>
            </p:cNvSpPr>
            <p:nvPr/>
          </p:nvSpPr>
          <p:spPr bwMode="auto">
            <a:xfrm>
              <a:off x="2814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x08</a:t>
              </a:r>
            </a:p>
          </p:txBody>
        </p:sp>
        <p:sp>
          <p:nvSpPr>
            <p:cNvPr id="9334" name="Text Box 210"/>
            <p:cNvSpPr txBox="1">
              <a:spLocks noChangeArrowheads="1"/>
            </p:cNvSpPr>
            <p:nvPr/>
          </p:nvSpPr>
          <p:spPr bwMode="auto">
            <a:xfrm>
              <a:off x="3175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x09</a:t>
              </a:r>
            </a:p>
          </p:txBody>
        </p:sp>
      </p:grpSp>
      <p:grpSp>
        <p:nvGrpSpPr>
          <p:cNvPr id="9" name="Group 211"/>
          <p:cNvGrpSpPr>
            <a:grpSpLocks/>
          </p:cNvGrpSpPr>
          <p:nvPr/>
        </p:nvGrpSpPr>
        <p:grpSpPr bwMode="auto">
          <a:xfrm>
            <a:off x="922338" y="3652838"/>
            <a:ext cx="7627937" cy="1208087"/>
            <a:chOff x="675" y="790"/>
            <a:chExt cx="4805" cy="761"/>
          </a:xfrm>
        </p:grpSpPr>
        <p:grpSp>
          <p:nvGrpSpPr>
            <p:cNvPr id="9235" name="Group 212"/>
            <p:cNvGrpSpPr>
              <a:grpSpLocks/>
            </p:cNvGrpSpPr>
            <p:nvPr/>
          </p:nvGrpSpPr>
          <p:grpSpPr bwMode="auto">
            <a:xfrm>
              <a:off x="675" y="790"/>
              <a:ext cx="1401" cy="761"/>
              <a:chOff x="935" y="2523"/>
              <a:chExt cx="1401" cy="761"/>
            </a:xfrm>
          </p:grpSpPr>
          <p:sp>
            <p:nvSpPr>
              <p:cNvPr id="9240" name="Rectangle 213"/>
              <p:cNvSpPr>
                <a:spLocks noChangeArrowheads="1"/>
              </p:cNvSpPr>
              <p:nvPr/>
            </p:nvSpPr>
            <p:spPr bwMode="auto">
              <a:xfrm>
                <a:off x="935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-1</a:t>
                </a:r>
              </a:p>
            </p:txBody>
          </p:sp>
          <p:sp>
            <p:nvSpPr>
              <p:cNvPr id="9241" name="AutoShape 214"/>
              <p:cNvSpPr>
                <a:spLocks noChangeArrowheads="1"/>
              </p:cNvSpPr>
              <p:nvPr/>
            </p:nvSpPr>
            <p:spPr bwMode="auto">
              <a:xfrm>
                <a:off x="1384" y="2523"/>
                <a:ext cx="952" cy="317"/>
              </a:xfrm>
              <a:prstGeom prst="cloudCallout">
                <a:avLst>
                  <a:gd name="adj1" fmla="val -52940"/>
                  <a:gd name="adj2" fmla="val 12918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y == -1</a:t>
                </a:r>
              </a:p>
            </p:txBody>
          </p:sp>
        </p:grpSp>
        <p:grpSp>
          <p:nvGrpSpPr>
            <p:cNvPr id="9236" name="Group 215"/>
            <p:cNvGrpSpPr>
              <a:grpSpLocks/>
            </p:cNvGrpSpPr>
            <p:nvPr/>
          </p:nvGrpSpPr>
          <p:grpSpPr bwMode="auto">
            <a:xfrm>
              <a:off x="2393" y="926"/>
              <a:ext cx="1180" cy="625"/>
              <a:chOff x="2653" y="2659"/>
              <a:chExt cx="1180" cy="625"/>
            </a:xfrm>
          </p:grpSpPr>
          <p:sp>
            <p:nvSpPr>
              <p:cNvPr id="9238" name="Rectangle 216"/>
              <p:cNvSpPr>
                <a:spLocks noChangeArrowheads="1"/>
              </p:cNvSpPr>
              <p:nvPr/>
            </p:nvSpPr>
            <p:spPr bwMode="auto">
              <a:xfrm>
                <a:off x="3113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3</a:t>
                </a:r>
              </a:p>
            </p:txBody>
          </p:sp>
          <p:sp>
            <p:nvSpPr>
              <p:cNvPr id="9239" name="AutoShape 217"/>
              <p:cNvSpPr>
                <a:spLocks noChangeArrowheads="1"/>
              </p:cNvSpPr>
              <p:nvPr/>
            </p:nvSpPr>
            <p:spPr bwMode="auto">
              <a:xfrm>
                <a:off x="2653" y="2659"/>
                <a:ext cx="816" cy="317"/>
              </a:xfrm>
              <a:prstGeom prst="cloudCallout">
                <a:avLst>
                  <a:gd name="adj1" fmla="val 50856"/>
                  <a:gd name="adj2" fmla="val 8848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x == 3</a:t>
                </a:r>
              </a:p>
            </p:txBody>
          </p:sp>
        </p:grpSp>
        <p:sp>
          <p:nvSpPr>
            <p:cNvPr id="9237" name="Text Box 218"/>
            <p:cNvSpPr txBox="1">
              <a:spLocks noChangeArrowheads="1"/>
            </p:cNvSpPr>
            <p:nvPr/>
          </p:nvSpPr>
          <p:spPr bwMode="auto">
            <a:xfrm>
              <a:off x="4422" y="839"/>
              <a:ext cx="105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x = 3, y = -1;</a:t>
              </a:r>
            </a:p>
          </p:txBody>
        </p:sp>
      </p:grpSp>
      <p:grpSp>
        <p:nvGrpSpPr>
          <p:cNvPr id="12" name="Group 226"/>
          <p:cNvGrpSpPr>
            <a:grpSpLocks/>
          </p:cNvGrpSpPr>
          <p:nvPr/>
        </p:nvGrpSpPr>
        <p:grpSpPr bwMode="auto">
          <a:xfrm>
            <a:off x="2667000" y="4005263"/>
            <a:ext cx="5510213" cy="2087562"/>
            <a:chOff x="1771" y="2750"/>
            <a:chExt cx="3471" cy="1315"/>
          </a:xfrm>
        </p:grpSpPr>
        <p:sp>
          <p:nvSpPr>
            <p:cNvPr id="9231" name="Rectangle 219"/>
            <p:cNvSpPr>
              <a:spLocks noChangeArrowheads="1"/>
            </p:cNvSpPr>
            <p:nvPr/>
          </p:nvSpPr>
          <p:spPr bwMode="auto">
            <a:xfrm>
              <a:off x="4417" y="2750"/>
              <a:ext cx="8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*p = &amp;x;</a:t>
              </a:r>
            </a:p>
          </p:txBody>
        </p:sp>
        <p:grpSp>
          <p:nvGrpSpPr>
            <p:cNvPr id="9232" name="Group 225"/>
            <p:cNvGrpSpPr>
              <a:grpSpLocks/>
            </p:cNvGrpSpPr>
            <p:nvPr/>
          </p:nvGrpSpPr>
          <p:grpSpPr bwMode="auto">
            <a:xfrm>
              <a:off x="1771" y="3148"/>
              <a:ext cx="1653" cy="917"/>
              <a:chOff x="1771" y="3148"/>
              <a:chExt cx="1653" cy="917"/>
            </a:xfrm>
          </p:grpSpPr>
          <p:sp>
            <p:nvSpPr>
              <p:cNvPr id="9233" name="Rectangle 223"/>
              <p:cNvSpPr>
                <a:spLocks noChangeArrowheads="1"/>
              </p:cNvSpPr>
              <p:nvPr/>
            </p:nvSpPr>
            <p:spPr bwMode="auto">
              <a:xfrm>
                <a:off x="1771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x08</a:t>
                </a:r>
              </a:p>
            </p:txBody>
          </p:sp>
          <p:sp>
            <p:nvSpPr>
              <p:cNvPr id="9234" name="AutoShape 224"/>
              <p:cNvSpPr>
                <a:spLocks noChangeArrowheads="1"/>
              </p:cNvSpPr>
              <p:nvPr/>
            </p:nvSpPr>
            <p:spPr bwMode="auto">
              <a:xfrm>
                <a:off x="2336" y="3748"/>
                <a:ext cx="1088" cy="317"/>
              </a:xfrm>
              <a:prstGeom prst="cloudCallout">
                <a:avLst>
                  <a:gd name="adj1" fmla="val -48991"/>
                  <a:gd name="adj2" fmla="val -176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p == x08</a:t>
                </a:r>
              </a:p>
            </p:txBody>
          </p:sp>
        </p:grpSp>
      </p:grpSp>
      <p:sp>
        <p:nvSpPr>
          <p:cNvPr id="27875" name="Text Box 227"/>
          <p:cNvSpPr txBox="1">
            <a:spLocks noChangeArrowheads="1"/>
          </p:cNvSpPr>
          <p:nvPr/>
        </p:nvSpPr>
        <p:spPr bwMode="auto">
          <a:xfrm>
            <a:off x="6877050" y="5367338"/>
            <a:ext cx="939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*r, s;</a:t>
            </a:r>
          </a:p>
        </p:txBody>
      </p:sp>
      <p:sp>
        <p:nvSpPr>
          <p:cNvPr id="27878" name="Rectangle 230"/>
          <p:cNvSpPr>
            <a:spLocks noChangeArrowheads="1"/>
          </p:cNvSpPr>
          <p:nvPr/>
        </p:nvSpPr>
        <p:spPr bwMode="auto">
          <a:xfrm>
            <a:off x="6877050" y="5883275"/>
            <a:ext cx="1655763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r</a:t>
            </a:r>
            <a:r>
              <a:rPr lang="en-US" altLang="nl-BE" sz="1800"/>
              <a:t> is </a:t>
            </a:r>
            <a:r>
              <a:rPr lang="en-US" altLang="nl-BE" sz="1800">
                <a:latin typeface="Times New Roman" panose="02020603050405020304" pitchFamily="18" charset="0"/>
              </a:rPr>
              <a:t>int*</a:t>
            </a:r>
            <a:r>
              <a:rPr lang="en-US" altLang="nl-BE" sz="1800"/>
              <a:t>, but…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</a:t>
            </a:r>
            <a:r>
              <a:rPr lang="en-US" altLang="nl-BE" sz="1800"/>
              <a:t> is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int</a:t>
            </a:r>
          </a:p>
        </p:txBody>
      </p:sp>
      <p:sp>
        <p:nvSpPr>
          <p:cNvPr id="27879" name="Text Box 231"/>
          <p:cNvSpPr txBox="1">
            <a:spLocks noChangeArrowheads="1"/>
          </p:cNvSpPr>
          <p:nvPr/>
        </p:nvSpPr>
        <p:spPr bwMode="auto">
          <a:xfrm>
            <a:off x="447675" y="5681663"/>
            <a:ext cx="2228850" cy="6794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 pointer variable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has an address too!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742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4" grpId="0"/>
      <p:bldP spid="27755" grpId="0" animBg="1"/>
      <p:bldP spid="27757" grpId="0" animBg="1"/>
      <p:bldP spid="27875" grpId="0"/>
      <p:bldP spid="27878" grpId="0" build="p" animBg="1"/>
      <p:bldP spid="27879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Alternative visual representation</a:t>
            </a:r>
          </a:p>
        </p:txBody>
      </p:sp>
      <p:grpSp>
        <p:nvGrpSpPr>
          <p:cNvPr id="10243" name="Group 113"/>
          <p:cNvGrpSpPr>
            <a:grpSpLocks/>
          </p:cNvGrpSpPr>
          <p:nvPr/>
        </p:nvGrpSpPr>
        <p:grpSpPr bwMode="auto">
          <a:xfrm>
            <a:off x="395288" y="2117725"/>
            <a:ext cx="6381750" cy="720725"/>
            <a:chOff x="249" y="1278"/>
            <a:chExt cx="4020" cy="454"/>
          </a:xfrm>
        </p:grpSpPr>
        <p:sp>
          <p:nvSpPr>
            <p:cNvPr id="10284" name="Rectangle 114"/>
            <p:cNvSpPr>
              <a:spLocks noChangeArrowheads="1"/>
            </p:cNvSpPr>
            <p:nvPr/>
          </p:nvSpPr>
          <p:spPr bwMode="auto">
            <a:xfrm>
              <a:off x="306" y="1404"/>
              <a:ext cx="3766" cy="1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5" name="Line 115"/>
            <p:cNvSpPr>
              <a:spLocks noChangeShapeType="1"/>
            </p:cNvSpPr>
            <p:nvPr/>
          </p:nvSpPr>
          <p:spPr bwMode="auto">
            <a:xfrm>
              <a:off x="675" y="1404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6" name="Line 116"/>
            <p:cNvSpPr>
              <a:spLocks noChangeShapeType="1"/>
            </p:cNvSpPr>
            <p:nvPr/>
          </p:nvSpPr>
          <p:spPr bwMode="auto">
            <a:xfrm>
              <a:off x="630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7" name="Line 117"/>
            <p:cNvSpPr>
              <a:spLocks noChangeShapeType="1"/>
            </p:cNvSpPr>
            <p:nvPr/>
          </p:nvSpPr>
          <p:spPr bwMode="auto">
            <a:xfrm>
              <a:off x="579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8" name="Line 118"/>
            <p:cNvSpPr>
              <a:spLocks noChangeShapeType="1"/>
            </p:cNvSpPr>
            <p:nvPr/>
          </p:nvSpPr>
          <p:spPr bwMode="auto">
            <a:xfrm>
              <a:off x="539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9" name="Line 119"/>
            <p:cNvSpPr>
              <a:spLocks noChangeShapeType="1"/>
            </p:cNvSpPr>
            <p:nvPr/>
          </p:nvSpPr>
          <p:spPr bwMode="auto">
            <a:xfrm>
              <a:off x="493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0" name="Line 120"/>
            <p:cNvSpPr>
              <a:spLocks noChangeShapeType="1"/>
            </p:cNvSpPr>
            <p:nvPr/>
          </p:nvSpPr>
          <p:spPr bwMode="auto">
            <a:xfrm>
              <a:off x="448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" name="Line 121"/>
            <p:cNvSpPr>
              <a:spLocks noChangeShapeType="1"/>
            </p:cNvSpPr>
            <p:nvPr/>
          </p:nvSpPr>
          <p:spPr bwMode="auto">
            <a:xfrm>
              <a:off x="403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2" name="Line 122"/>
            <p:cNvSpPr>
              <a:spLocks noChangeShapeType="1"/>
            </p:cNvSpPr>
            <p:nvPr/>
          </p:nvSpPr>
          <p:spPr bwMode="auto">
            <a:xfrm>
              <a:off x="357" y="1404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3" name="Line 123"/>
            <p:cNvSpPr>
              <a:spLocks noChangeShapeType="1"/>
            </p:cNvSpPr>
            <p:nvPr/>
          </p:nvSpPr>
          <p:spPr bwMode="auto">
            <a:xfrm>
              <a:off x="1037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4" name="Line 124"/>
            <p:cNvSpPr>
              <a:spLocks noChangeShapeType="1"/>
            </p:cNvSpPr>
            <p:nvPr/>
          </p:nvSpPr>
          <p:spPr bwMode="auto">
            <a:xfrm>
              <a:off x="99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5" name="Line 125"/>
            <p:cNvSpPr>
              <a:spLocks noChangeShapeType="1"/>
            </p:cNvSpPr>
            <p:nvPr/>
          </p:nvSpPr>
          <p:spPr bwMode="auto">
            <a:xfrm>
              <a:off x="94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6" name="Line 126"/>
            <p:cNvSpPr>
              <a:spLocks noChangeShapeType="1"/>
            </p:cNvSpPr>
            <p:nvPr/>
          </p:nvSpPr>
          <p:spPr bwMode="auto">
            <a:xfrm>
              <a:off x="90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7" name="Line 127"/>
            <p:cNvSpPr>
              <a:spLocks noChangeShapeType="1"/>
            </p:cNvSpPr>
            <p:nvPr/>
          </p:nvSpPr>
          <p:spPr bwMode="auto">
            <a:xfrm>
              <a:off x="85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8" name="Line 128"/>
            <p:cNvSpPr>
              <a:spLocks noChangeShapeType="1"/>
            </p:cNvSpPr>
            <p:nvPr/>
          </p:nvSpPr>
          <p:spPr bwMode="auto">
            <a:xfrm>
              <a:off x="81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9" name="Line 129"/>
            <p:cNvSpPr>
              <a:spLocks noChangeShapeType="1"/>
            </p:cNvSpPr>
            <p:nvPr/>
          </p:nvSpPr>
          <p:spPr bwMode="auto">
            <a:xfrm>
              <a:off x="7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0" name="Line 130"/>
            <p:cNvSpPr>
              <a:spLocks noChangeShapeType="1"/>
            </p:cNvSpPr>
            <p:nvPr/>
          </p:nvSpPr>
          <p:spPr bwMode="auto">
            <a:xfrm>
              <a:off x="71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" name="Line 131"/>
            <p:cNvSpPr>
              <a:spLocks noChangeShapeType="1"/>
            </p:cNvSpPr>
            <p:nvPr/>
          </p:nvSpPr>
          <p:spPr bwMode="auto">
            <a:xfrm>
              <a:off x="1395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2" name="Line 132"/>
            <p:cNvSpPr>
              <a:spLocks noChangeShapeType="1"/>
            </p:cNvSpPr>
            <p:nvPr/>
          </p:nvSpPr>
          <p:spPr bwMode="auto">
            <a:xfrm>
              <a:off x="135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3" name="Line 133"/>
            <p:cNvSpPr>
              <a:spLocks noChangeShapeType="1"/>
            </p:cNvSpPr>
            <p:nvPr/>
          </p:nvSpPr>
          <p:spPr bwMode="auto">
            <a:xfrm>
              <a:off x="129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4" name="Line 134"/>
            <p:cNvSpPr>
              <a:spLocks noChangeShapeType="1"/>
            </p:cNvSpPr>
            <p:nvPr/>
          </p:nvSpPr>
          <p:spPr bwMode="auto">
            <a:xfrm>
              <a:off x="125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5" name="Line 135"/>
            <p:cNvSpPr>
              <a:spLocks noChangeShapeType="1"/>
            </p:cNvSpPr>
            <p:nvPr/>
          </p:nvSpPr>
          <p:spPr bwMode="auto">
            <a:xfrm>
              <a:off x="121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6" name="Line 136"/>
            <p:cNvSpPr>
              <a:spLocks noChangeShapeType="1"/>
            </p:cNvSpPr>
            <p:nvPr/>
          </p:nvSpPr>
          <p:spPr bwMode="auto">
            <a:xfrm>
              <a:off x="116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7" name="Line 137"/>
            <p:cNvSpPr>
              <a:spLocks noChangeShapeType="1"/>
            </p:cNvSpPr>
            <p:nvPr/>
          </p:nvSpPr>
          <p:spPr bwMode="auto">
            <a:xfrm>
              <a:off x="112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8" name="Line 138"/>
            <p:cNvSpPr>
              <a:spLocks noChangeShapeType="1"/>
            </p:cNvSpPr>
            <p:nvPr/>
          </p:nvSpPr>
          <p:spPr bwMode="auto">
            <a:xfrm>
              <a:off x="1077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9" name="Line 139"/>
            <p:cNvSpPr>
              <a:spLocks noChangeShapeType="1"/>
            </p:cNvSpPr>
            <p:nvPr/>
          </p:nvSpPr>
          <p:spPr bwMode="auto">
            <a:xfrm>
              <a:off x="1758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0" name="Line 140"/>
            <p:cNvSpPr>
              <a:spLocks noChangeShapeType="1"/>
            </p:cNvSpPr>
            <p:nvPr/>
          </p:nvSpPr>
          <p:spPr bwMode="auto">
            <a:xfrm>
              <a:off x="171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" name="Line 141"/>
            <p:cNvSpPr>
              <a:spLocks noChangeShapeType="1"/>
            </p:cNvSpPr>
            <p:nvPr/>
          </p:nvSpPr>
          <p:spPr bwMode="auto">
            <a:xfrm>
              <a:off x="1662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2" name="Line 142"/>
            <p:cNvSpPr>
              <a:spLocks noChangeShapeType="1"/>
            </p:cNvSpPr>
            <p:nvPr/>
          </p:nvSpPr>
          <p:spPr bwMode="auto">
            <a:xfrm>
              <a:off x="1622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3" name="Line 143"/>
            <p:cNvSpPr>
              <a:spLocks noChangeShapeType="1"/>
            </p:cNvSpPr>
            <p:nvPr/>
          </p:nvSpPr>
          <p:spPr bwMode="auto">
            <a:xfrm>
              <a:off x="157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4" name="Line 144"/>
            <p:cNvSpPr>
              <a:spLocks noChangeShapeType="1"/>
            </p:cNvSpPr>
            <p:nvPr/>
          </p:nvSpPr>
          <p:spPr bwMode="auto">
            <a:xfrm>
              <a:off x="153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5" name="Line 145"/>
            <p:cNvSpPr>
              <a:spLocks noChangeShapeType="1"/>
            </p:cNvSpPr>
            <p:nvPr/>
          </p:nvSpPr>
          <p:spPr bwMode="auto">
            <a:xfrm>
              <a:off x="148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6" name="Line 146"/>
            <p:cNvSpPr>
              <a:spLocks noChangeShapeType="1"/>
            </p:cNvSpPr>
            <p:nvPr/>
          </p:nvSpPr>
          <p:spPr bwMode="auto">
            <a:xfrm>
              <a:off x="1440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7" name="Line 147"/>
            <p:cNvSpPr>
              <a:spLocks noChangeShapeType="1"/>
            </p:cNvSpPr>
            <p:nvPr/>
          </p:nvSpPr>
          <p:spPr bwMode="auto">
            <a:xfrm>
              <a:off x="2121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8" name="Line 148"/>
            <p:cNvSpPr>
              <a:spLocks noChangeShapeType="1"/>
            </p:cNvSpPr>
            <p:nvPr/>
          </p:nvSpPr>
          <p:spPr bwMode="auto">
            <a:xfrm>
              <a:off x="207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9" name="Line 149"/>
            <p:cNvSpPr>
              <a:spLocks noChangeShapeType="1"/>
            </p:cNvSpPr>
            <p:nvPr/>
          </p:nvSpPr>
          <p:spPr bwMode="auto">
            <a:xfrm>
              <a:off x="202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0" name="Line 150"/>
            <p:cNvSpPr>
              <a:spLocks noChangeShapeType="1"/>
            </p:cNvSpPr>
            <p:nvPr/>
          </p:nvSpPr>
          <p:spPr bwMode="auto">
            <a:xfrm>
              <a:off x="198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1" name="Line 151"/>
            <p:cNvSpPr>
              <a:spLocks noChangeShapeType="1"/>
            </p:cNvSpPr>
            <p:nvPr/>
          </p:nvSpPr>
          <p:spPr bwMode="auto">
            <a:xfrm>
              <a:off x="193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2" name="Line 152"/>
            <p:cNvSpPr>
              <a:spLocks noChangeShapeType="1"/>
            </p:cNvSpPr>
            <p:nvPr/>
          </p:nvSpPr>
          <p:spPr bwMode="auto">
            <a:xfrm>
              <a:off x="1894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3" name="Line 153"/>
            <p:cNvSpPr>
              <a:spLocks noChangeShapeType="1"/>
            </p:cNvSpPr>
            <p:nvPr/>
          </p:nvSpPr>
          <p:spPr bwMode="auto">
            <a:xfrm>
              <a:off x="184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4" name="Line 154"/>
            <p:cNvSpPr>
              <a:spLocks noChangeShapeType="1"/>
            </p:cNvSpPr>
            <p:nvPr/>
          </p:nvSpPr>
          <p:spPr bwMode="auto">
            <a:xfrm>
              <a:off x="180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5" name="Line 155"/>
            <p:cNvSpPr>
              <a:spLocks noChangeShapeType="1"/>
            </p:cNvSpPr>
            <p:nvPr/>
          </p:nvSpPr>
          <p:spPr bwMode="auto">
            <a:xfrm>
              <a:off x="2484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6" name="Line 156"/>
            <p:cNvSpPr>
              <a:spLocks noChangeShapeType="1"/>
            </p:cNvSpPr>
            <p:nvPr/>
          </p:nvSpPr>
          <p:spPr bwMode="auto">
            <a:xfrm>
              <a:off x="243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7" name="Line 157"/>
            <p:cNvSpPr>
              <a:spLocks noChangeShapeType="1"/>
            </p:cNvSpPr>
            <p:nvPr/>
          </p:nvSpPr>
          <p:spPr bwMode="auto">
            <a:xfrm>
              <a:off x="238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8" name="Line 158"/>
            <p:cNvSpPr>
              <a:spLocks noChangeShapeType="1"/>
            </p:cNvSpPr>
            <p:nvPr/>
          </p:nvSpPr>
          <p:spPr bwMode="auto">
            <a:xfrm>
              <a:off x="234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9" name="Line 159"/>
            <p:cNvSpPr>
              <a:spLocks noChangeShapeType="1"/>
            </p:cNvSpPr>
            <p:nvPr/>
          </p:nvSpPr>
          <p:spPr bwMode="auto">
            <a:xfrm>
              <a:off x="230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0" name="Line 160"/>
            <p:cNvSpPr>
              <a:spLocks noChangeShapeType="1"/>
            </p:cNvSpPr>
            <p:nvPr/>
          </p:nvSpPr>
          <p:spPr bwMode="auto">
            <a:xfrm>
              <a:off x="2257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1" name="Line 161"/>
            <p:cNvSpPr>
              <a:spLocks noChangeShapeType="1"/>
            </p:cNvSpPr>
            <p:nvPr/>
          </p:nvSpPr>
          <p:spPr bwMode="auto">
            <a:xfrm>
              <a:off x="221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2" name="Line 162"/>
            <p:cNvSpPr>
              <a:spLocks noChangeShapeType="1"/>
            </p:cNvSpPr>
            <p:nvPr/>
          </p:nvSpPr>
          <p:spPr bwMode="auto">
            <a:xfrm>
              <a:off x="2166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3" name="Line 163"/>
            <p:cNvSpPr>
              <a:spLocks noChangeShapeType="1"/>
            </p:cNvSpPr>
            <p:nvPr/>
          </p:nvSpPr>
          <p:spPr bwMode="auto">
            <a:xfrm>
              <a:off x="2847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4" name="Line 164"/>
            <p:cNvSpPr>
              <a:spLocks noChangeShapeType="1"/>
            </p:cNvSpPr>
            <p:nvPr/>
          </p:nvSpPr>
          <p:spPr bwMode="auto">
            <a:xfrm>
              <a:off x="280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5" name="Line 165"/>
            <p:cNvSpPr>
              <a:spLocks noChangeShapeType="1"/>
            </p:cNvSpPr>
            <p:nvPr/>
          </p:nvSpPr>
          <p:spPr bwMode="auto">
            <a:xfrm>
              <a:off x="275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6" name="Line 166"/>
            <p:cNvSpPr>
              <a:spLocks noChangeShapeType="1"/>
            </p:cNvSpPr>
            <p:nvPr/>
          </p:nvSpPr>
          <p:spPr bwMode="auto">
            <a:xfrm>
              <a:off x="2711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7" name="Line 167"/>
            <p:cNvSpPr>
              <a:spLocks noChangeShapeType="1"/>
            </p:cNvSpPr>
            <p:nvPr/>
          </p:nvSpPr>
          <p:spPr bwMode="auto">
            <a:xfrm>
              <a:off x="26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8" name="Line 168"/>
            <p:cNvSpPr>
              <a:spLocks noChangeShapeType="1"/>
            </p:cNvSpPr>
            <p:nvPr/>
          </p:nvSpPr>
          <p:spPr bwMode="auto">
            <a:xfrm>
              <a:off x="2620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9" name="Line 169"/>
            <p:cNvSpPr>
              <a:spLocks noChangeShapeType="1"/>
            </p:cNvSpPr>
            <p:nvPr/>
          </p:nvSpPr>
          <p:spPr bwMode="auto">
            <a:xfrm>
              <a:off x="257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0" name="Line 170"/>
            <p:cNvSpPr>
              <a:spLocks noChangeShapeType="1"/>
            </p:cNvSpPr>
            <p:nvPr/>
          </p:nvSpPr>
          <p:spPr bwMode="auto">
            <a:xfrm>
              <a:off x="2529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1" name="Line 171"/>
            <p:cNvSpPr>
              <a:spLocks noChangeShapeType="1"/>
            </p:cNvSpPr>
            <p:nvPr/>
          </p:nvSpPr>
          <p:spPr bwMode="auto">
            <a:xfrm>
              <a:off x="3210" y="1405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2" name="Line 172"/>
            <p:cNvSpPr>
              <a:spLocks noChangeShapeType="1"/>
            </p:cNvSpPr>
            <p:nvPr/>
          </p:nvSpPr>
          <p:spPr bwMode="auto">
            <a:xfrm>
              <a:off x="3165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" name="Line 173"/>
            <p:cNvSpPr>
              <a:spLocks noChangeShapeType="1"/>
            </p:cNvSpPr>
            <p:nvPr/>
          </p:nvSpPr>
          <p:spPr bwMode="auto">
            <a:xfrm>
              <a:off x="3114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" name="Line 174"/>
            <p:cNvSpPr>
              <a:spLocks noChangeShapeType="1"/>
            </p:cNvSpPr>
            <p:nvPr/>
          </p:nvSpPr>
          <p:spPr bwMode="auto">
            <a:xfrm>
              <a:off x="3074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5" name="Line 175"/>
            <p:cNvSpPr>
              <a:spLocks noChangeShapeType="1"/>
            </p:cNvSpPr>
            <p:nvPr/>
          </p:nvSpPr>
          <p:spPr bwMode="auto">
            <a:xfrm>
              <a:off x="302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6" name="Line 176"/>
            <p:cNvSpPr>
              <a:spLocks noChangeShapeType="1"/>
            </p:cNvSpPr>
            <p:nvPr/>
          </p:nvSpPr>
          <p:spPr bwMode="auto">
            <a:xfrm>
              <a:off x="2983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7" name="Line 177"/>
            <p:cNvSpPr>
              <a:spLocks noChangeShapeType="1"/>
            </p:cNvSpPr>
            <p:nvPr/>
          </p:nvSpPr>
          <p:spPr bwMode="auto">
            <a:xfrm>
              <a:off x="2938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8" name="Line 178"/>
            <p:cNvSpPr>
              <a:spLocks noChangeShapeType="1"/>
            </p:cNvSpPr>
            <p:nvPr/>
          </p:nvSpPr>
          <p:spPr bwMode="auto">
            <a:xfrm>
              <a:off x="2892" y="1405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9" name="Line 179"/>
            <p:cNvSpPr>
              <a:spLocks noChangeShapeType="1"/>
            </p:cNvSpPr>
            <p:nvPr/>
          </p:nvSpPr>
          <p:spPr bwMode="auto">
            <a:xfrm>
              <a:off x="3573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0" name="Line 180"/>
            <p:cNvSpPr>
              <a:spLocks noChangeShapeType="1"/>
            </p:cNvSpPr>
            <p:nvPr/>
          </p:nvSpPr>
          <p:spPr bwMode="auto">
            <a:xfrm>
              <a:off x="3528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1" name="Line 181"/>
            <p:cNvSpPr>
              <a:spLocks noChangeShapeType="1"/>
            </p:cNvSpPr>
            <p:nvPr/>
          </p:nvSpPr>
          <p:spPr bwMode="auto">
            <a:xfrm>
              <a:off x="347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2" name="Line 182"/>
            <p:cNvSpPr>
              <a:spLocks noChangeShapeType="1"/>
            </p:cNvSpPr>
            <p:nvPr/>
          </p:nvSpPr>
          <p:spPr bwMode="auto">
            <a:xfrm>
              <a:off x="343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3" name="Line 183"/>
            <p:cNvSpPr>
              <a:spLocks noChangeShapeType="1"/>
            </p:cNvSpPr>
            <p:nvPr/>
          </p:nvSpPr>
          <p:spPr bwMode="auto">
            <a:xfrm>
              <a:off x="339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4" name="Line 184"/>
            <p:cNvSpPr>
              <a:spLocks noChangeShapeType="1"/>
            </p:cNvSpPr>
            <p:nvPr/>
          </p:nvSpPr>
          <p:spPr bwMode="auto">
            <a:xfrm>
              <a:off x="3346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5" name="Line 185"/>
            <p:cNvSpPr>
              <a:spLocks noChangeShapeType="1"/>
            </p:cNvSpPr>
            <p:nvPr/>
          </p:nvSpPr>
          <p:spPr bwMode="auto">
            <a:xfrm>
              <a:off x="3301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6" name="Line 186"/>
            <p:cNvSpPr>
              <a:spLocks noChangeShapeType="1"/>
            </p:cNvSpPr>
            <p:nvPr/>
          </p:nvSpPr>
          <p:spPr bwMode="auto">
            <a:xfrm>
              <a:off x="3255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7" name="Line 187"/>
            <p:cNvSpPr>
              <a:spLocks noChangeShapeType="1"/>
            </p:cNvSpPr>
            <p:nvPr/>
          </p:nvSpPr>
          <p:spPr bwMode="auto">
            <a:xfrm>
              <a:off x="3935" y="1400"/>
              <a:ext cx="0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8" name="Line 188"/>
            <p:cNvSpPr>
              <a:spLocks noChangeShapeType="1"/>
            </p:cNvSpPr>
            <p:nvPr/>
          </p:nvSpPr>
          <p:spPr bwMode="auto">
            <a:xfrm>
              <a:off x="3890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9" name="Line 189"/>
            <p:cNvSpPr>
              <a:spLocks noChangeShapeType="1"/>
            </p:cNvSpPr>
            <p:nvPr/>
          </p:nvSpPr>
          <p:spPr bwMode="auto">
            <a:xfrm>
              <a:off x="383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0" name="Line 190"/>
            <p:cNvSpPr>
              <a:spLocks noChangeShapeType="1"/>
            </p:cNvSpPr>
            <p:nvPr/>
          </p:nvSpPr>
          <p:spPr bwMode="auto">
            <a:xfrm>
              <a:off x="3799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1" name="Line 191"/>
            <p:cNvSpPr>
              <a:spLocks noChangeShapeType="1"/>
            </p:cNvSpPr>
            <p:nvPr/>
          </p:nvSpPr>
          <p:spPr bwMode="auto">
            <a:xfrm>
              <a:off x="375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2" name="Line 192"/>
            <p:cNvSpPr>
              <a:spLocks noChangeShapeType="1"/>
            </p:cNvSpPr>
            <p:nvPr/>
          </p:nvSpPr>
          <p:spPr bwMode="auto">
            <a:xfrm>
              <a:off x="3708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3" name="Line 193"/>
            <p:cNvSpPr>
              <a:spLocks noChangeShapeType="1"/>
            </p:cNvSpPr>
            <p:nvPr/>
          </p:nvSpPr>
          <p:spPr bwMode="auto">
            <a:xfrm>
              <a:off x="3663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4" name="Line 194"/>
            <p:cNvSpPr>
              <a:spLocks noChangeShapeType="1"/>
            </p:cNvSpPr>
            <p:nvPr/>
          </p:nvSpPr>
          <p:spPr bwMode="auto">
            <a:xfrm>
              <a:off x="3617" y="1400"/>
              <a:ext cx="0" cy="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5" name="Rectangle 195"/>
            <p:cNvSpPr>
              <a:spLocks noChangeArrowheads="1"/>
            </p:cNvSpPr>
            <p:nvPr/>
          </p:nvSpPr>
          <p:spPr bwMode="auto">
            <a:xfrm>
              <a:off x="3981" y="1420"/>
              <a:ext cx="181" cy="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366" name="Text Box 196"/>
            <p:cNvSpPr txBox="1">
              <a:spLocks noChangeArrowheads="1"/>
            </p:cNvSpPr>
            <p:nvPr/>
          </p:nvSpPr>
          <p:spPr bwMode="auto">
            <a:xfrm>
              <a:off x="3961" y="127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…</a:t>
              </a:r>
            </a:p>
          </p:txBody>
        </p:sp>
        <p:sp>
          <p:nvSpPr>
            <p:cNvPr id="10367" name="Text Box 197"/>
            <p:cNvSpPr txBox="1">
              <a:spLocks noChangeArrowheads="1"/>
            </p:cNvSpPr>
            <p:nvPr/>
          </p:nvSpPr>
          <p:spPr bwMode="auto">
            <a:xfrm>
              <a:off x="249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x01</a:t>
              </a:r>
            </a:p>
          </p:txBody>
        </p:sp>
        <p:sp>
          <p:nvSpPr>
            <p:cNvPr id="10368" name="Text Box 198"/>
            <p:cNvSpPr txBox="1">
              <a:spLocks noChangeArrowheads="1"/>
            </p:cNvSpPr>
            <p:nvPr/>
          </p:nvSpPr>
          <p:spPr bwMode="auto">
            <a:xfrm>
              <a:off x="610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x02</a:t>
              </a:r>
            </a:p>
          </p:txBody>
        </p:sp>
        <p:sp>
          <p:nvSpPr>
            <p:cNvPr id="10369" name="Text Box 199"/>
            <p:cNvSpPr txBox="1">
              <a:spLocks noChangeArrowheads="1"/>
            </p:cNvSpPr>
            <p:nvPr/>
          </p:nvSpPr>
          <p:spPr bwMode="auto">
            <a:xfrm>
              <a:off x="1728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x05</a:t>
              </a:r>
            </a:p>
          </p:txBody>
        </p:sp>
        <p:sp>
          <p:nvSpPr>
            <p:cNvPr id="10370" name="Text Box 200"/>
            <p:cNvSpPr txBox="1">
              <a:spLocks noChangeArrowheads="1"/>
            </p:cNvSpPr>
            <p:nvPr/>
          </p:nvSpPr>
          <p:spPr bwMode="auto">
            <a:xfrm>
              <a:off x="987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x03</a:t>
              </a:r>
            </a:p>
          </p:txBody>
        </p:sp>
        <p:sp>
          <p:nvSpPr>
            <p:cNvPr id="10371" name="Text Box 201"/>
            <p:cNvSpPr txBox="1">
              <a:spLocks noChangeArrowheads="1"/>
            </p:cNvSpPr>
            <p:nvPr/>
          </p:nvSpPr>
          <p:spPr bwMode="auto">
            <a:xfrm>
              <a:off x="1348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x04</a:t>
              </a:r>
            </a:p>
          </p:txBody>
        </p:sp>
        <p:sp>
          <p:nvSpPr>
            <p:cNvPr id="10372" name="Text Box 202"/>
            <p:cNvSpPr txBox="1">
              <a:spLocks noChangeArrowheads="1"/>
            </p:cNvSpPr>
            <p:nvPr/>
          </p:nvSpPr>
          <p:spPr bwMode="auto">
            <a:xfrm>
              <a:off x="2076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x06</a:t>
              </a:r>
            </a:p>
          </p:txBody>
        </p:sp>
        <p:sp>
          <p:nvSpPr>
            <p:cNvPr id="10373" name="Text Box 203"/>
            <p:cNvSpPr txBox="1">
              <a:spLocks noChangeArrowheads="1"/>
            </p:cNvSpPr>
            <p:nvPr/>
          </p:nvSpPr>
          <p:spPr bwMode="auto">
            <a:xfrm>
              <a:off x="2437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x07</a:t>
              </a:r>
            </a:p>
          </p:txBody>
        </p:sp>
        <p:sp>
          <p:nvSpPr>
            <p:cNvPr id="10374" name="Text Box 204"/>
            <p:cNvSpPr txBox="1">
              <a:spLocks noChangeArrowheads="1"/>
            </p:cNvSpPr>
            <p:nvPr/>
          </p:nvSpPr>
          <p:spPr bwMode="auto">
            <a:xfrm>
              <a:off x="3555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x10</a:t>
              </a:r>
            </a:p>
          </p:txBody>
        </p:sp>
        <p:sp>
          <p:nvSpPr>
            <p:cNvPr id="10375" name="Text Box 205"/>
            <p:cNvSpPr txBox="1">
              <a:spLocks noChangeArrowheads="1"/>
            </p:cNvSpPr>
            <p:nvPr/>
          </p:nvSpPr>
          <p:spPr bwMode="auto">
            <a:xfrm>
              <a:off x="2814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x08</a:t>
              </a:r>
            </a:p>
          </p:txBody>
        </p:sp>
        <p:sp>
          <p:nvSpPr>
            <p:cNvPr id="10376" name="Text Box 206"/>
            <p:cNvSpPr txBox="1">
              <a:spLocks noChangeArrowheads="1"/>
            </p:cNvSpPr>
            <p:nvPr/>
          </p:nvSpPr>
          <p:spPr bwMode="auto">
            <a:xfrm>
              <a:off x="3175" y="1540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400"/>
                <a:t>x09</a:t>
              </a:r>
            </a:p>
          </p:txBody>
        </p:sp>
      </p:grpSp>
      <p:grpSp>
        <p:nvGrpSpPr>
          <p:cNvPr id="10244" name="Group 207"/>
          <p:cNvGrpSpPr>
            <a:grpSpLocks/>
          </p:cNvGrpSpPr>
          <p:nvPr/>
        </p:nvGrpSpPr>
        <p:grpSpPr bwMode="auto">
          <a:xfrm>
            <a:off x="1066800" y="1341438"/>
            <a:ext cx="7627938" cy="1208087"/>
            <a:chOff x="675" y="790"/>
            <a:chExt cx="4805" cy="761"/>
          </a:xfrm>
        </p:grpSpPr>
        <p:grpSp>
          <p:nvGrpSpPr>
            <p:cNvPr id="10277" name="Group 208"/>
            <p:cNvGrpSpPr>
              <a:grpSpLocks/>
            </p:cNvGrpSpPr>
            <p:nvPr/>
          </p:nvGrpSpPr>
          <p:grpSpPr bwMode="auto">
            <a:xfrm>
              <a:off x="675" y="790"/>
              <a:ext cx="1401" cy="761"/>
              <a:chOff x="935" y="2523"/>
              <a:chExt cx="1401" cy="761"/>
            </a:xfrm>
          </p:grpSpPr>
          <p:sp>
            <p:nvSpPr>
              <p:cNvPr id="10282" name="Rectangle 209"/>
              <p:cNvSpPr>
                <a:spLocks noChangeArrowheads="1"/>
              </p:cNvSpPr>
              <p:nvPr/>
            </p:nvSpPr>
            <p:spPr bwMode="auto">
              <a:xfrm>
                <a:off x="935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-1</a:t>
                </a:r>
              </a:p>
            </p:txBody>
          </p:sp>
          <p:sp>
            <p:nvSpPr>
              <p:cNvPr id="10283" name="AutoShape 210"/>
              <p:cNvSpPr>
                <a:spLocks noChangeArrowheads="1"/>
              </p:cNvSpPr>
              <p:nvPr/>
            </p:nvSpPr>
            <p:spPr bwMode="auto">
              <a:xfrm>
                <a:off x="1384" y="2523"/>
                <a:ext cx="952" cy="317"/>
              </a:xfrm>
              <a:prstGeom prst="cloudCallout">
                <a:avLst>
                  <a:gd name="adj1" fmla="val -52940"/>
                  <a:gd name="adj2" fmla="val 12918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y == -1</a:t>
                </a:r>
              </a:p>
            </p:txBody>
          </p:sp>
        </p:grpSp>
        <p:grpSp>
          <p:nvGrpSpPr>
            <p:cNvPr id="10278" name="Group 211"/>
            <p:cNvGrpSpPr>
              <a:grpSpLocks/>
            </p:cNvGrpSpPr>
            <p:nvPr/>
          </p:nvGrpSpPr>
          <p:grpSpPr bwMode="auto">
            <a:xfrm>
              <a:off x="2393" y="926"/>
              <a:ext cx="1180" cy="625"/>
              <a:chOff x="2653" y="2659"/>
              <a:chExt cx="1180" cy="625"/>
            </a:xfrm>
          </p:grpSpPr>
          <p:sp>
            <p:nvSpPr>
              <p:cNvPr id="10280" name="Rectangle 212"/>
              <p:cNvSpPr>
                <a:spLocks noChangeArrowheads="1"/>
              </p:cNvSpPr>
              <p:nvPr/>
            </p:nvSpPr>
            <p:spPr bwMode="auto">
              <a:xfrm>
                <a:off x="3113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3</a:t>
                </a:r>
              </a:p>
            </p:txBody>
          </p:sp>
          <p:sp>
            <p:nvSpPr>
              <p:cNvPr id="10281" name="AutoShape 213"/>
              <p:cNvSpPr>
                <a:spLocks noChangeArrowheads="1"/>
              </p:cNvSpPr>
              <p:nvPr/>
            </p:nvSpPr>
            <p:spPr bwMode="auto">
              <a:xfrm>
                <a:off x="2653" y="2659"/>
                <a:ext cx="816" cy="317"/>
              </a:xfrm>
              <a:prstGeom prst="cloudCallout">
                <a:avLst>
                  <a:gd name="adj1" fmla="val 50856"/>
                  <a:gd name="adj2" fmla="val 8848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x == 3</a:t>
                </a:r>
              </a:p>
            </p:txBody>
          </p:sp>
        </p:grpSp>
        <p:sp>
          <p:nvSpPr>
            <p:cNvPr id="10279" name="Text Box 214"/>
            <p:cNvSpPr txBox="1">
              <a:spLocks noChangeArrowheads="1"/>
            </p:cNvSpPr>
            <p:nvPr/>
          </p:nvSpPr>
          <p:spPr bwMode="auto">
            <a:xfrm>
              <a:off x="4422" y="839"/>
              <a:ext cx="105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x = 3, y = -1;</a:t>
              </a:r>
            </a:p>
          </p:txBody>
        </p:sp>
      </p:grpSp>
      <p:grpSp>
        <p:nvGrpSpPr>
          <p:cNvPr id="10245" name="Group 215"/>
          <p:cNvGrpSpPr>
            <a:grpSpLocks/>
          </p:cNvGrpSpPr>
          <p:nvPr/>
        </p:nvGrpSpPr>
        <p:grpSpPr bwMode="auto">
          <a:xfrm>
            <a:off x="2811463" y="1701800"/>
            <a:ext cx="5510212" cy="2087563"/>
            <a:chOff x="1771" y="2750"/>
            <a:chExt cx="3471" cy="1315"/>
          </a:xfrm>
        </p:grpSpPr>
        <p:sp>
          <p:nvSpPr>
            <p:cNvPr id="10273" name="Rectangle 216"/>
            <p:cNvSpPr>
              <a:spLocks noChangeArrowheads="1"/>
            </p:cNvSpPr>
            <p:nvPr/>
          </p:nvSpPr>
          <p:spPr bwMode="auto">
            <a:xfrm>
              <a:off x="4417" y="2750"/>
              <a:ext cx="82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*p = &amp;x;</a:t>
              </a:r>
            </a:p>
          </p:txBody>
        </p:sp>
        <p:grpSp>
          <p:nvGrpSpPr>
            <p:cNvPr id="10274" name="Group 217"/>
            <p:cNvGrpSpPr>
              <a:grpSpLocks/>
            </p:cNvGrpSpPr>
            <p:nvPr/>
          </p:nvGrpSpPr>
          <p:grpSpPr bwMode="auto">
            <a:xfrm>
              <a:off x="1771" y="3148"/>
              <a:ext cx="1653" cy="917"/>
              <a:chOff x="1771" y="3148"/>
              <a:chExt cx="1653" cy="917"/>
            </a:xfrm>
          </p:grpSpPr>
          <p:sp>
            <p:nvSpPr>
              <p:cNvPr id="10275" name="Rectangle 218"/>
              <p:cNvSpPr>
                <a:spLocks noChangeArrowheads="1"/>
              </p:cNvSpPr>
              <p:nvPr/>
            </p:nvSpPr>
            <p:spPr bwMode="auto">
              <a:xfrm>
                <a:off x="1771" y="3148"/>
                <a:ext cx="720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200"/>
                  <a:t>x08</a:t>
                </a:r>
              </a:p>
            </p:txBody>
          </p:sp>
          <p:sp>
            <p:nvSpPr>
              <p:cNvPr id="10276" name="AutoShape 219"/>
              <p:cNvSpPr>
                <a:spLocks noChangeArrowheads="1"/>
              </p:cNvSpPr>
              <p:nvPr/>
            </p:nvSpPr>
            <p:spPr bwMode="auto">
              <a:xfrm>
                <a:off x="2336" y="3748"/>
                <a:ext cx="1088" cy="317"/>
              </a:xfrm>
              <a:prstGeom prst="cloudCallout">
                <a:avLst>
                  <a:gd name="adj1" fmla="val -48991"/>
                  <a:gd name="adj2" fmla="val -1765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p == x08</a:t>
                </a:r>
              </a:p>
            </p:txBody>
          </p:sp>
        </p:grpSp>
      </p:grpSp>
      <p:grpSp>
        <p:nvGrpSpPr>
          <p:cNvPr id="8" name="Group 229"/>
          <p:cNvGrpSpPr>
            <a:grpSpLocks/>
          </p:cNvGrpSpPr>
          <p:nvPr/>
        </p:nvGrpSpPr>
        <p:grpSpPr bwMode="auto">
          <a:xfrm>
            <a:off x="4429125" y="5562600"/>
            <a:ext cx="811213" cy="366713"/>
            <a:chOff x="872" y="2762"/>
            <a:chExt cx="511" cy="231"/>
          </a:xfrm>
        </p:grpSpPr>
        <p:sp>
          <p:nvSpPr>
            <p:cNvPr id="10271" name="Text Box 230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p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0272" name="Rectangle 231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9" name="Group 236"/>
          <p:cNvGrpSpPr>
            <a:grpSpLocks/>
          </p:cNvGrpSpPr>
          <p:nvPr/>
        </p:nvGrpSpPr>
        <p:grpSpPr bwMode="auto">
          <a:xfrm>
            <a:off x="5003800" y="4924425"/>
            <a:ext cx="671513" cy="863600"/>
            <a:chOff x="1232" y="2881"/>
            <a:chExt cx="423" cy="544"/>
          </a:xfrm>
        </p:grpSpPr>
        <p:sp>
          <p:nvSpPr>
            <p:cNvPr id="10268" name="Line 233"/>
            <p:cNvSpPr>
              <a:spLocks noChangeShapeType="1"/>
            </p:cNvSpPr>
            <p:nvPr/>
          </p:nvSpPr>
          <p:spPr bwMode="auto">
            <a:xfrm>
              <a:off x="1232" y="3415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9" name="Line 234"/>
            <p:cNvSpPr>
              <a:spLocks noChangeShapeType="1"/>
            </p:cNvSpPr>
            <p:nvPr/>
          </p:nvSpPr>
          <p:spPr bwMode="auto">
            <a:xfrm flipV="1">
              <a:off x="1650" y="2881"/>
              <a:ext cx="0" cy="5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0" name="Line 235"/>
            <p:cNvSpPr>
              <a:spLocks noChangeShapeType="1"/>
            </p:cNvSpPr>
            <p:nvPr/>
          </p:nvSpPr>
          <p:spPr bwMode="auto">
            <a:xfrm flipH="1">
              <a:off x="1383" y="2886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241"/>
          <p:cNvGrpSpPr>
            <a:grpSpLocks/>
          </p:cNvGrpSpPr>
          <p:nvPr/>
        </p:nvGrpSpPr>
        <p:grpSpPr bwMode="auto">
          <a:xfrm>
            <a:off x="5003800" y="5340350"/>
            <a:ext cx="671513" cy="447675"/>
            <a:chOff x="1237" y="3148"/>
            <a:chExt cx="423" cy="282"/>
          </a:xfrm>
        </p:grpSpPr>
        <p:sp>
          <p:nvSpPr>
            <p:cNvPr id="10265" name="Line 238"/>
            <p:cNvSpPr>
              <a:spLocks noChangeShapeType="1"/>
            </p:cNvSpPr>
            <p:nvPr/>
          </p:nvSpPr>
          <p:spPr bwMode="auto">
            <a:xfrm>
              <a:off x="1237" y="3420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6" name="Line 239"/>
            <p:cNvSpPr>
              <a:spLocks noChangeShapeType="1"/>
            </p:cNvSpPr>
            <p:nvPr/>
          </p:nvSpPr>
          <p:spPr bwMode="auto">
            <a:xfrm flipV="1">
              <a:off x="1655" y="3148"/>
              <a:ext cx="0" cy="2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7" name="Line 240"/>
            <p:cNvSpPr>
              <a:spLocks noChangeShapeType="1"/>
            </p:cNvSpPr>
            <p:nvPr/>
          </p:nvSpPr>
          <p:spPr bwMode="auto">
            <a:xfrm flipH="1">
              <a:off x="1388" y="3153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243"/>
          <p:cNvGrpSpPr>
            <a:grpSpLocks/>
          </p:cNvGrpSpPr>
          <p:nvPr/>
        </p:nvGrpSpPr>
        <p:grpSpPr bwMode="auto">
          <a:xfrm>
            <a:off x="1949450" y="4724400"/>
            <a:ext cx="3290888" cy="785813"/>
            <a:chOff x="502" y="2795"/>
            <a:chExt cx="2073" cy="495"/>
          </a:xfrm>
        </p:grpSpPr>
        <p:grpSp>
          <p:nvGrpSpPr>
            <p:cNvPr id="10258" name="Group 225"/>
            <p:cNvGrpSpPr>
              <a:grpSpLocks/>
            </p:cNvGrpSpPr>
            <p:nvPr/>
          </p:nvGrpSpPr>
          <p:grpSpPr bwMode="auto">
            <a:xfrm>
              <a:off x="2064" y="2795"/>
              <a:ext cx="511" cy="231"/>
              <a:chOff x="872" y="2762"/>
              <a:chExt cx="511" cy="231"/>
            </a:xfrm>
          </p:grpSpPr>
          <p:sp>
            <p:nvSpPr>
              <p:cNvPr id="10263" name="Text Box 220"/>
              <p:cNvSpPr txBox="1">
                <a:spLocks noChangeArrowheads="1"/>
              </p:cNvSpPr>
              <p:nvPr/>
            </p:nvSpPr>
            <p:spPr bwMode="auto">
              <a:xfrm>
                <a:off x="872" y="2762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</a:rPr>
                  <a:t>x</a:t>
                </a:r>
                <a:r>
                  <a:rPr lang="en-US" altLang="nl-BE" sz="1800"/>
                  <a:t>:</a:t>
                </a:r>
              </a:p>
            </p:txBody>
          </p:sp>
          <p:sp>
            <p:nvSpPr>
              <p:cNvPr id="10264" name="Rectangle 221"/>
              <p:cNvSpPr>
                <a:spLocks noChangeArrowheads="1"/>
              </p:cNvSpPr>
              <p:nvPr/>
            </p:nvSpPr>
            <p:spPr bwMode="auto">
              <a:xfrm>
                <a:off x="1066" y="2795"/>
                <a:ext cx="317" cy="18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3</a:t>
                </a:r>
              </a:p>
            </p:txBody>
          </p:sp>
        </p:grpSp>
        <p:grpSp>
          <p:nvGrpSpPr>
            <p:cNvPr id="10259" name="Group 226"/>
            <p:cNvGrpSpPr>
              <a:grpSpLocks/>
            </p:cNvGrpSpPr>
            <p:nvPr/>
          </p:nvGrpSpPr>
          <p:grpSpPr bwMode="auto">
            <a:xfrm>
              <a:off x="2064" y="3059"/>
              <a:ext cx="511" cy="231"/>
              <a:chOff x="872" y="2762"/>
              <a:chExt cx="511" cy="231"/>
            </a:xfrm>
          </p:grpSpPr>
          <p:sp>
            <p:nvSpPr>
              <p:cNvPr id="10261" name="Text Box 227"/>
              <p:cNvSpPr txBox="1">
                <a:spLocks noChangeArrowheads="1"/>
              </p:cNvSpPr>
              <p:nvPr/>
            </p:nvSpPr>
            <p:spPr bwMode="auto">
              <a:xfrm>
                <a:off x="872" y="2762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anose="02020603050405020304" pitchFamily="18" charset="0"/>
                  </a:rPr>
                  <a:t>y</a:t>
                </a:r>
                <a:r>
                  <a:rPr lang="en-US" altLang="nl-BE" sz="1800"/>
                  <a:t>:</a:t>
                </a:r>
              </a:p>
            </p:txBody>
          </p:sp>
          <p:sp>
            <p:nvSpPr>
              <p:cNvPr id="10262" name="Rectangle 228"/>
              <p:cNvSpPr>
                <a:spLocks noChangeArrowheads="1"/>
              </p:cNvSpPr>
              <p:nvPr/>
            </p:nvSpPr>
            <p:spPr bwMode="auto">
              <a:xfrm>
                <a:off x="1066" y="2795"/>
                <a:ext cx="317" cy="18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/>
                  <a:t>-1</a:t>
                </a:r>
              </a:p>
            </p:txBody>
          </p:sp>
        </p:grpSp>
        <p:sp>
          <p:nvSpPr>
            <p:cNvPr id="10260" name="Rectangle 242"/>
            <p:cNvSpPr>
              <a:spLocks noChangeArrowheads="1"/>
            </p:cNvSpPr>
            <p:nvPr/>
          </p:nvSpPr>
          <p:spPr bwMode="auto">
            <a:xfrm>
              <a:off x="502" y="2841"/>
              <a:ext cx="105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x = 3, y = -1;</a:t>
              </a:r>
            </a:p>
          </p:txBody>
        </p:sp>
      </p:grpSp>
      <p:sp>
        <p:nvSpPr>
          <p:cNvPr id="35060" name="Rectangle 244"/>
          <p:cNvSpPr>
            <a:spLocks noChangeArrowheads="1"/>
          </p:cNvSpPr>
          <p:nvPr/>
        </p:nvSpPr>
        <p:spPr bwMode="auto">
          <a:xfrm>
            <a:off x="1949450" y="5367338"/>
            <a:ext cx="1309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*p = &amp;x;</a:t>
            </a:r>
          </a:p>
        </p:txBody>
      </p:sp>
      <p:sp>
        <p:nvSpPr>
          <p:cNvPr id="35061" name="Rectangle 245"/>
          <p:cNvSpPr>
            <a:spLocks noChangeArrowheads="1"/>
          </p:cNvSpPr>
          <p:nvPr/>
        </p:nvSpPr>
        <p:spPr bwMode="auto">
          <a:xfrm>
            <a:off x="1955800" y="5942013"/>
            <a:ext cx="896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 = &amp;y;</a:t>
            </a:r>
          </a:p>
        </p:txBody>
      </p:sp>
      <p:grpSp>
        <p:nvGrpSpPr>
          <p:cNvPr id="14" name="Group 248"/>
          <p:cNvGrpSpPr>
            <a:grpSpLocks/>
          </p:cNvGrpSpPr>
          <p:nvPr/>
        </p:nvGrpSpPr>
        <p:grpSpPr bwMode="auto">
          <a:xfrm>
            <a:off x="5734050" y="4868863"/>
            <a:ext cx="2222500" cy="647700"/>
            <a:chOff x="2886" y="2886"/>
            <a:chExt cx="1400" cy="408"/>
          </a:xfrm>
        </p:grpSpPr>
        <p:sp>
          <p:nvSpPr>
            <p:cNvPr id="10256" name="Text Box 246"/>
            <p:cNvSpPr txBox="1">
              <a:spLocks noChangeArrowheads="1"/>
            </p:cNvSpPr>
            <p:nvPr/>
          </p:nvSpPr>
          <p:spPr bwMode="auto">
            <a:xfrm>
              <a:off x="3294" y="2886"/>
              <a:ext cx="99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p</a:t>
              </a:r>
              <a:r>
                <a:rPr lang="en-US" altLang="nl-BE" sz="1800"/>
                <a:t> "points to" </a:t>
              </a:r>
              <a:r>
                <a:rPr lang="en-US" altLang="nl-BE" sz="180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0257" name="Line 247"/>
            <p:cNvSpPr>
              <a:spLocks noChangeShapeType="1"/>
            </p:cNvSpPr>
            <p:nvPr/>
          </p:nvSpPr>
          <p:spPr bwMode="auto">
            <a:xfrm flipH="1">
              <a:off x="2886" y="3022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249"/>
          <p:cNvGrpSpPr>
            <a:grpSpLocks/>
          </p:cNvGrpSpPr>
          <p:nvPr/>
        </p:nvGrpSpPr>
        <p:grpSpPr bwMode="auto">
          <a:xfrm>
            <a:off x="5732463" y="4868863"/>
            <a:ext cx="2222500" cy="647700"/>
            <a:chOff x="2886" y="2886"/>
            <a:chExt cx="1400" cy="408"/>
          </a:xfrm>
        </p:grpSpPr>
        <p:sp>
          <p:nvSpPr>
            <p:cNvPr id="10254" name="Text Box 250"/>
            <p:cNvSpPr txBox="1">
              <a:spLocks noChangeArrowheads="1"/>
            </p:cNvSpPr>
            <p:nvPr/>
          </p:nvSpPr>
          <p:spPr bwMode="auto">
            <a:xfrm>
              <a:off x="3294" y="2886"/>
              <a:ext cx="992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p</a:t>
              </a:r>
              <a:r>
                <a:rPr lang="en-US" altLang="nl-BE" sz="1800"/>
                <a:t> "points to" </a:t>
              </a:r>
              <a:r>
                <a:rPr lang="en-US" altLang="nl-BE" sz="180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0255" name="Line 251"/>
            <p:cNvSpPr>
              <a:spLocks noChangeShapeType="1"/>
            </p:cNvSpPr>
            <p:nvPr/>
          </p:nvSpPr>
          <p:spPr bwMode="auto">
            <a:xfrm flipH="1">
              <a:off x="2886" y="3022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0465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60" grpId="0"/>
      <p:bldP spid="35061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revisited 1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735013" y="1506538"/>
            <a:ext cx="261302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a = 5, b = 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swap(a,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printf("%d %d\n", 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swap(int x, int 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tmp 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x =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y = tmp;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</p:txBody>
      </p:sp>
      <p:sp>
        <p:nvSpPr>
          <p:cNvPr id="11268" name="Text Box 10"/>
          <p:cNvSpPr txBox="1">
            <a:spLocks noChangeArrowheads="1"/>
          </p:cNvSpPr>
          <p:nvPr/>
        </p:nvSpPr>
        <p:spPr bwMode="auto">
          <a:xfrm>
            <a:off x="684213" y="5770563"/>
            <a:ext cx="882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</a:t>
            </a:r>
            <a:r>
              <a:rPr lang="en-US" altLang="nl-BE" sz="1800">
                <a:solidFill>
                  <a:srgbClr val="FF0000"/>
                </a:solidFill>
              </a:rPr>
              <a:t>5 7</a:t>
            </a:r>
          </a:p>
        </p:txBody>
      </p:sp>
      <p:sp>
        <p:nvSpPr>
          <p:cNvPr id="11269" name="Oval 14"/>
          <p:cNvSpPr>
            <a:spLocks noChangeArrowheads="1"/>
          </p:cNvSpPr>
          <p:nvPr/>
        </p:nvSpPr>
        <p:spPr bwMode="auto">
          <a:xfrm>
            <a:off x="179388" y="126841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</a:t>
            </a: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2789238" y="6092825"/>
            <a:ext cx="3511550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Call by value semantics!</a:t>
            </a:r>
            <a:endParaRPr lang="en-US" altLang="nl-BE" sz="1800"/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5559425" y="1508125"/>
            <a:ext cx="261302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a = 5, b = 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swap(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a,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printf("%d %d\n", 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swap(int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x, int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tmp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x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y = tmp;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7345363" y="5764213"/>
            <a:ext cx="97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</a:t>
            </a:r>
            <a:r>
              <a:rPr lang="en-US" altLang="nl-BE" sz="1800">
                <a:solidFill>
                  <a:srgbClr val="FF0000"/>
                </a:solidFill>
              </a:rPr>
              <a:t>7 5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492500" y="1484313"/>
            <a:ext cx="2303463" cy="1008062"/>
            <a:chOff x="2200" y="935"/>
            <a:chExt cx="1451" cy="635"/>
          </a:xfrm>
        </p:grpSpPr>
        <p:sp>
          <p:nvSpPr>
            <p:cNvPr id="11277" name="Text Box 22"/>
            <p:cNvSpPr txBox="1">
              <a:spLocks noChangeArrowheads="1"/>
            </p:cNvSpPr>
            <p:nvPr/>
          </p:nvSpPr>
          <p:spPr bwMode="auto">
            <a:xfrm>
              <a:off x="2200" y="935"/>
              <a:ext cx="1130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pass </a:t>
              </a:r>
              <a:r>
                <a:rPr lang="en-US" altLang="nl-BE" sz="1800" i="1">
                  <a:solidFill>
                    <a:srgbClr val="FF0000"/>
                  </a:solidFill>
                </a:rPr>
                <a:t>addresses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of </a:t>
              </a: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 and </a:t>
              </a:r>
              <a:r>
                <a:rPr lang="en-US" altLang="nl-BE" sz="1800">
                  <a:latin typeface="Times New Roman" panose="02020603050405020304" pitchFamily="18" charset="0"/>
                </a:rPr>
                <a:t>b</a:t>
              </a:r>
              <a:r>
                <a:rPr lang="en-US" altLang="nl-BE" sz="1800"/>
                <a:t>!</a:t>
              </a:r>
            </a:p>
          </p:txBody>
        </p:sp>
        <p:sp>
          <p:nvSpPr>
            <p:cNvPr id="11278" name="Line 25"/>
            <p:cNvSpPr>
              <a:spLocks noChangeShapeType="1"/>
            </p:cNvSpPr>
            <p:nvPr/>
          </p:nvSpPr>
          <p:spPr bwMode="auto">
            <a:xfrm>
              <a:off x="3107" y="1344"/>
              <a:ext cx="544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492500" y="4437063"/>
            <a:ext cx="2232025" cy="1008062"/>
            <a:chOff x="2200" y="2795"/>
            <a:chExt cx="1406" cy="635"/>
          </a:xfrm>
        </p:grpSpPr>
        <p:sp>
          <p:nvSpPr>
            <p:cNvPr id="11275" name="Text Box 26"/>
            <p:cNvSpPr txBox="1">
              <a:spLocks noChangeArrowheads="1"/>
            </p:cNvSpPr>
            <p:nvPr/>
          </p:nvSpPr>
          <p:spPr bwMode="auto">
            <a:xfrm>
              <a:off x="2200" y="2847"/>
              <a:ext cx="954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solidFill>
                    <a:srgbClr val="FF0000"/>
                  </a:solidFill>
                </a:rPr>
                <a:t>values</a:t>
              </a:r>
              <a:r>
                <a:rPr lang="en-US" altLang="nl-BE" sz="1800"/>
                <a:t> of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x</a:t>
              </a:r>
              <a:r>
                <a:rPr lang="en-US" altLang="nl-BE" sz="1800"/>
                <a:t> and </a:t>
              </a:r>
              <a:r>
                <a:rPr lang="en-US" altLang="nl-BE" sz="1800">
                  <a:latin typeface="Times New Roman" panose="02020603050405020304" pitchFamily="18" charset="0"/>
                </a:rPr>
                <a:t>y</a:t>
              </a:r>
              <a:endParaRPr lang="en-US" altLang="nl-BE" sz="1800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/>
                <a:t>not</a:t>
              </a:r>
              <a:r>
                <a:rPr lang="en-US" altLang="nl-BE" sz="1800"/>
                <a:t> changed!</a:t>
              </a:r>
            </a:p>
          </p:txBody>
        </p:sp>
        <p:sp>
          <p:nvSpPr>
            <p:cNvPr id="11276" name="Line 27"/>
            <p:cNvSpPr>
              <a:spLocks noChangeShapeType="1"/>
            </p:cNvSpPr>
            <p:nvPr/>
          </p:nvSpPr>
          <p:spPr bwMode="auto">
            <a:xfrm flipV="1">
              <a:off x="3152" y="2795"/>
              <a:ext cx="454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510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6" grpId="0" animBg="1"/>
      <p:bldP spid="32788" grpId="0"/>
      <p:bldP spid="3278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Constants &amp; operators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827088" y="1884363"/>
            <a:ext cx="26892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24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double x, y, z;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x = 3.2;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y = </a:t>
            </a:r>
            <a:r>
              <a:rPr lang="en-US" altLang="nl-BE" sz="2400">
                <a:solidFill>
                  <a:srgbClr val="00CC00"/>
                </a:solidFill>
                <a:latin typeface="Times New Roman" pitchFamily="18" charset="0"/>
              </a:rPr>
              <a:t>-2.1</a:t>
            </a:r>
            <a:r>
              <a:rPr lang="en-US" altLang="nl-BE" sz="240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z = </a:t>
            </a:r>
            <a:r>
              <a:rPr lang="en-US" altLang="nl-BE" sz="2400">
                <a:solidFill>
                  <a:srgbClr val="FF0000"/>
                </a:solidFill>
                <a:latin typeface="Times New Roman" pitchFamily="18" charset="0"/>
              </a:rPr>
              <a:t>x + y</a:t>
            </a:r>
            <a:r>
              <a:rPr lang="en-US" altLang="nl-BE" sz="240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    printf("%lf\n", z);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itchFamily="18" charset="0"/>
              </a:rPr>
              <a:t>}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484438" y="4332288"/>
            <a:ext cx="4546600" cy="641350"/>
            <a:chOff x="1565" y="2709"/>
            <a:chExt cx="2864" cy="404"/>
          </a:xfrm>
        </p:grpSpPr>
        <p:sp>
          <p:nvSpPr>
            <p:cNvPr id="15368" name="Line 4"/>
            <p:cNvSpPr>
              <a:spLocks noChangeShapeType="1"/>
            </p:cNvSpPr>
            <p:nvPr/>
          </p:nvSpPr>
          <p:spPr bwMode="auto">
            <a:xfrm flipH="1" flipV="1">
              <a:off x="1565" y="2750"/>
              <a:ext cx="1315" cy="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5369" name="Text Box 5"/>
            <p:cNvSpPr txBox="1">
              <a:spLocks noChangeArrowheads="1"/>
            </p:cNvSpPr>
            <p:nvPr/>
          </p:nvSpPr>
          <p:spPr bwMode="auto">
            <a:xfrm>
              <a:off x="2913" y="2709"/>
              <a:ext cx="15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</a:rPr>
                <a:t>arithmetic expression</a:t>
              </a:r>
              <a:r>
                <a:rPr lang="en-US" altLang="nl-BE" sz="1800"/>
                <a:t>:</a:t>
              </a:r>
              <a:br>
                <a:rPr lang="en-US" altLang="nl-BE" sz="1800"/>
              </a:br>
              <a:r>
                <a:rPr lang="en-US" altLang="nl-BE" sz="1800"/>
                <a:t>  operators: </a:t>
              </a:r>
              <a:r>
                <a:rPr lang="en-US" altLang="nl-BE" sz="1800">
                  <a:latin typeface="Times New Roman" pitchFamily="18" charset="0"/>
                </a:rPr>
                <a:t>+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-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*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/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268538" y="2309813"/>
            <a:ext cx="5915025" cy="1584325"/>
            <a:chOff x="1429" y="1389"/>
            <a:chExt cx="3726" cy="998"/>
          </a:xfrm>
        </p:grpSpPr>
        <p:sp>
          <p:nvSpPr>
            <p:cNvPr id="15366" name="Line 9"/>
            <p:cNvSpPr>
              <a:spLocks noChangeShapeType="1"/>
            </p:cNvSpPr>
            <p:nvPr/>
          </p:nvSpPr>
          <p:spPr bwMode="auto">
            <a:xfrm flipH="1">
              <a:off x="1429" y="1570"/>
              <a:ext cx="1406" cy="817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5367" name="Text Box 11"/>
            <p:cNvSpPr txBox="1">
              <a:spLocks noChangeArrowheads="1"/>
            </p:cNvSpPr>
            <p:nvPr/>
          </p:nvSpPr>
          <p:spPr bwMode="auto">
            <a:xfrm>
              <a:off x="2903" y="1389"/>
              <a:ext cx="22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00CC00"/>
                  </a:solidFill>
                  <a:latin typeface="Times New Roman" pitchFamily="18" charset="0"/>
                </a:rPr>
                <a:t>double</a:t>
              </a:r>
              <a:r>
                <a:rPr lang="en-US" altLang="nl-BE" sz="1800">
                  <a:solidFill>
                    <a:srgbClr val="00CC00"/>
                  </a:solidFill>
                </a:rPr>
                <a:t> constants</a:t>
              </a:r>
              <a:r>
                <a:rPr lang="en-US" altLang="nl-BE" sz="1800"/>
                <a:t>:</a:t>
              </a:r>
              <a:br>
                <a:rPr lang="en-US" altLang="nl-BE" sz="1800"/>
              </a:br>
              <a:r>
                <a:rPr lang="en-US" altLang="nl-BE" sz="1800"/>
                <a:t>  e.g., </a:t>
              </a:r>
              <a:r>
                <a:rPr lang="en-US" altLang="nl-BE" sz="1800">
                  <a:latin typeface="Times New Roman" pitchFamily="18" charset="0"/>
                </a:rPr>
                <a:t>-2.1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12.178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-0.35e-12</a:t>
              </a:r>
              <a:r>
                <a:rPr lang="en-US" altLang="nl-BE" sz="1800"/>
                <a:t>, </a:t>
              </a:r>
              <a:r>
                <a:rPr lang="en-US" altLang="nl-BE" sz="1800">
                  <a:latin typeface="Times New Roman" pitchFamily="18" charset="0"/>
                </a:rPr>
                <a:t>1.7e5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528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revisited 2</a:t>
            </a:r>
          </a:p>
        </p:txBody>
      </p:sp>
      <p:sp>
        <p:nvSpPr>
          <p:cNvPr id="12291" name="Oval 5"/>
          <p:cNvSpPr>
            <a:spLocks noChangeArrowheads="1"/>
          </p:cNvSpPr>
          <p:nvPr/>
        </p:nvSpPr>
        <p:spPr bwMode="auto">
          <a:xfrm>
            <a:off x="179388" y="126841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</a:t>
            </a:r>
          </a:p>
        </p:txBody>
      </p:sp>
      <p:sp>
        <p:nvSpPr>
          <p:cNvPr id="12292" name="Text Box 7"/>
          <p:cNvSpPr txBox="1">
            <a:spLocks noChangeArrowheads="1"/>
          </p:cNvSpPr>
          <p:nvPr/>
        </p:nvSpPr>
        <p:spPr bwMode="auto">
          <a:xfrm>
            <a:off x="900113" y="1508125"/>
            <a:ext cx="261302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a = 5, b = 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swap(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a,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printf("%d %d\n", 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swap(int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x, int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tmp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x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y = tmp;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1835150" y="5764213"/>
            <a:ext cx="97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</a:t>
            </a:r>
            <a:r>
              <a:rPr lang="en-US" altLang="nl-BE" sz="1800">
                <a:solidFill>
                  <a:srgbClr val="FF0000"/>
                </a:solidFill>
              </a:rPr>
              <a:t>7 5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643438" y="1706563"/>
            <a:ext cx="811212" cy="366712"/>
            <a:chOff x="872" y="2762"/>
            <a:chExt cx="511" cy="231"/>
          </a:xfrm>
        </p:grpSpPr>
        <p:sp>
          <p:nvSpPr>
            <p:cNvPr id="12330" name="Text Box 23"/>
            <p:cNvSpPr txBox="1">
              <a:spLocks noChangeArrowheads="1"/>
            </p:cNvSpPr>
            <p:nvPr/>
          </p:nvSpPr>
          <p:spPr bwMode="auto">
            <a:xfrm>
              <a:off x="872" y="2762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31" name="Rectangle 24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643438" y="2125663"/>
            <a:ext cx="811212" cy="366712"/>
            <a:chOff x="872" y="2762"/>
            <a:chExt cx="511" cy="231"/>
          </a:xfrm>
        </p:grpSpPr>
        <p:sp>
          <p:nvSpPr>
            <p:cNvPr id="12328" name="Text Box 26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b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29" name="Rectangle 27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4645025" y="3922713"/>
            <a:ext cx="811213" cy="366712"/>
            <a:chOff x="872" y="2762"/>
            <a:chExt cx="511" cy="231"/>
          </a:xfrm>
        </p:grpSpPr>
        <p:sp>
          <p:nvSpPr>
            <p:cNvPr id="12326" name="Text Box 30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x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27" name="Rectangle 31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5219700" y="1916113"/>
            <a:ext cx="671513" cy="2232025"/>
            <a:chOff x="3288" y="1207"/>
            <a:chExt cx="423" cy="1406"/>
          </a:xfrm>
        </p:grpSpPr>
        <p:sp>
          <p:nvSpPr>
            <p:cNvPr id="12323" name="Line 33"/>
            <p:cNvSpPr>
              <a:spLocks noChangeShapeType="1"/>
            </p:cNvSpPr>
            <p:nvPr/>
          </p:nvSpPr>
          <p:spPr bwMode="auto">
            <a:xfrm>
              <a:off x="3288" y="2603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4" name="Line 34"/>
            <p:cNvSpPr>
              <a:spLocks noChangeShapeType="1"/>
            </p:cNvSpPr>
            <p:nvPr/>
          </p:nvSpPr>
          <p:spPr bwMode="auto">
            <a:xfrm flipV="1">
              <a:off x="3706" y="1207"/>
              <a:ext cx="0" cy="14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5" name="Line 35"/>
            <p:cNvSpPr>
              <a:spLocks noChangeShapeType="1"/>
            </p:cNvSpPr>
            <p:nvPr/>
          </p:nvSpPr>
          <p:spPr bwMode="auto">
            <a:xfrm flipH="1">
              <a:off x="3439" y="1207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643438" y="4333875"/>
            <a:ext cx="811212" cy="366713"/>
            <a:chOff x="872" y="2762"/>
            <a:chExt cx="511" cy="231"/>
          </a:xfrm>
        </p:grpSpPr>
        <p:sp>
          <p:nvSpPr>
            <p:cNvPr id="12321" name="Text Box 37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y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22" name="Rectangle 38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5218113" y="2327275"/>
            <a:ext cx="866775" cy="2232025"/>
            <a:chOff x="3287" y="1466"/>
            <a:chExt cx="546" cy="1406"/>
          </a:xfrm>
        </p:grpSpPr>
        <p:sp>
          <p:nvSpPr>
            <p:cNvPr id="12318" name="Line 39"/>
            <p:cNvSpPr>
              <a:spLocks noChangeShapeType="1"/>
            </p:cNvSpPr>
            <p:nvPr/>
          </p:nvSpPr>
          <p:spPr bwMode="auto">
            <a:xfrm>
              <a:off x="3287" y="2862"/>
              <a:ext cx="5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Line 40"/>
            <p:cNvSpPr>
              <a:spLocks noChangeShapeType="1"/>
            </p:cNvSpPr>
            <p:nvPr/>
          </p:nvSpPr>
          <p:spPr bwMode="auto">
            <a:xfrm flipV="1">
              <a:off x="3833" y="1466"/>
              <a:ext cx="0" cy="14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0" name="Line 41"/>
            <p:cNvSpPr>
              <a:spLocks noChangeShapeType="1"/>
            </p:cNvSpPr>
            <p:nvPr/>
          </p:nvSpPr>
          <p:spPr bwMode="auto">
            <a:xfrm flipH="1">
              <a:off x="3438" y="1466"/>
              <a:ext cx="3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4387850" y="4751388"/>
            <a:ext cx="1066800" cy="366712"/>
            <a:chOff x="2764" y="2993"/>
            <a:chExt cx="672" cy="231"/>
          </a:xfrm>
        </p:grpSpPr>
        <p:sp>
          <p:nvSpPr>
            <p:cNvPr id="12316" name="Text Box 45"/>
            <p:cNvSpPr txBox="1">
              <a:spLocks noChangeArrowheads="1"/>
            </p:cNvSpPr>
            <p:nvPr/>
          </p:nvSpPr>
          <p:spPr bwMode="auto">
            <a:xfrm>
              <a:off x="2764" y="2993"/>
              <a:ext cx="3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tmp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17" name="Rectangle 46"/>
            <p:cNvSpPr>
              <a:spLocks noChangeArrowheads="1"/>
            </p:cNvSpPr>
            <p:nvPr/>
          </p:nvSpPr>
          <p:spPr bwMode="auto">
            <a:xfrm>
              <a:off x="3119" y="302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4643438" y="1709738"/>
            <a:ext cx="811212" cy="366712"/>
            <a:chOff x="872" y="2762"/>
            <a:chExt cx="511" cy="231"/>
          </a:xfrm>
        </p:grpSpPr>
        <p:sp>
          <p:nvSpPr>
            <p:cNvPr id="12314" name="Text Box 49"/>
            <p:cNvSpPr txBox="1">
              <a:spLocks noChangeArrowheads="1"/>
            </p:cNvSpPr>
            <p:nvPr/>
          </p:nvSpPr>
          <p:spPr bwMode="auto">
            <a:xfrm>
              <a:off x="872" y="2762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15" name="Rectangle 50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4643438" y="2125663"/>
            <a:ext cx="811212" cy="366712"/>
            <a:chOff x="872" y="2762"/>
            <a:chExt cx="511" cy="231"/>
          </a:xfrm>
        </p:grpSpPr>
        <p:sp>
          <p:nvSpPr>
            <p:cNvPr id="12312" name="Text Box 52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b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2313" name="Rectangle 53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sp>
        <p:nvSpPr>
          <p:cNvPr id="12303" name="Line 54"/>
          <p:cNvSpPr>
            <a:spLocks noChangeShapeType="1"/>
          </p:cNvSpPr>
          <p:nvPr/>
        </p:nvSpPr>
        <p:spPr bwMode="auto">
          <a:xfrm>
            <a:off x="179388" y="3644900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0" name="Line 56"/>
          <p:cNvSpPr>
            <a:spLocks noChangeShapeType="1"/>
          </p:cNvSpPr>
          <p:nvPr/>
        </p:nvSpPr>
        <p:spPr bwMode="auto">
          <a:xfrm>
            <a:off x="468313" y="1989138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1" name="Line 57"/>
          <p:cNvSpPr>
            <a:spLocks noChangeShapeType="1"/>
          </p:cNvSpPr>
          <p:nvPr/>
        </p:nvSpPr>
        <p:spPr bwMode="auto">
          <a:xfrm>
            <a:off x="468313" y="256540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2" name="Line 58"/>
          <p:cNvSpPr>
            <a:spLocks noChangeShapeType="1"/>
          </p:cNvSpPr>
          <p:nvPr/>
        </p:nvSpPr>
        <p:spPr bwMode="auto">
          <a:xfrm>
            <a:off x="468313" y="393382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3" name="Line 59"/>
          <p:cNvSpPr>
            <a:spLocks noChangeShapeType="1"/>
          </p:cNvSpPr>
          <p:nvPr/>
        </p:nvSpPr>
        <p:spPr bwMode="auto">
          <a:xfrm>
            <a:off x="468313" y="4221163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4" name="Line 60"/>
          <p:cNvSpPr>
            <a:spLocks noChangeShapeType="1"/>
          </p:cNvSpPr>
          <p:nvPr/>
        </p:nvSpPr>
        <p:spPr bwMode="auto">
          <a:xfrm>
            <a:off x="468313" y="450850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5" name="Line 61"/>
          <p:cNvSpPr>
            <a:spLocks noChangeShapeType="1"/>
          </p:cNvSpPr>
          <p:nvPr/>
        </p:nvSpPr>
        <p:spPr bwMode="auto">
          <a:xfrm>
            <a:off x="468313" y="476567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6" name="Line 62"/>
          <p:cNvSpPr>
            <a:spLocks noChangeShapeType="1"/>
          </p:cNvSpPr>
          <p:nvPr/>
        </p:nvSpPr>
        <p:spPr bwMode="auto">
          <a:xfrm>
            <a:off x="468313" y="502920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7" name="Line 63"/>
          <p:cNvSpPr>
            <a:spLocks noChangeShapeType="1"/>
          </p:cNvSpPr>
          <p:nvPr/>
        </p:nvSpPr>
        <p:spPr bwMode="auto">
          <a:xfrm>
            <a:off x="468313" y="2852738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681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2" grpId="0"/>
      <p:bldP spid="36920" grpId="0" animBg="1"/>
      <p:bldP spid="36920" grpId="1" animBg="1"/>
      <p:bldP spid="36921" grpId="0" animBg="1"/>
      <p:bldP spid="36921" grpId="1" animBg="1"/>
      <p:bldP spid="36922" grpId="0" animBg="1"/>
      <p:bldP spid="36922" grpId="1" animBg="1"/>
      <p:bldP spid="36922" grpId="2" animBg="1"/>
      <p:bldP spid="36923" grpId="0" animBg="1"/>
      <p:bldP spid="36923" grpId="1" animBg="1"/>
      <p:bldP spid="36924" grpId="0" animBg="1"/>
      <p:bldP spid="36924" grpId="1" animBg="1"/>
      <p:bldP spid="36925" grpId="0" animBg="1"/>
      <p:bldP spid="36925" grpId="1" animBg="1"/>
      <p:bldP spid="36926" grpId="0" animBg="1"/>
      <p:bldP spid="36926" grpId="1" animBg="1"/>
      <p:bldP spid="36927" grpId="0" animBg="1"/>
      <p:bldP spid="36927" grpId="1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revisited 3</a:t>
            </a: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179388" y="126841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835150" y="5764213"/>
            <a:ext cx="97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</a:t>
            </a:r>
            <a:r>
              <a:rPr lang="en-US" altLang="nl-BE" sz="1800">
                <a:solidFill>
                  <a:srgbClr val="FF0000"/>
                </a:solidFill>
              </a:rPr>
              <a:t>5 7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643438" y="1706563"/>
            <a:ext cx="811212" cy="366712"/>
            <a:chOff x="872" y="2762"/>
            <a:chExt cx="511" cy="231"/>
          </a:xfrm>
        </p:grpSpPr>
        <p:sp>
          <p:nvSpPr>
            <p:cNvPr id="13346" name="Text Box 7"/>
            <p:cNvSpPr txBox="1">
              <a:spLocks noChangeArrowheads="1"/>
            </p:cNvSpPr>
            <p:nvPr/>
          </p:nvSpPr>
          <p:spPr bwMode="auto">
            <a:xfrm>
              <a:off x="872" y="2762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47" name="Rectangle 8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643438" y="2125663"/>
            <a:ext cx="811212" cy="366712"/>
            <a:chOff x="872" y="2762"/>
            <a:chExt cx="511" cy="231"/>
          </a:xfrm>
        </p:grpSpPr>
        <p:sp>
          <p:nvSpPr>
            <p:cNvPr id="13344" name="Text Box 10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b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45" name="Rectangle 11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4387850" y="4751388"/>
            <a:ext cx="1066800" cy="366712"/>
            <a:chOff x="2764" y="2993"/>
            <a:chExt cx="672" cy="231"/>
          </a:xfrm>
        </p:grpSpPr>
        <p:sp>
          <p:nvSpPr>
            <p:cNvPr id="13342" name="Text Box 27"/>
            <p:cNvSpPr txBox="1">
              <a:spLocks noChangeArrowheads="1"/>
            </p:cNvSpPr>
            <p:nvPr/>
          </p:nvSpPr>
          <p:spPr bwMode="auto">
            <a:xfrm>
              <a:off x="2764" y="2993"/>
              <a:ext cx="3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tmp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43" name="Rectangle 28"/>
            <p:cNvSpPr>
              <a:spLocks noChangeArrowheads="1"/>
            </p:cNvSpPr>
            <p:nvPr/>
          </p:nvSpPr>
          <p:spPr bwMode="auto">
            <a:xfrm>
              <a:off x="3119" y="302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sp>
        <p:nvSpPr>
          <p:cNvPr id="13320" name="Line 35"/>
          <p:cNvSpPr>
            <a:spLocks noChangeShapeType="1"/>
          </p:cNvSpPr>
          <p:nvPr/>
        </p:nvSpPr>
        <p:spPr bwMode="auto">
          <a:xfrm>
            <a:off x="179388" y="3644900"/>
            <a:ext cx="87852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8" name="Line 36"/>
          <p:cNvSpPr>
            <a:spLocks noChangeShapeType="1"/>
          </p:cNvSpPr>
          <p:nvPr/>
        </p:nvSpPr>
        <p:spPr bwMode="auto">
          <a:xfrm>
            <a:off x="468313" y="1989138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9" name="Line 37"/>
          <p:cNvSpPr>
            <a:spLocks noChangeShapeType="1"/>
          </p:cNvSpPr>
          <p:nvPr/>
        </p:nvSpPr>
        <p:spPr bwMode="auto">
          <a:xfrm>
            <a:off x="468313" y="256540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0" name="Line 38"/>
          <p:cNvSpPr>
            <a:spLocks noChangeShapeType="1"/>
          </p:cNvSpPr>
          <p:nvPr/>
        </p:nvSpPr>
        <p:spPr bwMode="auto">
          <a:xfrm>
            <a:off x="468313" y="393382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1" name="Line 39"/>
          <p:cNvSpPr>
            <a:spLocks noChangeShapeType="1"/>
          </p:cNvSpPr>
          <p:nvPr/>
        </p:nvSpPr>
        <p:spPr bwMode="auto">
          <a:xfrm>
            <a:off x="468313" y="4221163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2" name="Line 40"/>
          <p:cNvSpPr>
            <a:spLocks noChangeShapeType="1"/>
          </p:cNvSpPr>
          <p:nvPr/>
        </p:nvSpPr>
        <p:spPr bwMode="auto">
          <a:xfrm>
            <a:off x="468313" y="450850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3" name="Line 41"/>
          <p:cNvSpPr>
            <a:spLocks noChangeShapeType="1"/>
          </p:cNvSpPr>
          <p:nvPr/>
        </p:nvSpPr>
        <p:spPr bwMode="auto">
          <a:xfrm>
            <a:off x="468313" y="476567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4" name="Line 42"/>
          <p:cNvSpPr>
            <a:spLocks noChangeShapeType="1"/>
          </p:cNvSpPr>
          <p:nvPr/>
        </p:nvSpPr>
        <p:spPr bwMode="auto">
          <a:xfrm>
            <a:off x="468313" y="502920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5" name="Line 43"/>
          <p:cNvSpPr>
            <a:spLocks noChangeShapeType="1"/>
          </p:cNvSpPr>
          <p:nvPr/>
        </p:nvSpPr>
        <p:spPr bwMode="auto">
          <a:xfrm>
            <a:off x="468313" y="2852738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Text Box 44"/>
          <p:cNvSpPr txBox="1">
            <a:spLocks noChangeArrowheads="1"/>
          </p:cNvSpPr>
          <p:nvPr/>
        </p:nvSpPr>
        <p:spPr bwMode="auto">
          <a:xfrm>
            <a:off x="735013" y="1506538"/>
            <a:ext cx="261302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a = 5, b = 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swap(a,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printf("%d %d\n", a,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swap(int x, int y)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tmp 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x =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y = tmp;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</p:txBody>
      </p: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4643438" y="3922713"/>
            <a:ext cx="811212" cy="366712"/>
            <a:chOff x="872" y="2762"/>
            <a:chExt cx="511" cy="231"/>
          </a:xfrm>
        </p:grpSpPr>
        <p:sp>
          <p:nvSpPr>
            <p:cNvPr id="13340" name="Text Box 46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x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41" name="Rectangle 47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4643438" y="4341813"/>
            <a:ext cx="811212" cy="366712"/>
            <a:chOff x="872" y="2762"/>
            <a:chExt cx="511" cy="231"/>
          </a:xfrm>
        </p:grpSpPr>
        <p:sp>
          <p:nvSpPr>
            <p:cNvPr id="13338" name="Text Box 49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y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39" name="Rectangle 50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4643438" y="3925888"/>
            <a:ext cx="811212" cy="366712"/>
            <a:chOff x="872" y="2762"/>
            <a:chExt cx="511" cy="231"/>
          </a:xfrm>
        </p:grpSpPr>
        <p:sp>
          <p:nvSpPr>
            <p:cNvPr id="13336" name="Text Box 52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x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37" name="Rectangle 53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4643438" y="4344988"/>
            <a:ext cx="811212" cy="366712"/>
            <a:chOff x="872" y="2762"/>
            <a:chExt cx="511" cy="231"/>
          </a:xfrm>
        </p:grpSpPr>
        <p:sp>
          <p:nvSpPr>
            <p:cNvPr id="13334" name="Text Box 55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y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3335" name="Rectangle 56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156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38948" grpId="0" animBg="1"/>
      <p:bldP spid="38948" grpId="1" animBg="1"/>
      <p:bldP spid="38949" grpId="0" animBg="1"/>
      <p:bldP spid="38949" grpId="1" animBg="1"/>
      <p:bldP spid="38950" grpId="0" animBg="1"/>
      <p:bldP spid="38950" grpId="1" animBg="1"/>
      <p:bldP spid="38951" grpId="0" animBg="1"/>
      <p:bldP spid="38951" grpId="1" animBg="1"/>
      <p:bldP spid="38952" grpId="0" animBg="1"/>
      <p:bldP spid="38952" grpId="1" animBg="1"/>
      <p:bldP spid="38953" grpId="0" animBg="1"/>
      <p:bldP spid="38953" grpId="1" animBg="1"/>
      <p:bldP spid="38954" grpId="0" animBg="1"/>
      <p:bldP spid="3895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revisited 4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33425" y="1438275"/>
            <a:ext cx="27051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struct vector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double values[100];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size;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struct vector w;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w.size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w.values[0] = 3.57;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printVector(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w);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readVector(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w);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printVector(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nl-BE" sz="1800">
                <a:latin typeface="Times New Roman" panose="02020603050405020304" pitchFamily="18" charset="0"/>
              </a:rPr>
              <a:t>w);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EXIT_SUCCESS;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356100" y="1341438"/>
            <a:ext cx="395922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printVector(struct vector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v)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v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nl-BE" sz="1800">
                <a:latin typeface="Times New Roman" panose="02020603050405020304" pitchFamily="18" charset="0"/>
              </a:rPr>
              <a:t>size;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printf("%lf ", v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nl-BE" sz="1800">
                <a:latin typeface="Times New Roman" panose="02020603050405020304" pitchFamily="18" charset="0"/>
              </a:rPr>
              <a:t>values[i]);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readVector(struct vector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nl-BE" sz="1800">
                <a:latin typeface="Times New Roman" panose="02020603050405020304" pitchFamily="18" charset="0"/>
              </a:rPr>
              <a:t>v)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printf("local: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printVector(v);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printf("size: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scanf("%u", &amp;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nl-BE" sz="1800">
                <a:latin typeface="Times New Roman" panose="02020603050405020304" pitchFamily="18" charset="0"/>
              </a:rPr>
              <a:t>v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nl-BE" sz="1800">
                <a:latin typeface="Times New Roman" panose="02020603050405020304" pitchFamily="18" charset="0"/>
              </a:rPr>
              <a:t>size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nl-BE" sz="180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v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nl-BE" sz="1800">
                <a:latin typeface="Times New Roman" panose="02020603050405020304" pitchFamily="18" charset="0"/>
              </a:rPr>
              <a:t>size;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scanf("%lf", &amp;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nl-BE" sz="1800">
                <a:latin typeface="Times New Roman" panose="02020603050405020304" pitchFamily="18" charset="0"/>
              </a:rPr>
              <a:t>v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nl-BE" sz="1800">
                <a:latin typeface="Times New Roman" panose="02020603050405020304" pitchFamily="18" charset="0"/>
              </a:rPr>
              <a:t>values[i]));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250825" y="6173788"/>
            <a:ext cx="3289300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structure is </a:t>
            </a:r>
            <a:r>
              <a:rPr lang="en-US" altLang="nl-BE" sz="2400" i="1">
                <a:solidFill>
                  <a:srgbClr val="FF0000"/>
                </a:solidFill>
              </a:rPr>
              <a:t>not</a:t>
            </a:r>
            <a:r>
              <a:rPr lang="en-US" altLang="nl-BE" sz="2400"/>
              <a:t> copied</a:t>
            </a:r>
            <a:r>
              <a:rPr lang="en-US" altLang="nl-BE" sz="2400" i="1">
                <a:solidFill>
                  <a:srgbClr val="FF0000"/>
                </a:solidFill>
              </a:rPr>
              <a:t>!</a:t>
            </a:r>
            <a:endParaRPr lang="en-US" altLang="nl-BE" sz="2400"/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107950" y="1268413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4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698750" y="2922588"/>
            <a:ext cx="1552575" cy="1658937"/>
            <a:chOff x="1927" y="1841"/>
            <a:chExt cx="978" cy="1045"/>
          </a:xfrm>
        </p:grpSpPr>
        <p:sp>
          <p:nvSpPr>
            <p:cNvPr id="14350" name="Text Box 8"/>
            <p:cNvSpPr txBox="1">
              <a:spLocks noChangeArrowheads="1"/>
            </p:cNvSpPr>
            <p:nvPr/>
          </p:nvSpPr>
          <p:spPr bwMode="auto">
            <a:xfrm>
              <a:off x="1927" y="1841"/>
              <a:ext cx="978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pass </a:t>
              </a:r>
              <a:r>
                <a:rPr lang="en-US" altLang="nl-BE" sz="1800" i="1">
                  <a:solidFill>
                    <a:srgbClr val="FF0000"/>
                  </a:solidFill>
                </a:rPr>
                <a:t>address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of </a:t>
              </a:r>
              <a:r>
                <a:rPr lang="en-US" altLang="nl-BE" sz="1800">
                  <a:latin typeface="Times New Roman" panose="02020603050405020304" pitchFamily="18" charset="0"/>
                </a:rPr>
                <a:t>w</a:t>
              </a:r>
              <a:r>
                <a:rPr lang="en-US" altLang="nl-BE" sz="1800"/>
                <a:t>!</a:t>
              </a:r>
            </a:p>
          </p:txBody>
        </p:sp>
        <p:sp>
          <p:nvSpPr>
            <p:cNvPr id="14351" name="Line 9"/>
            <p:cNvSpPr>
              <a:spLocks noChangeShapeType="1"/>
            </p:cNvSpPr>
            <p:nvPr/>
          </p:nvSpPr>
          <p:spPr bwMode="auto">
            <a:xfrm flipH="1">
              <a:off x="1973" y="2251"/>
              <a:ext cx="363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Line 10"/>
            <p:cNvSpPr>
              <a:spLocks noChangeShapeType="1"/>
            </p:cNvSpPr>
            <p:nvPr/>
          </p:nvSpPr>
          <p:spPr bwMode="auto">
            <a:xfrm flipH="1">
              <a:off x="1927" y="2251"/>
              <a:ext cx="409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Line 11"/>
            <p:cNvSpPr>
              <a:spLocks noChangeShapeType="1"/>
            </p:cNvSpPr>
            <p:nvPr/>
          </p:nvSpPr>
          <p:spPr bwMode="auto">
            <a:xfrm flipH="1">
              <a:off x="1927" y="2251"/>
              <a:ext cx="409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6372225" y="2349500"/>
            <a:ext cx="2667000" cy="2808288"/>
            <a:chOff x="4014" y="1480"/>
            <a:chExt cx="1680" cy="1769"/>
          </a:xfrm>
        </p:grpSpPr>
        <p:sp>
          <p:nvSpPr>
            <p:cNvPr id="14346" name="Text Box 13"/>
            <p:cNvSpPr txBox="1">
              <a:spLocks noChangeArrowheads="1"/>
            </p:cNvSpPr>
            <p:nvPr/>
          </p:nvSpPr>
          <p:spPr bwMode="auto">
            <a:xfrm>
              <a:off x="4740" y="1480"/>
              <a:ext cx="954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-&gt;</a:t>
              </a:r>
              <a:r>
                <a:rPr lang="en-US" altLang="nl-BE" sz="1800"/>
                <a:t> accesses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members of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/>
                <a:t>struct </a:t>
              </a:r>
              <a:r>
                <a:rPr lang="en-US" altLang="nl-BE" sz="1800" i="1">
                  <a:solidFill>
                    <a:srgbClr val="FF0000"/>
                  </a:solidFill>
                </a:rPr>
                <a:t>pointer</a:t>
              </a:r>
            </a:p>
          </p:txBody>
        </p:sp>
        <p:sp>
          <p:nvSpPr>
            <p:cNvPr id="14347" name="Line 14"/>
            <p:cNvSpPr>
              <a:spLocks noChangeShapeType="1"/>
            </p:cNvSpPr>
            <p:nvPr/>
          </p:nvSpPr>
          <p:spPr bwMode="auto">
            <a:xfrm flipH="1" flipV="1">
              <a:off x="4105" y="1616"/>
              <a:ext cx="635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Line 15"/>
            <p:cNvSpPr>
              <a:spLocks noChangeShapeType="1"/>
            </p:cNvSpPr>
            <p:nvPr/>
          </p:nvSpPr>
          <p:spPr bwMode="auto">
            <a:xfrm flipH="1">
              <a:off x="4014" y="2069"/>
              <a:ext cx="1225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Line 16"/>
            <p:cNvSpPr>
              <a:spLocks noChangeShapeType="1"/>
            </p:cNvSpPr>
            <p:nvPr/>
          </p:nvSpPr>
          <p:spPr bwMode="auto">
            <a:xfrm flipH="1">
              <a:off x="4468" y="2069"/>
              <a:ext cx="771" cy="1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5970588" y="5845175"/>
            <a:ext cx="2633662" cy="6794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syntactic sugar: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  (*v).size == v-&gt;size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061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  <p:bldP spid="4097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Arrays, pointers &amp; arithmetic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592138" y="1577975"/>
            <a:ext cx="1833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a[] = {3, 5, 7};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924300" y="1557338"/>
            <a:ext cx="1806575" cy="366712"/>
            <a:chOff x="2472" y="981"/>
            <a:chExt cx="1138" cy="231"/>
          </a:xfrm>
        </p:grpSpPr>
        <p:sp>
          <p:nvSpPr>
            <p:cNvPr id="15411" name="Text Box 7"/>
            <p:cNvSpPr txBox="1">
              <a:spLocks noChangeArrowheads="1"/>
            </p:cNvSpPr>
            <p:nvPr/>
          </p:nvSpPr>
          <p:spPr bwMode="auto">
            <a:xfrm>
              <a:off x="2472" y="981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5412" name="Rectangle 8"/>
            <p:cNvSpPr>
              <a:spLocks noChangeArrowheads="1"/>
            </p:cNvSpPr>
            <p:nvPr/>
          </p:nvSpPr>
          <p:spPr bwMode="auto">
            <a:xfrm>
              <a:off x="2666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3</a:t>
              </a:r>
            </a:p>
          </p:txBody>
        </p:sp>
        <p:sp>
          <p:nvSpPr>
            <p:cNvPr id="15413" name="Rectangle 9"/>
            <p:cNvSpPr>
              <a:spLocks noChangeArrowheads="1"/>
            </p:cNvSpPr>
            <p:nvPr/>
          </p:nvSpPr>
          <p:spPr bwMode="auto">
            <a:xfrm>
              <a:off x="2982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  <p:sp>
          <p:nvSpPr>
            <p:cNvPr id="15414" name="Rectangle 10"/>
            <p:cNvSpPr>
              <a:spLocks noChangeArrowheads="1"/>
            </p:cNvSpPr>
            <p:nvPr/>
          </p:nvSpPr>
          <p:spPr bwMode="auto">
            <a:xfrm>
              <a:off x="3293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595313" y="2200275"/>
            <a:ext cx="1562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*p = &amp;a[0];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203575" y="2246313"/>
            <a:ext cx="811213" cy="366712"/>
            <a:chOff x="872" y="2762"/>
            <a:chExt cx="511" cy="231"/>
          </a:xfrm>
        </p:grpSpPr>
        <p:sp>
          <p:nvSpPr>
            <p:cNvPr id="15409" name="Text Box 14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p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5410" name="Rectangle 15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3771900" y="1916113"/>
            <a:ext cx="1736725" cy="520700"/>
            <a:chOff x="2376" y="1207"/>
            <a:chExt cx="1094" cy="328"/>
          </a:xfrm>
        </p:grpSpPr>
        <p:sp>
          <p:nvSpPr>
            <p:cNvPr id="15407" name="Line 16"/>
            <p:cNvSpPr>
              <a:spLocks noChangeShapeType="1"/>
            </p:cNvSpPr>
            <p:nvPr/>
          </p:nvSpPr>
          <p:spPr bwMode="auto">
            <a:xfrm>
              <a:off x="2376" y="1535"/>
              <a:ext cx="10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8" name="Line 17"/>
            <p:cNvSpPr>
              <a:spLocks noChangeShapeType="1"/>
            </p:cNvSpPr>
            <p:nvPr/>
          </p:nvSpPr>
          <p:spPr bwMode="auto">
            <a:xfrm flipV="1">
              <a:off x="3465" y="1207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595313" y="2824163"/>
            <a:ext cx="1150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 = &amp;a[1];</a:t>
            </a: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771900" y="1916113"/>
            <a:ext cx="728663" cy="520700"/>
            <a:chOff x="2512" y="1968"/>
            <a:chExt cx="459" cy="328"/>
          </a:xfrm>
        </p:grpSpPr>
        <p:sp>
          <p:nvSpPr>
            <p:cNvPr id="15405" name="Line 19"/>
            <p:cNvSpPr>
              <a:spLocks noChangeShapeType="1"/>
            </p:cNvSpPr>
            <p:nvPr/>
          </p:nvSpPr>
          <p:spPr bwMode="auto">
            <a:xfrm>
              <a:off x="2512" y="2296"/>
              <a:ext cx="4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6" name="Line 20"/>
            <p:cNvSpPr>
              <a:spLocks noChangeShapeType="1"/>
            </p:cNvSpPr>
            <p:nvPr/>
          </p:nvSpPr>
          <p:spPr bwMode="auto">
            <a:xfrm flipV="1">
              <a:off x="2971" y="1968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595313" y="3446463"/>
            <a:ext cx="619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p++;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779838" y="1916113"/>
            <a:ext cx="1231900" cy="520700"/>
            <a:chOff x="2512" y="1343"/>
            <a:chExt cx="776" cy="328"/>
          </a:xfrm>
        </p:grpSpPr>
        <p:sp>
          <p:nvSpPr>
            <p:cNvPr id="15403" name="Line 23"/>
            <p:cNvSpPr>
              <a:spLocks noChangeShapeType="1"/>
            </p:cNvSpPr>
            <p:nvPr/>
          </p:nvSpPr>
          <p:spPr bwMode="auto">
            <a:xfrm>
              <a:off x="2512" y="1671"/>
              <a:ext cx="7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4" name="Line 24"/>
            <p:cNvSpPr>
              <a:spLocks noChangeShapeType="1"/>
            </p:cNvSpPr>
            <p:nvPr/>
          </p:nvSpPr>
          <p:spPr bwMode="auto">
            <a:xfrm flipV="1">
              <a:off x="3288" y="1343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107" name="Text Box 27"/>
          <p:cNvSpPr txBox="1">
            <a:spLocks noChangeArrowheads="1"/>
          </p:cNvSpPr>
          <p:nvPr/>
        </p:nvSpPr>
        <p:spPr bwMode="auto">
          <a:xfrm>
            <a:off x="603250" y="4070350"/>
            <a:ext cx="706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 = a;</a:t>
            </a:r>
          </a:p>
        </p:txBody>
      </p: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3924300" y="1557338"/>
            <a:ext cx="1806575" cy="366712"/>
            <a:chOff x="2472" y="981"/>
            <a:chExt cx="1138" cy="231"/>
          </a:xfrm>
        </p:grpSpPr>
        <p:sp>
          <p:nvSpPr>
            <p:cNvPr id="15399" name="Text Box 29"/>
            <p:cNvSpPr txBox="1">
              <a:spLocks noChangeArrowheads="1"/>
            </p:cNvSpPr>
            <p:nvPr/>
          </p:nvSpPr>
          <p:spPr bwMode="auto">
            <a:xfrm>
              <a:off x="2472" y="981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5400" name="Rectangle 30"/>
            <p:cNvSpPr>
              <a:spLocks noChangeArrowheads="1"/>
            </p:cNvSpPr>
            <p:nvPr/>
          </p:nvSpPr>
          <p:spPr bwMode="auto">
            <a:xfrm>
              <a:off x="2666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11</a:t>
              </a:r>
            </a:p>
          </p:txBody>
        </p:sp>
        <p:sp>
          <p:nvSpPr>
            <p:cNvPr id="15401" name="Rectangle 31"/>
            <p:cNvSpPr>
              <a:spLocks noChangeArrowheads="1"/>
            </p:cNvSpPr>
            <p:nvPr/>
          </p:nvSpPr>
          <p:spPr bwMode="auto">
            <a:xfrm>
              <a:off x="2982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5</a:t>
              </a:r>
            </a:p>
          </p:txBody>
        </p:sp>
        <p:sp>
          <p:nvSpPr>
            <p:cNvPr id="15402" name="Rectangle 32"/>
            <p:cNvSpPr>
              <a:spLocks noChangeArrowheads="1"/>
            </p:cNvSpPr>
            <p:nvPr/>
          </p:nvSpPr>
          <p:spPr bwMode="auto">
            <a:xfrm>
              <a:off x="3293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sp>
        <p:nvSpPr>
          <p:cNvPr id="46113" name="Text Box 33"/>
          <p:cNvSpPr txBox="1">
            <a:spLocks noChangeArrowheads="1"/>
          </p:cNvSpPr>
          <p:nvPr/>
        </p:nvSpPr>
        <p:spPr bwMode="auto">
          <a:xfrm>
            <a:off x="603250" y="4646613"/>
            <a:ext cx="947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*p = 11;</a:t>
            </a:r>
          </a:p>
        </p:txBody>
      </p: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1258888" y="3141663"/>
            <a:ext cx="3302000" cy="650875"/>
            <a:chOff x="793" y="1979"/>
            <a:chExt cx="2080" cy="410"/>
          </a:xfrm>
        </p:grpSpPr>
        <p:sp>
          <p:nvSpPr>
            <p:cNvPr id="15397" name="Text Box 34"/>
            <p:cNvSpPr txBox="1">
              <a:spLocks noChangeArrowheads="1"/>
            </p:cNvSpPr>
            <p:nvPr/>
          </p:nvSpPr>
          <p:spPr bwMode="auto">
            <a:xfrm>
              <a:off x="1791" y="1979"/>
              <a:ext cx="1082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calculations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with addresses</a:t>
              </a:r>
            </a:p>
          </p:txBody>
        </p:sp>
        <p:sp>
          <p:nvSpPr>
            <p:cNvPr id="15398" name="Line 36"/>
            <p:cNvSpPr>
              <a:spLocks noChangeShapeType="1"/>
            </p:cNvSpPr>
            <p:nvPr/>
          </p:nvSpPr>
          <p:spPr bwMode="auto">
            <a:xfrm flipH="1">
              <a:off x="793" y="2160"/>
              <a:ext cx="99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1403350" y="4087813"/>
            <a:ext cx="3140075" cy="925512"/>
            <a:chOff x="884" y="2575"/>
            <a:chExt cx="1978" cy="583"/>
          </a:xfrm>
        </p:grpSpPr>
        <p:sp>
          <p:nvSpPr>
            <p:cNvPr id="15395" name="Text Box 35"/>
            <p:cNvSpPr txBox="1">
              <a:spLocks noChangeArrowheads="1"/>
            </p:cNvSpPr>
            <p:nvPr/>
          </p:nvSpPr>
          <p:spPr bwMode="auto">
            <a:xfrm>
              <a:off x="1796" y="2575"/>
              <a:ext cx="1066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array variable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holds address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of first element</a:t>
              </a:r>
            </a:p>
          </p:txBody>
        </p:sp>
        <p:sp>
          <p:nvSpPr>
            <p:cNvPr id="15396" name="Line 37"/>
            <p:cNvSpPr>
              <a:spLocks noChangeShapeType="1"/>
            </p:cNvSpPr>
            <p:nvPr/>
          </p:nvSpPr>
          <p:spPr bwMode="auto">
            <a:xfrm flipH="1" flipV="1">
              <a:off x="884" y="2704"/>
              <a:ext cx="907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120" name="Text Box 40"/>
          <p:cNvSpPr txBox="1">
            <a:spLocks noChangeArrowheads="1"/>
          </p:cNvSpPr>
          <p:nvPr/>
        </p:nvSpPr>
        <p:spPr bwMode="auto">
          <a:xfrm>
            <a:off x="603250" y="5367338"/>
            <a:ext cx="1357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*(++p) = 17;</a:t>
            </a:r>
          </a:p>
        </p:txBody>
      </p:sp>
      <p:grpSp>
        <p:nvGrpSpPr>
          <p:cNvPr id="10" name="Group 41"/>
          <p:cNvGrpSpPr>
            <a:grpSpLocks/>
          </p:cNvGrpSpPr>
          <p:nvPr/>
        </p:nvGrpSpPr>
        <p:grpSpPr bwMode="auto">
          <a:xfrm>
            <a:off x="3924300" y="1557338"/>
            <a:ext cx="1806575" cy="366712"/>
            <a:chOff x="2472" y="981"/>
            <a:chExt cx="1138" cy="231"/>
          </a:xfrm>
        </p:grpSpPr>
        <p:sp>
          <p:nvSpPr>
            <p:cNvPr id="15391" name="Text Box 42"/>
            <p:cNvSpPr txBox="1">
              <a:spLocks noChangeArrowheads="1"/>
            </p:cNvSpPr>
            <p:nvPr/>
          </p:nvSpPr>
          <p:spPr bwMode="auto">
            <a:xfrm>
              <a:off x="2472" y="981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5392" name="Rectangle 43"/>
            <p:cNvSpPr>
              <a:spLocks noChangeArrowheads="1"/>
            </p:cNvSpPr>
            <p:nvPr/>
          </p:nvSpPr>
          <p:spPr bwMode="auto">
            <a:xfrm>
              <a:off x="2666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11</a:t>
              </a:r>
            </a:p>
          </p:txBody>
        </p:sp>
        <p:sp>
          <p:nvSpPr>
            <p:cNvPr id="15393" name="Rectangle 44"/>
            <p:cNvSpPr>
              <a:spLocks noChangeArrowheads="1"/>
            </p:cNvSpPr>
            <p:nvPr/>
          </p:nvSpPr>
          <p:spPr bwMode="auto">
            <a:xfrm>
              <a:off x="2982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17</a:t>
              </a:r>
            </a:p>
          </p:txBody>
        </p:sp>
        <p:sp>
          <p:nvSpPr>
            <p:cNvPr id="15394" name="Rectangle 45"/>
            <p:cNvSpPr>
              <a:spLocks noChangeArrowheads="1"/>
            </p:cNvSpPr>
            <p:nvPr/>
          </p:nvSpPr>
          <p:spPr bwMode="auto">
            <a:xfrm>
              <a:off x="3293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sp>
        <p:nvSpPr>
          <p:cNvPr id="46126" name="Text Box 46"/>
          <p:cNvSpPr txBox="1">
            <a:spLocks noChangeArrowheads="1"/>
          </p:cNvSpPr>
          <p:nvPr/>
        </p:nvSpPr>
        <p:spPr bwMode="auto">
          <a:xfrm>
            <a:off x="598488" y="6086475"/>
            <a:ext cx="1357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*(p++) = 13;</a:t>
            </a:r>
          </a:p>
        </p:txBody>
      </p: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3917950" y="1557338"/>
            <a:ext cx="1806575" cy="366712"/>
            <a:chOff x="2472" y="981"/>
            <a:chExt cx="1138" cy="231"/>
          </a:xfrm>
        </p:grpSpPr>
        <p:sp>
          <p:nvSpPr>
            <p:cNvPr id="15387" name="Text Box 48"/>
            <p:cNvSpPr txBox="1">
              <a:spLocks noChangeArrowheads="1"/>
            </p:cNvSpPr>
            <p:nvPr/>
          </p:nvSpPr>
          <p:spPr bwMode="auto">
            <a:xfrm>
              <a:off x="2472" y="981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5388" name="Rectangle 49"/>
            <p:cNvSpPr>
              <a:spLocks noChangeArrowheads="1"/>
            </p:cNvSpPr>
            <p:nvPr/>
          </p:nvSpPr>
          <p:spPr bwMode="auto">
            <a:xfrm>
              <a:off x="2666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11</a:t>
              </a:r>
            </a:p>
          </p:txBody>
        </p:sp>
        <p:sp>
          <p:nvSpPr>
            <p:cNvPr id="15389" name="Rectangle 50"/>
            <p:cNvSpPr>
              <a:spLocks noChangeArrowheads="1"/>
            </p:cNvSpPr>
            <p:nvPr/>
          </p:nvSpPr>
          <p:spPr bwMode="auto">
            <a:xfrm>
              <a:off x="2982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13</a:t>
              </a:r>
            </a:p>
          </p:txBody>
        </p:sp>
        <p:sp>
          <p:nvSpPr>
            <p:cNvPr id="15390" name="Rectangle 51"/>
            <p:cNvSpPr>
              <a:spLocks noChangeArrowheads="1"/>
            </p:cNvSpPr>
            <p:nvPr/>
          </p:nvSpPr>
          <p:spPr bwMode="auto">
            <a:xfrm>
              <a:off x="3293" y="1016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7</a:t>
              </a:r>
            </a:p>
          </p:txBody>
        </p:sp>
      </p:grpSp>
      <p:sp>
        <p:nvSpPr>
          <p:cNvPr id="46132" name="AutoShape 52"/>
          <p:cNvSpPr>
            <a:spLocks/>
          </p:cNvSpPr>
          <p:nvPr/>
        </p:nvSpPr>
        <p:spPr bwMode="auto">
          <a:xfrm>
            <a:off x="4787900" y="3429000"/>
            <a:ext cx="360363" cy="1223963"/>
          </a:xfrm>
          <a:prstGeom prst="rightBrace">
            <a:avLst>
              <a:gd name="adj1" fmla="val 283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46133" name="Text Box 53"/>
          <p:cNvSpPr txBox="1">
            <a:spLocks noChangeArrowheads="1"/>
          </p:cNvSpPr>
          <p:nvPr/>
        </p:nvSpPr>
        <p:spPr bwMode="auto">
          <a:xfrm>
            <a:off x="5364163" y="3844925"/>
            <a:ext cx="1557337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a[i] == *(a + i)</a:t>
            </a:r>
          </a:p>
        </p:txBody>
      </p:sp>
      <p:sp>
        <p:nvSpPr>
          <p:cNvPr id="46134" name="Text Box 54"/>
          <p:cNvSpPr txBox="1">
            <a:spLocks noChangeArrowheads="1"/>
          </p:cNvSpPr>
          <p:nvPr/>
        </p:nvSpPr>
        <p:spPr bwMode="auto">
          <a:xfrm>
            <a:off x="5580063" y="4508500"/>
            <a:ext cx="112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and even</a:t>
            </a:r>
          </a:p>
        </p:txBody>
      </p:sp>
      <p:sp>
        <p:nvSpPr>
          <p:cNvPr id="46135" name="Text Box 55"/>
          <p:cNvSpPr txBox="1">
            <a:spLocks noChangeArrowheads="1"/>
          </p:cNvSpPr>
          <p:nvPr/>
        </p:nvSpPr>
        <p:spPr bwMode="auto">
          <a:xfrm>
            <a:off x="5888038" y="4992688"/>
            <a:ext cx="2246312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a[i] == *(a + i) == i[a]</a:t>
            </a:r>
          </a:p>
        </p:txBody>
      </p:sp>
      <p:sp>
        <p:nvSpPr>
          <p:cNvPr id="46136" name="Text Box 56"/>
          <p:cNvSpPr txBox="1">
            <a:spLocks noChangeArrowheads="1"/>
          </p:cNvSpPr>
          <p:nvPr/>
        </p:nvSpPr>
        <p:spPr bwMode="auto">
          <a:xfrm>
            <a:off x="8191500" y="4992688"/>
            <a:ext cx="565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???</a:t>
            </a:r>
          </a:p>
        </p:txBody>
      </p:sp>
      <p:sp>
        <p:nvSpPr>
          <p:cNvPr id="46137" name="Text Box 57"/>
          <p:cNvSpPr txBox="1">
            <a:spLocks noChangeArrowheads="1"/>
          </p:cNvSpPr>
          <p:nvPr/>
        </p:nvSpPr>
        <p:spPr bwMode="auto">
          <a:xfrm>
            <a:off x="3635375" y="5949950"/>
            <a:ext cx="5054600" cy="4953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in general: avoid pointer arithmetic!!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627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2" grpId="0"/>
      <p:bldP spid="46098" grpId="0"/>
      <p:bldP spid="46102" grpId="0"/>
      <p:bldP spid="46107" grpId="0"/>
      <p:bldP spid="46113" grpId="0"/>
      <p:bldP spid="46120" grpId="0"/>
      <p:bldP spid="46126" grpId="0"/>
      <p:bldP spid="46132" grpId="0" animBg="1"/>
      <p:bldP spid="46133" grpId="0" animBg="1"/>
      <p:bldP spid="46134" grpId="0"/>
      <p:bldP spid="46135" grpId="0" animBg="1"/>
      <p:bldP spid="46135" grpId="1" animBg="1"/>
      <p:bldP spid="46136" grpId="0"/>
      <p:bldP spid="46136" grpId="1"/>
      <p:bldP spid="46137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57" name="Rectangle 49"/>
          <p:cNvSpPr>
            <a:spLocks noChangeArrowheads="1"/>
          </p:cNvSpPr>
          <p:nvPr/>
        </p:nvSpPr>
        <p:spPr bwMode="auto">
          <a:xfrm>
            <a:off x="6300788" y="5783263"/>
            <a:ext cx="503237" cy="287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Dynamic memory allocation</a:t>
            </a:r>
          </a:p>
        </p:txBody>
      </p:sp>
      <p:grpSp>
        <p:nvGrpSpPr>
          <p:cNvPr id="16388" name="Group 5"/>
          <p:cNvGrpSpPr>
            <a:grpSpLocks/>
          </p:cNvGrpSpPr>
          <p:nvPr/>
        </p:nvGrpSpPr>
        <p:grpSpPr bwMode="auto">
          <a:xfrm>
            <a:off x="323850" y="1627188"/>
            <a:ext cx="2827338" cy="2017712"/>
            <a:chOff x="3107" y="1570"/>
            <a:chExt cx="1781" cy="1271"/>
          </a:xfrm>
        </p:grpSpPr>
        <p:sp>
          <p:nvSpPr>
            <p:cNvPr id="16417" name="Text Box 6"/>
            <p:cNvSpPr txBox="1">
              <a:spLocks noChangeArrowheads="1"/>
            </p:cNvSpPr>
            <p:nvPr/>
          </p:nvSpPr>
          <p:spPr bwMode="auto">
            <a:xfrm>
              <a:off x="3470" y="1745"/>
              <a:ext cx="1418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unsigned size;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scanf("%u", &amp;size);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double data[size];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16418" name="Oval 7"/>
            <p:cNvSpPr>
              <a:spLocks noChangeArrowheads="1"/>
            </p:cNvSpPr>
            <p:nvPr/>
          </p:nvSpPr>
          <p:spPr bwMode="auto">
            <a:xfrm>
              <a:off x="3107" y="1570"/>
              <a:ext cx="272" cy="2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2</a:t>
              </a:r>
            </a:p>
          </p:txBody>
        </p:sp>
      </p:grpSp>
      <p:sp>
        <p:nvSpPr>
          <p:cNvPr id="16389" name="Text Box 8"/>
          <p:cNvSpPr txBox="1">
            <a:spLocks noChangeArrowheads="1"/>
          </p:cNvSpPr>
          <p:nvPr/>
        </p:nvSpPr>
        <p:spPr bwMode="auto">
          <a:xfrm>
            <a:off x="3276600" y="2195513"/>
            <a:ext cx="860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/>
              <a:t>???</a:t>
            </a:r>
          </a:p>
        </p:txBody>
      </p:sp>
      <p:sp>
        <p:nvSpPr>
          <p:cNvPr id="16390" name="Line 9"/>
          <p:cNvSpPr>
            <a:spLocks noChangeShapeType="1"/>
          </p:cNvSpPr>
          <p:nvPr/>
        </p:nvSpPr>
        <p:spPr bwMode="auto">
          <a:xfrm>
            <a:off x="2051050" y="2781300"/>
            <a:ext cx="792163" cy="3603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Line 10"/>
          <p:cNvSpPr>
            <a:spLocks noChangeShapeType="1"/>
          </p:cNvSpPr>
          <p:nvPr/>
        </p:nvSpPr>
        <p:spPr bwMode="auto">
          <a:xfrm flipV="1">
            <a:off x="1908175" y="2852738"/>
            <a:ext cx="935038" cy="2889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4500563" y="1844675"/>
            <a:ext cx="3582987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#include &lt;stdlib.h&gt;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int *p =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(int *) malloc(sizeof(int))</a:t>
            </a:r>
            <a:r>
              <a:rPr lang="en-US" altLang="nl-BE" sz="18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scanf("%d",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nl-BE" sz="180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2659063" y="3644900"/>
            <a:ext cx="2546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*malloc(size_t size);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755650" y="3930650"/>
            <a:ext cx="2068513" cy="650875"/>
            <a:chOff x="398" y="2807"/>
            <a:chExt cx="1303" cy="410"/>
          </a:xfrm>
        </p:grpSpPr>
        <p:sp>
          <p:nvSpPr>
            <p:cNvPr id="16415" name="Text Box 23"/>
            <p:cNvSpPr txBox="1">
              <a:spLocks noChangeArrowheads="1"/>
            </p:cNvSpPr>
            <p:nvPr/>
          </p:nvSpPr>
          <p:spPr bwMode="auto">
            <a:xfrm>
              <a:off x="398" y="2807"/>
              <a:ext cx="850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and returns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its address</a:t>
              </a:r>
            </a:p>
          </p:txBody>
        </p:sp>
        <p:sp>
          <p:nvSpPr>
            <p:cNvPr id="16416" name="Line 24"/>
            <p:cNvSpPr>
              <a:spLocks noChangeShapeType="1"/>
            </p:cNvSpPr>
            <p:nvPr/>
          </p:nvSpPr>
          <p:spPr bwMode="auto">
            <a:xfrm flipV="1">
              <a:off x="1247" y="2840"/>
              <a:ext cx="454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640013" y="3983038"/>
            <a:ext cx="1793875" cy="1155700"/>
            <a:chOff x="1585" y="2840"/>
            <a:chExt cx="1130" cy="728"/>
          </a:xfrm>
        </p:grpSpPr>
        <p:sp>
          <p:nvSpPr>
            <p:cNvPr id="16413" name="Text Box 21"/>
            <p:cNvSpPr txBox="1">
              <a:spLocks noChangeArrowheads="1"/>
            </p:cNvSpPr>
            <p:nvPr/>
          </p:nvSpPr>
          <p:spPr bwMode="auto">
            <a:xfrm>
              <a:off x="1585" y="3158"/>
              <a:ext cx="1130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malloc reserves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memory</a:t>
              </a:r>
            </a:p>
          </p:txBody>
        </p:sp>
        <p:sp>
          <p:nvSpPr>
            <p:cNvPr id="16414" name="Line 25"/>
            <p:cNvSpPr>
              <a:spLocks noChangeShapeType="1"/>
            </p:cNvSpPr>
            <p:nvPr/>
          </p:nvSpPr>
          <p:spPr bwMode="auto">
            <a:xfrm flipV="1">
              <a:off x="2154" y="284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4767263" y="4056063"/>
            <a:ext cx="1600200" cy="885825"/>
            <a:chOff x="2925" y="2886"/>
            <a:chExt cx="1008" cy="558"/>
          </a:xfrm>
        </p:grpSpPr>
        <p:sp>
          <p:nvSpPr>
            <p:cNvPr id="16411" name="Text Box 22"/>
            <p:cNvSpPr txBox="1">
              <a:spLocks noChangeArrowheads="1"/>
            </p:cNvSpPr>
            <p:nvPr/>
          </p:nvSpPr>
          <p:spPr bwMode="auto">
            <a:xfrm>
              <a:off x="3155" y="3034"/>
              <a:ext cx="778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of the size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specified</a:t>
              </a:r>
            </a:p>
          </p:txBody>
        </p:sp>
        <p:sp>
          <p:nvSpPr>
            <p:cNvPr id="16412" name="Line 26"/>
            <p:cNvSpPr>
              <a:spLocks noChangeShapeType="1"/>
            </p:cNvSpPr>
            <p:nvPr/>
          </p:nvSpPr>
          <p:spPr bwMode="auto">
            <a:xfrm flipH="1" flipV="1">
              <a:off x="2925" y="2886"/>
              <a:ext cx="22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6084888" y="2708275"/>
            <a:ext cx="2324100" cy="1868488"/>
            <a:chOff x="3833" y="1706"/>
            <a:chExt cx="1464" cy="1177"/>
          </a:xfrm>
        </p:grpSpPr>
        <p:sp>
          <p:nvSpPr>
            <p:cNvPr id="16409" name="Text Box 30"/>
            <p:cNvSpPr txBox="1">
              <a:spLocks noChangeArrowheads="1"/>
            </p:cNvSpPr>
            <p:nvPr/>
          </p:nvSpPr>
          <p:spPr bwMode="auto">
            <a:xfrm>
              <a:off x="4183" y="2127"/>
              <a:ext cx="1114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void *</a:t>
              </a:r>
              <a:r>
                <a:rPr lang="en-US" altLang="nl-BE" sz="1800"/>
                <a:t>: type of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generic pointer,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hence cast to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specific type</a:t>
              </a:r>
            </a:p>
          </p:txBody>
        </p:sp>
        <p:sp>
          <p:nvSpPr>
            <p:cNvPr id="16410" name="Line 31"/>
            <p:cNvSpPr>
              <a:spLocks noChangeShapeType="1"/>
            </p:cNvSpPr>
            <p:nvPr/>
          </p:nvSpPr>
          <p:spPr bwMode="auto">
            <a:xfrm flipH="1" flipV="1">
              <a:off x="3833" y="1706"/>
              <a:ext cx="499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7081838" y="1268413"/>
            <a:ext cx="1450975" cy="1223962"/>
            <a:chOff x="4461" y="799"/>
            <a:chExt cx="914" cy="771"/>
          </a:xfrm>
        </p:grpSpPr>
        <p:sp>
          <p:nvSpPr>
            <p:cNvPr id="16407" name="Text Box 32"/>
            <p:cNvSpPr txBox="1">
              <a:spLocks noChangeArrowheads="1"/>
            </p:cNvSpPr>
            <p:nvPr/>
          </p:nvSpPr>
          <p:spPr bwMode="auto">
            <a:xfrm>
              <a:off x="4461" y="799"/>
              <a:ext cx="914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size in bytes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of an </a:t>
              </a:r>
              <a:r>
                <a:rPr lang="en-US" altLang="nl-BE" sz="1800">
                  <a:latin typeface="Times New Roman" panose="02020603050405020304" pitchFamily="18" charset="0"/>
                </a:rPr>
                <a:t>int</a:t>
              </a:r>
            </a:p>
          </p:txBody>
        </p:sp>
        <p:sp>
          <p:nvSpPr>
            <p:cNvPr id="16408" name="Line 33"/>
            <p:cNvSpPr>
              <a:spLocks noChangeShapeType="1"/>
            </p:cNvSpPr>
            <p:nvPr/>
          </p:nvSpPr>
          <p:spPr bwMode="auto">
            <a:xfrm flipH="1">
              <a:off x="4604" y="1207"/>
              <a:ext cx="226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47" name="Text Box 39"/>
          <p:cNvSpPr txBox="1">
            <a:spLocks noChangeArrowheads="1"/>
          </p:cNvSpPr>
          <p:nvPr/>
        </p:nvSpPr>
        <p:spPr bwMode="auto">
          <a:xfrm>
            <a:off x="1239838" y="5459413"/>
            <a:ext cx="774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*p;</a:t>
            </a:r>
          </a:p>
        </p:txBody>
      </p:sp>
      <p:sp>
        <p:nvSpPr>
          <p:cNvPr id="43048" name="Text Box 40"/>
          <p:cNvSpPr txBox="1">
            <a:spLocks noChangeArrowheads="1"/>
          </p:cNvSpPr>
          <p:nvPr/>
        </p:nvSpPr>
        <p:spPr bwMode="auto">
          <a:xfrm>
            <a:off x="1239838" y="5797550"/>
            <a:ext cx="2941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 = (int *) malloc(sizeof(int));</a:t>
            </a:r>
          </a:p>
        </p:txBody>
      </p:sp>
      <p:sp>
        <p:nvSpPr>
          <p:cNvPr id="43049" name="Text Box 41"/>
          <p:cNvSpPr txBox="1">
            <a:spLocks noChangeArrowheads="1"/>
          </p:cNvSpPr>
          <p:nvPr/>
        </p:nvSpPr>
        <p:spPr bwMode="auto">
          <a:xfrm>
            <a:off x="1239838" y="6157913"/>
            <a:ext cx="8334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*p = 5;</a:t>
            </a:r>
          </a:p>
        </p:txBody>
      </p: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4840288" y="5726113"/>
            <a:ext cx="811212" cy="366712"/>
            <a:chOff x="872" y="2762"/>
            <a:chExt cx="511" cy="231"/>
          </a:xfrm>
        </p:grpSpPr>
        <p:sp>
          <p:nvSpPr>
            <p:cNvPr id="16405" name="Text Box 43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p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6406" name="Rectangle 44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sp>
        <p:nvSpPr>
          <p:cNvPr id="43053" name="Line 45"/>
          <p:cNvSpPr>
            <a:spLocks noChangeShapeType="1"/>
          </p:cNvSpPr>
          <p:nvPr/>
        </p:nvSpPr>
        <p:spPr bwMode="auto">
          <a:xfrm>
            <a:off x="5419725" y="5926138"/>
            <a:ext cx="865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56" name="Rectangle 48"/>
          <p:cNvSpPr>
            <a:spLocks noChangeArrowheads="1"/>
          </p:cNvSpPr>
          <p:nvPr/>
        </p:nvSpPr>
        <p:spPr bwMode="auto">
          <a:xfrm>
            <a:off x="6300788" y="5781675"/>
            <a:ext cx="5032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96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57" grpId="0" animBg="1"/>
      <p:bldP spid="43057" grpId="1" animBg="1"/>
      <p:bldP spid="43026" grpId="0"/>
      <p:bldP spid="43028" grpId="0"/>
      <p:bldP spid="43047" grpId="0"/>
      <p:bldP spid="43048" grpId="0"/>
      <p:bldP spid="43049" grpId="0"/>
      <p:bldP spid="43053" grpId="0" animBg="1"/>
      <p:bldP spid="4305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revisited 5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176213" y="2852738"/>
            <a:ext cx="1155700" cy="12255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always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test for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2400">
                <a:latin typeface="Times New Roman" panose="02020603050405020304" pitchFamily="18" charset="0"/>
              </a:rPr>
              <a:t>NULL</a:t>
            </a:r>
            <a:r>
              <a:rPr lang="en-US" altLang="nl-BE" sz="2400"/>
              <a:t>!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192463" y="1484313"/>
            <a:ext cx="2603500" cy="1082675"/>
            <a:chOff x="2789" y="2158"/>
            <a:chExt cx="1640" cy="682"/>
          </a:xfrm>
        </p:grpSpPr>
        <p:sp>
          <p:nvSpPr>
            <p:cNvPr id="17430" name="Text Box 11"/>
            <p:cNvSpPr txBox="1">
              <a:spLocks noChangeArrowheads="1"/>
            </p:cNvSpPr>
            <p:nvPr/>
          </p:nvSpPr>
          <p:spPr bwMode="auto">
            <a:xfrm>
              <a:off x="2867" y="2158"/>
              <a:ext cx="1562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malloc</a:t>
              </a:r>
              <a:r>
                <a:rPr lang="en-US" altLang="nl-BE" sz="1800"/>
                <a:t> returns </a:t>
              </a:r>
              <a:r>
                <a:rPr lang="en-US" altLang="nl-BE" sz="1800">
                  <a:latin typeface="Times New Roman" panose="02020603050405020304" pitchFamily="18" charset="0"/>
                </a:rPr>
                <a:t>NULL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if no memory available</a:t>
              </a:r>
            </a:p>
          </p:txBody>
        </p:sp>
        <p:sp>
          <p:nvSpPr>
            <p:cNvPr id="17431" name="Line 12"/>
            <p:cNvSpPr>
              <a:spLocks noChangeShapeType="1"/>
            </p:cNvSpPr>
            <p:nvPr/>
          </p:nvSpPr>
          <p:spPr bwMode="auto">
            <a:xfrm flipH="1">
              <a:off x="2789" y="2569"/>
              <a:ext cx="317" cy="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759075" y="4076700"/>
            <a:ext cx="2036763" cy="925513"/>
            <a:chOff x="1565" y="3624"/>
            <a:chExt cx="1283" cy="583"/>
          </a:xfrm>
        </p:grpSpPr>
        <p:sp>
          <p:nvSpPr>
            <p:cNvPr id="17428" name="Text Box 13"/>
            <p:cNvSpPr txBox="1">
              <a:spLocks noChangeArrowheads="1"/>
            </p:cNvSpPr>
            <p:nvPr/>
          </p:nvSpPr>
          <p:spPr bwMode="auto">
            <a:xfrm>
              <a:off x="1854" y="3624"/>
              <a:ext cx="994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be polite,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return what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you borrowed</a:t>
              </a:r>
            </a:p>
          </p:txBody>
        </p:sp>
        <p:sp>
          <p:nvSpPr>
            <p:cNvPr id="17429" name="Line 14"/>
            <p:cNvSpPr>
              <a:spLocks noChangeShapeType="1"/>
            </p:cNvSpPr>
            <p:nvPr/>
          </p:nvSpPr>
          <p:spPr bwMode="auto">
            <a:xfrm flipH="1">
              <a:off x="1565" y="379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5081588" y="5157788"/>
            <a:ext cx="3594100" cy="12255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always </a:t>
            </a:r>
            <a:r>
              <a:rPr lang="en-US" altLang="nl-BE" sz="2400">
                <a:latin typeface="Times New Roman" panose="02020603050405020304" pitchFamily="18" charset="0"/>
              </a:rPr>
              <a:t>free()</a:t>
            </a:r>
            <a:r>
              <a:rPr lang="en-US" altLang="nl-BE" sz="2400"/>
              <a:t> the </a:t>
            </a:r>
            <a:r>
              <a:rPr lang="en-US" altLang="nl-BE" sz="2400" i="1">
                <a:solidFill>
                  <a:srgbClr val="FF0000"/>
                </a:solidFill>
              </a:rPr>
              <a:t>address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obtained from </a:t>
            </a:r>
            <a:r>
              <a:rPr lang="en-US" altLang="nl-BE" sz="2400">
                <a:latin typeface="Times New Roman" panose="02020603050405020304" pitchFamily="18" charset="0"/>
              </a:rPr>
              <a:t>malloc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after use </a:t>
            </a:r>
            <a:r>
              <a:rPr lang="en-US" altLang="nl-BE" sz="2400" i="1">
                <a:solidFill>
                  <a:srgbClr val="FF0000"/>
                </a:solidFill>
              </a:rPr>
              <a:t>exactly once</a:t>
            </a:r>
            <a:r>
              <a:rPr lang="en-US" altLang="nl-BE" sz="2400"/>
              <a:t>!</a:t>
            </a:r>
          </a:p>
        </p:txBody>
      </p:sp>
      <p:sp>
        <p:nvSpPr>
          <p:cNvPr id="49170" name="Rectangle 18"/>
          <p:cNvSpPr>
            <a:spLocks noChangeArrowheads="1"/>
          </p:cNvSpPr>
          <p:nvPr/>
        </p:nvSpPr>
        <p:spPr bwMode="auto">
          <a:xfrm>
            <a:off x="7472363" y="2751138"/>
            <a:ext cx="503237" cy="287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17416" name="Text Box 19"/>
          <p:cNvSpPr txBox="1">
            <a:spLocks noChangeArrowheads="1"/>
          </p:cNvSpPr>
          <p:nvPr/>
        </p:nvSpPr>
        <p:spPr bwMode="auto">
          <a:xfrm>
            <a:off x="1614488" y="2060575"/>
            <a:ext cx="774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*p;</a:t>
            </a:r>
          </a:p>
        </p:txBody>
      </p:sp>
      <p:sp>
        <p:nvSpPr>
          <p:cNvPr id="49172" name="Text Box 20"/>
          <p:cNvSpPr txBox="1">
            <a:spLocks noChangeArrowheads="1"/>
          </p:cNvSpPr>
          <p:nvPr/>
        </p:nvSpPr>
        <p:spPr bwMode="auto">
          <a:xfrm>
            <a:off x="1614488" y="2486025"/>
            <a:ext cx="2941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p = (int *) malloc(sizeof(int));</a:t>
            </a:r>
          </a:p>
        </p:txBody>
      </p:sp>
      <p:sp>
        <p:nvSpPr>
          <p:cNvPr id="49173" name="Text Box 21"/>
          <p:cNvSpPr txBox="1">
            <a:spLocks noChangeArrowheads="1"/>
          </p:cNvSpPr>
          <p:nvPr/>
        </p:nvSpPr>
        <p:spPr bwMode="auto">
          <a:xfrm>
            <a:off x="1614488" y="3567113"/>
            <a:ext cx="8334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*p = 5;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011863" y="2693988"/>
            <a:ext cx="811212" cy="366712"/>
            <a:chOff x="872" y="2762"/>
            <a:chExt cx="511" cy="231"/>
          </a:xfrm>
        </p:grpSpPr>
        <p:sp>
          <p:nvSpPr>
            <p:cNvPr id="17426" name="Text Box 23"/>
            <p:cNvSpPr txBox="1">
              <a:spLocks noChangeArrowheads="1"/>
            </p:cNvSpPr>
            <p:nvPr/>
          </p:nvSpPr>
          <p:spPr bwMode="auto">
            <a:xfrm>
              <a:off x="872" y="2762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p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7427" name="Rectangle 24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sp>
        <p:nvSpPr>
          <p:cNvPr id="49177" name="Line 25"/>
          <p:cNvSpPr>
            <a:spLocks noChangeShapeType="1"/>
          </p:cNvSpPr>
          <p:nvPr/>
        </p:nvSpPr>
        <p:spPr bwMode="auto">
          <a:xfrm>
            <a:off x="6591300" y="2894013"/>
            <a:ext cx="865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8" name="Rectangle 26"/>
          <p:cNvSpPr>
            <a:spLocks noChangeArrowheads="1"/>
          </p:cNvSpPr>
          <p:nvPr/>
        </p:nvSpPr>
        <p:spPr bwMode="auto">
          <a:xfrm>
            <a:off x="7472363" y="2749550"/>
            <a:ext cx="503237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5</a:t>
            </a:r>
          </a:p>
        </p:txBody>
      </p: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1608138" y="411797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free(p);</a:t>
            </a:r>
          </a:p>
        </p:txBody>
      </p:sp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6464300" y="3197225"/>
            <a:ext cx="1882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dangling pointer!</a:t>
            </a:r>
          </a:p>
        </p:txBody>
      </p:sp>
      <p:sp>
        <p:nvSpPr>
          <p:cNvPr id="49182" name="Text Box 30"/>
          <p:cNvSpPr txBox="1">
            <a:spLocks noChangeArrowheads="1"/>
          </p:cNvSpPr>
          <p:nvPr/>
        </p:nvSpPr>
        <p:spPr bwMode="auto">
          <a:xfrm>
            <a:off x="1609725" y="3038475"/>
            <a:ext cx="3213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if (p == NULL) { /* panic!!! */ }</a:t>
            </a:r>
          </a:p>
        </p:txBody>
      </p:sp>
      <p:sp>
        <p:nvSpPr>
          <p:cNvPr id="49183" name="Text Box 31"/>
          <p:cNvSpPr txBox="1">
            <a:spLocks noChangeArrowheads="1"/>
          </p:cNvSpPr>
          <p:nvPr/>
        </p:nvSpPr>
        <p:spPr bwMode="auto">
          <a:xfrm>
            <a:off x="447675" y="5105400"/>
            <a:ext cx="1898650" cy="1503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NULL</a:t>
            </a:r>
            <a:r>
              <a:rPr lang="en-US" altLang="nl-BE" sz="1800"/>
              <a:t>: special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address that 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not accessable;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indicates special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condition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339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2" grpId="0" animBg="1"/>
      <p:bldP spid="49167" grpId="0" animBg="1"/>
      <p:bldP spid="49170" grpId="0" animBg="1"/>
      <p:bldP spid="49170" grpId="1" animBg="1"/>
      <p:bldP spid="49172" grpId="0"/>
      <p:bldP spid="49173" grpId="0"/>
      <p:bldP spid="49177" grpId="0" animBg="1"/>
      <p:bldP spid="49178" grpId="0" animBg="1"/>
      <p:bldP spid="49178" grpId="1" animBg="1"/>
      <p:bldP spid="49179" grpId="0"/>
      <p:bldP spid="49181" grpId="0" animBg="1"/>
      <p:bldP spid="49182" grpId="0"/>
      <p:bldP spid="4918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revisited 5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539750" y="1412875"/>
            <a:ext cx="2827338" cy="2017713"/>
            <a:chOff x="3107" y="1570"/>
            <a:chExt cx="1781" cy="1271"/>
          </a:xfrm>
        </p:grpSpPr>
        <p:sp>
          <p:nvSpPr>
            <p:cNvPr id="18459" name="Text Box 4"/>
            <p:cNvSpPr txBox="1">
              <a:spLocks noChangeArrowheads="1"/>
            </p:cNvSpPr>
            <p:nvPr/>
          </p:nvSpPr>
          <p:spPr bwMode="auto">
            <a:xfrm>
              <a:off x="3470" y="1745"/>
              <a:ext cx="1418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int main(void)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unsigned size;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scanf("%u", &amp;size);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double data[size];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   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18460" name="Oval 5"/>
            <p:cNvSpPr>
              <a:spLocks noChangeArrowheads="1"/>
            </p:cNvSpPr>
            <p:nvPr/>
          </p:nvSpPr>
          <p:spPr bwMode="auto">
            <a:xfrm>
              <a:off x="3107" y="1570"/>
              <a:ext cx="272" cy="2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2</a:t>
              </a:r>
            </a:p>
          </p:txBody>
        </p:sp>
      </p:grp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1116013" y="3614738"/>
            <a:ext cx="4668837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double *data;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size;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scanf("%u", &amp;size);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data = (double *) malloc(size*sizeof(double));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(data == NULL)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/* no free memory available, panic!!!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free(data);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8437" name="Line 7"/>
          <p:cNvSpPr>
            <a:spLocks noChangeShapeType="1"/>
          </p:cNvSpPr>
          <p:nvPr/>
        </p:nvSpPr>
        <p:spPr bwMode="auto">
          <a:xfrm flipV="1">
            <a:off x="755650" y="1558925"/>
            <a:ext cx="2376488" cy="18002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732213" y="3573463"/>
            <a:ext cx="2708275" cy="1147762"/>
            <a:chOff x="2958" y="2082"/>
            <a:chExt cx="1706" cy="723"/>
          </a:xfrm>
        </p:grpSpPr>
        <p:sp>
          <p:nvSpPr>
            <p:cNvPr id="18457" name="Text Box 27"/>
            <p:cNvSpPr txBox="1">
              <a:spLocks noChangeArrowheads="1"/>
            </p:cNvSpPr>
            <p:nvPr/>
          </p:nvSpPr>
          <p:spPr bwMode="auto">
            <a:xfrm>
              <a:off x="2958" y="2082"/>
              <a:ext cx="1706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request memory to store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size</a:t>
              </a:r>
              <a:r>
                <a:rPr lang="en-US" altLang="nl-BE" sz="1800"/>
                <a:t> values of type </a:t>
              </a:r>
              <a:r>
                <a:rPr lang="en-US" altLang="nl-BE" sz="1800">
                  <a:latin typeface="Times New Roman" panose="02020603050405020304" pitchFamily="18" charset="0"/>
                </a:rPr>
                <a:t>double</a:t>
              </a:r>
            </a:p>
          </p:txBody>
        </p:sp>
        <p:sp>
          <p:nvSpPr>
            <p:cNvPr id="18458" name="Line 28"/>
            <p:cNvSpPr>
              <a:spLocks noChangeShapeType="1"/>
            </p:cNvSpPr>
            <p:nvPr/>
          </p:nvSpPr>
          <p:spPr bwMode="auto">
            <a:xfrm>
              <a:off x="3243" y="2488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5384800" y="1900238"/>
            <a:ext cx="3148013" cy="288925"/>
            <a:chOff x="3392" y="1197"/>
            <a:chExt cx="1983" cy="182"/>
          </a:xfrm>
        </p:grpSpPr>
        <p:sp>
          <p:nvSpPr>
            <p:cNvPr id="18451" name="Rectangle 32"/>
            <p:cNvSpPr>
              <a:spLocks noChangeArrowheads="1"/>
            </p:cNvSpPr>
            <p:nvPr/>
          </p:nvSpPr>
          <p:spPr bwMode="auto">
            <a:xfrm>
              <a:off x="3392" y="119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8452" name="Rectangle 33"/>
            <p:cNvSpPr>
              <a:spLocks noChangeArrowheads="1"/>
            </p:cNvSpPr>
            <p:nvPr/>
          </p:nvSpPr>
          <p:spPr bwMode="auto">
            <a:xfrm>
              <a:off x="3708" y="119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8453" name="Rectangle 34"/>
            <p:cNvSpPr>
              <a:spLocks noChangeArrowheads="1"/>
            </p:cNvSpPr>
            <p:nvPr/>
          </p:nvSpPr>
          <p:spPr bwMode="auto">
            <a:xfrm>
              <a:off x="4019" y="119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8454" name="Rectangle 35"/>
            <p:cNvSpPr>
              <a:spLocks noChangeArrowheads="1"/>
            </p:cNvSpPr>
            <p:nvPr/>
          </p:nvSpPr>
          <p:spPr bwMode="auto">
            <a:xfrm>
              <a:off x="5058" y="1197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8455" name="Line 36"/>
            <p:cNvSpPr>
              <a:spLocks noChangeShapeType="1"/>
            </p:cNvSpPr>
            <p:nvPr/>
          </p:nvSpPr>
          <p:spPr bwMode="auto">
            <a:xfrm>
              <a:off x="4195" y="1379"/>
              <a:ext cx="9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6" name="Line 37"/>
            <p:cNvSpPr>
              <a:spLocks noChangeShapeType="1"/>
            </p:cNvSpPr>
            <p:nvPr/>
          </p:nvSpPr>
          <p:spPr bwMode="auto">
            <a:xfrm>
              <a:off x="4196" y="1197"/>
              <a:ext cx="9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27" name="AutoShape 39"/>
          <p:cNvSpPr>
            <a:spLocks/>
          </p:cNvSpPr>
          <p:nvPr/>
        </p:nvSpPr>
        <p:spPr bwMode="auto">
          <a:xfrm rot="5400000">
            <a:off x="6861176" y="765175"/>
            <a:ext cx="215900" cy="3127375"/>
          </a:xfrm>
          <a:prstGeom prst="rightBrace">
            <a:avLst>
              <a:gd name="adj1" fmla="val 1207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63528" name="Text Box 40"/>
          <p:cNvSpPr txBox="1">
            <a:spLocks noChangeArrowheads="1"/>
          </p:cNvSpPr>
          <p:nvPr/>
        </p:nvSpPr>
        <p:spPr bwMode="auto">
          <a:xfrm>
            <a:off x="6702425" y="240188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size</a:t>
            </a:r>
          </a:p>
        </p:txBody>
      </p: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4083050" y="2589213"/>
            <a:ext cx="1100138" cy="366712"/>
            <a:chOff x="2562" y="1616"/>
            <a:chExt cx="693" cy="231"/>
          </a:xfrm>
        </p:grpSpPr>
        <p:sp>
          <p:nvSpPr>
            <p:cNvPr id="18449" name="Text Box 41"/>
            <p:cNvSpPr txBox="1">
              <a:spLocks noChangeArrowheads="1"/>
            </p:cNvSpPr>
            <p:nvPr/>
          </p:nvSpPr>
          <p:spPr bwMode="auto">
            <a:xfrm>
              <a:off x="2562" y="1616"/>
              <a:ext cx="3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data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18450" name="Rectangle 42"/>
            <p:cNvSpPr>
              <a:spLocks noChangeArrowheads="1"/>
            </p:cNvSpPr>
            <p:nvPr/>
          </p:nvSpPr>
          <p:spPr bwMode="auto">
            <a:xfrm>
              <a:off x="2938" y="165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4932363" y="2205038"/>
            <a:ext cx="719137" cy="576262"/>
            <a:chOff x="3107" y="1389"/>
            <a:chExt cx="453" cy="363"/>
          </a:xfrm>
        </p:grpSpPr>
        <p:sp>
          <p:nvSpPr>
            <p:cNvPr id="18447" name="Line 45"/>
            <p:cNvSpPr>
              <a:spLocks noChangeShapeType="1"/>
            </p:cNvSpPr>
            <p:nvPr/>
          </p:nvSpPr>
          <p:spPr bwMode="auto">
            <a:xfrm>
              <a:off x="3560" y="1389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8" name="Line 46"/>
            <p:cNvSpPr>
              <a:spLocks noChangeShapeType="1"/>
            </p:cNvSpPr>
            <p:nvPr/>
          </p:nvSpPr>
          <p:spPr bwMode="auto">
            <a:xfrm flipH="1">
              <a:off x="3107" y="1752"/>
              <a:ext cx="4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36" name="Line 48"/>
          <p:cNvSpPr>
            <a:spLocks noChangeShapeType="1"/>
          </p:cNvSpPr>
          <p:nvPr/>
        </p:nvSpPr>
        <p:spPr bwMode="auto">
          <a:xfrm>
            <a:off x="755650" y="4076700"/>
            <a:ext cx="2873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7" name="Line 49"/>
          <p:cNvSpPr>
            <a:spLocks noChangeShapeType="1"/>
          </p:cNvSpPr>
          <p:nvPr/>
        </p:nvSpPr>
        <p:spPr bwMode="auto">
          <a:xfrm>
            <a:off x="755650" y="4941888"/>
            <a:ext cx="2873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8" name="Line 50"/>
          <p:cNvSpPr>
            <a:spLocks noChangeShapeType="1"/>
          </p:cNvSpPr>
          <p:nvPr/>
        </p:nvSpPr>
        <p:spPr bwMode="auto">
          <a:xfrm>
            <a:off x="755650" y="6308725"/>
            <a:ext cx="2873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976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4" grpId="0"/>
      <p:bldP spid="63527" grpId="0" animBg="1"/>
      <p:bldP spid="63527" grpId="1" animBg="1"/>
      <p:bldP spid="63528" grpId="0"/>
      <p:bldP spid="63528" grpId="1"/>
      <p:bldP spid="63536" grpId="0" animBg="1"/>
      <p:bldP spid="63536" grpId="1" animBg="1"/>
      <p:bldP spid="63537" grpId="0" animBg="1"/>
      <p:bldP spid="63537" grpId="1" animBg="1"/>
      <p:bldP spid="63538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val 8"/>
          <p:cNvSpPr>
            <a:spLocks noChangeArrowheads="1"/>
          </p:cNvSpPr>
          <p:nvPr/>
        </p:nvSpPr>
        <p:spPr bwMode="auto">
          <a:xfrm>
            <a:off x="107950" y="1412875"/>
            <a:ext cx="431800" cy="431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3</a:t>
            </a: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Motivating examples revisited 6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107950" y="1919288"/>
            <a:ext cx="3424238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double[]</a:t>
            </a:r>
            <a:r>
              <a:rPr lang="en-US" altLang="nl-BE" sz="1800">
                <a:latin typeface="Times New Roman" panose="02020603050405020304" pitchFamily="18" charset="0"/>
              </a:rPr>
              <a:t> unityVector(unsigned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double </a:t>
            </a:r>
            <a:r>
              <a:rPr lang="en-US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vector[n]</a:t>
            </a:r>
            <a:r>
              <a:rPr lang="en-US" altLang="nl-BE" sz="18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n;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vector[i] = 1.0;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vector;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>
            <a:off x="755650" y="1844675"/>
            <a:ext cx="1944688" cy="18002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107950" y="4367213"/>
            <a:ext cx="5411788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double *</a:t>
            </a:r>
            <a:r>
              <a:rPr lang="en-US" altLang="nl-BE" sz="1800">
                <a:latin typeface="Times New Roman" panose="02020603050405020304" pitchFamily="18" charset="0"/>
              </a:rPr>
              <a:t>unityVector(unsigned n)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double *vector = (double *) </a:t>
            </a: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malloc</a:t>
            </a:r>
            <a:r>
              <a:rPr lang="en-US" altLang="nl-BE" sz="1800">
                <a:latin typeface="Times New Roman" panose="02020603050405020304" pitchFamily="18" charset="0"/>
              </a:rPr>
              <a:t>(n*sizeof(double));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(i = 0; i &lt; n;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vector[i] = 1.0;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return vector;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9463" name="Text Box 9"/>
          <p:cNvSpPr txBox="1">
            <a:spLocks noChangeArrowheads="1"/>
          </p:cNvSpPr>
          <p:nvPr/>
        </p:nvSpPr>
        <p:spPr bwMode="auto">
          <a:xfrm>
            <a:off x="5983288" y="1916113"/>
            <a:ext cx="2909887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double v[] = unityVector(5);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5983288" y="4340225"/>
            <a:ext cx="2871787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void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</a:t>
            </a: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double *</a:t>
            </a:r>
            <a:r>
              <a:rPr lang="en-US" altLang="nl-BE" sz="1800">
                <a:latin typeface="Times New Roman" panose="02020603050405020304" pitchFamily="18" charset="0"/>
              </a:rPr>
              <a:t>v = unityVector(5);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</a:t>
            </a:r>
            <a:r>
              <a:rPr lang="en-US" altLang="nl-BE" sz="1800">
                <a:solidFill>
                  <a:schemeClr val="folHlink"/>
                </a:solidFill>
                <a:latin typeface="Times New Roman" panose="02020603050405020304" pitchFamily="18" charset="0"/>
              </a:rPr>
              <a:t>free(v)</a:t>
            </a:r>
            <a:r>
              <a:rPr lang="en-US" altLang="nl-BE" sz="18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5547" name="Line 11"/>
          <p:cNvSpPr>
            <a:spLocks noChangeShapeType="1"/>
          </p:cNvSpPr>
          <p:nvPr/>
        </p:nvSpPr>
        <p:spPr bwMode="auto">
          <a:xfrm>
            <a:off x="6372225" y="1844675"/>
            <a:ext cx="1944688" cy="18002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8" name="Line 12"/>
          <p:cNvSpPr>
            <a:spLocks noChangeShapeType="1"/>
          </p:cNvSpPr>
          <p:nvPr/>
        </p:nvSpPr>
        <p:spPr bwMode="auto">
          <a:xfrm>
            <a:off x="3851275" y="5013325"/>
            <a:ext cx="2233613" cy="6477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3492500" y="1268413"/>
            <a:ext cx="18192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array type isn't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valid return type</a:t>
            </a:r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3416300" y="2513013"/>
            <a:ext cx="1984375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size </a:t>
            </a:r>
            <a:r>
              <a:rPr lang="en-US" altLang="nl-BE" sz="1800">
                <a:latin typeface="Times New Roman" panose="02020603050405020304" pitchFamily="18" charset="0"/>
              </a:rPr>
              <a:t>n</a:t>
            </a:r>
            <a:r>
              <a:rPr lang="en-US" altLang="nl-BE" sz="1800"/>
              <a:t> is unknown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at compile time,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only at runtime: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not allowed 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definition</a:t>
            </a:r>
          </a:p>
        </p:txBody>
      </p:sp>
      <p:sp>
        <p:nvSpPr>
          <p:cNvPr id="65551" name="Line 15"/>
          <p:cNvSpPr>
            <a:spLocks noChangeShapeType="1"/>
          </p:cNvSpPr>
          <p:nvPr/>
        </p:nvSpPr>
        <p:spPr bwMode="auto">
          <a:xfrm flipH="1" flipV="1">
            <a:off x="2124075" y="2420938"/>
            <a:ext cx="12954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 flipH="1">
            <a:off x="1116013" y="1412875"/>
            <a:ext cx="2376487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3111500" y="5824538"/>
            <a:ext cx="1501775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size </a:t>
            </a:r>
            <a:r>
              <a:rPr lang="en-US" altLang="nl-BE" sz="1800">
                <a:latin typeface="Times New Roman" panose="02020603050405020304" pitchFamily="18" charset="0"/>
              </a:rPr>
              <a:t>n</a:t>
            </a:r>
            <a:r>
              <a:rPr lang="en-US" altLang="nl-BE" sz="1800"/>
              <a:t> known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at runtime,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ok for </a:t>
            </a:r>
            <a:r>
              <a:rPr lang="en-US" altLang="nl-BE" sz="1800">
                <a:latin typeface="Times New Roman" panose="02020603050405020304" pitchFamily="18" charset="0"/>
              </a:rPr>
              <a:t>malloc</a:t>
            </a:r>
          </a:p>
        </p:txBody>
      </p:sp>
      <p:sp>
        <p:nvSpPr>
          <p:cNvPr id="65555" name="Line 19"/>
          <p:cNvSpPr>
            <a:spLocks noChangeShapeType="1"/>
          </p:cNvSpPr>
          <p:nvPr/>
        </p:nvSpPr>
        <p:spPr bwMode="auto">
          <a:xfrm flipV="1">
            <a:off x="3563938" y="5084763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25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 animBg="1"/>
      <p:bldP spid="65543" grpId="0"/>
      <p:bldP spid="65546" grpId="0"/>
      <p:bldP spid="65547" grpId="0" animBg="1"/>
      <p:bldP spid="65548" grpId="0" animBg="1"/>
      <p:bldP spid="65549" grpId="0" animBg="1"/>
      <p:bldP spid="65550" grpId="0" animBg="1"/>
      <p:bldP spid="65551" grpId="0" animBg="1"/>
      <p:bldP spid="65552" grpId="0" animBg="1"/>
      <p:bldP spid="65553" grpId="0" animBg="1"/>
      <p:bldP spid="6555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2-dim. arrays vs. pointer arrays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242888" y="2852738"/>
            <a:ext cx="190500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double a[3][2] =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{ 4.1, 2.3},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{ 0.8, 1.5},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    {-0.1, 3.8}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};</a:t>
            </a:r>
          </a:p>
        </p:txBody>
      </p:sp>
      <p:sp>
        <p:nvSpPr>
          <p:cNvPr id="20484" name="Text Box 8"/>
          <p:cNvSpPr txBox="1">
            <a:spLocks noChangeArrowheads="1"/>
          </p:cNvSpPr>
          <p:nvPr/>
        </p:nvSpPr>
        <p:spPr bwMode="auto">
          <a:xfrm>
            <a:off x="366713" y="1462088"/>
            <a:ext cx="1038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latin typeface="Euclid" pitchFamily="18" charset="0"/>
              </a:rPr>
              <a:t>a</a:t>
            </a:r>
            <a:r>
              <a:rPr lang="en-US" altLang="nl-BE" sz="1800"/>
              <a:t> </a:t>
            </a:r>
            <a:r>
              <a:rPr lang="en-US" altLang="nl-BE" sz="1800">
                <a:sym typeface="Euclid Symbol" pitchFamily="18" charset="2"/>
              </a:rPr>
              <a:t> </a:t>
            </a:r>
            <a:r>
              <a:rPr lang="en-US" altLang="nl-BE" sz="1800" b="1">
                <a:sym typeface="Euclid Extra" pitchFamily="18" charset="2"/>
              </a:rPr>
              <a:t>R</a:t>
            </a:r>
            <a:r>
              <a:rPr lang="en-US" altLang="nl-BE" sz="1800" baseline="30000">
                <a:latin typeface="Euclid" pitchFamily="18" charset="0"/>
                <a:sym typeface="Euclid Extra" pitchFamily="18" charset="2"/>
              </a:rPr>
              <a:t>3</a:t>
            </a:r>
            <a:r>
              <a:rPr lang="en-US" altLang="nl-BE" sz="1800" baseline="30000">
                <a:sym typeface="Euclid Symbol" pitchFamily="18" charset="2"/>
              </a:rPr>
              <a:t></a:t>
            </a:r>
            <a:r>
              <a:rPr lang="en-US" altLang="nl-BE" sz="1800" baseline="30000">
                <a:latin typeface="Euclid" pitchFamily="18" charset="0"/>
                <a:sym typeface="Euclid Symbol" pitchFamily="18" charset="2"/>
              </a:rPr>
              <a:t>2</a:t>
            </a:r>
          </a:p>
        </p:txBody>
      </p:sp>
      <p:grpSp>
        <p:nvGrpSpPr>
          <p:cNvPr id="20485" name="Group 11"/>
          <p:cNvGrpSpPr>
            <a:grpSpLocks/>
          </p:cNvGrpSpPr>
          <p:nvPr/>
        </p:nvGrpSpPr>
        <p:grpSpPr bwMode="auto">
          <a:xfrm>
            <a:off x="371475" y="1844675"/>
            <a:ext cx="1655763" cy="842963"/>
            <a:chOff x="612" y="1298"/>
            <a:chExt cx="1043" cy="531"/>
          </a:xfrm>
        </p:grpSpPr>
        <p:graphicFrame>
          <p:nvGraphicFramePr>
            <p:cNvPr id="20529" name="Object 9"/>
            <p:cNvGraphicFramePr>
              <a:graphicFrameLocks noChangeAspect="1"/>
            </p:cNvGraphicFramePr>
            <p:nvPr/>
          </p:nvGraphicFramePr>
          <p:xfrm>
            <a:off x="975" y="1298"/>
            <a:ext cx="680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name="Equation" r:id="rId4" imgW="812447" imgH="634725" progId="Equation.3">
                    <p:embed/>
                  </p:oleObj>
                </mc:Choice>
                <mc:Fallback>
                  <p:oleObj name="Equation" r:id="rId4" imgW="812447" imgH="6347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1298"/>
                          <a:ext cx="680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0" name="Rectangle 10"/>
            <p:cNvSpPr>
              <a:spLocks noChangeArrowheads="1"/>
            </p:cNvSpPr>
            <p:nvPr/>
          </p:nvSpPr>
          <p:spPr bwMode="auto">
            <a:xfrm>
              <a:off x="612" y="1469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a =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98425" y="4429125"/>
            <a:ext cx="3306763" cy="366713"/>
            <a:chOff x="431" y="3339"/>
            <a:chExt cx="2083" cy="231"/>
          </a:xfrm>
        </p:grpSpPr>
        <p:sp>
          <p:nvSpPr>
            <p:cNvPr id="20522" name="Text Box 13"/>
            <p:cNvSpPr txBox="1">
              <a:spLocks noChangeArrowheads="1"/>
            </p:cNvSpPr>
            <p:nvPr/>
          </p:nvSpPr>
          <p:spPr bwMode="auto">
            <a:xfrm>
              <a:off x="431" y="3339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0523" name="Rectangle 14"/>
            <p:cNvSpPr>
              <a:spLocks noChangeArrowheads="1"/>
            </p:cNvSpPr>
            <p:nvPr/>
          </p:nvSpPr>
          <p:spPr bwMode="auto">
            <a:xfrm>
              <a:off x="625" y="337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4.1</a:t>
              </a:r>
            </a:p>
          </p:txBody>
        </p:sp>
        <p:sp>
          <p:nvSpPr>
            <p:cNvPr id="20524" name="Rectangle 15"/>
            <p:cNvSpPr>
              <a:spLocks noChangeArrowheads="1"/>
            </p:cNvSpPr>
            <p:nvPr/>
          </p:nvSpPr>
          <p:spPr bwMode="auto">
            <a:xfrm>
              <a:off x="941" y="337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2.3</a:t>
              </a:r>
            </a:p>
          </p:txBody>
        </p:sp>
        <p:sp>
          <p:nvSpPr>
            <p:cNvPr id="20525" name="Rectangle 16"/>
            <p:cNvSpPr>
              <a:spLocks noChangeArrowheads="1"/>
            </p:cNvSpPr>
            <p:nvPr/>
          </p:nvSpPr>
          <p:spPr bwMode="auto">
            <a:xfrm>
              <a:off x="1252" y="337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0.8</a:t>
              </a:r>
            </a:p>
          </p:txBody>
        </p:sp>
        <p:sp>
          <p:nvSpPr>
            <p:cNvPr id="20526" name="Rectangle 17"/>
            <p:cNvSpPr>
              <a:spLocks noChangeArrowheads="1"/>
            </p:cNvSpPr>
            <p:nvPr/>
          </p:nvSpPr>
          <p:spPr bwMode="auto">
            <a:xfrm>
              <a:off x="1570" y="337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1.5</a:t>
              </a:r>
            </a:p>
          </p:txBody>
        </p:sp>
        <p:sp>
          <p:nvSpPr>
            <p:cNvPr id="20527" name="Rectangle 18"/>
            <p:cNvSpPr>
              <a:spLocks noChangeArrowheads="1"/>
            </p:cNvSpPr>
            <p:nvPr/>
          </p:nvSpPr>
          <p:spPr bwMode="auto">
            <a:xfrm>
              <a:off x="1886" y="337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-0.1</a:t>
              </a:r>
            </a:p>
          </p:txBody>
        </p:sp>
        <p:sp>
          <p:nvSpPr>
            <p:cNvPr id="20528" name="Rectangle 19"/>
            <p:cNvSpPr>
              <a:spLocks noChangeArrowheads="1"/>
            </p:cNvSpPr>
            <p:nvPr/>
          </p:nvSpPr>
          <p:spPr bwMode="auto">
            <a:xfrm>
              <a:off x="2197" y="337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3.8</a:t>
              </a:r>
            </a:p>
          </p:txBody>
        </p:sp>
      </p:grp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1393825" y="437356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2409825" y="43656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7" name="Text Box 23"/>
          <p:cNvSpPr txBox="1">
            <a:spLocks noChangeArrowheads="1"/>
          </p:cNvSpPr>
          <p:nvPr/>
        </p:nvSpPr>
        <p:spPr bwMode="auto">
          <a:xfrm>
            <a:off x="539750" y="5005388"/>
            <a:ext cx="31686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a[2][1] == *(a + 2*2 + 1) == 3.8</a:t>
            </a:r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539750" y="5430838"/>
            <a:ext cx="31686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a[0][1] == *(a + 0*2 + 1) == 2.3</a:t>
            </a:r>
          </a:p>
        </p:txBody>
      </p:sp>
      <p:sp>
        <p:nvSpPr>
          <p:cNvPr id="52249" name="Text Box 25"/>
          <p:cNvSpPr txBox="1">
            <a:spLocks noChangeArrowheads="1"/>
          </p:cNvSpPr>
          <p:nvPr/>
        </p:nvSpPr>
        <p:spPr bwMode="auto">
          <a:xfrm>
            <a:off x="727075" y="6061075"/>
            <a:ext cx="2613025" cy="5572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800">
                <a:latin typeface="Times New Roman" panose="02020603050405020304" pitchFamily="18" charset="0"/>
              </a:rPr>
              <a:t>a[i][j]</a:t>
            </a:r>
            <a:r>
              <a:rPr lang="en-US" altLang="nl-BE" sz="2800"/>
              <a:t>, </a:t>
            </a:r>
            <a:r>
              <a:rPr lang="en-US" altLang="nl-BE" sz="2800" i="1">
                <a:solidFill>
                  <a:srgbClr val="FF0000"/>
                </a:solidFill>
              </a:rPr>
              <a:t>not</a:t>
            </a:r>
            <a:r>
              <a:rPr lang="en-US" altLang="nl-BE" sz="2800"/>
              <a:t> </a:t>
            </a:r>
            <a:r>
              <a:rPr lang="en-US" altLang="nl-BE" sz="2800">
                <a:latin typeface="Times New Roman" panose="02020603050405020304" pitchFamily="18" charset="0"/>
              </a:rPr>
              <a:t>a[i, j]</a:t>
            </a:r>
          </a:p>
        </p:txBody>
      </p:sp>
      <p:sp>
        <p:nvSpPr>
          <p:cNvPr id="52250" name="Text Box 26"/>
          <p:cNvSpPr txBox="1">
            <a:spLocks noChangeArrowheads="1"/>
          </p:cNvSpPr>
          <p:nvPr/>
        </p:nvSpPr>
        <p:spPr bwMode="auto">
          <a:xfrm>
            <a:off x="4356100" y="1389063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what if</a:t>
            </a:r>
          </a:p>
        </p:txBody>
      </p:sp>
      <p:sp>
        <p:nvSpPr>
          <p:cNvPr id="52251" name="Text Box 27"/>
          <p:cNvSpPr txBox="1">
            <a:spLocks noChangeArrowheads="1"/>
          </p:cNvSpPr>
          <p:nvPr/>
        </p:nvSpPr>
        <p:spPr bwMode="auto">
          <a:xfrm>
            <a:off x="5265738" y="1420813"/>
            <a:ext cx="1781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i="1">
                <a:latin typeface="Euclid" pitchFamily="18" charset="0"/>
              </a:rPr>
              <a:t>a</a:t>
            </a:r>
            <a:r>
              <a:rPr lang="en-US" altLang="nl-BE" sz="1800"/>
              <a:t> </a:t>
            </a:r>
            <a:r>
              <a:rPr lang="en-US" altLang="nl-BE" sz="1800">
                <a:sym typeface="Euclid Symbol" pitchFamily="18" charset="2"/>
              </a:rPr>
              <a:t> </a:t>
            </a:r>
            <a:r>
              <a:rPr lang="en-US" altLang="nl-BE" sz="1800" b="1">
                <a:sym typeface="Euclid Extra" pitchFamily="18" charset="2"/>
              </a:rPr>
              <a:t>R</a:t>
            </a:r>
            <a:r>
              <a:rPr lang="en-US" altLang="nl-BE" sz="1800" baseline="30000">
                <a:latin typeface="Euclid" pitchFamily="18" charset="0"/>
                <a:sym typeface="Euclid Extra" pitchFamily="18" charset="2"/>
              </a:rPr>
              <a:t>3</a:t>
            </a:r>
            <a:r>
              <a:rPr lang="en-US" altLang="nl-BE" sz="1800" baseline="30000">
                <a:sym typeface="Euclid Symbol" pitchFamily="18" charset="2"/>
              </a:rPr>
              <a:t></a:t>
            </a:r>
            <a:r>
              <a:rPr lang="en-US" altLang="nl-BE" sz="1800" baseline="30000">
                <a:latin typeface="Euclid" pitchFamily="18" charset="0"/>
                <a:sym typeface="Euclid Symbol" pitchFamily="18" charset="2"/>
              </a:rPr>
              <a:t>3</a:t>
            </a:r>
            <a:r>
              <a:rPr lang="en-US" altLang="nl-BE" sz="1800">
                <a:latin typeface="Euclid" pitchFamily="18" charset="0"/>
                <a:sym typeface="Euclid Symbol" pitchFamily="18" charset="2"/>
              </a:rPr>
              <a:t>: </a:t>
            </a:r>
            <a:r>
              <a:rPr lang="en-US" altLang="nl-BE" sz="1800" i="1">
                <a:latin typeface="Euclid" pitchFamily="18" charset="0"/>
                <a:sym typeface="Euclid Symbol" pitchFamily="18" charset="2"/>
              </a:rPr>
              <a:t>a</a:t>
            </a:r>
            <a:r>
              <a:rPr lang="en-US" altLang="nl-BE" sz="1800">
                <a:latin typeface="Euclid" pitchFamily="18" charset="0"/>
                <a:sym typeface="Euclid Symbol" pitchFamily="18" charset="2"/>
              </a:rPr>
              <a:t> = </a:t>
            </a:r>
            <a:r>
              <a:rPr lang="en-US" altLang="nl-BE" sz="1800" i="1">
                <a:latin typeface="Euclid" pitchFamily="18" charset="0"/>
                <a:sym typeface="Euclid Symbol" pitchFamily="18" charset="2"/>
              </a:rPr>
              <a:t>a</a:t>
            </a:r>
            <a:r>
              <a:rPr lang="en-US" altLang="nl-BE" sz="1800" baseline="30000">
                <a:latin typeface="Euclid" pitchFamily="18" charset="0"/>
                <a:sym typeface="Euclid Symbol" pitchFamily="18" charset="2"/>
              </a:rPr>
              <a:t>t</a:t>
            </a:r>
          </a:p>
        </p:txBody>
      </p:sp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6997700" y="13890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?</a:t>
            </a: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4376738" y="1838325"/>
            <a:ext cx="2262187" cy="944563"/>
            <a:chOff x="3561" y="1158"/>
            <a:chExt cx="1425" cy="595"/>
          </a:xfrm>
        </p:grpSpPr>
        <p:graphicFrame>
          <p:nvGraphicFramePr>
            <p:cNvPr id="20520" name="Object 30"/>
            <p:cNvGraphicFramePr>
              <a:graphicFrameLocks noChangeAspect="1"/>
            </p:cNvGraphicFramePr>
            <p:nvPr/>
          </p:nvGraphicFramePr>
          <p:xfrm>
            <a:off x="3923" y="1158"/>
            <a:ext cx="1063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name="Equation" r:id="rId6" imgW="1269449" imgH="710891" progId="Equation.3">
                    <p:embed/>
                  </p:oleObj>
                </mc:Choice>
                <mc:Fallback>
                  <p:oleObj name="Equation" r:id="rId6" imgW="1269449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158"/>
                          <a:ext cx="1063" cy="5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21" name="Rectangle 31"/>
            <p:cNvSpPr>
              <a:spLocks noChangeArrowheads="1"/>
            </p:cNvSpPr>
            <p:nvPr/>
          </p:nvSpPr>
          <p:spPr bwMode="auto">
            <a:xfrm>
              <a:off x="3561" y="1346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a =</a:t>
              </a:r>
            </a:p>
          </p:txBody>
        </p:sp>
      </p:grpSp>
      <p:sp>
        <p:nvSpPr>
          <p:cNvPr id="52258" name="Freeform 34"/>
          <p:cNvSpPr>
            <a:spLocks/>
          </p:cNvSpPr>
          <p:nvPr/>
        </p:nvSpPr>
        <p:spPr bwMode="auto">
          <a:xfrm>
            <a:off x="5216525" y="1844675"/>
            <a:ext cx="1368425" cy="936625"/>
          </a:xfrm>
          <a:custGeom>
            <a:avLst/>
            <a:gdLst>
              <a:gd name="T0" fmla="*/ 0 w 862"/>
              <a:gd name="T1" fmla="*/ 0 h 590"/>
              <a:gd name="T2" fmla="*/ 0 w 862"/>
              <a:gd name="T3" fmla="*/ 342741250 h 590"/>
              <a:gd name="T4" fmla="*/ 1716227200 w 862"/>
              <a:gd name="T5" fmla="*/ 1486892188 h 590"/>
              <a:gd name="T6" fmla="*/ 2147483647 w 862"/>
              <a:gd name="T7" fmla="*/ 1486892188 h 590"/>
              <a:gd name="T8" fmla="*/ 2147483647 w 862"/>
              <a:gd name="T9" fmla="*/ 0 h 590"/>
              <a:gd name="T10" fmla="*/ 0 w 862"/>
              <a:gd name="T11" fmla="*/ 0 h 5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62"/>
              <a:gd name="T19" fmla="*/ 0 h 590"/>
              <a:gd name="T20" fmla="*/ 862 w 862"/>
              <a:gd name="T21" fmla="*/ 590 h 59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2" h="590">
                <a:moveTo>
                  <a:pt x="0" y="0"/>
                </a:moveTo>
                <a:lnTo>
                  <a:pt x="0" y="136"/>
                </a:lnTo>
                <a:lnTo>
                  <a:pt x="681" y="590"/>
                </a:lnTo>
                <a:lnTo>
                  <a:pt x="862" y="590"/>
                </a:lnTo>
                <a:lnTo>
                  <a:pt x="862" y="0"/>
                </a:lnTo>
                <a:lnTo>
                  <a:pt x="0" y="0"/>
                </a:lnTo>
                <a:close/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9" name="Text Box 35"/>
          <p:cNvSpPr txBox="1">
            <a:spLocks noChangeArrowheads="1"/>
          </p:cNvSpPr>
          <p:nvPr/>
        </p:nvSpPr>
        <p:spPr bwMode="auto">
          <a:xfrm>
            <a:off x="4356100" y="2895600"/>
            <a:ext cx="4656138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*a[3];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unsigned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for (i = 0; i &lt; 3; 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a[i] = (double *) malloc((3-i)*sizeof(double));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(a[i] == NULL) { …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for (i = 0; i &lt; 3;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free(a[i]);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…</a:t>
            </a:r>
          </a:p>
        </p:txBody>
      </p: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6078538" y="6302375"/>
            <a:ext cx="1806575" cy="366713"/>
            <a:chOff x="3602" y="3970"/>
            <a:chExt cx="1138" cy="231"/>
          </a:xfrm>
        </p:grpSpPr>
        <p:sp>
          <p:nvSpPr>
            <p:cNvPr id="20516" name="Text Box 37"/>
            <p:cNvSpPr txBox="1">
              <a:spLocks noChangeArrowheads="1"/>
            </p:cNvSpPr>
            <p:nvPr/>
          </p:nvSpPr>
          <p:spPr bwMode="auto">
            <a:xfrm>
              <a:off x="3602" y="3970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0517" name="Rectangle 38"/>
            <p:cNvSpPr>
              <a:spLocks noChangeArrowheads="1"/>
            </p:cNvSpPr>
            <p:nvPr/>
          </p:nvSpPr>
          <p:spPr bwMode="auto">
            <a:xfrm>
              <a:off x="3796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518" name="Rectangle 39"/>
            <p:cNvSpPr>
              <a:spLocks noChangeArrowheads="1"/>
            </p:cNvSpPr>
            <p:nvPr/>
          </p:nvSpPr>
          <p:spPr bwMode="auto">
            <a:xfrm>
              <a:off x="4112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519" name="Rectangle 40"/>
            <p:cNvSpPr>
              <a:spLocks noChangeArrowheads="1"/>
            </p:cNvSpPr>
            <p:nvPr/>
          </p:nvSpPr>
          <p:spPr bwMode="auto">
            <a:xfrm>
              <a:off x="4423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7250113" y="4941888"/>
            <a:ext cx="1498600" cy="287337"/>
            <a:chOff x="4567" y="3113"/>
            <a:chExt cx="944" cy="181"/>
          </a:xfrm>
        </p:grpSpPr>
        <p:sp>
          <p:nvSpPr>
            <p:cNvPr id="20513" name="Rectangle 41"/>
            <p:cNvSpPr>
              <a:spLocks noChangeArrowheads="1"/>
            </p:cNvSpPr>
            <p:nvPr/>
          </p:nvSpPr>
          <p:spPr bwMode="auto">
            <a:xfrm>
              <a:off x="4567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514" name="Rectangle 42"/>
            <p:cNvSpPr>
              <a:spLocks noChangeArrowheads="1"/>
            </p:cNvSpPr>
            <p:nvPr/>
          </p:nvSpPr>
          <p:spPr bwMode="auto">
            <a:xfrm>
              <a:off x="4883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515" name="Rectangle 43"/>
            <p:cNvSpPr>
              <a:spLocks noChangeArrowheads="1"/>
            </p:cNvSpPr>
            <p:nvPr/>
          </p:nvSpPr>
          <p:spPr bwMode="auto">
            <a:xfrm>
              <a:off x="5194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7599363" y="5446713"/>
            <a:ext cx="1004887" cy="287337"/>
            <a:chOff x="4567" y="3431"/>
            <a:chExt cx="633" cy="181"/>
          </a:xfrm>
        </p:grpSpPr>
        <p:sp>
          <p:nvSpPr>
            <p:cNvPr id="20511" name="Rectangle 44"/>
            <p:cNvSpPr>
              <a:spLocks noChangeArrowheads="1"/>
            </p:cNvSpPr>
            <p:nvPr/>
          </p:nvSpPr>
          <p:spPr bwMode="auto">
            <a:xfrm>
              <a:off x="4567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0512" name="Rectangle 45"/>
            <p:cNvSpPr>
              <a:spLocks noChangeArrowheads="1"/>
            </p:cNvSpPr>
            <p:nvPr/>
          </p:nvSpPr>
          <p:spPr bwMode="auto">
            <a:xfrm>
              <a:off x="4883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sp>
        <p:nvSpPr>
          <p:cNvPr id="52271" name="Rectangle 47"/>
          <p:cNvSpPr>
            <a:spLocks noChangeArrowheads="1"/>
          </p:cNvSpPr>
          <p:nvPr/>
        </p:nvSpPr>
        <p:spPr bwMode="auto">
          <a:xfrm>
            <a:off x="7988300" y="5949950"/>
            <a:ext cx="503238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8" name="Group 57"/>
          <p:cNvGrpSpPr>
            <a:grpSpLocks/>
          </p:cNvGrpSpPr>
          <p:nvPr/>
        </p:nvGrpSpPr>
        <p:grpSpPr bwMode="auto">
          <a:xfrm>
            <a:off x="6651625" y="5068888"/>
            <a:ext cx="584200" cy="1439862"/>
            <a:chOff x="4190" y="3193"/>
            <a:chExt cx="368" cy="907"/>
          </a:xfrm>
        </p:grpSpPr>
        <p:sp>
          <p:nvSpPr>
            <p:cNvPr id="20509" name="Line 53"/>
            <p:cNvSpPr>
              <a:spLocks noChangeShapeType="1"/>
            </p:cNvSpPr>
            <p:nvPr/>
          </p:nvSpPr>
          <p:spPr bwMode="auto">
            <a:xfrm flipV="1">
              <a:off x="4190" y="319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0" name="Line 54"/>
            <p:cNvSpPr>
              <a:spLocks noChangeShapeType="1"/>
            </p:cNvSpPr>
            <p:nvPr/>
          </p:nvSpPr>
          <p:spPr bwMode="auto">
            <a:xfrm>
              <a:off x="4195" y="3203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7124700" y="5588000"/>
            <a:ext cx="471488" cy="912813"/>
            <a:chOff x="4488" y="3520"/>
            <a:chExt cx="297" cy="575"/>
          </a:xfrm>
        </p:grpSpPr>
        <p:sp>
          <p:nvSpPr>
            <p:cNvPr id="20507" name="Line 55"/>
            <p:cNvSpPr>
              <a:spLocks noChangeShapeType="1"/>
            </p:cNvSpPr>
            <p:nvPr/>
          </p:nvSpPr>
          <p:spPr bwMode="auto">
            <a:xfrm flipV="1">
              <a:off x="4488" y="3521"/>
              <a:ext cx="0" cy="5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8" name="Line 56"/>
            <p:cNvSpPr>
              <a:spLocks noChangeShapeType="1"/>
            </p:cNvSpPr>
            <p:nvPr/>
          </p:nvSpPr>
          <p:spPr bwMode="auto">
            <a:xfrm>
              <a:off x="4493" y="3520"/>
              <a:ext cx="2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7627938" y="6092825"/>
            <a:ext cx="360362" cy="400050"/>
            <a:chOff x="4805" y="3838"/>
            <a:chExt cx="227" cy="252"/>
          </a:xfrm>
        </p:grpSpPr>
        <p:sp>
          <p:nvSpPr>
            <p:cNvPr id="20505" name="Line 58"/>
            <p:cNvSpPr>
              <a:spLocks noChangeShapeType="1"/>
            </p:cNvSpPr>
            <p:nvPr/>
          </p:nvSpPr>
          <p:spPr bwMode="auto">
            <a:xfrm flipV="1">
              <a:off x="4805" y="3838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Line 59"/>
            <p:cNvSpPr>
              <a:spLocks noChangeShapeType="1"/>
            </p:cNvSpPr>
            <p:nvPr/>
          </p:nvSpPr>
          <p:spPr bwMode="auto">
            <a:xfrm>
              <a:off x="4805" y="3843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769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52244" grpId="0" animBg="1"/>
      <p:bldP spid="52245" grpId="0" animBg="1"/>
      <p:bldP spid="52247" grpId="0" animBg="1"/>
      <p:bldP spid="52248" grpId="0" animBg="1"/>
      <p:bldP spid="52249" grpId="0" animBg="1"/>
      <p:bldP spid="52250" grpId="0"/>
      <p:bldP spid="52251" grpId="0"/>
      <p:bldP spid="52252" grpId="0"/>
      <p:bldP spid="52258" grpId="0" animBg="1"/>
      <p:bldP spid="52259" grpId="0"/>
      <p:bldP spid="52271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9"/>
          <p:cNvSpPr txBox="1">
            <a:spLocks noChangeArrowheads="1"/>
          </p:cNvSpPr>
          <p:nvPr/>
        </p:nvSpPr>
        <p:spPr bwMode="auto">
          <a:xfrm>
            <a:off x="708025" y="2254250"/>
            <a:ext cx="4656138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double *a[3];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unsigned i, j;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for (i = 0; i &lt; 3; 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a[i] = (double *) malloc((3-i)*sizeof(double));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if (a[i] == NULL) { …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for (j = 0; j &lt; (3-i); j++)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    a[i][j] = compute(i, j);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for (i = 0; i &lt; 3;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    free(a[i]);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smtClean="0"/>
              <a:t>Pointer arrays</a:t>
            </a:r>
          </a:p>
        </p:txBody>
      </p:sp>
      <p:grpSp>
        <p:nvGrpSpPr>
          <p:cNvPr id="21508" name="Group 5"/>
          <p:cNvGrpSpPr>
            <a:grpSpLocks/>
          </p:cNvGrpSpPr>
          <p:nvPr/>
        </p:nvGrpSpPr>
        <p:grpSpPr bwMode="auto">
          <a:xfrm>
            <a:off x="344488" y="1196975"/>
            <a:ext cx="2262187" cy="944563"/>
            <a:chOff x="3561" y="1158"/>
            <a:chExt cx="1425" cy="595"/>
          </a:xfrm>
        </p:grpSpPr>
        <p:graphicFrame>
          <p:nvGraphicFramePr>
            <p:cNvPr id="21593" name="Object 6"/>
            <p:cNvGraphicFramePr>
              <a:graphicFrameLocks noChangeAspect="1"/>
            </p:cNvGraphicFramePr>
            <p:nvPr/>
          </p:nvGraphicFramePr>
          <p:xfrm>
            <a:off x="3923" y="1158"/>
            <a:ext cx="1063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name="Equation" r:id="rId4" imgW="1269449" imgH="710891" progId="Equation.3">
                    <p:embed/>
                  </p:oleObj>
                </mc:Choice>
                <mc:Fallback>
                  <p:oleObj name="Equation" r:id="rId4" imgW="1269449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158"/>
                          <a:ext cx="1063" cy="5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94" name="Rectangle 7"/>
            <p:cNvSpPr>
              <a:spLocks noChangeArrowheads="1"/>
            </p:cNvSpPr>
            <p:nvPr/>
          </p:nvSpPr>
          <p:spPr bwMode="auto">
            <a:xfrm>
              <a:off x="3561" y="1346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i="1">
                  <a:latin typeface="Euclid" pitchFamily="18" charset="0"/>
                </a:rPr>
                <a:t>a =</a:t>
              </a:r>
            </a:p>
          </p:txBody>
        </p:sp>
      </p:grpSp>
      <p:sp>
        <p:nvSpPr>
          <p:cNvPr id="21509" name="Freeform 8"/>
          <p:cNvSpPr>
            <a:spLocks/>
          </p:cNvSpPr>
          <p:nvPr/>
        </p:nvSpPr>
        <p:spPr bwMode="auto">
          <a:xfrm>
            <a:off x="1184275" y="1203325"/>
            <a:ext cx="1368425" cy="936625"/>
          </a:xfrm>
          <a:custGeom>
            <a:avLst/>
            <a:gdLst>
              <a:gd name="T0" fmla="*/ 0 w 862"/>
              <a:gd name="T1" fmla="*/ 0 h 590"/>
              <a:gd name="T2" fmla="*/ 0 w 862"/>
              <a:gd name="T3" fmla="*/ 342741250 h 590"/>
              <a:gd name="T4" fmla="*/ 1716227200 w 862"/>
              <a:gd name="T5" fmla="*/ 1486892188 h 590"/>
              <a:gd name="T6" fmla="*/ 2147483647 w 862"/>
              <a:gd name="T7" fmla="*/ 1486892188 h 590"/>
              <a:gd name="T8" fmla="*/ 2147483647 w 862"/>
              <a:gd name="T9" fmla="*/ 0 h 590"/>
              <a:gd name="T10" fmla="*/ 0 w 862"/>
              <a:gd name="T11" fmla="*/ 0 h 5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62"/>
              <a:gd name="T19" fmla="*/ 0 h 590"/>
              <a:gd name="T20" fmla="*/ 862 w 862"/>
              <a:gd name="T21" fmla="*/ 590 h 59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2" h="590">
                <a:moveTo>
                  <a:pt x="0" y="0"/>
                </a:moveTo>
                <a:lnTo>
                  <a:pt x="0" y="136"/>
                </a:lnTo>
                <a:lnTo>
                  <a:pt x="681" y="590"/>
                </a:lnTo>
                <a:lnTo>
                  <a:pt x="862" y="590"/>
                </a:lnTo>
                <a:lnTo>
                  <a:pt x="862" y="0"/>
                </a:lnTo>
                <a:lnTo>
                  <a:pt x="0" y="0"/>
                </a:lnTo>
                <a:close/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506913" y="5661025"/>
            <a:ext cx="1806575" cy="366713"/>
            <a:chOff x="3602" y="3970"/>
            <a:chExt cx="1138" cy="231"/>
          </a:xfrm>
        </p:grpSpPr>
        <p:sp>
          <p:nvSpPr>
            <p:cNvPr id="21589" name="Text Box 11"/>
            <p:cNvSpPr txBox="1">
              <a:spLocks noChangeArrowheads="1"/>
            </p:cNvSpPr>
            <p:nvPr/>
          </p:nvSpPr>
          <p:spPr bwMode="auto">
            <a:xfrm>
              <a:off x="3602" y="3970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a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90" name="Rectangle 12"/>
            <p:cNvSpPr>
              <a:spLocks noChangeArrowheads="1"/>
            </p:cNvSpPr>
            <p:nvPr/>
          </p:nvSpPr>
          <p:spPr bwMode="auto">
            <a:xfrm>
              <a:off x="3796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1591" name="Rectangle 13"/>
            <p:cNvSpPr>
              <a:spLocks noChangeArrowheads="1"/>
            </p:cNvSpPr>
            <p:nvPr/>
          </p:nvSpPr>
          <p:spPr bwMode="auto">
            <a:xfrm>
              <a:off x="4112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1592" name="Rectangle 14"/>
            <p:cNvSpPr>
              <a:spLocks noChangeArrowheads="1"/>
            </p:cNvSpPr>
            <p:nvPr/>
          </p:nvSpPr>
          <p:spPr bwMode="auto">
            <a:xfrm>
              <a:off x="4423" y="400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678488" y="4300538"/>
            <a:ext cx="1498600" cy="287337"/>
            <a:chOff x="4567" y="3113"/>
            <a:chExt cx="944" cy="181"/>
          </a:xfrm>
        </p:grpSpPr>
        <p:sp>
          <p:nvSpPr>
            <p:cNvPr id="21586" name="Rectangle 16"/>
            <p:cNvSpPr>
              <a:spLocks noChangeArrowheads="1"/>
            </p:cNvSpPr>
            <p:nvPr/>
          </p:nvSpPr>
          <p:spPr bwMode="auto">
            <a:xfrm>
              <a:off x="4567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1587" name="Rectangle 17"/>
            <p:cNvSpPr>
              <a:spLocks noChangeArrowheads="1"/>
            </p:cNvSpPr>
            <p:nvPr/>
          </p:nvSpPr>
          <p:spPr bwMode="auto">
            <a:xfrm>
              <a:off x="4883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1588" name="Rectangle 18"/>
            <p:cNvSpPr>
              <a:spLocks noChangeArrowheads="1"/>
            </p:cNvSpPr>
            <p:nvPr/>
          </p:nvSpPr>
          <p:spPr bwMode="auto">
            <a:xfrm>
              <a:off x="5194" y="3113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6027738" y="4805363"/>
            <a:ext cx="1004887" cy="287337"/>
            <a:chOff x="4567" y="3431"/>
            <a:chExt cx="633" cy="181"/>
          </a:xfrm>
        </p:grpSpPr>
        <p:sp>
          <p:nvSpPr>
            <p:cNvPr id="21584" name="Rectangle 20"/>
            <p:cNvSpPr>
              <a:spLocks noChangeArrowheads="1"/>
            </p:cNvSpPr>
            <p:nvPr/>
          </p:nvSpPr>
          <p:spPr bwMode="auto">
            <a:xfrm>
              <a:off x="4567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21585" name="Rectangle 21"/>
            <p:cNvSpPr>
              <a:spLocks noChangeArrowheads="1"/>
            </p:cNvSpPr>
            <p:nvPr/>
          </p:nvSpPr>
          <p:spPr bwMode="auto">
            <a:xfrm>
              <a:off x="4883" y="3431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sp>
        <p:nvSpPr>
          <p:cNvPr id="58390" name="Rectangle 22"/>
          <p:cNvSpPr>
            <a:spLocks noChangeArrowheads="1"/>
          </p:cNvSpPr>
          <p:nvPr/>
        </p:nvSpPr>
        <p:spPr bwMode="auto">
          <a:xfrm>
            <a:off x="6416675" y="5308600"/>
            <a:ext cx="503238" cy="287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5080000" y="4427538"/>
            <a:ext cx="584200" cy="1439862"/>
            <a:chOff x="4190" y="3193"/>
            <a:chExt cx="368" cy="907"/>
          </a:xfrm>
        </p:grpSpPr>
        <p:sp>
          <p:nvSpPr>
            <p:cNvPr id="21582" name="Line 24"/>
            <p:cNvSpPr>
              <a:spLocks noChangeShapeType="1"/>
            </p:cNvSpPr>
            <p:nvPr/>
          </p:nvSpPr>
          <p:spPr bwMode="auto">
            <a:xfrm flipV="1">
              <a:off x="4190" y="319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3" name="Line 25"/>
            <p:cNvSpPr>
              <a:spLocks noChangeShapeType="1"/>
            </p:cNvSpPr>
            <p:nvPr/>
          </p:nvSpPr>
          <p:spPr bwMode="auto">
            <a:xfrm>
              <a:off x="4195" y="3203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5553075" y="4946650"/>
            <a:ext cx="471488" cy="912813"/>
            <a:chOff x="4488" y="3520"/>
            <a:chExt cx="297" cy="575"/>
          </a:xfrm>
        </p:grpSpPr>
        <p:sp>
          <p:nvSpPr>
            <p:cNvPr id="21580" name="Line 27"/>
            <p:cNvSpPr>
              <a:spLocks noChangeShapeType="1"/>
            </p:cNvSpPr>
            <p:nvPr/>
          </p:nvSpPr>
          <p:spPr bwMode="auto">
            <a:xfrm flipV="1">
              <a:off x="4488" y="3521"/>
              <a:ext cx="0" cy="5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1" name="Line 28"/>
            <p:cNvSpPr>
              <a:spLocks noChangeShapeType="1"/>
            </p:cNvSpPr>
            <p:nvPr/>
          </p:nvSpPr>
          <p:spPr bwMode="auto">
            <a:xfrm>
              <a:off x="4493" y="3520"/>
              <a:ext cx="2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6056313" y="5451475"/>
            <a:ext cx="360362" cy="400050"/>
            <a:chOff x="4805" y="3838"/>
            <a:chExt cx="227" cy="252"/>
          </a:xfrm>
        </p:grpSpPr>
        <p:sp>
          <p:nvSpPr>
            <p:cNvPr id="21578" name="Line 30"/>
            <p:cNvSpPr>
              <a:spLocks noChangeShapeType="1"/>
            </p:cNvSpPr>
            <p:nvPr/>
          </p:nvSpPr>
          <p:spPr bwMode="auto">
            <a:xfrm flipV="1">
              <a:off x="4805" y="3838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9" name="Line 31"/>
            <p:cNvSpPr>
              <a:spLocks noChangeShapeType="1"/>
            </p:cNvSpPr>
            <p:nvPr/>
          </p:nvSpPr>
          <p:spPr bwMode="auto">
            <a:xfrm>
              <a:off x="4805" y="3843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400" name="Line 32"/>
          <p:cNvSpPr>
            <a:spLocks noChangeShapeType="1"/>
          </p:cNvSpPr>
          <p:nvPr/>
        </p:nvSpPr>
        <p:spPr bwMode="auto">
          <a:xfrm>
            <a:off x="395288" y="249237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1" name="Line 33"/>
          <p:cNvSpPr>
            <a:spLocks noChangeShapeType="1"/>
          </p:cNvSpPr>
          <p:nvPr/>
        </p:nvSpPr>
        <p:spPr bwMode="auto">
          <a:xfrm>
            <a:off x="395288" y="3284538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2" name="Line 34"/>
          <p:cNvSpPr>
            <a:spLocks noChangeShapeType="1"/>
          </p:cNvSpPr>
          <p:nvPr/>
        </p:nvSpPr>
        <p:spPr bwMode="auto">
          <a:xfrm>
            <a:off x="395288" y="414972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3" name="Line 35"/>
          <p:cNvSpPr>
            <a:spLocks noChangeShapeType="1"/>
          </p:cNvSpPr>
          <p:nvPr/>
        </p:nvSpPr>
        <p:spPr bwMode="auto">
          <a:xfrm>
            <a:off x="395288" y="5229225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3714750" y="4514850"/>
            <a:ext cx="811213" cy="366713"/>
            <a:chOff x="872" y="2762"/>
            <a:chExt cx="511" cy="231"/>
          </a:xfrm>
        </p:grpSpPr>
        <p:sp>
          <p:nvSpPr>
            <p:cNvPr id="21576" name="Text Box 37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77" name="Rectangle 38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3714750" y="4933950"/>
            <a:ext cx="811213" cy="366713"/>
            <a:chOff x="872" y="2762"/>
            <a:chExt cx="511" cy="231"/>
          </a:xfrm>
        </p:grpSpPr>
        <p:sp>
          <p:nvSpPr>
            <p:cNvPr id="21574" name="Text Box 40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j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75" name="Rectangle 41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3714750" y="4516438"/>
            <a:ext cx="811213" cy="366712"/>
            <a:chOff x="872" y="2762"/>
            <a:chExt cx="511" cy="231"/>
          </a:xfrm>
        </p:grpSpPr>
        <p:sp>
          <p:nvSpPr>
            <p:cNvPr id="21572" name="Text Box 46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73" name="Rectangle 47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0</a:t>
              </a:r>
            </a:p>
          </p:txBody>
        </p:sp>
      </p:grpSp>
      <p:grpSp>
        <p:nvGrpSpPr>
          <p:cNvPr id="12" name="Group 48"/>
          <p:cNvGrpSpPr>
            <a:grpSpLocks/>
          </p:cNvGrpSpPr>
          <p:nvPr/>
        </p:nvGrpSpPr>
        <p:grpSpPr bwMode="auto">
          <a:xfrm>
            <a:off x="3714750" y="4933950"/>
            <a:ext cx="811213" cy="366713"/>
            <a:chOff x="872" y="2762"/>
            <a:chExt cx="511" cy="231"/>
          </a:xfrm>
        </p:grpSpPr>
        <p:sp>
          <p:nvSpPr>
            <p:cNvPr id="21570" name="Text Box 49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j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71" name="Rectangle 50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0</a:t>
              </a:r>
            </a:p>
          </p:txBody>
        </p:sp>
      </p:grpSp>
      <p:grpSp>
        <p:nvGrpSpPr>
          <p:cNvPr id="13" name="Group 51"/>
          <p:cNvGrpSpPr>
            <a:grpSpLocks/>
          </p:cNvGrpSpPr>
          <p:nvPr/>
        </p:nvGrpSpPr>
        <p:grpSpPr bwMode="auto">
          <a:xfrm>
            <a:off x="3714750" y="4516438"/>
            <a:ext cx="811213" cy="366712"/>
            <a:chOff x="872" y="2762"/>
            <a:chExt cx="511" cy="231"/>
          </a:xfrm>
        </p:grpSpPr>
        <p:sp>
          <p:nvSpPr>
            <p:cNvPr id="21568" name="Text Box 52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69" name="Rectangle 53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</a:t>
              </a:r>
            </a:p>
          </p:txBody>
        </p:sp>
      </p:grpSp>
      <p:grpSp>
        <p:nvGrpSpPr>
          <p:cNvPr id="14" name="Group 54"/>
          <p:cNvGrpSpPr>
            <a:grpSpLocks/>
          </p:cNvGrpSpPr>
          <p:nvPr/>
        </p:nvGrpSpPr>
        <p:grpSpPr bwMode="auto">
          <a:xfrm>
            <a:off x="3714750" y="4941888"/>
            <a:ext cx="811213" cy="366712"/>
            <a:chOff x="872" y="2762"/>
            <a:chExt cx="511" cy="231"/>
          </a:xfrm>
        </p:grpSpPr>
        <p:sp>
          <p:nvSpPr>
            <p:cNvPr id="21566" name="Text Box 55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j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67" name="Rectangle 56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1</a:t>
              </a:r>
            </a:p>
          </p:txBody>
        </p:sp>
      </p:grpSp>
      <p:grpSp>
        <p:nvGrpSpPr>
          <p:cNvPr id="15" name="Group 57"/>
          <p:cNvGrpSpPr>
            <a:grpSpLocks/>
          </p:cNvGrpSpPr>
          <p:nvPr/>
        </p:nvGrpSpPr>
        <p:grpSpPr bwMode="auto">
          <a:xfrm>
            <a:off x="3714750" y="4516438"/>
            <a:ext cx="811213" cy="366712"/>
            <a:chOff x="872" y="2762"/>
            <a:chExt cx="511" cy="231"/>
          </a:xfrm>
        </p:grpSpPr>
        <p:sp>
          <p:nvSpPr>
            <p:cNvPr id="21564" name="Text Box 58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i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65" name="Rectangle 59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2</a:t>
              </a:r>
            </a:p>
          </p:txBody>
        </p:sp>
      </p:grpSp>
      <p:grpSp>
        <p:nvGrpSpPr>
          <p:cNvPr id="16" name="Group 60"/>
          <p:cNvGrpSpPr>
            <a:grpSpLocks/>
          </p:cNvGrpSpPr>
          <p:nvPr/>
        </p:nvGrpSpPr>
        <p:grpSpPr bwMode="auto">
          <a:xfrm>
            <a:off x="3714750" y="4933950"/>
            <a:ext cx="811213" cy="366713"/>
            <a:chOff x="872" y="2762"/>
            <a:chExt cx="511" cy="231"/>
          </a:xfrm>
        </p:grpSpPr>
        <p:sp>
          <p:nvSpPr>
            <p:cNvPr id="21562" name="Text Box 61"/>
            <p:cNvSpPr txBox="1">
              <a:spLocks noChangeArrowheads="1"/>
            </p:cNvSpPr>
            <p:nvPr/>
          </p:nvSpPr>
          <p:spPr bwMode="auto">
            <a:xfrm>
              <a:off x="872" y="27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anose="02020603050405020304" pitchFamily="18" charset="0"/>
                </a:rPr>
                <a:t>j</a:t>
              </a:r>
              <a:r>
                <a:rPr lang="en-US" altLang="nl-BE" sz="1800"/>
                <a:t>:</a:t>
              </a:r>
            </a:p>
          </p:txBody>
        </p:sp>
        <p:sp>
          <p:nvSpPr>
            <p:cNvPr id="21563" name="Rectangle 62"/>
            <p:cNvSpPr>
              <a:spLocks noChangeArrowheads="1"/>
            </p:cNvSpPr>
            <p:nvPr/>
          </p:nvSpPr>
          <p:spPr bwMode="auto">
            <a:xfrm>
              <a:off x="1066" y="2795"/>
              <a:ext cx="317" cy="18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2</a:t>
              </a:r>
            </a:p>
          </p:txBody>
        </p:sp>
      </p:grpSp>
      <p:sp>
        <p:nvSpPr>
          <p:cNvPr id="58431" name="Line 63"/>
          <p:cNvSpPr>
            <a:spLocks noChangeShapeType="1"/>
          </p:cNvSpPr>
          <p:nvPr/>
        </p:nvSpPr>
        <p:spPr bwMode="auto">
          <a:xfrm>
            <a:off x="395288" y="2749550"/>
            <a:ext cx="287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32" name="Text Box 64"/>
          <p:cNvSpPr txBox="1">
            <a:spLocks noChangeArrowheads="1"/>
          </p:cNvSpPr>
          <p:nvPr/>
        </p:nvSpPr>
        <p:spPr bwMode="auto">
          <a:xfrm>
            <a:off x="5686425" y="424815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4.1</a:t>
            </a:r>
          </a:p>
        </p:txBody>
      </p:sp>
      <p:sp>
        <p:nvSpPr>
          <p:cNvPr id="58433" name="Text Box 65"/>
          <p:cNvSpPr txBox="1">
            <a:spLocks noChangeArrowheads="1"/>
          </p:cNvSpPr>
          <p:nvPr/>
        </p:nvSpPr>
        <p:spPr bwMode="auto">
          <a:xfrm>
            <a:off x="6175375" y="4256088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2.3</a:t>
            </a:r>
          </a:p>
        </p:txBody>
      </p:sp>
      <p:sp>
        <p:nvSpPr>
          <p:cNvPr id="58434" name="Text Box 66"/>
          <p:cNvSpPr txBox="1">
            <a:spLocks noChangeArrowheads="1"/>
          </p:cNvSpPr>
          <p:nvPr/>
        </p:nvSpPr>
        <p:spPr bwMode="auto">
          <a:xfrm>
            <a:off x="6630988" y="4256088"/>
            <a:ext cx="57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-0.4</a:t>
            </a:r>
          </a:p>
        </p:txBody>
      </p:sp>
      <p:sp>
        <p:nvSpPr>
          <p:cNvPr id="58435" name="Text Box 67"/>
          <p:cNvSpPr txBox="1">
            <a:spLocks noChangeArrowheads="1"/>
          </p:cNvSpPr>
          <p:nvPr/>
        </p:nvSpPr>
        <p:spPr bwMode="auto">
          <a:xfrm>
            <a:off x="6038850" y="476091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0.1</a:t>
            </a:r>
          </a:p>
        </p:txBody>
      </p:sp>
      <p:sp>
        <p:nvSpPr>
          <p:cNvPr id="58436" name="Text Box 68"/>
          <p:cNvSpPr txBox="1">
            <a:spLocks noChangeArrowheads="1"/>
          </p:cNvSpPr>
          <p:nvPr/>
        </p:nvSpPr>
        <p:spPr bwMode="auto">
          <a:xfrm>
            <a:off x="6534150" y="476091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8.7</a:t>
            </a:r>
          </a:p>
        </p:txBody>
      </p:sp>
      <p:sp>
        <p:nvSpPr>
          <p:cNvPr id="58437" name="Text Box 69"/>
          <p:cNvSpPr txBox="1">
            <a:spLocks noChangeArrowheads="1"/>
          </p:cNvSpPr>
          <p:nvPr/>
        </p:nvSpPr>
        <p:spPr bwMode="auto">
          <a:xfrm>
            <a:off x="6375400" y="526415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-2.9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7013575" y="2214563"/>
            <a:ext cx="19161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a[1][1]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  <a:cs typeface="Times New Roman" panose="02020603050405020304" pitchFamily="18" charset="0"/>
              </a:rPr>
              <a:t>==  (a[1])[1]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  <a:cs typeface="Times New Roman" panose="02020603050405020304" pitchFamily="18" charset="0"/>
              </a:rPr>
              <a:t>==  (*(a + 1))[1]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anose="02020603050405020304" pitchFamily="18" charset="0"/>
                <a:cs typeface="Times New Roman" panose="02020603050405020304" pitchFamily="18" charset="0"/>
              </a:rPr>
              <a:t>==  *(*(a + 1) + 1)</a:t>
            </a:r>
            <a:endParaRPr lang="nl-BE" altLang="nl-BE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86"/>
          <p:cNvGrpSpPr>
            <a:grpSpLocks/>
          </p:cNvGrpSpPr>
          <p:nvPr/>
        </p:nvGrpSpPr>
        <p:grpSpPr bwMode="auto">
          <a:xfrm>
            <a:off x="5116513" y="3365500"/>
            <a:ext cx="2857500" cy="3001963"/>
            <a:chOff x="5072066" y="3429000"/>
            <a:chExt cx="2857520" cy="3001190"/>
          </a:xfrm>
        </p:grpSpPr>
        <p:cxnSp>
          <p:nvCxnSpPr>
            <p:cNvPr id="75" name="Straight Connector 74"/>
            <p:cNvCxnSpPr/>
            <p:nvPr/>
          </p:nvCxnSpPr>
          <p:spPr>
            <a:xfrm rot="5400000">
              <a:off x="6358346" y="4928802"/>
              <a:ext cx="2999602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>
              <a:off x="5072066" y="6428602"/>
              <a:ext cx="2786081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rot="5400000" flipH="1" flipV="1">
              <a:off x="4894312" y="6250848"/>
              <a:ext cx="357096" cy="158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7786710" y="3429000"/>
              <a:ext cx="142876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95"/>
          <p:cNvGrpSpPr>
            <a:grpSpLocks/>
          </p:cNvGrpSpPr>
          <p:nvPr/>
        </p:nvGrpSpPr>
        <p:grpSpPr bwMode="auto">
          <a:xfrm>
            <a:off x="5564188" y="3367088"/>
            <a:ext cx="2654300" cy="3000375"/>
            <a:chOff x="5561666" y="3429000"/>
            <a:chExt cx="2653672" cy="3001190"/>
          </a:xfrm>
        </p:grpSpPr>
        <p:cxnSp>
          <p:nvCxnSpPr>
            <p:cNvPr id="89" name="Straight Connector 88"/>
            <p:cNvCxnSpPr/>
            <p:nvPr/>
          </p:nvCxnSpPr>
          <p:spPr>
            <a:xfrm rot="5400000">
              <a:off x="6510797" y="4928801"/>
              <a:ext cx="2999602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0800000">
              <a:off x="5572775" y="6428602"/>
              <a:ext cx="2437823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rot="5400000" flipH="1" flipV="1">
              <a:off x="5384612" y="6251548"/>
              <a:ext cx="355697" cy="1587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7786814" y="3429000"/>
              <a:ext cx="428524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06"/>
          <p:cNvGrpSpPr>
            <a:grpSpLocks/>
          </p:cNvGrpSpPr>
          <p:nvPr/>
        </p:nvGrpSpPr>
        <p:grpSpPr bwMode="auto">
          <a:xfrm>
            <a:off x="6276975" y="3367088"/>
            <a:ext cx="2071688" cy="1928812"/>
            <a:chOff x="6286512" y="3357562"/>
            <a:chExt cx="2071702" cy="1928826"/>
          </a:xfrm>
        </p:grpSpPr>
        <p:cxnSp>
          <p:nvCxnSpPr>
            <p:cNvPr id="98" name="Straight Connector 97"/>
            <p:cNvCxnSpPr/>
            <p:nvPr/>
          </p:nvCxnSpPr>
          <p:spPr>
            <a:xfrm rot="5400000">
              <a:off x="6974698" y="4321975"/>
              <a:ext cx="1928826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0800000">
              <a:off x="6286512" y="5267338"/>
              <a:ext cx="1652599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rot="5400000" flipH="1" flipV="1">
              <a:off x="6215073" y="5195900"/>
              <a:ext cx="144464" cy="1588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7643834" y="3357562"/>
              <a:ext cx="71438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16"/>
          <p:cNvGrpSpPr>
            <a:grpSpLocks/>
          </p:cNvGrpSpPr>
          <p:nvPr/>
        </p:nvGrpSpPr>
        <p:grpSpPr bwMode="auto">
          <a:xfrm>
            <a:off x="6784975" y="3367088"/>
            <a:ext cx="1930400" cy="1919287"/>
            <a:chOff x="6784990" y="3366440"/>
            <a:chExt cx="1930414" cy="1919948"/>
          </a:xfrm>
        </p:grpSpPr>
        <p:cxnSp>
          <p:nvCxnSpPr>
            <p:cNvPr id="109" name="Straight Connector 108"/>
            <p:cNvCxnSpPr/>
            <p:nvPr/>
          </p:nvCxnSpPr>
          <p:spPr>
            <a:xfrm rot="5400000">
              <a:off x="7131538" y="4326415"/>
              <a:ext cx="1919948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0800000">
              <a:off x="6786578" y="5275272"/>
              <a:ext cx="1304934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rot="5400000" flipH="1" flipV="1">
              <a:off x="6714321" y="5204604"/>
              <a:ext cx="142924" cy="1588"/>
            </a:xfrm>
            <a:prstGeom prst="straightConnector1">
              <a:avLst/>
            </a:prstGeom>
            <a:ln w="12700"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7643834" y="3366440"/>
              <a:ext cx="107157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136"/>
          <p:cNvGrpSpPr>
            <a:grpSpLocks/>
          </p:cNvGrpSpPr>
          <p:nvPr/>
        </p:nvGrpSpPr>
        <p:grpSpPr bwMode="auto">
          <a:xfrm>
            <a:off x="6562725" y="3367088"/>
            <a:ext cx="2206625" cy="1776412"/>
            <a:chOff x="6563386" y="3366440"/>
            <a:chExt cx="2206114" cy="1777072"/>
          </a:xfrm>
        </p:grpSpPr>
        <p:cxnSp>
          <p:nvCxnSpPr>
            <p:cNvPr id="119" name="Straight Connector 118"/>
            <p:cNvCxnSpPr/>
            <p:nvPr/>
          </p:nvCxnSpPr>
          <p:spPr>
            <a:xfrm rot="5400000">
              <a:off x="7372352" y="4147780"/>
              <a:ext cx="156268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10800000">
              <a:off x="7072856" y="4946589"/>
              <a:ext cx="1071314" cy="0"/>
            </a:xfrm>
            <a:prstGeom prst="line">
              <a:avLst/>
            </a:prstGeom>
            <a:ln w="12700">
              <a:solidFill>
                <a:srgbClr val="FF0000"/>
              </a:solidFill>
              <a:headEnd type="none"/>
              <a:tailEnd type="stealt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7483923" y="3366440"/>
              <a:ext cx="128557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Oval 135"/>
            <p:cNvSpPr/>
            <p:nvPr/>
          </p:nvSpPr>
          <p:spPr>
            <a:xfrm>
              <a:off x="6563386" y="4714728"/>
              <a:ext cx="499947" cy="42878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BE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428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90" grpId="0" animBg="1"/>
      <p:bldP spid="58390" grpId="1" animBg="1"/>
      <p:bldP spid="58390" grpId="2" animBg="1"/>
      <p:bldP spid="58400" grpId="0" animBg="1"/>
      <p:bldP spid="58400" grpId="1" animBg="1"/>
      <p:bldP spid="58401" grpId="0" animBg="1"/>
      <p:bldP spid="58401" grpId="1" animBg="1"/>
      <p:bldP spid="58401" grpId="2" animBg="1"/>
      <p:bldP spid="58401" grpId="3" animBg="1"/>
      <p:bldP spid="58401" grpId="4" animBg="1"/>
      <p:bldP spid="58401" grpId="5" animBg="1"/>
      <p:bldP spid="58402" grpId="0" animBg="1"/>
      <p:bldP spid="58402" grpId="1" animBg="1"/>
      <p:bldP spid="58402" grpId="2" animBg="1"/>
      <p:bldP spid="58402" grpId="3" animBg="1"/>
      <p:bldP spid="58402" grpId="4" animBg="1"/>
      <p:bldP spid="58402" grpId="5" animBg="1"/>
      <p:bldP spid="58403" grpId="0" animBg="1"/>
      <p:bldP spid="58403" grpId="1" animBg="1"/>
      <p:bldP spid="58431" grpId="0" animBg="1"/>
      <p:bldP spid="58431" grpId="1" animBg="1"/>
      <p:bldP spid="58432" grpId="0"/>
      <p:bldP spid="58432" grpId="1"/>
      <p:bldP spid="58432" grpId="2"/>
      <p:bldP spid="58433" grpId="0"/>
      <p:bldP spid="58433" grpId="1"/>
      <p:bldP spid="58433" grpId="2"/>
      <p:bldP spid="58434" grpId="0"/>
      <p:bldP spid="58434" grpId="1"/>
      <p:bldP spid="58434" grpId="2"/>
      <p:bldP spid="58435" grpId="0"/>
      <p:bldP spid="58435" grpId="1"/>
      <p:bldP spid="58435" grpId="2"/>
      <p:bldP spid="58436" grpId="0"/>
      <p:bldP spid="58436" grpId="1"/>
      <p:bldP spid="58436" grpId="2"/>
      <p:bldP spid="58437" grpId="0"/>
      <p:bldP spid="58437" grpId="1"/>
      <p:bldP spid="6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11495</Words>
  <Application>Microsoft Office PowerPoint</Application>
  <PresentationFormat>On-screen Show (4:3)</PresentationFormat>
  <Paragraphs>2992</Paragraphs>
  <Slides>125</Slides>
  <Notes>113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37" baseType="lpstr">
      <vt:lpstr>Arial</vt:lpstr>
      <vt:lpstr>Calibri</vt:lpstr>
      <vt:lpstr>Edwardian Script ITC</vt:lpstr>
      <vt:lpstr>Euclid</vt:lpstr>
      <vt:lpstr>Euclid Extra</vt:lpstr>
      <vt:lpstr>Euclid Math Two</vt:lpstr>
      <vt:lpstr>Euclid Symbol</vt:lpstr>
      <vt:lpstr>EucrosiaUPC</vt:lpstr>
      <vt:lpstr>Symbol</vt:lpstr>
      <vt:lpstr>Times New Roman</vt:lpstr>
      <vt:lpstr>Office Theme</vt:lpstr>
      <vt:lpstr>Equation</vt:lpstr>
      <vt:lpstr>C programming</vt:lpstr>
      <vt:lpstr>Introduction</vt:lpstr>
      <vt:lpstr>Scope</vt:lpstr>
      <vt:lpstr>Course materials</vt:lpstr>
      <vt:lpstr>Programming in C: overview</vt:lpstr>
      <vt:lpstr>C: a tutorial</vt:lpstr>
      <vt:lpstr>Program anatomy</vt:lpstr>
      <vt:lpstr>Variables</vt:lpstr>
      <vt:lpstr>Constants &amp; operators</vt:lpstr>
      <vt:lpstr>Output</vt:lpstr>
      <vt:lpstr>Input</vt:lpstr>
      <vt:lpstr>Functions</vt:lpstr>
      <vt:lpstr>Basic data types</vt:lpstr>
      <vt:lpstr>Structures and arrays</vt:lpstr>
      <vt:lpstr>Strings as arrays of char</vt:lpstr>
      <vt:lpstr>Conditional statement</vt:lpstr>
      <vt:lpstr>Iteration statement</vt:lpstr>
      <vt:lpstr>Improving code 1</vt:lpstr>
      <vt:lpstr>Improving code 2</vt:lpstr>
      <vt:lpstr>Improving code 3</vt:lpstr>
      <vt:lpstr>Improving code 4</vt:lpstr>
      <vt:lpstr>Example 1</vt:lpstr>
      <vt:lpstr>Example 2</vt:lpstr>
      <vt:lpstr>Example 3</vt:lpstr>
      <vt:lpstr>Example 4</vt:lpstr>
      <vt:lpstr>data types &amp; operators</vt:lpstr>
      <vt:lpstr>Names</vt:lpstr>
      <vt:lpstr>Types: overview</vt:lpstr>
      <vt:lpstr>char</vt:lpstr>
      <vt:lpstr>Special characters</vt:lpstr>
      <vt:lpstr>int</vt:lpstr>
      <vt:lpstr>float &amp; double</vt:lpstr>
      <vt:lpstr>Representation of double</vt:lpstr>
      <vt:lpstr>enum</vt:lpstr>
      <vt:lpstr>struct</vt:lpstr>
      <vt:lpstr>Type sizes</vt:lpstr>
      <vt:lpstr>Type conversion</vt:lpstr>
      <vt:lpstr>Variable declarations</vt:lpstr>
      <vt:lpstr>Operators: overview</vt:lpstr>
      <vt:lpstr>Arithmetic operators</vt:lpstr>
      <vt:lpstr>Relational &amp; logical operators</vt:lpstr>
      <vt:lpstr>Bitwise operators</vt:lpstr>
      <vt:lpstr>Assignment operators</vt:lpstr>
      <vt:lpstr>Increment/decrement operators</vt:lpstr>
      <vt:lpstr>Conditonal operator</vt:lpstr>
      <vt:lpstr>Operator precedence</vt:lpstr>
      <vt:lpstr>control flow</vt:lpstr>
      <vt:lpstr>Blocks &amp; scope</vt:lpstr>
      <vt:lpstr>Conditional statements: if</vt:lpstr>
      <vt:lpstr>Conditional statements: else-if</vt:lpstr>
      <vt:lpstr>Conditional statements: switch</vt:lpstr>
      <vt:lpstr>Iterative statements: for</vt:lpstr>
      <vt:lpstr>Iterative statements: while</vt:lpstr>
      <vt:lpstr>Break &amp; continue</vt:lpstr>
      <vt:lpstr>Equivalence of for and while</vt:lpstr>
      <vt:lpstr>break versus condition</vt:lpstr>
      <vt:lpstr>goto &amp; labels</vt:lpstr>
      <vt:lpstr>Functions</vt:lpstr>
      <vt:lpstr>Rationale</vt:lpstr>
      <vt:lpstr>Top-down design: top level</vt:lpstr>
      <vt:lpstr>Top-down design: functions</vt:lpstr>
      <vt:lpstr>C functions</vt:lpstr>
      <vt:lpstr>Return statement</vt:lpstr>
      <vt:lpstr>Programs &amp; flow</vt:lpstr>
      <vt:lpstr>Programs &amp; flow: example</vt:lpstr>
      <vt:lpstr>Single versus multiple returns</vt:lpstr>
      <vt:lpstr>External variables</vt:lpstr>
      <vt:lpstr>External variables: properties</vt:lpstr>
      <vt:lpstr>Scope: rules</vt:lpstr>
      <vt:lpstr>Scope: external variables</vt:lpstr>
      <vt:lpstr>Scope: multiple files</vt:lpstr>
      <vt:lpstr>Scope: rules</vt:lpstr>
      <vt:lpstr>Static external variables</vt:lpstr>
      <vt:lpstr>Static internal variables</vt:lpstr>
      <vt:lpstr>Variable initialization</vt:lpstr>
      <vt:lpstr>C: recursion</vt:lpstr>
      <vt:lpstr>C preprocessor</vt:lpstr>
      <vt:lpstr>C preprocessor: #define</vt:lpstr>
      <vt:lpstr>Building</vt:lpstr>
      <vt:lpstr>Testing &amp; contracts: assert</vt:lpstr>
      <vt:lpstr>Pointers and arrays</vt:lpstr>
      <vt:lpstr>Motivating examples 1</vt:lpstr>
      <vt:lpstr>Motivating examples 2</vt:lpstr>
      <vt:lpstr>Von Neumann architecture</vt:lpstr>
      <vt:lpstr>Memory addresses</vt:lpstr>
      <vt:lpstr>Pointers: addresses</vt:lpstr>
      <vt:lpstr>Pointers: values</vt:lpstr>
      <vt:lpstr>Alternative visual representation</vt:lpstr>
      <vt:lpstr>Motivating examples revisited 1</vt:lpstr>
      <vt:lpstr>Motivating examples revisited 2</vt:lpstr>
      <vt:lpstr>Motivating examples revisited 3</vt:lpstr>
      <vt:lpstr>Motivating examples revisited 4</vt:lpstr>
      <vt:lpstr>Arrays, pointers &amp; arithmetic</vt:lpstr>
      <vt:lpstr>Dynamic memory allocation</vt:lpstr>
      <vt:lpstr>Motivating examples revisited 5</vt:lpstr>
      <vt:lpstr>Motivating examples revisited 5</vt:lpstr>
      <vt:lpstr>Motivating examples revisited 6</vt:lpstr>
      <vt:lpstr>2-dim. arrays vs. pointer arrays</vt:lpstr>
      <vt:lpstr>Pointer arrays</vt:lpstr>
      <vt:lpstr>Functions as parameters</vt:lpstr>
      <vt:lpstr>Pointers, arrays &amp; structures</vt:lpstr>
      <vt:lpstr>Pointer arrays</vt:lpstr>
      <vt:lpstr>Double dereferenced pointers</vt:lpstr>
      <vt:lpstr>Lists</vt:lpstr>
      <vt:lpstr>Lists: create list &amp; item</vt:lpstr>
      <vt:lpstr>Lists: prepend (incorrect)</vt:lpstr>
      <vt:lpstr>Lists: prepend (correct)</vt:lpstr>
      <vt:lpstr>Interludium: typedef</vt:lpstr>
      <vt:lpstr>Lists: prepend flow</vt:lpstr>
      <vt:lpstr>Traversing lists: contains</vt:lpstr>
      <vt:lpstr>Traversing lists: contains (cont.)</vt:lpstr>
      <vt:lpstr>Traversing lists: append</vt:lpstr>
      <vt:lpstr>Binary trees</vt:lpstr>
      <vt:lpstr>Useful data structures</vt:lpstr>
      <vt:lpstr>File I/O &amp; command line arguments</vt:lpstr>
      <vt:lpstr>Input/output</vt:lpstr>
      <vt:lpstr>File I/O: reading</vt:lpstr>
      <vt:lpstr>File I/O: writing</vt:lpstr>
      <vt:lpstr>File I/O: tidbits</vt:lpstr>
      <vt:lpstr>Format strings</vt:lpstr>
      <vt:lpstr>Other file I/O function</vt:lpstr>
      <vt:lpstr>Command line arguments</vt:lpstr>
      <vt:lpstr>Command line arguments 2</vt:lpstr>
      <vt:lpstr>String conversions</vt:lpstr>
      <vt:lpstr>Exit status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</dc:title>
  <dc:creator>Geert Jan Bex</dc:creator>
  <cp:lastModifiedBy>Geert Jan Bex</cp:lastModifiedBy>
  <cp:revision>12</cp:revision>
  <dcterms:created xsi:type="dcterms:W3CDTF">2015-12-23T15:15:26Z</dcterms:created>
  <dcterms:modified xsi:type="dcterms:W3CDTF">2017-04-07T18:44:23Z</dcterms:modified>
</cp:coreProperties>
</file>