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67" r:id="rId2"/>
    <p:sldId id="293" r:id="rId3"/>
    <p:sldId id="295" r:id="rId4"/>
    <p:sldId id="282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  <p:sldId id="284" r:id="rId19"/>
    <p:sldId id="272" r:id="rId20"/>
    <p:sldId id="277" r:id="rId21"/>
    <p:sldId id="273" r:id="rId22"/>
    <p:sldId id="279" r:id="rId23"/>
    <p:sldId id="280" r:id="rId24"/>
    <p:sldId id="278" r:id="rId25"/>
    <p:sldId id="288" r:id="rId26"/>
    <p:sldId id="296" r:id="rId27"/>
    <p:sldId id="285" r:id="rId28"/>
    <p:sldId id="275" r:id="rId29"/>
    <p:sldId id="291" r:id="rId30"/>
    <p:sldId id="290" r:id="rId31"/>
    <p:sldId id="289" r:id="rId32"/>
    <p:sldId id="281" r:id="rId33"/>
    <p:sldId id="298" r:id="rId34"/>
    <p:sldId id="299" r:id="rId35"/>
    <p:sldId id="300" r:id="rId36"/>
    <p:sldId id="287" r:id="rId37"/>
    <p:sldId id="292" r:id="rId38"/>
    <p:sldId id="286" r:id="rId39"/>
    <p:sldId id="297" r:id="rId40"/>
    <p:sldId id="271" r:id="rId41"/>
    <p:sldId id="283" r:id="rId4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57217-9577-4D10-8053-5D4B3BF5C83A}">
          <p14:sldIdLst>
            <p14:sldId id="267"/>
          </p14:sldIdLst>
        </p14:section>
        <p14:section name="introduction" id="{50D0C955-0358-493A-B4D9-DD93B5042F1A}">
          <p14:sldIdLst>
            <p14:sldId id="293"/>
            <p14:sldId id="295"/>
            <p14:sldId id="282"/>
          </p14:sldIdLst>
        </p14:section>
        <p14:section name="scaling" id="{CFD31B34-78F0-4B9A-A9FC-330A8C670BFD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architecture" id="{572BED4A-16C0-4091-9E87-34C0B977FB03}">
          <p14:sldIdLst>
            <p14:sldId id="269"/>
            <p14:sldId id="270"/>
          </p14:sldIdLst>
        </p14:section>
        <p14:section name="memory" id="{19A09E80-6618-4C6A-8813-F467F229A827}">
          <p14:sldIdLst>
            <p14:sldId id="284"/>
            <p14:sldId id="272"/>
            <p14:sldId id="277"/>
            <p14:sldId id="273"/>
            <p14:sldId id="279"/>
            <p14:sldId id="280"/>
            <p14:sldId id="278"/>
            <p14:sldId id="288"/>
            <p14:sldId id="296"/>
          </p14:sldIdLst>
        </p14:section>
        <p14:section name="CPU" id="{2714D5F9-3F1A-4E5D-B72A-8922567A4F66}">
          <p14:sldIdLst>
            <p14:sldId id="285"/>
            <p14:sldId id="275"/>
            <p14:sldId id="291"/>
            <p14:sldId id="290"/>
            <p14:sldId id="289"/>
            <p14:sldId id="281"/>
            <p14:sldId id="298"/>
          </p14:sldIdLst>
        </p14:section>
        <p14:section name="false sharing" id="{D4ED262D-72D1-4270-88D0-B864D2A60662}">
          <p14:sldIdLst>
            <p14:sldId id="299"/>
            <p14:sldId id="300"/>
          </p14:sldIdLst>
        </p14:section>
        <p14:section name="conclusion" id="{87FF5A44-6804-4982-9011-9B7F10D2DAE3}">
          <p14:sldIdLst>
            <p14:sldId id="287"/>
            <p14:sldId id="292"/>
            <p14:sldId id="286"/>
            <p14:sldId id="297"/>
            <p14:sldId id="2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F81B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3325152"/>
        <c:axId val="343323192"/>
      </c:scatterChart>
      <c:valAx>
        <c:axId val="34332515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43323192"/>
        <c:crosses val="autoZero"/>
        <c:crossBetween val="midCat"/>
        <c:majorUnit val="4"/>
        <c:minorUnit val="4"/>
      </c:valAx>
      <c:valAx>
        <c:axId val="343323192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332515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3323976"/>
        <c:axId val="343325544"/>
      </c:scatterChart>
      <c:valAx>
        <c:axId val="34332397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43325544"/>
        <c:crosses val="autoZero"/>
        <c:crossBetween val="midCat"/>
        <c:majorUnit val="4"/>
        <c:minorUnit val="4"/>
      </c:valAx>
      <c:valAx>
        <c:axId val="34332554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3323976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5429512"/>
        <c:axId val="345428336"/>
      </c:scatterChart>
      <c:valAx>
        <c:axId val="3454295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45428336"/>
        <c:crosses val="autoZero"/>
        <c:crossBetween val="midCat"/>
        <c:minorUnit val="4"/>
      </c:valAx>
      <c:valAx>
        <c:axId val="345428336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542951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5427944"/>
        <c:axId val="345427160"/>
      </c:scatterChart>
      <c:valAx>
        <c:axId val="34542794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45427160"/>
        <c:crosses val="autoZero"/>
        <c:crossBetween val="midCat"/>
        <c:majorUnit val="4"/>
      </c:valAx>
      <c:valAx>
        <c:axId val="34542716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5427944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5431080"/>
        <c:axId val="345429904"/>
      </c:scatterChart>
      <c:valAx>
        <c:axId val="3454310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45429904"/>
        <c:crosses val="autoZero"/>
        <c:crossBetween val="midCat"/>
        <c:majorUnit val="4"/>
        <c:minorUnit val="4"/>
      </c:valAx>
      <c:valAx>
        <c:axId val="345429904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54310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2017-08-17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17/08/2017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17/08/2017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17/08/2017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17/08/2017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17/08/2017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17/08/2017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17/08/2017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17/08/2017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17/08/2017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17/08/2017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17/08/2017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17/08/2017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17/08/2017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default/files/m/4/8/8/2/a/31848-CompilerAutovectorizationGuide.pdf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ftware.intel.com/en-us/blogs/2014/02/19/why-has-cpu-frequency-ceased-to-grow" TargetMode="External"/><Relationship Id="rId4" Type="http://schemas.openxmlformats.org/officeDocument/2006/relationships/hyperlink" Target="http://locklessinc.com/articles/vectorize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more complex phenomena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L1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L2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exploited: effective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ym typeface="Symbol" panose="05050102010706020507" pitchFamily="18" charset="2"/>
              </a:rPr>
              <a:t> </a:t>
            </a:r>
            <a:r>
              <a:rPr lang="en-US" sz="2000" dirty="0" smtClean="0"/>
              <a:t>memory bandwidth/8 or 16</a:t>
            </a:r>
          </a:p>
          <a:p>
            <a:r>
              <a:rPr lang="en-US" sz="2000" dirty="0" smtClean="0">
                <a:sym typeface="Symbol" panose="05050102010706020507" pitchFamily="18" charset="2"/>
              </a:rPr>
              <a:t>     </a:t>
            </a:r>
            <a:r>
              <a:rPr lang="en-US" sz="2000" dirty="0" smtClean="0"/>
              <a:t>cache size/8 or 16</a:t>
            </a:r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timings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stride 16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almost</a:t>
              </a:r>
              <a:br>
                <a:rPr lang="en-US" sz="2400" dirty="0" smtClean="0"/>
              </a:br>
              <a:r>
                <a:rPr lang="en-US" sz="2400" dirty="0" smtClean="0"/>
                <a:t>equal time!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bound,</a:t>
            </a:r>
          </a:p>
          <a:p>
            <a:r>
              <a:rPr lang="en-US" sz="2400" dirty="0" smtClean="0"/>
              <a:t>equal number</a:t>
            </a:r>
          </a:p>
          <a:p>
            <a:r>
              <a:rPr lang="en-US" sz="2400" dirty="0" smtClean="0"/>
              <a:t>of cache lines</a:t>
            </a:r>
          </a:p>
          <a:p>
            <a:r>
              <a:rPr lang="en-US" sz="2400" dirty="0" smtClean="0"/>
              <a:t>to fetch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less</a:t>
              </a:r>
              <a:br>
                <a:rPr lang="en-US" sz="2400" dirty="0" smtClean="0"/>
              </a:br>
              <a:r>
                <a:rPr lang="en-US" sz="2400" dirty="0" smtClean="0"/>
                <a:t>cache lines to fetch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of 2D/3D/… arrays</a:t>
            </a:r>
          </a:p>
          <a:p>
            <a:pPr lvl="1"/>
            <a:r>
              <a:rPr lang="en-US" dirty="0" smtClean="0"/>
              <a:t>by row: C/C++</a:t>
            </a:r>
          </a:p>
          <a:p>
            <a:pPr lvl="1"/>
            <a:r>
              <a:rPr lang="en-US" dirty="0" smtClean="0"/>
              <a:t>by column: Fortran,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2,3</a:t>
                </a:r>
                <a:endParaRPr lang="en-US" baseline="-25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2,1</a:t>
                </a:r>
                <a:endParaRPr 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3,1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3,2</a:t>
                </a:r>
                <a:endParaRPr lang="en-US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row-major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column-major</a:t>
              </a:r>
              <a:endParaRPr lang="en-US" sz="24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in "wrong" order:</a:t>
            </a:r>
            <a:br>
              <a:rPr lang="en-US" sz="2400" dirty="0" smtClean="0"/>
            </a:br>
            <a:r>
              <a:rPr lang="en-US" sz="2400" dirty="0" smtClean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versus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versus </a:t>
            </a:r>
            <a:r>
              <a:rPr lang="en-US" dirty="0" err="1" smtClean="0"/>
              <a:t>Struct</a:t>
            </a:r>
            <a:r>
              <a:rPr lang="en-US" dirty="0" smtClean="0"/>
              <a:t> of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i+2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May transport useless </a:t>
            </a:r>
            <a:r>
              <a:rPr lang="nl-BE" sz="2000" dirty="0" smtClean="0"/>
              <a:t>data:</a:t>
            </a:r>
            <a:br>
              <a:rPr lang="nl-BE" sz="2000" dirty="0" smtClean="0"/>
            </a:br>
            <a:r>
              <a:rPr lang="nl-BE" sz="2000" dirty="0" smtClean="0"/>
              <a:t>performance </a:t>
            </a:r>
            <a:r>
              <a:rPr lang="nl-BE" sz="2000" dirty="0" err="1" smtClean="0"/>
              <a:t>degradation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ower bits of memory address: slot in cache</a:t>
            </a:r>
          </a:p>
          <a:p>
            <a:r>
              <a:rPr lang="en-US" dirty="0" smtClean="0"/>
              <a:t>L2: 8-way associative, 256 kb</a:t>
            </a:r>
          </a:p>
          <a:p>
            <a:pPr lvl="1"/>
            <a:r>
              <a:rPr lang="en-US" dirty="0" smtClean="0"/>
              <a:t>cache line: 64 byte, so 262144/64 = 4096 slots</a:t>
            </a:r>
          </a:p>
          <a:p>
            <a:pPr lvl="1"/>
            <a:r>
              <a:rPr lang="en-US" dirty="0" smtClean="0"/>
              <a:t>8-way, so 4096/8 = 512 sets, 8 slots each</a:t>
            </a:r>
          </a:p>
          <a:p>
            <a:pPr lvl="1"/>
            <a:r>
              <a:rPr lang="en-US" dirty="0" smtClean="0"/>
              <a:t>when slots are full, eviction from cache, so data 512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 smtClean="0"/>
              <a:t>L1/L2: 8-way associative</a:t>
            </a:r>
            <a:br>
              <a:rPr lang="en-US" dirty="0" smtClean="0"/>
            </a:br>
            <a:r>
              <a:rPr lang="en-US" dirty="0" smtClean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info: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Avoid 2D/3D arrays</a:t>
            </a:r>
            <a:br>
              <a:rPr lang="en-US" sz="2800" dirty="0" smtClean="0"/>
            </a:br>
            <a:r>
              <a:rPr lang="en-US" sz="2800" dirty="0" smtClean="0"/>
              <a:t>with sizes 2</a:t>
            </a:r>
            <a:r>
              <a:rPr lang="en-US" sz="2800" i="1" baseline="30000" dirty="0" smtClean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 done on registers</a:t>
            </a:r>
          </a:p>
          <a:p>
            <a:r>
              <a:rPr lang="en-US" dirty="0" smtClean="0"/>
              <a:t>Vector registers for floating point operands:</a:t>
            </a:r>
            <a:br>
              <a:rPr lang="en-US" dirty="0" smtClean="0"/>
            </a:br>
            <a:r>
              <a:rPr lang="en-US" dirty="0" smtClean="0"/>
              <a:t>256 bit wide</a:t>
            </a:r>
          </a:p>
          <a:p>
            <a:pPr lvl="1"/>
            <a:r>
              <a:rPr lang="en-US" dirty="0" smtClean="0"/>
              <a:t>4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8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8913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precision: 4 registers  × 2.5</a:t>
            </a:r>
            <a:r>
              <a:rPr lang="en-US" sz="2400" baseline="30000" dirty="0" smtClean="0"/>
              <a:t>.</a:t>
            </a:r>
            <a:r>
              <a:rPr lang="en-US" sz="2400" dirty="0" smtClean="0"/>
              <a:t>10</a:t>
            </a:r>
            <a:r>
              <a:rPr lang="en-US" sz="2400" baseline="30000" dirty="0" smtClean="0"/>
              <a:t>9</a:t>
            </a:r>
            <a:r>
              <a:rPr lang="en-US" sz="2400" dirty="0" smtClean="0"/>
              <a:t> additions </a:t>
            </a:r>
            <a:r>
              <a:rPr lang="en-US" sz="2400" dirty="0"/>
              <a:t>×</a:t>
            </a:r>
            <a:r>
              <a:rPr lang="en-US" sz="2400" dirty="0" smtClean="0"/>
              <a:t> 18 cores </a:t>
            </a:r>
            <a:r>
              <a:rPr lang="en-US" sz="2400" dirty="0"/>
              <a:t>×</a:t>
            </a:r>
            <a:r>
              <a:rPr lang="en-US" sz="2400" dirty="0" smtClean="0"/>
              <a:t> 2 sockets</a:t>
            </a:r>
            <a:br>
              <a:rPr lang="en-US" sz="2400" dirty="0" smtClean="0"/>
            </a:br>
            <a:r>
              <a:rPr lang="en-US" sz="2400" dirty="0" smtClean="0"/>
              <a:t>                                = 360 GFLOPS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Theoretical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peak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</a:t>
            </a:r>
            <a:r>
              <a:rPr lang="en-US" dirty="0" err="1" smtClean="0"/>
              <a:t>vectorized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not be </a:t>
            </a:r>
            <a:r>
              <a:rPr lang="en-US" dirty="0" err="1" smtClean="0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iterations are</a:t>
            </a:r>
            <a:br>
              <a:rPr lang="en-US" sz="2400" dirty="0" smtClean="0"/>
            </a:br>
            <a:r>
              <a:rPr lang="en-US" sz="2400" dirty="0" smtClean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/>
              <a:t> depends</a:t>
            </a:r>
            <a:br>
              <a:rPr lang="en-US" sz="2400" dirty="0" smtClean="0"/>
            </a:br>
            <a:r>
              <a:rPr lang="en-US" sz="2400" dirty="0" smtClean="0"/>
              <a:t>on 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good, old days…</a:t>
            </a:r>
          </a:p>
          <a:p>
            <a:pPr lvl="1"/>
            <a:r>
              <a:rPr lang="en-US" dirty="0" smtClean="0"/>
              <a:t>CPU clock frequency increased:</a:t>
            </a:r>
            <a:br>
              <a:rPr lang="en-US" dirty="0" smtClean="0"/>
            </a:br>
            <a:r>
              <a:rPr lang="en-US" dirty="0" smtClean="0"/>
              <a:t>performance was free lunch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Heat dissipation</a:t>
            </a:r>
          </a:p>
          <a:p>
            <a:pPr lvl="1"/>
            <a:r>
              <a:rPr lang="en-US" dirty="0" smtClean="0"/>
              <a:t>Power efficiency</a:t>
            </a:r>
          </a:p>
          <a:p>
            <a:r>
              <a:rPr lang="en-US" dirty="0" smtClean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"The </a:t>
            </a:r>
            <a:r>
              <a:rPr lang="en-US" sz="2800" dirty="0"/>
              <a:t>number of transistors in a dense integrated circuit doubles approximately every two </a:t>
            </a:r>
            <a:r>
              <a:rPr lang="en-US" sz="2800" dirty="0" smtClean="0"/>
              <a:t>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GCC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–march=corei7-avx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ftree-vectorize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–march=corei7-avx –O2 …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 feedback, use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Intel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 smtClean="0"/>
              <a:t>for feedback, use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Help compiler using,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314219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Timings are unit-less</a:t>
            </a:r>
            <a:br>
              <a:rPr lang="en-US" sz="2400" dirty="0" smtClean="0"/>
            </a:br>
            <a:r>
              <a:rPr lang="en-US" sz="2400" dirty="0" smtClean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Intel compilers 16.x are </a:t>
            </a:r>
            <a:r>
              <a:rPr lang="en-US" sz="2400" i="1" dirty="0" smtClean="0"/>
              <a:t>very</a:t>
            </a:r>
            <a:r>
              <a:rPr lang="en-US" sz="2400" dirty="0" smtClean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Haswell, Broadwell CPUs: AVX2 instruction set</a:t>
            </a:r>
          </a:p>
          <a:p>
            <a:pPr lvl="1"/>
            <a:r>
              <a:rPr lang="en-US" dirty="0" smtClean="0"/>
              <a:t>Fused multiply/add: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 smtClean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Integer vector registers: 256 bit wide</a:t>
            </a:r>
          </a:p>
          <a:p>
            <a:pPr lvl="1"/>
            <a:r>
              <a:rPr lang="en-US" dirty="0" smtClean="0"/>
              <a:t>Extra operations for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Streaming: 1 addition </a:t>
            </a:r>
            <a:r>
              <a:rPr lang="en-US" sz="2400" b="1" i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1 multiplication/cycle!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compilers: aggressive optimization</a:t>
            </a:r>
          </a:p>
          <a:p>
            <a:pPr lvl="1"/>
            <a:r>
              <a:rPr lang="en-US" dirty="0" smtClean="0"/>
              <a:t>Even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 smtClean="0"/>
              <a:t>Reordering of operations/operands</a:t>
            </a:r>
          </a:p>
          <a:p>
            <a:pPr lvl="2"/>
            <a:r>
              <a:rPr lang="en-US" dirty="0" smtClean="0"/>
              <a:t>May impact precision</a:t>
            </a:r>
          </a:p>
          <a:p>
            <a:pPr lvl="1"/>
            <a:r>
              <a:rPr lang="en-US" dirty="0" smtClean="0"/>
              <a:t>Verify results with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sharing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9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519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Gallery of processor cache effects</a:t>
            </a:r>
            <a:endParaRPr lang="en-US" dirty="0" smtClean="0"/>
          </a:p>
          <a:p>
            <a:r>
              <a:rPr lang="en-US" dirty="0" smtClean="0"/>
              <a:t>Vectorization</a:t>
            </a:r>
          </a:p>
          <a:p>
            <a:pPr lvl="1"/>
            <a:r>
              <a:rPr lang="en-US" dirty="0" smtClean="0">
                <a:hlinkClick r:id="rId3"/>
              </a:rPr>
              <a:t>A guide to vectorization with Intel C++ compilers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Auto-vectorization with </a:t>
            </a:r>
            <a:r>
              <a:rPr lang="en-US" dirty="0" err="1" smtClean="0">
                <a:hlinkClick r:id="rId4"/>
              </a:rPr>
              <a:t>gcc</a:t>
            </a:r>
            <a:r>
              <a:rPr lang="en-US" dirty="0" smtClean="0">
                <a:hlinkClick r:id="rId4"/>
              </a:rPr>
              <a:t> 4.7</a:t>
            </a:r>
            <a:endParaRPr lang="en-US" dirty="0" smtClean="0"/>
          </a:p>
          <a:p>
            <a:r>
              <a:rPr lang="en-US" dirty="0"/>
              <a:t>Introduction to High Performance Computing for Scientists and </a:t>
            </a:r>
            <a:r>
              <a:rPr lang="en-US" dirty="0" smtClean="0"/>
              <a:t>Engineers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Georg Hager &amp; Gerhard Wellein</a:t>
            </a:r>
            <a:br>
              <a:rPr lang="nl-BE" dirty="0" smtClean="0"/>
            </a:br>
            <a:r>
              <a:rPr lang="nl-BE" dirty="0" smtClean="0"/>
              <a:t>Chapman &amp; Hall, 2010</a:t>
            </a:r>
            <a:endParaRPr lang="en-US" b="1" dirty="0"/>
          </a:p>
          <a:p>
            <a:r>
              <a:rPr lang="en-US" dirty="0" smtClean="0">
                <a:hlinkClick r:id="rId5"/>
              </a:rPr>
              <a:t>Why has CPU frequency ceased to grow?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Profilers</a:t>
            </a:r>
          </a:p>
          <a:p>
            <a:pPr lvl="1"/>
            <a:r>
              <a:rPr lang="en-US" dirty="0" err="1" smtClean="0"/>
              <a:t>gprof</a:t>
            </a:r>
            <a:endParaRPr lang="en-US" dirty="0" smtClean="0"/>
          </a:p>
          <a:p>
            <a:pPr lvl="1"/>
            <a:r>
              <a:rPr lang="en-US" dirty="0" err="1" smtClean="0"/>
              <a:t>Scalasca</a:t>
            </a:r>
            <a:endParaRPr lang="en-US" dirty="0" smtClean="0"/>
          </a:p>
          <a:p>
            <a:pPr lvl="1"/>
            <a:r>
              <a:rPr lang="en-US" dirty="0" err="1" smtClean="0"/>
              <a:t>AllineaForge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r>
              <a:rPr lang="en-US" dirty="0" smtClean="0"/>
              <a:t>Hardware information</a:t>
            </a:r>
          </a:p>
          <a:p>
            <a:pPr lvl="1"/>
            <a:r>
              <a:rPr lang="en-US" dirty="0" err="1" smtClean="0"/>
              <a:t>lscpu</a:t>
            </a:r>
            <a:r>
              <a:rPr lang="en-US" dirty="0" smtClean="0"/>
              <a:t>: CPU information, including cache size and NUMA configuration</a:t>
            </a:r>
          </a:p>
          <a:p>
            <a:pPr lvl="1"/>
            <a:r>
              <a:rPr lang="en-US" dirty="0" err="1" smtClean="0"/>
              <a:t>lstopo</a:t>
            </a:r>
            <a:r>
              <a:rPr lang="en-US" dirty="0" smtClean="0"/>
              <a:t>-no-graphics: more detailed cache topology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mlc</a:t>
            </a:r>
            <a:r>
              <a:rPr lang="en-US" dirty="0" smtClean="0"/>
              <a:t>: provides memory bandwidth &amp; latency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Use a profiler,</a:t>
            </a:r>
            <a:br>
              <a:rPr lang="en-US" sz="2800" dirty="0" smtClean="0"/>
            </a:br>
            <a:r>
              <a:rPr lang="en-US" sz="2800" dirty="0" smtClean="0"/>
              <a:t>it is the law!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/>
              <a:t>vectorization</a:t>
            </a:r>
          </a:p>
          <a:p>
            <a:pPr lvl="2"/>
            <a:r>
              <a:rPr lang="en-US" dirty="0" smtClean="0"/>
              <a:t>compiler flags, programmer can/should help</a:t>
            </a:r>
          </a:p>
          <a:p>
            <a:pPr lvl="1"/>
            <a:r>
              <a:rPr lang="en-US" dirty="0" smtClean="0"/>
              <a:t>multicore</a:t>
            </a:r>
          </a:p>
          <a:p>
            <a:pPr lvl="2"/>
            <a:r>
              <a:rPr lang="en-US" dirty="0" err="1" smtClean="0"/>
              <a:t>OpenMP</a:t>
            </a:r>
            <a:r>
              <a:rPr lang="en-US" dirty="0" smtClean="0"/>
              <a:t>/</a:t>
            </a:r>
            <a:r>
              <a:rPr lang="en-US" dirty="0" err="1" smtClean="0"/>
              <a:t>pthreads</a:t>
            </a:r>
            <a:r>
              <a:rPr lang="en-US" dirty="0" smtClean="0"/>
              <a:t>: programmer's job</a:t>
            </a:r>
          </a:p>
          <a:p>
            <a:pPr lvl="1"/>
            <a:r>
              <a:rPr lang="en-US" dirty="0" smtClean="0"/>
              <a:t>multiple nodes, i.e., distributed</a:t>
            </a:r>
          </a:p>
          <a:p>
            <a:pPr lvl="2"/>
            <a:r>
              <a:rPr lang="en-US" dirty="0" smtClean="0"/>
              <a:t>MPI/CAF/UPC/Chapel: programmer's job</a:t>
            </a:r>
          </a:p>
          <a:p>
            <a:pPr lvl="1"/>
            <a:r>
              <a:rPr lang="en-US" dirty="0" smtClean="0"/>
              <a:t>GPGPU</a:t>
            </a:r>
          </a:p>
          <a:p>
            <a:pPr lvl="2"/>
            <a:r>
              <a:rPr lang="en-US" dirty="0" smtClean="0"/>
              <a:t>CUDA/</a:t>
            </a:r>
            <a:r>
              <a:rPr lang="en-US" dirty="0" err="1" smtClean="0"/>
              <a:t>OpenACC</a:t>
            </a:r>
            <a:r>
              <a:rPr lang="en-US" dirty="0" smtClean="0"/>
              <a:t>/OpenCL: programmer's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981290" y="3284984"/>
            <a:ext cx="1479142" cy="1656184"/>
            <a:chOff x="6553200" y="3284984"/>
            <a:chExt cx="1479142" cy="165618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179040" cy="16561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76256" y="3851466"/>
              <a:ext cx="1156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Hybrid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21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RAM</a:t>
            </a:r>
          </a:p>
          <a:p>
            <a:pPr lvl="1"/>
            <a:r>
              <a:rPr lang="en-US" dirty="0" err="1" smtClean="0"/>
              <a:t>ivybridge</a:t>
            </a:r>
            <a:r>
              <a:rPr lang="en-US" dirty="0" smtClean="0"/>
              <a:t> (dual socket, 10 core): 93 GB/s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aswell</a:t>
            </a:r>
            <a:r>
              <a:rPr lang="en-US" dirty="0" smtClean="0"/>
              <a:t> (dual socket, 12 core): 110 GB/s</a:t>
            </a:r>
          </a:p>
          <a:p>
            <a:pPr lvl="1"/>
            <a:r>
              <a:rPr lang="en-US" dirty="0" err="1" smtClean="0"/>
              <a:t>broadwell</a:t>
            </a:r>
            <a:r>
              <a:rPr lang="en-US" dirty="0" smtClean="0"/>
              <a:t> (dual socket, 14 core): 125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</a:t>
            </a:r>
            <a:r>
              <a:rPr lang="en-US" dirty="0" smtClean="0"/>
              <a:t>GB/s</a:t>
            </a:r>
          </a:p>
          <a:p>
            <a:pPr lvl="1"/>
            <a:r>
              <a:rPr lang="en-US" dirty="0" err="1" smtClean="0"/>
              <a:t>haswell</a:t>
            </a:r>
            <a:r>
              <a:rPr lang="en-US" dirty="0" smtClean="0"/>
              <a:t>: 30 GB/s</a:t>
            </a:r>
            <a:endParaRPr lang="nl-BE" dirty="0"/>
          </a:p>
          <a:p>
            <a:pPr lvl="1"/>
            <a:r>
              <a:rPr lang="nl-BE" dirty="0" err="1"/>
              <a:t>broadwell</a:t>
            </a:r>
            <a:r>
              <a:rPr lang="nl-BE" dirty="0"/>
              <a:t>: 30 </a:t>
            </a:r>
            <a:r>
              <a:rPr lang="nl-BE" dirty="0" smtClean="0"/>
              <a:t>GB/s</a:t>
            </a:r>
            <a:endParaRPr lang="en-US" dirty="0" smtClean="0"/>
          </a:p>
          <a:p>
            <a:r>
              <a:rPr lang="en-US" dirty="0" smtClean="0"/>
              <a:t>GPGPU RAM (GDDR5@750MHz, K40c): 288.0 GB/s</a:t>
            </a:r>
          </a:p>
          <a:p>
            <a:r>
              <a:rPr lang="en-US" dirty="0" smtClean="0"/>
              <a:t>SATA revision 3: 0.6 GB/s</a:t>
            </a:r>
          </a:p>
          <a:p>
            <a:r>
              <a:rPr lang="en-US" dirty="0" smtClean="0"/>
              <a:t>SATA revision 3.2: 2.0 GB/s</a:t>
            </a:r>
          </a:p>
          <a:p>
            <a:r>
              <a:rPr lang="en-US" dirty="0" smtClean="0"/>
              <a:t>SAS 3: 1.2 GB/s</a:t>
            </a:r>
          </a:p>
          <a:p>
            <a:r>
              <a:rPr lang="en-US" dirty="0" smtClean="0"/>
              <a:t>PCI Express 3.0 (16x): 15.75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QDR 4x: 4.0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bandwidth depends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5256</TotalTime>
  <Words>1319</Words>
  <Application>Microsoft Office PowerPoint</Application>
  <PresentationFormat>On-screen Show (4:3)</PresentationFormat>
  <Paragraphs>501</Paragraphs>
  <Slides>41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Cambria Math</vt:lpstr>
      <vt:lpstr>Courier New</vt:lpstr>
      <vt:lpstr>Symbol</vt:lpstr>
      <vt:lpstr>Office Theme</vt:lpstr>
      <vt:lpstr>Equation</vt:lpstr>
      <vt:lpstr>HPC efficiency considerations</vt:lpstr>
      <vt:lpstr>Introduction</vt:lpstr>
      <vt:lpstr>Moore's law</vt:lpstr>
      <vt:lpstr>Parallelism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Note of caution</vt:lpstr>
      <vt:lpstr>False sharing</vt:lpstr>
      <vt:lpstr>Cache lines again</vt:lpstr>
      <vt:lpstr>Conclusion</vt:lpstr>
      <vt:lpstr>Useful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122</cp:revision>
  <dcterms:created xsi:type="dcterms:W3CDTF">2014-09-30T05:33:26Z</dcterms:created>
  <dcterms:modified xsi:type="dcterms:W3CDTF">2017-08-17T14:38:55Z</dcterms:modified>
</cp:coreProperties>
</file>