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89" r:id="rId2"/>
    <p:sldId id="28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0" r:id="rId12"/>
    <p:sldId id="270" r:id="rId13"/>
    <p:sldId id="272" r:id="rId14"/>
    <p:sldId id="284" r:id="rId15"/>
    <p:sldId id="285" r:id="rId16"/>
    <p:sldId id="281" r:id="rId17"/>
    <p:sldId id="282" r:id="rId18"/>
    <p:sldId id="271" r:id="rId19"/>
    <p:sldId id="274" r:id="rId20"/>
    <p:sldId id="275" r:id="rId21"/>
    <p:sldId id="273" r:id="rId22"/>
    <p:sldId id="277" r:id="rId23"/>
    <p:sldId id="276" r:id="rId24"/>
    <p:sldId id="278" r:id="rId25"/>
    <p:sldId id="279" r:id="rId26"/>
    <p:sldId id="280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97" d="100"/>
          <a:sy n="97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86F1-78EA-4A32-8D12-1F28CCE43A8D}" type="datetimeFigureOut">
              <a:rPr lang="en-US" smtClean="0"/>
              <a:t>2017-02-20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6D822-3532-4288-A765-5C2355C1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AD2A-13EC-46C7-9287-3CACAC3798D5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6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06E8-3793-4EB5-8012-97A6BFC78375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B9-2650-4E82-9375-3AD81E2FC1C9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3CEC-9565-4823-A6C8-B34B815EB4CE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1CD9-EE9A-4CFE-A7E1-729B5C9F077D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7943-CAAB-4232-A550-28565CC8A736}" type="datetime1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22B3-9CAA-48F4-B0A5-AAC29DCE38BB}" type="datetime1">
              <a:rPr lang="en-US" smtClean="0"/>
              <a:t>2017-02-20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A515-885F-453F-9DB6-FB7EBDD5269C}" type="datetime1">
              <a:rPr lang="en-US" smtClean="0"/>
              <a:t>2017-02-20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2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C002-0A7D-4B38-A829-C7867DEAC314}" type="datetime1">
              <a:rPr lang="en-US" smtClean="0"/>
              <a:t>2017-02-20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AE77-813F-4EB7-92DB-CEFC7AEFB117}" type="datetime1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8A7DD-E8A7-4B8B-A1C0-3939B552071F}" type="datetime1">
              <a:rPr lang="en-US" smtClean="0"/>
              <a:t>2017-02-20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26-7F7C-417D-882D-6FCBBDE254C3}" type="datetime1">
              <a:rPr lang="en-US" smtClean="0"/>
              <a:t>2017-02-20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73DF-BCDA-4600-B448-AFBDB22F4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Essential C++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Basic language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409" y="5130312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3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smtClean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/>
              <a:t> (or),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smtClean="0"/>
              <a:t> (not)</a:t>
            </a:r>
          </a:p>
          <a:p>
            <a:r>
              <a:rPr lang="en-US" dirty="0"/>
              <a:t>C</a:t>
            </a:r>
            <a:r>
              <a:rPr lang="en-US" dirty="0" smtClean="0"/>
              <a:t>omparison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?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9027" y="5787820"/>
            <a:ext cx="16113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x, y, d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/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3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is case sensitive</a:t>
            </a:r>
          </a:p>
          <a:p>
            <a:pPr lvl="1"/>
            <a:r>
              <a:rPr lang="en-US" dirty="0" smtClean="0"/>
              <a:t>language keywords</a:t>
            </a:r>
          </a:p>
          <a:p>
            <a:pPr lvl="1"/>
            <a:r>
              <a:rPr lang="en-US" dirty="0" smtClean="0"/>
              <a:t>variable, function, class names</a:t>
            </a:r>
          </a:p>
          <a:p>
            <a:r>
              <a:rPr lang="en-US" dirty="0" smtClean="0"/>
              <a:t>Statements end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this is a comment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comment.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 smtClean="0"/>
              <a:t> contains coordinates in 2D, compute distance from origin, write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data.txt</a:t>
              </a:r>
              <a:endParaRPr lang="en-US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out.txt</a:t>
                </a:r>
                <a:endParaRPr lang="en-US" sz="1400" dirty="0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2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signature = declaration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 local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 smtClean="0"/>
              <a:t>Function arguments assigned at function call</a:t>
            </a:r>
          </a:p>
          <a:p>
            <a:r>
              <a:rPr lang="en-US" dirty="0" err="1" smtClean="0"/>
              <a:t>Cfr</a:t>
            </a:r>
            <a:r>
              <a:rPr lang="en-US" dirty="0" smtClean="0"/>
              <a:t>.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1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 versus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value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Modifications in </a:t>
            </a:r>
            <a:r>
              <a:rPr lang="en-US" dirty="0" err="1" smtClean="0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by reference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Modifications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4450"/>
            <a:ext cx="304308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result *= n--;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14850" y="2344450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7950" y="3848100"/>
            <a:ext cx="2019300" cy="975028"/>
            <a:chOff x="1782925" y="3027889"/>
            <a:chExt cx="2019300" cy="975028"/>
          </a:xfrm>
        </p:grpSpPr>
        <p:sp>
          <p:nvSpPr>
            <p:cNvPr id="9" name="TextBox 8"/>
            <p:cNvSpPr txBox="1"/>
            <p:nvPr/>
          </p:nvSpPr>
          <p:spPr>
            <a:xfrm>
              <a:off x="1782925" y="3602807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398298" cy="3187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8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with same name but at least one distinct argument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However: generic programming, see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can call itself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904174"/>
              </p:ext>
            </p:extLst>
          </p:nvPr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08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in, results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</a:t>
            </a:r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streams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</a:t>
            </a:r>
          </a:p>
          <a:p>
            <a:pPr lvl="1"/>
            <a:r>
              <a:rPr lang="en-US" dirty="0" smtClean="0"/>
              <a:t>standard input: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 smtClean="0"/>
              <a:t> (via keyboard, I/O redirection)</a:t>
            </a:r>
          </a:p>
          <a:p>
            <a:pPr lvl="1"/>
            <a:r>
              <a:rPr lang="en-US" dirty="0" smtClean="0"/>
              <a:t>files (see later)</a:t>
            </a:r>
          </a:p>
          <a:p>
            <a:r>
              <a:rPr lang="en-US" dirty="0" smtClean="0"/>
              <a:t>Writing to</a:t>
            </a:r>
          </a:p>
          <a:p>
            <a:pPr lvl="1"/>
            <a:r>
              <a:rPr lang="en-US" dirty="0" smtClean="0"/>
              <a:t>standard output: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 (to screen, I/O redirection)</a:t>
            </a:r>
          </a:p>
          <a:p>
            <a:pPr lvl="1"/>
            <a:r>
              <a:rPr lang="en-US" dirty="0" smtClean="0"/>
              <a:t>standard error: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 smtClean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Operator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 smtClean="0">
                  <a:solidFill>
                    <a:srgbClr val="C00000"/>
                  </a:solidFill>
                </a:rPr>
                <a:t> to 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35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93194" y="2423057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</p:spTree>
    <p:extLst>
      <p:ext uri="{BB962C8B-B14F-4D97-AF65-F5344CB8AC3E}">
        <p14:creationId xmlns:p14="http://schemas.microsoft.com/office/powerpoint/2010/main" val="40864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operator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read string representation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 from standard input, assign to variable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cs typeface="Courier New" panose="02070309020205020404" pitchFamily="49" charset="0"/>
              </a:rPr>
              <a:t> on success,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, i.e., return value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 smtClean="0"/>
              <a:t> call to string representation, and write to standard output, write end-of-line to standard output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Linux/</a:t>
            </a:r>
            <a:r>
              <a:rPr lang="en-US" dirty="0" err="1" smtClean="0"/>
              <a:t>MacOS</a:t>
            </a:r>
            <a:r>
              <a:rPr lang="en-US" dirty="0" smtClean="0"/>
              <a:t> X,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 smtClean="0"/>
              <a:t> +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 on Windows).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a, b;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n-US" dirty="0" smtClean="0"/>
              <a:t>reatest common divisor (GCD)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Repetition statement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!=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46543" y="5519887"/>
            <a:ext cx="276842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x - 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0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statement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while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Less frequently 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else if (y &lt; x)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while (x != y)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one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01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 smtClean="0"/>
              <a:t>Can be chained</a:t>
            </a:r>
          </a:p>
          <a:p>
            <a:r>
              <a:rPr lang="en-US" dirty="0" smtClean="0"/>
              <a:t>Conditional</a:t>
            </a:r>
            <a:br>
              <a:rPr lang="en-US" dirty="0" smtClean="0"/>
            </a:b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 &gt; 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31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/>
          <a:lstStyle/>
          <a:p>
            <a:r>
              <a:rPr lang="en-US" dirty="0" smtClean="0"/>
              <a:t>Repetition statement</a:t>
            </a:r>
          </a:p>
          <a:p>
            <a:r>
              <a:rPr lang="en-US" dirty="0" smtClean="0"/>
              <a:t>Initialization once, before first iteration</a:t>
            </a:r>
          </a:p>
          <a:p>
            <a:r>
              <a:rPr lang="en-US" dirty="0" smtClean="0"/>
              <a:t>Index modified after each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249145"/>
            <a:chOff x="5468585" y="4012192"/>
            <a:chExt cx="3575505" cy="1249145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71624" y="4131458"/>
              <a:ext cx="3372466" cy="1129879"/>
              <a:chOff x="-1153713" y="2382913"/>
              <a:chExt cx="3372466" cy="1129879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804906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53713" y="2382913"/>
                <a:ext cx="773190" cy="77593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TextBox 31"/>
          <p:cNvSpPr txBox="1"/>
          <p:nvPr/>
        </p:nvSpPr>
        <p:spPr>
          <a:xfrm>
            <a:off x="6892876" y="4012315"/>
            <a:ext cx="1913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Shortcut: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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59412"/>
              </p:ext>
            </p:extLst>
          </p:nvPr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 executed zero or more times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53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Interrupt repetition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6585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if (name == "quit")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break;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"Hi " &lt;&lt;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"Bye"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555226" y="3556845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8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Blocks: one or more statements</a:t>
            </a:r>
          </a:p>
          <a:p>
            <a:r>
              <a:rPr lang="en-US" dirty="0" smtClean="0"/>
              <a:t>Enclosed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 smtClean="0"/>
              <a:t>Defines 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3533625"/>
            <a:ext cx="53450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511358" y="443310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511358" y="4972099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511358" y="541087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11358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5524841" y="3083113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do this:</a:t>
            </a:r>
            <a:br>
              <a:rPr lang="en-US" sz="2400" dirty="0" smtClean="0"/>
            </a:br>
            <a:r>
              <a:rPr lang="en-US" sz="2400" dirty="0" smtClean="0"/>
              <a:t>confusing!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47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Contiguous data storage in memory, fixed size</a:t>
            </a:r>
          </a:p>
          <a:p>
            <a:r>
              <a:rPr lang="en-US" dirty="0" smtClean="0"/>
              <a:t>Homogeneous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(double)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(double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</a:t>
              </a:r>
              <a:r>
                <a:rPr lang="en-US" sz="2000" dirty="0" smtClean="0">
                  <a:solidFill>
                    <a:srgbClr val="C00000"/>
                  </a:solidFill>
                </a:rPr>
                <a:t>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850780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0.0</a:t>
                </a:r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1.0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.0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v[0]</a:t>
                </a:r>
                <a:endParaRPr lang="en-US" sz="16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v[1]</a:t>
                </a:r>
                <a:endParaRPr lang="en-US" sz="16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v[2]</a:t>
                </a:r>
                <a:endParaRPr lang="en-US" sz="16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v[3]</a:t>
                </a:r>
                <a:endParaRPr lang="en-US" sz="16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v[4]</a:t>
                </a:r>
                <a:endParaRPr lang="en-US" sz="1600" dirty="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0-based</a:t>
            </a:r>
          </a:p>
          <a:p>
            <a:r>
              <a:rPr lang="en-US" sz="2400" dirty="0" smtClean="0"/>
              <a:t>indexing!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Alternative(?): STL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 smtClean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24492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n = 5;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v[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value of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array values in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 smtClean="0"/>
                <a:t> </a:t>
              </a:r>
              <a:br>
                <a:rPr lang="en-US" sz="2000" dirty="0" smtClean="0"/>
              </a:br>
              <a:r>
                <a:rPr lang="en-US" sz="2000" dirty="0" err="1" smtClean="0"/>
                <a:t>can not</a:t>
              </a:r>
              <a:r>
                <a:rPr lang="en-US" sz="2000" dirty="0" smtClean="0"/>
                <a:t>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compile error!!!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minimal C++ program: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Compile &amp; link</a:t>
            </a:r>
          </a:p>
          <a:p>
            <a:endParaRPr lang="en-US" dirty="0"/>
          </a:p>
          <a:p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536877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-Wall  -g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declarations of (standard) libraries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definition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Statements in function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 smtClean="0">
                  <a:solidFill>
                    <a:srgbClr val="C00000"/>
                  </a:solidFill>
                </a:rPr>
                <a:t> function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required for I/O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program's exit code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473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name conflicts</a:t>
            </a:r>
          </a:p>
          <a:p>
            <a:pPr lvl="1"/>
            <a:r>
              <a:rPr lang="en-US" dirty="0" smtClean="0"/>
              <a:t>functions/variables with same name in multiple contexts</a:t>
            </a:r>
          </a:p>
          <a:p>
            <a:r>
              <a:rPr lang="en-US" dirty="0" smtClean="0"/>
              <a:t>E.g., standard library in namespace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Either</a:t>
            </a:r>
          </a:p>
          <a:p>
            <a:pPr lvl="1"/>
            <a:r>
              <a:rPr lang="en-US" dirty="0" smtClean="0"/>
              <a:t>prefix with namespace,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 smtClean="0"/>
              <a:t>, or</a:t>
            </a:r>
          </a:p>
          <a:p>
            <a:pPr lvl="1"/>
            <a:r>
              <a:rPr lang="en-US" dirty="0" smtClean="0"/>
              <a:t>use namespace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8" y="5018751"/>
            <a:ext cx="7234060" cy="480122"/>
            <a:chOff x="-2444419" y="3913434"/>
            <a:chExt cx="7234060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assumed in slides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444419" y="4112712"/>
              <a:ext cx="230676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51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Writing to terminal,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use namespace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 smtClean="0">
                  <a:solidFill>
                    <a:srgbClr val="C00000"/>
                  </a:solidFill>
                </a:rPr>
                <a:t>,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115136" y="3188012"/>
            <a:ext cx="2329045" cy="1140748"/>
            <a:chOff x="1030021" y="2944201"/>
            <a:chExt cx="2329045" cy="1140748"/>
          </a:xfrm>
        </p:grpSpPr>
        <p:sp>
          <p:nvSpPr>
            <p:cNvPr id="31" name="TextBox 30"/>
            <p:cNvSpPr txBox="1"/>
            <p:nvPr/>
          </p:nvSpPr>
          <p:spPr>
            <a:xfrm>
              <a:off x="1030021" y="3684839"/>
              <a:ext cx="232904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"send to" </a:t>
              </a:r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operator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59044" y="2944201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stCxn id="31" idx="0"/>
              <a:endCxn id="32" idx="2"/>
            </p:cNvCxnSpPr>
            <p:nvPr/>
          </p:nvCxnSpPr>
          <p:spPr>
            <a:xfrm flipH="1" flipV="1">
              <a:off x="1284950" y="3225045"/>
              <a:ext cx="909594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 smtClean="0"/>
              <a:t>: string constant, i.e., text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3730852" y="3165633"/>
            <a:ext cx="251811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31" idx="0"/>
            <a:endCxn id="42" idx="2"/>
          </p:cNvCxnSpPr>
          <p:nvPr/>
        </p:nvCxnSpPr>
        <p:spPr>
          <a:xfrm flipV="1">
            <a:off x="3279659" y="3446477"/>
            <a:ext cx="577099" cy="482173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things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56154" y="2322613"/>
            <a:ext cx="3677265" cy="1678681"/>
            <a:chOff x="2044622" y="2944201"/>
            <a:chExt cx="3677265" cy="1678681"/>
          </a:xfrm>
        </p:grpSpPr>
        <p:sp>
          <p:nvSpPr>
            <p:cNvPr id="7" name="TextBox 6"/>
            <p:cNvSpPr txBox="1"/>
            <p:nvPr/>
          </p:nvSpPr>
          <p:spPr>
            <a:xfrm>
              <a:off x="2578636" y="4222772"/>
              <a:ext cx="3143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passed at runtime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44622" y="2944201"/>
              <a:ext cx="75150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420372" y="3225045"/>
              <a:ext cx="1729890" cy="9977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177942" y="2818795"/>
            <a:ext cx="512226" cy="280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0"/>
            <a:endCxn id="13" idx="2"/>
          </p:cNvCxnSpPr>
          <p:nvPr/>
        </p:nvCxnSpPr>
        <p:spPr>
          <a:xfrm flipH="1" flipV="1">
            <a:off x="3434055" y="3099639"/>
            <a:ext cx="1827739" cy="501545"/>
          </a:xfrm>
          <a:prstGeom prst="straightConnector1">
            <a:avLst/>
          </a:prstGeom>
          <a:ln w="1905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 smtClean="0">
                  <a:solidFill>
                    <a:srgbClr val="C00000"/>
                  </a:solidFill>
                </a:rPr>
                <a:t>st</a:t>
              </a:r>
              <a:r>
                <a:rPr lang="en-US" sz="2000" dirty="0" smtClean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Assigned when</a:t>
            </a:r>
          </a:p>
          <a:p>
            <a:r>
              <a:rPr lang="en-US" dirty="0" smtClean="0"/>
              <a:t>program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 for values in memory (RAM)</a:t>
            </a:r>
          </a:p>
          <a:p>
            <a:r>
              <a:rPr lang="en-US" dirty="0" smtClean="0"/>
              <a:t>Names start with letter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smtClean="0"/>
              <a:t>, can contain digits</a:t>
            </a:r>
          </a:p>
          <a:p>
            <a:r>
              <a:rPr lang="en-US" dirty="0" smtClean="0"/>
              <a:t>Value can change during run</a:t>
            </a:r>
          </a:p>
          <a:p>
            <a:r>
              <a:rPr lang="en-US" dirty="0" smtClean="0"/>
              <a:t>Must be declared, i.e.,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  <a:endParaRPr lang="en-US" sz="2000" dirty="0">
                <a:solidFill>
                  <a:srgbClr val="C0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051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 smtClean="0"/>
              <a:t>: character,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string: </a:t>
            </a:r>
            <a:r>
              <a:rPr lang="en-US" dirty="0" smtClean="0">
                <a:cs typeface="Courier New" panose="02070309020205020404" pitchFamily="49" charset="0"/>
              </a:rPr>
              <a:t>character sequence,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: integer number,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: single precision floating point number,</a:t>
            </a:r>
            <a:br>
              <a:rPr lang="en-US" dirty="0" smtClean="0"/>
            </a:br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 smtClean="0"/>
              <a:t>4 byte representation</a:t>
            </a:r>
          </a:p>
          <a:p>
            <a:pPr lvl="1"/>
            <a:r>
              <a:rPr lang="en-US" dirty="0" smtClean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-38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 smtClean="0">
                <a:sym typeface="Symbol" panose="05050102010706020507" pitchFamily="18" charset="2"/>
              </a:rPr>
              <a:t></a:t>
            </a:r>
            <a:r>
              <a:rPr lang="en-US" dirty="0" smtClean="0"/>
              <a:t> [-10</a:t>
            </a:r>
            <a:r>
              <a:rPr lang="en-US" baseline="30000" dirty="0" smtClean="0"/>
              <a:t>38</a:t>
            </a:r>
            <a:r>
              <a:rPr lang="en-US" dirty="0" smtClean="0"/>
              <a:t>, 10</a:t>
            </a:r>
            <a:r>
              <a:rPr lang="en-US" baseline="30000" dirty="0" smtClean="0"/>
              <a:t>38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 smtClean="0"/>
              <a:t>: double precision floating point number</a:t>
            </a:r>
          </a:p>
          <a:p>
            <a:pPr lvl="1"/>
            <a:r>
              <a:rPr lang="en-US" dirty="0" smtClean="0"/>
              <a:t>8 byte representation</a:t>
            </a:r>
          </a:p>
          <a:p>
            <a:pPr lvl="1"/>
            <a:r>
              <a:rPr lang="en-US" dirty="0" smtClean="0"/>
              <a:t>15 significant digits</a:t>
            </a:r>
            <a:r>
              <a:rPr lang="en-US" dirty="0"/>
              <a:t> , smallest </a:t>
            </a:r>
            <a:r>
              <a:rPr lang="en-US" dirty="0" smtClean="0"/>
              <a:t>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 smtClean="0"/>
              <a:t> 10</a:t>
            </a:r>
            <a:r>
              <a:rPr lang="en-US" baseline="30000" dirty="0" smtClean="0"/>
              <a:t>-312</a:t>
            </a:r>
            <a:endParaRPr lang="en-US" dirty="0" smtClean="0"/>
          </a:p>
          <a:p>
            <a:pPr lvl="1"/>
            <a:r>
              <a:rPr lang="en-US" dirty="0" smtClean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</a:t>
            </a:r>
            <a:r>
              <a:rPr lang="en-US" dirty="0" smtClean="0"/>
              <a:t>10</a:t>
            </a:r>
            <a:r>
              <a:rPr lang="en-US" baseline="30000" dirty="0" smtClean="0"/>
              <a:t>312</a:t>
            </a:r>
            <a:r>
              <a:rPr lang="en-US" dirty="0" smtClean="0"/>
              <a:t>, 1e</a:t>
            </a:r>
            <a:r>
              <a:rPr lang="en-US" baseline="30000" dirty="0" smtClean="0"/>
              <a:t>312</a:t>
            </a:r>
            <a:r>
              <a:rPr lang="en-US" dirty="0" smtClean="0"/>
              <a:t>]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 smtClean="0"/>
              <a:t>: Boolean value, i.e.,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3118</TotalTime>
  <Words>2042</Words>
  <Application>Microsoft Office PowerPoint</Application>
  <PresentationFormat>On-screen Show (4:3)</PresentationFormat>
  <Paragraphs>512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Symbol</vt:lpstr>
      <vt:lpstr>Office Theme</vt:lpstr>
      <vt:lpstr>Equation</vt:lpstr>
      <vt:lpstr>Essential C++ Basic language features</vt:lpstr>
      <vt:lpstr>PowerPoint Presentation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statement</vt:lpstr>
      <vt:lpstr>Blocks</vt:lpstr>
      <vt:lpstr>Arrays</vt:lpstr>
      <vt:lpstr>Constants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</dc:title>
  <dc:creator>Geert Jan Bex</dc:creator>
  <cp:lastModifiedBy>Geert Jan Bex</cp:lastModifiedBy>
  <cp:revision>88</cp:revision>
  <dcterms:created xsi:type="dcterms:W3CDTF">2017-02-06T05:43:50Z</dcterms:created>
  <dcterms:modified xsi:type="dcterms:W3CDTF">2017-02-20T15:17:29Z</dcterms:modified>
</cp:coreProperties>
</file>