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0"/>
  </p:notesMasterIdLst>
  <p:sldIdLst>
    <p:sldId id="256" r:id="rId2"/>
    <p:sldId id="366" r:id="rId3"/>
    <p:sldId id="264" r:id="rId4"/>
    <p:sldId id="277" r:id="rId5"/>
    <p:sldId id="346" r:id="rId6"/>
    <p:sldId id="262" r:id="rId7"/>
    <p:sldId id="263" r:id="rId8"/>
    <p:sldId id="345" r:id="rId9"/>
    <p:sldId id="257" r:id="rId10"/>
    <p:sldId id="259" r:id="rId11"/>
    <p:sldId id="260" r:id="rId12"/>
    <p:sldId id="258" r:id="rId13"/>
    <p:sldId id="261" r:id="rId14"/>
    <p:sldId id="278" r:id="rId15"/>
    <p:sldId id="319" r:id="rId16"/>
    <p:sldId id="316" r:id="rId17"/>
    <p:sldId id="323" r:id="rId18"/>
    <p:sldId id="324" r:id="rId19"/>
    <p:sldId id="332" r:id="rId20"/>
    <p:sldId id="333" r:id="rId21"/>
    <p:sldId id="356" r:id="rId22"/>
    <p:sldId id="349" r:id="rId23"/>
    <p:sldId id="265" r:id="rId24"/>
    <p:sldId id="266" r:id="rId25"/>
    <p:sldId id="268" r:id="rId26"/>
    <p:sldId id="267" r:id="rId27"/>
    <p:sldId id="358" r:id="rId28"/>
    <p:sldId id="269" r:id="rId29"/>
    <p:sldId id="270" r:id="rId30"/>
    <p:sldId id="282" r:id="rId31"/>
    <p:sldId id="271" r:id="rId32"/>
    <p:sldId id="322" r:id="rId33"/>
    <p:sldId id="357" r:id="rId34"/>
    <p:sldId id="272" r:id="rId35"/>
    <p:sldId id="359" r:id="rId36"/>
    <p:sldId id="273" r:id="rId37"/>
    <p:sldId id="274" r:id="rId38"/>
    <p:sldId id="317" r:id="rId39"/>
    <p:sldId id="300" r:id="rId40"/>
    <p:sldId id="318" r:id="rId41"/>
    <p:sldId id="321" r:id="rId42"/>
    <p:sldId id="296" r:id="rId43"/>
    <p:sldId id="313" r:id="rId44"/>
    <p:sldId id="355" r:id="rId45"/>
    <p:sldId id="276" r:id="rId46"/>
    <p:sldId id="311" r:id="rId47"/>
    <p:sldId id="314" r:id="rId48"/>
    <p:sldId id="315" r:id="rId49"/>
    <p:sldId id="297" r:id="rId50"/>
    <p:sldId id="298" r:id="rId51"/>
    <p:sldId id="299" r:id="rId52"/>
    <p:sldId id="279" r:id="rId53"/>
    <p:sldId id="289" r:id="rId54"/>
    <p:sldId id="280" r:id="rId55"/>
    <p:sldId id="281" r:id="rId56"/>
    <p:sldId id="347" r:id="rId57"/>
    <p:sldId id="348" r:id="rId58"/>
    <p:sldId id="295" r:id="rId59"/>
    <p:sldId id="283" r:id="rId60"/>
    <p:sldId id="286" r:id="rId61"/>
    <p:sldId id="287" r:id="rId62"/>
    <p:sldId id="290" r:id="rId63"/>
    <p:sldId id="284" r:id="rId64"/>
    <p:sldId id="288" r:id="rId65"/>
    <p:sldId id="294" r:id="rId66"/>
    <p:sldId id="285" r:id="rId67"/>
    <p:sldId id="291" r:id="rId68"/>
    <p:sldId id="292" r:id="rId69"/>
    <p:sldId id="293" r:id="rId70"/>
    <p:sldId id="301" r:id="rId71"/>
    <p:sldId id="302" r:id="rId72"/>
    <p:sldId id="303" r:id="rId73"/>
    <p:sldId id="304" r:id="rId74"/>
    <p:sldId id="305" r:id="rId75"/>
    <p:sldId id="306" r:id="rId76"/>
    <p:sldId id="307" r:id="rId77"/>
    <p:sldId id="360" r:id="rId78"/>
    <p:sldId id="361" r:id="rId79"/>
    <p:sldId id="362" r:id="rId80"/>
    <p:sldId id="363" r:id="rId81"/>
    <p:sldId id="308" r:id="rId82"/>
    <p:sldId id="309" r:id="rId83"/>
    <p:sldId id="310" r:id="rId84"/>
    <p:sldId id="312" r:id="rId85"/>
    <p:sldId id="320" r:id="rId86"/>
    <p:sldId id="329" r:id="rId87"/>
    <p:sldId id="330" r:id="rId88"/>
    <p:sldId id="340" r:id="rId89"/>
    <p:sldId id="331" r:id="rId90"/>
    <p:sldId id="334" r:id="rId91"/>
    <p:sldId id="343" r:id="rId92"/>
    <p:sldId id="337" r:id="rId93"/>
    <p:sldId id="335" r:id="rId94"/>
    <p:sldId id="339" r:id="rId95"/>
    <p:sldId id="341" r:id="rId96"/>
    <p:sldId id="338" r:id="rId97"/>
    <p:sldId id="342" r:id="rId98"/>
    <p:sldId id="344" r:id="rId99"/>
    <p:sldId id="350" r:id="rId100"/>
    <p:sldId id="351" r:id="rId101"/>
    <p:sldId id="352" r:id="rId102"/>
    <p:sldId id="354" r:id="rId103"/>
    <p:sldId id="353" r:id="rId104"/>
    <p:sldId id="325" r:id="rId105"/>
    <p:sldId id="326" r:id="rId106"/>
    <p:sldId id="327" r:id="rId107"/>
    <p:sldId id="365" r:id="rId108"/>
    <p:sldId id="364" r:id="rId109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D5C32D-C882-4855-A7E5-DA147226032A}">
          <p14:sldIdLst>
            <p14:sldId id="256"/>
            <p14:sldId id="366"/>
          </p14:sldIdLst>
        </p14:section>
        <p14:section name="Introduction" id="{1112C0AE-9B9B-41AD-B3C6-EC8FBEA857D8}">
          <p14:sldIdLst>
            <p14:sldId id="264"/>
            <p14:sldId id="277"/>
            <p14:sldId id="346"/>
          </p14:sldIdLst>
        </p14:section>
        <p14:section name="Code format" id="{BF7D4BFB-70F5-4DE3-9D4A-ED3AA373D039}">
          <p14:sldIdLst>
            <p14:sldId id="262"/>
            <p14:sldId id="263"/>
            <p14:sldId id="345"/>
          </p14:sldIdLst>
        </p14:section>
        <p14:section name="Basic data types" id="{C0548B1B-EE37-4A1C-9D9E-1DEA2E3D3D68}">
          <p14:sldIdLst>
            <p14:sldId id="257"/>
            <p14:sldId id="259"/>
            <p14:sldId id="260"/>
            <p14:sldId id="258"/>
            <p14:sldId id="261"/>
            <p14:sldId id="278"/>
            <p14:sldId id="319"/>
            <p14:sldId id="316"/>
            <p14:sldId id="323"/>
            <p14:sldId id="324"/>
            <p14:sldId id="332"/>
            <p14:sldId id="333"/>
            <p14:sldId id="356"/>
            <p14:sldId id="349"/>
          </p14:sldIdLst>
        </p14:section>
        <p14:section name="Control constructs" id="{7E7A2D90-FD40-47E4-AEE7-C8E6CB3DCF9A}">
          <p14:sldIdLst>
            <p14:sldId id="265"/>
            <p14:sldId id="266"/>
            <p14:sldId id="268"/>
            <p14:sldId id="267"/>
            <p14:sldId id="358"/>
            <p14:sldId id="269"/>
            <p14:sldId id="270"/>
            <p14:sldId id="282"/>
            <p14:sldId id="271"/>
            <p14:sldId id="322"/>
            <p14:sldId id="357"/>
            <p14:sldId id="272"/>
            <p14:sldId id="359"/>
          </p14:sldIdLst>
        </p14:section>
        <p14:section name="Arrays" id="{24789801-8C63-4D70-9021-C1DB6DF40FAB}">
          <p14:sldIdLst>
            <p14:sldId id="273"/>
            <p14:sldId id="274"/>
            <p14:sldId id="317"/>
            <p14:sldId id="300"/>
            <p14:sldId id="318"/>
            <p14:sldId id="321"/>
            <p14:sldId id="296"/>
            <p14:sldId id="313"/>
            <p14:sldId id="355"/>
            <p14:sldId id="276"/>
          </p14:sldIdLst>
        </p14:section>
        <p14:section name="Pointers" id="{E6FAE1FA-D870-47E9-86A0-531BE3682849}">
          <p14:sldIdLst>
            <p14:sldId id="311"/>
            <p14:sldId id="314"/>
            <p14:sldId id="315"/>
          </p14:sldIdLst>
        </p14:section>
        <p14:section name="User defined types" id="{F35D787E-DD8E-44B6-9B72-B96C03565E7A}">
          <p14:sldIdLst>
            <p14:sldId id="297"/>
            <p14:sldId id="298"/>
            <p14:sldId id="299"/>
          </p14:sldIdLst>
        </p14:section>
        <p14:section name="Procedures" id="{1FB1769C-2195-40ED-8BB2-8CE9AE83BAD6}">
          <p14:sldIdLst>
            <p14:sldId id="279"/>
            <p14:sldId id="289"/>
            <p14:sldId id="280"/>
            <p14:sldId id="281"/>
            <p14:sldId id="347"/>
            <p14:sldId id="348"/>
            <p14:sldId id="295"/>
            <p14:sldId id="283"/>
            <p14:sldId id="286"/>
            <p14:sldId id="287"/>
            <p14:sldId id="290"/>
            <p14:sldId id="284"/>
            <p14:sldId id="288"/>
            <p14:sldId id="294"/>
          </p14:sldIdLst>
        </p14:section>
        <p14:section name="Modules" id="{D602209D-ED69-4334-AA43-56E0A4D20DBE}">
          <p14:sldIdLst>
            <p14:sldId id="285"/>
            <p14:sldId id="291"/>
            <p14:sldId id="292"/>
            <p14:sldId id="293"/>
            <p14:sldId id="301"/>
            <p14:sldId id="302"/>
            <p14:sldId id="303"/>
            <p14:sldId id="304"/>
            <p14:sldId id="305"/>
            <p14:sldId id="306"/>
            <p14:sldId id="307"/>
            <p14:sldId id="360"/>
            <p14:sldId id="361"/>
            <p14:sldId id="362"/>
            <p14:sldId id="363"/>
            <p14:sldId id="308"/>
            <p14:sldId id="309"/>
            <p14:sldId id="310"/>
            <p14:sldId id="312"/>
          </p14:sldIdLst>
        </p14:section>
        <p14:section name="File I/O" id="{CF804DA1-39C5-4934-BECB-A4D50B7CBB97}">
          <p14:sldIdLst>
            <p14:sldId id="320"/>
            <p14:sldId id="329"/>
            <p14:sldId id="330"/>
            <p14:sldId id="340"/>
            <p14:sldId id="331"/>
            <p14:sldId id="334"/>
            <p14:sldId id="343"/>
            <p14:sldId id="337"/>
            <p14:sldId id="335"/>
            <p14:sldId id="339"/>
            <p14:sldId id="341"/>
            <p14:sldId id="338"/>
            <p14:sldId id="342"/>
            <p14:sldId id="344"/>
          </p14:sldIdLst>
        </p14:section>
        <p14:section name="Command line interaction" id="{DF70B64E-DF5F-4836-90CB-C73A97923987}">
          <p14:sldIdLst>
            <p14:sldId id="350"/>
            <p14:sldId id="351"/>
            <p14:sldId id="352"/>
            <p14:sldId id="354"/>
            <p14:sldId id="353"/>
          </p14:sldIdLst>
        </p14:section>
        <p14:section name="Conclusiion" id="{49636F6C-E540-4819-8581-F4748A4923DF}">
          <p14:sldIdLst>
            <p14:sldId id="325"/>
            <p14:sldId id="326"/>
            <p14:sldId id="327"/>
            <p14:sldId id="365"/>
            <p14:sldId id="3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133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63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BA2ED-5AA5-45EB-86C5-5B4030CA0EE6}" type="datetimeFigureOut">
              <a:rPr lang="nl-BE" smtClean="0"/>
              <a:t>2016-12-19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4D95A-7BE6-4DE1-92CA-01851FAF46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6616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D95A-7BE6-4DE1-92CA-01851FAF4668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704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C226-3D62-406B-9AAA-01AEA687737B}" type="datetime1">
              <a:rPr lang="nl-BE" smtClean="0"/>
              <a:t>2016-12-19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222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594C-03A8-4C8C-9983-289927E59173}" type="datetime1">
              <a:rPr lang="nl-BE" smtClean="0"/>
              <a:t>2016-12-19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949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CBC2-5615-463F-8E18-D359A54F7593}" type="datetime1">
              <a:rPr lang="nl-BE" smtClean="0"/>
              <a:t>2016-12-19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318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ADFD2-26A8-4F39-8B79-80542D724075}" type="datetime1">
              <a:rPr lang="nl-BE" smtClean="0"/>
              <a:t>2016-12-19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627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C25C-32C4-4DBB-ADD9-BE68666BBA92}" type="datetime1">
              <a:rPr lang="nl-BE" smtClean="0"/>
              <a:t>2016-12-19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94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D939-7395-4403-AE8A-744D5E8EBC57}" type="datetime1">
              <a:rPr lang="nl-BE" smtClean="0"/>
              <a:t>2016-12-19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033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2551-57CF-4A18-A341-B261752D7336}" type="datetime1">
              <a:rPr lang="nl-BE" smtClean="0"/>
              <a:t>2016-12-19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084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FD30-D395-4208-B3CA-A4C5633A32FF}" type="datetime1">
              <a:rPr lang="nl-BE" smtClean="0"/>
              <a:t>2016-12-19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667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80156-2467-457C-B62B-ADF39786B688}" type="datetime1">
              <a:rPr lang="nl-BE" smtClean="0"/>
              <a:t>2016-12-19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815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DB6F-4FB0-493C-BA09-9B840D843ABC}" type="datetime1">
              <a:rPr lang="nl-BE" smtClean="0"/>
              <a:t>2016-12-19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607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ADCD-D56B-4A2D-B2D4-D37024499F5A}" type="datetime1">
              <a:rPr lang="nl-BE" smtClean="0"/>
              <a:t>2016-12-19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210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513B4-7895-4E7F-84E7-1CC6636F388F}" type="datetime1">
              <a:rPr lang="nl-BE" smtClean="0"/>
              <a:t>2016-12-19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6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601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://parameter-weaver.readthedocs.org/en/latest/" TargetMode="External"/><Relationship Id="rId2" Type="http://schemas.openxmlformats.org/officeDocument/2006/relationships/hyperlink" Target="https://github.com/gjbex/parameter-weaver" TargetMode="Externa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ControlStructures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atrices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Fortran/OOProgramming" TargetMode="External"/><Relationship Id="rId2" Type="http://schemas.openxmlformats.org/officeDocument/2006/relationships/hyperlink" Target="https://github.com/gjbex/training-material/tree/master/Fortran/Matrices" TargetMode="Externa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Fortran/OOProgramming" TargetMode="External"/><Relationship Id="rId2" Type="http://schemas.openxmlformats.org/officeDocument/2006/relationships/hyperlink" Target="https://github.com/gjbex/training-material/tree/master/Fortran/Function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https://github.com/gjbex/training-material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Functions" TargetMode="Externa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iscellaneous" TargetMode="Externa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Fortran/Matrices" TargetMode="External"/><Relationship Id="rId2" Type="http://schemas.openxmlformats.org/officeDocument/2006/relationships/hyperlink" Target="https://github.com/gjbex/training-material/tree/master/Fortran/Function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gjbex/training-material/tree/master/Fortran/OOProgramming" TargetMode="Externa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IO" TargetMode="Externa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Types" TargetMode="Externa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iscellaneous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Fortran for the 21</a:t>
            </a:r>
            <a:r>
              <a:rPr lang="en-US" baseline="30000" dirty="0" smtClean="0"/>
              <a:t>st</a:t>
            </a:r>
            <a:r>
              <a:rPr lang="en-US" dirty="0" smtClean="0"/>
              <a:t> century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Geert Jan Bex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Acknowledgement:</a:t>
            </a:r>
            <a:br>
              <a:rPr lang="en-US" dirty="0" smtClean="0"/>
            </a:br>
            <a:r>
              <a:rPr lang="en-US" dirty="0" smtClean="0"/>
              <a:t>many thanks to Reinhold Bader (LRZ, </a:t>
            </a:r>
            <a:r>
              <a:rPr lang="en-US" dirty="0" err="1" smtClean="0"/>
              <a:t>Garching</a:t>
            </a:r>
            <a:r>
              <a:rPr lang="en-US" dirty="0" smtClean="0"/>
              <a:t>) for suggestions &amp; corrections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8474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types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Convention: type based on first character of variable name</a:t>
            </a:r>
          </a:p>
          <a:p>
            <a:pPr lvl="1"/>
            <a:r>
              <a:rPr lang="en-US" dirty="0" smtClean="0"/>
              <a:t>'</a:t>
            </a:r>
            <a:r>
              <a:rPr lang="en-US" dirty="0" err="1" smtClean="0"/>
              <a:t>i</a:t>
            </a:r>
            <a:r>
              <a:rPr lang="en-US" dirty="0" smtClean="0"/>
              <a:t>' to 'p':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/>
            <a:r>
              <a:rPr lang="en-US" dirty="0" smtClean="0"/>
              <a:t>'a' to 'h', 'q' to 'z':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</a:p>
          <a:p>
            <a:r>
              <a:rPr lang="en-US" dirty="0" smtClean="0"/>
              <a:t>Advantage: saves typing, no need to declare variables</a:t>
            </a:r>
          </a:p>
          <a:p>
            <a:r>
              <a:rPr lang="en-US" dirty="0" smtClean="0"/>
              <a:t>Disadvantage: no need to declare variables</a:t>
            </a:r>
          </a:p>
          <a:p>
            <a:pPr lvl="1"/>
            <a:r>
              <a:rPr lang="en-US" dirty="0" smtClean="0"/>
              <a:t>mistakes likely</a:t>
            </a:r>
            <a:endParaRPr lang="nl-BE" dirty="0"/>
          </a:p>
        </p:txBody>
      </p:sp>
      <p:pic>
        <p:nvPicPr>
          <p:cNvPr id="1026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564904"/>
            <a:ext cx="871413" cy="89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30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command line arguments: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COMMAND_ARGUMENT_COUNT()</a:t>
            </a:r>
          </a:p>
          <a:p>
            <a:r>
              <a:rPr lang="en-US" dirty="0" smtClean="0"/>
              <a:t>Get a command line argument, e.g., second: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GET_COMMAND_ARGUMENT(2, value)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3838396"/>
            <a:ext cx="734481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1024,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expected_count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value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(COMMAND_ARGUMENT_COUNT() /=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expected_count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GET_COMMAND_ARGUMENT(1, value)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2095" y="5911140"/>
            <a:ext cx="4642233" cy="861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Tip: make your life easy, use parameter-weaver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github.com/gjbex/parameter-weaver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http://parameter-weaver.readthedocs.org/en/latest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7864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convert command line arguments, use internal files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776860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FMT='(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E25.15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IOMSG=message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(status /= 0)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FMT='(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2A)')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'#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error: ', trim(message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80779" y="2861403"/>
            <a:ext cx="3197886" cy="1143661"/>
            <a:chOff x="5390637" y="-1234632"/>
            <a:chExt cx="3038462" cy="1181043"/>
          </a:xfrm>
        </p:grpSpPr>
        <p:sp>
          <p:nvSpPr>
            <p:cNvPr id="7" name="Rounded Rectangle 6"/>
            <p:cNvSpPr/>
            <p:nvPr/>
          </p:nvSpPr>
          <p:spPr>
            <a:xfrm>
              <a:off x="5390637" y="-287404"/>
              <a:ext cx="752600" cy="233815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44407" y="-1234632"/>
              <a:ext cx="2784692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format string for real number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  <a:endCxn id="7" idx="3"/>
            </p:cNvCxnSpPr>
            <p:nvPr/>
          </p:nvCxnSpPr>
          <p:spPr>
            <a:xfrm flipH="1">
              <a:off x="6143237" y="-853228"/>
              <a:ext cx="893516" cy="6827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7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an environment variable,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GET_ENVIRONMENT_VARIABLE('HOME', value)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667684"/>
            <a:ext cx="7776864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1024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value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status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GET_ENVIRONMENT_VARIABLE('HOME', value, status=status)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(status &gt;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not defined, do something like initialize to default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IF (status &lt;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environment variable longer than length of value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value contains truncated environment variable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1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codes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codes allow command lines scripts to check for (un)successful execution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en-US" dirty="0" smtClean="0"/>
              <a:t> with number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3284984"/>
            <a:ext cx="7344816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file_not_found_err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not_integer_err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negative_arg_err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(…)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FMT='(A)')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error_message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file_not_found_err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9992" y="5734997"/>
            <a:ext cx="142539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echo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659" y="2636912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0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&amp; further reading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688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Fortran 2003/2008 is a very modern programming language</a:t>
            </a:r>
          </a:p>
          <a:p>
            <a:r>
              <a:rPr lang="en-US" dirty="0" smtClean="0"/>
              <a:t>Fortran has been designed for scientific computing</a:t>
            </a:r>
          </a:p>
          <a:p>
            <a:r>
              <a:rPr lang="en-US" dirty="0" smtClean="0"/>
              <a:t>High level language, good compilers</a:t>
            </a:r>
            <a:br>
              <a:rPr lang="en-US" dirty="0" smtClean="0"/>
            </a:br>
            <a:r>
              <a:rPr lang="en-US" dirty="0" smtClean="0"/>
              <a:t>= highly efficient code</a:t>
            </a:r>
          </a:p>
          <a:p>
            <a:r>
              <a:rPr lang="en-US" dirty="0" smtClean="0"/>
              <a:t>Much more to explore, e.g., object-oriented or parallel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47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Chapman, S.</a:t>
            </a:r>
            <a:br>
              <a:rPr lang="en-US" dirty="0"/>
            </a:br>
            <a:r>
              <a:rPr lang="en-US" dirty="0"/>
              <a:t>Fortran 95/2003 for scientists and engineers</a:t>
            </a:r>
            <a:br>
              <a:rPr lang="en-US" dirty="0"/>
            </a:br>
            <a:r>
              <a:rPr lang="en-US" i="1" dirty="0" smtClean="0"/>
              <a:t>McGraw-Hill</a:t>
            </a:r>
            <a:r>
              <a:rPr lang="en-US" i="1" dirty="0"/>
              <a:t>, </a:t>
            </a:r>
            <a:r>
              <a:rPr lang="en-US" b="1" dirty="0"/>
              <a:t>2007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Metcalf, M., Reid, J. &amp; Cohen, M.</a:t>
            </a:r>
            <a:br>
              <a:rPr lang="en-US" dirty="0" smtClean="0"/>
            </a:br>
            <a:r>
              <a:rPr lang="en-US" dirty="0" smtClean="0"/>
              <a:t>Modern Fortran explained</a:t>
            </a:r>
            <a:br>
              <a:rPr lang="en-US" dirty="0" smtClean="0"/>
            </a:br>
            <a:r>
              <a:rPr lang="en-US" i="1" dirty="0" smtClean="0"/>
              <a:t>Oxford University Press</a:t>
            </a:r>
            <a:r>
              <a:rPr lang="en-US" dirty="0" smtClean="0"/>
              <a:t>, </a:t>
            </a:r>
            <a:r>
              <a:rPr lang="en-US" b="1" dirty="0" smtClean="0"/>
              <a:t>2011</a:t>
            </a:r>
          </a:p>
          <a:p>
            <a:r>
              <a:rPr lang="en-US" dirty="0" err="1" smtClean="0"/>
              <a:t>Clerman</a:t>
            </a:r>
            <a:r>
              <a:rPr lang="en-US" dirty="0"/>
              <a:t>, N. S. &amp; Spector, W.</a:t>
            </a:r>
            <a:br>
              <a:rPr lang="en-US" dirty="0"/>
            </a:br>
            <a:r>
              <a:rPr lang="en-US" dirty="0"/>
              <a:t>Modern Fortran: style and usage</a:t>
            </a:r>
            <a:br>
              <a:rPr lang="en-US" dirty="0"/>
            </a:br>
            <a:r>
              <a:rPr lang="en-US" i="1" dirty="0"/>
              <a:t>Cambridge University Press, </a:t>
            </a:r>
            <a:r>
              <a:rPr lang="en-US" b="1" dirty="0"/>
              <a:t>2011</a:t>
            </a:r>
            <a:r>
              <a:rPr lang="en-US" dirty="0"/>
              <a:t> </a:t>
            </a:r>
            <a:endParaRPr lang="en-US" dirty="0" smtClean="0"/>
          </a:p>
          <a:p>
            <a:r>
              <a:rPr lang="nb-NO" dirty="0"/>
              <a:t>Brainerd, W. S.</a:t>
            </a:r>
            <a:br>
              <a:rPr lang="nb-NO" dirty="0"/>
            </a:br>
            <a:r>
              <a:rPr lang="nb-NO" dirty="0"/>
              <a:t>Guide to Fortran 2003 programming</a:t>
            </a:r>
            <a:br>
              <a:rPr lang="nb-NO" dirty="0"/>
            </a:br>
            <a:r>
              <a:rPr lang="nb-NO" i="1" dirty="0"/>
              <a:t>Springer, </a:t>
            </a:r>
            <a:r>
              <a:rPr lang="nb-NO" b="1" dirty="0" smtClean="0"/>
              <a:t>2009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926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261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compilers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GCC's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 is more strict than Intel's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eliminate warnings generated by both compilers</a:t>
            </a:r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(or whatever)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Be careful using latest language features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may not be (reliably) implemented yet</a:t>
            </a: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3645024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8460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 err="1" smtClean="0"/>
              <a:t>implicits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variables </a:t>
            </a:r>
            <a:r>
              <a:rPr lang="en-US" i="1" dirty="0" smtClean="0">
                <a:cs typeface="Courier New" panose="02070309020205020404" pitchFamily="49" charset="0"/>
              </a:rPr>
              <a:t>must</a:t>
            </a:r>
            <a:r>
              <a:rPr lang="en-US" dirty="0" smtClean="0">
                <a:cs typeface="Courier New" panose="02070309020205020404" pitchFamily="49" charset="0"/>
              </a:rPr>
              <a:t> be declared explicitly</a:t>
            </a:r>
          </a:p>
          <a:p>
            <a:pPr lvl="1"/>
            <a:r>
              <a:rPr lang="en-US" dirty="0" smtClean="0"/>
              <a:t>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example: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4293096"/>
            <a:ext cx="4176464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math_funcs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math_funcs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484784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280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90 versus Fortran 95+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/>
              <a:t>4 byte: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INTEGER*4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INTEGER(KIND=4)</a:t>
            </a:r>
          </a:p>
          <a:p>
            <a:pPr lvl="1"/>
            <a:r>
              <a:rPr lang="en-US" dirty="0" smtClean="0"/>
              <a:t>8 byte: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INTEGER*8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INTEGER(KIND=8)</a:t>
            </a:r>
          </a:p>
          <a:p>
            <a:r>
              <a:rPr lang="en-US" dirty="0" smtClean="0"/>
              <a:t>Real numbers</a:t>
            </a:r>
          </a:p>
          <a:p>
            <a:pPr lvl="1"/>
            <a:r>
              <a:rPr lang="en-US" dirty="0" smtClean="0"/>
              <a:t>single precision: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REAL(KIND=4)</a:t>
            </a:r>
          </a:p>
          <a:p>
            <a:pPr lvl="1"/>
            <a:r>
              <a:rPr lang="en-US" dirty="0" smtClean="0"/>
              <a:t>double precision: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  <a:r>
              <a:rPr lang="en-US" dirty="0" smtClean="0"/>
              <a:t> 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REAL(KIND=8)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123420" y="5589240"/>
            <a:ext cx="4020747" cy="818051"/>
            <a:chOff x="3123420" y="5589240"/>
            <a:chExt cx="4020747" cy="818051"/>
          </a:xfrm>
        </p:grpSpPr>
        <p:sp>
          <p:nvSpPr>
            <p:cNvPr id="6" name="TextBox 5"/>
            <p:cNvSpPr txBox="1"/>
            <p:nvPr/>
          </p:nvSpPr>
          <p:spPr>
            <a:xfrm>
              <a:off x="3123420" y="5589240"/>
              <a:ext cx="3105145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Still not portable!</a:t>
              </a:r>
              <a:endParaRPr lang="nl-BE" sz="3200" dirty="0"/>
            </a:p>
          </p:txBody>
        </p:sp>
        <p:pic>
          <p:nvPicPr>
            <p:cNvPr id="7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00" y="5615203"/>
              <a:ext cx="771967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979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independence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SELECT_INT_KIND(r=…)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SELECT_REAL_KIND(p=…, r=…)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7664" y="3488228"/>
            <a:ext cx="7088798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= SELECTED_REAL_KIND(p=6, r=30),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= SELECTED_REAL_KIND (p=12, r=100),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= SELECTED_INT_KIND (r=8),      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long = SELECTED_INT_KIND(r=20)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n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/3.0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**40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67744" y="1340768"/>
            <a:ext cx="3418308" cy="1233428"/>
            <a:chOff x="1475656" y="1403484"/>
            <a:chExt cx="3418308" cy="1233428"/>
          </a:xfrm>
        </p:grpSpPr>
        <p:sp>
          <p:nvSpPr>
            <p:cNvPr id="5" name="Rounded Rectangle 4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475656" y="1403484"/>
                  <a:ext cx="3418308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range: store integer of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1403484"/>
                  <a:ext cx="3418308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243" t="-6349" b="-22222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6" idx="2"/>
              <a:endCxn id="5" idx="0"/>
            </p:cNvCxnSpPr>
            <p:nvPr/>
          </p:nvCxnSpPr>
          <p:spPr>
            <a:xfrm>
              <a:off x="3184810" y="1772816"/>
              <a:ext cx="1243174" cy="5040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012160" y="2204864"/>
            <a:ext cx="3109249" cy="936104"/>
            <a:chOff x="5004048" y="1700808"/>
            <a:chExt cx="3109249" cy="936104"/>
          </a:xfrm>
        </p:grpSpPr>
        <p:sp>
          <p:nvSpPr>
            <p:cNvPr id="11" name="Rounded Rectangle 10"/>
            <p:cNvSpPr/>
            <p:nvPr/>
          </p:nvSpPr>
          <p:spPr>
            <a:xfrm>
              <a:off x="536408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004048" y="1700808"/>
                  <a:ext cx="3109249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range: store real of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048" y="1700808"/>
                  <a:ext cx="3109249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367" t="-6452" b="-24194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>
              <a:stCxn id="12" idx="2"/>
              <a:endCxn id="11" idx="3"/>
            </p:cNvCxnSpPr>
            <p:nvPr/>
          </p:nvCxnSpPr>
          <p:spPr>
            <a:xfrm flipH="1">
              <a:off x="5652120" y="2070140"/>
              <a:ext cx="906553" cy="3867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292080" y="1636322"/>
            <a:ext cx="3744416" cy="1506415"/>
            <a:chOff x="3851920" y="1700808"/>
            <a:chExt cx="3744416" cy="1506415"/>
          </a:xfrm>
        </p:grpSpPr>
        <p:sp>
          <p:nvSpPr>
            <p:cNvPr id="16" name="Rounded Rectangle 15"/>
            <p:cNvSpPr/>
            <p:nvPr/>
          </p:nvSpPr>
          <p:spPr>
            <a:xfrm>
              <a:off x="3851920" y="2847183"/>
              <a:ext cx="288032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03310" y="1700808"/>
              <a:ext cx="3093026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precision: store at least </a:t>
              </a:r>
              <a:r>
                <a:rPr lang="en-US" i="1" dirty="0" smtClean="0">
                  <a:solidFill>
                    <a:srgbClr val="00B050"/>
                  </a:solidFill>
                </a:rPr>
                <a:t>p</a:t>
              </a:r>
              <a:r>
                <a:rPr lang="en-US" dirty="0" smtClean="0">
                  <a:solidFill>
                    <a:srgbClr val="00B050"/>
                  </a:solidFill>
                </a:rPr>
                <a:t> digits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1"/>
              <a:endCxn id="16" idx="0"/>
            </p:cNvCxnSpPr>
            <p:nvPr/>
          </p:nvCxnSpPr>
          <p:spPr>
            <a:xfrm flipH="1">
              <a:off x="3995936" y="1885474"/>
              <a:ext cx="507374" cy="96170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666828"/>
            <a:ext cx="836712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816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Alternative kinds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r>
              <a:rPr lang="en-US" dirty="0" smtClean="0"/>
              <a:t> module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INT8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INT16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REAL64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REAL128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3356992"/>
            <a:ext cx="6120680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REAL32,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REAL64,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INT32,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long = INT64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n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/3.0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**40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040" y="5256584"/>
            <a:ext cx="836712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14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180787" y="1412776"/>
            <a:ext cx="4711693" cy="1715418"/>
            <a:chOff x="4180787" y="1412776"/>
            <a:chExt cx="4711693" cy="1715418"/>
          </a:xfrm>
        </p:grpSpPr>
        <p:grpSp>
          <p:nvGrpSpPr>
            <p:cNvPr id="8" name="Group 7"/>
            <p:cNvGrpSpPr/>
            <p:nvPr/>
          </p:nvGrpSpPr>
          <p:grpSpPr>
            <a:xfrm>
              <a:off x="4180787" y="2204864"/>
              <a:ext cx="4711693" cy="923330"/>
              <a:chOff x="3172675" y="1700808"/>
              <a:chExt cx="4711693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172675" y="2253125"/>
                <a:ext cx="1512168" cy="36004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674404" y="1700808"/>
                <a:ext cx="2209964" cy="92333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not supported by all</a:t>
                </a:r>
                <a:r>
                  <a:rPr lang="nl-BE" dirty="0">
                    <a:solidFill>
                      <a:srgbClr val="C00000"/>
                    </a:solidFill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</a:rPr>
                </a:br>
                <a:r>
                  <a:rPr lang="nl-BE" dirty="0" smtClean="0">
                    <a:solidFill>
                      <a:srgbClr val="C00000"/>
                    </a:solidFill>
                  </a:rPr>
                  <a:t>compilers, </a:t>
                </a:r>
                <a:r>
                  <a:rPr lang="nl-BE" dirty="0" err="1" smtClean="0">
                    <a:solidFill>
                      <a:srgbClr val="C00000"/>
                    </a:solidFill>
                  </a:rPr>
                  <a:t>potentially</a:t>
                </a:r>
                <a:r>
                  <a:rPr lang="nl-BE" dirty="0" smtClean="0">
                    <a:solidFill>
                      <a:srgbClr val="C00000"/>
                    </a:solidFill>
                  </a:rPr>
                  <a:t/>
                </a:r>
                <a:br>
                  <a:rPr lang="nl-BE" dirty="0" smtClean="0">
                    <a:solidFill>
                      <a:srgbClr val="C00000"/>
                    </a:solidFill>
                  </a:rPr>
                </a:br>
                <a:r>
                  <a:rPr lang="nl-BE" dirty="0" smtClean="0">
                    <a:solidFill>
                      <a:srgbClr val="C00000"/>
                    </a:solidFill>
                  </a:rPr>
                  <a:t>(</a:t>
                </a:r>
                <a:r>
                  <a:rPr lang="nl-BE" dirty="0" err="1" smtClean="0">
                    <a:solidFill>
                      <a:srgbClr val="C00000"/>
                    </a:solidFill>
                  </a:rPr>
                  <a:t>very</a:t>
                </a:r>
                <a:r>
                  <a:rPr lang="nl-BE" dirty="0" smtClean="0">
                    <a:solidFill>
                      <a:srgbClr val="C00000"/>
                    </a:solidFill>
                  </a:rPr>
                  <a:t>) slow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>
                <a:off x="4684843" y="2162473"/>
                <a:ext cx="989561" cy="27067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400" y="1412776"/>
              <a:ext cx="720080" cy="738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1412776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153063" y="3501008"/>
            <a:ext cx="4402003" cy="1512168"/>
            <a:chOff x="153063" y="3501008"/>
            <a:chExt cx="4402003" cy="1512168"/>
          </a:xfrm>
        </p:grpSpPr>
        <p:grpSp>
          <p:nvGrpSpPr>
            <p:cNvPr id="16" name="Group 15"/>
            <p:cNvGrpSpPr/>
            <p:nvPr/>
          </p:nvGrpSpPr>
          <p:grpSpPr>
            <a:xfrm>
              <a:off x="153063" y="3819197"/>
              <a:ext cx="4402003" cy="1193979"/>
              <a:chOff x="958172" y="2315012"/>
              <a:chExt cx="4402003" cy="1193979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4280055" y="2315012"/>
                <a:ext cx="1080120" cy="29601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958172" y="2585661"/>
                <a:ext cx="228658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if something shouldn't</a:t>
                </a:r>
              </a:p>
              <a:p>
                <a:r>
                  <a:rPr lang="en-US" dirty="0" smtClean="0">
                    <a:solidFill>
                      <a:srgbClr val="C00000"/>
                    </a:solidFill>
                  </a:rPr>
                  <a:t>change, make sure it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doesn't: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PARAMETER</a:t>
                </a:r>
              </a:p>
            </p:txBody>
          </p:sp>
          <p:cxnSp>
            <p:nvCxnSpPr>
              <p:cNvPr id="20" name="Straight Arrow Connector 19"/>
              <p:cNvCxnSpPr>
                <a:stCxn id="18" idx="3"/>
                <a:endCxn id="17" idx="2"/>
              </p:cNvCxnSpPr>
              <p:nvPr/>
            </p:nvCxnSpPr>
            <p:spPr>
              <a:xfrm flipV="1">
                <a:off x="3244760" y="2611027"/>
                <a:ext cx="1575355" cy="43629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2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3501008"/>
              <a:ext cx="522231" cy="522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0990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Floating point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REAL(KIND=REAL32)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REAL(KIND=REAL64)</a:t>
            </a:r>
          </a:p>
          <a:p>
            <a:r>
              <a:rPr lang="en-US" dirty="0" smtClean="0"/>
              <a:t>Complex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COMPLEX(KIND=REAL32)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COMPLEX(KIND=REAL64)</a:t>
            </a:r>
          </a:p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INTEGER(KIND=INT32)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INTEGER(KIND=INT64)</a:t>
            </a:r>
          </a:p>
          <a:p>
            <a:r>
              <a:rPr lang="en-US" dirty="0" smtClean="0"/>
              <a:t>Boolean values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.TRUE.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.FALSE.</a:t>
            </a:r>
          </a:p>
          <a:p>
            <a:r>
              <a:rPr lang="en-US" dirty="0" smtClean="0"/>
              <a:t>Characters &amp; </a:t>
            </a:r>
            <a:r>
              <a:rPr lang="en-US" sz="3100" dirty="0"/>
              <a:t>strings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218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conversions &amp; KIND function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66832"/>
            <a:ext cx="8229600" cy="22641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Intrinsic functions for type conversion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KIND</a:t>
            </a:r>
            <a:r>
              <a:rPr lang="en-US" dirty="0" smtClean="0"/>
              <a:t> optional argument to control precisi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CMPLX(re,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/>
              <a:t>Specify specific kind in conversion functions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86872" y="6376243"/>
            <a:ext cx="2133600" cy="365125"/>
          </a:xfrm>
        </p:spPr>
        <p:txBody>
          <a:bodyPr/>
          <a:lstStyle/>
          <a:p>
            <a:fld id="{35F391BF-7132-46E1-9240-3B3D23F237CB}" type="slidenum">
              <a:rPr lang="nl-BE" smtClean="0"/>
              <a:t>16</a:t>
            </a:fld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3830999"/>
            <a:ext cx="67687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DIMENSION(n)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SIZE(x)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y = REAL(x, 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KIND(y)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+ f(REAL(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KIND(y)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=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05796" y="5271159"/>
            <a:ext cx="3306804" cy="1490102"/>
            <a:chOff x="4283967" y="2276872"/>
            <a:chExt cx="3306804" cy="1490102"/>
          </a:xfrm>
        </p:grpSpPr>
        <p:sp>
          <p:nvSpPr>
            <p:cNvPr id="7" name="Rounded Rectangle 6"/>
            <p:cNvSpPr/>
            <p:nvPr/>
          </p:nvSpPr>
          <p:spPr>
            <a:xfrm>
              <a:off x="4283967" y="2276872"/>
              <a:ext cx="746123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843644"/>
              <a:ext cx="211468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ensure computation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is done in same</a:t>
              </a:r>
              <a:r>
                <a: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nl-BE" dirty="0" err="1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precision</a:t>
              </a:r>
              <a:r>
                <a:rPr lang="nl-BE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 as </a:t>
              </a:r>
              <a:r>
                <a:rPr lang="nl-BE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  <a:endParaRPr lang="en-US" dirty="0" smtClean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2"/>
            </p:cNvCxnSpPr>
            <p:nvPr/>
          </p:nvCxnSpPr>
          <p:spPr>
            <a:xfrm flipH="1" flipV="1">
              <a:off x="4657029" y="2636912"/>
              <a:ext cx="819061" cy="6683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785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models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Largest number for type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HUGE(INT(0, KIND=INT32))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HUGE(REAL(0.0, KIND=REAL64))</a:t>
            </a:r>
          </a:p>
          <a:p>
            <a:r>
              <a:rPr lang="en-US" dirty="0" smtClean="0"/>
              <a:t>Smallest number &gt; 0 for type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TINY(REAL(0.0, KIND=REAL32))</a:t>
            </a:r>
          </a:p>
          <a:p>
            <a:r>
              <a:rPr lang="en-US" dirty="0" smtClean="0"/>
              <a:t>Smallest number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 such that 1 + </a:t>
            </a:r>
            <a:r>
              <a:rPr lang="en-US" dirty="0">
                <a:sym typeface="Symbol"/>
              </a:rPr>
              <a:t></a:t>
            </a:r>
            <a:r>
              <a:rPr lang="en-US" dirty="0" smtClean="0"/>
              <a:t> &gt; 1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EPSILON(REAL(0.0, KIND=REAL64))</a:t>
            </a:r>
          </a:p>
          <a:p>
            <a:r>
              <a:rPr lang="en-US" dirty="0" smtClean="0"/>
              <a:t>Decimal precision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PRECISION(REAL(0.0, KIND=REAL32)) </a:t>
            </a:r>
          </a:p>
          <a:p>
            <a:r>
              <a:rPr lang="en-US" dirty="0" smtClean="0"/>
              <a:t>Range of exponents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RANGE(REAL(0.0, KIND=REAL64))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RANGE(INT(0, KIND=INT64))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112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 for real &amp; integer types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9847512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REAL32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REAL128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3.40282347E+38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1.7976931E+308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1.1897315E+4932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TINY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1.17549435E-38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2.2250739E-308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3.3621031E-4932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EPSILON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1.19209290E-07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2.2204460E-016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1.9259299E-0034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4931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PRECISION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18</a:t>
            </a:fld>
            <a:endParaRPr lang="nl-B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041457"/>
              </p:ext>
            </p:extLst>
          </p:nvPr>
        </p:nvGraphicFramePr>
        <p:xfrm>
          <a:off x="467543" y="4653136"/>
          <a:ext cx="82089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936104"/>
                <a:gridCol w="1440160"/>
                <a:gridCol w="1944216"/>
                <a:gridCol w="2664296"/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INT8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INT16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INT32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32767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2147483647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9223372036854775807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82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Infinity &amp; </a:t>
            </a:r>
            <a:r>
              <a:rPr lang="en-US" dirty="0" err="1" smtClean="0"/>
              <a:t>NaN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Floating point numerical overflow</a:t>
            </a:r>
          </a:p>
          <a:p>
            <a:pPr lvl="1"/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very_large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even_larger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largish**smallish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very_small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Illegal floating point operations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0/0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SQRT(-1.0)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868721" y="4149080"/>
            <a:ext cx="21515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NaN</a:t>
            </a:r>
            <a:r>
              <a:rPr lang="en-US" dirty="0" smtClean="0"/>
              <a:t> = Not a Number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4941168"/>
            <a:ext cx="676875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HUGE(0.0_dp)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.OR. x &lt; -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/= x)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10858" y="5219908"/>
            <a:ext cx="5133350" cy="841203"/>
            <a:chOff x="2411760" y="2081396"/>
            <a:chExt cx="5133350" cy="841203"/>
          </a:xfrm>
        </p:grpSpPr>
        <p:sp>
          <p:nvSpPr>
            <p:cNvPr id="8" name="Rounded Rectangle 7"/>
            <p:cNvSpPr/>
            <p:nvPr/>
          </p:nvSpPr>
          <p:spPr>
            <a:xfrm>
              <a:off x="2411760" y="2670571"/>
              <a:ext cx="3117126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04798" y="2081396"/>
              <a:ext cx="11403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infinity?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  <a:endCxn id="8" idx="0"/>
            </p:cNvCxnSpPr>
            <p:nvPr/>
          </p:nvCxnSpPr>
          <p:spPr>
            <a:xfrm flipH="1">
              <a:off x="3970323" y="2266062"/>
              <a:ext cx="2434475" cy="4045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43516" y="6093296"/>
            <a:ext cx="4301557" cy="409155"/>
            <a:chOff x="2411760" y="2513444"/>
            <a:chExt cx="4301557" cy="409155"/>
          </a:xfrm>
        </p:grpSpPr>
        <p:sp>
          <p:nvSpPr>
            <p:cNvPr id="13" name="Rounded Rectangle 12"/>
            <p:cNvSpPr/>
            <p:nvPr/>
          </p:nvSpPr>
          <p:spPr>
            <a:xfrm>
              <a:off x="2411760" y="2670571"/>
              <a:ext cx="668854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6918" y="2513444"/>
              <a:ext cx="8963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3080614" y="2698110"/>
              <a:ext cx="2736304" cy="984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142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Fortranosaurus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</a:t>
            </a:fld>
            <a:endParaRPr lang="nl-BE"/>
          </a:p>
        </p:txBody>
      </p:sp>
      <p:pic>
        <p:nvPicPr>
          <p:cNvPr id="1026" name="Picture 2" descr="brazil dinosa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2856"/>
            <a:ext cx="8314930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5536" y="4653136"/>
            <a:ext cx="1152128" cy="17032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7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infinities &amp;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implemented,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ieee_arithmetic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996952"/>
            <a:ext cx="67687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ieee_arithmetic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HUGE(0.0_dp)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IEEE_IS_FINITE(x))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(IEEE_IS_NAN(x))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IEEE_IS_NORMAL(x))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07704" y="3717032"/>
            <a:ext cx="4371844" cy="841203"/>
            <a:chOff x="3008606" y="2081396"/>
            <a:chExt cx="4371844" cy="841203"/>
          </a:xfrm>
        </p:grpSpPr>
        <p:sp>
          <p:nvSpPr>
            <p:cNvPr id="7" name="Rounded Rectangle 6"/>
            <p:cNvSpPr/>
            <p:nvPr/>
          </p:nvSpPr>
          <p:spPr>
            <a:xfrm>
              <a:off x="3008606" y="2670571"/>
              <a:ext cx="1872208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04798" y="2081396"/>
              <a:ext cx="9756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finite?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0"/>
            </p:cNvCxnSpPr>
            <p:nvPr/>
          </p:nvCxnSpPr>
          <p:spPr>
            <a:xfrm flipH="1">
              <a:off x="3944710" y="2266062"/>
              <a:ext cx="2460088" cy="4045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29780" y="4581128"/>
            <a:ext cx="4301558" cy="409155"/>
            <a:chOff x="2411759" y="2513444"/>
            <a:chExt cx="4301558" cy="409155"/>
          </a:xfrm>
        </p:grpSpPr>
        <p:sp>
          <p:nvSpPr>
            <p:cNvPr id="13" name="Rounded Rectangle 12"/>
            <p:cNvSpPr/>
            <p:nvPr/>
          </p:nvSpPr>
          <p:spPr>
            <a:xfrm>
              <a:off x="2411759" y="2670571"/>
              <a:ext cx="1514027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6918" y="2513444"/>
              <a:ext cx="8963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3925786" y="2698110"/>
              <a:ext cx="1891132" cy="984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907704" y="5170303"/>
            <a:ext cx="3896301" cy="788269"/>
            <a:chOff x="3008606" y="2670571"/>
            <a:chExt cx="3896301" cy="788269"/>
          </a:xfrm>
        </p:grpSpPr>
        <p:sp>
          <p:nvSpPr>
            <p:cNvPr id="18" name="Rounded Rectangle 17"/>
            <p:cNvSpPr/>
            <p:nvPr/>
          </p:nvSpPr>
          <p:spPr>
            <a:xfrm>
              <a:off x="3008606" y="2670571"/>
              <a:ext cx="1872208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86928" y="3089508"/>
              <a:ext cx="221797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finite and not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3944710" y="2922599"/>
              <a:ext cx="742218" cy="3515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520459" y="1772816"/>
            <a:ext cx="3429395" cy="945396"/>
            <a:chOff x="5520459" y="1772816"/>
            <a:chExt cx="3429395" cy="945396"/>
          </a:xfrm>
        </p:grpSpPr>
        <p:pic>
          <p:nvPicPr>
            <p:cNvPr id="35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8424" y="1772816"/>
              <a:ext cx="561430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5520459" y="2348880"/>
              <a:ext cx="286796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Okay for Intel 14.x &amp; </a:t>
              </a:r>
              <a:r>
                <a:rPr lang="en-US" b="1" dirty="0" smtClean="0"/>
                <a:t>GCC </a:t>
              </a:r>
              <a:r>
                <a:rPr lang="en-US" b="1" i="1" dirty="0" smtClean="0"/>
                <a:t>5.</a:t>
              </a:r>
              <a:r>
                <a:rPr lang="en-US" b="1" dirty="0" smtClean="0"/>
                <a:t>x</a:t>
              </a:r>
              <a:endParaRPr lang="nl-B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4068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&amp; arithmetic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Operators: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pPr lvl="1"/>
            <a:r>
              <a:rPr lang="en-US" dirty="0" smtClean="0"/>
              <a:t>Work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  <a:r>
              <a:rPr lang="en-US" dirty="0" smtClean="0"/>
              <a:t> of all kinds</a:t>
            </a:r>
          </a:p>
          <a:p>
            <a:pPr lvl="1"/>
            <a:r>
              <a:rPr lang="en-US" dirty="0" smtClean="0"/>
              <a:t>No surprises, except integer division: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Functions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ACOS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ATAN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CEILING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NINT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986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Character &amp; string constants</a:t>
            </a:r>
          </a:p>
          <a:p>
            <a:pPr lvl="1"/>
            <a:r>
              <a:rPr lang="en-US" dirty="0" smtClean="0"/>
              <a:t>use either single, or double quotes</a:t>
            </a:r>
          </a:p>
          <a:p>
            <a:r>
              <a:rPr lang="en-US" dirty="0" smtClean="0"/>
              <a:t>String declaration: specify length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String concatenation: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 operator</a:t>
            </a:r>
          </a:p>
          <a:p>
            <a:r>
              <a:rPr lang="en-US" dirty="0" smtClean="0"/>
              <a:t>String procedures</a:t>
            </a:r>
          </a:p>
          <a:p>
            <a:pPr lvl="1"/>
            <a:r>
              <a:rPr lang="en-US" dirty="0" smtClean="0"/>
              <a:t>comparing strings: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LGT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LGE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LLT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 smtClean="0"/>
              <a:t>remove trailing whitespace: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TRIM</a:t>
            </a:r>
          </a:p>
          <a:p>
            <a:pPr lvl="1"/>
            <a:r>
              <a:rPr lang="en-US" dirty="0" smtClean="0"/>
              <a:t>find substring: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852936"/>
            <a:ext cx="676875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80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message = 'OK'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5877272"/>
            <a:ext cx="7557133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Fortran is </a:t>
            </a:r>
            <a:r>
              <a:rPr lang="en-US" sz="2000" i="1" dirty="0" smtClean="0"/>
              <a:t>not</a:t>
            </a:r>
            <a:r>
              <a:rPr lang="en-US" sz="2000" dirty="0" smtClean="0"/>
              <a:t> your friend for string processing!</a:t>
            </a:r>
          </a:p>
          <a:p>
            <a:r>
              <a:rPr lang="en-US" sz="2000" dirty="0" smtClean="0"/>
              <a:t>Improved though: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:), ALLOCATABLE :: ds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27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constructs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github.com/gjbex/training-material/tree/master/Fortran/ControlStructures</a:t>
            </a:r>
            <a:r>
              <a:rPr lang="en-US" sz="1600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164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IF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f block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L</a:t>
            </a:r>
            <a:r>
              <a:rPr lang="en-US" dirty="0" smtClean="0"/>
              <a:t>ogical if statement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79774"/>
            <a:ext cx="612068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619672" y="1774557"/>
            <a:ext cx="5138412" cy="1006371"/>
            <a:chOff x="2843808" y="1865002"/>
            <a:chExt cx="5138412" cy="1006371"/>
          </a:xfrm>
        </p:grpSpPr>
        <p:sp>
          <p:nvSpPr>
            <p:cNvPr id="7" name="Rounded Rectangle 6"/>
            <p:cNvSpPr/>
            <p:nvPr/>
          </p:nvSpPr>
          <p:spPr>
            <a:xfrm>
              <a:off x="2843808" y="2691353"/>
              <a:ext cx="144016" cy="18002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5935" y="1865002"/>
              <a:ext cx="211628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relational operators: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==</a:t>
              </a:r>
              <a:r>
                <a:rPr lang="en-US" dirty="0" smtClean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/=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&gt;=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0"/>
            </p:cNvCxnSpPr>
            <p:nvPr/>
          </p:nvCxnSpPr>
          <p:spPr>
            <a:xfrm flipH="1">
              <a:off x="2915816" y="2188168"/>
              <a:ext cx="2950119" cy="5031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827584" y="5229200"/>
            <a:ext cx="612068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4255" y="5171708"/>
            <a:ext cx="3690113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</a:t>
            </a:r>
            <a:br>
              <a:rPr lang="en-US" sz="2400" dirty="0" smtClean="0"/>
            </a:br>
            <a:r>
              <a:rPr lang="en-US" sz="2400" dirty="0" smtClean="0"/>
              <a:t>- one statement, not a block</a:t>
            </a:r>
            <a:br>
              <a:rPr lang="en-US" sz="2400" dirty="0" smtClean="0"/>
            </a:br>
            <a:r>
              <a:rPr lang="en-US" sz="2400" dirty="0" smtClean="0"/>
              <a:t>- no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2400" dirty="0" smtClean="0">
                <a:cs typeface="Courier New" panose="02070309020205020404" pitchFamily="49" charset="0"/>
              </a:rPr>
              <a:t>- no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56176" y="3068960"/>
            <a:ext cx="233589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logical operators: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.AND.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.OR.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.NOT.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03848" y="3861048"/>
            <a:ext cx="24945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logical values: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.TRUE.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.FALSE.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857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  <p:bldP spid="17" grpId="0" animBg="1"/>
      <p:bldP spid="18" grpId="0" animBg="1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SELECT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case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314615"/>
            <a:ext cx="849694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CHARACTER(LEN=1) :: operator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('+')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"(I3, A2, I3, ' = ', I6)", a,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b, a +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('*')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"(I3, A2, I3, ' = ', I6)", a,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b, a *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DEFAULT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"('# error: unknown operand ''', A, '''')",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SELECT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979712" y="2494637"/>
            <a:ext cx="4680520" cy="862355"/>
            <a:chOff x="2411760" y="2060244"/>
            <a:chExt cx="4680520" cy="862355"/>
          </a:xfrm>
        </p:grpSpPr>
        <p:sp>
          <p:nvSpPr>
            <p:cNvPr id="6" name="Rounded Rectangle 5"/>
            <p:cNvSpPr/>
            <p:nvPr/>
          </p:nvSpPr>
          <p:spPr>
            <a:xfrm>
              <a:off x="2411760" y="2670571"/>
              <a:ext cx="1008112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91274" y="2060244"/>
              <a:ext cx="25010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types: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CHARACTER</a:t>
              </a:r>
              <a:r>
                <a:rPr lang="en-US" dirty="0" smtClean="0">
                  <a:cs typeface="Courier New" panose="02070309020205020404" pitchFamily="49" charset="0"/>
                </a:rPr>
                <a:t>,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0"/>
            </p:cNvCxnSpPr>
            <p:nvPr/>
          </p:nvCxnSpPr>
          <p:spPr>
            <a:xfrm flipH="1">
              <a:off x="2915816" y="2383410"/>
              <a:ext cx="1675458" cy="2871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25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1403648" y="5373216"/>
            <a:ext cx="6912768" cy="1296144"/>
            <a:chOff x="1403648" y="5373216"/>
            <a:chExt cx="6912768" cy="1296144"/>
          </a:xfrm>
        </p:grpSpPr>
        <p:grpSp>
          <p:nvGrpSpPr>
            <p:cNvPr id="9" name="Group 8"/>
            <p:cNvGrpSpPr/>
            <p:nvPr/>
          </p:nvGrpSpPr>
          <p:grpSpPr>
            <a:xfrm>
              <a:off x="2195736" y="5487202"/>
              <a:ext cx="6120680" cy="1182158"/>
              <a:chOff x="2195736" y="5487202"/>
              <a:chExt cx="6120680" cy="1182158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5589240"/>
                <a:ext cx="4862741" cy="830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semantic difference with C/C++:</a:t>
                </a:r>
              </a:p>
              <a:p>
                <a:r>
                  <a:rPr lang="en-US" sz="2400" dirty="0" smtClean="0"/>
                  <a:t>cases are exclusive, no break needed</a:t>
                </a:r>
                <a:endParaRPr lang="nl-BE" sz="2400" dirty="0"/>
              </a:p>
            </p:txBody>
          </p:sp>
          <p:pic>
            <p:nvPicPr>
              <p:cNvPr id="11" name="Picture 2" descr="C:\Users\lucg5005\AppData\Local\Microsoft\Windows\Temporary Internet Files\Content.IE5\CWZUAEH4\lgi01a201309290600[1]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64288" y="5487202"/>
                <a:ext cx="1152128" cy="1182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ounded Rectangle 13"/>
            <p:cNvSpPr/>
            <p:nvPr/>
          </p:nvSpPr>
          <p:spPr>
            <a:xfrm rot="19796557">
              <a:off x="1403648" y="5373216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982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WHERE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block, conditions on array elements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LOGICAL, DIMENSION(m, n)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zero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.FALSE.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.FALSE.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zero = .FALSE.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(A &lt; -1.0e-5_sp)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 = 0.0_sp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.TRUE.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ELSEWHERE (A &gt; 1.0e-5_sp)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.TRUE.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ELSEWHERE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zero = .TRUE.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WHERE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83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function: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 function returns value based on condition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403648" y="5373216"/>
            <a:ext cx="5312749" cy="677689"/>
            <a:chOff x="1403648" y="5373216"/>
            <a:chExt cx="5312749" cy="677689"/>
          </a:xfrm>
        </p:grpSpPr>
        <p:sp>
          <p:nvSpPr>
            <p:cNvPr id="8" name="TextBox 7"/>
            <p:cNvSpPr txBox="1"/>
            <p:nvPr/>
          </p:nvSpPr>
          <p:spPr>
            <a:xfrm>
              <a:off x="2195736" y="5589240"/>
              <a:ext cx="452066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cfr</a:t>
              </a:r>
              <a:r>
                <a:rPr lang="en-US" sz="2400" dirty="0" smtClean="0"/>
                <a:t>. ternary operator: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 ? … : …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 rot="19796557">
              <a:off x="1403648" y="5373216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27584" y="2765246"/>
            <a:ext cx="280831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y = 5.0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y = 0.5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873278" y="3257689"/>
            <a:ext cx="4803178" cy="830997"/>
            <a:chOff x="3873278" y="3257689"/>
            <a:chExt cx="4803178" cy="830997"/>
          </a:xfrm>
        </p:grpSpPr>
        <p:sp>
          <p:nvSpPr>
            <p:cNvPr id="11" name="TextBox 10"/>
            <p:cNvSpPr txBox="1"/>
            <p:nvPr/>
          </p:nvSpPr>
          <p:spPr>
            <a:xfrm>
              <a:off x="4427984" y="3257689"/>
              <a:ext cx="4248472" cy="8309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 = MERGE(5.0, 0.5, x &gt; 10.0)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73278" y="3380800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ym typeface="Symbol" panose="05050102010706020507" pitchFamily="18" charset="2"/>
                </a:rPr>
                <a:t></a:t>
              </a:r>
              <a:endParaRPr lang="en-US" sz="32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651239" y="4437112"/>
            <a:ext cx="323312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Can be used with arrays,</a:t>
            </a:r>
          </a:p>
          <a:p>
            <a:r>
              <a:rPr lang="en-US" sz="2400" dirty="0" smtClean="0"/>
              <a:t>similar to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43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DO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initial, final, step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10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*,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initial, final, step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59632" y="2996952"/>
            <a:ext cx="3626443" cy="936104"/>
            <a:chOff x="4283968" y="2276872"/>
            <a:chExt cx="3626443" cy="936104"/>
          </a:xfrm>
        </p:grpSpPr>
        <p:sp>
          <p:nvSpPr>
            <p:cNvPr id="6" name="Rounded Rectangle 5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76090" y="2843644"/>
              <a:ext cx="24343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type must be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2"/>
            </p:cNvCxnSpPr>
            <p:nvPr/>
          </p:nvCxnSpPr>
          <p:spPr>
            <a:xfrm flipH="1" flipV="1">
              <a:off x="4355976" y="2636912"/>
              <a:ext cx="112011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996646" y="4015667"/>
            <a:ext cx="5743706" cy="369332"/>
            <a:chOff x="4283968" y="2312876"/>
            <a:chExt cx="5743706" cy="369332"/>
          </a:xfrm>
        </p:grpSpPr>
        <p:sp>
          <p:nvSpPr>
            <p:cNvPr id="21" name="Rounded Rectangle 20"/>
            <p:cNvSpPr/>
            <p:nvPr/>
          </p:nvSpPr>
          <p:spPr>
            <a:xfrm>
              <a:off x="4283968" y="231752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951656" y="2312876"/>
              <a:ext cx="207601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value of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>
                  <a:solidFill>
                    <a:srgbClr val="C00000"/>
                  </a:solidFill>
                </a:rPr>
                <a:t>will be 11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>
              <a:off x="4427984" y="2497542"/>
              <a:ext cx="3523672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85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DO WHILE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while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5.0_dp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WHILE (x &gt; 0.0_dp)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x = x - 0.1_dp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37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Fortran &amp; LISP were first high-level programming languages</a:t>
            </a:r>
          </a:p>
          <a:p>
            <a:r>
              <a:rPr lang="en-US" dirty="0" smtClean="0"/>
              <a:t>Fortran versions still around</a:t>
            </a:r>
          </a:p>
          <a:p>
            <a:pPr lvl="1"/>
            <a:r>
              <a:rPr lang="en-US" dirty="0" smtClean="0"/>
              <a:t>Fortran 77</a:t>
            </a:r>
          </a:p>
          <a:p>
            <a:pPr lvl="1"/>
            <a:r>
              <a:rPr lang="en-US" dirty="0" smtClean="0"/>
              <a:t>Fortran 90</a:t>
            </a:r>
          </a:p>
          <a:p>
            <a:pPr lvl="1"/>
            <a:r>
              <a:rPr lang="en-US" dirty="0" smtClean="0"/>
              <a:t>Fortran 95</a:t>
            </a:r>
          </a:p>
          <a:p>
            <a:pPr lvl="1"/>
            <a:r>
              <a:rPr lang="en-US" dirty="0" smtClean="0"/>
              <a:t>Fortran 2003</a:t>
            </a:r>
          </a:p>
          <a:p>
            <a:pPr lvl="1"/>
            <a:r>
              <a:rPr lang="en-US" dirty="0" smtClean="0"/>
              <a:t>Fortran 2008</a:t>
            </a:r>
          </a:p>
          <a:p>
            <a:r>
              <a:rPr lang="en-US" dirty="0" smtClean="0"/>
              <a:t>Fortran is still very relevant</a:t>
            </a:r>
          </a:p>
          <a:p>
            <a:pPr lvl="1"/>
            <a:r>
              <a:rPr lang="en-US" dirty="0" smtClean="0"/>
              <a:t>language with many </a:t>
            </a:r>
            <a:r>
              <a:rPr lang="en-US" dirty="0"/>
              <a:t>modern features</a:t>
            </a:r>
            <a:r>
              <a:rPr lang="en-US" dirty="0" smtClean="0"/>
              <a:t>, e.g., object orientation</a:t>
            </a:r>
          </a:p>
          <a:p>
            <a:pPr lvl="1"/>
            <a:r>
              <a:rPr lang="en-US" dirty="0" smtClean="0"/>
              <a:t>clear semantics, easy to optimize</a:t>
            </a:r>
          </a:p>
          <a:p>
            <a:pPr lvl="1"/>
            <a:r>
              <a:rPr lang="en-US" dirty="0" smtClean="0"/>
              <a:t>excellent language for scientific computing</a:t>
            </a:r>
          </a:p>
          <a:p>
            <a:pPr lvl="1"/>
            <a:r>
              <a:rPr lang="en-US" dirty="0" smtClean="0"/>
              <a:t>good quality compilers (Intel, PGI,…)</a:t>
            </a:r>
          </a:p>
          <a:p>
            <a:pPr lvl="1"/>
            <a:r>
              <a:rPr lang="en-US" dirty="0" smtClean="0"/>
              <a:t>lots of legacy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79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and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 do and do while constructs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n-US" dirty="0" smtClean="0"/>
              <a:t>: stop iterating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CYCLE</a:t>
            </a:r>
            <a:r>
              <a:rPr lang="en-US" dirty="0" smtClean="0"/>
              <a:t>: skip remainder of block, execute next iteration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sz="2400" dirty="0" smtClean="0"/>
              <a:t>permits execution control in nested constructs (see later)!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3717032"/>
            <a:ext cx="712879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CYCLE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is_enough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EXIT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compute_some_stuff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alpha)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050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FORALL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Forall</a:t>
            </a:r>
            <a:r>
              <a:rPr lang="en-US" dirty="0" smtClean="0"/>
              <a:t> block, conditions on indices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314615"/>
            <a:ext cx="712879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DIMENSION(n, 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- 1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.OR.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+ 1)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FORALL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5201905"/>
            <a:ext cx="7128792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j) &lt; 0.0)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FORALL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1973" y="5991671"/>
            <a:ext cx="162416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58471" y="2564904"/>
            <a:ext cx="3329953" cy="1584176"/>
            <a:chOff x="5058471" y="2564904"/>
            <a:chExt cx="3329953" cy="1584176"/>
          </a:xfrm>
        </p:grpSpPr>
        <p:sp>
          <p:nvSpPr>
            <p:cNvPr id="7" name="TextBox 6"/>
            <p:cNvSpPr txBox="1"/>
            <p:nvPr/>
          </p:nvSpPr>
          <p:spPr>
            <a:xfrm>
              <a:off x="5058471" y="2564904"/>
              <a:ext cx="3113929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Execution of iterations</a:t>
              </a:r>
              <a:br>
                <a:rPr lang="en-US" sz="2400" dirty="0" smtClean="0"/>
              </a:br>
              <a:r>
                <a:rPr lang="en-US" sz="2400" dirty="0" smtClean="0"/>
                <a:t>not necessarily in order</a:t>
              </a:r>
              <a:endParaRPr lang="nl-BE" sz="2400" dirty="0"/>
            </a:p>
          </p:txBody>
        </p:sp>
        <p:pic>
          <p:nvPicPr>
            <p:cNvPr id="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5728" y="3456384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31</a:t>
            </a:fld>
            <a:endParaRPr lang="nl-BE"/>
          </a:p>
        </p:txBody>
      </p:sp>
      <p:grpSp>
        <p:nvGrpSpPr>
          <p:cNvPr id="13" name="Gruppieren 12"/>
          <p:cNvGrpSpPr/>
          <p:nvPr/>
        </p:nvGrpSpPr>
        <p:grpSpPr>
          <a:xfrm>
            <a:off x="4499992" y="4226895"/>
            <a:ext cx="4082669" cy="835942"/>
            <a:chOff x="5220072" y="4226895"/>
            <a:chExt cx="4082669" cy="835942"/>
          </a:xfrm>
        </p:grpSpPr>
        <p:pic>
          <p:nvPicPr>
            <p:cNvPr id="11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4226895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6"/>
            <p:cNvSpPr txBox="1"/>
            <p:nvPr/>
          </p:nvSpPr>
          <p:spPr>
            <a:xfrm>
              <a:off x="6084168" y="4354951"/>
              <a:ext cx="3218573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Complex expressions:</a:t>
              </a:r>
            </a:p>
            <a:p>
              <a:r>
                <a:rPr lang="en-US" sz="2000" dirty="0" smtClean="0"/>
                <a:t>temporary</a:t>
              </a:r>
              <a:r>
                <a:rPr lang="en-US" sz="2000" dirty="0"/>
                <a:t> </a:t>
              </a:r>
              <a:r>
                <a:rPr lang="en-US" sz="2000" dirty="0" smtClean="0"/>
                <a:t>arrays are created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829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construct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local scoping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348880"/>
            <a:ext cx="5472608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BLOCK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1.0_dp/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BLOCK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58930" y="2564904"/>
            <a:ext cx="4398003" cy="801380"/>
            <a:chOff x="3857181" y="2276872"/>
            <a:chExt cx="4398003" cy="801380"/>
          </a:xfrm>
        </p:grpSpPr>
        <p:sp>
          <p:nvSpPr>
            <p:cNvPr id="7" name="Rounded Rectangle 6"/>
            <p:cNvSpPr/>
            <p:nvPr/>
          </p:nvSpPr>
          <p:spPr>
            <a:xfrm>
              <a:off x="3857181" y="2276872"/>
              <a:ext cx="550021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708920"/>
              <a:ext cx="27790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procedure-scoped variables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 flipV="1">
              <a:off x="4407202" y="2456892"/>
              <a:ext cx="1068888" cy="4366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687752" y="3573016"/>
            <a:ext cx="3547129" cy="2088232"/>
            <a:chOff x="3687752" y="3573016"/>
            <a:chExt cx="3547129" cy="2088232"/>
          </a:xfrm>
        </p:grpSpPr>
        <p:grpSp>
          <p:nvGrpSpPr>
            <p:cNvPr id="13" name="Group 12"/>
            <p:cNvGrpSpPr/>
            <p:nvPr/>
          </p:nvGrpSpPr>
          <p:grpSpPr>
            <a:xfrm>
              <a:off x="3687752" y="3573016"/>
              <a:ext cx="3547129" cy="1355378"/>
              <a:chOff x="3857181" y="2276872"/>
              <a:chExt cx="3547129" cy="1355378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857181" y="2276872"/>
                <a:ext cx="550021" cy="36004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476090" y="2708920"/>
                <a:ext cx="1928220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local variable, only</a:t>
                </a:r>
                <a: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declared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within</a:t>
                </a:r>
                <a:endParaRPr lang="nl-BE" dirty="0" smtClean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BLOCK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6" name="Straight Arrow Connector 15"/>
              <p:cNvCxnSpPr>
                <a:stCxn id="15" idx="1"/>
                <a:endCxn id="14" idx="3"/>
              </p:cNvCxnSpPr>
              <p:nvPr/>
            </p:nvCxnSpPr>
            <p:spPr>
              <a:xfrm flipH="1" flipV="1">
                <a:off x="4407202" y="2456892"/>
                <a:ext cx="1068888" cy="7136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4968552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5755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ASSOCIATE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aliasing of subarrays, parts of user defined types, or expressions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52936"/>
            <a:ext cx="5832648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data_array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ASSOCIATE( row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data_array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:) 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row = update(row)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ASSOCIATE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60534" y="2780928"/>
            <a:ext cx="5713889" cy="1944216"/>
            <a:chOff x="1423015" y="4005064"/>
            <a:chExt cx="5713889" cy="1944216"/>
          </a:xfrm>
        </p:grpSpPr>
        <p:grpSp>
          <p:nvGrpSpPr>
            <p:cNvPr id="7" name="Group 6"/>
            <p:cNvGrpSpPr/>
            <p:nvPr/>
          </p:nvGrpSpPr>
          <p:grpSpPr>
            <a:xfrm>
              <a:off x="1423015" y="4005064"/>
              <a:ext cx="5635600" cy="1349280"/>
              <a:chOff x="1592444" y="2708920"/>
              <a:chExt cx="5635600" cy="134928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1592444" y="3789040"/>
                <a:ext cx="550021" cy="26916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476090" y="2708920"/>
                <a:ext cx="1751954" cy="12003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local name, no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declaration, only</a:t>
                </a:r>
                <a: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alias within</a:t>
                </a:r>
              </a:p>
              <a:p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ASSOCIATE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>
                <a:off x="2142465" y="3309085"/>
                <a:ext cx="3333625" cy="61453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5256584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3267819" y="5661248"/>
            <a:ext cx="3669057" cy="895140"/>
            <a:chOff x="5338466" y="2564904"/>
            <a:chExt cx="3669057" cy="895140"/>
          </a:xfrm>
        </p:grpSpPr>
        <p:sp>
          <p:nvSpPr>
            <p:cNvPr id="16" name="TextBox 15"/>
            <p:cNvSpPr txBox="1"/>
            <p:nvPr/>
          </p:nvSpPr>
          <p:spPr>
            <a:xfrm>
              <a:off x="5338466" y="2564904"/>
              <a:ext cx="2834109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Helps to write code</a:t>
              </a:r>
              <a:br>
                <a:rPr lang="en-US" sz="2400" dirty="0" smtClean="0"/>
              </a:br>
              <a:r>
                <a:rPr lang="en-US" sz="2400" dirty="0" smtClean="0"/>
                <a:t>that is easier to </a:t>
              </a:r>
              <a:r>
                <a:rPr lang="en-US" sz="2400" dirty="0" smtClean="0"/>
                <a:t>read</a:t>
              </a:r>
              <a:endParaRPr lang="nl-BE" sz="2400" dirty="0"/>
            </a:p>
          </p:txBody>
        </p:sp>
        <p:pic>
          <p:nvPicPr>
            <p:cNvPr id="17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827" y="2767348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3326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blocks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Improves code readability</a:t>
            </a:r>
          </a:p>
          <a:p>
            <a:r>
              <a:rPr lang="en-US" dirty="0" smtClean="0"/>
              <a:t>Helps compiler catch semantic mistakes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3064892"/>
            <a:ext cx="612068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DO j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inner1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(…) EXIT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427984" y="2852936"/>
            <a:ext cx="4248472" cy="2469054"/>
            <a:chOff x="4283968" y="4005064"/>
            <a:chExt cx="4248472" cy="2469054"/>
          </a:xfrm>
        </p:grpSpPr>
        <p:sp>
          <p:nvSpPr>
            <p:cNvPr id="5" name="TextBox 4"/>
            <p:cNvSpPr txBox="1"/>
            <p:nvPr/>
          </p:nvSpPr>
          <p:spPr>
            <a:xfrm>
              <a:off x="4283968" y="4005064"/>
              <a:ext cx="4033284" cy="1569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Works for all block statements:</a:t>
              </a:r>
            </a:p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CASE SELECT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WHERE</a:t>
              </a:r>
              <a:r>
                <a:rPr lang="en-US" sz="2400" dirty="0" smtClean="0"/>
                <a:t>,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 WHILE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FORALL</a:t>
              </a:r>
              <a:r>
                <a:rPr lang="en-US" sz="2400" dirty="0" smtClean="0">
                  <a:cs typeface="Courier New" panose="02070309020205020404" pitchFamily="49" charset="0"/>
                </a:rPr>
                <a:t>,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BLOCK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6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44" y="5610022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34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315701" y="4993123"/>
            <a:ext cx="4234515" cy="1316197"/>
            <a:chOff x="3723556" y="2328827"/>
            <a:chExt cx="4234515" cy="1316197"/>
          </a:xfrm>
        </p:grpSpPr>
        <p:sp>
          <p:nvSpPr>
            <p:cNvPr id="10" name="Rounded Rectangle 9"/>
            <p:cNvSpPr/>
            <p:nvPr/>
          </p:nvSpPr>
          <p:spPr>
            <a:xfrm>
              <a:off x="3723556" y="2328827"/>
              <a:ext cx="694037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58083" y="2998693"/>
              <a:ext cx="299998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can be used to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EXI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T/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CYCLE</a:t>
              </a:r>
              <a:r>
                <a:rPr lang="en-US" dirty="0" smtClean="0">
                  <a:solidFill>
                    <a:srgbClr val="C00000"/>
                  </a:solidFill>
                </a:rPr>
                <a:t/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from/to the desired loop level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  <a:endCxn id="10" idx="2"/>
            </p:cNvCxnSpPr>
            <p:nvPr/>
          </p:nvCxnSpPr>
          <p:spPr>
            <a:xfrm flipH="1" flipV="1">
              <a:off x="4070575" y="2688867"/>
              <a:ext cx="887508" cy="63299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190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Statement halts execution, returns exit code, or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57200" y="2780928"/>
            <a:ext cx="634704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&lt; 0.0)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STOP 'x must be positive'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32786" y="2924944"/>
            <a:ext cx="3887686" cy="1182158"/>
            <a:chOff x="4500738" y="5487202"/>
            <a:chExt cx="3887686" cy="1182158"/>
          </a:xfrm>
        </p:grpSpPr>
        <p:sp>
          <p:nvSpPr>
            <p:cNvPr id="9" name="TextBox 8"/>
            <p:cNvSpPr txBox="1"/>
            <p:nvPr/>
          </p:nvSpPr>
          <p:spPr>
            <a:xfrm>
              <a:off x="4500738" y="5589240"/>
              <a:ext cx="266355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Note: exit code is 0!</a:t>
              </a:r>
              <a:endParaRPr lang="nl-BE" sz="2400" dirty="0"/>
            </a:p>
          </p:txBody>
        </p:sp>
        <p:pic>
          <p:nvPicPr>
            <p:cNvPr id="10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487202"/>
              <a:ext cx="1152128" cy="1182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457200" y="4365104"/>
            <a:ext cx="8507288" cy="2308324"/>
            <a:chOff x="457200" y="4365104"/>
            <a:chExt cx="8507288" cy="2308324"/>
          </a:xfrm>
        </p:grpSpPr>
        <p:sp>
          <p:nvSpPr>
            <p:cNvPr id="11" name="TextBox 10"/>
            <p:cNvSpPr txBox="1"/>
            <p:nvPr/>
          </p:nvSpPr>
          <p:spPr>
            <a:xfrm>
              <a:off x="457200" y="4365104"/>
              <a:ext cx="7571184" cy="23083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USE, INTRINSIC::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iso_fortran_env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ONLY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error_unit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INTEGER, PARAMETER ::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real_err_exit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1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IF (x &lt; 0.0) THEN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 (UNIT=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error_unit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FMT='(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A)'), 'x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must be positive'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STOP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real_err_exit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 IF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pic>
          <p:nvPicPr>
            <p:cNvPr id="12" name="Picture 11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5157192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316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github.com/gjbex/training-material/tree/master/Fortran/Matrices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506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declaration &amp; initialization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Statically declared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Initialization &amp; reshaping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204864"/>
            <a:ext cx="799288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DIMENSION(100) :: v, w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m = 2000, n = 1000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DIMENSION(m, n) 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4553833"/>
            <a:ext cx="799288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= 1.0_dp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 (SQRT(REAL(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100) ]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RESHAPE([ ((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*n + j),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0, m - 1), j = 1, n) ], [m, n])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713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Indices run from 1 to array size for each dimension (unless declared otherwise)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811700"/>
            <a:ext cx="7992888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DIMENSION(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something(v(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something_else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A(3, 5) = 3.0_dp*A(7, 21) + v(13)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70218" y="1052736"/>
            <a:ext cx="2284780" cy="693847"/>
            <a:chOff x="6188782" y="4472637"/>
            <a:chExt cx="2284780" cy="693847"/>
          </a:xfrm>
        </p:grpSpPr>
        <p:sp>
          <p:nvSpPr>
            <p:cNvPr id="7" name="Rounded Rectangle 6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63029" y="4797152"/>
              <a:ext cx="171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C: 0 to size-1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284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storage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elements are stored column-wise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39</a:t>
            </a:fld>
            <a:endParaRPr lang="nl-BE"/>
          </a:p>
        </p:txBody>
      </p:sp>
      <p:sp>
        <p:nvSpPr>
          <p:cNvPr id="10" name="TextBox 9"/>
          <p:cNvSpPr txBox="1"/>
          <p:nvPr/>
        </p:nvSpPr>
        <p:spPr>
          <a:xfrm>
            <a:off x="323528" y="2204864"/>
            <a:ext cx="799288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j = 1, SIZE(A,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SIZE(A,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 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23528" y="2492896"/>
            <a:ext cx="4188328" cy="2882813"/>
            <a:chOff x="388658" y="2492896"/>
            <a:chExt cx="4188328" cy="2882813"/>
          </a:xfrm>
        </p:grpSpPr>
        <p:pic>
          <p:nvPicPr>
            <p:cNvPr id="9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218595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388658" y="2492896"/>
              <a:ext cx="2887198" cy="2304256"/>
              <a:chOff x="3550834" y="2041636"/>
              <a:chExt cx="2887198" cy="2304256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3550834" y="2041636"/>
                <a:ext cx="1080119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652718" y="3699561"/>
                <a:ext cx="278531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arrays are stored by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column</a:t>
                </a:r>
              </a:p>
            </p:txBody>
          </p:sp>
          <p:cxnSp>
            <p:nvCxnSpPr>
              <p:cNvPr id="8" name="Straight Arrow Connector 7"/>
              <p:cNvCxnSpPr>
                <a:stCxn id="7" idx="0"/>
                <a:endCxn id="6" idx="2"/>
              </p:cNvCxnSpPr>
              <p:nvPr/>
            </p:nvCxnSpPr>
            <p:spPr>
              <a:xfrm flipH="1" flipV="1">
                <a:off x="4090894" y="2541761"/>
                <a:ext cx="954481" cy="11578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1619672" y="2492896"/>
            <a:ext cx="5414358" cy="2534038"/>
            <a:chOff x="1619672" y="2492896"/>
            <a:chExt cx="5414358" cy="2534038"/>
          </a:xfrm>
        </p:grpSpPr>
        <p:grpSp>
          <p:nvGrpSpPr>
            <p:cNvPr id="11" name="Group 10"/>
            <p:cNvGrpSpPr/>
            <p:nvPr/>
          </p:nvGrpSpPr>
          <p:grpSpPr>
            <a:xfrm>
              <a:off x="1619672" y="2492896"/>
              <a:ext cx="4882786" cy="1656184"/>
              <a:chOff x="3262802" y="2194037"/>
              <a:chExt cx="4882786" cy="1656184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3262802" y="2194037"/>
                <a:ext cx="1728192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855089" y="3203890"/>
                <a:ext cx="229049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determine dimensions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at run time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  <a:endCxn id="12" idx="3"/>
              </p:cNvCxnSpPr>
              <p:nvPr/>
            </p:nvCxnSpPr>
            <p:spPr>
              <a:xfrm flipH="1" flipV="1">
                <a:off x="4990994" y="2444100"/>
                <a:ext cx="864095" cy="108295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14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4221088"/>
              <a:ext cx="805846" cy="80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/>
          <p:cNvGrpSpPr/>
          <p:nvPr/>
        </p:nvGrpSpPr>
        <p:grpSpPr>
          <a:xfrm>
            <a:off x="1055472" y="5409482"/>
            <a:ext cx="4308616" cy="1115862"/>
            <a:chOff x="183946" y="5304375"/>
            <a:chExt cx="4308616" cy="1115862"/>
          </a:xfrm>
        </p:grpSpPr>
        <p:sp>
          <p:nvSpPr>
            <p:cNvPr id="19" name="TextBox 18"/>
            <p:cNvSpPr txBox="1"/>
            <p:nvPr/>
          </p:nvSpPr>
          <p:spPr>
            <a:xfrm>
              <a:off x="827584" y="5589240"/>
              <a:ext cx="3664978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Note difference with C/C++:</a:t>
              </a:r>
            </a:p>
            <a:p>
              <a:r>
                <a:rPr lang="en-US" sz="2400" dirty="0" smtClean="0"/>
                <a:t>arrays are stored by </a:t>
              </a:r>
              <a:r>
                <a:rPr lang="en-US" sz="2400" i="1" dirty="0" smtClean="0"/>
                <a:t>row</a:t>
              </a:r>
              <a:endParaRPr lang="nl-BE" sz="2400" i="1" dirty="0"/>
            </a:p>
          </p:txBody>
        </p:sp>
        <p:sp>
          <p:nvSpPr>
            <p:cNvPr id="22" name="Rounded Rectangle 21"/>
            <p:cNvSpPr/>
            <p:nvPr/>
          </p:nvSpPr>
          <p:spPr>
            <a:xfrm rot="19796557">
              <a:off x="183946" y="5304375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5196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 conventions for slides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is set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Courier New</a:t>
            </a:r>
          </a:p>
          <a:p>
            <a:r>
              <a:rPr lang="en-US" dirty="0" smtClean="0"/>
              <a:t>Fortran keywords, intrinsic functions,… are in upper case</a:t>
            </a:r>
          </a:p>
          <a:p>
            <a:pPr lvl="1"/>
            <a:r>
              <a:rPr lang="en-US" dirty="0" smtClean="0"/>
              <a:t>they need/should not be in actual Fortran code, Fortran is not case-sensitive</a:t>
            </a:r>
          </a:p>
          <a:p>
            <a:r>
              <a:rPr lang="en-US" dirty="0" smtClean="0"/>
              <a:t>Good practice:</a:t>
            </a:r>
          </a:p>
          <a:p>
            <a:r>
              <a:rPr lang="en-US" dirty="0" smtClean="0"/>
              <a:t>(Potential) hazards/bugs:</a:t>
            </a:r>
          </a:p>
          <a:p>
            <a:r>
              <a:rPr lang="en-US" dirty="0" smtClean="0"/>
              <a:t>Performance issue:</a:t>
            </a:r>
          </a:p>
          <a:p>
            <a:r>
              <a:rPr lang="en-US" dirty="0" smtClean="0"/>
              <a:t>Compare with C/C++:</a:t>
            </a:r>
            <a:endParaRPr lang="nl-BE" dirty="0"/>
          </a:p>
        </p:txBody>
      </p:sp>
      <p:pic>
        <p:nvPicPr>
          <p:cNvPr id="4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335074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861048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lucg5005\AppData\Local\Microsoft\Windows\Temporary Internet Files\Content.IE5\T8RCCH8G\cute_snail_by_gniyuhs-d4lvbji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797152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</a:t>
            </a:fld>
            <a:endParaRPr lang="nl-BE"/>
          </a:p>
        </p:txBody>
      </p:sp>
      <p:sp>
        <p:nvSpPr>
          <p:cNvPr id="8" name="Rounded Rectangle 7"/>
          <p:cNvSpPr/>
          <p:nvPr/>
        </p:nvSpPr>
        <p:spPr>
          <a:xfrm rot="19796557">
            <a:off x="4604328" y="5559655"/>
            <a:ext cx="839645" cy="354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C/C++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1564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indexing: custom bounds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Lower and upper index can be any number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6048672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-100:100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0:5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1:200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(v),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something(v(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j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2),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2)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1),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something_else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5) = 3.0_dp*A(5, 21) + v(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-13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38850" y="3295375"/>
            <a:ext cx="6645518" cy="1515535"/>
            <a:chOff x="1259632" y="2589053"/>
            <a:chExt cx="6645518" cy="1515535"/>
          </a:xfrm>
        </p:grpSpPr>
        <p:pic>
          <p:nvPicPr>
            <p:cNvPr id="8" name="Picture 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9304" y="3298742"/>
              <a:ext cx="805846" cy="80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/>
            <p:cNvGrpSpPr/>
            <p:nvPr/>
          </p:nvGrpSpPr>
          <p:grpSpPr>
            <a:xfrm>
              <a:off x="1259632" y="2589053"/>
              <a:ext cx="5890899" cy="817507"/>
              <a:chOff x="2902762" y="2290194"/>
              <a:chExt cx="5890899" cy="817507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2902762" y="2290194"/>
                <a:ext cx="2520280" cy="342351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503162" y="2461370"/>
                <a:ext cx="229049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determine dimensions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at run time</a:t>
                </a: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 flipV="1">
                <a:off x="5423042" y="2461370"/>
                <a:ext cx="1080120" cy="32316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5008318" y="5292497"/>
            <a:ext cx="3668138" cy="1088831"/>
            <a:chOff x="5008318" y="5292497"/>
            <a:chExt cx="3668138" cy="1088831"/>
          </a:xfrm>
        </p:grpSpPr>
        <p:sp>
          <p:nvSpPr>
            <p:cNvPr id="15" name="TextBox 14"/>
            <p:cNvSpPr txBox="1"/>
            <p:nvPr/>
          </p:nvSpPr>
          <p:spPr>
            <a:xfrm>
              <a:off x="5008318" y="5292497"/>
              <a:ext cx="2649059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Don't overuse!</a:t>
              </a:r>
              <a:endParaRPr lang="nl-BE" sz="3200" dirty="0"/>
            </a:p>
          </p:txBody>
        </p:sp>
        <p:pic>
          <p:nvPicPr>
            <p:cNvPr id="16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2588" y="5392336"/>
              <a:ext cx="963868" cy="988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4133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indexing: slicing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060848"/>
            <a:ext cx="820891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m = 4, n = 5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DIMENSION(m, n) :: A = RESHAPE([(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 m*n)], [m, n])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DIMENSION(m/2, n/2) :: B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A(2:m-1, 2:n-1) = 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15657" y="1268760"/>
            <a:ext cx="1976823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1  5  9 13 17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2  6 10 14 18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3  7 11 15 19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4  8 12 16 20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4419109"/>
            <a:ext cx="6448113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r3_sum = SUM(A(3,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c4_sum = SUM(A(:, 4))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19530" y="4365104"/>
            <a:ext cx="4603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9530" y="5013176"/>
            <a:ext cx="4603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15657" y="3236783"/>
            <a:ext cx="1976823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1  5  9 13 17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2  0  0  0 18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3  0  0  0 19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4  8 12 16 20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5838363"/>
            <a:ext cx="6448113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A(1:m:2, 2:n:3)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19530" y="5909210"/>
            <a:ext cx="736099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17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19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7525" y="3284984"/>
            <a:ext cx="1765243" cy="1233428"/>
            <a:chOff x="4283968" y="2276872"/>
            <a:chExt cx="1765243" cy="1233428"/>
          </a:xfrm>
        </p:grpSpPr>
        <p:sp>
          <p:nvSpPr>
            <p:cNvPr id="14" name="Rounded Rectangle 13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70051" y="3140968"/>
              <a:ext cx="13791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lower bound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14" idx="2"/>
            </p:cNvCxnSpPr>
            <p:nvPr/>
          </p:nvCxnSpPr>
          <p:spPr>
            <a:xfrm flipH="1" flipV="1">
              <a:off x="4355976" y="2636912"/>
              <a:ext cx="314075" cy="6887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899591" y="3284984"/>
            <a:ext cx="2241737" cy="729372"/>
            <a:chOff x="4283967" y="2276872"/>
            <a:chExt cx="2241737" cy="729372"/>
          </a:xfrm>
        </p:grpSpPr>
        <p:sp>
          <p:nvSpPr>
            <p:cNvPr id="18" name="Rounded Rectangle 17"/>
            <p:cNvSpPr/>
            <p:nvPr/>
          </p:nvSpPr>
          <p:spPr>
            <a:xfrm>
              <a:off x="4283967" y="2276872"/>
              <a:ext cx="386083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65048" y="2636912"/>
              <a:ext cx="146065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upper bound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4477009" y="2636912"/>
              <a:ext cx="588039" cy="1846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634799" y="5507940"/>
            <a:ext cx="941030" cy="904455"/>
            <a:chOff x="4448129" y="3203684"/>
            <a:chExt cx="941030" cy="904455"/>
          </a:xfrm>
        </p:grpSpPr>
        <p:sp>
          <p:nvSpPr>
            <p:cNvPr id="23" name="Rounded Rectangle 22"/>
            <p:cNvSpPr/>
            <p:nvPr/>
          </p:nvSpPr>
          <p:spPr>
            <a:xfrm>
              <a:off x="4448129" y="3748099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70051" y="3203684"/>
              <a:ext cx="7191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stride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  <a:endCxn id="23" idx="0"/>
            </p:cNvCxnSpPr>
            <p:nvPr/>
          </p:nvCxnSpPr>
          <p:spPr>
            <a:xfrm flipH="1">
              <a:off x="4520137" y="3388350"/>
              <a:ext cx="149914" cy="35974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4243909" y="4653136"/>
            <a:ext cx="475495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: )</a:t>
            </a:r>
          </a:p>
          <a:p>
            <a:r>
              <a:rPr lang="en-US" dirty="0" smtClean="0"/>
              <a:t>up to: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:upper)</a:t>
            </a:r>
          </a:p>
          <a:p>
            <a:r>
              <a:rPr lang="en-US" dirty="0" smtClean="0"/>
              <a:t>from: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(lower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 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from, up to: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(lower: upper)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all with stride: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 : : stride)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from, up to, stride: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lower:upper:stride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05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7" grpId="0" animBg="1"/>
      <p:bldP spid="11" grpId="0" animBg="1"/>
      <p:bldP spid="12" grpId="0" animBg="1"/>
      <p:bldP spid="2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Scalar-array: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2.0_dp + A</a:t>
            </a:r>
            <a:r>
              <a:rPr lang="en-US" dirty="0" smtClean="0"/>
              <a:t>: add 2.0 to each array element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3.0_dp*A</a:t>
            </a:r>
            <a:r>
              <a:rPr lang="en-US" dirty="0" smtClean="0"/>
              <a:t>: multiply each array element by 3.0</a:t>
            </a:r>
          </a:p>
          <a:p>
            <a:r>
              <a:rPr lang="en-US" dirty="0" smtClean="0"/>
              <a:t>Element-wise array-array: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B + C</a:t>
            </a:r>
            <a:r>
              <a:rPr lang="en-US" dirty="0" smtClean="0"/>
              <a:t>: sum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B*C</a:t>
            </a:r>
            <a:r>
              <a:rPr lang="en-US" dirty="0" smtClean="0"/>
              <a:t>: element-wise product</a:t>
            </a:r>
          </a:p>
          <a:p>
            <a:r>
              <a:rPr lang="en-US" dirty="0" smtClean="0"/>
              <a:t>Vector-vector product: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 = DOT_PRODUCT(v, v)</a:t>
            </a:r>
          </a:p>
          <a:p>
            <a:r>
              <a:rPr lang="en-US" dirty="0" smtClean="0"/>
              <a:t>Matrix-matrix product: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MATMUL(B, C)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28184" y="3717032"/>
            <a:ext cx="203369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Shapes must</a:t>
            </a:r>
          </a:p>
          <a:p>
            <a:r>
              <a:rPr lang="en-US" sz="2800" dirty="0" smtClean="0"/>
              <a:t>be identical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275856" y="5848816"/>
            <a:ext cx="4608954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Shapes must match:</a:t>
            </a:r>
            <a:br>
              <a:rPr lang="en-US" sz="2800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SIZE(B, 2) == SIZE(C, 1)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11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Intrinsic functions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4502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Operating element-wise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…,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>
                <a:cs typeface="Courier New" panose="02070309020205020404" pitchFamily="49" charset="0"/>
              </a:rPr>
              <a:t>, …</a:t>
            </a:r>
          </a:p>
          <a:p>
            <a:r>
              <a:rPr lang="en-US" dirty="0" smtClean="0"/>
              <a:t>Aggregating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MAXVAL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MINVAL,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ANY, ALL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Transform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RESHAPE,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TRANSPOSE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23528" y="2987661"/>
            <a:ext cx="2448272" cy="1233427"/>
            <a:chOff x="2542722" y="2194038"/>
            <a:chExt cx="2448272" cy="1233427"/>
          </a:xfrm>
        </p:grpSpPr>
        <p:sp>
          <p:nvSpPr>
            <p:cNvPr id="8" name="Rounded Rectangle 7"/>
            <p:cNvSpPr/>
            <p:nvPr/>
          </p:nvSpPr>
          <p:spPr>
            <a:xfrm>
              <a:off x="3406818" y="2194038"/>
              <a:ext cx="158417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42722" y="3058133"/>
              <a:ext cx="230870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 arrays of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LOGICAL</a:t>
              </a:r>
            </a:p>
          </p:txBody>
        </p:sp>
        <p:cxnSp>
          <p:nvCxnSpPr>
            <p:cNvPr id="10" name="Straight Arrow Connector 9"/>
            <p:cNvCxnSpPr>
              <a:stCxn id="9" idx="0"/>
              <a:endCxn id="8" idx="2"/>
            </p:cNvCxnSpPr>
            <p:nvPr/>
          </p:nvCxnSpPr>
          <p:spPr>
            <a:xfrm flipV="1">
              <a:off x="3697077" y="2554078"/>
              <a:ext cx="501829" cy="50405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347864" y="3212976"/>
            <a:ext cx="561662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nr_pos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=x &gt; 0.0_dp)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COUNT(a &gt; 0.0_dp)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53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Allocatable</a:t>
            </a:r>
            <a:r>
              <a:rPr lang="en-US" dirty="0" smtClean="0"/>
              <a:t> variables: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 can be determined at runtime</a:t>
            </a:r>
          </a:p>
          <a:p>
            <a:pPr lvl="1"/>
            <a:r>
              <a:rPr lang="en-US" dirty="0" smtClean="0"/>
              <a:t>only use as much memory as required</a:t>
            </a:r>
          </a:p>
          <a:p>
            <a:r>
              <a:rPr lang="en-US" dirty="0" smtClean="0"/>
              <a:t>Can be </a:t>
            </a:r>
            <a:r>
              <a:rPr lang="en-US" dirty="0" err="1" smtClean="0"/>
              <a:t>deallocated</a:t>
            </a:r>
            <a:endParaRPr lang="en-US" dirty="0" smtClean="0"/>
          </a:p>
          <a:p>
            <a:pPr lvl="1"/>
            <a:r>
              <a:rPr lang="en-US" dirty="0" smtClean="0"/>
              <a:t>only use memory while needed</a:t>
            </a:r>
          </a:p>
          <a:p>
            <a:r>
              <a:rPr lang="en-US" dirty="0" smtClean="0"/>
              <a:t>Ideal for dynamics/semi-structured data types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graph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419872" y="4941168"/>
            <a:ext cx="264328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Requires user defined</a:t>
            </a:r>
          </a:p>
          <a:p>
            <a:r>
              <a:rPr lang="en-US" dirty="0" smtClean="0"/>
              <a:t>types &amp; pointers, see later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6133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Allocatable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Declare 2D-array </a:t>
            </a:r>
            <a:r>
              <a:rPr lang="en-US" dirty="0" err="1" smtClean="0"/>
              <a:t>allocatable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Allocate memory for array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Always</a:t>
            </a:r>
            <a:r>
              <a:rPr lang="en-US" dirty="0" smtClean="0"/>
              <a:t> test whether allocated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Deallocate</a:t>
            </a:r>
            <a:r>
              <a:rPr lang="en-US" dirty="0" smtClean="0"/>
              <a:t>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124145"/>
            <a:ext cx="6552728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ALLOCATABLE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:: 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INTEGER :: m, n,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istat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3246075"/>
            <a:ext cx="65527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=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…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(a(m, n), 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6402814"/>
            <a:ext cx="655272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DEALLOCATE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4941168"/>
            <a:ext cx="374441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594109" y="2780928"/>
            <a:ext cx="1154355" cy="2304256"/>
            <a:chOff x="7236296" y="2636912"/>
            <a:chExt cx="1154355" cy="2304256"/>
          </a:xfrm>
        </p:grpSpPr>
        <p:sp>
          <p:nvSpPr>
            <p:cNvPr id="9" name="TextBox 8"/>
            <p:cNvSpPr txBox="1"/>
            <p:nvPr/>
          </p:nvSpPr>
          <p:spPr>
            <a:xfrm>
              <a:off x="7354918" y="2636912"/>
              <a:ext cx="9171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allocate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57634" y="3604374"/>
              <a:ext cx="5116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36296" y="4571836"/>
              <a:ext cx="11543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deallocate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9" idx="2"/>
              <a:endCxn id="10" idx="0"/>
            </p:cNvCxnSpPr>
            <p:nvPr/>
          </p:nvCxnSpPr>
          <p:spPr>
            <a:xfrm>
              <a:off x="7813474" y="3006244"/>
              <a:ext cx="0" cy="598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2"/>
              <a:endCxn id="11" idx="0"/>
            </p:cNvCxnSpPr>
            <p:nvPr/>
          </p:nvCxnSpPr>
          <p:spPr>
            <a:xfrm>
              <a:off x="7813474" y="3973706"/>
              <a:ext cx="0" cy="598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868199" y="3356992"/>
            <a:ext cx="37839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use only memory required at runtime!</a:t>
            </a:r>
            <a:endParaRPr lang="nl-BE" dirty="0"/>
          </a:p>
        </p:txBody>
      </p:sp>
      <p:grpSp>
        <p:nvGrpSpPr>
          <p:cNvPr id="8" name="Group 7"/>
          <p:cNvGrpSpPr/>
          <p:nvPr/>
        </p:nvGrpSpPr>
        <p:grpSpPr>
          <a:xfrm>
            <a:off x="3997050" y="5817411"/>
            <a:ext cx="4535390" cy="851949"/>
            <a:chOff x="3779912" y="6022402"/>
            <a:chExt cx="4200889" cy="851949"/>
          </a:xfrm>
        </p:grpSpPr>
        <p:sp>
          <p:nvSpPr>
            <p:cNvPr id="21" name="TextBox 20"/>
            <p:cNvSpPr txBox="1"/>
            <p:nvPr/>
          </p:nvSpPr>
          <p:spPr>
            <a:xfrm>
              <a:off x="3779912" y="6228020"/>
              <a:ext cx="344163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free memory no longer required</a:t>
              </a:r>
            </a:p>
            <a:p>
              <a:r>
                <a:rPr lang="en-US" dirty="0" smtClean="0"/>
                <a:t>can be omitted </a:t>
              </a:r>
              <a:r>
                <a:rPr lang="en-US" dirty="0" smtClean="0">
                  <a:sym typeface="Symbol"/>
                </a:rPr>
                <a:t></a:t>
              </a:r>
              <a:r>
                <a:rPr lang="en-US" dirty="0" smtClean="0">
                  <a:sym typeface="Wingdings" panose="05000000000000000000" pitchFamily="2" charset="2"/>
                </a:rPr>
                <a:t> auto-deallocation</a:t>
              </a:r>
              <a:endParaRPr lang="nl-BE" dirty="0"/>
            </a:p>
          </p:txBody>
        </p:sp>
        <p:pic>
          <p:nvPicPr>
            <p:cNvPr id="22" name="Picture 21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1835" y="6022402"/>
              <a:ext cx="718966" cy="718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45</a:t>
            </a:fld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6228184" y="1340768"/>
            <a:ext cx="2787545" cy="693847"/>
            <a:chOff x="6188782" y="4472637"/>
            <a:chExt cx="2787545" cy="693847"/>
          </a:xfrm>
        </p:grpSpPr>
        <p:sp>
          <p:nvSpPr>
            <p:cNvPr id="23" name="Rounded Rectangle 22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63029" y="4797152"/>
              <a:ext cx="2213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malloc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/free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427984" y="4941168"/>
            <a:ext cx="273630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6" name="Picture 2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150194"/>
            <a:ext cx="718966" cy="71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54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18" grpId="0" animBg="1"/>
      <p:bldP spid="2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github.com/gjbex/training-material/tree/master/Fortran/Matrices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3"/>
              </a:rPr>
              <a:t>https://github.com/gjbex/training-material/tree/master/Fortran/OOProgramming</a:t>
            </a:r>
            <a:r>
              <a:rPr lang="nl-BE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81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&amp; targets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7504" y="1412776"/>
            <a:ext cx="828092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temp_1, temp_2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temp_1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temp_2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iteration = 1,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nr_iterations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 j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 = 0.25_dp*(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(i-1, j) + …)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364088" y="260648"/>
            <a:ext cx="3636404" cy="2448273"/>
            <a:chOff x="1417406" y="332656"/>
            <a:chExt cx="3636404" cy="2448273"/>
          </a:xfrm>
        </p:grpSpPr>
        <p:grpSp>
          <p:nvGrpSpPr>
            <p:cNvPr id="7" name="Group 6"/>
            <p:cNvGrpSpPr/>
            <p:nvPr/>
          </p:nvGrpSpPr>
          <p:grpSpPr>
            <a:xfrm>
              <a:off x="1417406" y="1054477"/>
              <a:ext cx="3168352" cy="1726452"/>
              <a:chOff x="3060536" y="755618"/>
              <a:chExt cx="3168352" cy="1726452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060536" y="1732514"/>
                <a:ext cx="2822070" cy="749556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443784" y="755618"/>
                <a:ext cx="178510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initialize pointers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to null</a:t>
                </a:r>
              </a:p>
            </p:txBody>
          </p:sp>
          <p:cxnSp>
            <p:nvCxnSpPr>
              <p:cNvPr id="11" name="Straight Arrow Connector 10"/>
              <p:cNvCxnSpPr>
                <a:stCxn id="10" idx="2"/>
              </p:cNvCxnSpPr>
              <p:nvPr/>
            </p:nvCxnSpPr>
            <p:spPr>
              <a:xfrm flipH="1">
                <a:off x="4843678" y="1401949"/>
                <a:ext cx="492658" cy="33056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9734" y="332656"/>
              <a:ext cx="684076" cy="684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1226974" y="2348880"/>
            <a:ext cx="3290279" cy="822532"/>
            <a:chOff x="4558946" y="1871630"/>
            <a:chExt cx="3290279" cy="822532"/>
          </a:xfrm>
        </p:grpSpPr>
        <p:sp>
          <p:nvSpPr>
            <p:cNvPr id="27" name="Rounded Rectangle 26"/>
            <p:cNvSpPr/>
            <p:nvPr/>
          </p:nvSpPr>
          <p:spPr>
            <a:xfrm>
              <a:off x="4558946" y="2444099"/>
              <a:ext cx="360040" cy="25006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55089" y="1871630"/>
              <a:ext cx="199413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pointer assignment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operator</a:t>
              </a:r>
              <a:endPara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>
              <a:off x="4918986" y="2194796"/>
              <a:ext cx="936103" cy="37433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595782" y="4108245"/>
            <a:ext cx="6309605" cy="2489107"/>
            <a:chOff x="1595782" y="4108245"/>
            <a:chExt cx="6309605" cy="2489107"/>
          </a:xfrm>
        </p:grpSpPr>
        <p:grpSp>
          <p:nvGrpSpPr>
            <p:cNvPr id="32" name="Group 31"/>
            <p:cNvGrpSpPr/>
            <p:nvPr/>
          </p:nvGrpSpPr>
          <p:grpSpPr>
            <a:xfrm>
              <a:off x="1595782" y="4108245"/>
              <a:ext cx="6309605" cy="2002808"/>
              <a:chOff x="2352727" y="1069151"/>
              <a:chExt cx="6309605" cy="2002808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2352727" y="1069151"/>
                <a:ext cx="6044106" cy="322071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855089" y="1871630"/>
                <a:ext cx="2807243" cy="12003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use of pointers will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i="1" dirty="0" smtClean="0">
                    <a:solidFill>
                      <a:srgbClr val="C00000"/>
                    </a:solidFill>
                  </a:rPr>
                  <a:t>prevent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vectorization!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fix with compiler flags: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  <a:r>
                  <a:rPr lang="en-US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fno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-alias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for Intel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ifort</a:t>
                </a:r>
                <a:endPara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 flipV="1">
                <a:off x="5306857" y="1391223"/>
                <a:ext cx="548232" cy="108057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936" y="5440238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665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467544" y="1436578"/>
            <a:ext cx="792088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ALLOCATABLE, TARGET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  IF (ASSOCIATED(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   IF (ALLOCATED(temp))   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5   ALLOCATE(temp(m, n))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(ALLOCATED(temp))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7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8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9   IF (ASSOCIATED(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  DEALLOCATE(temp)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69235" y="2393464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169235" y="2733759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169235" y="3926722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169235" y="5438890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169235" y="5881329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169235" y="3577073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169235" y="5089241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172569" y="3164770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172569" y="4369161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189950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 smtClean="0">
                <a:hlinkClick r:id="rId2"/>
              </a:rPr>
              <a:t>https</a:t>
            </a:r>
            <a:r>
              <a:rPr lang="nl-BE" sz="1600" dirty="0">
                <a:hlinkClick r:id="rId2"/>
              </a:rPr>
              <a:t>://</a:t>
            </a:r>
            <a:r>
              <a:rPr lang="nl-BE" sz="1600" dirty="0" smtClean="0">
                <a:hlinkClick r:id="rId2"/>
              </a:rPr>
              <a:t>github.com/gjbex/training-material/tree/master/Fortran/Functions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3"/>
              </a:rPr>
              <a:t>https://github.com/gjbex/training-material/tree/master/Fortran/OOProgramming</a:t>
            </a:r>
            <a:r>
              <a:rPr lang="nl-BE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90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Slides &amp; sample code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 online, public domain</a:t>
            </a:r>
          </a:p>
          <a:p>
            <a:pPr lvl="1"/>
            <a:r>
              <a:rPr lang="nl-BE" dirty="0">
                <a:hlinkClick r:id="rId2"/>
              </a:rPr>
              <a:t>https://</a:t>
            </a:r>
            <a:r>
              <a:rPr lang="nl-BE" dirty="0" smtClean="0">
                <a:hlinkClick r:id="rId2"/>
              </a:rPr>
              <a:t>github.com/gjbex/training-material</a:t>
            </a:r>
            <a:r>
              <a:rPr lang="nl-BE" dirty="0" smtClean="0"/>
              <a:t> </a:t>
            </a:r>
          </a:p>
          <a:p>
            <a:pPr lvl="1"/>
            <a:r>
              <a:rPr lang="en-US" dirty="0" smtClean="0"/>
              <a:t>License: </a:t>
            </a:r>
            <a:r>
              <a:rPr lang="nl-BE" sz="2000" dirty="0">
                <a:hlinkClick r:id="rId3"/>
              </a:rPr>
              <a:t>http://</a:t>
            </a:r>
            <a:r>
              <a:rPr lang="nl-BE" sz="2000" dirty="0" smtClean="0">
                <a:hlinkClick r:id="rId3"/>
              </a:rPr>
              <a:t>creativecommons.org/publicdomain/zero/1.0/</a:t>
            </a:r>
            <a:r>
              <a:rPr lang="nl-BE" sz="2000" dirty="0" smtClean="0"/>
              <a:t> </a:t>
            </a:r>
          </a:p>
          <a:p>
            <a:r>
              <a:rPr lang="en-US" dirty="0" smtClean="0"/>
              <a:t>Clone the repository or download ZIP</a:t>
            </a:r>
          </a:p>
          <a:p>
            <a:pPr lvl="1"/>
            <a:r>
              <a:rPr lang="en-US" dirty="0" smtClean="0"/>
              <a:t>Relevant directory: </a:t>
            </a:r>
            <a:r>
              <a:rPr lang="en-US" b="1" dirty="0" smtClean="0">
                <a:solidFill>
                  <a:srgbClr val="C00000"/>
                </a:solidFill>
              </a:rPr>
              <a:t>Fortran</a:t>
            </a:r>
          </a:p>
          <a:p>
            <a:pPr lvl="1"/>
            <a:r>
              <a:rPr lang="en-US" dirty="0" smtClean="0"/>
              <a:t>Subdirectories will be mentioned in slides at appropriate places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396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 defined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dirty="0" smtClean="0"/>
              <a:t>Structure with multiple fields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Declaring variables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variables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655272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sign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TYPE rational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4077072"/>
            <a:ext cx="65527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TYPE(rational) 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5694347"/>
            <a:ext cx="6552728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12;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15;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753007" y="3311217"/>
            <a:ext cx="2211481" cy="693847"/>
            <a:chOff x="6188782" y="4472637"/>
            <a:chExt cx="2211481" cy="693847"/>
          </a:xfrm>
        </p:grpSpPr>
        <p:sp>
          <p:nvSpPr>
            <p:cNvPr id="8" name="Rounded Rectangle 7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76256" y="4797152"/>
              <a:ext cx="152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7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data representations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Fields can have any type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user defined types + pointers + </a:t>
            </a:r>
            <a:r>
              <a:rPr lang="en-US" dirty="0" err="1" smtClean="0"/>
              <a:t>allocatable</a:t>
            </a:r>
            <a:r>
              <a:rPr lang="en-US" dirty="0" smtClean="0"/>
              <a:t> to create flexible data structures</a:t>
            </a:r>
          </a:p>
          <a:p>
            <a:pPr lvl="1"/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trees</a:t>
            </a:r>
          </a:p>
          <a:p>
            <a:pPr lvl="1"/>
            <a:r>
              <a:rPr lang="en-US" dirty="0" smtClean="0"/>
              <a:t>graphs</a:t>
            </a:r>
          </a:p>
          <a:p>
            <a:pPr lvl="1"/>
            <a:r>
              <a:rPr lang="en-US" dirty="0" smtClean="0"/>
              <a:t>….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655272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sum, mean,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25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github.com/gjbex/training-material/tree/master/Fortran/Functions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398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 &amp; 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declared in procedures are local</a:t>
            </a:r>
          </a:p>
          <a:p>
            <a:r>
              <a:rPr lang="en-US" i="1" dirty="0" smtClean="0"/>
              <a:t>Call-by-reference</a:t>
            </a:r>
            <a:r>
              <a:rPr lang="en-US" dirty="0" smtClean="0"/>
              <a:t> semantics</a:t>
            </a:r>
          </a:p>
          <a:p>
            <a:pPr lvl="1"/>
            <a:r>
              <a:rPr lang="en-US" dirty="0" smtClean="0"/>
              <a:t>variables passed to procedures can be modified</a:t>
            </a:r>
          </a:p>
          <a:p>
            <a:pPr lvl="1"/>
            <a:r>
              <a:rPr lang="en-US" dirty="0" smtClean="0"/>
              <a:t>declare intent of arguments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 smtClean="0"/>
              <a:t>: argument is not modified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 smtClean="0"/>
              <a:t>: argument's original value becomes undefined on entry to procedure, will be assigned to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INOUT</a:t>
            </a:r>
            <a:r>
              <a:rPr lang="en-US" dirty="0" smtClean="0"/>
              <a:t>: argument's original value may be used, and modified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6084168" y="2276872"/>
            <a:ext cx="1938659" cy="693847"/>
            <a:chOff x="6188782" y="4472637"/>
            <a:chExt cx="1938659" cy="693847"/>
          </a:xfrm>
        </p:grpSpPr>
        <p:sp>
          <p:nvSpPr>
            <p:cNvPr id="7" name="Rounded Rectangle 6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63029" y="4797152"/>
              <a:ext cx="1364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call-by-value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876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 definition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67544" y="2379652"/>
            <a:ext cx="7056784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INTENT(OUT)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s, s2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s2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s/n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SQRT((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s*s - s2)/(n - 1))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876256" y="3501008"/>
            <a:ext cx="2069362" cy="646331"/>
            <a:chOff x="6948264" y="3573016"/>
            <a:chExt cx="206936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</a:t>
              </a:r>
              <a:br>
                <a:rPr lang="en-US" dirty="0" smtClean="0"/>
              </a:br>
              <a:r>
                <a:rPr lang="en-US" dirty="0" smtClean="0"/>
                <a:t>variables</a:t>
              </a:r>
              <a:endParaRPr lang="nl-BE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13" name="Right Brace 12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5" name="Straight Arrow Connector 14"/>
              <p:cNvCxnSpPr>
                <a:stCxn id="14" idx="1"/>
                <a:endCxn id="13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4067944" y="1124744"/>
            <a:ext cx="4968552" cy="1200329"/>
            <a:chOff x="4067944" y="1268760"/>
            <a:chExt cx="4968552" cy="1200329"/>
          </a:xfrm>
        </p:grpSpPr>
        <p:sp>
          <p:nvSpPr>
            <p:cNvPr id="6" name="TextBox 5"/>
            <p:cNvSpPr txBox="1"/>
            <p:nvPr/>
          </p:nvSpPr>
          <p:spPr>
            <a:xfrm>
              <a:off x="5342664" y="1268760"/>
              <a:ext cx="3693832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Intent of subroutine arguments: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dirty="0" smtClean="0"/>
                <a:t>: only read values</a:t>
              </a:r>
              <a:br>
                <a:rPr lang="en-US" dirty="0" smtClean="0"/>
              </a:br>
              <a:r>
                <a:rPr lang="en-US" dirty="0" smtClean="0"/>
                <a:t> 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r>
                <a:rPr lang="en-US" dirty="0" smtClean="0"/>
                <a:t>: only write new values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INOUT</a:t>
              </a:r>
              <a:r>
                <a:rPr lang="en-US" dirty="0" smtClean="0"/>
                <a:t>: both read value and update</a:t>
              </a:r>
              <a:endParaRPr lang="nl-BE" dirty="0"/>
            </a:p>
          </p:txBody>
        </p:sp>
        <p:pic>
          <p:nvPicPr>
            <p:cNvPr id="37" name="Picture 3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944" y="1340768"/>
              <a:ext cx="1008112" cy="1008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140110" y="4581128"/>
            <a:ext cx="3850591" cy="2016224"/>
            <a:chOff x="140110" y="4581128"/>
            <a:chExt cx="3850591" cy="2016224"/>
          </a:xfrm>
        </p:grpSpPr>
        <p:grpSp>
          <p:nvGrpSpPr>
            <p:cNvPr id="26" name="Group 25"/>
            <p:cNvGrpSpPr/>
            <p:nvPr/>
          </p:nvGrpSpPr>
          <p:grpSpPr>
            <a:xfrm>
              <a:off x="1259632" y="4581128"/>
              <a:ext cx="2731069" cy="2016224"/>
              <a:chOff x="3190794" y="2692201"/>
              <a:chExt cx="2731069" cy="2016224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3406818" y="2692201"/>
                <a:ext cx="1944216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190794" y="4062094"/>
                <a:ext cx="27310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in Fortran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call-by-reference</a:t>
                </a:r>
              </a:p>
            </p:txBody>
          </p:sp>
          <p:cxnSp>
            <p:nvCxnSpPr>
              <p:cNvPr id="29" name="Straight Arrow Connector 28"/>
              <p:cNvCxnSpPr>
                <a:stCxn id="28" idx="0"/>
                <a:endCxn id="27" idx="2"/>
              </p:cNvCxnSpPr>
              <p:nvPr/>
            </p:nvCxnSpPr>
            <p:spPr>
              <a:xfrm flipH="1" flipV="1">
                <a:off x="4378926" y="3192326"/>
                <a:ext cx="177403" cy="86976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ounded Rectangle 30"/>
            <p:cNvSpPr/>
            <p:nvPr/>
          </p:nvSpPr>
          <p:spPr>
            <a:xfrm rot="19796557">
              <a:off x="140110" y="6056813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876256" y="2719953"/>
            <a:ext cx="2069362" cy="646331"/>
            <a:chOff x="6948264" y="3573016"/>
            <a:chExt cx="2069362" cy="646331"/>
          </a:xfrm>
        </p:grpSpPr>
        <p:sp>
          <p:nvSpPr>
            <p:cNvPr id="45" name="TextBox 44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subroutine</a:t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47" name="Right Brace 46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48" name="Straight Arrow Connector 47"/>
              <p:cNvCxnSpPr>
                <a:stCxn id="45" idx="1"/>
                <a:endCxn id="47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Group 48"/>
          <p:cNvGrpSpPr/>
          <p:nvPr/>
        </p:nvGrpSpPr>
        <p:grpSpPr>
          <a:xfrm>
            <a:off x="6876256" y="4366845"/>
            <a:ext cx="2069362" cy="646331"/>
            <a:chOff x="6948264" y="3573016"/>
            <a:chExt cx="2069362" cy="646331"/>
          </a:xfrm>
        </p:grpSpPr>
        <p:sp>
          <p:nvSpPr>
            <p:cNvPr id="50" name="TextBox 49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using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52" name="Right Brace 51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53" name="Straight Arrow Connector 52"/>
              <p:cNvCxnSpPr>
                <a:stCxn id="50" idx="1"/>
                <a:endCxn id="52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Group 53"/>
          <p:cNvGrpSpPr/>
          <p:nvPr/>
        </p:nvGrpSpPr>
        <p:grpSpPr>
          <a:xfrm>
            <a:off x="6876256" y="5085184"/>
            <a:ext cx="2069362" cy="936104"/>
            <a:chOff x="6948264" y="3560242"/>
            <a:chExt cx="2069362" cy="936104"/>
          </a:xfrm>
        </p:grpSpPr>
        <p:sp>
          <p:nvSpPr>
            <p:cNvPr id="55" name="TextBox 54"/>
            <p:cNvSpPr txBox="1"/>
            <p:nvPr/>
          </p:nvSpPr>
          <p:spPr>
            <a:xfrm>
              <a:off x="7812360" y="3573016"/>
              <a:ext cx="1205266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assigning</a:t>
              </a:r>
              <a:br>
                <a:rPr lang="en-US" dirty="0" smtClean="0"/>
              </a:br>
              <a:r>
                <a:rPr lang="en-US" dirty="0" smtClean="0"/>
                <a:t>to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6948264" y="3560242"/>
              <a:ext cx="864096" cy="576064"/>
              <a:chOff x="6948264" y="3560242"/>
              <a:chExt cx="864096" cy="576064"/>
            </a:xfrm>
          </p:grpSpPr>
          <p:sp>
            <p:nvSpPr>
              <p:cNvPr id="57" name="Right Brace 56"/>
              <p:cNvSpPr/>
              <p:nvPr/>
            </p:nvSpPr>
            <p:spPr>
              <a:xfrm>
                <a:off x="6948264" y="3560242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58" name="Straight Arrow Connector 57"/>
              <p:cNvCxnSpPr>
                <a:stCxn id="55" idx="1"/>
                <a:endCxn id="57" idx="1"/>
              </p:cNvCxnSpPr>
              <p:nvPr/>
            </p:nvCxnSpPr>
            <p:spPr>
              <a:xfrm flipH="1" flipV="1">
                <a:off x="7092280" y="3848274"/>
                <a:ext cx="720080" cy="18640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4869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1450519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944492" y="1421243"/>
            <a:ext cx="3849965" cy="936104"/>
            <a:chOff x="4283968" y="2276872"/>
            <a:chExt cx="3849965" cy="936104"/>
          </a:xfrm>
        </p:grpSpPr>
        <p:sp>
          <p:nvSpPr>
            <p:cNvPr id="7" name="Rounded Rectangle 6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843644"/>
              <a:ext cx="26578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2"/>
            </p:cNvCxnSpPr>
            <p:nvPr/>
          </p:nvCxnSpPr>
          <p:spPr>
            <a:xfrm flipH="1" flipV="1">
              <a:off x="4355976" y="2636912"/>
              <a:ext cx="112011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899592" y="2164214"/>
            <a:ext cx="6760488" cy="904746"/>
            <a:chOff x="1259632" y="2308230"/>
            <a:chExt cx="6760488" cy="904746"/>
          </a:xfrm>
        </p:grpSpPr>
        <p:sp>
          <p:nvSpPr>
            <p:cNvPr id="11" name="Rounded Rectangle 10"/>
            <p:cNvSpPr/>
            <p:nvPr/>
          </p:nvSpPr>
          <p:spPr>
            <a:xfrm>
              <a:off x="1259632" y="2308230"/>
              <a:ext cx="158417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76090" y="2843644"/>
              <a:ext cx="25440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843808" y="2472571"/>
              <a:ext cx="2632282" cy="55573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340389" y="3149435"/>
            <a:ext cx="5352222" cy="490457"/>
            <a:chOff x="1524711" y="2308230"/>
            <a:chExt cx="5352222" cy="490457"/>
          </a:xfrm>
        </p:grpSpPr>
        <p:sp>
          <p:nvSpPr>
            <p:cNvPr id="21" name="Rounded Rectangle 20"/>
            <p:cNvSpPr/>
            <p:nvPr/>
          </p:nvSpPr>
          <p:spPr>
            <a:xfrm>
              <a:off x="1524711" y="2308230"/>
              <a:ext cx="1022681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87552" y="2429355"/>
              <a:ext cx="288938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assignment to result variable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 flipV="1">
              <a:off x="2547392" y="2472571"/>
              <a:ext cx="1440160" cy="14145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23528" y="4361036"/>
            <a:ext cx="705678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FUNCTION factorial(n)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factorial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23528" y="4361036"/>
            <a:ext cx="6436960" cy="710501"/>
            <a:chOff x="1583160" y="2308230"/>
            <a:chExt cx="6436960" cy="710501"/>
          </a:xfrm>
        </p:grpSpPr>
        <p:sp>
          <p:nvSpPr>
            <p:cNvPr id="27" name="Rounded Rectangle 26"/>
            <p:cNvSpPr/>
            <p:nvPr/>
          </p:nvSpPr>
          <p:spPr>
            <a:xfrm>
              <a:off x="1583160" y="2308230"/>
              <a:ext cx="993543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76090" y="2649399"/>
              <a:ext cx="25440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 flipV="1">
              <a:off x="2576703" y="2472571"/>
              <a:ext cx="2899387" cy="3614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1340389" y="5859465"/>
            <a:ext cx="6426541" cy="714948"/>
            <a:chOff x="1372311" y="2308230"/>
            <a:chExt cx="6426541" cy="714948"/>
          </a:xfrm>
        </p:grpSpPr>
        <p:sp>
          <p:nvSpPr>
            <p:cNvPr id="35" name="Rounded Rectangle 34"/>
            <p:cNvSpPr/>
            <p:nvPr/>
          </p:nvSpPr>
          <p:spPr>
            <a:xfrm>
              <a:off x="1372311" y="2308230"/>
              <a:ext cx="1175081" cy="22934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87552" y="2653846"/>
              <a:ext cx="38113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assignment of result to </a:t>
              </a:r>
              <a:r>
                <a:rPr lang="en-US" dirty="0">
                  <a:solidFill>
                    <a:srgbClr val="C00000"/>
                  </a:solidFill>
                </a:rPr>
                <a:t>f</a:t>
              </a:r>
              <a:r>
                <a:rPr lang="en-US" dirty="0" smtClean="0">
                  <a:solidFill>
                    <a:srgbClr val="C00000"/>
                  </a:solidFill>
                </a:rPr>
                <a:t>unction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7" name="Straight Arrow Connector 36"/>
            <p:cNvCxnSpPr>
              <a:stCxn id="36" idx="1"/>
              <a:endCxn id="35" idx="3"/>
            </p:cNvCxnSpPr>
            <p:nvPr/>
          </p:nvCxnSpPr>
          <p:spPr>
            <a:xfrm flipH="1" flipV="1">
              <a:off x="2547392" y="2422902"/>
              <a:ext cx="1440160" cy="4156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966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procedure has many arguments, use keywords in call</a:t>
            </a:r>
          </a:p>
          <a:p>
            <a:pPr lvl="1"/>
            <a:r>
              <a:rPr lang="en-US" dirty="0" smtClean="0"/>
              <a:t>Advantage: order is irrelevant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3299500"/>
            <a:ext cx="7056784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mu, sigma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DIMENSION(size) :: v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=sigma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data=v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mean=mu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420888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573420" y="4293096"/>
            <a:ext cx="7416824" cy="1829210"/>
            <a:chOff x="539552" y="4293096"/>
            <a:chExt cx="7416824" cy="1829210"/>
          </a:xfrm>
        </p:grpSpPr>
        <p:grpSp>
          <p:nvGrpSpPr>
            <p:cNvPr id="7" name="Group 6"/>
            <p:cNvGrpSpPr/>
            <p:nvPr/>
          </p:nvGrpSpPr>
          <p:grpSpPr>
            <a:xfrm>
              <a:off x="539552" y="4293096"/>
              <a:ext cx="7341621" cy="1224136"/>
              <a:chOff x="4245501" y="2348880"/>
              <a:chExt cx="7341621" cy="1224136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4245501" y="2348880"/>
                <a:ext cx="632066" cy="288032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476090" y="3203684"/>
                <a:ext cx="611103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 subroutines can only be used in a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CALL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statement!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8" idx="2"/>
              </p:cNvCxnSpPr>
              <p:nvPr/>
            </p:nvCxnSpPr>
            <p:spPr>
              <a:xfrm flipH="1" flipV="1">
                <a:off x="4561534" y="2636912"/>
                <a:ext cx="914556" cy="75143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312" y="5531227"/>
              <a:ext cx="576064" cy="591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2392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arguments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427292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label)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DIMENSION(:),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v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CHARACTER(LEN=*), 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label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PRESENT(label</a:t>
            </a:r>
            <a:r>
              <a:rPr lang="en-US" sz="16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)',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label,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':'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'F10.2',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4186823"/>
            <a:ext cx="705678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DIMENSION(size1) :: v1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DIMENSION(size2)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(v2, 'vector v2')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(v2,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label='vector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v2')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5856" y="5013176"/>
            <a:ext cx="3888432" cy="369332"/>
            <a:chOff x="6981805" y="3068960"/>
            <a:chExt cx="3888432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8147889" y="3068960"/>
              <a:ext cx="272234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without optional argument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6981805" y="3253626"/>
              <a:ext cx="1166084" cy="1033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860032" y="5445224"/>
            <a:ext cx="3096344" cy="422756"/>
            <a:chOff x="7528120" y="2934236"/>
            <a:chExt cx="3096344" cy="422756"/>
          </a:xfrm>
        </p:grpSpPr>
        <p:sp>
          <p:nvSpPr>
            <p:cNvPr id="16" name="TextBox 15"/>
            <p:cNvSpPr txBox="1"/>
            <p:nvPr/>
          </p:nvSpPr>
          <p:spPr>
            <a:xfrm>
              <a:off x="8147889" y="2934236"/>
              <a:ext cx="247657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with optional argument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7528120" y="3118902"/>
              <a:ext cx="619769" cy="23809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544831" y="5867980"/>
            <a:ext cx="1836975" cy="369332"/>
            <a:chOff x="7564847" y="3068960"/>
            <a:chExt cx="1836975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8147889" y="3068960"/>
              <a:ext cx="12539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better style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7564847" y="3253626"/>
              <a:ext cx="583042" cy="5168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pieren 2"/>
          <p:cNvGrpSpPr/>
          <p:nvPr/>
        </p:nvGrpSpPr>
        <p:grpSpPr>
          <a:xfrm>
            <a:off x="6156176" y="2239997"/>
            <a:ext cx="2808312" cy="1044987"/>
            <a:chOff x="6156176" y="2239997"/>
            <a:chExt cx="2808312" cy="1044987"/>
          </a:xfrm>
        </p:grpSpPr>
        <p:sp>
          <p:nvSpPr>
            <p:cNvPr id="23" name="TextBox 22"/>
            <p:cNvSpPr txBox="1"/>
            <p:nvPr/>
          </p:nvSpPr>
          <p:spPr>
            <a:xfrm>
              <a:off x="6156176" y="2638653"/>
              <a:ext cx="20522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 arguments</a:t>
              </a:r>
              <a:br>
                <a:rPr lang="en-US" dirty="0" smtClean="0"/>
              </a:br>
              <a:r>
                <a:rPr lang="en-US" dirty="0" smtClean="0"/>
                <a:t>should come last</a:t>
              </a:r>
              <a:endParaRPr lang="nl-BE" dirty="0"/>
            </a:p>
          </p:txBody>
        </p:sp>
        <p:pic>
          <p:nvPicPr>
            <p:cNvPr id="1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2239997"/>
              <a:ext cx="648072" cy="648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7789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&amp; strings as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Assumed shape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Assumed length strings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204864"/>
            <a:ext cx="820891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RESULT(stats)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DIMENSION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(:),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INTENT(IN)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TYPE(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stats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SIZE(x)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stats%mean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stats%stddev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SQRT((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**2 -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SUM(x**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2))/(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90793" y="2708920"/>
            <a:ext cx="5423946" cy="1479869"/>
            <a:chOff x="2529666" y="2348880"/>
            <a:chExt cx="5423946" cy="1479869"/>
          </a:xfrm>
        </p:grpSpPr>
        <p:sp>
          <p:nvSpPr>
            <p:cNvPr id="7" name="Rounded Rectangle 6"/>
            <p:cNvSpPr/>
            <p:nvPr/>
          </p:nvSpPr>
          <p:spPr>
            <a:xfrm>
              <a:off x="2529666" y="2348880"/>
              <a:ext cx="1597231" cy="28803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55089" y="2628420"/>
              <a:ext cx="2098523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shape assumed: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1D array, dimension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unknown at compile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time</a:t>
              </a: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 flipV="1">
              <a:off x="4126897" y="2492896"/>
              <a:ext cx="1728192" cy="73568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58</a:t>
            </a:fld>
            <a:endParaRPr lang="nl-BE"/>
          </a:p>
        </p:txBody>
      </p:sp>
      <p:grpSp>
        <p:nvGrpSpPr>
          <p:cNvPr id="24" name="Group 23"/>
          <p:cNvGrpSpPr/>
          <p:nvPr/>
        </p:nvGrpSpPr>
        <p:grpSpPr>
          <a:xfrm>
            <a:off x="2555776" y="3463592"/>
            <a:ext cx="4680520" cy="1691859"/>
            <a:chOff x="3465068" y="1508550"/>
            <a:chExt cx="4680520" cy="1691859"/>
          </a:xfrm>
        </p:grpSpPr>
        <p:sp>
          <p:nvSpPr>
            <p:cNvPr id="25" name="Rounded Rectangle 24"/>
            <p:cNvSpPr/>
            <p:nvPr/>
          </p:nvSpPr>
          <p:spPr>
            <a:xfrm>
              <a:off x="3465068" y="1508550"/>
              <a:ext cx="949862" cy="25006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855089" y="2554078"/>
              <a:ext cx="229049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determine dimensions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in function at run time</a:t>
              </a:r>
            </a:p>
          </p:txBody>
        </p:sp>
        <p:cxnSp>
          <p:nvCxnSpPr>
            <p:cNvPr id="27" name="Straight Arrow Connector 26"/>
            <p:cNvCxnSpPr>
              <a:stCxn id="26" idx="1"/>
              <a:endCxn id="25" idx="3"/>
            </p:cNvCxnSpPr>
            <p:nvPr/>
          </p:nvCxnSpPr>
          <p:spPr>
            <a:xfrm flipH="1" flipV="1">
              <a:off x="4414930" y="1633582"/>
              <a:ext cx="1440159" cy="124366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827584" y="5698991"/>
            <a:ext cx="7056784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label)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CHARACTER(LEN=*), 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label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623587" y="5313982"/>
            <a:ext cx="6111120" cy="1156606"/>
            <a:chOff x="1612711" y="2761403"/>
            <a:chExt cx="6111120" cy="1156606"/>
          </a:xfrm>
        </p:grpSpPr>
        <p:sp>
          <p:nvSpPr>
            <p:cNvPr id="16" name="Rounded Rectangle 15"/>
            <p:cNvSpPr/>
            <p:nvPr/>
          </p:nvSpPr>
          <p:spPr>
            <a:xfrm>
              <a:off x="1612711" y="3629977"/>
              <a:ext cx="635017" cy="28803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33332" y="2761403"/>
              <a:ext cx="229049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length assumed: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string length unknown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at compile time</a:t>
              </a:r>
            </a:p>
          </p:txBody>
        </p:sp>
        <p:cxnSp>
          <p:nvCxnSpPr>
            <p:cNvPr id="18" name="Straight Arrow Connector 17"/>
            <p:cNvCxnSpPr>
              <a:stCxn id="17" idx="1"/>
              <a:endCxn id="16" idx="3"/>
            </p:cNvCxnSpPr>
            <p:nvPr/>
          </p:nvCxnSpPr>
          <p:spPr>
            <a:xfrm flipH="1">
              <a:off x="2247728" y="3223068"/>
              <a:ext cx="3185604" cy="5509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99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all arguments are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dirty="0" smtClean="0"/>
              <a:t>, function is pure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Compiler can optimize/parallelize more easily</a:t>
            </a:r>
          </a:p>
          <a:p>
            <a:pPr lvl="1"/>
            <a:r>
              <a:rPr lang="en-US" dirty="0" smtClean="0"/>
              <a:t>e.g.,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914161" y="2492896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589240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22"/>
          <p:cNvSpPr txBox="1"/>
          <p:nvPr/>
        </p:nvSpPr>
        <p:spPr>
          <a:xfrm>
            <a:off x="4788024" y="3158970"/>
            <a:ext cx="296234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 side effects are permitted</a:t>
            </a:r>
          </a:p>
          <a:p>
            <a:r>
              <a:rPr lang="en-US" dirty="0" smtClean="0"/>
              <a:t>(I/O, writing to variables from</a:t>
            </a:r>
          </a:p>
          <a:p>
            <a:r>
              <a:rPr lang="en-US" dirty="0" smtClean="0"/>
              <a:t>outer scope)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653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format &amp; program structure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github.com/gjbex/training-material/tree/master/Fortran/Miscellaneous</a:t>
            </a:r>
            <a:r>
              <a:rPr lang="en-US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464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1772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Functions with </a:t>
            </a:r>
            <a:r>
              <a:rPr lang="en-US" i="1" dirty="0" smtClean="0"/>
              <a:t>scalar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dirty="0" smtClean="0"/>
              <a:t> argument(s)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be invoked on arrays, result is array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060848"/>
            <a:ext cx="5602055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5157192"/>
            <a:ext cx="561662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DIMENSION(n) :: input, output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 = factorial(input)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530879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22"/>
          <p:cNvSpPr txBox="1"/>
          <p:nvPr/>
        </p:nvSpPr>
        <p:spPr>
          <a:xfrm>
            <a:off x="4771310" y="2697305"/>
            <a:ext cx="296234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 side effects are permitted</a:t>
            </a:r>
          </a:p>
          <a:p>
            <a:r>
              <a:rPr lang="en-US" dirty="0" smtClean="0"/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implies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PURE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224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subroutines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Subroutine with </a:t>
            </a:r>
            <a:r>
              <a:rPr lang="en-US" i="1" dirty="0" smtClean="0"/>
              <a:t>scalar</a:t>
            </a:r>
            <a:r>
              <a:rPr lang="en-US" dirty="0" smtClean="0"/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INTENT(INOUT)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INTENT(OUT)</a:t>
            </a:r>
            <a:r>
              <a:rPr lang="en-US" dirty="0" smtClean="0"/>
              <a:t> argument(s)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invoked on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708920"/>
            <a:ext cx="70567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INTENT(INOUT)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factorial(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5085184"/>
            <a:ext cx="70567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DIMENSION(n) :: 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68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intrinsic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intrinsic procedures are </a:t>
            </a:r>
            <a:r>
              <a:rPr lang="en-US" i="1" dirty="0" smtClean="0"/>
              <a:t>elemental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RANDOM_NUMBER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934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defined recursively, </a:t>
            </a:r>
            <a:r>
              <a:rPr lang="en-US" i="1" dirty="0" smtClean="0">
                <a:solidFill>
                  <a:srgbClr val="FF0000"/>
                </a:solidFill>
              </a:rPr>
              <a:t>must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be declared explicitly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890679"/>
            <a:ext cx="7056784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RECURSIVE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(n &gt; 2)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 = n*factorial(n-1)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 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01980" y="5518973"/>
            <a:ext cx="4086444" cy="1224888"/>
            <a:chOff x="490542" y="4150821"/>
            <a:chExt cx="4086444" cy="1224888"/>
          </a:xfrm>
        </p:grpSpPr>
        <p:pic>
          <p:nvPicPr>
            <p:cNvPr id="7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218595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490542" y="4150821"/>
              <a:ext cx="272254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Recursive implementations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may not be most efficient!</a:t>
              </a:r>
              <a:endParaRPr lang="en-US" i="1" dirty="0" smtClean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747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of local variables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1556792"/>
            <a:ext cx="468052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f, 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0152" y="1972290"/>
            <a:ext cx="1701107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0         1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1         1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2         2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3        12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  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288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08304" y="3356992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827584" y="4221088"/>
            <a:ext cx="7128792" cy="1398182"/>
            <a:chOff x="827584" y="4365104"/>
            <a:chExt cx="7128792" cy="1398182"/>
          </a:xfrm>
        </p:grpSpPr>
        <p:sp>
          <p:nvSpPr>
            <p:cNvPr id="8" name="TextBox 7"/>
            <p:cNvSpPr txBox="1"/>
            <p:nvPr/>
          </p:nvSpPr>
          <p:spPr>
            <a:xfrm>
              <a:off x="827584" y="4365104"/>
              <a:ext cx="5691238" cy="1261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procedure local </a:t>
              </a:r>
              <a:r>
                <a:rPr lang="en-US" sz="2800" dirty="0" smtClean="0"/>
                <a:t>variables </a:t>
              </a:r>
              <a:r>
                <a:rPr lang="en-US" sz="2800" dirty="0"/>
                <a:t>initialized </a:t>
              </a:r>
              <a:r>
                <a:rPr lang="en-US" sz="2800" dirty="0" smtClean="0"/>
                <a:t>in</a:t>
              </a:r>
              <a:br>
                <a:rPr lang="en-US" sz="2800" dirty="0" smtClean="0"/>
              </a:br>
              <a:r>
                <a:rPr lang="en-US" sz="2800" dirty="0" smtClean="0"/>
                <a:t>declaration retain value </a:t>
              </a:r>
              <a:r>
                <a:rPr lang="en-US" sz="2800" dirty="0"/>
                <a:t>between </a:t>
              </a:r>
              <a:r>
                <a:rPr lang="en-US" sz="2800" dirty="0" smtClean="0"/>
                <a:t>calls</a:t>
              </a:r>
            </a:p>
            <a:p>
              <a:r>
                <a:rPr lang="en-US" sz="2000" dirty="0" smtClean="0"/>
                <a:t>(implicit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SAVE</a:t>
              </a:r>
              <a:r>
                <a:rPr lang="en-US" sz="2000" dirty="0" smtClean="0"/>
                <a:t> attribute)</a:t>
              </a:r>
              <a:endParaRPr lang="nl-BE" sz="2000" dirty="0"/>
            </a:p>
          </p:txBody>
        </p:sp>
        <p:pic>
          <p:nvPicPr>
            <p:cNvPr id="9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248" y="4581128"/>
              <a:ext cx="1152128" cy="1182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428141" y="5877271"/>
            <a:ext cx="3999843" cy="585357"/>
            <a:chOff x="428141" y="5877271"/>
            <a:chExt cx="3999843" cy="585357"/>
          </a:xfrm>
        </p:grpSpPr>
        <p:sp>
          <p:nvSpPr>
            <p:cNvPr id="10" name="TextBox 9"/>
            <p:cNvSpPr txBox="1"/>
            <p:nvPr/>
          </p:nvSpPr>
          <p:spPr>
            <a:xfrm>
              <a:off x="1115616" y="6093296"/>
              <a:ext cx="3312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</a:t>
              </a:r>
              <a:r>
                <a:rPr lang="en-US" dirty="0" smtClean="0"/>
                <a:t> local variables</a:t>
              </a:r>
              <a:endParaRPr lang="nl-BE" dirty="0"/>
            </a:p>
          </p:txBody>
        </p:sp>
        <p:sp>
          <p:nvSpPr>
            <p:cNvPr id="11" name="Rounded Rectangle 10"/>
            <p:cNvSpPr/>
            <p:nvPr/>
          </p:nvSpPr>
          <p:spPr>
            <a:xfrm rot="19796557">
              <a:off x="428141" y="5877271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4019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define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main program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Better: in modules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37380" y="2242607"/>
            <a:ext cx="53285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SUBROUTINE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589240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35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github.com/gjbex/training-material/tree/master/Fortran/Functions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3"/>
              </a:rPr>
              <a:t>https://</a:t>
            </a:r>
            <a:r>
              <a:rPr lang="nl-BE" sz="1600" dirty="0" smtClean="0">
                <a:hlinkClick r:id="rId3"/>
              </a:rPr>
              <a:t>github.com/gjbex/training-material/tree/master/Fortran/Matrices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4"/>
              </a:rPr>
              <a:t>https://</a:t>
            </a:r>
            <a:r>
              <a:rPr lang="nl-BE" sz="1600" dirty="0" smtClean="0">
                <a:hlinkClick r:id="rId4"/>
              </a:rPr>
              <a:t>github.com/gjbex/training-material/tree/master/Fortran/OOProgramming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686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modular code</a:t>
            </a:r>
          </a:p>
          <a:p>
            <a:pPr lvl="1"/>
            <a:r>
              <a:rPr lang="en-US" dirty="0" smtClean="0"/>
              <a:t>not executed directly</a:t>
            </a:r>
          </a:p>
          <a:p>
            <a:pPr lvl="1"/>
            <a:r>
              <a:rPr lang="en-US" dirty="0" smtClean="0"/>
              <a:t>contain declarations/definitions of</a:t>
            </a:r>
          </a:p>
          <a:p>
            <a:pPr lvl="2"/>
            <a:r>
              <a:rPr lang="en-US" dirty="0" smtClean="0"/>
              <a:t>data types</a:t>
            </a:r>
          </a:p>
          <a:p>
            <a:pPr lvl="2"/>
            <a:r>
              <a:rPr lang="en-US" dirty="0" smtClean="0"/>
              <a:t>variables</a:t>
            </a:r>
          </a:p>
          <a:p>
            <a:pPr lvl="2"/>
            <a:r>
              <a:rPr lang="en-US" dirty="0" smtClean="0"/>
              <a:t>procedures</a:t>
            </a:r>
          </a:p>
          <a:p>
            <a:pPr lvl="1"/>
            <a:r>
              <a:rPr lang="en-US" dirty="0" smtClean="0"/>
              <a:t>limit scope of data types/variables/procedures</a:t>
            </a:r>
          </a:p>
          <a:p>
            <a:pPr lvl="2"/>
            <a:r>
              <a:rPr lang="en-US" dirty="0" smtClean="0"/>
              <a:t>public versus private</a:t>
            </a:r>
          </a:p>
          <a:p>
            <a:pPr lvl="1"/>
            <a:r>
              <a:rPr lang="en-US" dirty="0" smtClean="0"/>
              <a:t>provide interface</a:t>
            </a:r>
          </a:p>
          <a:p>
            <a:r>
              <a:rPr lang="en-US" dirty="0" smtClean="0"/>
              <a:t>Easy reuse of code</a:t>
            </a:r>
          </a:p>
          <a:p>
            <a:r>
              <a:rPr lang="en-US" dirty="0" smtClean="0"/>
              <a:t>Design: keep related stuff together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67</a:t>
            </a:fld>
            <a:endParaRPr lang="nl-BE"/>
          </a:p>
        </p:txBody>
      </p:sp>
      <p:pic>
        <p:nvPicPr>
          <p:cNvPr id="5" name="Picture 4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581128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41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definition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94984" y="5296123"/>
            <a:ext cx="2133600" cy="365125"/>
          </a:xfrm>
        </p:spPr>
        <p:txBody>
          <a:bodyPr/>
          <a:lstStyle/>
          <a:p>
            <a:fld id="{35F391BF-7132-46E1-9240-3B3D23F237CB}" type="slidenum">
              <a:rPr lang="nl-BE" smtClean="0"/>
              <a:t>68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1257722"/>
            <a:ext cx="587043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PARAMETER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print_matrix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770028" y="2204864"/>
            <a:ext cx="1834420" cy="576064"/>
            <a:chOff x="6588224" y="2816932"/>
            <a:chExt cx="1834420" cy="576064"/>
          </a:xfrm>
        </p:grpSpPr>
        <p:sp>
          <p:nvSpPr>
            <p:cNvPr id="7" name="Right Brace 6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92280" y="2914782"/>
              <a:ext cx="13303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  <a:endCxn id="7" idx="1"/>
            </p:cNvCxnSpPr>
            <p:nvPr/>
          </p:nvCxnSpPr>
          <p:spPr>
            <a:xfrm flipH="1">
              <a:off x="6732240" y="3099448"/>
              <a:ext cx="360040" cy="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770028" y="3350022"/>
            <a:ext cx="1685341" cy="1080120"/>
            <a:chOff x="6588224" y="2816932"/>
            <a:chExt cx="1685341" cy="1080120"/>
          </a:xfrm>
        </p:grpSpPr>
        <p:sp>
          <p:nvSpPr>
            <p:cNvPr id="13" name="Right Brace 12"/>
            <p:cNvSpPr/>
            <p:nvPr/>
          </p:nvSpPr>
          <p:spPr>
            <a:xfrm>
              <a:off x="6588224" y="2816932"/>
              <a:ext cx="144016" cy="108012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92280" y="3167680"/>
              <a:ext cx="118128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definitions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  <a:endCxn id="13" idx="1"/>
            </p:cNvCxnSpPr>
            <p:nvPr/>
          </p:nvCxnSpPr>
          <p:spPr>
            <a:xfrm flipH="1">
              <a:off x="6732240" y="3352346"/>
              <a:ext cx="360040" cy="4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483768" y="2552299"/>
            <a:ext cx="3858141" cy="1713934"/>
            <a:chOff x="188710" y="2358343"/>
            <a:chExt cx="3858141" cy="1713934"/>
          </a:xfrm>
        </p:grpSpPr>
        <p:sp>
          <p:nvSpPr>
            <p:cNvPr id="25" name="Rounded Rectangle 24"/>
            <p:cNvSpPr/>
            <p:nvPr/>
          </p:nvSpPr>
          <p:spPr>
            <a:xfrm>
              <a:off x="188710" y="2358343"/>
              <a:ext cx="3168352" cy="204769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48950" y="3425946"/>
              <a:ext cx="169790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wherever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used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0"/>
              <a:endCxn id="25" idx="2"/>
            </p:cNvCxnSpPr>
            <p:nvPr/>
          </p:nvCxnSpPr>
          <p:spPr>
            <a:xfrm flipH="1" flipV="1">
              <a:off x="1772886" y="2563112"/>
              <a:ext cx="1425015" cy="86283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755576" y="4941168"/>
            <a:ext cx="587043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REAL64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REAL32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770028" y="5949280"/>
            <a:ext cx="1834420" cy="576064"/>
            <a:chOff x="6588224" y="2816932"/>
            <a:chExt cx="1834420" cy="576064"/>
          </a:xfrm>
        </p:grpSpPr>
        <p:sp>
          <p:nvSpPr>
            <p:cNvPr id="45" name="Right Brace 44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092280" y="2914782"/>
              <a:ext cx="13303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47" name="Straight Arrow Connector 46"/>
            <p:cNvCxnSpPr>
              <a:stCxn id="46" idx="1"/>
              <a:endCxn id="45" idx="1"/>
            </p:cNvCxnSpPr>
            <p:nvPr/>
          </p:nvCxnSpPr>
          <p:spPr>
            <a:xfrm flipH="1">
              <a:off x="6732240" y="3099448"/>
              <a:ext cx="360040" cy="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716016" y="1169889"/>
            <a:ext cx="4320480" cy="1350081"/>
            <a:chOff x="4716016" y="1169889"/>
            <a:chExt cx="4320480" cy="1350081"/>
          </a:xfrm>
        </p:grpSpPr>
        <p:grpSp>
          <p:nvGrpSpPr>
            <p:cNvPr id="17" name="Group 16"/>
            <p:cNvGrpSpPr/>
            <p:nvPr/>
          </p:nvGrpSpPr>
          <p:grpSpPr>
            <a:xfrm>
              <a:off x="4716016" y="1169889"/>
              <a:ext cx="3456384" cy="1350081"/>
              <a:chOff x="1614125" y="1242699"/>
              <a:chExt cx="3284066" cy="1394213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1614125" y="2308230"/>
                <a:ext cx="527185" cy="328682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810073" y="1242699"/>
                <a:ext cx="1088118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private to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module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0" name="Straight Arrow Connector 19"/>
              <p:cNvCxnSpPr>
                <a:stCxn id="19" idx="1"/>
                <a:endCxn id="18" idx="3"/>
              </p:cNvCxnSpPr>
              <p:nvPr/>
            </p:nvCxnSpPr>
            <p:spPr>
              <a:xfrm flipH="1">
                <a:off x="2141310" y="1565864"/>
                <a:ext cx="1668762" cy="90670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Picture 4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1196752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3945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modules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37380" y="1860649"/>
            <a:ext cx="532859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USE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27784" y="2060848"/>
            <a:ext cx="6046490" cy="1350081"/>
            <a:chOff x="1614125" y="1242699"/>
            <a:chExt cx="5745042" cy="1394213"/>
          </a:xfrm>
        </p:grpSpPr>
        <p:sp>
          <p:nvSpPr>
            <p:cNvPr id="6" name="Rounded Rectangle 5"/>
            <p:cNvSpPr/>
            <p:nvPr/>
          </p:nvSpPr>
          <p:spPr>
            <a:xfrm>
              <a:off x="1614125" y="2308230"/>
              <a:ext cx="527185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10073" y="1242699"/>
              <a:ext cx="3549094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in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precision_defs</a:t>
              </a:r>
              <a:r>
                <a:rPr lang="en-US" dirty="0" smtClean="0">
                  <a:solidFill>
                    <a:srgbClr val="00B050"/>
                  </a:solidFill>
                </a:rPr>
                <a:t> module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>
              <a:off x="2141310" y="1433401"/>
              <a:ext cx="1668763" cy="103917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123728" y="3596708"/>
            <a:ext cx="5920189" cy="840403"/>
            <a:chOff x="990397" y="2308230"/>
            <a:chExt cx="5625038" cy="867874"/>
          </a:xfrm>
        </p:grpSpPr>
        <p:sp>
          <p:nvSpPr>
            <p:cNvPr id="10" name="Rounded Rectangle 9"/>
            <p:cNvSpPr/>
            <p:nvPr/>
          </p:nvSpPr>
          <p:spPr>
            <a:xfrm>
              <a:off x="990397" y="2308230"/>
              <a:ext cx="1642033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90283" y="2794699"/>
              <a:ext cx="3025152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in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matrix_ops</a:t>
              </a:r>
              <a:r>
                <a:rPr lang="en-US" dirty="0" smtClean="0">
                  <a:solidFill>
                    <a:srgbClr val="00B050"/>
                  </a:solidFill>
                </a:rPr>
                <a:t> module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  <a:endCxn id="10" idx="3"/>
            </p:cNvCxnSpPr>
            <p:nvPr/>
          </p:nvCxnSpPr>
          <p:spPr>
            <a:xfrm flipH="1" flipV="1">
              <a:off x="2632430" y="2472571"/>
              <a:ext cx="957853" cy="51283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466195" y="4581128"/>
            <a:ext cx="60581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Everything in module that is public can be used</a:t>
            </a:r>
            <a:endParaRPr lang="nl-BE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899592" y="5301208"/>
            <a:ext cx="4176464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411760" y="5828957"/>
            <a:ext cx="5050178" cy="921703"/>
            <a:chOff x="1127233" y="2308230"/>
            <a:chExt cx="4798407" cy="951832"/>
          </a:xfrm>
        </p:grpSpPr>
        <p:sp>
          <p:nvSpPr>
            <p:cNvPr id="18" name="Rounded Rectangle 17"/>
            <p:cNvSpPr/>
            <p:nvPr/>
          </p:nvSpPr>
          <p:spPr>
            <a:xfrm>
              <a:off x="1127233" y="2308230"/>
              <a:ext cx="1505197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16669" y="2878657"/>
              <a:ext cx="3908971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use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</a:t>
              </a:r>
              <a:r>
                <a:rPr lang="en-US" dirty="0" smtClean="0">
                  <a:solidFill>
                    <a:srgbClr val="00B050"/>
                  </a:solidFill>
                </a:rPr>
                <a:t> as </a:t>
              </a:r>
              <a:r>
                <a:rPr lang="en-US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single</a:t>
              </a:r>
              <a:r>
                <a:rPr lang="en-US" dirty="0" smtClean="0">
                  <a:solidFill>
                    <a:srgbClr val="00B050"/>
                  </a:solidFill>
                </a:rPr>
                <a:t> to prevent name clash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1879831" y="2636912"/>
              <a:ext cx="136837" cy="43244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707904" y="5229201"/>
            <a:ext cx="3672408" cy="648071"/>
            <a:chOff x="3347864" y="5229201"/>
            <a:chExt cx="3672408" cy="648071"/>
          </a:xfrm>
        </p:grpSpPr>
        <p:grpSp>
          <p:nvGrpSpPr>
            <p:cNvPr id="21" name="Group 20"/>
            <p:cNvGrpSpPr/>
            <p:nvPr/>
          </p:nvGrpSpPr>
          <p:grpSpPr>
            <a:xfrm>
              <a:off x="3347864" y="5229201"/>
              <a:ext cx="3096344" cy="646331"/>
              <a:chOff x="1477289" y="1990575"/>
              <a:chExt cx="2941979" cy="667456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477289" y="2362383"/>
                <a:ext cx="664021" cy="264933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655351" y="1990575"/>
                <a:ext cx="1763917" cy="6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list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explicitly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what</a:t>
                </a:r>
                <a: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</a:b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is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to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be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used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22" idx="3"/>
              </p:cNvCxnSpPr>
              <p:nvPr/>
            </p:nvCxnSpPr>
            <p:spPr>
              <a:xfrm flipH="1">
                <a:off x="2141310" y="2324304"/>
                <a:ext cx="514041" cy="17054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7" name="Picture 2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216" y="5373216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4590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source 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Fortran 77 had column format</a:t>
            </a:r>
          </a:p>
          <a:p>
            <a:r>
              <a:rPr lang="en-US" dirty="0" smtClean="0"/>
              <a:t>Fortran 90+ allows for free source form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61578" y="3064892"/>
            <a:ext cx="612068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free_source_form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INTEGER, PARAMETER :: n = 10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will print something to screen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print '(A, I2, A, I2)',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'This is iteration ',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 out of ',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free_source_form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54689" y="3429000"/>
            <a:ext cx="1973095" cy="936104"/>
            <a:chOff x="2598905" y="1700808"/>
            <a:chExt cx="1973095" cy="936104"/>
          </a:xfrm>
        </p:grpSpPr>
        <p:sp>
          <p:nvSpPr>
            <p:cNvPr id="10" name="Rounded Rectangle 9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98905" y="1700808"/>
              <a:ext cx="108311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comment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3"/>
              <a:endCxn id="10" idx="1"/>
            </p:cNvCxnSpPr>
            <p:nvPr/>
          </p:nvCxnSpPr>
          <p:spPr>
            <a:xfrm>
              <a:off x="3682022" y="1885474"/>
              <a:ext cx="601946" cy="5714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67544" y="4941168"/>
            <a:ext cx="3312368" cy="1222395"/>
            <a:chOff x="467544" y="4941168"/>
            <a:chExt cx="3384376" cy="1222395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1861578" y="4941168"/>
              <a:ext cx="1990342" cy="0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467544" y="4941168"/>
              <a:ext cx="1685063" cy="1222395"/>
              <a:chOff x="2454889" y="1124744"/>
              <a:chExt cx="1685063" cy="1222395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454889" y="1700808"/>
                <a:ext cx="127246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arbitrary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indentation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3"/>
              </p:cNvCxnSpPr>
              <p:nvPr/>
            </p:nvCxnSpPr>
            <p:spPr>
              <a:xfrm flipV="1">
                <a:off x="3727353" y="1124744"/>
                <a:ext cx="412599" cy="89923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3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060848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</a:t>
            </a:fld>
            <a:endParaRPr lang="nl-BE"/>
          </a:p>
        </p:txBody>
      </p:sp>
      <p:grpSp>
        <p:nvGrpSpPr>
          <p:cNvPr id="14" name="Group 13"/>
          <p:cNvGrpSpPr/>
          <p:nvPr/>
        </p:nvGrpSpPr>
        <p:grpSpPr>
          <a:xfrm>
            <a:off x="3491880" y="5697731"/>
            <a:ext cx="4719922" cy="927497"/>
            <a:chOff x="3491880" y="5697731"/>
            <a:chExt cx="4719922" cy="927497"/>
          </a:xfrm>
        </p:grpSpPr>
        <p:sp>
          <p:nvSpPr>
            <p:cNvPr id="25" name="TextBox 24"/>
            <p:cNvSpPr txBox="1"/>
            <p:nvPr/>
          </p:nvSpPr>
          <p:spPr>
            <a:xfrm>
              <a:off x="3491880" y="6163563"/>
              <a:ext cx="376250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Fortran is not case-sensitive!</a:t>
              </a:r>
              <a:endParaRPr lang="nl-BE" sz="2400" dirty="0"/>
            </a:p>
          </p:txBody>
        </p:sp>
        <p:sp>
          <p:nvSpPr>
            <p:cNvPr id="27" name="Rounded Rectangle 26"/>
            <p:cNvSpPr/>
            <p:nvPr/>
          </p:nvSpPr>
          <p:spPr>
            <a:xfrm rot="19796557">
              <a:off x="7087524" y="5697731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50829" y="3752557"/>
            <a:ext cx="3325069" cy="1576893"/>
            <a:chOff x="5750829" y="3752557"/>
            <a:chExt cx="3325069" cy="1576893"/>
          </a:xfrm>
        </p:grpSpPr>
        <p:grpSp>
          <p:nvGrpSpPr>
            <p:cNvPr id="13" name="Group 12"/>
            <p:cNvGrpSpPr/>
            <p:nvPr/>
          </p:nvGrpSpPr>
          <p:grpSpPr>
            <a:xfrm>
              <a:off x="5750829" y="4307397"/>
              <a:ext cx="3285667" cy="1022053"/>
              <a:chOff x="5750829" y="4307397"/>
              <a:chExt cx="3285667" cy="1022053"/>
            </a:xfrm>
          </p:grpSpPr>
          <p:pic>
            <p:nvPicPr>
              <p:cNvPr id="26" name="Picture 2" descr="C:\Users\lucg5005\AppData\Local\Microsoft\Windows\Temporary Internet Files\Content.IE5\CWZUAEH4\lgi01a201309290600[1]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16416" y="4590601"/>
                <a:ext cx="720080" cy="7388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" name="Group 4"/>
              <p:cNvGrpSpPr/>
              <p:nvPr/>
            </p:nvGrpSpPr>
            <p:grpSpPr>
              <a:xfrm>
                <a:off x="5750829" y="4307397"/>
                <a:ext cx="2925730" cy="561763"/>
                <a:chOff x="4283968" y="2075149"/>
                <a:chExt cx="2925730" cy="561763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4283968" y="2276872"/>
                  <a:ext cx="288032" cy="360040"/>
                </a:xfrm>
                <a:prstGeom prst="round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5346431" y="2075149"/>
                  <a:ext cx="1863267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line continuations</a:t>
                  </a:r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8" name="Straight Arrow Connector 7"/>
                <p:cNvCxnSpPr>
                  <a:stCxn id="7" idx="1"/>
                  <a:endCxn id="6" idx="3"/>
                </p:cNvCxnSpPr>
                <p:nvPr/>
              </p:nvCxnSpPr>
              <p:spPr>
                <a:xfrm flipH="1">
                  <a:off x="4572000" y="2259815"/>
                  <a:ext cx="774431" cy="197077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8" name="Rounded Rectangle 27"/>
            <p:cNvSpPr/>
            <p:nvPr/>
          </p:nvSpPr>
          <p:spPr>
            <a:xfrm rot="19796557">
              <a:off x="7951620" y="375255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41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&amp; user defined types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55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TYPE, PUBLIC :: rational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sign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TYPE rational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 RESULT(c)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TYPE(rational), INTENT(IN) :: a, b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 ::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b%sign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rat_simplify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FUNDION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63688" y="1939032"/>
            <a:ext cx="5286299" cy="625880"/>
            <a:chOff x="1203617" y="1990575"/>
            <a:chExt cx="5022751" cy="646337"/>
          </a:xfrm>
        </p:grpSpPr>
        <p:sp>
          <p:nvSpPr>
            <p:cNvPr id="6" name="Rounded Rectangle 5"/>
            <p:cNvSpPr/>
            <p:nvPr/>
          </p:nvSpPr>
          <p:spPr>
            <a:xfrm>
              <a:off x="1203617" y="2308230"/>
              <a:ext cx="937693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62671" y="1990575"/>
              <a:ext cx="1663697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fields are private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>
              <a:off x="2141310" y="2181277"/>
              <a:ext cx="2421360" cy="29129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449202" y="4603321"/>
            <a:ext cx="4366837" cy="646331"/>
            <a:chOff x="2551953" y="1990575"/>
            <a:chExt cx="4149131" cy="667456"/>
          </a:xfrm>
        </p:grpSpPr>
        <p:sp>
          <p:nvSpPr>
            <p:cNvPr id="11" name="Rounded Rectangle 10"/>
            <p:cNvSpPr/>
            <p:nvPr/>
          </p:nvSpPr>
          <p:spPr>
            <a:xfrm>
              <a:off x="2551953" y="2308230"/>
              <a:ext cx="937693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62671" y="1990575"/>
              <a:ext cx="2138413" cy="6674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fields can be accessed</a:t>
              </a:r>
            </a:p>
            <a:p>
              <a:r>
                <a:rPr lang="en-US" dirty="0" smtClean="0">
                  <a:solidFill>
                    <a:srgbClr val="00B050"/>
                  </a:solidFill>
                  <a:cs typeface="Courier New" panose="02070309020205020404" pitchFamily="49" charset="0"/>
                </a:rPr>
                <a:t>in module</a:t>
              </a:r>
              <a:endParaRPr lang="nl-BE" dirty="0">
                <a:solidFill>
                  <a:srgbClr val="00B050"/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>
              <a:off x="3489646" y="2324304"/>
              <a:ext cx="1073025" cy="14826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222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"Constructor"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628800"/>
            <a:ext cx="7344816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TYPE(rational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n, 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n_act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d_act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g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 == 0)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FMT='(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A)')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"# error: denominator must be non-zero"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SIGN(1, n*d)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n/g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rat_create%denom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d/g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411760" y="2152423"/>
            <a:ext cx="5713079" cy="493782"/>
            <a:chOff x="1437105" y="2308230"/>
            <a:chExt cx="5428254" cy="509922"/>
          </a:xfrm>
        </p:grpSpPr>
        <p:sp>
          <p:nvSpPr>
            <p:cNvPr id="6" name="Rounded Rectangle 5"/>
            <p:cNvSpPr/>
            <p:nvPr/>
          </p:nvSpPr>
          <p:spPr>
            <a:xfrm>
              <a:off x="1437105" y="2308230"/>
              <a:ext cx="70420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00155" y="2436748"/>
              <a:ext cx="2965204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enforce call-by-value semantics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 flipV="1">
              <a:off x="2141311" y="2472572"/>
              <a:ext cx="1758844" cy="15487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147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</a:t>
            </a:r>
            <a:r>
              <a:rPr lang="en-US" dirty="0" err="1" smtClean="0"/>
              <a:t>rationals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37380" y="1860649"/>
            <a:ext cx="53285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6" y="5445224"/>
            <a:ext cx="22504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very elegant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81425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for constructor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 rational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645024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8144" y="4549130"/>
            <a:ext cx="272113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slowly moving</a:t>
            </a:r>
            <a:br>
              <a:rPr lang="en-US" sz="2400" dirty="0" smtClean="0"/>
            </a:br>
            <a:r>
              <a:rPr lang="en-US" sz="2400" dirty="0" smtClean="0"/>
              <a:t>into OO country!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751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for operator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640871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645024"/>
            <a:ext cx="640871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644008" y="4509120"/>
            <a:ext cx="3528392" cy="1152128"/>
            <a:chOff x="4644008" y="4509120"/>
            <a:chExt cx="3528392" cy="1152128"/>
          </a:xfrm>
        </p:grpSpPr>
        <p:pic>
          <p:nvPicPr>
            <p:cNvPr id="7" name="Picture 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4941168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4644008" y="4509120"/>
              <a:ext cx="28399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Operator overloading allows</a:t>
              </a:r>
              <a:br>
                <a:rPr lang="en-US" dirty="0" smtClean="0"/>
              </a:br>
              <a:r>
                <a:rPr lang="en-US" dirty="0" smtClean="0"/>
                <a:t>for domain-specific code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286367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4770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operator(*)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endParaRPr lang="en-US" sz="16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a) RESULT(b)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INTEGER, VALUE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TYPE(rational), INTENT(IN)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b = rational(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FUNDION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3688" y="3883240"/>
            <a:ext cx="6933800" cy="841904"/>
            <a:chOff x="-410183" y="1990575"/>
            <a:chExt cx="6588117" cy="869422"/>
          </a:xfrm>
        </p:grpSpPr>
        <p:sp>
          <p:nvSpPr>
            <p:cNvPr id="7" name="Rounded Rectangle 6"/>
            <p:cNvSpPr/>
            <p:nvPr/>
          </p:nvSpPr>
          <p:spPr>
            <a:xfrm>
              <a:off x="-410183" y="2308230"/>
              <a:ext cx="3742833" cy="551767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2671" y="1990575"/>
              <a:ext cx="1615263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signature differs</a:t>
              </a:r>
            </a:p>
            <a:p>
              <a:r>
                <a:rPr lang="en-US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from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332650" y="2324304"/>
              <a:ext cx="1230021" cy="2598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83769" y="1434968"/>
            <a:ext cx="6129587" cy="625880"/>
            <a:chOff x="752925" y="1990575"/>
            <a:chExt cx="5823995" cy="646337"/>
          </a:xfrm>
        </p:grpSpPr>
        <p:sp>
          <p:nvSpPr>
            <p:cNvPr id="13" name="Rounded Rectangle 12"/>
            <p:cNvSpPr/>
            <p:nvPr/>
          </p:nvSpPr>
          <p:spPr>
            <a:xfrm>
              <a:off x="752925" y="2308230"/>
              <a:ext cx="138838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62671" y="1990575"/>
              <a:ext cx="201424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overloaded operator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2141311" y="2181277"/>
              <a:ext cx="2421360" cy="29129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14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overloaded operator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1700808"/>
            <a:ext cx="734481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c, 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3*a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3688" y="3595208"/>
            <a:ext cx="4837809" cy="625880"/>
            <a:chOff x="1642359" y="1990575"/>
            <a:chExt cx="4596621" cy="646337"/>
          </a:xfrm>
        </p:grpSpPr>
        <p:sp>
          <p:nvSpPr>
            <p:cNvPr id="7" name="Rounded Rectangle 6"/>
            <p:cNvSpPr/>
            <p:nvPr/>
          </p:nvSpPr>
          <p:spPr>
            <a:xfrm>
              <a:off x="1642359" y="2308230"/>
              <a:ext cx="498951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2671" y="1990575"/>
              <a:ext cx="167630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call to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2141310" y="2181277"/>
              <a:ext cx="2421361" cy="29129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763688" y="4384671"/>
            <a:ext cx="5009557" cy="556496"/>
            <a:chOff x="1642359" y="2308230"/>
            <a:chExt cx="4759806" cy="574686"/>
          </a:xfrm>
        </p:grpSpPr>
        <p:sp>
          <p:nvSpPr>
            <p:cNvPr id="12" name="Rounded Rectangle 11"/>
            <p:cNvSpPr/>
            <p:nvPr/>
          </p:nvSpPr>
          <p:spPr>
            <a:xfrm>
              <a:off x="1642359" y="2308230"/>
              <a:ext cx="498951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79081" y="2501512"/>
              <a:ext cx="2023084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call to </a:t>
              </a:r>
              <a:r>
                <a:rPr lang="en-US" dirty="0" err="1" smtClean="0">
                  <a:solidFill>
                    <a:srgbClr val="C00000"/>
                  </a:solidFill>
                </a:rPr>
                <a:t>int_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  <a:endCxn id="12" idx="3"/>
            </p:cNvCxnSpPr>
            <p:nvPr/>
          </p:nvCxnSpPr>
          <p:spPr>
            <a:xfrm flipH="1" flipV="1">
              <a:off x="2141310" y="2472572"/>
              <a:ext cx="2237771" cy="21964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604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= user defined type</a:t>
            </a:r>
          </a:p>
          <a:p>
            <a:pPr lvl="1"/>
            <a:r>
              <a:rPr lang="en-US" dirty="0" smtClean="0"/>
              <a:t>object attributes: elements of type</a:t>
            </a:r>
          </a:p>
          <a:p>
            <a:pPr lvl="1"/>
            <a:r>
              <a:rPr lang="en-US" dirty="0" smtClean="0"/>
              <a:t>object methods: procedures contained in type</a:t>
            </a:r>
          </a:p>
          <a:p>
            <a:r>
              <a:rPr lang="en-US" dirty="0" smtClean="0"/>
              <a:t>Inheritance = extend user defined type</a:t>
            </a:r>
          </a:p>
          <a:p>
            <a:pPr lvl="1"/>
            <a:r>
              <a:rPr lang="en-US" dirty="0" smtClean="0"/>
              <a:t>declare additional elements</a:t>
            </a:r>
          </a:p>
          <a:p>
            <a:pPr lvl="1"/>
            <a:r>
              <a:rPr lang="en-US" dirty="0" smtClean="0"/>
              <a:t>override/declare/define additional procedures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982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700808"/>
            <a:ext cx="7344816" cy="4770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value = 0.0_sp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pointer :: left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null(),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right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=&gt; null()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procedure,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set_left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set_left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(node, child)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intent(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node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target, intent(in) :: child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node%left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child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set_left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051720" y="3068960"/>
            <a:ext cx="6412675" cy="2019978"/>
            <a:chOff x="2051720" y="3068960"/>
            <a:chExt cx="6412675" cy="2019978"/>
          </a:xfrm>
        </p:grpSpPr>
        <p:sp>
          <p:nvSpPr>
            <p:cNvPr id="5" name="TextBox 4"/>
            <p:cNvSpPr txBox="1"/>
            <p:nvPr/>
          </p:nvSpPr>
          <p:spPr>
            <a:xfrm>
              <a:off x="6571376" y="3485911"/>
              <a:ext cx="189301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class:</a:t>
              </a:r>
              <a:br>
                <a:rPr lang="en-US" dirty="0" smtClean="0"/>
              </a:br>
              <a:r>
                <a:rPr lang="en-US" dirty="0" smtClean="0"/>
                <a:t>  </a:t>
              </a:r>
              <a:r>
                <a:rPr lang="en-US" dirty="0" smtClean="0">
                  <a:sym typeface="Symbol" panose="05050102010706020507" pitchFamily="18" charset="2"/>
                </a:rPr>
                <a:t> </a:t>
              </a:r>
              <a:r>
                <a:rPr lang="en-US" dirty="0" smtClean="0"/>
                <a:t>type</a:t>
              </a:r>
              <a:br>
                <a:rPr lang="en-US" dirty="0" smtClean="0"/>
              </a:br>
              <a:r>
                <a:rPr lang="en-US" dirty="0" smtClean="0"/>
                <a:t>  </a:t>
              </a:r>
              <a:r>
                <a:rPr lang="en-US" dirty="0" smtClean="0">
                  <a:sym typeface="Symbol" panose="05050102010706020507" pitchFamily="18" charset="2"/>
                </a:rPr>
                <a:t> </a:t>
              </a:r>
              <a:r>
                <a:rPr lang="en-US" dirty="0" smtClean="0"/>
                <a:t>extended types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2051720" y="3068960"/>
              <a:ext cx="4519656" cy="10171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5152256" y="4086075"/>
              <a:ext cx="1419120" cy="10028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240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700808"/>
            <a:ext cx="7344816" cy="42780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id_node_type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id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procedure,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id_node_type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(node) result(id)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class(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id_node_type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node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 :: id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id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node%id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635896" y="2276873"/>
            <a:ext cx="3291021" cy="441339"/>
            <a:chOff x="3707904" y="2276873"/>
            <a:chExt cx="3291021" cy="441339"/>
          </a:xfrm>
        </p:grpSpPr>
        <p:sp>
          <p:nvSpPr>
            <p:cNvPr id="5" name="TextBox 4"/>
            <p:cNvSpPr txBox="1"/>
            <p:nvPr/>
          </p:nvSpPr>
          <p:spPr>
            <a:xfrm>
              <a:off x="5882914" y="2348880"/>
              <a:ext cx="11160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base class</a:t>
              </a:r>
              <a:endParaRPr lang="en-US" dirty="0"/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3707904" y="2276873"/>
              <a:ext cx="2175010" cy="2566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419872" y="2708921"/>
            <a:ext cx="4098489" cy="862354"/>
            <a:chOff x="3491880" y="2708921"/>
            <a:chExt cx="4098489" cy="862354"/>
          </a:xfrm>
        </p:grpSpPr>
        <p:sp>
          <p:nvSpPr>
            <p:cNvPr id="12" name="TextBox 11"/>
            <p:cNvSpPr txBox="1"/>
            <p:nvPr/>
          </p:nvSpPr>
          <p:spPr>
            <a:xfrm>
              <a:off x="5882914" y="2924944"/>
              <a:ext cx="170745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element(s),</a:t>
              </a:r>
              <a:br>
                <a:rPr lang="en-US" dirty="0" smtClean="0"/>
              </a:br>
              <a:r>
                <a:rPr lang="en-US" dirty="0" smtClean="0"/>
                <a:t>procedure(s)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3491880" y="2708921"/>
              <a:ext cx="2391034" cy="539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1"/>
            </p:cNvCxnSpPr>
            <p:nvPr/>
          </p:nvCxnSpPr>
          <p:spPr>
            <a:xfrm flipH="1">
              <a:off x="4932040" y="3248110"/>
              <a:ext cx="950874" cy="9233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585294" y="5004888"/>
            <a:ext cx="3613865" cy="718338"/>
            <a:chOff x="3729310" y="2301684"/>
            <a:chExt cx="3613865" cy="718338"/>
          </a:xfrm>
        </p:grpSpPr>
        <p:sp>
          <p:nvSpPr>
            <p:cNvPr id="20" name="TextBox 19"/>
            <p:cNvSpPr txBox="1"/>
            <p:nvPr/>
          </p:nvSpPr>
          <p:spPr>
            <a:xfrm>
              <a:off x="5904320" y="2373691"/>
              <a:ext cx="143885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must be class</a:t>
              </a:r>
              <a:br>
                <a:rPr lang="en-US" dirty="0" smtClean="0"/>
              </a:br>
              <a:r>
                <a:rPr lang="en-US" dirty="0" smtClean="0"/>
                <a:t>with ID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 flipV="1">
              <a:off x="3729310" y="2301684"/>
              <a:ext cx="2175010" cy="3951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512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unit structure</a:t>
            </a:r>
            <a:endParaRPr lang="nl-BE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(Almost) same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 smtClean="0">
                <a:cs typeface="Courier New" panose="02070309020205020404" pitchFamily="49" charset="0"/>
              </a:rPr>
              <a:t> (see later)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709495"/>
            <a:ext cx="6120680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program_structure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INTEGER, PARAMETER :: n = 10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print '(A, I2, A, I2)',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'This is iteration ',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 out of ',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my_subroutine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program_structure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56176" y="2998693"/>
            <a:ext cx="2232248" cy="646331"/>
            <a:chOff x="6948264" y="3573016"/>
            <a:chExt cx="2232248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7812360" y="3573016"/>
              <a:ext cx="136815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variable</a:t>
              </a:r>
              <a:br>
                <a:rPr lang="en-US" dirty="0" smtClean="0"/>
              </a:br>
              <a:r>
                <a:rPr lang="en-US" dirty="0" smtClean="0"/>
                <a:t>declarations</a:t>
              </a:r>
              <a:endParaRPr lang="nl-BE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9" name="Right Brace 8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0" name="Straight Arrow Connector 9"/>
              <p:cNvCxnSpPr>
                <a:stCxn id="7" idx="1"/>
                <a:endCxn id="9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6156176" y="3789040"/>
            <a:ext cx="2232248" cy="1368152"/>
            <a:chOff x="6948264" y="3212976"/>
            <a:chExt cx="2232248" cy="1368152"/>
          </a:xfrm>
        </p:grpSpPr>
        <p:sp>
          <p:nvSpPr>
            <p:cNvPr id="14" name="TextBox 13"/>
            <p:cNvSpPr txBox="1"/>
            <p:nvPr/>
          </p:nvSpPr>
          <p:spPr>
            <a:xfrm>
              <a:off x="7812360" y="370774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statements</a:t>
              </a:r>
              <a:endParaRPr lang="nl-BE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948264" y="3212976"/>
              <a:ext cx="864096" cy="1368152"/>
              <a:chOff x="6948264" y="3212976"/>
              <a:chExt cx="864096" cy="1368152"/>
            </a:xfrm>
          </p:grpSpPr>
          <p:sp>
            <p:nvSpPr>
              <p:cNvPr id="16" name="Right Brace 15"/>
              <p:cNvSpPr/>
              <p:nvPr/>
            </p:nvSpPr>
            <p:spPr>
              <a:xfrm>
                <a:off x="6948264" y="3212976"/>
                <a:ext cx="144016" cy="136815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4" idx="1"/>
                <a:endCxn id="16" idx="1"/>
              </p:cNvCxnSpPr>
              <p:nvPr/>
            </p:nvCxnSpPr>
            <p:spPr>
              <a:xfrm flipH="1">
                <a:off x="7092280" y="3892406"/>
                <a:ext cx="720080" cy="464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6156176" y="5301208"/>
            <a:ext cx="2232248" cy="923330"/>
            <a:chOff x="6948264" y="3283243"/>
            <a:chExt cx="2232248" cy="923330"/>
          </a:xfrm>
        </p:grpSpPr>
        <p:sp>
          <p:nvSpPr>
            <p:cNvPr id="21" name="TextBox 20"/>
            <p:cNvSpPr txBox="1"/>
            <p:nvPr/>
          </p:nvSpPr>
          <p:spPr>
            <a:xfrm>
              <a:off x="7812360" y="3283243"/>
              <a:ext cx="1368152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internal procedure definitions</a:t>
              </a:r>
              <a:endParaRPr lang="nl-BE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23" name="Right Brace 22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4" name="Straight Arrow Connector 23"/>
              <p:cNvCxnSpPr>
                <a:stCxn id="21" idx="1"/>
                <a:endCxn id="23" idx="1"/>
              </p:cNvCxnSpPr>
              <p:nvPr/>
            </p:nvCxnSpPr>
            <p:spPr>
              <a:xfrm flipH="1">
                <a:off x="7092280" y="3744908"/>
                <a:ext cx="720080" cy="1512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/>
          <p:cNvGrpSpPr/>
          <p:nvPr/>
        </p:nvGrpSpPr>
        <p:grpSpPr>
          <a:xfrm>
            <a:off x="6156176" y="2483604"/>
            <a:ext cx="2232248" cy="501874"/>
            <a:chOff x="6948264" y="3707740"/>
            <a:chExt cx="2232248" cy="501874"/>
          </a:xfrm>
        </p:grpSpPr>
        <p:sp>
          <p:nvSpPr>
            <p:cNvPr id="26" name="TextBox 25"/>
            <p:cNvSpPr txBox="1"/>
            <p:nvPr/>
          </p:nvSpPr>
          <p:spPr>
            <a:xfrm>
              <a:off x="7812360" y="370774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start of unit</a:t>
              </a:r>
              <a:endParaRPr lang="nl-BE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6948264" y="3892406"/>
              <a:ext cx="864096" cy="317208"/>
              <a:chOff x="6948264" y="3892406"/>
              <a:chExt cx="864096" cy="317208"/>
            </a:xfrm>
          </p:grpSpPr>
          <p:sp>
            <p:nvSpPr>
              <p:cNvPr id="28" name="Right Brace 27"/>
              <p:cNvSpPr/>
              <p:nvPr/>
            </p:nvSpPr>
            <p:spPr>
              <a:xfrm>
                <a:off x="6948264" y="3959032"/>
                <a:ext cx="144016" cy="25058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9" name="Straight Arrow Connector 28"/>
              <p:cNvCxnSpPr>
                <a:stCxn id="26" idx="1"/>
                <a:endCxn id="28" idx="1"/>
              </p:cNvCxnSpPr>
              <p:nvPr/>
            </p:nvCxnSpPr>
            <p:spPr>
              <a:xfrm flipH="1">
                <a:off x="7092280" y="3892406"/>
                <a:ext cx="720080" cy="191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Group 30"/>
          <p:cNvGrpSpPr/>
          <p:nvPr/>
        </p:nvGrpSpPr>
        <p:grpSpPr>
          <a:xfrm>
            <a:off x="6156176" y="6372036"/>
            <a:ext cx="2232248" cy="369332"/>
            <a:chOff x="6948264" y="3912290"/>
            <a:chExt cx="2232248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7812360" y="391229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end of unit</a:t>
              </a:r>
              <a:endParaRPr lang="nl-BE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6948264" y="3959032"/>
              <a:ext cx="864096" cy="250582"/>
              <a:chOff x="6948264" y="3959032"/>
              <a:chExt cx="864096" cy="250582"/>
            </a:xfrm>
          </p:grpSpPr>
          <p:sp>
            <p:nvSpPr>
              <p:cNvPr id="34" name="Right Brace 33"/>
              <p:cNvSpPr/>
              <p:nvPr/>
            </p:nvSpPr>
            <p:spPr>
              <a:xfrm>
                <a:off x="6948264" y="3959032"/>
                <a:ext cx="144016" cy="25058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5" name="Straight Arrow Connector 34"/>
              <p:cNvCxnSpPr>
                <a:stCxn id="32" idx="1"/>
                <a:endCxn id="34" idx="1"/>
              </p:cNvCxnSpPr>
              <p:nvPr/>
            </p:nvCxnSpPr>
            <p:spPr>
              <a:xfrm flipH="1" flipV="1">
                <a:off x="7092280" y="4084323"/>
                <a:ext cx="720080" cy="126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2665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procedures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80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755576" y="1187250"/>
            <a:ext cx="7344816" cy="2564047"/>
            <a:chOff x="755576" y="1187250"/>
            <a:chExt cx="7344816" cy="2564047"/>
          </a:xfrm>
        </p:grpSpPr>
        <p:sp>
          <p:nvSpPr>
            <p:cNvPr id="5" name="TextBox 4"/>
            <p:cNvSpPr txBox="1"/>
            <p:nvPr/>
          </p:nvSpPr>
          <p:spPr>
            <a:xfrm>
              <a:off x="755576" y="1196752"/>
              <a:ext cx="7344816" cy="25545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function 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result(node)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implicit none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class(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node_type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), pointer :: node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integer :: status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allocate(node,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stat=status, &amp;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source=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node_type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(0.0_sp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null(), null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()))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42604" y="1187250"/>
              <a:ext cx="203889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node_type</a:t>
              </a:r>
              <a:r>
                <a:rPr lang="en-US" sz="1600" dirty="0" smtClean="0"/>
                <a:t> </a:t>
              </a:r>
              <a:r>
                <a:rPr lang="en-US" dirty="0" smtClean="0"/>
                <a:t>definition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55576" y="3940601"/>
            <a:ext cx="7344816" cy="2800767"/>
            <a:chOff x="755576" y="3940601"/>
            <a:chExt cx="7344816" cy="2800767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3940601"/>
              <a:ext cx="7344816" cy="280076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function 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result(node)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implicit none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class(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node_type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), pointer :: node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integer :: status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global_id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global_id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+ 1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allocate(node, stat=status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 &amp;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source=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id_node_type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(id=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global_id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))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end function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88176" y="3950992"/>
              <a:ext cx="219143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id_node_type</a:t>
              </a:r>
              <a:r>
                <a:rPr lang="en-US" sz="1600" dirty="0" smtClean="0"/>
                <a:t> definition</a:t>
              </a:r>
              <a:endParaRPr lang="en-US" sz="16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084168" y="4845617"/>
            <a:ext cx="2760499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Full fledged</a:t>
            </a:r>
            <a:r>
              <a:rPr lang="en-US" sz="3200" dirty="0" smtClean="0"/>
              <a:t> OO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4008318" y="3203684"/>
            <a:ext cx="459613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procedure,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nopass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public :: new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064800" y="1818635"/>
            <a:ext cx="1419363" cy="1385049"/>
            <a:chOff x="5882914" y="2348880"/>
            <a:chExt cx="1419363" cy="1385049"/>
          </a:xfrm>
        </p:grpSpPr>
        <p:sp>
          <p:nvSpPr>
            <p:cNvPr id="13" name="TextBox 12"/>
            <p:cNvSpPr txBox="1"/>
            <p:nvPr/>
          </p:nvSpPr>
          <p:spPr>
            <a:xfrm>
              <a:off x="5882914" y="2348880"/>
              <a:ext cx="14193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class method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6414450" y="2810545"/>
              <a:ext cx="504056" cy="923384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593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type definitions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function to compute quadrature of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RESULT(f)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END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INTERFACE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95736" y="3652499"/>
            <a:ext cx="6287845" cy="2033656"/>
            <a:chOff x="381377" y="782786"/>
            <a:chExt cx="5974364" cy="2100130"/>
          </a:xfrm>
        </p:grpSpPr>
        <p:sp>
          <p:nvSpPr>
            <p:cNvPr id="7" name="Rounded Rectangle 6"/>
            <p:cNvSpPr/>
            <p:nvPr/>
          </p:nvSpPr>
          <p:spPr>
            <a:xfrm>
              <a:off x="381377" y="782786"/>
              <a:ext cx="3626156" cy="51281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9081" y="2501512"/>
              <a:ext cx="1976660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signature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3"/>
            </p:cNvCxnSpPr>
            <p:nvPr/>
          </p:nvCxnSpPr>
          <p:spPr>
            <a:xfrm flipH="1" flipV="1">
              <a:off x="4007533" y="1039193"/>
              <a:ext cx="1359879" cy="146231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843808" y="2907512"/>
            <a:ext cx="5922338" cy="1322869"/>
            <a:chOff x="852337" y="782786"/>
            <a:chExt cx="5627079" cy="1366107"/>
          </a:xfrm>
        </p:grpSpPr>
        <p:sp>
          <p:nvSpPr>
            <p:cNvPr id="14" name="Rounded Rectangle 13"/>
            <p:cNvSpPr/>
            <p:nvPr/>
          </p:nvSpPr>
          <p:spPr>
            <a:xfrm>
              <a:off x="852337" y="782786"/>
              <a:ext cx="2120959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79081" y="1767489"/>
              <a:ext cx="2100335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type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  <a:endCxn id="14" idx="3"/>
            </p:cNvCxnSpPr>
            <p:nvPr/>
          </p:nvCxnSpPr>
          <p:spPr>
            <a:xfrm flipH="1" flipV="1">
              <a:off x="2973296" y="947127"/>
              <a:ext cx="2455952" cy="82036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329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as argument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function that computes quadrature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PRIVATE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:: quad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FUNCTION quad(f, a, b) 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q_f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PROCEDURE(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a,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q_f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quad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91680" y="3861048"/>
            <a:ext cx="5976664" cy="1062861"/>
            <a:chOff x="852337" y="13867"/>
            <a:chExt cx="5678697" cy="1097602"/>
          </a:xfrm>
        </p:grpSpPr>
        <p:sp>
          <p:nvSpPr>
            <p:cNvPr id="7" name="Rounded Rectangle 6"/>
            <p:cNvSpPr/>
            <p:nvPr/>
          </p:nvSpPr>
          <p:spPr>
            <a:xfrm>
              <a:off x="852337" y="782786"/>
              <a:ext cx="3489320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86626" y="13867"/>
              <a:ext cx="154440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4341657" y="204569"/>
              <a:ext cx="644969" cy="74255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123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higher order procedures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alling function that computes quadrature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*, quad(f, -1.0_dp, 1.0_dp)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FUNCTION f(x)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 = EXP(x)*COS(x)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FUNCTION f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08406" y="3861048"/>
            <a:ext cx="7500606" cy="1062861"/>
            <a:chOff x="393157" y="13867"/>
            <a:chExt cx="7126664" cy="1097602"/>
          </a:xfrm>
        </p:grpSpPr>
        <p:sp>
          <p:nvSpPr>
            <p:cNvPr id="7" name="Rounded Rectangle 6"/>
            <p:cNvSpPr/>
            <p:nvPr/>
          </p:nvSpPr>
          <p:spPr>
            <a:xfrm>
              <a:off x="393157" y="782786"/>
              <a:ext cx="3215648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86626" y="13867"/>
              <a:ext cx="2533195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same signature as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quad_function_type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608805" y="347596"/>
              <a:ext cx="1377821" cy="5995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21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Procedures local in procedures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132856"/>
            <a:ext cx="7344816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(x, y)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x, 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line(x)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b)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LOGICAL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ABS(a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 b) &lt; epsilon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on_line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87624" y="3574758"/>
            <a:ext cx="7441141" cy="1294402"/>
            <a:chOff x="529993" y="-225243"/>
            <a:chExt cx="7070164" cy="1336712"/>
          </a:xfrm>
        </p:grpSpPr>
        <p:sp>
          <p:nvSpPr>
            <p:cNvPr id="7" name="Rounded Rectangle 6"/>
            <p:cNvSpPr/>
            <p:nvPr/>
          </p:nvSpPr>
          <p:spPr>
            <a:xfrm>
              <a:off x="529993" y="782786"/>
              <a:ext cx="3078812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6658" y="-225243"/>
              <a:ext cx="3033499" cy="66745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internal function, can only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be called from within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on_line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608805" y="108486"/>
              <a:ext cx="957853" cy="83864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739302" y="4581128"/>
            <a:ext cx="3297194" cy="1728192"/>
            <a:chOff x="5739302" y="4581128"/>
            <a:chExt cx="3297194" cy="1728192"/>
          </a:xfrm>
        </p:grpSpPr>
        <p:sp>
          <p:nvSpPr>
            <p:cNvPr id="11" name="TextBox 10"/>
            <p:cNvSpPr txBox="1"/>
            <p:nvPr/>
          </p:nvSpPr>
          <p:spPr>
            <a:xfrm>
              <a:off x="5739302" y="5478323"/>
              <a:ext cx="2721130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One level of internal</a:t>
              </a:r>
              <a:br>
                <a:rPr lang="en-US" sz="2400" dirty="0" smtClean="0"/>
              </a:br>
              <a:r>
                <a:rPr lang="en-US" sz="2400" dirty="0" smtClean="0"/>
                <a:t>procedures only!</a:t>
              </a:r>
              <a:endParaRPr lang="nl-BE" sz="2400" dirty="0"/>
            </a:p>
          </p:txBody>
        </p:sp>
        <p:pic>
          <p:nvPicPr>
            <p:cNvPr id="1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9987" y="4581128"/>
              <a:ext cx="856509" cy="87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2807805" y="1916832"/>
            <a:ext cx="6149096" cy="2014482"/>
            <a:chOff x="2807805" y="1916832"/>
            <a:chExt cx="6149096" cy="2014482"/>
          </a:xfrm>
        </p:grpSpPr>
        <p:pic>
          <p:nvPicPr>
            <p:cNvPr id="1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1916832"/>
              <a:ext cx="856509" cy="87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/>
            <p:cNvGrpSpPr/>
            <p:nvPr/>
          </p:nvGrpSpPr>
          <p:grpSpPr>
            <a:xfrm>
              <a:off x="2807805" y="2636912"/>
              <a:ext cx="5292588" cy="1294402"/>
              <a:chOff x="1730251" y="-225243"/>
              <a:chExt cx="5028728" cy="1336712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730251" y="782786"/>
                <a:ext cx="1878555" cy="328683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848908" y="-225243"/>
                <a:ext cx="1910071" cy="6674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never use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==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or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/=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/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to compare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6" name="Straight Arrow Connector 15"/>
              <p:cNvCxnSpPr>
                <a:stCxn id="15" idx="1"/>
                <a:endCxn id="14" idx="3"/>
              </p:cNvCxnSpPr>
              <p:nvPr/>
            </p:nvCxnSpPr>
            <p:spPr>
              <a:xfrm flipH="1">
                <a:off x="3608806" y="108486"/>
                <a:ext cx="1240102" cy="8386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529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github.com/gjbex/training-material/tree/master/Fortran/IO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530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&amp; records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Two types of records</a:t>
            </a:r>
          </a:p>
          <a:p>
            <a:pPr lvl="1"/>
            <a:r>
              <a:rPr lang="en-US" dirty="0" smtClean="0"/>
              <a:t>data records</a:t>
            </a:r>
          </a:p>
          <a:p>
            <a:pPr lvl="2"/>
            <a:r>
              <a:rPr lang="en-US" dirty="0" smtClean="0"/>
              <a:t>formatted: human readable</a:t>
            </a:r>
          </a:p>
          <a:p>
            <a:pPr lvl="2"/>
            <a:r>
              <a:rPr lang="en-US" dirty="0" smtClean="0"/>
              <a:t>unformatted: binary</a:t>
            </a:r>
          </a:p>
          <a:p>
            <a:pPr lvl="1"/>
            <a:r>
              <a:rPr lang="en-US" dirty="0" err="1" smtClean="0"/>
              <a:t>endfile</a:t>
            </a:r>
            <a:r>
              <a:rPr lang="en-US" dirty="0" smtClean="0"/>
              <a:t> record</a:t>
            </a:r>
          </a:p>
          <a:p>
            <a:r>
              <a:rPr lang="en-US" dirty="0" smtClean="0"/>
              <a:t>File = sequence of data records + </a:t>
            </a:r>
            <a:r>
              <a:rPr lang="en-US" dirty="0" err="1" smtClean="0"/>
              <a:t>endfile</a:t>
            </a:r>
            <a:r>
              <a:rPr lang="en-US" dirty="0" smtClean="0"/>
              <a:t> record</a:t>
            </a:r>
          </a:p>
          <a:p>
            <a:pPr lvl="1"/>
            <a:r>
              <a:rPr lang="en-US" dirty="0" smtClean="0"/>
              <a:t>either formatted, or unformatted, </a:t>
            </a:r>
            <a:r>
              <a:rPr lang="en-US" i="1" dirty="0" smtClean="0"/>
              <a:t>not</a:t>
            </a:r>
            <a:r>
              <a:rPr lang="en-US" dirty="0" smtClean="0"/>
              <a:t> both</a:t>
            </a:r>
          </a:p>
          <a:p>
            <a:pPr lvl="1"/>
            <a:r>
              <a:rPr lang="en-US" dirty="0" smtClean="0"/>
              <a:t>two types</a:t>
            </a:r>
          </a:p>
          <a:p>
            <a:pPr lvl="2"/>
            <a:r>
              <a:rPr lang="en-US" dirty="0" smtClean="0"/>
              <a:t>internal: in-memory file</a:t>
            </a:r>
          </a:p>
          <a:p>
            <a:pPr lvl="2"/>
            <a:r>
              <a:rPr lang="en-US" dirty="0" smtClean="0"/>
              <a:t>external: on file system, e.g., on disk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514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access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Three modes</a:t>
            </a:r>
          </a:p>
          <a:p>
            <a:pPr lvl="1"/>
            <a:r>
              <a:rPr lang="en-US" dirty="0" smtClean="0"/>
              <a:t>sequential</a:t>
            </a:r>
          </a:p>
          <a:p>
            <a:pPr lvl="1"/>
            <a:r>
              <a:rPr lang="en-US" dirty="0" smtClean="0"/>
              <a:t>direct access</a:t>
            </a:r>
          </a:p>
          <a:p>
            <a:pPr lvl="2"/>
            <a:r>
              <a:rPr lang="en-US" dirty="0" smtClean="0"/>
              <a:t>all records must have same length</a:t>
            </a:r>
          </a:p>
          <a:p>
            <a:pPr lvl="2"/>
            <a:r>
              <a:rPr lang="en-US" dirty="0" smtClean="0"/>
              <a:t>access by record number</a:t>
            </a:r>
          </a:p>
          <a:p>
            <a:pPr lvl="2"/>
            <a:r>
              <a:rPr lang="en-US" dirty="0" smtClean="0"/>
              <a:t>only for external files</a:t>
            </a:r>
          </a:p>
          <a:p>
            <a:pPr lvl="1"/>
            <a:r>
              <a:rPr lang="en-US" dirty="0" smtClean="0"/>
              <a:t>stream access</a:t>
            </a:r>
          </a:p>
          <a:p>
            <a:pPr lvl="2"/>
            <a:r>
              <a:rPr lang="en-US" dirty="0" smtClean="0"/>
              <a:t>allows to reposition inside the file</a:t>
            </a:r>
          </a:p>
          <a:p>
            <a:pPr lvl="2"/>
            <a:r>
              <a:rPr lang="en-US" dirty="0" smtClean="0"/>
              <a:t>no record-based I/O, better portability</a:t>
            </a:r>
            <a:endParaRPr lang="nl-BE" dirty="0"/>
          </a:p>
          <a:p>
            <a:r>
              <a:rPr lang="en-US" dirty="0" smtClean="0"/>
              <a:t>Files associated to units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674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I/O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Units defined in </a:t>
            </a:r>
            <a:r>
              <a:rPr lang="en-US" dirty="0" err="1" smtClean="0"/>
              <a:t>iso_fortran_env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input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input_unit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output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output_unit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error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85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1731252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 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ACCESS='sequential',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readwrite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='new',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FORM='formatted',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04615" y="1268760"/>
            <a:ext cx="5398574" cy="1232056"/>
            <a:chOff x="1145755" y="-160857"/>
            <a:chExt cx="5129431" cy="1272326"/>
          </a:xfrm>
        </p:grpSpPr>
        <p:sp>
          <p:nvSpPr>
            <p:cNvPr id="7" name="Rounded Rectangle 6"/>
            <p:cNvSpPr/>
            <p:nvPr/>
          </p:nvSpPr>
          <p:spPr>
            <a:xfrm>
              <a:off x="1145755" y="890183"/>
              <a:ext cx="1094689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69650" y="-160857"/>
              <a:ext cx="3005536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handle,  constant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2240444" y="29845"/>
              <a:ext cx="1029205" cy="9709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1701178"/>
            <a:ext cx="4076409" cy="1017404"/>
            <a:chOff x="1145755" y="60810"/>
            <a:chExt cx="3873184" cy="1050659"/>
          </a:xfrm>
        </p:grpSpPr>
        <p:sp>
          <p:nvSpPr>
            <p:cNvPr id="14" name="Rounded Rectangle 13"/>
            <p:cNvSpPr/>
            <p:nvPr/>
          </p:nvSpPr>
          <p:spPr>
            <a:xfrm>
              <a:off x="1145755" y="890183"/>
              <a:ext cx="1094689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03553" y="60810"/>
              <a:ext cx="1615386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name, string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14" idx="3"/>
            </p:cNvCxnSpPr>
            <p:nvPr/>
          </p:nvCxnSpPr>
          <p:spPr>
            <a:xfrm flipH="1">
              <a:off x="2240444" y="251512"/>
              <a:ext cx="1163109" cy="7493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123728" y="2133226"/>
            <a:ext cx="6893391" cy="841845"/>
            <a:chOff x="1310825" y="242108"/>
            <a:chExt cx="6549727" cy="869361"/>
          </a:xfrm>
        </p:grpSpPr>
        <p:sp>
          <p:nvSpPr>
            <p:cNvPr id="18" name="Rounded Rectangle 17"/>
            <p:cNvSpPr/>
            <p:nvPr/>
          </p:nvSpPr>
          <p:spPr>
            <a:xfrm>
              <a:off x="1310825" y="890183"/>
              <a:ext cx="1388454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58114" y="242108"/>
              <a:ext cx="470243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access method: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sequential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direct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stream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3"/>
            </p:cNvCxnSpPr>
            <p:nvPr/>
          </p:nvCxnSpPr>
          <p:spPr>
            <a:xfrm flipH="1">
              <a:off x="2699279" y="432810"/>
              <a:ext cx="458835" cy="568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123728" y="2565275"/>
            <a:ext cx="5888892" cy="646611"/>
            <a:chOff x="924173" y="455597"/>
            <a:chExt cx="5595308" cy="667746"/>
          </a:xfrm>
        </p:grpSpPr>
        <p:sp>
          <p:nvSpPr>
            <p:cNvPr id="23" name="Rounded Rectangle 22"/>
            <p:cNvSpPr/>
            <p:nvPr/>
          </p:nvSpPr>
          <p:spPr>
            <a:xfrm>
              <a:off x="924173" y="911642"/>
              <a:ext cx="1316271" cy="21170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13553" y="455597"/>
              <a:ext cx="340592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action: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readwrite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  <a:endCxn id="23" idx="3"/>
            </p:cNvCxnSpPr>
            <p:nvPr/>
          </p:nvCxnSpPr>
          <p:spPr>
            <a:xfrm flipH="1">
              <a:off x="2240444" y="646299"/>
              <a:ext cx="873109" cy="3711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144509" y="2997324"/>
            <a:ext cx="6454658" cy="471052"/>
            <a:chOff x="1696518" y="636895"/>
            <a:chExt cx="6132867" cy="486448"/>
          </a:xfrm>
        </p:grpSpPr>
        <p:sp>
          <p:nvSpPr>
            <p:cNvPr id="33" name="Rounded Rectangle 32"/>
            <p:cNvSpPr/>
            <p:nvPr/>
          </p:nvSpPr>
          <p:spPr>
            <a:xfrm>
              <a:off x="1696518" y="902732"/>
              <a:ext cx="563671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'</a:t>
              </a:r>
              <a:endParaRPr lang="nl-B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751291" y="636895"/>
              <a:ext cx="4078094" cy="3814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status: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old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replace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scratch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stCxn id="34" idx="1"/>
              <a:endCxn id="33" idx="3"/>
            </p:cNvCxnSpPr>
            <p:nvPr/>
          </p:nvCxnSpPr>
          <p:spPr>
            <a:xfrm flipH="1">
              <a:off x="2260189" y="827597"/>
              <a:ext cx="1491102" cy="18544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1888847" y="3429370"/>
            <a:ext cx="6790362" cy="369332"/>
            <a:chOff x="1678601" y="816300"/>
            <a:chExt cx="6451834" cy="381403"/>
          </a:xfrm>
        </p:grpSpPr>
        <p:sp>
          <p:nvSpPr>
            <p:cNvPr id="39" name="Rounded Rectangle 38"/>
            <p:cNvSpPr/>
            <p:nvPr/>
          </p:nvSpPr>
          <p:spPr>
            <a:xfrm>
              <a:off x="1678601" y="885245"/>
              <a:ext cx="1249444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85897" y="816300"/>
              <a:ext cx="4244538" cy="3814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record format: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formatted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unformatted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1" name="Straight Arrow Connector 40"/>
            <p:cNvCxnSpPr>
              <a:stCxn id="40" idx="1"/>
              <a:endCxn id="39" idx="3"/>
            </p:cNvCxnSpPr>
            <p:nvPr/>
          </p:nvCxnSpPr>
          <p:spPr>
            <a:xfrm flipH="1" flipV="1">
              <a:off x="2928045" y="995551"/>
              <a:ext cx="957852" cy="1145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2123728" y="3738381"/>
            <a:ext cx="6761879" cy="492368"/>
            <a:chOff x="1891899" y="902732"/>
            <a:chExt cx="6424774" cy="508461"/>
          </a:xfrm>
        </p:grpSpPr>
        <p:sp>
          <p:nvSpPr>
            <p:cNvPr id="44" name="Rounded Rectangle 43"/>
            <p:cNvSpPr/>
            <p:nvPr/>
          </p:nvSpPr>
          <p:spPr>
            <a:xfrm>
              <a:off x="1891899" y="902732"/>
              <a:ext cx="752599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70770" y="1029789"/>
              <a:ext cx="4645903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r>
                <a:rPr lang="en-US" dirty="0" smtClean="0">
                  <a:solidFill>
                    <a:srgbClr val="C00000"/>
                  </a:solidFill>
                </a:rPr>
                <a:t> variable: 0 for success, non-0 for failure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6" name="Straight Arrow Connector 45"/>
            <p:cNvCxnSpPr>
              <a:stCxn id="45" idx="1"/>
              <a:endCxn id="44" idx="3"/>
            </p:cNvCxnSpPr>
            <p:nvPr/>
          </p:nvCxnSpPr>
          <p:spPr>
            <a:xfrm flipH="1" flipV="1">
              <a:off x="2644498" y="1013038"/>
              <a:ext cx="1026272" cy="20745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1979713" y="4004333"/>
            <a:ext cx="5855990" cy="667757"/>
            <a:chOff x="1748533" y="902731"/>
            <a:chExt cx="5564051" cy="689584"/>
          </a:xfrm>
        </p:grpSpPr>
        <p:sp>
          <p:nvSpPr>
            <p:cNvPr id="50" name="Rounded Rectangle 49"/>
            <p:cNvSpPr/>
            <p:nvPr/>
          </p:nvSpPr>
          <p:spPr>
            <a:xfrm>
              <a:off x="1748533" y="902731"/>
              <a:ext cx="895965" cy="23381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95822" y="1210911"/>
              <a:ext cx="3716762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string variable: error message on failure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2" name="Straight Arrow Connector 51"/>
            <p:cNvCxnSpPr>
              <a:stCxn id="51" idx="1"/>
              <a:endCxn id="50" idx="3"/>
            </p:cNvCxnSpPr>
            <p:nvPr/>
          </p:nvCxnSpPr>
          <p:spPr>
            <a:xfrm flipH="1" flipV="1">
              <a:off x="2644498" y="1019639"/>
              <a:ext cx="951324" cy="3819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2367706" y="4869160"/>
            <a:ext cx="56896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 </a:t>
            </a:r>
            <a:r>
              <a:rPr lang="en-US" i="1" dirty="0" smtClean="0"/>
              <a:t>must</a:t>
            </a:r>
            <a:r>
              <a:rPr lang="en-US" dirty="0" smtClean="0"/>
              <a:t> 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dirty="0" smtClean="0"/>
              <a:t>,</a:t>
            </a:r>
          </a:p>
          <a:p>
            <a:r>
              <a:rPr lang="en-US" i="1" dirty="0" smtClean="0"/>
              <a:t>must not </a:t>
            </a:r>
            <a:r>
              <a:rPr lang="en-US" dirty="0" smtClean="0"/>
              <a:t>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54710" y="6372036"/>
            <a:ext cx="75026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en-US" dirty="0" smtClean="0"/>
              <a:t> must 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sequential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67706" y="5620930"/>
            <a:ext cx="56896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dirty="0" smtClean="0"/>
              <a:t> </a:t>
            </a:r>
            <a:r>
              <a:rPr lang="en-US" i="1" dirty="0" smtClean="0"/>
              <a:t>must not</a:t>
            </a:r>
            <a:r>
              <a:rPr lang="en-US" dirty="0" smtClean="0"/>
              <a:t> be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 smtClean="0"/>
              <a:t>,</a:t>
            </a:r>
          </a:p>
          <a:p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ACTIO</a:t>
            </a:r>
            <a:r>
              <a:rPr lang="en-US" dirty="0" smtClean="0"/>
              <a:t>N </a:t>
            </a:r>
            <a:r>
              <a:rPr lang="en-US" i="1" dirty="0" smtClean="0"/>
              <a:t>must</a:t>
            </a:r>
            <a:r>
              <a:rPr lang="en-US" dirty="0" smtClean="0"/>
              <a:t> be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readwrite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34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github.com/gjbex/training-material/tree/master/Fortran/Types</a:t>
            </a:r>
            <a:r>
              <a:rPr lang="en-US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920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a file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173125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5656" y="3995772"/>
            <a:ext cx="55933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close 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TATUS</a:t>
            </a:r>
            <a:r>
              <a:rPr lang="en-US" dirty="0" smtClean="0"/>
              <a:t> </a:t>
            </a:r>
            <a:r>
              <a:rPr lang="en-US" i="1" dirty="0" smtClean="0"/>
              <a:t>can</a:t>
            </a:r>
            <a:r>
              <a:rPr lang="en-US" dirty="0" smtClean="0"/>
              <a:t> be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keep</a:t>
            </a:r>
            <a:r>
              <a:rPr lang="en-US" dirty="0" smtClean="0"/>
              <a:t> if open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23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status!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I/O status for all I/O operations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dirty="0" smtClean="0"/>
              <a:t>, …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3284984"/>
            <a:ext cx="792088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FMT="('# error: ', A)")) message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411760" y="5282044"/>
            <a:ext cx="5760640" cy="1027276"/>
            <a:chOff x="467544" y="4437112"/>
            <a:chExt cx="5760640" cy="1027276"/>
          </a:xfrm>
        </p:grpSpPr>
        <p:pic>
          <p:nvPicPr>
            <p:cNvPr id="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4651655"/>
              <a:ext cx="792088" cy="8127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467544" y="4437112"/>
              <a:ext cx="4972002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Always, always check </a:t>
              </a:r>
              <a:r>
                <a: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IOSTAT</a:t>
              </a:r>
              <a:r>
                <a:rPr lang="en-US" sz="2800" dirty="0" smtClean="0"/>
                <a:t>!!!</a:t>
              </a:r>
              <a:endParaRPr lang="nl-BE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383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(Minimalistic) record formats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of </a:t>
            </a:r>
            <a:r>
              <a:rPr lang="en-US" dirty="0" err="1" smtClean="0"/>
              <a:t>specifiers</a:t>
            </a:r>
            <a:endParaRPr lang="en-US" dirty="0" smtClean="0"/>
          </a:p>
          <a:p>
            <a:pPr lvl="1"/>
            <a:r>
              <a:rPr lang="en-US" dirty="0" smtClean="0"/>
              <a:t>real: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integer: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characters: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  <a:p>
            <a:pPr lvl="1"/>
            <a:r>
              <a:rPr lang="en-US" dirty="0" smtClean="0"/>
              <a:t>logical: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literal string</a:t>
            </a:r>
          </a:p>
          <a:p>
            <a:pPr lvl="1"/>
            <a:r>
              <a:rPr lang="en-US" dirty="0" err="1" smtClean="0"/>
              <a:t>sublists</a:t>
            </a:r>
            <a:endParaRPr lang="en-US" dirty="0" smtClean="0"/>
          </a:p>
          <a:p>
            <a:pPr lvl="1"/>
            <a:r>
              <a:rPr lang="en-US" dirty="0" smtClean="0"/>
              <a:t>repetitions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419872" y="4221088"/>
            <a:ext cx="547260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"(I5, ':', 2(E10.2, ';'), E10.2)"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19872" y="4653136"/>
            <a:ext cx="5472608" cy="792088"/>
            <a:chOff x="3419872" y="4653136"/>
            <a:chExt cx="5472608" cy="792088"/>
          </a:xfrm>
        </p:grpSpPr>
        <p:sp>
          <p:nvSpPr>
            <p:cNvPr id="7" name="TextBox 6"/>
            <p:cNvSpPr txBox="1"/>
            <p:nvPr/>
          </p:nvSpPr>
          <p:spPr>
            <a:xfrm>
              <a:off x="3419872" y="5106670"/>
              <a:ext cx="5472608" cy="33855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"(I5, ':', E10.2, ';', E10.2, ';', E10.2)"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5965258" y="458244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800" b="1" dirty="0" smtClean="0">
                  <a:sym typeface="Symbol"/>
                </a:rPr>
                <a:t></a:t>
              </a:r>
              <a:endParaRPr lang="nl-BE" sz="28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65253" y="1949931"/>
            <a:ext cx="4039195" cy="1501591"/>
            <a:chOff x="4565253" y="1949931"/>
            <a:chExt cx="4039195" cy="1501591"/>
          </a:xfrm>
        </p:grpSpPr>
        <p:pic>
          <p:nvPicPr>
            <p:cNvPr id="10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0352" y="2564904"/>
              <a:ext cx="864096" cy="886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4565253" y="1949931"/>
              <a:ext cx="331911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If record width too small: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*********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15616" y="5733256"/>
            <a:ext cx="7200800" cy="1008112"/>
            <a:chOff x="1331640" y="5805264"/>
            <a:chExt cx="7200800" cy="1008112"/>
          </a:xfrm>
        </p:grpSpPr>
        <p:pic>
          <p:nvPicPr>
            <p:cNvPr id="14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44" y="5926758"/>
              <a:ext cx="864096" cy="886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31640" y="5805264"/>
              <a:ext cx="637245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Use same format specification for write and read!</a:t>
              </a:r>
              <a:endParaRPr lang="nl-BE" sz="24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07939" y="3304728"/>
            <a:ext cx="2080249" cy="1254914"/>
            <a:chOff x="4107939" y="3304728"/>
            <a:chExt cx="2080249" cy="1254914"/>
          </a:xfrm>
        </p:grpSpPr>
        <p:sp>
          <p:nvSpPr>
            <p:cNvPr id="6" name="Oval 5"/>
            <p:cNvSpPr/>
            <p:nvPr/>
          </p:nvSpPr>
          <p:spPr>
            <a:xfrm>
              <a:off x="5436096" y="4221088"/>
              <a:ext cx="216024" cy="33855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8" idx="2"/>
              <a:endCxn id="6" idx="0"/>
            </p:cNvCxnSpPr>
            <p:nvPr/>
          </p:nvCxnSpPr>
          <p:spPr>
            <a:xfrm>
              <a:off x="5148064" y="3674060"/>
              <a:ext cx="396044" cy="54702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107939" y="3304728"/>
              <a:ext cx="2080249" cy="36933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Repetition, can be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964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a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Unformatted records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Formatted records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218918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493438"/>
            <a:ext cx="7344816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FMT='(3F25.15)',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81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a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Unformatted records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Formatted records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218918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493438"/>
            <a:ext cx="7344816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FMT='(3F25.15)',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92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positioning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 to beginning of file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REWIND(UNIT=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IOSTAT=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&amp;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IOMSG=message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Determine current position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Read at position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 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Write at position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…) …</a:t>
            </a:r>
            <a:endParaRPr lang="en-US" sz="2400" dirty="0" smtClean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95</a:t>
            </a:fld>
            <a:endParaRPr lang="nl-BE"/>
          </a:p>
        </p:txBody>
      </p:sp>
      <p:grpSp>
        <p:nvGrpSpPr>
          <p:cNvPr id="11" name="Group 10"/>
          <p:cNvGrpSpPr/>
          <p:nvPr/>
        </p:nvGrpSpPr>
        <p:grpSpPr>
          <a:xfrm>
            <a:off x="323528" y="3140968"/>
            <a:ext cx="1728192" cy="3456384"/>
            <a:chOff x="323528" y="3140968"/>
            <a:chExt cx="1728192" cy="3456384"/>
          </a:xfrm>
        </p:grpSpPr>
        <p:sp>
          <p:nvSpPr>
            <p:cNvPr id="9" name="Left Brace 8"/>
            <p:cNvSpPr/>
            <p:nvPr/>
          </p:nvSpPr>
          <p:spPr>
            <a:xfrm>
              <a:off x="323528" y="3140968"/>
              <a:ext cx="144016" cy="2880320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9637" y="6135687"/>
              <a:ext cx="1522083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stream I/O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56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Inquiries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nquiry by unit, e.g.,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POSITION=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NAME=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/>
              <a:t>Inquiry by name, e.g.,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EXIST=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file_exists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626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write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189182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9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ACTION=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'write',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'replace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              &amp;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FORM=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unformatted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617677" y="4221088"/>
            <a:ext cx="3079561" cy="1521460"/>
            <a:chOff x="4295949" y="-250442"/>
            <a:chExt cx="2926035" cy="1571191"/>
          </a:xfrm>
        </p:grpSpPr>
        <p:sp>
          <p:nvSpPr>
            <p:cNvPr id="7" name="Rounded Rectangle 6"/>
            <p:cNvSpPr/>
            <p:nvPr/>
          </p:nvSpPr>
          <p:spPr>
            <a:xfrm>
              <a:off x="5169442" y="-250442"/>
              <a:ext cx="311146" cy="23381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95949" y="939345"/>
              <a:ext cx="2926035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complete array written at once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2"/>
            </p:cNvCxnSpPr>
            <p:nvPr/>
          </p:nvCxnSpPr>
          <p:spPr>
            <a:xfrm flipH="1" flipV="1">
              <a:off x="5325015" y="-16626"/>
              <a:ext cx="433952" cy="95597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95536" y="6021288"/>
            <a:ext cx="6592171" cy="717132"/>
            <a:chOff x="395536" y="6135687"/>
            <a:chExt cx="6592171" cy="717132"/>
          </a:xfrm>
        </p:grpSpPr>
        <p:sp>
          <p:nvSpPr>
            <p:cNvPr id="20" name="TextBox 19"/>
            <p:cNvSpPr txBox="1"/>
            <p:nvPr/>
          </p:nvSpPr>
          <p:spPr>
            <a:xfrm>
              <a:off x="395536" y="6135687"/>
              <a:ext cx="5939318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If possible, write large chunks of data at once</a:t>
              </a:r>
              <a:endParaRPr lang="nl-BE" sz="2400" dirty="0"/>
            </a:p>
          </p:txBody>
        </p:sp>
        <p:pic>
          <p:nvPicPr>
            <p:cNvPr id="21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0192" y="6165304"/>
              <a:ext cx="687515" cy="6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8219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read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1340768"/>
            <a:ext cx="7344816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9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ACTION='read', STATUS='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              &amp;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FORM=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'unformatted',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WHILE (.TRUE.)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READ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is_iostat_end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EXIT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70898" y="3809822"/>
            <a:ext cx="4787546" cy="1161420"/>
            <a:chOff x="4090691" y="-320050"/>
            <a:chExt cx="4548873" cy="1199382"/>
          </a:xfrm>
        </p:grpSpPr>
        <p:sp>
          <p:nvSpPr>
            <p:cNvPr id="7" name="Rounded Rectangle 6"/>
            <p:cNvSpPr/>
            <p:nvPr/>
          </p:nvSpPr>
          <p:spPr>
            <a:xfrm>
              <a:off x="4090691" y="-320050"/>
              <a:ext cx="2326219" cy="285935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16965" y="497928"/>
              <a:ext cx="352259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tests whether end of file was reached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2"/>
            </p:cNvCxnSpPr>
            <p:nvPr/>
          </p:nvCxnSpPr>
          <p:spPr>
            <a:xfrm flipH="1" flipV="1">
              <a:off x="5253800" y="-34115"/>
              <a:ext cx="1624465" cy="53204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837645" y="5949280"/>
            <a:ext cx="4326643" cy="830997"/>
            <a:chOff x="2837645" y="5949280"/>
            <a:chExt cx="4326643" cy="830997"/>
          </a:xfrm>
        </p:grpSpPr>
        <p:pic>
          <p:nvPicPr>
            <p:cNvPr id="11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0232" y="6152166"/>
              <a:ext cx="504056" cy="517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2837645" y="5949280"/>
              <a:ext cx="3731342" cy="8309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at end of file, x is undefined:</a:t>
              </a:r>
              <a:br>
                <a:rPr lang="en-US" sz="2400" dirty="0" smtClean="0"/>
              </a:br>
              <a:r>
                <a:rPr lang="en-US" sz="2400" dirty="0" smtClean="0"/>
                <a:t>don't use value!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976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interaction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github.com/gjbex/training-material/tree/master/Fortran/Miscellaneous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02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2866</TotalTime>
  <Words>6061</Words>
  <Application>Microsoft Office PowerPoint</Application>
  <PresentationFormat>On-screen Show (4:3)</PresentationFormat>
  <Paragraphs>1756</Paragraphs>
  <Slides>108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15" baseType="lpstr">
      <vt:lpstr>Arial</vt:lpstr>
      <vt:lpstr>Calibri</vt:lpstr>
      <vt:lpstr>Cambria Math</vt:lpstr>
      <vt:lpstr>Courier New</vt:lpstr>
      <vt:lpstr>Symbol</vt:lpstr>
      <vt:lpstr>Wingdings</vt:lpstr>
      <vt:lpstr>Office Theme</vt:lpstr>
      <vt:lpstr>Fortran for the 21st century</vt:lpstr>
      <vt:lpstr>Fortranosaurus?</vt:lpstr>
      <vt:lpstr>Introduction</vt:lpstr>
      <vt:lpstr>Typographic conventions for slides</vt:lpstr>
      <vt:lpstr>Slides &amp; sample code</vt:lpstr>
      <vt:lpstr>Code format &amp; program structure</vt:lpstr>
      <vt:lpstr>Free source form</vt:lpstr>
      <vt:lpstr>Program unit structure</vt:lpstr>
      <vt:lpstr>Basic data types</vt:lpstr>
      <vt:lpstr>Implicit types</vt:lpstr>
      <vt:lpstr>No implicits</vt:lpstr>
      <vt:lpstr>Fortran 90 versus Fortran 95+</vt:lpstr>
      <vt:lpstr>Platform independence</vt:lpstr>
      <vt:lpstr>Alternative kinds</vt:lpstr>
      <vt:lpstr>Basic types</vt:lpstr>
      <vt:lpstr>Type conversions &amp; KIND function</vt:lpstr>
      <vt:lpstr>Numerical models</vt:lpstr>
      <vt:lpstr>Values for real &amp; integer types</vt:lpstr>
      <vt:lpstr>Infinity &amp; NaN</vt:lpstr>
      <vt:lpstr>Better infinities &amp; NaNs</vt:lpstr>
      <vt:lpstr>Functions &amp; arithmetic operators</vt:lpstr>
      <vt:lpstr>Strings</vt:lpstr>
      <vt:lpstr>Control constructs</vt:lpstr>
      <vt:lpstr>Conditional statements: IF</vt:lpstr>
      <vt:lpstr>Conditional statements: SELECT</vt:lpstr>
      <vt:lpstr>Conditional statements: WHERE</vt:lpstr>
      <vt:lpstr>Conditional function: MERGE</vt:lpstr>
      <vt:lpstr>Iteration statements: DO</vt:lpstr>
      <vt:lpstr>Iteration statements: DO WHILE</vt:lpstr>
      <vt:lpstr>EXIT and CYCLE</vt:lpstr>
      <vt:lpstr>Iteration statements: FORALL</vt:lpstr>
      <vt:lpstr>BLOCK construct</vt:lpstr>
      <vt:lpstr>ASSOCIATE construct</vt:lpstr>
      <vt:lpstr>Named blocks</vt:lpstr>
      <vt:lpstr>STOP statement</vt:lpstr>
      <vt:lpstr>Arrays</vt:lpstr>
      <vt:lpstr>Array declaration &amp; initialization</vt:lpstr>
      <vt:lpstr>Array indexing</vt:lpstr>
      <vt:lpstr>Array storage</vt:lpstr>
      <vt:lpstr>Array indexing: custom bounds</vt:lpstr>
      <vt:lpstr>Array indexing: slicing</vt:lpstr>
      <vt:lpstr>Array operations</vt:lpstr>
      <vt:lpstr>Intrinsic functions on arrays</vt:lpstr>
      <vt:lpstr>Allocatable variables: motivation</vt:lpstr>
      <vt:lpstr>Allocatable arrays</vt:lpstr>
      <vt:lpstr>Pointers</vt:lpstr>
      <vt:lpstr>Pointers &amp; targets</vt:lpstr>
      <vt:lpstr>Associations</vt:lpstr>
      <vt:lpstr>User defined types</vt:lpstr>
      <vt:lpstr>User defined types defined</vt:lpstr>
      <vt:lpstr>Flexible data representations</vt:lpstr>
      <vt:lpstr>Procedures</vt:lpstr>
      <vt:lpstr>Arguments &amp; scope</vt:lpstr>
      <vt:lpstr>Subroutine definition</vt:lpstr>
      <vt:lpstr>Function definition</vt:lpstr>
      <vt:lpstr>Keyword arguments</vt:lpstr>
      <vt:lpstr>Optional arguments</vt:lpstr>
      <vt:lpstr>Arrays &amp; strings as arguments</vt:lpstr>
      <vt:lpstr>Pure functions</vt:lpstr>
      <vt:lpstr>Elemental functions</vt:lpstr>
      <vt:lpstr>Elemental subroutines</vt:lpstr>
      <vt:lpstr>Elemental intrinsic procedures</vt:lpstr>
      <vt:lpstr>Recursive procedures</vt:lpstr>
      <vt:lpstr>Initialization of local variables</vt:lpstr>
      <vt:lpstr>Where to define procedures</vt:lpstr>
      <vt:lpstr>Modules</vt:lpstr>
      <vt:lpstr>Modules</vt:lpstr>
      <vt:lpstr>Module definition</vt:lpstr>
      <vt:lpstr>Using modules</vt:lpstr>
      <vt:lpstr>Modules &amp; user defined types</vt:lpstr>
      <vt:lpstr>"Constructor"</vt:lpstr>
      <vt:lpstr>Working with rationals</vt:lpstr>
      <vt:lpstr>Interface for constructor</vt:lpstr>
      <vt:lpstr>Interface for operator</vt:lpstr>
      <vt:lpstr>Overloading</vt:lpstr>
      <vt:lpstr>Using overloaded operator</vt:lpstr>
      <vt:lpstr>Classes</vt:lpstr>
      <vt:lpstr>Base class</vt:lpstr>
      <vt:lpstr>Derived  class</vt:lpstr>
      <vt:lpstr>Overriding procedures</vt:lpstr>
      <vt:lpstr>Procedure type definitions</vt:lpstr>
      <vt:lpstr>Procedure as argument</vt:lpstr>
      <vt:lpstr>Using higher order procedures</vt:lpstr>
      <vt:lpstr>Internal procedures</vt:lpstr>
      <vt:lpstr>File I/O</vt:lpstr>
      <vt:lpstr>Files &amp; records</vt:lpstr>
      <vt:lpstr>File access</vt:lpstr>
      <vt:lpstr>Standard I/O</vt:lpstr>
      <vt:lpstr>Opening a file</vt:lpstr>
      <vt:lpstr>Closing a file</vt:lpstr>
      <vt:lpstr>Check status!</vt:lpstr>
      <vt:lpstr>(Minimalistic) record formats</vt:lpstr>
      <vt:lpstr>Writing to a file</vt:lpstr>
      <vt:lpstr>Reading from a file</vt:lpstr>
      <vt:lpstr>File positioning</vt:lpstr>
      <vt:lpstr>Inquiries</vt:lpstr>
      <vt:lpstr>Stream write</vt:lpstr>
      <vt:lpstr>Stream read</vt:lpstr>
      <vt:lpstr>Command line interaction</vt:lpstr>
      <vt:lpstr>Command line arguments</vt:lpstr>
      <vt:lpstr>Converting strings</vt:lpstr>
      <vt:lpstr>Environment variables</vt:lpstr>
      <vt:lpstr>Return codes</vt:lpstr>
      <vt:lpstr>Conclusion &amp; further reading</vt:lpstr>
      <vt:lpstr>Conclusions</vt:lpstr>
      <vt:lpstr>References</vt:lpstr>
      <vt:lpstr>Appendix</vt:lpstr>
      <vt:lpstr>Fortran compilers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 for the 21st century</dc:title>
  <dc:creator>Geert Jan Bex</dc:creator>
  <cp:lastModifiedBy>Geert Jan Bex</cp:lastModifiedBy>
  <cp:revision>311</cp:revision>
  <dcterms:created xsi:type="dcterms:W3CDTF">2015-03-25T05:43:07Z</dcterms:created>
  <dcterms:modified xsi:type="dcterms:W3CDTF">2016-12-19T13:37:33Z</dcterms:modified>
</cp:coreProperties>
</file>