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74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8" r:id="rId19"/>
    <p:sldId id="271" r:id="rId20"/>
    <p:sldId id="289" r:id="rId21"/>
    <p:sldId id="282" r:id="rId22"/>
    <p:sldId id="283" r:id="rId23"/>
    <p:sldId id="284" r:id="rId24"/>
    <p:sldId id="279" r:id="rId25"/>
    <p:sldId id="280" r:id="rId26"/>
    <p:sldId id="281" r:id="rId27"/>
    <p:sldId id="285" r:id="rId28"/>
    <p:sldId id="286" r:id="rId29"/>
    <p:sldId id="287" r:id="rId30"/>
    <p:sldId id="272" r:id="rId31"/>
    <p:sldId id="276" r:id="rId32"/>
    <p:sldId id="270" r:id="rId33"/>
    <p:sldId id="277" r:id="rId3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1/02/2017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1/02/2017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1/02/2017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1/02/2017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1/02/2017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1/02/2017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ingularity.lbl.gov/admin-guide" TargetMode="External"/><Relationship Id="rId2" Type="http://schemas.openxmlformats.org/officeDocument/2006/relationships/hyperlink" Target="http://singularity.lbl.gov/user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singularityware/singular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bootstrap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432041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Optionally, 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30728" y="2449286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728" y="4536622"/>
            <a:ext cx="39068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683572"/>
            <a:ext cx="693972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Bootstrap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429001"/>
            <a:ext cx="680186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bootstrap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1125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025243" y="1825625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664" y="3518807"/>
            <a:ext cx="22765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on RHEL 6.x, 7.x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285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/>
              <a:t>where image is executed</a:t>
            </a:r>
          </a:p>
          <a:p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bound to user's host home directory</a:t>
            </a:r>
          </a:p>
          <a:p>
            <a:r>
              <a:rPr lang="en-US" dirty="0" smtClean="0"/>
              <a:t>Additional bindings</a:t>
            </a:r>
          </a:p>
          <a:p>
            <a:pPr lvl="1"/>
            <a:r>
              <a:rPr lang="en-US" dirty="0" smtClean="0"/>
              <a:t>command line option: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 smtClean="0"/>
              <a:t>Note: mount point </a:t>
            </a:r>
            <a:r>
              <a:rPr lang="en-US" b="1" i="1" dirty="0" smtClean="0"/>
              <a:t>must</a:t>
            </a:r>
            <a:r>
              <a:rPr lang="en-US" dirty="0" smtClean="0"/>
              <a:t> exist</a:t>
            </a:r>
          </a:p>
          <a:p>
            <a:pPr lvl="1"/>
            <a:r>
              <a:rPr lang="en-US" dirty="0" smtClean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'1 2 4 8 16 24 28'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</a:t>
            </a:r>
            <a:r>
              <a:rPr lang="en-US" dirty="0" smtClean="0">
                <a:sym typeface="Symbol" panose="05050102010706020507" pitchFamily="18" charset="2"/>
              </a:rPr>
              <a:t>0.4</a:t>
            </a:r>
            <a:r>
              <a:rPr lang="en-US" dirty="0" smtClean="0"/>
              <a:t> 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Serial code/</a:t>
            </a:r>
            <a:r>
              <a:rPr lang="en-US" dirty="0" err="1" smtClean="0"/>
              <a:t>OpenMP</a:t>
            </a:r>
            <a:r>
              <a:rPr lang="en-US" dirty="0" smtClean="0"/>
              <a:t> (computing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Overhead for </a:t>
            </a:r>
            <a:r>
              <a:rPr lang="en-US" dirty="0" err="1" smtClean="0"/>
              <a:t>walltime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20 seconds: &lt; 0.85 %</a:t>
            </a:r>
          </a:p>
          <a:p>
            <a:pPr lvl="1"/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3 minutes:   &lt; 0.70 </a:t>
            </a:r>
            <a:r>
              <a:rPr lang="en-US" dirty="0"/>
              <a:t>%</a:t>
            </a:r>
          </a:p>
          <a:p>
            <a:pPr lvl="1"/>
            <a:r>
              <a:rPr lang="en-US" dirty="0" smtClean="0"/>
              <a:t>(Almost) independent of number of threads</a:t>
            </a:r>
          </a:p>
          <a:p>
            <a:r>
              <a:rPr lang="en-US" dirty="0" smtClean="0"/>
              <a:t>MPI (computing SVD, matrix product)</a:t>
            </a:r>
          </a:p>
          <a:p>
            <a:pPr lvl="1"/>
            <a:r>
              <a:rPr lang="en-US" dirty="0" smtClean="0"/>
              <a:t>PDGESVD: 7 % for 16 processes, 24 % for 64 processes</a:t>
            </a:r>
          </a:p>
          <a:p>
            <a:pPr lvl="1"/>
            <a:r>
              <a:rPr lang="en-US" dirty="0" smtClean="0"/>
              <a:t>PDGEMM: &lt; 1 % for 16 processes, 10 % for 64 processes</a:t>
            </a:r>
          </a:p>
          <a:p>
            <a:pPr lvl="1"/>
            <a:r>
              <a:rPr lang="en-US" dirty="0" smtClean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>
                <a:sym typeface="Symbol" panose="05050102010706020507" pitchFamily="18" charset="2"/>
              </a:rPr>
              <a:t>w</a:t>
            </a:r>
            <a:r>
              <a:rPr lang="en-US" sz="2400" dirty="0" smtClean="0"/>
              <a:t>orkflow with many short runtimes:</a:t>
            </a:r>
            <a:br>
              <a:rPr lang="en-US" sz="2400" dirty="0" smtClean="0"/>
            </a:br>
            <a:r>
              <a:rPr lang="en-US" sz="2400" dirty="0" smtClean="0"/>
              <a:t>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non-optimized libraries/applications</a:t>
            </a:r>
          </a:p>
          <a:p>
            <a:pPr lvl="1"/>
            <a:r>
              <a:rPr lang="en-US" dirty="0" smtClean="0"/>
              <a:t>Compilation can/should target specific hardware,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Performance loss up to 10-40 %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 smtClean="0">
                <a:sym typeface="Symbol" panose="05050102010706020507" pitchFamily="18" charset="2"/>
              </a:rPr>
              <a:t>PETSc</a:t>
            </a:r>
            <a:r>
              <a:rPr lang="en-US" dirty="0" smtClean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pPr lvl="1"/>
            <a:r>
              <a:rPr lang="en-US" dirty="0" smtClean="0"/>
              <a:t>Quite </a:t>
            </a:r>
            <a:r>
              <a:rPr lang="en-US" smtClean="0"/>
              <a:t>reasonable performance/overhead</a:t>
            </a:r>
            <a:endParaRPr lang="en-US" dirty="0" smtClean="0"/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definition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documentation</a:t>
            </a:r>
          </a:p>
          <a:p>
            <a:pPr lvl="1"/>
            <a:r>
              <a:rPr lang="en-US" dirty="0"/>
              <a:t>User guide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singularity.lbl.gov/user-guide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Admin guide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singularity.lbl.gov/admin-guide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5"/>
              </a:rPr>
              <a:t>HPCWired</a:t>
            </a:r>
            <a:r>
              <a:rPr lang="en-US" dirty="0" smtClean="0">
                <a:hlinkClick r:id="rId5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194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Clone GitHub repository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/>
              <a:t>autogen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Configure</a:t>
            </a:r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Install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 smtClean="0"/>
              <a:t> if installed in non-standard location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4008665" y="4694817"/>
            <a:ext cx="228857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Must</a:t>
            </a:r>
            <a:r>
              <a:rPr lang="en-US" sz="2800" dirty="0" smtClean="0">
                <a:solidFill>
                  <a:srgbClr val="C00000"/>
                </a:solidFill>
              </a:rPr>
              <a:t> be </a:t>
            </a:r>
            <a:r>
              <a:rPr lang="en-US" sz="2800" dirty="0" err="1" smtClean="0">
                <a:solidFill>
                  <a:srgbClr val="C00000"/>
                </a:solidFill>
              </a:rPr>
              <a:t>sudo</a:t>
            </a:r>
            <a:r>
              <a:rPr lang="en-US" sz="2800" dirty="0" smtClean="0">
                <a:solidFill>
                  <a:srgbClr val="C00000"/>
                </a:solidFill>
              </a:rPr>
              <a:t>!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08665" y="3204882"/>
            <a:ext cx="304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 other appropriate directory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150" y="2147200"/>
            <a:ext cx="87318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https://github.com/singularityware/singularity.git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229" y="2838107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./autogen.sh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6936" y="3596379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./configure --prefix=/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6936" y="4325485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229" y="5012697"/>
            <a:ext cx="28039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install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9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empty image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create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expand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59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2845</TotalTime>
  <Words>1140</Words>
  <Application>Microsoft Office PowerPoint</Application>
  <PresentationFormat>On-screen Show (4:3)</PresentationFormat>
  <Paragraphs>335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Symbol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Create image</vt:lpstr>
      <vt:lpstr>Image definition file: bootstrap</vt:lpstr>
      <vt:lpstr>Image definition file: %post</vt:lpstr>
      <vt:lpstr>Image definition file: %runscript, %test</vt:lpstr>
      <vt:lpstr>Image definition file: complete</vt:lpstr>
      <vt:lpstr>Bootstrap image</vt:lpstr>
      <vt:lpstr>Mount image</vt:lpstr>
      <vt:lpstr>Using images</vt:lpstr>
      <vt:lpstr>Run image/execute commands</vt:lpstr>
      <vt:lpstr>Integration in workflow</vt:lpstr>
      <vt:lpstr>Image shell</vt:lpstr>
      <vt:lpstr>Directory bindings</vt:lpstr>
      <vt:lpstr>Multithreaded applications</vt:lpstr>
      <vt:lpstr>Example definition file</vt:lpstr>
      <vt:lpstr>Running OpenMP application</vt:lpstr>
      <vt:lpstr>Distributed applications</vt:lpstr>
      <vt:lpstr>Example definition file</vt:lpstr>
      <vt:lpstr>Running MPI application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54</cp:revision>
  <dcterms:created xsi:type="dcterms:W3CDTF">2016-10-25T08:52:29Z</dcterms:created>
  <dcterms:modified xsi:type="dcterms:W3CDTF">2017-02-03T05:54:03Z</dcterms:modified>
</cp:coreProperties>
</file>