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3"/>
  </p:notesMasterIdLst>
  <p:sldIdLst>
    <p:sldId id="257" r:id="rId2"/>
    <p:sldId id="263" r:id="rId3"/>
    <p:sldId id="259" r:id="rId4"/>
    <p:sldId id="44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8" r:id="rId122"/>
    <p:sldId id="379" r:id="rId123"/>
    <p:sldId id="380" r:id="rId124"/>
    <p:sldId id="381" r:id="rId125"/>
    <p:sldId id="382" r:id="rId126"/>
    <p:sldId id="383" r:id="rId127"/>
    <p:sldId id="384" r:id="rId128"/>
    <p:sldId id="385" r:id="rId129"/>
    <p:sldId id="386" r:id="rId130"/>
    <p:sldId id="387" r:id="rId131"/>
    <p:sldId id="388" r:id="rId132"/>
    <p:sldId id="389" r:id="rId133"/>
    <p:sldId id="390" r:id="rId134"/>
    <p:sldId id="391" r:id="rId135"/>
    <p:sldId id="392" r:id="rId136"/>
    <p:sldId id="393" r:id="rId137"/>
    <p:sldId id="394" r:id="rId138"/>
    <p:sldId id="395" r:id="rId139"/>
    <p:sldId id="396" r:id="rId140"/>
    <p:sldId id="397" r:id="rId141"/>
    <p:sldId id="398" r:id="rId142"/>
    <p:sldId id="399" r:id="rId143"/>
    <p:sldId id="400" r:id="rId144"/>
    <p:sldId id="401" r:id="rId145"/>
    <p:sldId id="402" r:id="rId146"/>
    <p:sldId id="403" r:id="rId147"/>
    <p:sldId id="405" r:id="rId148"/>
    <p:sldId id="406" r:id="rId149"/>
    <p:sldId id="407" r:id="rId150"/>
    <p:sldId id="408" r:id="rId151"/>
    <p:sldId id="409" r:id="rId152"/>
    <p:sldId id="410" r:id="rId153"/>
    <p:sldId id="411" r:id="rId154"/>
    <p:sldId id="412" r:id="rId155"/>
    <p:sldId id="413" r:id="rId156"/>
    <p:sldId id="414" r:id="rId157"/>
    <p:sldId id="415" r:id="rId158"/>
    <p:sldId id="416" r:id="rId159"/>
    <p:sldId id="417" r:id="rId160"/>
    <p:sldId id="418" r:id="rId161"/>
    <p:sldId id="420" r:id="rId162"/>
    <p:sldId id="421" r:id="rId163"/>
    <p:sldId id="422" r:id="rId164"/>
    <p:sldId id="423" r:id="rId165"/>
    <p:sldId id="424" r:id="rId166"/>
    <p:sldId id="425" r:id="rId167"/>
    <p:sldId id="426" r:id="rId168"/>
    <p:sldId id="427" r:id="rId169"/>
    <p:sldId id="428" r:id="rId170"/>
    <p:sldId id="429" r:id="rId171"/>
    <p:sldId id="430" r:id="rId172"/>
    <p:sldId id="431" r:id="rId173"/>
    <p:sldId id="432" r:id="rId174"/>
    <p:sldId id="433" r:id="rId175"/>
    <p:sldId id="434" r:id="rId176"/>
    <p:sldId id="435" r:id="rId177"/>
    <p:sldId id="436" r:id="rId178"/>
    <p:sldId id="437" r:id="rId179"/>
    <p:sldId id="438" r:id="rId180"/>
    <p:sldId id="439" r:id="rId181"/>
    <p:sldId id="440" r:id="rId182"/>
    <p:sldId id="441" r:id="rId183"/>
    <p:sldId id="442" r:id="rId184"/>
    <p:sldId id="443" r:id="rId185"/>
    <p:sldId id="444" r:id="rId186"/>
    <p:sldId id="445" r:id="rId187"/>
    <p:sldId id="446" r:id="rId188"/>
    <p:sldId id="448" r:id="rId189"/>
    <p:sldId id="449" r:id="rId190"/>
    <p:sldId id="451" r:id="rId191"/>
    <p:sldId id="450" r:id="rId1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96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93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viewProps" Target="viewProps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2017-07-27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2017-07-27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2017-07-27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2017-07-27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2017-07-27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2017-07-27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2017-07-27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2017-07-27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2017-07-27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2017-07-27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2017-07-27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2017-07-27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512DE-47A6-4584-ADE2-15D26CE3A2AF}" type="datetimeFigureOut">
              <a:rPr lang="en-US" smtClean="0"/>
              <a:t>2017-07-27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9.wmf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training-material/tree/master/CPlusPlus/Boost" TargetMode="Externa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wiki/faq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Basic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for scientific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contain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/>
              <a:t>: pain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regular expression: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string representation: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+)?@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+)+"</a:t>
            </a:r>
          </a:p>
          <a:p>
            <a:r>
              <a:rPr lang="en-US" dirty="0" smtClean="0">
                <a:cs typeface="Courier New" pitchFamily="49" charset="0"/>
              </a:rPr>
              <a:t>Raw strings: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raw string representation</a:t>
            </a:r>
            <a:r>
              <a:rPr lang="en-US" dirty="0"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occurrence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matched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 smtClean="0"/>
              <a:t>Capturing brackets: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capturing brackets also group, but lots of machinery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for replacement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 smtClean="0"/>
              <a:t>: first capture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 smtClean="0"/>
              <a:t>: second capture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 smtClean="0"/>
              <a:t>: complete match</a:t>
            </a:r>
          </a:p>
          <a:p>
            <a:pPr lvl="1"/>
            <a:r>
              <a:rPr lang="en-US" dirty="0" smtClean="0"/>
              <a:t>literal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"(([^ ,])+)"};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'1.5', '2.3', 'alpha'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line;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"((\w+))"};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expr);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counter[word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 smtClean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 smtClean="0"/>
              <a:t> is address of matched substring,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Match was capturing,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are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somewhat slow</a:t>
            </a:r>
          </a:p>
          <a:p>
            <a:r>
              <a:rPr lang="en-US" dirty="0" smtClean="0"/>
              <a:t>Two functions</a:t>
            </a:r>
          </a:p>
          <a:p>
            <a:pPr lvl="1"/>
            <a:r>
              <a:rPr lang="en-US" dirty="0" err="1" smtClean="0"/>
              <a:t>regex_search</a:t>
            </a:r>
            <a:r>
              <a:rPr lang="en-US" dirty="0" smtClean="0"/>
              <a:t>: works on streams </a:t>
            </a:r>
            <a:r>
              <a:rPr lang="en-US" dirty="0" smtClean="0">
                <a:sym typeface="Symbol" panose="05050102010706020507" pitchFamily="18" charset="2"/>
              </a:rPr>
              <a:t> more versatile</a:t>
            </a:r>
            <a:endParaRPr lang="en-US" dirty="0" smtClean="0"/>
          </a:p>
          <a:p>
            <a:pPr lvl="1"/>
            <a:r>
              <a:rPr lang="en-US" dirty="0" err="1" smtClean="0"/>
              <a:t>regex_match</a:t>
            </a:r>
            <a:r>
              <a:rPr lang="en-US" dirty="0" smtClean="0"/>
              <a:t>: works on strings only </a:t>
            </a:r>
            <a:r>
              <a:rPr lang="en-US" dirty="0" smtClean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case insensitive: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 smtClean="0"/>
              <a:t>use judiciously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github.com/gjbex/training-material/tree/master/CPlusPlus/IoStreams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8" y="5018751"/>
            <a:ext cx="7234060" cy="480122"/>
            <a:chOff x="-2444419" y="3913434"/>
            <a:chExt cx="7234060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444419" y="4112712"/>
              <a:ext cx="230676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sequence of characters to typed object(s)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std::cout &lt;&lt; "n = " &lt;&lt; 15 &lt;&lt; ": " &lt;&lt; 12.3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dobule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streams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: 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 smtClean="0"/>
              <a:t>: standard error</a:t>
            </a:r>
          </a:p>
          <a:p>
            <a:pPr lvl="1"/>
            <a:r>
              <a:rPr lang="en-US" dirty="0" smtClean="0"/>
              <a:t>"put to"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Cross platform end-of-line: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: standard input</a:t>
            </a:r>
          </a:p>
          <a:p>
            <a:pPr lvl="1"/>
            <a:r>
              <a:rPr lang="en-US" dirty="0" smtClean="0"/>
              <a:t>"get from"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 smtClean="0"/>
              <a:t>skips initial whitespace</a:t>
            </a:r>
            <a:r>
              <a:rPr lang="en-US" dirty="0"/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  <a:endParaRPr lang="en-US" dirty="0" smtClean="0"/>
          </a:p>
          <a:p>
            <a:pPr lvl="1"/>
            <a:r>
              <a:rPr lang="en-US" dirty="0" smtClean="0"/>
              <a:t>default separator whitespace</a:t>
            </a:r>
          </a:p>
          <a:p>
            <a:pPr lvl="1"/>
            <a:r>
              <a:rPr lang="en-US" dirty="0" smtClean="0"/>
              <a:t>read entire line, including end-of-line: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 evaluates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ready for reading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check end-of-file: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sum +=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point formats: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</a:t>
            </a:r>
            <a:r>
              <a:rPr lang="en-US" dirty="0" smtClean="0"/>
              <a:t>precision (number digits), </a:t>
            </a:r>
            <a:r>
              <a:rPr lang="en-US" dirty="0"/>
              <a:t>e.g.,</a:t>
            </a:r>
            <a:br>
              <a:rPr lang="en-US" dirty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defaultfloat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PI 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3.141593e+00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width and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cout.fill('0');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cout.fill(orig_fill);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00123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 &gt;&gt;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617" y="4837531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 &lt;&lt;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from/writing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str(line);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item {0.0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 &gt;&gt; item;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sep;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((sep = str.get()) != -1) {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9,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github.com/gjbex/training-material/tree/master/CPlusPlus/Containers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115136" y="3188012"/>
            <a:ext cx="2329045" cy="1140748"/>
            <a:chOff x="1030021" y="2944201"/>
            <a:chExt cx="2329045" cy="1140748"/>
          </a:xfrm>
        </p:grpSpPr>
        <p:sp>
          <p:nvSpPr>
            <p:cNvPr id="31" name="TextBox 30"/>
            <p:cNvSpPr txBox="1"/>
            <p:nvPr/>
          </p:nvSpPr>
          <p:spPr>
            <a:xfrm>
              <a:off x="1030021" y="3684839"/>
              <a:ext cx="232904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"send to" </a:t>
              </a:r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operator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59044" y="2944201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31" idx="0"/>
              <a:endCxn id="32" idx="2"/>
            </p:cNvCxnSpPr>
            <p:nvPr/>
          </p:nvCxnSpPr>
          <p:spPr>
            <a:xfrm flipH="1" flipV="1">
              <a:off x="1284950" y="3225045"/>
              <a:ext cx="909594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3730852" y="3165633"/>
            <a:ext cx="251811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1" idx="0"/>
            <a:endCxn id="42" idx="2"/>
          </p:cNvCxnSpPr>
          <p:nvPr/>
        </p:nvCxnSpPr>
        <p:spPr>
          <a:xfrm flipV="1">
            <a:off x="3279659" y="3446477"/>
            <a:ext cx="577099" cy="482173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122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311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array</a:t>
            </a:r>
          </a:p>
          <a:p>
            <a:r>
              <a:rPr lang="en-US" dirty="0" smtClean="0"/>
              <a:t>Support for mathematical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53400"/>
            <a:ext cx="6979848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time(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generate(begin(time), end(time),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static double t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t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signal(0.0,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wave: waves)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phase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 += cos(2.0*pi*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*time + phase)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538580" cy="777007"/>
            <a:chOff x="6307280" y="2566553"/>
            <a:chExt cx="3384774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477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</a:t>
              </a:r>
              <a:r>
                <a:rPr lang="en-US" sz="2100" dirty="0"/>
                <a:t>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127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EMPTY_VECTOR([length])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vector</a:t>
            </a:r>
            <a:endParaRPr lang="en-US" dirty="0" smtClean="0"/>
          </a:p>
          <a:p>
            <a:r>
              <a:rPr lang="en-US" dirty="0" smtClean="0"/>
              <a:t>VECTOR.SET(index, value)</a:t>
            </a:r>
          </a:p>
          <a:p>
            <a:r>
              <a:rPr lang="en-US" dirty="0" smtClean="0"/>
              <a:t>VECTOR.GET(index)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VECTOR.LENGTH()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33637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length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47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56154" y="2322613"/>
            <a:ext cx="3677265" cy="1678681"/>
            <a:chOff x="2044622" y="2944201"/>
            <a:chExt cx="3677265" cy="1678681"/>
          </a:xfrm>
        </p:grpSpPr>
        <p:sp>
          <p:nvSpPr>
            <p:cNvPr id="7" name="TextBox 6"/>
            <p:cNvSpPr txBox="1"/>
            <p:nvPr/>
          </p:nvSpPr>
          <p:spPr>
            <a:xfrm>
              <a:off x="2578636" y="4222772"/>
              <a:ext cx="3143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passed at runtime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44622" y="2944201"/>
              <a:ext cx="75150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420372" y="3225045"/>
              <a:ext cx="1729890" cy="9977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177942" y="2818795"/>
            <a:ext cx="512226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0"/>
            <a:endCxn id="13" idx="2"/>
          </p:cNvCxnSpPr>
          <p:nvPr/>
        </p:nvCxnSpPr>
        <p:spPr>
          <a:xfrm flipH="1" flipV="1">
            <a:off x="3434055" y="3099639"/>
            <a:ext cx="1827739" cy="501545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middle {n/2};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stats.median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 % 2 == 1 ? data.at(middle)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(data.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 - 1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)/2.0;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601692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vector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first element of container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element beyond last of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true if container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number of items in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maximum capacity of container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 smtClean="0"/>
              <a:t>accessing element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range checked, safer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 smtClean="0"/>
              <a:t>accessing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not ranged checked, faster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first/last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 smtClean="0"/>
              <a:t>add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at end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 smtClean="0"/>
              <a:t>insert an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before position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NEW_TUPLE(value</a:t>
            </a:r>
            <a:r>
              <a:rPr lang="en-US" baseline="-25000" dirty="0" smtClean="0"/>
              <a:t>0</a:t>
            </a:r>
            <a:r>
              <a:rPr lang="en-US" dirty="0" smtClean="0"/>
              <a:t>, …,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TUPLE.GET(index)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37652" y="3599958"/>
            <a:ext cx="30453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{0, …, </a:t>
            </a:r>
            <a:r>
              <a:rPr lang="en-US" sz="2800" i="1" dirty="0" smtClean="0"/>
              <a:t>d</a:t>
            </a:r>
            <a:r>
              <a:rPr lang="en-US" sz="2800" dirty="0" smtClean="0"/>
              <a:t> - 1}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18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8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805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0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1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Value 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975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2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1524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d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068008" y="4772234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3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4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EMPTY_MAP()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map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MAP.REMOVE(key)</a:t>
            </a:r>
            <a:r>
              <a:rPr lang="en-US" dirty="0">
                <a:sym typeface="Symbol" panose="05050102010706020507" pitchFamily="18" charset="2"/>
              </a:rPr>
              <a:t> if </a:t>
            </a:r>
            <a:r>
              <a:rPr lang="en-US" dirty="0" smtClean="0">
                <a:sym typeface="Symbol" panose="05050102010706020507" pitchFamily="18" charset="2"/>
              </a:rPr>
              <a:t>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67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versus ordinary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elements not sorted</a:t>
            </a:r>
          </a:p>
          <a:p>
            <a:pPr lvl="1"/>
            <a:r>
              <a:rPr lang="en-US" dirty="0" smtClean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 smtClean="0"/>
              <a:t>elements sorted (custom comparator supported)</a:t>
            </a:r>
          </a:p>
          <a:p>
            <a:pPr lvl="1"/>
            <a:r>
              <a:rPr lang="en-US" dirty="0" smtClean="0"/>
              <a:t>slower insert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not </a:t>
            </a:r>
            <a:r>
              <a:rPr lang="en-US" dirty="0"/>
              <a:t>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sorted </a:t>
            </a:r>
            <a:r>
              <a:rPr lang="en-US" dirty="0"/>
              <a:t>(custom comparator supported)</a:t>
            </a:r>
          </a:p>
          <a:p>
            <a:pPr lvl="1"/>
            <a:r>
              <a:rPr lang="en-US" dirty="0"/>
              <a:t>slower insert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vs. non-contiguous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stored contiguously in memory allows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1"/>
            <a:r>
              <a:rPr lang="en-US" dirty="0" smtClean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codes are</a:t>
            </a:r>
            <a:br>
              <a:rPr lang="en-US" sz="2400" dirty="0" smtClean="0"/>
            </a:br>
            <a:r>
              <a:rPr lang="en-US" sz="2400" dirty="0" smtClean="0"/>
              <a:t>memory bound!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these for memory-intensive algorithms,</a:t>
            </a:r>
            <a:br>
              <a:rPr lang="en-US" sz="2800" dirty="0" smtClean="0"/>
            </a:br>
            <a:r>
              <a:rPr lang="en-US" sz="2800" i="1" dirty="0" smtClean="0"/>
              <a:t>never</a:t>
            </a:r>
            <a:r>
              <a:rPr lang="en-US" sz="2800" dirty="0" smtClean="0"/>
              <a:t> list/queue/…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0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-308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308</a:t>
            </a:r>
            <a:r>
              <a:rPr lang="en-US" dirty="0" smtClean="0"/>
              <a:t>, 1e</a:t>
            </a:r>
            <a:r>
              <a:rPr lang="en-US" baseline="30000" dirty="0" smtClean="0"/>
              <a:t>308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4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8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2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edge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</a:t>
            </a:r>
            <a:r>
              <a:rPr lang="en-US" dirty="0">
                <a:sym typeface="Symbol" panose="05050102010706020507" pitchFamily="18" charset="2"/>
              </a:rPr>
              <a:t>()  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>
                <a:sym typeface="Symbol" panose="05050102010706020507" pitchFamily="18" charset="2"/>
              </a:rPr>
              <a:t>edge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}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EDGE.GET_FROM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027" y="5787820"/>
            <a:ext cx="16113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x, y, d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/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arrays (discussed in chapter 12.6)</a:t>
            </a:r>
          </a:p>
          <a:p>
            <a:r>
              <a:rPr lang="en-US" dirty="0" smtClean="0"/>
              <a:t>tuple (discussed in chapter 11.3)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10,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github.com/gjbex/training-material/tree/master/CPlusPlus/Algorithms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-1.3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0.6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5.9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1.2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3.5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contains address of element (pointer): value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constant iterator</a:t>
            </a:r>
          </a:p>
          <a:p>
            <a:pPr lvl="1"/>
            <a:r>
              <a:rPr lang="en-US" dirty="0" smtClean="0"/>
              <a:t>elements will not be modified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 smtClean="0"/>
              <a:t>elements can be modified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/>
              <a:t> iterators</a:t>
            </a:r>
            <a:br>
              <a:rPr lang="en-US" sz="2400" dirty="0" smtClean="0"/>
            </a:br>
            <a:r>
              <a:rPr lang="en-US" sz="2400" dirty="0" smtClean="0"/>
              <a:t>whenever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data 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order relation on mass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 on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find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 use Boyer-Moore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container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containers (aka zip)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(v1a.cbegin(), v1.cend(), v2.begin(),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 smtClean="0">
                <a:cs typeface="Courier New" panose="02070309020205020404" pitchFamily="49" charset="0"/>
              </a:rPr>
              <a:t>,</a:t>
            </a:r>
            <a:br>
              <a:rPr lang="en-US" sz="2400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cs typeface="Courier New" panose="02070309020205020404" pitchFamily="49" charset="0"/>
              </a:rPr>
              <a:t>   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 smtClean="0"/>
              <a:t>: check predicate on collection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 smtClean="0"/>
              <a:t>: find position where sequences differ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 smtClean="0"/>
              <a:t>: check equality of sequences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: copy, move sequence to other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 smtClean="0"/>
              <a:t>: remove elements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 smtClean="0"/>
              <a:t>: random shuffle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many more, even more in C++17!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stream iterators</a:t>
            </a:r>
          </a:p>
          <a:p>
            <a:pPr lvl="1"/>
            <a:r>
              <a:rPr lang="en-US" dirty="0" smtClean="0"/>
              <a:t>discussion of iterator types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is case sensitive</a:t>
            </a:r>
          </a:p>
          <a:p>
            <a:pPr lvl="1"/>
            <a:r>
              <a:rPr lang="en-US" dirty="0" smtClean="0"/>
              <a:t>language keywords</a:t>
            </a:r>
          </a:p>
          <a:p>
            <a:pPr lvl="1"/>
            <a:r>
              <a:rPr lang="en-US" dirty="0" smtClean="0"/>
              <a:t>variable, function, class names</a:t>
            </a:r>
          </a:p>
          <a:p>
            <a:r>
              <a:rPr lang="en-US" dirty="0" smtClean="0"/>
              <a:t>Statements end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this is a comment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comment.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12,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github.com/gjbex/training-material/tree/master/CPlusPlus/Numerics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github.com/gjbex/training-material/tree/master/CPlusPlus/Armadillo</a:t>
            </a:r>
            <a:r>
              <a:rPr lang="en-US" sz="16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github.com/gjbex/training-material/tree/master/CPlusPlus/Boost</a:t>
            </a:r>
            <a:r>
              <a:rPr lang="en-US" sz="18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&lt;double&gt;digits10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/>
                <a:gridCol w="993059"/>
                <a:gridCol w="1396180"/>
                <a:gridCol w="1848465"/>
                <a:gridCol w="2812640"/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-256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255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173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Engine: generates random number sequence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 smtClean="0"/>
              <a:t>: non-deterministic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ersenne</a:t>
            </a:r>
            <a:r>
              <a:rPr lang="en-US" dirty="0" smtClean="0"/>
              <a:t> twister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Distributions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random number from actual distribution using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engine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 smtClean="0"/>
              <a:t> binds by value, i.e., copies, unless wrapped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(engine));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 smtClean="0"/>
              <a:t>, both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 smtClean="0"/>
              <a:t> produce same numbers!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Here: a flavor of Armadillo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Matrices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dense: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sparse: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Cubes (3D arrays)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scalar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/>
              <a:t> is arbitrary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shortcuts: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initialization</a:t>
            </a:r>
          </a:p>
          <a:p>
            <a:endParaRPr lang="en-US" dirty="0"/>
          </a:p>
          <a:p>
            <a:r>
              <a:rPr lang="en-US" dirty="0" smtClean="0"/>
              <a:t>Generated vectors</a:t>
            </a:r>
          </a:p>
          <a:p>
            <a:endParaRPr lang="en-US" dirty="0"/>
          </a:p>
          <a:p>
            <a:r>
              <a:rPr lang="en-US" dirty="0" smtClean="0"/>
              <a:t>Generated matrices</a:t>
            </a:r>
          </a:p>
          <a:p>
            <a:endParaRPr lang="en-US" dirty="0" smtClean="0"/>
          </a:p>
          <a:p>
            <a:r>
              <a:rPr lang="en-US" dirty="0" smtClean="0"/>
              <a:t>Generated vector/matrices/cubes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&gt;(-1.0, 1.0, 501);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 resemblance</a:t>
            </a:r>
            <a:br>
              <a:rPr lang="en-US" dirty="0" smtClean="0"/>
            </a:br>
            <a:r>
              <a:rPr lang="en-US" dirty="0" smtClean="0"/>
              <a:t>to MATLAB,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arithmetic/functions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{7.3, 9.1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(2.0*A + B)*x;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scalar-matrix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matrix-vector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matrix-matrix</a:t>
              </a:r>
              <a:r>
                <a:rPr lang="en-US" dirty="0"/>
                <a:t> </a:t>
              </a:r>
              <a:r>
                <a:rPr lang="en-US" dirty="0" smtClean="0"/>
                <a:t>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 overloading for</a:t>
            </a:r>
            <a:br>
              <a:rPr lang="en-US" sz="2400" dirty="0" smtClean="0"/>
            </a:br>
            <a:r>
              <a:rPr lang="en-US" sz="2400" dirty="0" smtClean="0"/>
              <a:t>convenient mathematical</a:t>
            </a:r>
            <a:br>
              <a:rPr lang="en-US" sz="2400" dirty="0" smtClean="0"/>
            </a:br>
            <a:r>
              <a:rPr lang="en-US" sz="2400" dirty="0" smtClean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other math functions: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elements stored</a:t>
            </a:r>
            <a:br>
              <a:rPr lang="en-US" sz="2400" dirty="0" smtClean="0"/>
            </a:br>
            <a:r>
              <a:rPr lang="en-US" sz="2400" dirty="0" smtClean="0"/>
              <a:t>           column wise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decomposition methods, e.g., SVD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Matrix transpose: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 smtClean="0"/>
              <a:t>Matrix inverse: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s, V, A);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(U*S)*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V.t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ODEs with Boost::</a:t>
            </a:r>
            <a:r>
              <a:rPr lang="en-US" dirty="0" err="1" smtClean="0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&lt;functional&gt;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&lt;boost/numeric/odeint.hpp&gt;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array&lt;double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steps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x[2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sigma = 10.0;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= 28.0;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b = 8.0/3.0;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{ 10.0, 1.0, 1.0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 smtClean="0"/>
                <a:t> to</a:t>
              </a:r>
              <a:br>
                <a:rPr lang="en-US" dirty="0" smtClean="0"/>
              </a:br>
              <a:r>
                <a:rPr lang="en-US" dirty="0" smtClean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r>
              <a:rPr lang="en-US" dirty="0"/>
              <a:t>ODEs with Boost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C++: nice for scientific computing</a:t>
            </a:r>
          </a:p>
          <a:p>
            <a:pPr lvl="1"/>
            <a:r>
              <a:rPr lang="en-US" dirty="0" smtClean="0"/>
              <a:t>modern programming language</a:t>
            </a:r>
          </a:p>
          <a:p>
            <a:pPr lvl="1"/>
            <a:r>
              <a:rPr lang="en-US" dirty="0" smtClean="0"/>
              <a:t>good standard library</a:t>
            </a:r>
          </a:p>
          <a:p>
            <a:pPr lvl="1"/>
            <a:r>
              <a:rPr lang="en-US" dirty="0" smtClean="0"/>
              <a:t>data processing relatively easy</a:t>
            </a:r>
          </a:p>
          <a:p>
            <a:r>
              <a:rPr lang="en-US" dirty="0" smtClean="0"/>
              <a:t>However, much more to learn</a:t>
            </a:r>
          </a:p>
          <a:p>
            <a:pPr lvl="1"/>
            <a:r>
              <a:rPr lang="en-US" dirty="0" smtClean="0"/>
              <a:t>this is but a starting point!</a:t>
            </a:r>
          </a:p>
          <a:p>
            <a:pPr lvl="1"/>
            <a:r>
              <a:rPr lang="en-US" dirty="0" smtClean="0"/>
              <a:t>performance issues can be non-trivial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 for scientific code use</a:t>
            </a:r>
          </a:p>
          <a:p>
            <a:pPr lvl="1"/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TBB (Threading Building Blocks</a:t>
            </a:r>
          </a:p>
          <a:p>
            <a:r>
              <a:rPr lang="en-US" dirty="0" smtClean="0"/>
              <a:t>Create your own containers/data structures</a:t>
            </a:r>
          </a:p>
          <a:p>
            <a:r>
              <a:rPr lang="en-US" dirty="0" smtClean="0"/>
              <a:t>Good object oriented design</a:t>
            </a:r>
          </a:p>
          <a:p>
            <a:pPr lvl="1"/>
            <a:r>
              <a:rPr lang="en-US" dirty="0" smtClean="0"/>
              <a:t>for large software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A tour of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Addison-Wesley, </a:t>
            </a:r>
            <a:r>
              <a:rPr lang="en-US" dirty="0" smtClean="0"/>
              <a:t>2014</a:t>
            </a:r>
          </a:p>
          <a:p>
            <a:r>
              <a:rPr lang="en-US" i="1" dirty="0" smtClean="0"/>
              <a:t>The C++ programming language, 4</a:t>
            </a:r>
            <a:r>
              <a:rPr lang="en-US" i="1" baseline="30000" dirty="0" smtClean="0"/>
              <a:t>th</a:t>
            </a:r>
            <a:r>
              <a:rPr lang="en-US" i="1" dirty="0" smtClean="0"/>
              <a:t> edition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Pearson Education, 2013</a:t>
            </a:r>
          </a:p>
          <a:p>
            <a:r>
              <a:rPr lang="en-US" i="1" dirty="0" smtClean="0"/>
              <a:t>Effective modern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Scott Meyers</a:t>
            </a:r>
            <a:br>
              <a:rPr lang="en-US" dirty="0" smtClean="0"/>
            </a:br>
            <a:r>
              <a:rPr lang="en-US" dirty="0" smtClean="0"/>
              <a:t>O'Reilly Media, </a:t>
            </a:r>
            <a:r>
              <a:rPr lang="en-US" dirty="0" smtClean="0"/>
              <a:t>2015</a:t>
            </a:r>
          </a:p>
          <a:p>
            <a:r>
              <a:rPr lang="en-US" i="1" dirty="0" smtClean="0">
                <a:hlinkClick r:id="rId2"/>
              </a:rPr>
              <a:t>C++ core guidelines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>, Herb Sutter</a:t>
            </a:r>
            <a:endParaRPr lang="en-US" dirty="0" smtClean="0"/>
          </a:p>
          <a:p>
            <a:r>
              <a:rPr lang="en-US" i="1" dirty="0"/>
              <a:t>Introduction to algorithms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 smtClean="0"/>
              <a:t>Leiserson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Ronald </a:t>
            </a:r>
            <a:r>
              <a:rPr lang="en-US" dirty="0"/>
              <a:t>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isocpp.org/wiki/faq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 smtClean="0"/>
              <a:t>Function arguments assigned at function call</a:t>
            </a:r>
          </a:p>
          <a:p>
            <a:r>
              <a:rPr lang="en-US" dirty="0" err="1" smtClean="0"/>
              <a:t>Cfr</a:t>
            </a:r>
            <a:r>
              <a:rPr lang="en-US" dirty="0" smtClean="0"/>
              <a:t>.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 versus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by value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by reference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Modifications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4450"/>
            <a:ext cx="3043086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*= n--;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4850" y="2344450"/>
            <a:ext cx="4098208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39731" y="3867944"/>
            <a:ext cx="2019300" cy="975028"/>
            <a:chOff x="1782925" y="3027889"/>
            <a:chExt cx="2019300" cy="975028"/>
          </a:xfrm>
        </p:grpSpPr>
        <p:sp>
          <p:nvSpPr>
            <p:cNvPr id="9" name="TextBox 8"/>
            <p:cNvSpPr txBox="1"/>
            <p:nvPr/>
          </p:nvSpPr>
          <p:spPr>
            <a:xfrm>
              <a:off x="1782925" y="3602807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398298" cy="3187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with same name but at least one distinct argument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However: generic programming, see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call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146543" y="5519887"/>
            <a:ext cx="276842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- 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/>
          <a:lstStyle/>
          <a:p>
            <a:r>
              <a:rPr lang="en-US" dirty="0" smtClean="0"/>
              <a:t>Repetition statement</a:t>
            </a:r>
          </a:p>
          <a:p>
            <a:r>
              <a:rPr lang="en-US" dirty="0" smtClean="0"/>
              <a:t>Initialization once, before first iteration</a:t>
            </a:r>
          </a:p>
          <a:p>
            <a:r>
              <a:rPr lang="en-US" dirty="0" smtClean="0"/>
              <a:t>Index modified after each 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249145"/>
            <a:chOff x="5468585" y="4012192"/>
            <a:chExt cx="3575505" cy="1249145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71624" y="4131458"/>
              <a:ext cx="3372466" cy="1129879"/>
              <a:chOff x="-1153713" y="2382913"/>
              <a:chExt cx="3372466" cy="112987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804906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53713" y="2382913"/>
                <a:ext cx="773190" cy="77593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extBox 31"/>
          <p:cNvSpPr txBox="1"/>
          <p:nvPr/>
        </p:nvSpPr>
        <p:spPr>
          <a:xfrm>
            <a:off x="6892876" y="4012315"/>
            <a:ext cx="1913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 animBg="1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6585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555226" y="3556845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3533625"/>
            <a:ext cx="53450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11358" y="4433102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511358" y="4972099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511358" y="5410874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511358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5524841" y="3083113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data storage in memory, fixed size</a:t>
            </a:r>
          </a:p>
          <a:p>
            <a:r>
              <a:rPr lang="en-US" dirty="0" smtClean="0"/>
              <a:t>Homogeneous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(double)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</a:t>
              </a:r>
              <a:r>
                <a:rPr lang="en-US" sz="2000" dirty="0" smtClean="0">
                  <a:solidFill>
                    <a:srgbClr val="C00000"/>
                  </a:solidFill>
                </a:rPr>
                <a:t>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850780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v[0]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v[1]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v[2]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v[3]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v[4]</a:t>
                </a:r>
                <a:endParaRPr lang="en-US" sz="1600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0-based</a:t>
            </a:r>
          </a:p>
          <a:p>
            <a:r>
              <a:rPr lang="en-US" sz="2400" dirty="0" smtClean="0"/>
              <a:t>indexing!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Alternative(?): 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 smtClean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n = 5;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value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can not</a:t>
              </a:r>
              <a:r>
                <a:rPr lang="en-US" sz="2000" dirty="0" smtClean="0"/>
                <a:t>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array values in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 smtClean="0"/>
                <a:t> </a:t>
              </a:r>
              <a:br>
                <a:rPr lang="en-US" sz="2000" dirty="0" smtClean="0"/>
              </a:br>
              <a:r>
                <a:rPr lang="en-US" sz="2000" dirty="0" err="1" smtClean="0"/>
                <a:t>can not</a:t>
              </a:r>
              <a:r>
                <a:rPr lang="en-US" sz="2000" dirty="0" smtClean="0"/>
                <a:t>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2, </a:t>
            </a:r>
            <a:r>
              <a:rPr lang="en-US" dirty="0"/>
              <a:t>B. </a:t>
            </a:r>
            <a:r>
              <a:rPr lang="en-US" dirty="0" err="1"/>
              <a:t>Stroustrup</a:t>
            </a:r>
            <a:r>
              <a:rPr lang="en-US" dirty="0"/>
              <a:t> "A tour of C</a:t>
            </a:r>
            <a:r>
              <a:rPr lang="en-US" dirty="0" smtClean="0"/>
              <a:t>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github.com/gjbex/training-material/tree/master/CPlusPlus/UserDefinedTypes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401122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</a:p>
          <a:p>
            <a:r>
              <a:rPr lang="en-US" dirty="0" smtClean="0"/>
              <a:t>Define new type, specify name,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.x = 3.0,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.mass = 1.0,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49676" y="3057832"/>
            <a:ext cx="3955600" cy="629265"/>
            <a:chOff x="2949676" y="3126656"/>
            <a:chExt cx="3955600" cy="629265"/>
          </a:xfrm>
        </p:grpSpPr>
        <p:grpSp>
          <p:nvGrpSpPr>
            <p:cNvPr id="9" name="Group 8"/>
            <p:cNvGrpSpPr/>
            <p:nvPr/>
          </p:nvGrpSpPr>
          <p:grpSpPr>
            <a:xfrm>
              <a:off x="3215148" y="3236220"/>
              <a:ext cx="3690128" cy="400110"/>
              <a:chOff x="-614016" y="3441725"/>
              <a:chExt cx="369012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14016" y="3641780"/>
                <a:ext cx="813594" cy="50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6" y="3126656"/>
              <a:ext cx="108156" cy="6292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subset of C++ most useful for scientific computation</a:t>
            </a:r>
          </a:p>
          <a:p>
            <a:pPr lvl="2"/>
            <a:r>
              <a:rPr lang="en-US" dirty="0" smtClean="0"/>
              <a:t>data structures</a:t>
            </a:r>
          </a:p>
          <a:p>
            <a:pPr lvl="2"/>
            <a:r>
              <a:rPr lang="en-US" dirty="0" err="1" smtClean="0"/>
              <a:t>numerics</a:t>
            </a:r>
            <a:endParaRPr lang="en-US" dirty="0" smtClean="0"/>
          </a:p>
          <a:p>
            <a:pPr lvl="2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not a training to teach you how to program!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good fit for modelling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Members are public</a:t>
            </a:r>
          </a:p>
          <a:p>
            <a:pPr lvl="2"/>
            <a:r>
              <a:rPr lang="en-US" dirty="0" smtClean="0"/>
              <a:t>can be modified </a:t>
            </a:r>
            <a:r>
              <a:rPr lang="en-US" dirty="0" err="1" smtClean="0"/>
              <a:t>inadvertedly</a:t>
            </a:r>
            <a:endParaRPr lang="en-US" dirty="0" smtClean="0"/>
          </a:p>
          <a:p>
            <a:pPr lvl="1"/>
            <a:r>
              <a:rPr lang="en-US" dirty="0" smtClean="0"/>
              <a:t>Data and operations on data are separately defined</a:t>
            </a:r>
          </a:p>
          <a:p>
            <a:r>
              <a:rPr lang="en-US" dirty="0" smtClean="0"/>
              <a:t>Alternative: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private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only be accessed (read/write) from within class</a:t>
            </a:r>
          </a:p>
          <a:p>
            <a:r>
              <a:rPr lang="en-US" dirty="0" smtClean="0"/>
              <a:t>Can also be public</a:t>
            </a:r>
          </a:p>
          <a:p>
            <a:r>
              <a:rPr lang="en-US" dirty="0" smtClean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_x, _y, _z;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_mass;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called on instance</a:t>
            </a:r>
          </a:p>
          <a:p>
            <a:r>
              <a:rPr lang="en-US" dirty="0" smtClean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_x;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_mass;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definition for inspector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declaration of  </a:t>
              </a:r>
              <a:r>
                <a:rPr lang="en-US" sz="2000" dirty="0" err="1" smtClean="0"/>
                <a:t>mutator</a:t>
              </a:r>
              <a:r>
                <a:rPr lang="en-US" sz="2000" dirty="0" smtClean="0"/>
                <a:t>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_y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_z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new instance</a:t>
            </a:r>
          </a:p>
          <a:p>
            <a:r>
              <a:rPr lang="en-US" dirty="0" smtClean="0"/>
              <a:t>Can also be private (factories, 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double mass,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_x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{x},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{y},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_z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{z},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_mass 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mass} {};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041058" y="3630768"/>
            <a:ext cx="4719484" cy="535046"/>
            <a:chOff x="-2160766" y="3441725"/>
            <a:chExt cx="4719484" cy="5350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2160766" y="3641780"/>
              <a:ext cx="2360344" cy="3349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Constructor(s)</a:t>
            </a:r>
          </a:p>
          <a:p>
            <a:pPr lvl="1"/>
            <a:r>
              <a:rPr lang="en-US" dirty="0" smtClean="0"/>
              <a:t>creates new object (instance) of class</a:t>
            </a:r>
          </a:p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retrieve state information of object</a:t>
            </a:r>
          </a:p>
          <a:p>
            <a:pPr lvl="1"/>
            <a:r>
              <a:rPr lang="en-US" dirty="0" smtClean="0"/>
              <a:t>doesn't change state of object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changes state of object</a:t>
            </a:r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releases resources acquired by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trivial, in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inspector,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Otherwise, outside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_x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_y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_z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inspectors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p(0.3, 0.5, 0.7, 1.0);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 smtClean="0"/>
              <a:t>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 {p1.dist(p2)};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Could use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other._x</a:t>
            </a:r>
            <a:r>
              <a:rPr lang="en-US" dirty="0" smtClean="0"/>
              <a:t>, but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function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functions</a:t>
            </a:r>
          </a:p>
          <a:p>
            <a:pPr lvl="1"/>
            <a:r>
              <a:rPr lang="en-US" dirty="0" smtClean="0"/>
              <a:t>improve code quality, easier to understand</a:t>
            </a:r>
          </a:p>
          <a:p>
            <a:pPr lvl="1"/>
            <a:r>
              <a:rPr lang="en-US" dirty="0" smtClean="0"/>
              <a:t>but calls may have performance impact</a:t>
            </a:r>
          </a:p>
          <a:p>
            <a:r>
              <a:rPr lang="en-US" dirty="0" smtClean="0"/>
              <a:t>Solution: inline</a:t>
            </a:r>
          </a:p>
          <a:p>
            <a:pPr lvl="1"/>
            <a:r>
              <a:rPr lang="en-US" dirty="0" smtClean="0"/>
              <a:t>explicitly declared: inline keyword (advise to compiler)</a:t>
            </a:r>
          </a:p>
          <a:p>
            <a:pPr lvl="1"/>
            <a:r>
              <a:rPr lang="en-US" dirty="0" smtClean="0"/>
              <a:t>automatically by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charge: positive, neutral, negative</a:t>
            </a:r>
          </a:p>
          <a:p>
            <a:pPr lvl="1"/>
            <a:r>
              <a:rPr lang="en-US" dirty="0" smtClean="0"/>
              <a:t>color: magenta, cyan, yellow, black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switch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enum</a:t>
              </a:r>
              <a:r>
                <a:rPr lang="en-US" sz="2000" dirty="0" smtClean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age: ISO standardization)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52560" y="461984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only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for scalar types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 smtClean="0"/>
              <a:t>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'+':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github.com/gjbex/training-material/tree/master/CPlusPlus/Modularity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discourage reuse</a:t>
            </a:r>
          </a:p>
          <a:p>
            <a:r>
              <a:rPr lang="en-US" dirty="0" smtClean="0"/>
              <a:t>Small files</a:t>
            </a:r>
          </a:p>
          <a:p>
            <a:pPr lvl="1"/>
            <a:r>
              <a:rPr lang="en-US" dirty="0" smtClean="0"/>
              <a:t>files have single concern</a:t>
            </a:r>
          </a:p>
          <a:p>
            <a:pPr lvl="1"/>
            <a:r>
              <a:rPr lang="en-US" dirty="0" smtClean="0"/>
              <a:t>can be compiled separately</a:t>
            </a:r>
          </a:p>
          <a:p>
            <a:r>
              <a:rPr lang="en-US" dirty="0" smtClean="0"/>
              <a:t>Header files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very short definitions (one liners)</a:t>
            </a:r>
          </a:p>
          <a:p>
            <a:pPr lvl="1"/>
            <a:r>
              <a:rPr lang="en-US" dirty="0" smtClean="0"/>
              <a:t>(typically) used from various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declaration: header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_y, _z;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 double z,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_z {z},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_z;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x*x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 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_x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_y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_z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sqrt(sqr(_x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sqr(_y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sqr(_z - other.z()));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return 0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processes,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 smtClean="0"/>
              <a:t>called  by compiler</a:t>
            </a:r>
          </a:p>
          <a:p>
            <a:endParaRPr lang="en-US" dirty="0" smtClean="0"/>
          </a:p>
          <a:p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create object file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create 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</a:t>
                </a:r>
                <a:endParaRPr lang="en-US" sz="1400" dirty="0"/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particles.exe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CXXFLAGS = -O2  -g  -Wall  -std=c++14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	$(CXX)  $(CXXFLAGS)   -o $@  $^  $(LIBS)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rm -f particles.exe *.o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38916" y="2237560"/>
            <a:ext cx="3176434" cy="413419"/>
            <a:chOff x="499610" y="2777095"/>
            <a:chExt cx="3176434" cy="413419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99610" y="2777095"/>
              <a:ext cx="1249112" cy="2133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084439" y="2524534"/>
            <a:ext cx="6430911" cy="672479"/>
            <a:chOff x="-2754867" y="2518035"/>
            <a:chExt cx="6430911" cy="67247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754867" y="2518035"/>
              <a:ext cx="4503589" cy="472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588028" y="3781544"/>
            <a:ext cx="1927322" cy="533210"/>
            <a:chOff x="1748722" y="2676039"/>
            <a:chExt cx="1927322" cy="533210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748722" y="2676039"/>
              <a:ext cx="1013337" cy="33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209887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target: what to make</a:t>
            </a:r>
          </a:p>
          <a:p>
            <a:pPr lvl="1"/>
            <a:r>
              <a:rPr lang="en-US" dirty="0" smtClean="0"/>
              <a:t>dependency: what artifacts are required</a:t>
            </a:r>
          </a:p>
          <a:p>
            <a:pPr lvl="1"/>
            <a:r>
              <a:rPr lang="en-US" dirty="0" smtClean="0"/>
              <a:t>action: how to do it</a:t>
            </a:r>
          </a:p>
          <a:p>
            <a:r>
              <a:rPr lang="en-US" dirty="0" smtClean="0"/>
              <a:t>E.g., how to create object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-stc=c++11  -c  -o particle.o  particle.cpp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Default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-stc=c++11  -o particles.exe \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particle.o main.o  -lm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all: particles.exe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execute targets with modified dependencies</a:t>
            </a:r>
          </a:p>
          <a:p>
            <a:pPr lvl="1"/>
            <a:r>
              <a:rPr lang="en-US" dirty="0" smtClean="0"/>
              <a:t>dependency tracking</a:t>
            </a:r>
          </a:p>
          <a:p>
            <a:pPr lvl="1"/>
            <a:r>
              <a:rPr lang="en-US" dirty="0" smtClean="0"/>
              <a:t>saves lots of time on large projects</a:t>
            </a:r>
          </a:p>
          <a:p>
            <a:r>
              <a:rPr lang="en-US" dirty="0" smtClean="0"/>
              <a:t>Clean all build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  <a:endParaRPr lang="en-US" sz="1600" dirty="0" smtClean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preconditions</a:t>
            </a:r>
          </a:p>
          <a:p>
            <a:pPr lvl="1"/>
            <a:r>
              <a:rPr lang="en-US" dirty="0" smtClean="0"/>
              <a:t>valid arguments for functions?</a:t>
            </a:r>
          </a:p>
          <a:p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valid state of object?</a:t>
            </a:r>
          </a:p>
          <a:p>
            <a:r>
              <a:rPr lang="en-US" dirty="0" smtClean="0"/>
              <a:t>Check for runtime problems</a:t>
            </a:r>
          </a:p>
          <a:p>
            <a:pPr lvl="1"/>
            <a:r>
              <a:rPr lang="en-US" dirty="0" smtClean="0"/>
              <a:t>e.g., opening files</a:t>
            </a:r>
          </a:p>
          <a:p>
            <a:r>
              <a:rPr lang="en-US" dirty="0" smtClean="0"/>
              <a:t>Signal problems</a:t>
            </a:r>
          </a:p>
          <a:p>
            <a:pPr lvl="1"/>
            <a:r>
              <a:rPr lang="en-US" dirty="0" smtClean="0"/>
              <a:t>don't fail silently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Throw exceptions!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returns control</a:t>
              </a:r>
              <a:br>
                <a:rPr lang="en-US" sz="2000" dirty="0" smtClean="0"/>
              </a:br>
              <a:r>
                <a:rPr lang="en-US" sz="2000" dirty="0" smtClean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exception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phrase are possible</a:t>
            </a:r>
          </a:p>
          <a:p>
            <a:r>
              <a:rPr lang="en-US" dirty="0" smtClean="0"/>
              <a:t>Exception can be </a:t>
            </a:r>
            <a:r>
              <a:rPr lang="en-US" dirty="0" err="1" smtClean="0"/>
              <a:t>rethrown</a:t>
            </a:r>
            <a:r>
              <a:rPr lang="en-US" dirty="0" smtClean="0"/>
              <a:t>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 smtClean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fac(n)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cerr &lt;&lt; "# error: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exit(1);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only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 smtClean="0"/>
              <a:t> exception caught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error handling is hard</a:t>
            </a:r>
          </a:p>
          <a:p>
            <a:pPr lvl="1"/>
            <a:r>
              <a:rPr lang="en-US" dirty="0" smtClean="0"/>
              <a:t>handle error at right level</a:t>
            </a:r>
          </a:p>
          <a:p>
            <a:pPr lvl="1"/>
            <a:r>
              <a:rPr lang="en-US" dirty="0" smtClean="0"/>
              <a:t>convey maximal information to user</a:t>
            </a:r>
          </a:p>
          <a:p>
            <a:r>
              <a:rPr lang="en-US" dirty="0" smtClean="0"/>
              <a:t>Increases size of code base considerably</a:t>
            </a:r>
          </a:p>
          <a:p>
            <a:r>
              <a:rPr lang="en-US" dirty="0" smtClean="0"/>
              <a:t>Think of corner cases</a:t>
            </a:r>
          </a:p>
          <a:p>
            <a:r>
              <a:rPr lang="en-US" dirty="0" smtClean="0"/>
              <a:t>Requires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it right, or not at all!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 smtClean="0"/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to convey exit status to shell</a:t>
            </a:r>
          </a:p>
          <a:p>
            <a:pPr lvl="1"/>
            <a:r>
              <a:rPr lang="en-US" dirty="0" smtClean="0"/>
              <a:t>0: success</a:t>
            </a:r>
          </a:p>
          <a:p>
            <a:pPr lvl="1"/>
            <a:r>
              <a:rPr lang="en-US" dirty="0" smtClean="0"/>
              <a:t>1-127: failure</a:t>
            </a:r>
          </a:p>
          <a:p>
            <a:r>
              <a:rPr lang="en-US" dirty="0" smtClean="0"/>
              <a:t>Non-zero exit status</a:t>
            </a:r>
          </a:p>
          <a:p>
            <a:pPr lvl="1"/>
            <a:r>
              <a:rPr lang="en-US" dirty="0" smtClean="0"/>
              <a:t>pick value per error condition, allows shell to do error handling</a:t>
            </a:r>
          </a:p>
          <a:p>
            <a:pPr lvl="1"/>
            <a:r>
              <a:rPr lang="en-US" dirty="0" smtClean="0"/>
              <a:t>e.g., 1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missing argument, 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 type,</a:t>
            </a:r>
            <a:br>
              <a:rPr lang="en-US" dirty="0" smtClean="0"/>
            </a:br>
            <a:r>
              <a:rPr lang="en-US" dirty="0" smtClean="0"/>
              <a:t>         3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defining your own namespaces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building software using make</a:t>
            </a:r>
          </a:p>
          <a:p>
            <a:pPr lvl="1"/>
            <a:r>
              <a:rPr lang="en-US" dirty="0" smtClean="0"/>
              <a:t>exit status for using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github.com/gjbex/training-material/tree/master/CPlusPlus/Classes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class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with velocity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_v_x, _v_y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_v_x {v_x}, _v_y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_mass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_v_y; };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red</a:t>
            </a:r>
            <a:r>
              <a:rPr lang="en-US" sz="2400" dirty="0" smtClean="0"/>
              <a:t> = new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Copy/paste? Bad idea!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bug fixing in many versions</a:t>
            </a:r>
          </a:p>
          <a:p>
            <a:pPr lvl="1"/>
            <a:r>
              <a:rPr lang="en-US" dirty="0" smtClean="0"/>
              <a:t>new functionality might break older code</a:t>
            </a:r>
          </a:p>
          <a:p>
            <a:r>
              <a:rPr lang="en-US" dirty="0" smtClean="0"/>
              <a:t>Better: extend through inheritance</a:t>
            </a:r>
          </a:p>
          <a:p>
            <a:pPr lvl="1"/>
            <a:r>
              <a:rPr lang="en-US" dirty="0" smtClean="0"/>
              <a:t>child can do what parent can</a:t>
            </a:r>
          </a:p>
          <a:p>
            <a:pPr lvl="1"/>
            <a:r>
              <a:rPr lang="en-US" dirty="0" smtClean="0"/>
              <a:t>child can override parents behavior</a:t>
            </a:r>
          </a:p>
          <a:p>
            <a:pPr lvl="1"/>
            <a:r>
              <a:rPr lang="en-US" dirty="0" smtClean="0"/>
              <a:t>child can do more than parent can</a:t>
            </a:r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parent class = base class</a:t>
            </a:r>
          </a:p>
          <a:p>
            <a:pPr lvl="1"/>
            <a:r>
              <a:rPr lang="en-US" dirty="0" smtClean="0"/>
              <a:t>child class = derived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 from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_v_x, _v_y;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double v_x, double v_y,</a:t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StaticParticle(x, y, mass),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 {v_x}, _v_y {v_y};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double v_y() const { return _v_y; 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caveat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_v_x*delta_t;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_v_y*delta_t;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 smtClean="0"/>
              <a:t> are private</a:t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fr-FR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can be accessed</a:t>
              </a:r>
              <a:br>
                <a:rPr lang="en-US" sz="2000" dirty="0" smtClean="0"/>
              </a:br>
              <a:r>
                <a:rPr lang="en-US" sz="2000" dirty="0" smtClean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attributes: read/modify</a:t>
            </a:r>
          </a:p>
          <a:p>
            <a:pPr lvl="1"/>
            <a:r>
              <a:rPr lang="en-US" dirty="0" smtClean="0"/>
              <a:t>methods: call</a:t>
            </a:r>
          </a:p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 smtClean="0"/>
              <a:t>: only class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 smtClean="0"/>
              <a:t>: only class and descendants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 as paranoid as possible!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child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p_s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p2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p1.dist(p_s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 &lt;&lt; endl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p1.dist(p2) &lt;&lt; endl;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calling inherited</a:t>
              </a:r>
              <a:br>
                <a:rPr lang="en-US" sz="2000" dirty="0" smtClean="0"/>
              </a:br>
              <a:r>
                <a:rPr lang="en-US" sz="2000" dirty="0" smtClean="0"/>
                <a:t>method from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 smtClean="0"/>
                <a:t>,</a:t>
              </a:r>
              <a:br>
                <a:rPr lang="en-US" sz="2000" dirty="0" smtClean="0"/>
              </a:br>
              <a:r>
                <a:rPr lang="en-US" sz="2000" dirty="0" smtClean="0"/>
                <a:t>not </a:t>
              </a: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overloading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"static_particle.h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type cast,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 smtClean="0"/>
                <a:t> is also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virtual functions</a:t>
            </a:r>
          </a:p>
          <a:p>
            <a:r>
              <a:rPr lang="en-US" dirty="0" smtClean="0"/>
              <a:t>Multiple inheritance/class hierarchy</a:t>
            </a:r>
          </a:p>
          <a:p>
            <a:r>
              <a:rPr lang="en-US" dirty="0" smtClean="0"/>
              <a:t>Copy </a:t>
            </a:r>
            <a:r>
              <a:rPr lang="en-US" smtClean="0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github.com/gjbex/training-material/tree/master/CPlusPlus/Basics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github.com/gjbex/training-material/tree/master/CPlusPlus/Templates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…</a:t>
                </a:r>
                <a:endParaRPr lang="en-US" sz="5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</a:rPr>
                <a:t>???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auto tmp = v1;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function with arbitrary number of 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head + sum(tail...);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 case:</a:t>
              </a:r>
              <a:br>
                <a:rPr lang="en-US" dirty="0" smtClean="0"/>
              </a:br>
              <a:r>
                <a:rPr lang="en-US" dirty="0" smtClean="0"/>
                <a:t>no arguments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 recursion:</a:t>
              </a:r>
              <a:br>
                <a:rPr lang="en-US" dirty="0" smtClean="0"/>
              </a:br>
              <a:r>
                <a:rPr lang="en-US" dirty="0" smtClean="0"/>
                <a:t>first element +</a:t>
              </a:r>
              <a:br>
                <a:rPr lang="en-US" dirty="0" smtClean="0"/>
              </a:br>
              <a:r>
                <a:rPr lang="en-US" dirty="0" smtClean="0"/>
                <a:t>function on tail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 smtClean="0"/>
              <a:t> overloaded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new name for type</a:t>
            </a:r>
          </a:p>
          <a:p>
            <a:pPr lvl="1"/>
            <a:r>
              <a:rPr lang="en-US" dirty="0" smtClean="0"/>
              <a:t>more compact</a:t>
            </a:r>
          </a:p>
          <a:p>
            <a:pPr lvl="1"/>
            <a:r>
              <a:rPr lang="en-US" dirty="0" smtClean="0"/>
              <a:t>easier to understand/maintain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(double t = 0.0; t &lt;=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as argument of 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What if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 smtClean="0">
                <a:solidFill>
                  <a:srgbClr val="C00000"/>
                </a:solidFill>
              </a:rPr>
              <a:t>, how to use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  <a:endParaRPr lang="en-US" sz="2800" i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to create "family" of function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Pendulum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pendulum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integrate(pendulum,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currying with 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function arguments to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function created at runtime: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capture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by value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 smtClean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 smtClean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 smtClean="0"/>
              <a:t>: by reference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generic programming</a:t>
            </a:r>
          </a:p>
          <a:p>
            <a:pPr lvl="1"/>
            <a:r>
              <a:rPr lang="en-US" dirty="0" smtClean="0"/>
              <a:t>expressing concepts</a:t>
            </a:r>
          </a:p>
          <a:p>
            <a:r>
              <a:rPr lang="en-US" dirty="0" smtClean="0"/>
              <a:t>Duck typing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errors are caught late during compilation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Container templates, i.e., writing your own generic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536877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&amp;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github.com/gjbex/training-material/tree/master/CPlusPlus/Regexes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Strings: sequences of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{"hello"};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world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 smtClean="0">
                  <a:solidFill>
                    <a:schemeClr val="bg2"/>
                  </a:solidFill>
                </a:rPr>
                <a:t>found at 7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Beautiful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 versus C-style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C-style string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last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functions declared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Useful for calling C functions</a:t>
            </a:r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::string </a:t>
            </a:r>
            <a:r>
              <a:rPr lang="en-US" dirty="0" smtClean="0">
                <a:sym typeface="Symbol" panose="05050102010706020507" pitchFamily="18" charset="2"/>
              </a:rPr>
              <a:t></a:t>
            </a:r>
            <a:r>
              <a:rPr lang="en-US" dirty="0" smtClean="0"/>
              <a:t> C-style: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::string: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</TotalTime>
  <Words>10726</Words>
  <Application>Microsoft Office PowerPoint</Application>
  <PresentationFormat>On-screen Show (4:3)</PresentationFormat>
  <Paragraphs>2664</Paragraphs>
  <Slides>191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191</vt:i4>
      </vt:variant>
    </vt:vector>
  </HeadingPairs>
  <TitlesOfParts>
    <vt:vector size="202" baseType="lpstr">
      <vt:lpstr>Arial</vt:lpstr>
      <vt:lpstr>Calibri</vt:lpstr>
      <vt:lpstr>Calibri Light</vt:lpstr>
      <vt:lpstr>Courier New</vt:lpstr>
      <vt:lpstr>Edwardian Script ITC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statement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Discussion of structures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Make files</vt:lpstr>
      <vt:lpstr>Make file</vt:lpstr>
      <vt:lpstr>Make rule</vt:lpstr>
      <vt:lpstr>More rules</vt:lpstr>
      <vt:lpstr>Using make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ADT</vt:lpstr>
      <vt:lpstr>Array examples</vt:lpstr>
      <vt:lpstr>Value array</vt:lpstr>
      <vt:lpstr>Value array example</vt:lpstr>
      <vt:lpstr>Vector</vt:lpstr>
      <vt:lpstr>Vector ADT</vt:lpstr>
      <vt:lpstr>Vector examples</vt:lpstr>
      <vt:lpstr>Vector examples</vt:lpstr>
      <vt:lpstr>STL Container API</vt:lpstr>
      <vt:lpstr>STL SequenceContainer API</vt:lpstr>
      <vt:lpstr>Tuple</vt:lpstr>
      <vt:lpstr>Tuple ADT</vt:lpstr>
      <vt:lpstr>Tuple example</vt:lpstr>
      <vt:lpstr>List</vt:lpstr>
      <vt:lpstr>List ADT</vt:lpstr>
      <vt:lpstr>List examples</vt:lpstr>
      <vt:lpstr>Set</vt:lpstr>
      <vt:lpstr>Set ADT</vt:lpstr>
      <vt:lpstr>Set example</vt:lpstr>
      <vt:lpstr>Map</vt:lpstr>
      <vt:lpstr>Map ADT</vt:lpstr>
      <vt:lpstr>Map example</vt:lpstr>
      <vt:lpstr>Unordered versus ordinary</vt:lpstr>
      <vt:lpstr>Contiguous vs. non-contiguous</vt:lpstr>
      <vt:lpstr>Specialized data structures</vt:lpstr>
      <vt:lpstr>Stack</vt:lpstr>
      <vt:lpstr>Stack ADT</vt:lpstr>
      <vt:lpstr>Stack examples</vt:lpstr>
      <vt:lpstr>Queue</vt:lpstr>
      <vt:lpstr>Queue ADT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What was left out/added?</vt:lpstr>
      <vt:lpstr>Conclusions</vt:lpstr>
      <vt:lpstr>Conclusions</vt:lpstr>
      <vt:lpstr>Additional topics</vt:lpstr>
      <vt:lpstr>Further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15</cp:revision>
  <dcterms:created xsi:type="dcterms:W3CDTF">2017-02-14T13:57:03Z</dcterms:created>
  <dcterms:modified xsi:type="dcterms:W3CDTF">2017-07-27T07:18:42Z</dcterms:modified>
</cp:coreProperties>
</file>