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9" r:id="rId7"/>
    <p:sldId id="260" r:id="rId8"/>
    <p:sldId id="258" r:id="rId9"/>
    <p:sldId id="261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</p14:sldIdLst>
        </p14:section>
        <p14:section name="Arrays" id="{24789801-8C63-4D70-9021-C1DB6DF40FAB}">
          <p14:sldIdLst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626D-DB64-4BA0-82BA-59C29F46B0C7}" type="datetimeFigureOut">
              <a:rPr lang="nl-BE" smtClean="0"/>
              <a:t>27/03/2015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</a:t>
            </a:r>
            <a:r>
              <a:rPr lang="en-US" dirty="0" smtClean="0"/>
              <a:t>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IF (x &gt; 10.0) THEN</a:t>
            </a:r>
          </a:p>
          <a:p>
            <a:r>
              <a:rPr lang="en-US" sz="1600" dirty="0" smtClean="0"/>
              <a:t>    …</a:t>
            </a:r>
            <a:endParaRPr lang="en-US" sz="1600" dirty="0"/>
          </a:p>
          <a:p>
            <a:r>
              <a:rPr lang="en-US" sz="1600" dirty="0" smtClean="0"/>
              <a:t>ELSE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IF</a:t>
            </a:r>
          </a:p>
          <a:p>
            <a:r>
              <a:rPr lang="en-US" sz="1600" dirty="0" smtClean="0"/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5963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IF (x &gt; 10.0)  …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2350" y="5013176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CHARACTER(LEN=1) :: operator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SELECT CASE </a:t>
            </a:r>
            <a:r>
              <a:rPr lang="en-US" sz="1600" dirty="0"/>
              <a:t>(</a:t>
            </a:r>
            <a:r>
              <a:rPr lang="en-US" sz="1600" dirty="0" smtClean="0"/>
              <a:t>operator)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CASE </a:t>
            </a:r>
            <a:r>
              <a:rPr lang="en-US" sz="1600" dirty="0"/>
              <a:t>('+')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"(I3, A2, I3, ' = ', I6)", a, </a:t>
            </a:r>
            <a:r>
              <a:rPr lang="en-US" sz="1600" dirty="0" smtClean="0"/>
              <a:t>operator, </a:t>
            </a:r>
            <a:r>
              <a:rPr lang="en-US" sz="1600" dirty="0"/>
              <a:t>b, a + b</a:t>
            </a:r>
          </a:p>
          <a:p>
            <a:r>
              <a:rPr lang="en-US" sz="1600" dirty="0" smtClean="0"/>
              <a:t>    CASE </a:t>
            </a:r>
            <a:r>
              <a:rPr lang="en-US" sz="1600" dirty="0"/>
              <a:t>('*')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"(I3, A2, I3, ' = ', I6)", a, </a:t>
            </a:r>
            <a:r>
              <a:rPr lang="en-US" sz="1600" dirty="0" smtClean="0"/>
              <a:t>operator, </a:t>
            </a:r>
            <a:r>
              <a:rPr lang="en-US" sz="1600" dirty="0"/>
              <a:t>b, a * b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CASE DEFAULT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PRINT </a:t>
            </a:r>
            <a:r>
              <a:rPr lang="en-US" sz="1600" dirty="0"/>
              <a:t>"('# error: unknown operand ''', A, '''')", </a:t>
            </a:r>
            <a:r>
              <a:rPr lang="en-US" sz="1600" dirty="0" smtClean="0"/>
              <a:t>operator</a:t>
            </a:r>
            <a:endParaRPr lang="en-US" sz="1600" dirty="0"/>
          </a:p>
          <a:p>
            <a:r>
              <a:rPr lang="en-US" sz="1600" dirty="0" smtClean="0"/>
              <a:t>END SELECT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1720" y="2299395"/>
            <a:ext cx="4680520" cy="1057597"/>
            <a:chOff x="2411760" y="1865002"/>
            <a:chExt cx="4680520" cy="1057597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79208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1865002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807804" y="2188168"/>
              <a:ext cx="1783470" cy="4824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47764" y="5085184"/>
            <a:ext cx="48627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semantic difference with C/C++:</a:t>
            </a:r>
          </a:p>
          <a:p>
            <a:r>
              <a:rPr lang="en-US" sz="2400" dirty="0" smtClean="0"/>
              <a:t>cases are exclusive, no break needed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sp</a:t>
            </a:r>
            <a:r>
              <a:rPr lang="en-US" sz="1600" dirty="0" smtClean="0"/>
              <a:t>), DIMENSION(m, n) :: A</a:t>
            </a:r>
            <a:br>
              <a:rPr lang="en-US" sz="1600" dirty="0" smtClean="0"/>
            </a:br>
            <a:r>
              <a:rPr lang="en-US" sz="1600" dirty="0" smtClean="0"/>
              <a:t>LOGICAL, DIMENSION(m, n) :: </a:t>
            </a:r>
            <a:r>
              <a:rPr lang="en-US" sz="1600" dirty="0" err="1" smtClean="0"/>
              <a:t>pos</a:t>
            </a:r>
            <a:r>
              <a:rPr lang="en-US" sz="1600" dirty="0" smtClean="0"/>
              <a:t>, </a:t>
            </a:r>
            <a:r>
              <a:rPr lang="en-US" sz="1600" dirty="0" err="1" smtClean="0"/>
              <a:t>neg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err="1" smtClean="0"/>
              <a:t>pos</a:t>
            </a:r>
            <a:r>
              <a:rPr lang="en-US" sz="1600" dirty="0" smtClean="0"/>
              <a:t> = .FALSE.</a:t>
            </a:r>
          </a:p>
          <a:p>
            <a:r>
              <a:rPr lang="en-US" sz="1600" dirty="0" err="1" smtClean="0"/>
              <a:t>neg</a:t>
            </a:r>
            <a:r>
              <a:rPr lang="en-US" sz="1600" dirty="0" smtClean="0"/>
              <a:t> = .FALSE.</a:t>
            </a:r>
          </a:p>
          <a:p>
            <a:r>
              <a:rPr lang="en-US" sz="1600" dirty="0" smtClean="0"/>
              <a:t>WHERE (A &lt; 0.0_sp)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A = 0.0_sp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neg</a:t>
            </a:r>
            <a:r>
              <a:rPr lang="en-US" sz="1600" dirty="0" smtClean="0"/>
              <a:t> = .TRUE.</a:t>
            </a:r>
            <a:endParaRPr lang="en-US" sz="1600" dirty="0"/>
          </a:p>
          <a:p>
            <a:r>
              <a:rPr lang="en-US" sz="1600" dirty="0" smtClean="0"/>
              <a:t>ELSEWHERE (A &gt;= 0.0_sp)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pos</a:t>
            </a:r>
            <a:r>
              <a:rPr lang="en-US" sz="1600" dirty="0" smtClean="0"/>
              <a:t> = .TRUE.</a:t>
            </a:r>
          </a:p>
          <a:p>
            <a:r>
              <a:rPr lang="en-US" sz="1600" dirty="0" smtClean="0"/>
              <a:t>END WHERE</a:t>
            </a:r>
          </a:p>
          <a:p>
            <a:r>
              <a:rPr lang="en-US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 :: </a:t>
            </a:r>
            <a:r>
              <a:rPr lang="en-US" sz="1600" dirty="0" err="1" smtClean="0"/>
              <a:t>i</a:t>
            </a:r>
            <a:r>
              <a:rPr lang="en-US" sz="1600" dirty="0" smtClean="0"/>
              <a:t>, initial, final, step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DO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PRINT *, </a:t>
            </a:r>
            <a:r>
              <a:rPr lang="en-US" sz="1600" dirty="0" err="1" smtClean="0"/>
              <a:t>i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DO </a:t>
            </a:r>
            <a:r>
              <a:rPr lang="en-US" sz="1600" dirty="0" err="1" smtClean="0"/>
              <a:t>i</a:t>
            </a:r>
            <a:r>
              <a:rPr lang="en-US" sz="1600" dirty="0" smtClean="0"/>
              <a:t> = initial, final, step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3068960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19672" y="4005064"/>
            <a:ext cx="3916212" cy="873388"/>
            <a:chOff x="4283968" y="2276872"/>
            <a:chExt cx="3916212" cy="873388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4162" y="2780928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2"/>
            </p:cNvCxnSpPr>
            <p:nvPr/>
          </p:nvCxnSpPr>
          <p:spPr>
            <a:xfrm flipH="1" flipV="1">
              <a:off x="4355976" y="2636912"/>
              <a:ext cx="1768186" cy="3286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9120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REAL :: x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x = 5.0</a:t>
            </a:r>
          </a:p>
          <a:p>
            <a:r>
              <a:rPr lang="en-US" sz="1600" dirty="0" smtClean="0"/>
              <a:t>DO WHILE (x &gt; 0.0)</a:t>
            </a:r>
          </a:p>
          <a:p>
            <a:r>
              <a:rPr lang="en-US" sz="1600" dirty="0" smtClean="0"/>
              <a:t>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x = x - 0.r</a:t>
            </a:r>
          </a:p>
          <a:p>
            <a:r>
              <a:rPr lang="en-US" sz="1600" dirty="0" smtClean="0"/>
              <a:t>END DO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INTEGER, PARAMETER </a:t>
            </a:r>
            <a:r>
              <a:rPr lang="en-US" sz="1600" dirty="0"/>
              <a:t>:: </a:t>
            </a:r>
            <a:r>
              <a:rPr lang="en-US" sz="1600" dirty="0" smtClean="0"/>
              <a:t>n </a:t>
            </a:r>
            <a:r>
              <a:rPr lang="en-US" sz="1600" dirty="0"/>
              <a:t>= </a:t>
            </a:r>
            <a:r>
              <a:rPr lang="en-US" sz="1600" dirty="0" smtClean="0"/>
              <a:t>5</a:t>
            </a:r>
            <a:endParaRPr lang="en-US" sz="1600" dirty="0"/>
          </a:p>
          <a:p>
            <a:r>
              <a:rPr lang="en-US" sz="1600" dirty="0" smtClean="0"/>
              <a:t>REAL, DIMENSION(n, n) </a:t>
            </a:r>
            <a:r>
              <a:rPr lang="en-US" sz="1600" dirty="0"/>
              <a:t>:: </a:t>
            </a:r>
            <a:r>
              <a:rPr lang="en-US" sz="1600" dirty="0" smtClean="0"/>
              <a:t>a</a:t>
            </a:r>
            <a:endParaRPr lang="en-US" sz="1600" dirty="0"/>
          </a:p>
          <a:p>
            <a:r>
              <a:rPr lang="en-US" sz="1600" dirty="0" smtClean="0"/>
              <a:t>INTEGER :: </a:t>
            </a:r>
            <a:r>
              <a:rPr lang="en-US" sz="1600" dirty="0" err="1"/>
              <a:t>i</a:t>
            </a:r>
            <a:r>
              <a:rPr lang="en-US" sz="1600" dirty="0"/>
              <a:t>, j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0.0</a:t>
            </a:r>
            <a:endParaRPr lang="en-US" sz="1600" dirty="0"/>
          </a:p>
          <a:p>
            <a:r>
              <a:rPr lang="en-US" sz="1600" dirty="0" smtClean="0"/>
              <a:t>FORALL 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1:n, </a:t>
            </a:r>
            <a:r>
              <a:rPr lang="en-US" sz="1600" dirty="0"/>
              <a:t>j = </a:t>
            </a:r>
            <a:r>
              <a:rPr lang="en-US" sz="1600" dirty="0" smtClean="0"/>
              <a:t>1:n, </a:t>
            </a:r>
            <a:r>
              <a:rPr lang="en-US" sz="1600" dirty="0" err="1"/>
              <a:t>i</a:t>
            </a:r>
            <a:r>
              <a:rPr lang="en-US" sz="1600" dirty="0"/>
              <a:t> == j - 1 </a:t>
            </a:r>
            <a:r>
              <a:rPr lang="en-US" sz="1600" dirty="0" smtClean="0"/>
              <a:t>.OR. </a:t>
            </a:r>
            <a:r>
              <a:rPr lang="en-US" sz="1600" dirty="0" err="1"/>
              <a:t>i</a:t>
            </a:r>
            <a:r>
              <a:rPr lang="en-US" sz="1600" dirty="0"/>
              <a:t> == j + 1)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a(</a:t>
            </a:r>
            <a:r>
              <a:rPr lang="en-US" sz="1600" dirty="0" err="1" smtClean="0"/>
              <a:t>i</a:t>
            </a:r>
            <a:r>
              <a:rPr lang="en-US" sz="1600" dirty="0"/>
              <a:t>, j) = </a:t>
            </a:r>
            <a:r>
              <a:rPr lang="en-US" sz="1600" dirty="0" smtClean="0"/>
              <a:t>1.0</a:t>
            </a:r>
            <a:endParaRPr lang="en-US" sz="1600" dirty="0"/>
          </a:p>
          <a:p>
            <a:r>
              <a:rPr lang="en-US" sz="1600" dirty="0" smtClean="0"/>
              <a:t>END FORALL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865092"/>
            <a:ext cx="6120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FORALL 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1:n, </a:t>
            </a:r>
            <a:r>
              <a:rPr lang="en-US" sz="1600" dirty="0"/>
              <a:t>j = </a:t>
            </a:r>
            <a:r>
              <a:rPr lang="en-US" sz="1600" dirty="0" smtClean="0"/>
              <a:t>1:n, a(I, j) &lt; 0.0)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a(</a:t>
            </a:r>
            <a:r>
              <a:rPr lang="en-US" sz="1600" dirty="0" err="1" smtClean="0"/>
              <a:t>i</a:t>
            </a:r>
            <a:r>
              <a:rPr lang="en-US" sz="1600" dirty="0"/>
              <a:t>, j) = 0</a:t>
            </a:r>
            <a:r>
              <a:rPr lang="en-US" sz="1600" dirty="0" smtClean="0"/>
              <a:t>.0</a:t>
            </a:r>
            <a:endParaRPr lang="en-US" sz="1600" dirty="0"/>
          </a:p>
          <a:p>
            <a:r>
              <a:rPr lang="en-US" sz="1600" dirty="0" smtClean="0"/>
              <a:t>END FORALL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04021" y="5415607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573016"/>
            <a:ext cx="374089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order of iterations</a:t>
            </a:r>
            <a:br>
              <a:rPr lang="en-US" sz="2400" dirty="0" smtClean="0"/>
            </a:br>
            <a:r>
              <a:rPr lang="en-US" sz="2400" dirty="0" err="1" smtClean="0"/>
              <a:t>detemined</a:t>
            </a:r>
            <a:r>
              <a:rPr lang="en-US" sz="2400" dirty="0" smtClean="0"/>
              <a:t> by compiler</a:t>
            </a:r>
            <a:endParaRPr lang="nl-BE" sz="2400" dirty="0"/>
          </a:p>
        </p:txBody>
      </p:sp>
      <p:pic>
        <p:nvPicPr>
          <p:cNvPr id="8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88" y="4608512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outer: DO j = 1,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inner1: DO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m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END DO inner1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    inner2: </a:t>
            </a:r>
            <a:r>
              <a:rPr lang="en-US" sz="1600" dirty="0"/>
              <a:t>DO </a:t>
            </a:r>
            <a:r>
              <a:rPr lang="en-US" sz="1600" dirty="0" err="1"/>
              <a:t>i</a:t>
            </a:r>
            <a:r>
              <a:rPr lang="en-US" sz="1600" dirty="0"/>
              <a:t> = 1, m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END DO </a:t>
            </a:r>
            <a:r>
              <a:rPr lang="en-US" sz="1600" dirty="0" smtClean="0"/>
              <a:t>inner2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…</a:t>
            </a:r>
          </a:p>
          <a:p>
            <a:r>
              <a:rPr lang="en-US" sz="1600" dirty="0" smtClean="0"/>
              <a:t>END DO outer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4005064"/>
            <a:ext cx="4033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all block statements: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SELECT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96" y="5301208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INTEGER, PARAMETER :: </a:t>
            </a:r>
            <a:r>
              <a:rPr lang="en-US" sz="1600" dirty="0" err="1" smtClean="0"/>
              <a:t>dp</a:t>
            </a:r>
            <a:r>
              <a:rPr lang="en-US" sz="1600" dirty="0" smtClean="0"/>
              <a:t> = SELECT_READ_KIND(p=12, r=150)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dp</a:t>
            </a:r>
            <a:r>
              <a:rPr lang="en-US" sz="1600" dirty="0" smtClean="0"/>
              <a:t>), DIMENSION(100) :: v</a:t>
            </a:r>
            <a:br>
              <a:rPr lang="en-US" sz="1600" dirty="0" smtClean="0"/>
            </a:br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INTEGER, PARAMETER :: m = 2000, n = 1000</a:t>
            </a:r>
          </a:p>
          <a:p>
            <a:r>
              <a:rPr lang="en-US" sz="1600" dirty="0" smtClean="0"/>
              <a:t>REAL(KIND=</a:t>
            </a:r>
            <a:r>
              <a:rPr lang="en-US" sz="1600" dirty="0" err="1" smtClean="0"/>
              <a:t>dp</a:t>
            </a:r>
            <a:r>
              <a:rPr lang="en-US" sz="1600" dirty="0" smtClean="0"/>
              <a:t>), DIMENSION(m, n) :: A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lots of legacy 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PROGRAM </a:t>
            </a:r>
            <a:r>
              <a:rPr lang="en-US" sz="1600" dirty="0" err="1" smtClean="0"/>
              <a:t>free_source_form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INTEGER ::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INTEGER, PARAMETER :: n = 10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C00000"/>
                </a:solidFill>
              </a:rPr>
              <a:t>!</a:t>
            </a:r>
            <a:r>
              <a:rPr lang="en-US" sz="1600" dirty="0" smtClean="0"/>
              <a:t> This will print something to screen</a:t>
            </a:r>
            <a:endParaRPr lang="en-US" sz="1600" dirty="0"/>
          </a:p>
          <a:p>
            <a:r>
              <a:rPr lang="en-US" sz="1600" dirty="0" smtClean="0"/>
              <a:t>    DO I = 1,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print '(A, I2, A, I2)', 'This is iteration ', I,    </a:t>
            </a:r>
            <a:r>
              <a:rPr lang="en-US" sz="1600" b="1" dirty="0" smtClean="0">
                <a:solidFill>
                  <a:srgbClr val="C00000"/>
                </a:solidFill>
              </a:rPr>
              <a:t>&amp;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' out of ',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END DO</a:t>
            </a:r>
          </a:p>
          <a:p>
            <a:endParaRPr lang="en-US" sz="1600" dirty="0"/>
          </a:p>
          <a:p>
            <a:r>
              <a:rPr lang="en-US" sz="1600" dirty="0" smtClean="0"/>
              <a:t>END PROGRAM </a:t>
            </a:r>
            <a:r>
              <a:rPr lang="en-US" sz="1600" dirty="0" err="1" smtClean="0"/>
              <a:t>free_source_form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605994" y="3933056"/>
            <a:ext cx="2493579" cy="936104"/>
            <a:chOff x="4283968" y="1700808"/>
            <a:chExt cx="2493579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1700808"/>
              <a:ext cx="1773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line continuation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4427984" y="1885474"/>
              <a:ext cx="57606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253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84376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4932040" y="6021288"/>
            <a:ext cx="37625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 is not case-sensitive!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typing: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math_funcs</a:t>
            </a:r>
            <a:endParaRPr lang="en-US" dirty="0" smtClean="0"/>
          </a:p>
          <a:p>
            <a:r>
              <a:rPr lang="en-US" dirty="0" smtClean="0"/>
              <a:t>    USE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IMPLICIT NONE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END MODULE </a:t>
            </a:r>
            <a:r>
              <a:rPr lang="en-US" dirty="0" err="1" smtClean="0"/>
              <a:t>math_funcs</a:t>
            </a:r>
            <a:endParaRPr lang="nl-BE" dirty="0"/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96752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SELECT_INT_KIND(r=…)</a:t>
            </a:r>
          </a:p>
          <a:p>
            <a:pPr lvl="1"/>
            <a:r>
              <a:rPr lang="en-US" dirty="0" smtClean="0"/>
              <a:t>SELECT_REAL_KIND(p=…, r=…)</a:t>
            </a:r>
          </a:p>
          <a:p>
            <a:r>
              <a:rPr lang="en-US" dirty="0" smtClean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429000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INTEGER, PARAMETER :: </a:t>
            </a:r>
            <a:r>
              <a:rPr lang="en-US" sz="1600" dirty="0" err="1" smtClean="0"/>
              <a:t>sp</a:t>
            </a:r>
            <a:r>
              <a:rPr lang="en-US" sz="1600" dirty="0" smtClean="0"/>
              <a:t> = SELECTED_REAL_KIND(p=6, r=30),          &amp;</a:t>
            </a:r>
          </a:p>
          <a:p>
            <a:r>
              <a:rPr lang="en-US" sz="1600" dirty="0" smtClean="0"/>
              <a:t>                                            </a:t>
            </a:r>
            <a:r>
              <a:rPr lang="en-US" sz="1600" dirty="0" err="1" smtClean="0"/>
              <a:t>dp</a:t>
            </a:r>
            <a:r>
              <a:rPr lang="en-US" sz="1600" dirty="0" smtClean="0"/>
              <a:t> = SELECTED_REAL_KIND (p=12, r=100),    &amp;</a:t>
            </a:r>
          </a:p>
          <a:p>
            <a:r>
              <a:rPr lang="en-US" sz="1600" dirty="0" smtClean="0"/>
              <a:t>                                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= SELECTED_INT_KIND (r=8),                      &amp;</a:t>
            </a:r>
          </a:p>
          <a:p>
            <a:r>
              <a:rPr lang="en-US" sz="1600" dirty="0" smtClean="0"/>
              <a:t>                                            long = SELECTED_INT_KIND(r=20)</a:t>
            </a:r>
          </a:p>
          <a:p>
            <a:r>
              <a:rPr lang="en-US" sz="1600" dirty="0" smtClean="0"/>
              <a:t>REAL(KIND=</a:t>
            </a:r>
            <a:r>
              <a:rPr lang="en-US" sz="1600" b="1" dirty="0" err="1" smtClean="0">
                <a:solidFill>
                  <a:srgbClr val="C00000"/>
                </a:solidFill>
              </a:rPr>
              <a:t>sp</a:t>
            </a:r>
            <a:r>
              <a:rPr lang="en-US" sz="1600" dirty="0" smtClean="0"/>
              <a:t>) :: x</a:t>
            </a:r>
          </a:p>
          <a:p>
            <a:r>
              <a:rPr lang="en-US" sz="1600" dirty="0" smtClean="0"/>
              <a:t>REAL(KIND=</a:t>
            </a:r>
            <a:r>
              <a:rPr lang="en-US" sz="1600" b="1" dirty="0" err="1" smtClean="0">
                <a:solidFill>
                  <a:srgbClr val="C00000"/>
                </a:solidFill>
              </a:rPr>
              <a:t>dp</a:t>
            </a:r>
            <a:r>
              <a:rPr lang="en-US" sz="1600" dirty="0" smtClean="0"/>
              <a:t>) :: y</a:t>
            </a:r>
          </a:p>
          <a:p>
            <a:r>
              <a:rPr lang="en-US" sz="1600" dirty="0" smtClean="0"/>
              <a:t>INTEGER(KIND=</a:t>
            </a:r>
            <a:r>
              <a:rPr lang="en-US" sz="1600" b="1" dirty="0" err="1" smtClean="0">
                <a:solidFill>
                  <a:srgbClr val="C00000"/>
                </a:solidFill>
              </a:rPr>
              <a:t>in</a:t>
            </a:r>
            <a:r>
              <a:rPr lang="en-US" sz="1600" dirty="0" err="1" smtClean="0"/>
              <a:t>t</a:t>
            </a:r>
            <a:r>
              <a:rPr lang="en-US" sz="1600" dirty="0" smtClean="0"/>
              <a:t>) :: m</a:t>
            </a:r>
          </a:p>
          <a:p>
            <a:r>
              <a:rPr lang="en-US" sz="1600" dirty="0" smtClean="0"/>
              <a:t>INTEGER(KIND=</a:t>
            </a:r>
            <a:r>
              <a:rPr lang="en-US" sz="1600" b="1" dirty="0" smtClean="0">
                <a:solidFill>
                  <a:srgbClr val="C00000"/>
                </a:solidFill>
              </a:rPr>
              <a:t>long</a:t>
            </a:r>
            <a:r>
              <a:rPr lang="en-US" sz="1600" dirty="0" smtClean="0"/>
              <a:t>) :: n</a:t>
            </a:r>
          </a:p>
          <a:p>
            <a:endParaRPr lang="en-US" sz="1600" dirty="0" smtClean="0"/>
          </a:p>
          <a:p>
            <a:r>
              <a:rPr lang="en-US" sz="1600" dirty="0" smtClean="0"/>
              <a:t>x = 1.0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  <a:r>
              <a:rPr lang="en-US" sz="1600" dirty="0" smtClean="0"/>
              <a:t>/3.0</a:t>
            </a:r>
            <a:r>
              <a:rPr lang="en-US" sz="1600" b="1" dirty="0" smtClean="0">
                <a:solidFill>
                  <a:srgbClr val="C00000"/>
                </a:solidFill>
              </a:rPr>
              <a:t>_sp</a:t>
            </a:r>
          </a:p>
          <a:p>
            <a:r>
              <a:rPr lang="en-US" sz="1600" dirty="0" smtClean="0"/>
              <a:t>n = 2</a:t>
            </a:r>
            <a:r>
              <a:rPr lang="en-US" sz="1600" b="1" dirty="0" smtClean="0">
                <a:solidFill>
                  <a:srgbClr val="C00000"/>
                </a:solidFill>
              </a:rPr>
              <a:t>_long</a:t>
            </a:r>
            <a:r>
              <a:rPr lang="en-US" sz="1600" dirty="0" smtClean="0"/>
              <a:t>**40</a:t>
            </a:r>
            <a:r>
              <a:rPr lang="en-US" sz="1600" b="1" dirty="0" smtClean="0">
                <a:solidFill>
                  <a:srgbClr val="C00000"/>
                </a:solidFill>
              </a:rPr>
              <a:t>_lon</a:t>
            </a:r>
            <a:r>
              <a:rPr lang="en-US" sz="1600" dirty="0" smtClean="0"/>
              <a:t>g</a:t>
            </a:r>
          </a:p>
          <a:p>
            <a:r>
              <a:rPr lang="en-US" sz="1600" dirty="0" smtClean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07704" y="1403484"/>
            <a:ext cx="3418308" cy="1233428"/>
            <a:chOff x="1907704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21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616858" y="1772816"/>
              <a:ext cx="811126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92080" y="2204864"/>
            <a:ext cx="3776430" cy="936104"/>
            <a:chOff x="4283968" y="1700808"/>
            <a:chExt cx="377643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1"/>
              <a:endCxn id="11" idx="0"/>
            </p:cNvCxnSpPr>
            <p:nvPr/>
          </p:nvCxnSpPr>
          <p:spPr>
            <a:xfrm flipH="1">
              <a:off x="4427984" y="1885474"/>
              <a:ext cx="57606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72000" y="1628800"/>
            <a:ext cx="4245154" cy="1506415"/>
            <a:chOff x="3851920" y="1700808"/>
            <a:chExt cx="4245154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1008112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839</Words>
  <Application>Microsoft Office PowerPoint</Application>
  <PresentationFormat>On-screen Show (4:3)</PresentationFormat>
  <Paragraphs>207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Fortran for the 21st century</vt:lpstr>
      <vt:lpstr>Introduction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Iteration statements: FORALL</vt:lpstr>
      <vt:lpstr>Named blocks</vt:lpstr>
      <vt:lpstr>Arrays</vt:lpstr>
      <vt:lpstr>Array declaration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36</cp:revision>
  <dcterms:created xsi:type="dcterms:W3CDTF">2015-03-25T05:43:07Z</dcterms:created>
  <dcterms:modified xsi:type="dcterms:W3CDTF">2015-03-30T06:53:03Z</dcterms:modified>
</cp:coreProperties>
</file>