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358" r:id="rId4"/>
    <p:sldId id="359" r:id="rId5"/>
    <p:sldId id="360" r:id="rId6"/>
    <p:sldId id="361" r:id="rId7"/>
    <p:sldId id="439" r:id="rId8"/>
    <p:sldId id="257" r:id="rId9"/>
    <p:sldId id="362" r:id="rId10"/>
    <p:sldId id="363" r:id="rId11"/>
    <p:sldId id="364" r:id="rId12"/>
    <p:sldId id="365" r:id="rId13"/>
    <p:sldId id="366" r:id="rId14"/>
    <p:sldId id="423" r:id="rId15"/>
    <p:sldId id="422" r:id="rId16"/>
    <p:sldId id="430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425" r:id="rId26"/>
    <p:sldId id="426" r:id="rId27"/>
    <p:sldId id="427" r:id="rId28"/>
    <p:sldId id="424" r:id="rId29"/>
    <p:sldId id="375" r:id="rId30"/>
    <p:sldId id="376" r:id="rId31"/>
    <p:sldId id="377" r:id="rId32"/>
    <p:sldId id="378" r:id="rId33"/>
    <p:sldId id="379" r:id="rId34"/>
    <p:sldId id="380" r:id="rId35"/>
    <p:sldId id="381" r:id="rId36"/>
    <p:sldId id="382" r:id="rId37"/>
    <p:sldId id="383" r:id="rId38"/>
    <p:sldId id="384" r:id="rId39"/>
    <p:sldId id="385" r:id="rId40"/>
    <p:sldId id="386" r:id="rId41"/>
    <p:sldId id="387" r:id="rId42"/>
    <p:sldId id="388" r:id="rId43"/>
    <p:sldId id="389" r:id="rId44"/>
    <p:sldId id="390" r:id="rId45"/>
    <p:sldId id="391" r:id="rId46"/>
    <p:sldId id="392" r:id="rId47"/>
    <p:sldId id="431" r:id="rId48"/>
    <p:sldId id="434" r:id="rId49"/>
    <p:sldId id="432" r:id="rId50"/>
    <p:sldId id="433" r:id="rId51"/>
    <p:sldId id="438" r:id="rId52"/>
    <p:sldId id="435" r:id="rId53"/>
    <p:sldId id="436" r:id="rId54"/>
    <p:sldId id="437" r:id="rId55"/>
    <p:sldId id="393" r:id="rId56"/>
    <p:sldId id="394" r:id="rId57"/>
    <p:sldId id="395" r:id="rId58"/>
    <p:sldId id="396" r:id="rId59"/>
    <p:sldId id="397" r:id="rId60"/>
    <p:sldId id="398" r:id="rId61"/>
    <p:sldId id="260" r:id="rId62"/>
    <p:sldId id="261" r:id="rId63"/>
    <p:sldId id="262" r:id="rId64"/>
    <p:sldId id="263" r:id="rId65"/>
    <p:sldId id="264" r:id="rId66"/>
    <p:sldId id="265" r:id="rId67"/>
    <p:sldId id="266" r:id="rId68"/>
    <p:sldId id="267" r:id="rId69"/>
    <p:sldId id="268" r:id="rId70"/>
    <p:sldId id="269" r:id="rId71"/>
    <p:sldId id="270" r:id="rId72"/>
    <p:sldId id="271" r:id="rId73"/>
    <p:sldId id="272" r:id="rId74"/>
    <p:sldId id="273" r:id="rId75"/>
    <p:sldId id="274" r:id="rId76"/>
    <p:sldId id="275" r:id="rId77"/>
    <p:sldId id="276" r:id="rId78"/>
    <p:sldId id="277" r:id="rId79"/>
    <p:sldId id="278" r:id="rId80"/>
    <p:sldId id="279" r:id="rId81"/>
    <p:sldId id="280" r:id="rId82"/>
    <p:sldId id="281" r:id="rId83"/>
    <p:sldId id="282" r:id="rId84"/>
    <p:sldId id="283" r:id="rId85"/>
    <p:sldId id="284" r:id="rId86"/>
    <p:sldId id="285" r:id="rId87"/>
    <p:sldId id="286" r:id="rId88"/>
    <p:sldId id="287" r:id="rId89"/>
    <p:sldId id="288" r:id="rId90"/>
    <p:sldId id="289" r:id="rId91"/>
    <p:sldId id="290" r:id="rId92"/>
    <p:sldId id="291" r:id="rId93"/>
    <p:sldId id="428" r:id="rId94"/>
    <p:sldId id="292" r:id="rId95"/>
    <p:sldId id="293" r:id="rId96"/>
    <p:sldId id="294" r:id="rId97"/>
    <p:sldId id="295" r:id="rId98"/>
    <p:sldId id="296" r:id="rId99"/>
    <p:sldId id="297" r:id="rId100"/>
    <p:sldId id="298" r:id="rId101"/>
    <p:sldId id="299" r:id="rId102"/>
    <p:sldId id="300" r:id="rId103"/>
    <p:sldId id="301" r:id="rId104"/>
    <p:sldId id="302" r:id="rId105"/>
    <p:sldId id="303" r:id="rId106"/>
    <p:sldId id="304" r:id="rId107"/>
    <p:sldId id="305" r:id="rId108"/>
    <p:sldId id="306" r:id="rId109"/>
    <p:sldId id="307" r:id="rId110"/>
    <p:sldId id="308" r:id="rId111"/>
    <p:sldId id="309" r:id="rId112"/>
    <p:sldId id="310" r:id="rId113"/>
    <p:sldId id="311" r:id="rId114"/>
    <p:sldId id="312" r:id="rId115"/>
    <p:sldId id="313" r:id="rId116"/>
    <p:sldId id="314" r:id="rId117"/>
    <p:sldId id="315" r:id="rId118"/>
    <p:sldId id="316" r:id="rId119"/>
    <p:sldId id="317" r:id="rId120"/>
    <p:sldId id="318" r:id="rId121"/>
    <p:sldId id="319" r:id="rId122"/>
    <p:sldId id="320" r:id="rId123"/>
    <p:sldId id="321" r:id="rId124"/>
    <p:sldId id="322" r:id="rId125"/>
    <p:sldId id="323" r:id="rId126"/>
    <p:sldId id="324" r:id="rId127"/>
    <p:sldId id="325" r:id="rId128"/>
    <p:sldId id="326" r:id="rId129"/>
    <p:sldId id="327" r:id="rId130"/>
    <p:sldId id="328" r:id="rId131"/>
    <p:sldId id="329" r:id="rId132"/>
    <p:sldId id="330" r:id="rId133"/>
    <p:sldId id="331" r:id="rId134"/>
    <p:sldId id="332" r:id="rId135"/>
    <p:sldId id="333" r:id="rId136"/>
    <p:sldId id="334" r:id="rId137"/>
    <p:sldId id="335" r:id="rId138"/>
    <p:sldId id="336" r:id="rId139"/>
    <p:sldId id="337" r:id="rId140"/>
    <p:sldId id="338" r:id="rId141"/>
    <p:sldId id="339" r:id="rId142"/>
    <p:sldId id="340" r:id="rId143"/>
    <p:sldId id="341" r:id="rId144"/>
    <p:sldId id="342" r:id="rId145"/>
    <p:sldId id="343" r:id="rId146"/>
    <p:sldId id="344" r:id="rId147"/>
    <p:sldId id="345" r:id="rId148"/>
    <p:sldId id="346" r:id="rId149"/>
    <p:sldId id="347" r:id="rId150"/>
    <p:sldId id="348" r:id="rId151"/>
    <p:sldId id="349" r:id="rId152"/>
    <p:sldId id="350" r:id="rId153"/>
    <p:sldId id="351" r:id="rId154"/>
    <p:sldId id="352" r:id="rId155"/>
    <p:sldId id="353" r:id="rId156"/>
    <p:sldId id="354" r:id="rId157"/>
    <p:sldId id="355" r:id="rId158"/>
    <p:sldId id="356" r:id="rId159"/>
    <p:sldId id="357" r:id="rId160"/>
    <p:sldId id="399" r:id="rId161"/>
    <p:sldId id="400" r:id="rId162"/>
    <p:sldId id="401" r:id="rId163"/>
    <p:sldId id="402" r:id="rId164"/>
    <p:sldId id="403" r:id="rId165"/>
    <p:sldId id="404" r:id="rId166"/>
    <p:sldId id="405" r:id="rId167"/>
    <p:sldId id="406" r:id="rId168"/>
    <p:sldId id="407" r:id="rId169"/>
    <p:sldId id="408" r:id="rId170"/>
    <p:sldId id="409" r:id="rId171"/>
    <p:sldId id="410" r:id="rId172"/>
    <p:sldId id="411" r:id="rId173"/>
    <p:sldId id="412" r:id="rId174"/>
    <p:sldId id="413" r:id="rId175"/>
    <p:sldId id="414" r:id="rId176"/>
    <p:sldId id="415" r:id="rId177"/>
    <p:sldId id="416" r:id="rId178"/>
    <p:sldId id="417" r:id="rId179"/>
    <p:sldId id="418" r:id="rId180"/>
    <p:sldId id="419" r:id="rId181"/>
    <p:sldId id="420" r:id="rId182"/>
    <p:sldId id="421" r:id="rId183"/>
    <p:sldId id="429" r:id="rId18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439"/>
            <p14:sldId id="257"/>
          </p14:sldIdLst>
        </p14:section>
        <p14:section name="Profiling" id="{28072165-746E-4C3D-BACC-4A387DDE6D5B}">
          <p14:sldIdLst>
            <p14:sldId id="362"/>
            <p14:sldId id="363"/>
            <p14:sldId id="364"/>
            <p14:sldId id="365"/>
            <p14:sldId id="366"/>
            <p14:sldId id="423"/>
            <p14:sldId id="422"/>
            <p14:sldId id="430"/>
          </p14:sldIdLst>
        </p14:section>
        <p14:section name="Cython" id="{D1604F56-A848-456D-AF37-5CE56D10944E}">
          <p14:sldIdLst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425"/>
            <p14:sldId id="426"/>
            <p14:sldId id="427"/>
            <p14:sldId id="42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431"/>
            <p14:sldId id="434"/>
            <p14:sldId id="432"/>
            <p14:sldId id="433"/>
            <p14:sldId id="438"/>
            <p14:sldId id="435"/>
            <p14:sldId id="436"/>
            <p14:sldId id="437"/>
            <p14:sldId id="393"/>
            <p14:sldId id="394"/>
            <p14:sldId id="395"/>
            <p14:sldId id="396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Distributed programming" id="{F70DB4E6-899A-45C6-8FD7-74023C38F037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9" autoAdjust="0"/>
    <p:restoredTop sz="94660" autoAdjust="0"/>
  </p:normalViewPr>
  <p:slideViewPr>
    <p:cSldViewPr snapToGrid="0">
      <p:cViewPr varScale="1">
        <p:scale>
          <a:sx n="122" d="100"/>
          <a:sy n="122" d="100"/>
        </p:scale>
        <p:origin x="47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di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9439144"/>
        <c:axId val="509443064"/>
      </c:scatterChart>
      <c:valAx>
        <c:axId val="50943914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509443064"/>
        <c:crosses val="autoZero"/>
        <c:crossBetween val="midCat"/>
        <c:majorUnit val="4"/>
      </c:valAx>
      <c:valAx>
        <c:axId val="5094430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0943914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9441888"/>
        <c:axId val="509443848"/>
      </c:scatterChart>
      <c:valAx>
        <c:axId val="509441888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509443848"/>
        <c:crosses val="autoZero"/>
        <c:crossBetween val="midCat"/>
        <c:majorUnit val="4"/>
      </c:valAx>
      <c:valAx>
        <c:axId val="509443848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509441888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9456000"/>
        <c:axId val="509457960"/>
      </c:scatterChart>
      <c:valAx>
        <c:axId val="509456000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509457960"/>
        <c:crosses val="autoZero"/>
        <c:crossBetween val="midCat"/>
        <c:majorUnit val="4"/>
      </c:valAx>
      <c:valAx>
        <c:axId val="509457960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094560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9447376"/>
        <c:axId val="509456392"/>
      </c:scatterChart>
      <c:valAx>
        <c:axId val="50944737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509456392"/>
        <c:crosses val="autoZero"/>
        <c:crossBetween val="midCat"/>
        <c:majorUnit val="4"/>
      </c:valAx>
      <c:valAx>
        <c:axId val="509456392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509447376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9459136"/>
        <c:axId val="509448160"/>
      </c:scatterChart>
      <c:valAx>
        <c:axId val="509459136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448160"/>
        <c:crosses val="autoZero"/>
        <c:crossBetween val="midCat"/>
      </c:valAx>
      <c:valAx>
        <c:axId val="509448160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4591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Relationship Id="rId9" Type="http://schemas.openxmlformats.org/officeDocument/2006/relationships/image" Target="../media/image5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slide" Target="slide6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&amp;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</a:t>
            </a:r>
            <a:r>
              <a:rPr lang="en-US" i="1" dirty="0" smtClean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Never, ever </a:t>
            </a:r>
            <a:r>
              <a:rPr lang="en-US" sz="3600" dirty="0" smtClean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</a:t>
            </a:r>
            <a:r>
              <a:rPr lang="en-US" dirty="0" err="1" smtClean="0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/>
            </p:nvPr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scipy</a:t>
            </a:r>
            <a:r>
              <a:rPr lang="en-US" sz="2400" dirty="0" smtClean="0"/>
              <a:t> on top</a:t>
            </a:r>
          </a:p>
          <a:p>
            <a:r>
              <a:rPr lang="en-US" sz="2400" dirty="0" smtClean="0"/>
              <a:t>of </a:t>
            </a:r>
            <a:r>
              <a:rPr lang="en-US" sz="2400" dirty="0" err="1" smtClean="0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sequence:</a:t>
            </a:r>
            <a:br>
              <a:rPr lang="en-US" dirty="0" smtClean="0"/>
            </a:br>
            <a:r>
              <a:rPr lang="en-US" dirty="0" smtClean="0"/>
              <a:t>how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Given: file name, start position, chunk size</a:t>
            </a:r>
          </a:p>
          <a:p>
            <a:r>
              <a:rPr lang="en-US" dirty="0" smtClean="0"/>
              <a:t>Return: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Throw'em</a:t>
            </a:r>
            <a:r>
              <a:rPr lang="en-US" dirty="0" smtClean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counters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counter[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s as</a:t>
              </a:r>
              <a:br>
                <a:rPr lang="en-US" dirty="0" smtClean="0"/>
              </a:br>
              <a:r>
                <a:rPr lang="en-US" dirty="0" smtClean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pool of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concurrent</a:t>
              </a:r>
              <a:br>
                <a:rPr lang="en-US" dirty="0" smtClean="0"/>
              </a:br>
              <a:r>
                <a:rPr lang="en-US" dirty="0" smtClean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aggregating</a:t>
                </a:r>
                <a:br>
                  <a:rPr lang="en-US" dirty="0" smtClean="0"/>
                </a:br>
                <a:r>
                  <a:rPr lang="en-US" dirty="0" smtClean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cs typeface="Courier New" panose="02070309020205020404" pitchFamily="49" charset="0"/>
                </a:rPr>
                <a:t>nr</a:t>
              </a:r>
              <a:r>
                <a:rPr lang="en-US" dirty="0" smtClean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/>
          </p:nvPr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r>
                <a:rPr lang="en-US" baseline="30000" dirty="0" smtClean="0"/>
                <a:t>9</a:t>
              </a:r>
              <a:r>
                <a:rPr lang="en-US" dirty="0" smtClean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 smtClean="0"/>
              <a:t>: call function with single argument,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 smtClean="0"/>
              <a:t>: call function with single argument, non-blocking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non-blocking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itself </a:t>
            </a:r>
            <a:r>
              <a:rPr lang="en-US" dirty="0" err="1" smtClean="0"/>
              <a:t>iterables</a:t>
            </a:r>
            <a:r>
              <a:rPr lang="en-US" dirty="0" smtClean="0"/>
              <a:t> and unpacked as arguments,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 smtClean="0"/>
              <a:t>: </a:t>
            </a:r>
            <a:r>
              <a:rPr lang="en-US" dirty="0"/>
              <a:t>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Asynchronous methods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 smtClean="0"/>
              <a:t> objects with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 smtClean="0"/>
              <a:t>blocks till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 smtClean="0"/>
              <a:t>: blocks till result is ready, then returns 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Explicitly work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 smtClean="0"/>
              <a:t>Processes can share</a:t>
            </a:r>
          </a:p>
          <a:p>
            <a:pPr lvl="1"/>
            <a:r>
              <a:rPr lang="en-US" dirty="0" smtClean="0"/>
              <a:t>Single value: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Array: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Syncronized</a:t>
            </a:r>
            <a:r>
              <a:rPr lang="en-US" dirty="0" smtClean="0"/>
              <a:t> FIFO queue: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 part of </a:t>
            </a:r>
            <a:r>
              <a:rPr lang="en-US" dirty="0" smtClean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</a:t>
              </a:r>
              <a:r>
                <a:rPr lang="en-US" dirty="0" smtClean="0">
                  <a:cs typeface="Courier New" panose="02070309020205020404" pitchFamily="49" charset="0"/>
                </a:rPr>
                <a:t>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</a:t>
              </a:r>
              <a:r>
                <a:rPr lang="en-US" dirty="0" smtClean="0">
                  <a:cs typeface="Courier New" panose="02070309020205020404" pitchFamily="49" charset="0"/>
                </a:rPr>
                <a:t>on-atomic update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</a:t>
              </a:r>
              <a:r>
                <a:rPr lang="en-US" dirty="0" smtClean="0">
                  <a:cs typeface="Courier New" panose="02070309020205020404" pitchFamily="49" charset="0"/>
                </a:rPr>
                <a:t>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23763" y="1981200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199" y="1295400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</a:t>
              </a:r>
              <a:r>
                <a:rPr lang="en-US" dirty="0" smtClean="0">
                  <a:cs typeface="Courier New" panose="02070309020205020404" pitchFamily="49" charset="0"/>
                </a:rPr>
                <a:t>reate a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6199" y="1981200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reate shared</a:t>
              </a:r>
              <a:br>
                <a:rPr lang="en-US" dirty="0" smtClean="0"/>
              </a:br>
              <a:r>
                <a:rPr lang="en-US" dirty="0" smtClean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198" y="3505200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199" y="2743200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6200" y="4724400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wait for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 smtClean="0">
                    <a:solidFill>
                      <a:srgbClr val="00B050"/>
                    </a:solidFill>
                  </a:rPr>
                </a:br>
                <a:r>
                  <a:rPr lang="en-US" dirty="0" smtClean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Very simple interface, asynchronous</a:t>
            </a:r>
          </a:p>
          <a:p>
            <a:r>
              <a:rPr lang="en-US" dirty="0" smtClean="0"/>
              <a:t>Two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Three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 smtClean="0"/>
              <a:t>: call function on single argument, returns Future object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  <a:r>
              <a:rPr lang="en-US" dirty="0" smtClean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 smtClean="0"/>
              <a:t>: waits for and returns result, takes optional time out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 smtClean="0"/>
              <a:t>: True when done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running and </a:t>
            </a:r>
            <a:r>
              <a:rPr lang="en-US" dirty="0" err="1" smtClean="0"/>
              <a:t>can not</a:t>
            </a:r>
            <a:r>
              <a:rPr lang="en-US" dirty="0" smtClean="0"/>
              <a:t> be cancelled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 smtClean="0"/>
              <a:t>: try to cancel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 smtClean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multithreading of libraries if available</a:t>
            </a:r>
          </a:p>
          <a:p>
            <a:r>
              <a:rPr lang="en-US" dirty="0" smtClean="0"/>
              <a:t>Considerations for multiprocessing</a:t>
            </a:r>
          </a:p>
          <a:p>
            <a:pPr lvl="1"/>
            <a:r>
              <a:rPr lang="en-US" dirty="0" smtClean="0"/>
              <a:t>Process creation is costly!</a:t>
            </a:r>
          </a:p>
          <a:p>
            <a:pPr lvl="2"/>
            <a:r>
              <a:rPr lang="en-US" dirty="0" smtClean="0"/>
              <a:t>Computational task should warrant it</a:t>
            </a:r>
          </a:p>
          <a:p>
            <a:pPr lvl="1"/>
            <a:r>
              <a:rPr lang="en-US" dirty="0" smtClean="0"/>
              <a:t>Locking takes time!</a:t>
            </a:r>
          </a:p>
          <a:p>
            <a:pPr lvl="2"/>
            <a:r>
              <a:rPr lang="en-US" dirty="0" smtClean="0"/>
              <a:t>Share as little as possible</a:t>
            </a:r>
          </a:p>
          <a:p>
            <a:pPr lvl="1"/>
            <a:r>
              <a:rPr lang="en-US" dirty="0" smtClean="0"/>
              <a:t>Best for coarse grained parallelism</a:t>
            </a:r>
          </a:p>
          <a:p>
            <a:pPr lvl="1"/>
            <a:r>
              <a:rPr lang="en-US" dirty="0" smtClean="0"/>
              <a:t>Obviously limited to a single compute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5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distributed programming?</a:t>
            </a:r>
          </a:p>
          <a:p>
            <a:pPr lvl="1"/>
            <a:r>
              <a:rPr lang="en-US" dirty="0" smtClean="0"/>
              <a:t>very large data structures (typically multidimensional arrays)</a:t>
            </a:r>
          </a:p>
          <a:p>
            <a:pPr lvl="1"/>
            <a:r>
              <a:rPr lang="en-US" dirty="0" smtClean="0"/>
              <a:t>large computational load</a:t>
            </a:r>
          </a:p>
          <a:p>
            <a:r>
              <a:rPr lang="en-US" dirty="0" smtClean="0"/>
              <a:t>Many problems require (non-trivial) efficient communication between processes</a:t>
            </a:r>
          </a:p>
          <a:p>
            <a:pPr lvl="1"/>
            <a:r>
              <a:rPr lang="en-US" dirty="0" smtClean="0"/>
              <a:t>exchange of data, state</a:t>
            </a:r>
          </a:p>
          <a:p>
            <a:r>
              <a:rPr lang="en-US" dirty="0" smtClean="0"/>
              <a:t>Need for standardization: </a:t>
            </a:r>
            <a:r>
              <a:rPr lang="en-US" dirty="0" err="1" smtClean="0"/>
              <a:t>Messsage</a:t>
            </a:r>
            <a:r>
              <a:rPr lang="en-US" dirty="0" smtClean="0"/>
              <a:t>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Library (API) defining communication functions</a:t>
            </a:r>
          </a:p>
          <a:p>
            <a:pPr lvl="1"/>
            <a:r>
              <a:rPr lang="en-US" dirty="0" smtClean="0"/>
              <a:t>standardized, currently MPI-3.1,</a:t>
            </a:r>
            <a:br>
              <a:rPr lang="en-US" dirty="0" smtClean="0"/>
            </a:br>
            <a:r>
              <a:rPr lang="en-US" dirty="0" smtClean="0"/>
              <a:t>implemented: most of MPI-3</a:t>
            </a:r>
          </a:p>
          <a:p>
            <a:pPr lvl="1"/>
            <a:r>
              <a:rPr lang="en-US" dirty="0" smtClean="0"/>
              <a:t>available for C and Fortran</a:t>
            </a:r>
          </a:p>
          <a:p>
            <a:pPr lvl="1"/>
            <a:r>
              <a:rPr lang="en-US" dirty="0" smtClean="0"/>
              <a:t>many implementations</a:t>
            </a:r>
          </a:p>
          <a:p>
            <a:pPr lvl="2"/>
            <a:r>
              <a:rPr lang="en-US" dirty="0" err="1" smtClean="0"/>
              <a:t>OpenMPI</a:t>
            </a:r>
            <a:r>
              <a:rPr lang="en-US" dirty="0" smtClean="0"/>
              <a:t>: open source</a:t>
            </a:r>
          </a:p>
          <a:p>
            <a:pPr lvl="2"/>
            <a:r>
              <a:rPr lang="en-US" dirty="0" smtClean="0"/>
              <a:t>mpich2, mvapich2: open source</a:t>
            </a:r>
          </a:p>
          <a:p>
            <a:pPr lvl="2"/>
            <a:r>
              <a:rPr lang="en-US" dirty="0" smtClean="0"/>
              <a:t>Intel MPI</a:t>
            </a:r>
          </a:p>
          <a:p>
            <a:pPr lvl="2"/>
            <a:r>
              <a:rPr lang="en-US" dirty="0" smtClean="0"/>
              <a:t>MPT (SGI)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Wrapper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Basis for much scientific software in many domains, e.g.,</a:t>
            </a:r>
          </a:p>
          <a:p>
            <a:pPr lvl="1"/>
            <a:r>
              <a:rPr lang="en-US" dirty="0" smtClean="0"/>
              <a:t>molecular dynamics: GROMACS, NAMD,…</a:t>
            </a:r>
          </a:p>
          <a:p>
            <a:pPr lvl="1"/>
            <a:r>
              <a:rPr lang="en-US" dirty="0" err="1" smtClean="0"/>
              <a:t>ab</a:t>
            </a:r>
            <a:r>
              <a:rPr lang="en-US" dirty="0" smtClean="0"/>
              <a:t>-initio calculations: </a:t>
            </a:r>
            <a:r>
              <a:rPr lang="en-US" dirty="0" err="1" smtClean="0"/>
              <a:t>QuantumExpresso</a:t>
            </a:r>
            <a:endParaRPr lang="en-US" dirty="0" smtClean="0"/>
          </a:p>
          <a:p>
            <a:pPr lvl="1"/>
            <a:r>
              <a:rPr lang="en-US" dirty="0" smtClean="0"/>
              <a:t>computational fluid dynamics: </a:t>
            </a:r>
            <a:r>
              <a:rPr lang="en-US" dirty="0" err="1" smtClean="0"/>
              <a:t>OpenFOAM</a:t>
            </a:r>
            <a:r>
              <a:rPr lang="en-US" dirty="0" smtClean="0"/>
              <a:t>, </a:t>
            </a:r>
            <a:r>
              <a:rPr lang="en-US" dirty="0" err="1" smtClean="0"/>
              <a:t>Ansys</a:t>
            </a:r>
            <a:r>
              <a:rPr lang="en-US" dirty="0" smtClean="0"/>
              <a:t> Fluent</a:t>
            </a:r>
          </a:p>
          <a:p>
            <a:pPr lvl="1"/>
            <a:r>
              <a:rPr lang="en-US" dirty="0" err="1" smtClean="0"/>
              <a:t>astroplasma</a:t>
            </a:r>
            <a:r>
              <a:rPr lang="en-US" dirty="0" smtClean="0"/>
              <a:t> physics: AMRVAC</a:t>
            </a:r>
          </a:p>
          <a:p>
            <a:pPr lvl="1"/>
            <a:r>
              <a:rPr lang="en-US" dirty="0" smtClean="0"/>
              <a:t>computational biology: </a:t>
            </a:r>
            <a:r>
              <a:rPr lang="en-US" dirty="0" err="1" smtClean="0"/>
              <a:t>MrBayes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HPC libraries, e.g.,</a:t>
            </a:r>
          </a:p>
          <a:p>
            <a:pPr lvl="1"/>
            <a:r>
              <a:rPr lang="en-US" dirty="0" smtClean="0"/>
              <a:t>linear algebra: PBLAS, </a:t>
            </a:r>
            <a:r>
              <a:rPr lang="en-US" dirty="0" err="1" smtClean="0"/>
              <a:t>Scalapack</a:t>
            </a:r>
            <a:endParaRPr lang="en-US" dirty="0" smtClean="0"/>
          </a:p>
          <a:p>
            <a:pPr lvl="1"/>
            <a:r>
              <a:rPr lang="en-US" dirty="0" smtClean="0"/>
              <a:t>Fourier transforms: FFTW3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fast, distributed I/O, e.g.,</a:t>
            </a:r>
          </a:p>
          <a:p>
            <a:pPr lvl="1"/>
            <a:r>
              <a:rPr lang="en-US" dirty="0" smtClean="0"/>
              <a:t>HDF5 data format</a:t>
            </a:r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 facto standard in</a:t>
            </a:r>
            <a:br>
              <a:rPr lang="en-US" sz="2800" dirty="0" smtClean="0"/>
            </a:br>
            <a:r>
              <a:rPr lang="en-US" sz="2800" dirty="0" smtClean="0"/>
              <a:t>distributed scientific</a:t>
            </a:r>
            <a:br>
              <a:rPr lang="en-US" sz="2800" dirty="0" smtClean="0"/>
            </a:br>
            <a:r>
              <a:rPr lang="en-US" sz="2800" dirty="0" smtClean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MPI on clusters</a:t>
            </a:r>
          </a:p>
          <a:p>
            <a:pPr lvl="1"/>
            <a:r>
              <a:rPr lang="en-US" dirty="0" smtClean="0"/>
              <a:t>fast networking, i.e.,</a:t>
            </a:r>
          </a:p>
          <a:p>
            <a:pPr lvl="2"/>
            <a:r>
              <a:rPr lang="en-US" dirty="0" smtClean="0"/>
              <a:t>high bandwidth</a:t>
            </a:r>
          </a:p>
          <a:p>
            <a:pPr lvl="2"/>
            <a:r>
              <a:rPr lang="en-US" dirty="0" smtClean="0"/>
              <a:t>low latency</a:t>
            </a:r>
          </a:p>
          <a:p>
            <a:pPr lvl="1"/>
            <a:r>
              <a:rPr lang="en-US" dirty="0" smtClean="0"/>
              <a:t>typically either</a:t>
            </a:r>
          </a:p>
          <a:p>
            <a:pPr lvl="2"/>
            <a:r>
              <a:rPr lang="en-US" dirty="0" smtClean="0"/>
              <a:t>10 </a:t>
            </a:r>
            <a:r>
              <a:rPr lang="en-US" dirty="0" err="1" smtClean="0"/>
              <a:t>GbE</a:t>
            </a:r>
            <a:endParaRPr lang="en-US" dirty="0" smtClean="0"/>
          </a:p>
          <a:p>
            <a:pPr lvl="2"/>
            <a:r>
              <a:rPr lang="en-US" dirty="0" err="1" smtClean="0"/>
              <a:t>Infiniband</a:t>
            </a:r>
            <a:endParaRPr lang="en-US" dirty="0" smtClean="0"/>
          </a:p>
          <a:p>
            <a:pPr lvl="2"/>
            <a:r>
              <a:rPr lang="en-US" dirty="0" smtClean="0"/>
              <a:t>Proprietary interconnect</a:t>
            </a:r>
          </a:p>
          <a:p>
            <a:pPr lvl="1"/>
            <a:r>
              <a:rPr lang="en-US" dirty="0" smtClean="0"/>
              <a:t>topology</a:t>
            </a:r>
          </a:p>
          <a:p>
            <a:pPr lvl="2"/>
            <a:r>
              <a:rPr lang="en-US" dirty="0" smtClean="0"/>
              <a:t>fat tree</a:t>
            </a:r>
          </a:p>
          <a:p>
            <a:pPr lvl="2"/>
            <a:r>
              <a:rPr lang="en-US" dirty="0" smtClean="0"/>
              <a:t>3D torus</a:t>
            </a:r>
            <a:endParaRPr lang="nl-BE" dirty="0"/>
          </a:p>
          <a:p>
            <a:pPr lvl="1"/>
            <a:r>
              <a:rPr lang="en-US" dirty="0" smtClean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when processes need to</a:t>
            </a:r>
            <a:br>
              <a:rPr lang="en-US" sz="2800" dirty="0" smtClean="0"/>
            </a:br>
            <a:r>
              <a:rPr lang="en-US" sz="2800" dirty="0" smtClean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consists of multiple processes</a:t>
            </a:r>
          </a:p>
          <a:p>
            <a:r>
              <a:rPr lang="en-US" dirty="0" smtClean="0"/>
              <a:t>Processes have own data, share nothing</a:t>
            </a:r>
          </a:p>
          <a:p>
            <a:r>
              <a:rPr lang="en-US" dirty="0" smtClean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identification &amp; default communicator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2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 smtClean="0"/>
              <a:t>run: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processes can run on same host,</a:t>
            </a:r>
            <a:br>
              <a:rPr lang="en-US" dirty="0" smtClean="0"/>
            </a:br>
            <a:r>
              <a:rPr lang="en-US" dirty="0" smtClean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7904728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{0:d} out of {1:d}'.format(rank, size)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9632" y="5023224"/>
            <a:ext cx="30796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1 out of 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out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Messages are passed using communicators</a:t>
            </a:r>
          </a:p>
          <a:p>
            <a:r>
              <a:rPr lang="en-US" dirty="0" smtClean="0"/>
              <a:t>Default communicator, always initialized: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Number of processes in communicator: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Rank of a process in communicator, between 0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- 1, inclusive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MPI.Get_rank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5836854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0:d}'.format(rank)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processes'.format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(size))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901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hello from 3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0</a:t>
            </a:r>
          </a:p>
          <a:p>
            <a:r>
              <a:rPr lang="en-US" dirty="0">
                <a:solidFill>
                  <a:schemeClr val="bg1"/>
                </a:solidFill>
              </a:rPr>
              <a:t>hello from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are private to process,</a:t>
            </a:r>
            <a:br>
              <a:rPr lang="en-US" sz="2400" dirty="0" smtClean="0"/>
            </a:br>
            <a:r>
              <a:rPr lang="en-US" sz="2400" i="1" dirty="0" smtClean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of Python objects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58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communicator,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peer to peer</a:t>
            </a:r>
          </a:p>
          <a:p>
            <a:pPr lvl="1"/>
            <a:r>
              <a:rPr lang="en-US" dirty="0" smtClean="0"/>
              <a:t>collective</a:t>
            </a:r>
          </a:p>
          <a:p>
            <a:pPr lvl="1"/>
            <a:r>
              <a:rPr lang="en-US" dirty="0" smtClean="0"/>
              <a:t>one-sided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blocking</a:t>
            </a:r>
          </a:p>
          <a:p>
            <a:pPr lvl="1"/>
            <a:r>
              <a:rPr lang="en-US" dirty="0" smtClean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54836" y="2385904"/>
            <a:ext cx="1279517" cy="742246"/>
            <a:chOff x="224095" y="3885436"/>
            <a:chExt cx="1279517" cy="742246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341897" cy="342136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 smtClean="0"/>
              <a:t>Process </a:t>
            </a:r>
            <a:r>
              <a:rPr lang="en-US" i="1" dirty="0" smtClean="0"/>
              <a:t>s</a:t>
            </a:r>
            <a:r>
              <a:rPr lang="en-US" dirty="0" smtClean="0"/>
              <a:t> sends message to process </a:t>
            </a:r>
            <a:r>
              <a:rPr lang="en-US" i="1" dirty="0" smtClean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0 sends to process 1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1 receives from process 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 smtClean="0"/>
              <a:t>Message to be send/received can be any Python type that can be pickled</a:t>
            </a:r>
          </a:p>
          <a:p>
            <a:pPr lvl="1"/>
            <a:r>
              <a:rPr lang="en-US" dirty="0" smtClean="0"/>
              <a:t>Overhead: memory &amp; processing!</a:t>
            </a:r>
          </a:p>
          <a:p>
            <a:r>
              <a:rPr lang="en-US" dirty="0" smtClean="0"/>
              <a:t>Destination/source: rank to send to/receive from</a:t>
            </a:r>
          </a:p>
          <a:p>
            <a:r>
              <a:rPr lang="en-US" dirty="0" smtClean="0"/>
              <a:t>Tag: used to filter messages, must match (optional)</a:t>
            </a:r>
          </a:p>
          <a:p>
            <a:r>
              <a:rPr lang="en-US" dirty="0" smtClean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Semantics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Blocking, i.e., will not return before buffer can be (re)used safely</a:t>
            </a:r>
          </a:p>
          <a:p>
            <a:r>
              <a:rPr lang="en-US" dirty="0" smtClean="0"/>
              <a:t>Destination/source of message</a:t>
            </a:r>
          </a:p>
          <a:p>
            <a:pPr lvl="1"/>
            <a:r>
              <a:rPr lang="en-US" dirty="0" smtClean="0"/>
              <a:t>can be wildcard for source in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Tags can optionally be used to distinguish message types</a:t>
            </a:r>
          </a:p>
          <a:p>
            <a:pPr lvl="1"/>
            <a:r>
              <a:rPr lang="en-US" dirty="0" smtClean="0"/>
              <a:t>can be wildcard for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Involve </a:t>
            </a:r>
            <a:r>
              <a:rPr lang="en-US" b="1" i="1" dirty="0" smtClean="0"/>
              <a:t>all</a:t>
            </a:r>
            <a:r>
              <a:rPr lang="en-US" dirty="0" smtClean="0"/>
              <a:t> members of a communicator, </a:t>
            </a:r>
            <a:r>
              <a:rPr lang="en-US" b="1" i="1" dirty="0" smtClean="0"/>
              <a:t>all</a:t>
            </a:r>
            <a:r>
              <a:rPr lang="en-US" dirty="0" smtClean="0"/>
              <a:t> members must call</a:t>
            </a:r>
          </a:p>
          <a:p>
            <a:r>
              <a:rPr lang="en-US" dirty="0" smtClean="0"/>
              <a:t>Various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 smtClean="0"/>
              <a:t>: send message from root to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 smtClean="0"/>
              <a:t>: send a possibly unique message from root to all members 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 smtClean="0"/>
              <a:t>: root retrieves unique messages from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/>
              <a:t>: perform reduction on data of all members, resulting in an aggregate value in root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 smtClean="0"/>
              <a:t>: all processes communicate values to one another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Synchronizes processes, unless unblocking</a:t>
            </a:r>
          </a:p>
          <a:p>
            <a:r>
              <a:rPr lang="en-US" dirty="0" smtClean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 smtClean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(buffer,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134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31033" y="5673214"/>
            <a:ext cx="40928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135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3031033" y="5673214"/>
            <a:ext cx="55707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136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445993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data[j]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14095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137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594374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 for all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r>
              <a:rPr lang="en-US" dirty="0" smtClean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 smtClean="0"/>
              <a:t>Bitwise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does not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           </a:t>
            </a:r>
            <a:r>
              <a:rPr lang="nl-BE" dirty="0" err="1" smtClean="0"/>
              <a:t>scale</a:t>
            </a:r>
            <a:r>
              <a:rPr lang="nl-BE" dirty="0" smtClean="0"/>
              <a:t>!</a:t>
            </a:r>
            <a:endParaRPr lang="en-US" dirty="0" smtClean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139</a:t>
            </a:fld>
            <a:endParaRPr lang="nl-BE"/>
          </a:p>
        </p:txBody>
      </p:sp>
      <p:grpSp>
        <p:nvGrpSpPr>
          <p:cNvPr id="26" name="Group 25"/>
          <p:cNvGrpSpPr/>
          <p:nvPr/>
        </p:nvGrpSpPr>
        <p:grpSpPr>
          <a:xfrm>
            <a:off x="4721832" y="5805264"/>
            <a:ext cx="3980807" cy="923330"/>
            <a:chOff x="3356739" y="1923572"/>
            <a:chExt cx="3980807" cy="923330"/>
          </a:xfrm>
        </p:grpSpPr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151609" y="4733774"/>
            <a:ext cx="557075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data[k]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smtClean="0">
                <a:cs typeface="Courier New" panose="02070309020205020404" pitchFamily="49" charset="0"/>
              </a:rPr>
              <a:t>k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6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calculate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 0 determines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(from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 smtClean="0"/>
              <a:t> if applicable)</a:t>
            </a:r>
          </a:p>
          <a:p>
            <a:pPr lvl="1"/>
            <a:r>
              <a:rPr lang="en-US" dirty="0" smtClean="0"/>
              <a:t>start and end index for each process' loop</a:t>
            </a:r>
          </a:p>
          <a:p>
            <a:r>
              <a:rPr lang="en-US" dirty="0" smtClean="0"/>
              <a:t>Process 0</a:t>
            </a:r>
          </a:p>
          <a:p>
            <a:pPr lvl="1"/>
            <a:r>
              <a:rPr lang="en-US" dirty="0" smtClean="0"/>
              <a:t>broadcasts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scatters start and end index</a:t>
            </a:r>
          </a:p>
          <a:p>
            <a:r>
              <a:rPr lang="en-US" dirty="0" smtClean="0"/>
              <a:t>All processes compute partial sum</a:t>
            </a:r>
          </a:p>
          <a:p>
            <a:r>
              <a:rPr lang="en-US" dirty="0" smtClean="0"/>
              <a:t>Reduction of partial sums to global sum at</a:t>
            </a:r>
            <a:br>
              <a:rPr lang="en-US" dirty="0" smtClean="0"/>
            </a:br>
            <a:r>
              <a:rPr lang="en-US" dirty="0" smtClean="0"/>
              <a:t>process 0</a:t>
            </a:r>
          </a:p>
          <a:p>
            <a:r>
              <a:rPr lang="en-US" dirty="0" smtClean="0"/>
              <a:t>Process 0 computes and prints </a:t>
            </a:r>
            <a:r>
              <a:rPr lang="en-US" dirty="0" smtClean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83936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for calculating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6356227" cy="52629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root, n, verbose = 0, None, None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rank, size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[], []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n, verbose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get_options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op=MPI.SUM,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root=root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print('pi = {0:.12f}'.format(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141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6751763" y="1597741"/>
            <a:ext cx="1811044" cy="1086465"/>
            <a:chOff x="6751763" y="1597741"/>
            <a:chExt cx="1811044" cy="1086465"/>
          </a:xfrm>
        </p:grpSpPr>
        <p:sp>
          <p:nvSpPr>
            <p:cNvPr id="10" name="Right Brace 9"/>
            <p:cNvSpPr/>
            <p:nvPr/>
          </p:nvSpPr>
          <p:spPr>
            <a:xfrm>
              <a:off x="6751763" y="1597741"/>
              <a:ext cx="248805" cy="1086465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2304" y="1946790"/>
              <a:ext cx="137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initialize (all)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51763" y="2684206"/>
            <a:ext cx="2267491" cy="2477729"/>
            <a:chOff x="6751763" y="2684206"/>
            <a:chExt cx="2267491" cy="2477729"/>
          </a:xfrm>
        </p:grpSpPr>
        <p:sp>
          <p:nvSpPr>
            <p:cNvPr id="3" name="Right Brace 2"/>
            <p:cNvSpPr/>
            <p:nvPr/>
          </p:nvSpPr>
          <p:spPr>
            <a:xfrm>
              <a:off x="6751763" y="2684206"/>
              <a:ext cx="248805" cy="2477729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4488" y="3357686"/>
              <a:ext cx="19547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handle parameters</a:t>
              </a:r>
              <a:br>
                <a:rPr lang="en-US" dirty="0" smtClean="0"/>
              </a:br>
              <a:r>
                <a:rPr lang="en-US" dirty="0" smtClean="0"/>
                <a:t>compute bounds</a:t>
              </a:r>
              <a:br>
                <a:rPr lang="en-US" dirty="0" smtClean="0"/>
              </a:br>
              <a:r>
                <a:rPr lang="en-US" dirty="0" smtClean="0"/>
                <a:t>(root)</a:t>
              </a:r>
            </a:p>
            <a:p>
              <a:r>
                <a:rPr lang="en-US" dirty="0" smtClean="0"/>
                <a:t>broadcast (all)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51763" y="5147110"/>
            <a:ext cx="1871125" cy="373703"/>
            <a:chOff x="6751763" y="5147110"/>
            <a:chExt cx="1871125" cy="373703"/>
          </a:xfrm>
        </p:grpSpPr>
        <p:sp>
          <p:nvSpPr>
            <p:cNvPr id="7" name="Right Brace 6"/>
            <p:cNvSpPr/>
            <p:nvPr/>
          </p:nvSpPr>
          <p:spPr>
            <a:xfrm>
              <a:off x="6751763" y="5161935"/>
              <a:ext cx="248805" cy="358878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2304" y="5147110"/>
              <a:ext cx="143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compute (all)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51763" y="5589630"/>
            <a:ext cx="1684984" cy="496537"/>
            <a:chOff x="6751763" y="5589630"/>
            <a:chExt cx="1684984" cy="496537"/>
          </a:xfrm>
        </p:grpSpPr>
        <p:sp>
          <p:nvSpPr>
            <p:cNvPr id="8" name="Right Brace 7"/>
            <p:cNvSpPr/>
            <p:nvPr/>
          </p:nvSpPr>
          <p:spPr>
            <a:xfrm>
              <a:off x="6751763" y="5589630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2304" y="5633798"/>
              <a:ext cx="1244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reduce (all)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1763" y="6125478"/>
            <a:ext cx="1857404" cy="496537"/>
            <a:chOff x="6751763" y="6125478"/>
            <a:chExt cx="1857404" cy="496537"/>
          </a:xfrm>
        </p:grpSpPr>
        <p:sp>
          <p:nvSpPr>
            <p:cNvPr id="9" name="Right Brace 8"/>
            <p:cNvSpPr/>
            <p:nvPr/>
          </p:nvSpPr>
          <p:spPr>
            <a:xfrm>
              <a:off x="6751763" y="6125478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2304" y="6159814"/>
              <a:ext cx="14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 (root)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975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python object that can be pickled</a:t>
            </a:r>
          </a:p>
          <a:p>
            <a:pPr lvl="1"/>
            <a:r>
              <a:rPr lang="en-US" dirty="0" smtClean="0"/>
              <a:t>pros: versatile, simple</a:t>
            </a:r>
          </a:p>
          <a:p>
            <a:pPr lvl="1"/>
            <a:r>
              <a:rPr lang="en-US" dirty="0" smtClean="0"/>
              <a:t>cons: slow, memory/bandwidth overhead</a:t>
            </a:r>
          </a:p>
          <a:p>
            <a:r>
              <a:rPr lang="en-US" dirty="0" smtClean="0"/>
              <a:t>Any python object exporting single segment buffer interface, e.g., </a:t>
            </a:r>
            <a:r>
              <a:rPr lang="en-US" dirty="0" err="1" smtClean="0"/>
              <a:t>str</a:t>
            </a:r>
            <a:r>
              <a:rPr lang="en-US" dirty="0" smtClean="0"/>
              <a:t>, Python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,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</a:p>
          <a:p>
            <a:pPr lvl="1"/>
            <a:r>
              <a:rPr lang="en-US" dirty="0" smtClean="0"/>
              <a:t>pros: much faster, more memory/bandwidth efficient</a:t>
            </a:r>
          </a:p>
          <a:p>
            <a:pPr lvl="1"/>
            <a:r>
              <a:rPr lang="en-US" dirty="0" smtClean="0"/>
              <a:t>cons: somewhat more involved API,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Sending/receiving </a:t>
            </a:r>
            <a:r>
              <a:rPr lang="en-US" dirty="0" err="1" smtClean="0"/>
              <a:t>numpy</a:t>
            </a:r>
            <a:r>
              <a:rPr lang="en-US" dirty="0" smtClean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</a:t>
              </a:r>
              <a:r>
                <a:rPr lang="en-US" dirty="0" smtClean="0"/>
                <a:t>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077579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i: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initialized on </a:t>
              </a:r>
              <a:r>
                <a:rPr lang="en-US" dirty="0"/>
                <a:t>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user-defined types</a:t>
            </a:r>
          </a:p>
          <a:p>
            <a:r>
              <a:rPr lang="en-US" dirty="0" smtClean="0"/>
              <a:t>Data must be in type that exports single-segment buffer interface</a:t>
            </a:r>
          </a:p>
          <a:p>
            <a:r>
              <a:rPr lang="en-US" dirty="0" smtClean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Implication: for, e.g., 2D halo exchange,</a:t>
            </a:r>
            <a:br>
              <a:rPr lang="en-US" sz="2400" dirty="0" smtClean="0"/>
            </a:br>
            <a:r>
              <a:rPr lang="en-US" sz="2400" dirty="0" smtClean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20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0409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 2D or 3D, e.g.,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many other applications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MPI allows to "arrange" processes in 1D, 2D, 3D, … grids, i.e., Cartesian topology</a:t>
            </a:r>
          </a:p>
          <a:p>
            <a:pPr lvl="1"/>
            <a:r>
              <a:rPr lang="en-US" dirty="0" smtClean="0"/>
              <a:t>easy to determine neighbors</a:t>
            </a:r>
          </a:p>
          <a:p>
            <a:pPr lvl="1"/>
            <a:r>
              <a:rPr lang="en-US" dirty="0" smtClean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24" y="21622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68792" y="1874112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Rearrange processes into virtual grid, e.g., 2D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Here,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reorder=False)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identifies functions as hotspots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works on lines of code</a:t>
            </a:r>
          </a:p>
          <a:p>
            <a:pPr lvl="1"/>
            <a:r>
              <a:rPr lang="en-US" dirty="0" smtClean="0"/>
              <a:t>more detailed information</a:t>
            </a:r>
          </a:p>
          <a:p>
            <a:pPr lvl="1"/>
            <a:r>
              <a:rPr lang="en-US" dirty="0" smtClean="0"/>
              <a:t>(much) more overhead</a:t>
            </a:r>
          </a:p>
          <a:p>
            <a:r>
              <a:rPr lang="en-US" dirty="0" smtClean="0"/>
              <a:t>Optimization workflow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to identify target functions for optimization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only on those functions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 smtClean="0"/>
              <a:t> decorator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microbenchmarks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/>
              <a:t> to experiment</a:t>
            </a:r>
          </a:p>
          <a:p>
            <a:pPr lvl="1"/>
            <a:r>
              <a:rPr lang="en-US" dirty="0" smtClean="0"/>
              <a:t>run tests after each modification (use unit testing &amp; version control)!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rank, determine coordinates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rank of neighbors in 2D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150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206432" y="3070949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0449" y="3068332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E.g., for process 0: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information exchange required, i.e.,</a:t>
            </a:r>
            <a:br>
              <a:rPr lang="en-US" dirty="0" smtClean="0"/>
            </a:br>
            <a:r>
              <a:rPr lang="en-US" dirty="0" smtClean="0"/>
              <a:t>edges need to be sent</a:t>
            </a:r>
            <a:br>
              <a:rPr lang="en-US" dirty="0" smtClean="0"/>
            </a:br>
            <a:r>
              <a:rPr lang="en-US" dirty="0" smtClean="0"/>
              <a:t>to "neighbors"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either</a:t>
            </a:r>
          </a:p>
          <a:p>
            <a:pPr lvl="1"/>
            <a:r>
              <a:rPr lang="en-US" dirty="0" smtClean="0"/>
              <a:t>four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one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(whenever it gets implemented)</a:t>
            </a: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151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</a:t>
            </a:r>
            <a:r>
              <a:rPr lang="en-US" dirty="0"/>
              <a:t>exchange </a:t>
            </a:r>
            <a:r>
              <a:rPr lang="en-US" dirty="0" smtClean="0"/>
              <a:t>&amp; </a:t>
            </a:r>
            <a:r>
              <a:rPr lang="en-US" dirty="0" err="1" smtClean="0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0])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-1])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[-1,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80113" y="1444134"/>
            <a:ext cx="3515214" cy="616714"/>
            <a:chOff x="5580113" y="1444134"/>
            <a:chExt cx="3515214" cy="616714"/>
          </a:xfrm>
        </p:grpSpPr>
        <p:sp>
          <p:nvSpPr>
            <p:cNvPr id="6" name="TextBox 5"/>
            <p:cNvSpPr txBox="1"/>
            <p:nvPr/>
          </p:nvSpPr>
          <p:spPr>
            <a:xfrm>
              <a:off x="7743287" y="1444134"/>
              <a:ext cx="13520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580113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518148" cy="616714"/>
            <a:chOff x="5580112" y="1444134"/>
            <a:chExt cx="3518148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743286" y="1444134"/>
              <a:ext cx="13549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80113" y="2524254"/>
            <a:ext cx="3515215" cy="1048762"/>
            <a:chOff x="5580113" y="2524254"/>
            <a:chExt cx="3515215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583046" y="2524254"/>
              <a:ext cx="3512282" cy="616714"/>
              <a:chOff x="5580112" y="1444134"/>
              <a:chExt cx="3512282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740354" y="1444134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5580112" y="1628800"/>
                <a:ext cx="2160242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3" y="2956302"/>
              <a:ext cx="3515214" cy="616714"/>
              <a:chOff x="5580113" y="1444134"/>
              <a:chExt cx="3515214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43289" y="1444134"/>
                <a:ext cx="1352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3" y="1628800"/>
                <a:ext cx="216317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9" y="3676382"/>
            <a:ext cx="4379309" cy="801380"/>
            <a:chOff x="4932043" y="2524254"/>
            <a:chExt cx="4379309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3" y="2524254"/>
              <a:ext cx="4379307" cy="544706"/>
              <a:chOff x="4929109" y="1444134"/>
              <a:chExt cx="4379307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9" y="1444134"/>
                <a:ext cx="135203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9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590158" cy="369332"/>
              <a:chOff x="5721194" y="1444134"/>
              <a:chExt cx="359015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3549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883285" y="4518621"/>
            <a:ext cx="4212041" cy="772196"/>
            <a:chOff x="5099309" y="2553438"/>
            <a:chExt cx="4212041" cy="772196"/>
          </a:xfrm>
        </p:grpSpPr>
        <p:grpSp>
          <p:nvGrpSpPr>
            <p:cNvPr id="30" name="Group 29"/>
            <p:cNvGrpSpPr/>
            <p:nvPr/>
          </p:nvGrpSpPr>
          <p:grpSpPr>
            <a:xfrm>
              <a:off x="5099309" y="2553438"/>
              <a:ext cx="4212041" cy="544706"/>
              <a:chOff x="5096375" y="1473318"/>
              <a:chExt cx="4212041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73318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5096375" y="1657984"/>
                <a:ext cx="2860001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590156" cy="369332"/>
              <a:chOff x="5721194" y="1444134"/>
              <a:chExt cx="3590156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35497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 smtClean="0"/>
              <a:t>: send &amp; receive, guaranteed deadlock-free</a:t>
            </a:r>
            <a:endParaRPr lang="nl-BE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212292" y="1382518"/>
            <a:ext cx="4370285" cy="616714"/>
            <a:chOff x="5552244" y="1463590"/>
            <a:chExt cx="4370285" cy="616714"/>
          </a:xfrm>
        </p:grpSpPr>
        <p:sp>
          <p:nvSpPr>
            <p:cNvPr id="38" name="TextBox 37"/>
            <p:cNvSpPr txBox="1"/>
            <p:nvPr/>
          </p:nvSpPr>
          <p:spPr>
            <a:xfrm>
              <a:off x="6740376" y="1463590"/>
              <a:ext cx="3182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copy: contiguous data only</a:t>
              </a:r>
              <a:endParaRPr lang="nl-BE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5552244" y="1648256"/>
              <a:ext cx="1188132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84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initiate communication</a:t>
            </a:r>
          </a:p>
          <a:p>
            <a:pPr lvl="1"/>
            <a:r>
              <a:rPr lang="en-US" dirty="0" smtClean="0"/>
              <a:t>do something else, i.e., compute</a:t>
            </a:r>
          </a:p>
          <a:p>
            <a:pPr lvl="1"/>
            <a:r>
              <a:rPr lang="en-US" dirty="0" smtClean="0"/>
              <a:t>check whether communication done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overlap communication &amp; computation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 smtClean="0"/>
              <a:t>Implemented for</a:t>
            </a:r>
          </a:p>
          <a:p>
            <a:pPr lvl="1"/>
            <a:r>
              <a:rPr lang="en-US" dirty="0" smtClean="0"/>
              <a:t>peer-to-peer communication</a:t>
            </a:r>
          </a:p>
          <a:p>
            <a:pPr lvl="1"/>
            <a:r>
              <a:rPr lang="en-US" dirty="0" smtClean="0"/>
              <a:t>collective communication (since MPI-3)</a:t>
            </a:r>
          </a:p>
          <a:p>
            <a:r>
              <a:rPr lang="en-US" dirty="0" smtClean="0"/>
              <a:t>In mpi4py, only peer-to-peer</a:t>
            </a:r>
          </a:p>
          <a:p>
            <a:pPr lvl="1"/>
            <a:r>
              <a:rPr lang="en-US" dirty="0" smtClean="0"/>
              <a:t>Python objects</a:t>
            </a:r>
          </a:p>
          <a:p>
            <a:pPr lvl="1"/>
            <a:r>
              <a:rPr lang="en-US" dirty="0" smtClean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154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depends on underlying</a:t>
              </a:r>
              <a:br>
                <a:rPr lang="en-US" dirty="0" smtClean="0"/>
              </a:br>
              <a:r>
                <a:rPr lang="en-US" dirty="0" smtClean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comm.isend</a:t>
            </a:r>
            <a:r>
              <a:rPr lang="en-US" dirty="0" smtClean="0"/>
              <a:t>/</a:t>
            </a:r>
            <a:r>
              <a:rPr lang="en-US" dirty="0" err="1" smtClean="0"/>
              <a:t>comm.irecv</a:t>
            </a:r>
            <a:r>
              <a:rPr lang="en-US" dirty="0" smtClean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 communication done, save to</a:t>
              </a:r>
              <a:br>
                <a:rPr lang="en-US" dirty="0" smtClean="0"/>
              </a:br>
              <a:r>
                <a:rPr lang="en-US" dirty="0" smtClean="0"/>
                <a:t>    use </a:t>
              </a:r>
              <a:r>
                <a:rPr lang="en-US" dirty="0" err="1" smtClean="0"/>
                <a:t>recv_buffer</a:t>
              </a:r>
              <a:r>
                <a:rPr lang="en-US" dirty="0" smtClean="0"/>
                <a:t>,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smtClean="0"/>
                <a:t>    </a:t>
              </a:r>
              <a:r>
                <a:rPr lang="nl-BE" dirty="0" err="1" smtClean="0"/>
                <a:t>reuse</a:t>
              </a:r>
              <a:r>
                <a:rPr lang="nl-BE" dirty="0" smtClean="0"/>
                <a:t> </a:t>
              </a:r>
              <a:r>
                <a:rPr lang="nl-BE" dirty="0" err="1" smtClean="0"/>
                <a:t>recv_buffer</a:t>
              </a:r>
              <a:endParaRPr lang="en-US" dirty="0" smtClean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modify send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use receive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44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created communicators &amp; groups</a:t>
            </a:r>
          </a:p>
          <a:p>
            <a:r>
              <a:rPr lang="en-US" dirty="0" smtClean="0"/>
              <a:t>Many more collectives</a:t>
            </a:r>
          </a:p>
          <a:p>
            <a:r>
              <a:rPr lang="en-US" dirty="0" smtClean="0"/>
              <a:t>MPI I/O</a:t>
            </a:r>
            <a:endParaRPr lang="en-US" dirty="0"/>
          </a:p>
          <a:p>
            <a:r>
              <a:rPr lang="en-US" dirty="0" smtClean="0"/>
              <a:t>One sided communication</a:t>
            </a:r>
          </a:p>
          <a:p>
            <a:r>
              <a:rPr lang="en-US" dirty="0" smtClean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 of scope for this presentation,</a:t>
            </a:r>
            <a:br>
              <a:rPr lang="en-US" sz="2800" dirty="0" smtClean="0"/>
            </a:br>
            <a:r>
              <a:rPr lang="en-US" sz="2800" dirty="0" smtClean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Blocking communication</a:t>
            </a:r>
          </a:p>
          <a:p>
            <a:r>
              <a:rPr lang="en-US" dirty="0" smtClean="0"/>
              <a:t>Race conditions</a:t>
            </a:r>
          </a:p>
          <a:p>
            <a:pPr lvl="1"/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One-sided communication</a:t>
            </a:r>
          </a:p>
          <a:p>
            <a:r>
              <a:rPr lang="en-US" dirty="0" smtClean="0"/>
              <a:t>Bad performance</a:t>
            </a:r>
          </a:p>
          <a:p>
            <a:pPr lvl="1"/>
            <a:r>
              <a:rPr lang="en-US" dirty="0" smtClean="0"/>
              <a:t>Load imbalance</a:t>
            </a:r>
          </a:p>
          <a:p>
            <a:pPr lvl="1"/>
            <a:r>
              <a:rPr lang="en-US" dirty="0" smtClean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Follow the specs</a:t>
            </a:r>
            <a:br>
              <a:rPr lang="en-US" sz="2800" dirty="0" smtClean="0"/>
            </a:br>
            <a:r>
              <a:rPr lang="en-US" sz="2800" dirty="0" smtClean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MPI in general</a:t>
            </a:r>
          </a:p>
          <a:p>
            <a:pPr lvl="1"/>
            <a:r>
              <a:rPr lang="en-US" dirty="0" smtClean="0"/>
              <a:t>Nice</a:t>
            </a:r>
            <a:r>
              <a:rPr lang="en-US" dirty="0"/>
              <a:t>, versatile programming model </a:t>
            </a:r>
            <a:endParaRPr lang="en-US" dirty="0" smtClean="0"/>
          </a:p>
          <a:p>
            <a:pPr lvl="1"/>
            <a:r>
              <a:rPr lang="en-US" dirty="0" smtClean="0"/>
              <a:t>MPI has very extensive specification</a:t>
            </a:r>
          </a:p>
          <a:p>
            <a:pPr lvl="2"/>
            <a:r>
              <a:rPr lang="en-US" dirty="0" smtClean="0"/>
              <a:t>Freely available as PDF</a:t>
            </a:r>
          </a:p>
          <a:p>
            <a:pPr lvl="2"/>
            <a:r>
              <a:rPr lang="en-US" dirty="0" smtClean="0"/>
              <a:t>Easy to read, many examples</a:t>
            </a:r>
          </a:p>
          <a:p>
            <a:pPr lvl="1"/>
            <a:r>
              <a:rPr lang="en-US" dirty="0" smtClean="0"/>
              <a:t>Many nitty-gritty details</a:t>
            </a:r>
          </a:p>
          <a:p>
            <a:pPr lvl="2"/>
            <a:r>
              <a:rPr lang="en-US" dirty="0" smtClean="0"/>
              <a:t>Important for efficiency</a:t>
            </a:r>
          </a:p>
          <a:p>
            <a:r>
              <a:rPr lang="en-US" dirty="0" smtClean="0"/>
              <a:t>mpi4py specific</a:t>
            </a:r>
          </a:p>
          <a:p>
            <a:pPr lvl="1"/>
            <a:r>
              <a:rPr lang="en-US" dirty="0" smtClean="0"/>
              <a:t>Nice when used well</a:t>
            </a:r>
          </a:p>
          <a:p>
            <a:pPr lvl="1"/>
            <a:r>
              <a:rPr lang="en-US" dirty="0" smtClean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2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2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</a:p>
          <a:p>
            <a:pPr lvl="1"/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Variety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Data will be analyzed by distributed computation</a:t>
            </a:r>
          </a:p>
          <a:p>
            <a:r>
              <a:rPr lang="en-US" dirty="0" smtClean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Mostly not that big, but well…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Hadoop</a:t>
            </a:r>
          </a:p>
          <a:p>
            <a:pPr lvl="1"/>
            <a:r>
              <a:rPr lang="en-US" dirty="0" smtClean="0"/>
              <a:t>Simple computational model: MapReduce</a:t>
            </a:r>
          </a:p>
          <a:p>
            <a:pPr lvl="2"/>
            <a:r>
              <a:rPr lang="en-US" dirty="0" smtClean="0"/>
              <a:t>Sequence of map and reduce operations</a:t>
            </a:r>
          </a:p>
          <a:p>
            <a:pPr lvl="2"/>
            <a:r>
              <a:rPr lang="en-US" dirty="0" smtClean="0"/>
              <a:t>Data flow model: DAG</a:t>
            </a:r>
          </a:p>
          <a:p>
            <a:pPr lvl="1"/>
            <a:r>
              <a:rPr lang="en-US" dirty="0" smtClean="0"/>
              <a:t>Ecosystem</a:t>
            </a:r>
          </a:p>
          <a:p>
            <a:pPr lvl="2"/>
            <a:r>
              <a:rPr lang="en-US" dirty="0" smtClean="0"/>
              <a:t>File system: HDFS</a:t>
            </a:r>
          </a:p>
          <a:p>
            <a:pPr lvl="2"/>
            <a:r>
              <a:rPr lang="en-US" dirty="0" smtClean="0"/>
              <a:t>Scheduler: </a:t>
            </a:r>
            <a:r>
              <a:rPr lang="en-US" dirty="0" err="1" smtClean="0"/>
              <a:t>JobTracker</a:t>
            </a:r>
            <a:r>
              <a:rPr lang="en-US" dirty="0" smtClean="0"/>
              <a:t>/</a:t>
            </a:r>
            <a:r>
              <a:rPr lang="en-US" dirty="0" err="1" smtClean="0"/>
              <a:t>TaskTracker</a:t>
            </a:r>
            <a:endParaRPr lang="en-US" dirty="0" smtClean="0"/>
          </a:p>
          <a:p>
            <a:pPr lvl="2"/>
            <a:r>
              <a:rPr lang="en-US" dirty="0" smtClean="0"/>
              <a:t>Resource managers: Yarn, </a:t>
            </a:r>
            <a:r>
              <a:rPr lang="en-US" dirty="0" err="1" smtClean="0"/>
              <a:t>Mesos</a:t>
            </a:r>
            <a:endParaRPr lang="en-US" dirty="0" smtClean="0"/>
          </a:p>
          <a:p>
            <a:pPr lvl="2"/>
            <a:r>
              <a:rPr lang="en-US" dirty="0" smtClean="0"/>
              <a:t>Distributed databases: </a:t>
            </a:r>
            <a:r>
              <a:rPr lang="en-US" dirty="0" err="1" smtClean="0"/>
              <a:t>Hbase</a:t>
            </a:r>
            <a:r>
              <a:rPr lang="en-US" dirty="0" smtClean="0"/>
              <a:t>, Hive</a:t>
            </a:r>
          </a:p>
          <a:p>
            <a:pPr lvl="2"/>
            <a:r>
              <a:rPr lang="en-US" dirty="0" smtClean="0"/>
              <a:t>Machine learning library: Mahout</a:t>
            </a:r>
          </a:p>
          <a:p>
            <a:pPr lvl="1"/>
            <a:r>
              <a:rPr lang="en-US" dirty="0" smtClean="0"/>
              <a:t>Deployment on cluster</a:t>
            </a:r>
          </a:p>
          <a:p>
            <a:pPr lvl="2"/>
            <a:r>
              <a:rPr lang="en-US" dirty="0" smtClean="0"/>
              <a:t>Management nodes</a:t>
            </a:r>
          </a:p>
          <a:p>
            <a:pPr lvl="2"/>
            <a:r>
              <a:rPr lang="en-US" dirty="0" smtClean="0"/>
              <a:t>Storage nodes</a:t>
            </a:r>
          </a:p>
          <a:p>
            <a:pPr lvl="2"/>
            <a:r>
              <a:rPr lang="en-US" dirty="0" smtClean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Mostly same nodes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Communication via file system</a:t>
            </a:r>
          </a:p>
          <a:p>
            <a:pPr lvl="1"/>
            <a:r>
              <a:rPr lang="en-US" dirty="0" smtClean="0"/>
              <a:t>Not so smart scheduler: many data transfers between nodes</a:t>
            </a:r>
          </a:p>
          <a:p>
            <a:r>
              <a:rPr lang="en-US" dirty="0" smtClean="0"/>
              <a:t>Computational model: DAG</a:t>
            </a:r>
          </a:p>
          <a:p>
            <a:pPr lvl="1"/>
            <a:r>
              <a:rPr lang="en-US" dirty="0" smtClean="0"/>
              <a:t>No iterations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In-memory processing</a:t>
            </a:r>
          </a:p>
          <a:p>
            <a:pPr lvl="1"/>
            <a:r>
              <a:rPr lang="en-US" dirty="0" smtClean="0"/>
              <a:t>If not possible, efficient spill over to disk</a:t>
            </a:r>
          </a:p>
          <a:p>
            <a:r>
              <a:rPr lang="en-US" dirty="0" smtClean="0"/>
              <a:t>Richer computational model</a:t>
            </a:r>
          </a:p>
          <a:p>
            <a:pPr lvl="1"/>
            <a:r>
              <a:rPr lang="en-US" dirty="0" smtClean="0"/>
              <a:t>Do what you want… if you don’t care about performance</a:t>
            </a:r>
          </a:p>
          <a:p>
            <a:r>
              <a:rPr lang="en-US" dirty="0" smtClean="0"/>
              <a:t>Basic building block: RDDs</a:t>
            </a:r>
          </a:p>
          <a:p>
            <a:pPr lvl="1"/>
            <a:r>
              <a:rPr lang="en-US" dirty="0" smtClean="0"/>
              <a:t>Resilient Distributed Datasets</a:t>
            </a:r>
          </a:p>
          <a:p>
            <a:pPr lvl="1"/>
            <a:r>
              <a:rPr lang="en-US" dirty="0" smtClean="0"/>
              <a:t>Similar in spirit to </a:t>
            </a:r>
            <a:r>
              <a:rPr lang="en-US" dirty="0" err="1" smtClean="0"/>
              <a:t>dataframes</a:t>
            </a:r>
            <a:r>
              <a:rPr lang="en-US" dirty="0" smtClean="0"/>
              <a:t> in R or pandas</a:t>
            </a:r>
          </a:p>
          <a:p>
            <a:r>
              <a:rPr lang="en-US" dirty="0" smtClean="0"/>
              <a:t>Programming Spark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Scala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32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text file</a:t>
            </a:r>
          </a:p>
          <a:p>
            <a:pPr lvl="1"/>
            <a:r>
              <a:rPr lang="en-US" dirty="0" smtClean="0"/>
              <a:t>Each line is an item in RDD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list-like objects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sequence files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 smtClean="0"/>
              <a:t>: </a:t>
            </a:r>
            <a:r>
              <a:rPr lang="en-US" sz="2400" dirty="0" err="1" smtClean="0"/>
              <a:t>SparkContext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some values (as a list)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all values as list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How many elements?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Save values to file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this blows up in your</a:t>
            </a:r>
            <a:br>
              <a:rPr lang="en-US" dirty="0" smtClean="0"/>
            </a:br>
            <a:r>
              <a:rPr lang="en-US" dirty="0" smtClean="0"/>
              <a:t>           face if RDD is large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9862060">
            <a:off x="8173832" y="2187555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9862060">
            <a:off x="8173832" y="3469446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9862060">
            <a:off x="8173833" y="4404154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862060">
            <a:off x="8132072" y="5280078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function to each element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Filtering elements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Reductions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smtClean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22081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local, little need</a:t>
            </a:r>
            <a:br>
              <a:rPr lang="en-US" dirty="0" smtClean="0"/>
            </a:br>
            <a:r>
              <a:rPr lang="en-US" dirty="0" smtClean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621504" y="6009225"/>
            <a:ext cx="43017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lazy evaluation, for transformations,</a:t>
            </a:r>
            <a:br>
              <a:rPr lang="en-US" dirty="0" smtClean="0"/>
            </a:br>
            <a:r>
              <a:rPr lang="en-US" dirty="0" smtClean="0"/>
              <a:t>           results computed only when needed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 rot="19862060">
            <a:off x="7260125" y="173477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9862060">
            <a:off x="7260126" y="2810353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862060">
            <a:off x="7672384" y="4114683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can be interpreted as sets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 smtClean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very expensive operation</a:t>
            </a:r>
          </a:p>
          <a:p>
            <a:r>
              <a:rPr lang="en-US" dirty="0"/>
              <a:t>Cartesian product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V</a:t>
            </a:r>
            <a:r>
              <a:rPr lang="en-US" baseline="-25000" dirty="0"/>
              <a:t>2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data1.carthesian(data2)</a:t>
            </a:r>
            <a:r>
              <a:rPr lang="en-US" dirty="0"/>
              <a:t>: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9862060">
            <a:off x="7260125" y="2255879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6" y="4954837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convenient (or necessary) to label data for aggregation: key/value tuples, e.g.,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Key/value based operations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non-local, lots of</a:t>
            </a:r>
            <a:br>
              <a:rPr lang="en-US" dirty="0" smtClean="0"/>
            </a:br>
            <a:r>
              <a:rPr lang="en-US" dirty="0" smtClean="0"/>
              <a:t>           communication between workers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Joining </a:t>
            </a:r>
            <a:r>
              <a:rPr lang="en-US" dirty="0" smtClean="0"/>
              <a:t>key/value </a:t>
            </a:r>
            <a:r>
              <a:rPr lang="en-US" dirty="0"/>
              <a:t>pair </a:t>
            </a:r>
            <a:r>
              <a:rPr lang="en-US" dirty="0" smtClean="0"/>
              <a:t>RDDs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(K, V</a:t>
            </a:r>
            <a:r>
              <a:rPr lang="en-US" baseline="-25000" dirty="0"/>
              <a:t>1</a:t>
            </a:r>
            <a:r>
              <a:rPr lang="en-US" dirty="0" smtClean="0"/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(K, V</a:t>
            </a:r>
            <a:r>
              <a:rPr lang="en-US" baseline="-25000" dirty="0"/>
              <a:t>2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 smtClean="0"/>
              <a:t>: (K, (V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)), only common keys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 smtClean="0"/>
              <a:t>: </a:t>
            </a:r>
            <a:r>
              <a:rPr lang="en-US" dirty="0"/>
              <a:t>(K, </a:t>
            </a:r>
            <a:r>
              <a:rPr lang="en-US" dirty="0" smtClean="0"/>
              <a:t>(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2</a:t>
            </a:r>
            <a:r>
              <a:rPr lang="en-US" dirty="0" smtClean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5" y="301789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variables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21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Read-only</a:t>
            </a:r>
            <a:r>
              <a:rPr lang="en-US" dirty="0" smtClean="0"/>
              <a:t> variable cached on each worker, e.g.,</a:t>
            </a:r>
          </a:p>
          <a:p>
            <a:pPr lvl="1"/>
            <a:r>
              <a:rPr lang="en-US" dirty="0" smtClean="0"/>
              <a:t>parameter settings for algorithm</a:t>
            </a:r>
          </a:p>
          <a:p>
            <a:pPr lvl="1"/>
            <a:r>
              <a:rPr lang="en-US" dirty="0" smtClean="0"/>
              <a:t>input data for parameter sweep scenarios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[0.5, 12.3]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Never modify </a:t>
            </a:r>
            <a:r>
              <a:rPr lang="en-US" dirty="0" err="1" smtClean="0">
                <a:cs typeface="Courier New" panose="02070309020205020404" pitchFamily="49" charset="0"/>
              </a:rPr>
              <a:t>global_params</a:t>
            </a:r>
            <a:r>
              <a:rPr lang="en-US" dirty="0" smtClean="0">
                <a:cs typeface="Courier New" panose="02070309020205020404" pitchFamily="49" charset="0"/>
              </a:rPr>
              <a:t>, or even </a:t>
            </a:r>
            <a:r>
              <a:rPr lang="en-US" dirty="0" err="1" smtClean="0">
                <a:cs typeface="Courier New" panose="02070309020205020404" pitchFamily="49" charset="0"/>
              </a:rPr>
              <a:t>params</a:t>
            </a:r>
            <a:r>
              <a:rPr lang="en-US" dirty="0" smtClean="0">
                <a:cs typeface="Courier New" panose="02070309020205020404" pitchFamily="49" charset="0"/>
              </a:rPr>
              <a:t>!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value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Update-only</a:t>
            </a:r>
            <a:r>
              <a:rPr lang="en-US" dirty="0" smtClean="0"/>
              <a:t> variable</a:t>
            </a:r>
          </a:p>
          <a:p>
            <a:pPr lvl="1"/>
            <a:r>
              <a:rPr lang="en-US" dirty="0" smtClean="0"/>
              <a:t>Used for counters</a:t>
            </a:r>
          </a:p>
          <a:p>
            <a:pPr lvl="1"/>
            <a:r>
              <a:rPr lang="en-US" dirty="0" smtClean="0"/>
              <a:t>Used for cumulative sums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Update value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 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Final result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accumulators,</a:t>
            </a:r>
          </a:p>
          <a:p>
            <a:r>
              <a:rPr lang="en-US" sz="2400" i="1" dirty="0" smtClean="0"/>
              <a:t>not</a:t>
            </a:r>
            <a:r>
              <a:rPr lang="en-US" sz="2400" dirty="0" smtClean="0"/>
              <a:t> closures!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caveats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13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model is rich</a:t>
            </a:r>
          </a:p>
          <a:p>
            <a:r>
              <a:rPr lang="en-US" dirty="0" smtClean="0"/>
              <a:t>Spark is fairly easy to use</a:t>
            </a:r>
          </a:p>
          <a:p>
            <a:r>
              <a:rPr lang="en-US" dirty="0" smtClean="0"/>
              <a:t>However… </a:t>
            </a:r>
            <a:r>
              <a:rPr lang="en-US" i="1" dirty="0" smtClean="0"/>
              <a:t>very slow </a:t>
            </a:r>
            <a:r>
              <a:rPr lang="en-US" dirty="0" smtClean="0"/>
              <a:t>when used unwisely</a:t>
            </a:r>
          </a:p>
          <a:p>
            <a:r>
              <a:rPr lang="en-US" dirty="0" smtClean="0"/>
              <a:t>Even then… lots of overhead with respect to worker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consist of partitions, distributed</a:t>
            </a:r>
          </a:p>
          <a:p>
            <a:r>
              <a:rPr lang="en-US" dirty="0" smtClean="0"/>
              <a:t>Some operation require non-local data,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Shuffle: data is transferred between workers</a:t>
            </a:r>
          </a:p>
          <a:p>
            <a:pPr lvl="1"/>
            <a:r>
              <a:rPr lang="en-US" dirty="0" smtClean="0"/>
              <a:t>Expensive operation in terms of performance</a:t>
            </a:r>
          </a:p>
          <a:p>
            <a:pPr lvl="1"/>
            <a:r>
              <a:rPr lang="en-US" dirty="0" smtClean="0"/>
              <a:t>Order of operations impacts performance</a:t>
            </a:r>
          </a:p>
          <a:p>
            <a:pPr lvl="2"/>
            <a:r>
              <a:rPr lang="en-US" dirty="0" smtClean="0"/>
              <a:t>Reduce data size as much as possible before shuffle</a:t>
            </a:r>
          </a:p>
          <a:p>
            <a:pPr lvl="1"/>
            <a:r>
              <a:rPr lang="en-US" dirty="0" smtClean="0"/>
              <a:t>RDDs can be repartitioned: causes shuffle, but may improve data locality</a:t>
            </a:r>
          </a:p>
          <a:p>
            <a:pPr lvl="1"/>
            <a:r>
              <a:rPr lang="en-US" dirty="0" smtClean="0"/>
              <a:t>RDDs can be coalesced: causes shuffle, but increases partition size, so more efficient computations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Partitions can be dropped to free memory</a:t>
            </a:r>
          </a:p>
          <a:p>
            <a:pPr lvl="1"/>
            <a:r>
              <a:rPr lang="en-US" dirty="0" smtClean="0"/>
              <a:t>Need to be recomputed when needed again</a:t>
            </a:r>
          </a:p>
          <a:p>
            <a:r>
              <a:rPr lang="en-US" dirty="0" smtClean="0"/>
              <a:t>Caching/persistence: indicate that RDD will be reused later during computation: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Several strategies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 smtClean="0"/>
              <a:t>: keep as much as possible in memory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 smtClean="0"/>
              <a:t>: overflow to disk storage if necessary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 smtClean="0">
                <a:cs typeface="Courier New" panose="02070309020205020404" pitchFamily="49" charset="0"/>
              </a:rPr>
              <a:t>, </a:t>
            </a:r>
            <a:r>
              <a:rPr lang="en-US" dirty="0" smtClean="0"/>
              <a:t>: better memory efficiency, CPU intensive reads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 smtClean="0"/>
              <a:t>, …: replication on two workers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929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details about Spark, RDDs</a:t>
            </a:r>
          </a:p>
          <a:p>
            <a:r>
              <a:rPr lang="en-US" dirty="0" err="1" smtClean="0"/>
              <a:t>SQLContext</a:t>
            </a:r>
            <a:endParaRPr lang="en-US" dirty="0" smtClean="0"/>
          </a:p>
          <a:p>
            <a:pPr lvl="1"/>
            <a:r>
              <a:rPr lang="en-US" dirty="0" err="1" smtClean="0"/>
              <a:t>dataframes</a:t>
            </a:r>
            <a:r>
              <a:rPr lang="en-US" dirty="0" smtClean="0"/>
              <a:t> from</a:t>
            </a:r>
          </a:p>
          <a:p>
            <a:pPr lvl="2"/>
            <a:r>
              <a:rPr lang="en-US" dirty="0" smtClean="0"/>
              <a:t>JSON files</a:t>
            </a:r>
          </a:p>
          <a:p>
            <a:pPr lvl="2"/>
            <a:r>
              <a:rPr lang="en-US" dirty="0" smtClean="0"/>
              <a:t>JDBC</a:t>
            </a:r>
          </a:p>
          <a:p>
            <a:pPr lvl="2"/>
            <a:r>
              <a:rPr lang="en-US" dirty="0" smtClean="0"/>
              <a:t>Hive</a:t>
            </a:r>
          </a:p>
          <a:p>
            <a:pPr lvl="2"/>
            <a:r>
              <a:rPr lang="en-US" dirty="0" smtClean="0"/>
              <a:t>Parquet files</a:t>
            </a:r>
          </a:p>
          <a:p>
            <a:r>
              <a:rPr lang="en-US" dirty="0" smtClean="0"/>
              <a:t>Machine learning library </a:t>
            </a:r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smtClean="0"/>
              <a:t>statistics: hypothesis testing, significance testing</a:t>
            </a:r>
          </a:p>
          <a:p>
            <a:pPr lvl="1"/>
            <a:r>
              <a:rPr lang="en-US" dirty="0" smtClean="0"/>
              <a:t>linear models</a:t>
            </a:r>
          </a:p>
          <a:p>
            <a:pPr lvl="1"/>
            <a:r>
              <a:rPr lang="en-US" dirty="0" smtClean="0"/>
              <a:t>naïve Bayes</a:t>
            </a:r>
          </a:p>
          <a:p>
            <a:pPr lvl="1"/>
            <a:r>
              <a:rPr lang="en-US" dirty="0" smtClean="0"/>
              <a:t>decision trees, random forest</a:t>
            </a:r>
          </a:p>
          <a:p>
            <a:pPr lvl="1"/>
            <a:r>
              <a:rPr lang="en-US" dirty="0" smtClean="0"/>
              <a:t>SVD, PCA</a:t>
            </a:r>
          </a:p>
          <a:p>
            <a:pPr lvl="1"/>
            <a:r>
              <a:rPr lang="en-US" dirty="0" smtClean="0"/>
              <a:t>pattern mining</a:t>
            </a:r>
          </a:p>
          <a:p>
            <a:r>
              <a:rPr lang="en-US" dirty="0" smtClean="0"/>
              <a:t>Graph processing library </a:t>
            </a:r>
            <a:r>
              <a:rPr lang="en-US" dirty="0" err="1" smtClean="0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Lot of potential</a:t>
            </a:r>
          </a:p>
          <a:p>
            <a:r>
              <a:rPr lang="en-US" sz="2400" dirty="0" smtClean="0"/>
              <a:t>in data science!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(Relatively) rich programming paradigm</a:t>
            </a:r>
          </a:p>
          <a:p>
            <a:r>
              <a:rPr lang="en-US" dirty="0" smtClean="0"/>
              <a:t>Efficient when used well</a:t>
            </a:r>
          </a:p>
          <a:p>
            <a:r>
              <a:rPr lang="en-US" dirty="0" smtClean="0"/>
              <a:t>Support multiple models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Cython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7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Annotate Python code with type information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Shared library is 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72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Cython</a:t>
            </a:r>
            <a:r>
              <a:rPr lang="en-US" sz="2400" dirty="0" smtClean="0"/>
              <a:t> 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6989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Motivating example:</a:t>
            </a:r>
            <a:br>
              <a:rPr lang="en-US" dirty="0" smtClean="0"/>
            </a:br>
            <a:r>
              <a:rPr lang="en-US" dirty="0" smtClean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20174"/>
            <a:chOff x="304800" y="1371600"/>
            <a:chExt cx="5863144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2912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Fairly painless,</a:t>
            </a:r>
            <a:br>
              <a:rPr lang="en-US" sz="2400" dirty="0" smtClean="0"/>
            </a:br>
            <a:r>
              <a:rPr lang="en-US" sz="2400" dirty="0" smtClean="0"/>
              <a:t>don't forget to</a:t>
            </a:r>
            <a:br>
              <a:rPr lang="en-US" sz="2400" dirty="0" smtClean="0"/>
            </a:br>
            <a:r>
              <a:rPr lang="en-US" sz="2400" dirty="0" smtClean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results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like any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other</a:t>
              </a:r>
              <a:r>
                <a:rPr lang="nl-BE" dirty="0" smtClean="0"/>
                <a:t> Python module</a:t>
              </a:r>
              <a:endParaRPr lang="en-US" dirty="0" smtClean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&amp; </a:t>
            </a:r>
            <a:r>
              <a:rPr lang="en-US" dirty="0" err="1" smtClean="0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Default: </a:t>
            </a:r>
            <a:r>
              <a:rPr lang="en-US" dirty="0" err="1" smtClean="0"/>
              <a:t>Cython</a:t>
            </a:r>
            <a:r>
              <a:rPr lang="en-US" dirty="0" smtClean="0"/>
              <a:t> function not visible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total += f(a +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 smtClean="0"/>
              <a:t> will show</a:t>
            </a:r>
            <a:br>
              <a:rPr lang="en-US" sz="24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 smtClean="0"/>
              <a:t>, not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whole file: compiler directive </a:t>
            </a:r>
            <a:r>
              <a:rPr lang="en-US" i="1" dirty="0" smtClean="0"/>
              <a:t>on first line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Caveat:</a:t>
            </a:r>
          </a:p>
          <a:p>
            <a:r>
              <a:rPr lang="en-US" dirty="0" smtClean="0"/>
              <a:t>Python functions</a:t>
            </a:r>
            <a:br>
              <a:rPr lang="en-US" dirty="0" smtClean="0"/>
            </a:br>
            <a:r>
              <a:rPr lang="en-US" dirty="0" smtClean="0"/>
              <a:t>sometimes disappear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Statically defined type: used at compile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</a:t>
            </a:r>
            <a:r>
              <a:rPr lang="en-US" dirty="0" err="1" smtClean="0"/>
              <a:t>Cython</a:t>
            </a:r>
            <a:r>
              <a:rPr lang="en-US" dirty="0" smtClean="0"/>
              <a:t> keyword for declaration</a:t>
            </a:r>
          </a:p>
          <a:p>
            <a:pPr lvl="1"/>
            <a:r>
              <a:rPr lang="en-US" dirty="0" smtClean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Function parameters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types with C implementation:</a:t>
            </a:r>
            <a:r>
              <a:rPr lang="nl-BE" dirty="0" smtClean="0"/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 smtClean="0"/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 smtClean="0">
                <a:cs typeface="Courier New" panose="02070309020205020404" pitchFamily="49" charset="0"/>
              </a:rPr>
              <a:t>, e.g.,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Array of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 smtClean="0"/>
                <a:t>,</a:t>
              </a:r>
              <a:br>
                <a:rPr lang="en-US" dirty="0" smtClean="0"/>
              </a:br>
              <a:r>
                <a:rPr lang="en-US" dirty="0" smtClean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 allows</a:t>
              </a:r>
              <a:br>
                <a:rPr lang="en-US" dirty="0" smtClean="0"/>
              </a:br>
              <a:r>
                <a:rPr lang="en-US" dirty="0" smtClean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 type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1504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no maximum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in Python,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casts &amp; </a:t>
            </a:r>
            <a:r>
              <a:rPr lang="en-US" dirty="0" err="1" smtClean="0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</a:p>
          <a:p>
            <a:pPr lvl="1"/>
            <a:r>
              <a:rPr lang="en-US" dirty="0" smtClean="0"/>
              <a:t>In 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r>
              <a:rPr lang="en-US" dirty="0" smtClean="0"/>
              <a:t>Type aliases</a:t>
            </a:r>
          </a:p>
          <a:p>
            <a:pPr lvl="1"/>
            <a:r>
              <a:rPr lang="en-US" dirty="0" smtClean="0"/>
              <a:t>In C: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struct</a:t>
            </a:r>
            <a:r>
              <a:rPr lang="en-US" dirty="0" smtClean="0"/>
              <a:t> type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Declare and use variables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y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Python-like </a:t>
              </a:r>
              <a:r>
                <a:rPr lang="en-US" dirty="0"/>
                <a:t>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distance(Particle p):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315496" cy="819352"/>
            <a:chOff x="3091992" y="2293180"/>
            <a:chExt cx="5315496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31685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no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dirty="0" smtClean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 particle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Declaring pointer variable</a:t>
            </a:r>
          </a:p>
          <a:p>
            <a:endParaRPr lang="en-US" dirty="0"/>
          </a:p>
          <a:p>
            <a:r>
              <a:rPr lang="en-US" dirty="0" smtClean="0"/>
              <a:t>Address operator</a:t>
            </a:r>
          </a:p>
          <a:p>
            <a:endParaRPr lang="en-US" dirty="0"/>
          </a:p>
          <a:p>
            <a:r>
              <a:rPr lang="en-US" dirty="0" smtClean="0"/>
              <a:t>Dereferencing</a:t>
            </a:r>
          </a:p>
          <a:p>
            <a:endParaRPr lang="en-US" dirty="0"/>
          </a:p>
          <a:p>
            <a:pPr lvl="1"/>
            <a:r>
              <a:rPr lang="en-US" dirty="0" smtClean="0"/>
              <a:t>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pointer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smtClean="0"/>
              <a:t> contains address of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 smtClean="0"/>
              <a:t> is value at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Python objects expose internal data through buffer protocol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For direct access, wrap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esult = compute(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n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Almost as fast as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 smtClean="0">
                <a:cs typeface="Courier New" panose="02070309020205020404" pitchFamily="49" charset="0"/>
              </a:rPr>
              <a:t>lots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faster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than</a:t>
            </a:r>
            <a:r>
              <a:rPr lang="nl-BE" sz="2000" dirty="0">
                <a:cs typeface="Courier New" panose="02070309020205020404" pitchFamily="49" charset="0"/>
              </a:rPr>
              <a:t/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 smtClean="0">
                <a:cs typeface="Courier New" panose="02070309020205020404" pitchFamily="49" charset="0"/>
              </a:rPr>
              <a:t>pure Python</a:t>
            </a:r>
            <a:endParaRPr lang="en-US" sz="2000" dirty="0" smtClean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2D array,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 smtClean="0"/>
              <a:t>    C-layout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 smtClean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Number of dimensions: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 smtClean="0"/>
              <a:t>Shape: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 smtClean="0"/>
              <a:t>Data type: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Data 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 smtClean="0"/>
              <a:t>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 smtClean="0"/>
              <a:t>Strides: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Read only?: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Pure Python</a:t>
            </a:r>
          </a:p>
          <a:p>
            <a:pPr lvl="1"/>
            <a:r>
              <a:rPr lang="en-US" dirty="0" smtClean="0"/>
              <a:t>Can be called anywhere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low</a:t>
            </a:r>
          </a:p>
          <a:p>
            <a:r>
              <a:rPr lang="en-US" dirty="0" smtClean="0"/>
              <a:t>Pure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only be called from within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Fast, </a:t>
            </a:r>
            <a:r>
              <a:rPr lang="en-US" dirty="0" smtClean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 smtClean="0"/>
              <a:t>Python +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be called anywhere</a:t>
            </a:r>
          </a:p>
          <a:p>
            <a:pPr lvl="1"/>
            <a:r>
              <a:rPr lang="en-US" dirty="0" smtClean="0"/>
              <a:t>Can have only Python or convertible return types (e.g., no pointers)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of input parameters</a:t>
            </a:r>
          </a:p>
          <a:p>
            <a:r>
              <a:rPr lang="en-US" dirty="0" smtClean="0"/>
              <a:t>Result type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Optional, if applicable, inline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for simple functions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liminates function call overhead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303133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in </a:t>
            </a:r>
            <a:r>
              <a:rPr lang="en-US" dirty="0" err="1" smtClean="0"/>
              <a:t>Cython</a:t>
            </a:r>
            <a:r>
              <a:rPr lang="en-US" dirty="0" smtClean="0"/>
              <a:t> function is warning!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caught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 smtClean="0"/>
              <a:t> + nonsense value!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 smtClean="0"/>
              <a:t> clause to signature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 + 1)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Need not return</a:t>
              </a:r>
              <a:br>
                <a:rPr lang="en-US" dirty="0" smtClean="0"/>
              </a:br>
              <a:r>
                <a:rPr lang="en-US" dirty="0" smtClean="0"/>
                <a:t>that value to signal</a:t>
              </a:r>
              <a:br>
                <a:rPr lang="en-US" dirty="0" smtClean="0"/>
              </a:br>
              <a:r>
                <a:rPr lang="en-US" dirty="0" smtClean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'?' if value</a:t>
              </a:r>
              <a:br>
                <a:rPr lang="en-US" dirty="0" smtClean="0"/>
              </a:br>
              <a:r>
                <a:rPr lang="en-US" dirty="0" smtClean="0"/>
                <a:t>is valid return</a:t>
              </a:r>
              <a:br>
                <a:rPr lang="en-US" dirty="0" smtClean="0"/>
              </a:br>
              <a:r>
                <a:rPr lang="en-US" dirty="0" smtClean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br>
              <a:rPr lang="en-US" dirty="0" smtClean="0"/>
            </a:br>
            <a:r>
              <a:rPr lang="en-US" dirty="0" smtClean="0"/>
              <a:t>aka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 access m, x, v</a:t>
            </a:r>
          </a:p>
          <a:p>
            <a:r>
              <a:rPr lang="en-US" dirty="0" smtClean="0"/>
              <a:t>Can add arbitrary object attributes</a:t>
            </a:r>
          </a:p>
          <a:p>
            <a:r>
              <a:rPr lang="en-US" dirty="0" smtClean="0"/>
              <a:t>Attributes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Can't access m, x, v</a:t>
            </a:r>
          </a:p>
          <a:p>
            <a:r>
              <a:rPr lang="en-US" dirty="0" smtClean="0"/>
              <a:t>Can't add object attributes</a:t>
            </a:r>
          </a:p>
          <a:p>
            <a:r>
              <a:rPr lang="en-US" dirty="0" smtClean="0"/>
              <a:t>Attributes in 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371600"/>
            <a:ext cx="3640740" cy="3048000"/>
            <a:chOff x="304800" y="1371600"/>
            <a:chExt cx="3640740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3640740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48000" y="266253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884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Also called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by default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accessible outside class scope</a:t>
            </a:r>
          </a:p>
          <a:p>
            <a:endParaRPr lang="en-US" dirty="0" smtClean="0"/>
          </a:p>
          <a:p>
            <a:r>
              <a:rPr lang="en-US" dirty="0" smtClean="0"/>
              <a:t>Read only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used everywhere</a:t>
            </a:r>
          </a:p>
          <a:p>
            <a:endParaRPr lang="en-US" dirty="0" smtClean="0"/>
          </a:p>
          <a:p>
            <a:r>
              <a:rPr lang="en-US" dirty="0" smtClean="0"/>
              <a:t>Public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var.setter</a:t>
            </a:r>
            <a:r>
              <a:rPr lang="en-US" dirty="0" smtClean="0"/>
              <a:t>: setter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__get__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__set__</a:t>
            </a:r>
            <a:r>
              <a:rPr lang="en-US" dirty="0" smtClean="0"/>
              <a:t>: setter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599" y="20050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377384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property momentum: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__get__(self):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dynamic memory allocation (e.g.,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construction</a:t>
            </a:r>
          </a:p>
          <a:p>
            <a:pPr lvl="1"/>
            <a:r>
              <a:rPr lang="en-US" i="1" dirty="0" smtClean="0"/>
              <a:t>Don't </a:t>
            </a:r>
            <a:r>
              <a:rPr lang="en-US" dirty="0" smtClean="0"/>
              <a:t>allocate memory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Avoids memory leaks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memory deallocation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destruction</a:t>
            </a:r>
          </a:p>
          <a:p>
            <a:pPr lvl="1"/>
            <a:r>
              <a:rPr lang="en-US" dirty="0" smtClean="0"/>
              <a:t>Avoids segmentation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 types can inherit from</a:t>
            </a:r>
          </a:p>
          <a:p>
            <a:pPr lvl="1"/>
            <a:r>
              <a:rPr lang="en-US" dirty="0" smtClean="0"/>
              <a:t>Single superclass only</a:t>
            </a:r>
          </a:p>
          <a:p>
            <a:pPr lvl="1"/>
            <a:r>
              <a:rPr lang="en-US" dirty="0" smtClean="0"/>
              <a:t>Superclass is build-in class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/>
              <a:t>), or extension type</a:t>
            </a:r>
          </a:p>
          <a:p>
            <a:pPr lvl="1"/>
            <a:r>
              <a:rPr lang="en-US" dirty="0" smtClean="0"/>
              <a:t>Superclass can not be regular Python class</a:t>
            </a:r>
          </a:p>
          <a:p>
            <a:r>
              <a:rPr lang="en-US" dirty="0" smtClean="0"/>
              <a:t>Python classes can inherit from extension types</a:t>
            </a:r>
          </a:p>
          <a:p>
            <a:pPr lvl="1"/>
            <a:r>
              <a:rPr lang="en-US" dirty="0" smtClean="0"/>
              <a:t>Can not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</a:p>
          <a:p>
            <a:pPr lvl="1"/>
            <a:r>
              <a:rPr lang="en-US" dirty="0" smtClean="0"/>
              <a:t>Can not override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&amp; thread safety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Python interpreter </a:t>
            </a:r>
            <a:r>
              <a:rPr lang="en-US" dirty="0" err="1" smtClean="0"/>
              <a:t>CPython</a:t>
            </a:r>
            <a:endParaRPr lang="en-US" dirty="0" smtClean="0"/>
          </a:p>
          <a:p>
            <a:pPr lvl="1"/>
            <a:r>
              <a:rPr lang="en-US" b="1" i="1" dirty="0" smtClean="0"/>
              <a:t>not</a:t>
            </a:r>
            <a:r>
              <a:rPr lang="en-US" dirty="0" smtClean="0"/>
              <a:t> thread-safe!</a:t>
            </a:r>
          </a:p>
          <a:p>
            <a:pPr lvl="1"/>
            <a:r>
              <a:rPr lang="en-US" dirty="0" smtClean="0"/>
              <a:t>only one thread can access an object</a:t>
            </a:r>
          </a:p>
          <a:p>
            <a:pPr lvl="1"/>
            <a:r>
              <a:rPr lang="en-US" dirty="0" smtClean="0"/>
              <a:t>enforced by the GIL (Global Interpreter Lock)</a:t>
            </a:r>
          </a:p>
          <a:p>
            <a:pPr lvl="2"/>
            <a:r>
              <a:rPr lang="en-US" dirty="0" smtClean="0"/>
              <a:t>Okay for operations with high latency</a:t>
            </a:r>
          </a:p>
          <a:p>
            <a:pPr lvl="3"/>
            <a:r>
              <a:rPr lang="en-US" dirty="0" smtClean="0"/>
              <a:t>I/O</a:t>
            </a:r>
          </a:p>
          <a:p>
            <a:pPr lvl="3"/>
            <a:r>
              <a:rPr lang="en-US" dirty="0" smtClean="0"/>
              <a:t>networking</a:t>
            </a:r>
          </a:p>
          <a:p>
            <a:pPr lvl="2"/>
            <a:r>
              <a:rPr lang="en-US" b="1" i="1" dirty="0" smtClean="0">
                <a:solidFill>
                  <a:srgbClr val="C00000"/>
                </a:solidFill>
              </a:rPr>
              <a:t>Not okay</a:t>
            </a:r>
            <a:r>
              <a:rPr lang="en-US" dirty="0" smtClean="0"/>
              <a:t> for computationally intensive code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33833" y="5397910"/>
            <a:ext cx="55237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GIL is problematic for scientific computing!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46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in </a:t>
            </a:r>
            <a:r>
              <a:rPr lang="en-US" dirty="0" err="1" smtClean="0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OpenMP</a:t>
            </a:r>
            <a:r>
              <a:rPr lang="en-US" dirty="0" smtClean="0"/>
              <a:t> under the hood</a:t>
            </a:r>
          </a:p>
          <a:p>
            <a:r>
              <a:rPr lang="en-US" dirty="0" smtClean="0"/>
              <a:t>Single construct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prange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implemented using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r>
              <a:rPr lang="en-US" dirty="0" smtClean="0"/>
              <a:t>Restrictions</a:t>
            </a:r>
          </a:p>
          <a:p>
            <a:pPr lvl="1"/>
            <a:r>
              <a:rPr lang="en-US" dirty="0" smtClean="0"/>
              <a:t>No use of Python objects in loop body!</a:t>
            </a:r>
          </a:p>
          <a:p>
            <a:pPr lvl="1"/>
            <a:r>
              <a:rPr lang="en-US" dirty="0" smtClean="0"/>
              <a:t>Iterations must be independent</a:t>
            </a:r>
          </a:p>
          <a:p>
            <a:pPr lvl="1"/>
            <a:r>
              <a:rPr lang="en-US" dirty="0" smtClean="0"/>
              <a:t>No break in loop 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sparse linear algebra</a:t>
            </a:r>
          </a:p>
          <a:p>
            <a:r>
              <a:rPr lang="en-US" dirty="0" smtClean="0"/>
              <a:t>Pandas: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hlinkClick r:id="rId2"/>
              </a:rPr>
              <a:t>http://scipy.org/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 set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55405" y="1690689"/>
            <a:ext cx="7837402" cy="3539430"/>
            <a:chOff x="196645" y="1218739"/>
            <a:chExt cx="7837402" cy="3539430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96645" y="1218739"/>
              <a:ext cx="7837402" cy="35394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cimport cython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cython.boundscheck(False)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cdef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julia_set(double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complex[:] domain, int[:]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i, length = len(domain)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 complex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nogil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prange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(length, schedule='guided'):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domain[i]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while (iterations[i] 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300 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z.real*z.real + z.imag*z.imag 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iterations[i] += 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36570" y="1220913"/>
              <a:ext cx="79130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julia.pyx</a:t>
              </a:r>
              <a:endParaRPr lang="nl-BE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00" y="3736258"/>
            <a:ext cx="1721369" cy="2353130"/>
            <a:chOff x="156700" y="3736258"/>
            <a:chExt cx="1721369" cy="2353130"/>
          </a:xfrm>
        </p:grpSpPr>
        <p:grpSp>
          <p:nvGrpSpPr>
            <p:cNvPr id="6" name="Group 5"/>
            <p:cNvGrpSpPr/>
            <p:nvPr/>
          </p:nvGrpSpPr>
          <p:grpSpPr>
            <a:xfrm>
              <a:off x="156700" y="4414685"/>
              <a:ext cx="1721369" cy="1674703"/>
              <a:chOff x="5677086" y="1778634"/>
              <a:chExt cx="1721369" cy="167470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77086" y="2807006"/>
                <a:ext cx="17213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Context with</a:t>
                </a:r>
                <a:br>
                  <a:rPr lang="en-US" dirty="0" smtClean="0"/>
                </a:br>
                <a:r>
                  <a:rPr lang="en-US" dirty="0" smtClean="0"/>
                  <a:t>GIL switched off</a:t>
                </a:r>
                <a:endParaRPr lang="nl-BE" dirty="0"/>
              </a:p>
            </p:txBody>
          </p:sp>
          <p:cxnSp>
            <p:nvCxnSpPr>
              <p:cNvPr id="8" name="Straight Arrow Connector 7"/>
              <p:cNvCxnSpPr>
                <a:stCxn id="7" idx="0"/>
              </p:cNvCxnSpPr>
              <p:nvPr/>
            </p:nvCxnSpPr>
            <p:spPr>
              <a:xfrm flipV="1">
                <a:off x="6537771" y="1778634"/>
                <a:ext cx="152653" cy="10283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Left Brace 9"/>
            <p:cNvSpPr/>
            <p:nvPr/>
          </p:nvSpPr>
          <p:spPr>
            <a:xfrm>
              <a:off x="1243594" y="3736258"/>
              <a:ext cx="211581" cy="13453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2482" y="3795252"/>
            <a:ext cx="1348511" cy="2185886"/>
            <a:chOff x="490989" y="3626503"/>
            <a:chExt cx="1348511" cy="2185886"/>
          </a:xfrm>
        </p:grpSpPr>
        <p:grpSp>
          <p:nvGrpSpPr>
            <p:cNvPr id="15" name="Group 14"/>
            <p:cNvGrpSpPr/>
            <p:nvPr/>
          </p:nvGrpSpPr>
          <p:grpSpPr>
            <a:xfrm>
              <a:off x="490989" y="4240166"/>
              <a:ext cx="1348511" cy="1572223"/>
              <a:chOff x="6011375" y="1604115"/>
              <a:chExt cx="1348511" cy="157222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011375" y="2807006"/>
                <a:ext cx="134851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parallel loop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0"/>
              </p:cNvCxnSpPr>
              <p:nvPr/>
            </p:nvCxnSpPr>
            <p:spPr>
              <a:xfrm flipH="1" flipV="1">
                <a:off x="6685630" y="1604115"/>
                <a:ext cx="1" cy="1202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 flipH="1">
              <a:off x="867330" y="3626503"/>
              <a:ext cx="217751" cy="124699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18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 set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2" y="1519805"/>
            <a:ext cx="3645307" cy="25704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689436" y="1519805"/>
            <a:ext cx="3677819" cy="2575423"/>
            <a:chOff x="4689436" y="1411653"/>
            <a:chExt cx="3677819" cy="25754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36" y="1411653"/>
              <a:ext cx="3677819" cy="2575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507329"/>
                </p:ext>
              </p:extLst>
            </p:nvPr>
          </p:nvGraphicFramePr>
          <p:xfrm>
            <a:off x="7039896" y="2812204"/>
            <a:ext cx="957525" cy="678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9" name="Equation" r:id="rId5" imgW="609480" imgH="431640" progId="Equation.3">
                    <p:embed/>
                  </p:oleObj>
                </mc:Choice>
                <mc:Fallback>
                  <p:oleObj name="Equation" r:id="rId5" imgW="60948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039896" y="2812204"/>
                          <a:ext cx="957525" cy="6782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846242" y="4208206"/>
            <a:ext cx="3619657" cy="2515197"/>
            <a:chOff x="846242" y="4208206"/>
            <a:chExt cx="3619657" cy="2515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42" y="4208206"/>
              <a:ext cx="3619657" cy="251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911376"/>
                </p:ext>
              </p:extLst>
            </p:nvPr>
          </p:nvGraphicFramePr>
          <p:xfrm>
            <a:off x="1492507" y="5393557"/>
            <a:ext cx="1935162" cy="677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0" name="Equation" r:id="rId8" imgW="1231560" imgH="431640" progId="Equation.3">
                    <p:embed/>
                  </p:oleObj>
                </mc:Choice>
                <mc:Fallback>
                  <p:oleObj name="Equation" r:id="rId8" imgW="123156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492507" y="5393557"/>
                          <a:ext cx="1935162" cy="677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133599" y="1936190"/>
            <a:ext cx="2065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Pure python: 2350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schedules supported</a:t>
            </a:r>
          </a:p>
          <a:p>
            <a:pPr lvl="1"/>
            <a:r>
              <a:rPr lang="en-US" dirty="0" smtClean="0"/>
              <a:t>static: work divided equally among threads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dynamic: work assigned to threads requesting it, default chunk size = 1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guided: work assigned to threads requesting it, decreasing over time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runtime: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omp.set_schedule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OMP_SCHEDULE</a:t>
            </a:r>
            <a:r>
              <a:rPr lang="en-US" dirty="0" smtClean="0"/>
              <a:t> environment variable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799303" y="2713703"/>
            <a:ext cx="5530644" cy="344129"/>
            <a:chOff x="1799303" y="2713703"/>
            <a:chExt cx="5530644" cy="344129"/>
          </a:xfrm>
        </p:grpSpPr>
        <p:sp>
          <p:nvSpPr>
            <p:cNvPr id="5" name="Rectangle 4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96845" y="3793509"/>
            <a:ext cx="5530644" cy="344129"/>
            <a:chOff x="1799303" y="2713703"/>
            <a:chExt cx="5530644" cy="344129"/>
          </a:xfrm>
        </p:grpSpPr>
        <p:sp>
          <p:nvSpPr>
            <p:cNvPr id="23" name="Rectangle 22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4387" y="4944164"/>
            <a:ext cx="5530644" cy="344129"/>
            <a:chOff x="1799303" y="2713703"/>
            <a:chExt cx="5530644" cy="344129"/>
          </a:xfrm>
        </p:grpSpPr>
        <p:sp>
          <p:nvSpPr>
            <p:cNvPr id="40" name="Rectangle 39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696928" y="6113109"/>
            <a:ext cx="17679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Cfr</a:t>
            </a:r>
            <a:r>
              <a:rPr lang="en-US" sz="2400" dirty="0" smtClean="0"/>
              <a:t>. </a:t>
            </a:r>
            <a:r>
              <a:rPr lang="en-US" sz="2400" dirty="0" err="1" smtClean="0"/>
              <a:t>OpenMP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5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Inferred automatically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55405" y="2388779"/>
            <a:ext cx="6232796" cy="2800767"/>
            <a:chOff x="196645" y="1218739"/>
            <a:chExt cx="6232796" cy="2800767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6232796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libc.math cimport sqrt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cpdef double compute_pi(long 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delta = 1.0/n, total_sum = 0.0, x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long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nogil: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prange(n, schedule='static'):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x = -1.0 + i*delta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total_sum += sqrt(1.0 - x*x)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4.0*total_sum/n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5589" y="1220913"/>
              <a:ext cx="887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pi_lib.pyx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5485" y="4611329"/>
            <a:ext cx="2726196" cy="1526823"/>
            <a:chOff x="3195485" y="4611329"/>
            <a:chExt cx="2726196" cy="1526823"/>
          </a:xfrm>
        </p:grpSpPr>
        <p:sp>
          <p:nvSpPr>
            <p:cNvPr id="7" name="Oval 6"/>
            <p:cNvSpPr/>
            <p:nvPr/>
          </p:nvSpPr>
          <p:spPr>
            <a:xfrm>
              <a:off x="3569110" y="4611329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10" idx="0"/>
              <a:endCxn id="7" idx="4"/>
            </p:cNvCxnSpPr>
            <p:nvPr/>
          </p:nvCxnSpPr>
          <p:spPr>
            <a:xfrm flipH="1" flipV="1">
              <a:off x="3760839" y="4866967"/>
              <a:ext cx="797744" cy="90185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95485" y="5768820"/>
              <a:ext cx="272619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Reduction on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059" y="4404852"/>
            <a:ext cx="2430987" cy="1733300"/>
            <a:chOff x="3195485" y="4404852"/>
            <a:chExt cx="2430987" cy="1733300"/>
          </a:xfrm>
        </p:grpSpPr>
        <p:sp>
          <p:nvSpPr>
            <p:cNvPr id="14" name="Oval 13"/>
            <p:cNvSpPr/>
            <p:nvPr/>
          </p:nvSpPr>
          <p:spPr>
            <a:xfrm>
              <a:off x="5243014" y="4404852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6" idx="0"/>
              <a:endCxn id="14" idx="4"/>
            </p:cNvCxnSpPr>
            <p:nvPr/>
          </p:nvCxnSpPr>
          <p:spPr>
            <a:xfrm flipV="1">
              <a:off x="4057356" y="4660490"/>
              <a:ext cx="1377387" cy="1108330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95485" y="5768820"/>
              <a:ext cx="172374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dirty="0" smtClean="0"/>
                <a:t> thread-private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83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dirty="0" smtClean="0"/>
              <a:t> for specifying extra options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45573" y="2388779"/>
            <a:ext cx="7590539" cy="2554545"/>
            <a:chOff x="196645" y="1218739"/>
            <a:chExt cx="7590539" cy="2554545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7590539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distutils.core import setup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distutils.extension import Extension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Cython.Distutils import build_ext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cmdclass={'build_ext': build_ext},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ext_modules=[Extension('pi_lib', ['pi_lib.pyx'],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extra_compile_args=['-fopenmp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'],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extra_link_args=['-fopenmp'])]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61269" y="1220913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44363" y="4676684"/>
            <a:ext cx="1551499" cy="1247001"/>
            <a:chOff x="5290097" y="1893148"/>
            <a:chExt cx="1551499" cy="1247001"/>
          </a:xfrm>
        </p:grpSpPr>
        <p:sp>
          <p:nvSpPr>
            <p:cNvPr id="8" name="TextBox 7"/>
            <p:cNvSpPr txBox="1"/>
            <p:nvPr/>
          </p:nvSpPr>
          <p:spPr>
            <a:xfrm>
              <a:off x="5290097" y="2493818"/>
              <a:ext cx="133690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compile and</a:t>
              </a:r>
            </a:p>
            <a:p>
              <a:r>
                <a:rPr lang="en-US" dirty="0" smtClean="0"/>
                <a:t>link options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5958549" y="1893148"/>
              <a:ext cx="883047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27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Only needed when C-level access is required!</a:t>
            </a:r>
          </a:p>
          <a:p>
            <a:r>
              <a:rPr lang="en-US" dirty="0" smtClean="0"/>
              <a:t>Implementation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Implementation of all functions, except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 smtClean="0"/>
              <a:t>Class definitions, but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attributes</a:t>
            </a:r>
            <a:endParaRPr lang="en-US" dirty="0"/>
          </a:p>
          <a:p>
            <a:r>
              <a:rPr lang="en-US" dirty="0" smtClean="0"/>
              <a:t>Declarations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C-level declarations: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/>
              <a:t>Implementation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/>
              <a:t> functions</a:t>
            </a:r>
          </a:p>
          <a:p>
            <a:r>
              <a:rPr lang="en-US" dirty="0" smtClean="0"/>
              <a:t>Declaration file + implementation file</a:t>
            </a:r>
            <a:br>
              <a:rPr lang="en-US" dirty="0" smtClean="0"/>
            </a:br>
            <a:r>
              <a:rPr lang="en-US" dirty="0" smtClean="0"/>
              <a:t>              = one namespace!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</a:p>
            <a:p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1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Fairly simple to use</a:t>
            </a:r>
          </a:p>
          <a:p>
            <a:pPr lvl="2"/>
            <a:r>
              <a:rPr lang="en-US" dirty="0" smtClean="0"/>
              <a:t>Offers excellent speedups when use wisely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Good understanding of Python and C/C++</a:t>
            </a:r>
          </a:p>
          <a:p>
            <a:pPr lvl="2"/>
            <a:r>
              <a:rPr lang="en-US" dirty="0" smtClean="0"/>
              <a:t>Python only!</a:t>
            </a:r>
          </a:p>
          <a:p>
            <a:r>
              <a:rPr lang="en-US" dirty="0" smtClean="0"/>
              <a:t>Features not covered here: wrapping C/C++ code</a:t>
            </a:r>
          </a:p>
          <a:p>
            <a:pPr lvl="1"/>
            <a:r>
              <a:rPr lang="en-US" dirty="0" smtClean="0"/>
              <a:t>Pro: low overhead compared to, e.g., SWIG</a:t>
            </a:r>
          </a:p>
          <a:p>
            <a:pPr lvl="1"/>
            <a:r>
              <a:rPr lang="en-US" dirty="0" smtClean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/>
              <a:t> </a:t>
            </a:r>
            <a:r>
              <a:rPr lang="en-US" dirty="0" smtClean="0"/>
              <a:t>website: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://cython.org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Cython</a:t>
            </a:r>
            <a:r>
              <a:rPr lang="en-US" dirty="0" smtClean="0"/>
              <a:t> </a:t>
            </a:r>
            <a:r>
              <a:rPr lang="en-US" dirty="0"/>
              <a:t>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Smith, Kurt (2015) </a:t>
            </a:r>
            <a:r>
              <a:rPr lang="en-US" i="1" dirty="0" err="1" smtClean="0"/>
              <a:t>Cython</a:t>
            </a:r>
            <a:r>
              <a:rPr lang="en-US" dirty="0" smtClean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Interfacing Python and C/C++/Fortran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typically much slower than C/C++/Fortran</a:t>
            </a:r>
          </a:p>
          <a:p>
            <a:pPr lvl="1"/>
            <a:r>
              <a:rPr lang="en-US" dirty="0" smtClean="0"/>
              <a:t>Implement </a:t>
            </a:r>
            <a:r>
              <a:rPr lang="en-US" i="1" dirty="0" smtClean="0">
                <a:solidFill>
                  <a:srgbClr val="FF0000"/>
                </a:solidFill>
              </a:rPr>
              <a:t>performance critical code </a:t>
            </a:r>
            <a:r>
              <a:rPr lang="en-US" dirty="0" smtClean="0"/>
              <a:t>in C/C++/Fortran</a:t>
            </a:r>
          </a:p>
          <a:p>
            <a:r>
              <a:rPr lang="en-US" dirty="0" smtClean="0"/>
              <a:t>Python is excellent glue language/prototyping environment</a:t>
            </a:r>
          </a:p>
          <a:p>
            <a:pPr lvl="1"/>
            <a:r>
              <a:rPr lang="en-US" dirty="0" smtClean="0"/>
              <a:t>Use existing shared libraries</a:t>
            </a:r>
          </a:p>
          <a:p>
            <a:pPr lvl="1"/>
            <a:r>
              <a:rPr lang="en-US" dirty="0" smtClean="0"/>
              <a:t>Wrap your own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in Python standard library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Quite straightforward</a:t>
            </a:r>
          </a:p>
          <a:p>
            <a:pPr lvl="1"/>
            <a:r>
              <a:rPr lang="en-US" dirty="0" smtClean="0"/>
              <a:t>Part of standard distribution, so readily available</a:t>
            </a:r>
          </a:p>
          <a:p>
            <a:r>
              <a:rPr lang="en-US" dirty="0" smtClean="0">
                <a:hlinkClick r:id="rId3" action="ppaction://hlinksldjump"/>
              </a:rPr>
              <a:t>SWIG</a:t>
            </a:r>
            <a:r>
              <a:rPr lang="en-US" dirty="0" smtClean="0"/>
              <a:t> (</a:t>
            </a:r>
            <a:r>
              <a:rPr lang="en-US" dirty="0"/>
              <a:t>Simplified Wrapper and Interface </a:t>
            </a:r>
            <a:r>
              <a:rPr lang="en-US" dirty="0" smtClean="0"/>
              <a:t>Generator)</a:t>
            </a:r>
          </a:p>
          <a:p>
            <a:pPr lvl="1"/>
            <a:r>
              <a:rPr lang="en-US" dirty="0" smtClean="0"/>
              <a:t>More complex</a:t>
            </a:r>
          </a:p>
          <a:p>
            <a:pPr lvl="1"/>
            <a:r>
              <a:rPr lang="en-US" dirty="0" smtClean="0"/>
              <a:t>Supports C++</a:t>
            </a:r>
          </a:p>
          <a:p>
            <a:pPr lvl="1"/>
            <a:r>
              <a:rPr lang="en-US" dirty="0" smtClean="0"/>
              <a:t>Can make many languages interface with C/C++, e.g., Perl, Ruby, </a:t>
            </a:r>
            <a:r>
              <a:rPr lang="en-US" dirty="0" err="1" smtClean="0"/>
              <a:t>Tcl</a:t>
            </a:r>
            <a:r>
              <a:rPr lang="en-US" dirty="0" smtClean="0"/>
              <a:t>, </a:t>
            </a:r>
            <a:r>
              <a:rPr lang="en-US" dirty="0" err="1" smtClean="0"/>
              <a:t>Lua</a:t>
            </a:r>
            <a:r>
              <a:rPr lang="en-US" dirty="0" smtClean="0"/>
              <a:t>, Octave, R, Java,…</a:t>
            </a:r>
          </a:p>
          <a:p>
            <a:r>
              <a:rPr lang="en-US" dirty="0" smtClean="0">
                <a:hlinkClick r:id="rId4" action="ppaction://hlinksldjump"/>
              </a:rPr>
              <a:t>f2py</a:t>
            </a:r>
            <a:endParaRPr lang="en-US" dirty="0" smtClean="0"/>
          </a:p>
          <a:p>
            <a:pPr lvl="1"/>
            <a:r>
              <a:rPr lang="en-US" dirty="0" smtClean="0"/>
              <a:t>Fortran 90/95, some 2003</a:t>
            </a:r>
          </a:p>
          <a:p>
            <a:pPr lvl="1"/>
            <a:r>
              <a:rPr lang="en-US" dirty="0" smtClean="0"/>
              <a:t>Quite straightforward</a:t>
            </a:r>
          </a:p>
          <a:p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Two-way integration between C++ and Python</a:t>
            </a:r>
          </a:p>
          <a:p>
            <a:pPr lvl="1"/>
            <a:r>
              <a:rPr lang="en-US" dirty="0" smtClean="0"/>
              <a:t>May be overkill, harder to use, let's not go there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map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example: logistic map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shared library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ibmy_stuff.so: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</a:t>
            </a:r>
            <a:r>
              <a:rPr lang="en-US" sz="2000" dirty="0" err="1" smtClean="0"/>
              <a:t>gcc</a:t>
            </a:r>
            <a:r>
              <a:rPr lang="en-US" sz="2000" dirty="0" smtClean="0"/>
              <a:t> 4.6+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 smtClean="0"/>
              <a:t>Best to do with C main function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Better: write some unit test (</a:t>
            </a:r>
            <a:r>
              <a:rPr lang="en-US" sz="2400" dirty="0" err="1" smtClean="0"/>
              <a:t>CUnit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Best done in C!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library from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Simplest option: using </a:t>
            </a:r>
            <a:r>
              <a:rPr lang="en-US" dirty="0" err="1" smtClean="0"/>
              <a:t>ctypes</a:t>
            </a:r>
            <a:r>
              <a:rPr lang="en-US" dirty="0" smtClean="0"/>
              <a:t> in 4 easy steps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ctypes</a:t>
            </a:r>
            <a:r>
              <a:rPr lang="en-US" dirty="0" smtClean="0"/>
              <a:t> module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Load shared library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(0.5, 3.2, 1000))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&amp;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 distribution for Python</a:t>
            </a:r>
          </a:p>
          <a:p>
            <a:pPr lvl="1"/>
            <a:r>
              <a:rPr lang="en-US" dirty="0" smtClean="0"/>
              <a:t>stand-alone installer</a:t>
            </a:r>
          </a:p>
          <a:p>
            <a:pPr lvl="1"/>
            <a:r>
              <a:rPr lang="en-US" dirty="0" err="1" smtClean="0"/>
              <a:t>conda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Optimized libraries, e.g.,</a:t>
            </a:r>
          </a:p>
          <a:p>
            <a:pPr lvl="1"/>
            <a:r>
              <a:rPr lang="en-US" dirty="0" err="1" smtClean="0"/>
              <a:t>numpy</a:t>
            </a:r>
            <a:r>
              <a:rPr lang="en-US" dirty="0" smtClean="0"/>
              <a:t> optimization/extensions, e.g., </a:t>
            </a:r>
            <a:r>
              <a:rPr lang="en-US" dirty="0" err="1" smtClean="0"/>
              <a:t>numpy.random_intel</a:t>
            </a:r>
            <a:endParaRPr lang="en-US" dirty="0" smtClean="0"/>
          </a:p>
          <a:p>
            <a:pPr lvl="1"/>
            <a:r>
              <a:rPr lang="en-US" dirty="0" smtClean="0"/>
              <a:t>thread scheduling with TBB</a:t>
            </a:r>
          </a:p>
          <a:p>
            <a:pPr lvl="1"/>
            <a:r>
              <a:rPr lang="en-US" dirty="0" smtClean="0"/>
              <a:t>optimized mpi4py using Intel MPI</a:t>
            </a:r>
          </a:p>
          <a:p>
            <a:pPr lvl="1"/>
            <a:r>
              <a:rPr lang="en-US" dirty="0" smtClean="0"/>
              <a:t>optimized </a:t>
            </a:r>
            <a:r>
              <a:rPr lang="en-US" dirty="0" err="1" smtClean="0"/>
              <a:t>scikit</a:t>
            </a:r>
            <a:r>
              <a:rPr lang="en-US" dirty="0" smtClean="0"/>
              <a:t>-learn through </a:t>
            </a:r>
            <a:r>
              <a:rPr lang="en-US" dirty="0" err="1" smtClean="0"/>
              <a:t>pyDAAL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2989736"/>
            <a:ext cx="583264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--add channels  intel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install  intelpython3_full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log_map.py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types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/>
                <a:gridCol w="2914884"/>
                <a:gridCol w="1901011"/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 smtClean="0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structures: points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(p1.y - p2.y)*(p1.y - p2.y));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structures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arrays: statistics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arrays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lib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Varies with data size,</a:t>
            </a:r>
            <a:br>
              <a:rPr lang="en-US" sz="2000" dirty="0" smtClean="0"/>
            </a:br>
            <a:r>
              <a:rPr lang="en-US" sz="2000" dirty="0" smtClean="0"/>
              <a:t>hence wrapper function</a:t>
            </a:r>
            <a:br>
              <a:rPr lang="en-US" sz="2000" dirty="0" smtClean="0"/>
            </a:br>
            <a:r>
              <a:rPr lang="en-US" sz="2000" dirty="0" smtClean="0"/>
              <a:t>to set type to right size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* n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the math…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8331127" cy="3539430"/>
            <a:chOff x="691677" y="1252504"/>
            <a:chExt cx="8331127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8331127" cy="35394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42142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types</a:t>
            </a:r>
            <a:r>
              <a:rPr lang="en-US" dirty="0" smtClean="0"/>
              <a:t>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C and C shared libraries is relatively straightforward</a:t>
            </a:r>
          </a:p>
          <a:p>
            <a:r>
              <a:rPr lang="en-US" dirty="0" smtClean="0"/>
              <a:t>Proper data type mapping helps a lot</a:t>
            </a:r>
          </a:p>
          <a:p>
            <a:pPr lvl="1"/>
            <a:r>
              <a:rPr lang="en-US" dirty="0" smtClean="0"/>
              <a:t>Map C structures to Python classes (inherit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Arrays are a nuisance</a:t>
            </a:r>
          </a:p>
          <a:p>
            <a:pPr lvl="1"/>
            <a:r>
              <a:rPr lang="en-US" dirty="0" smtClean="0"/>
              <a:t>Write wrapper function that constructs and assigns the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&amp; C++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class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3305824"/>
            <a:ext cx="6939720" cy="3416320"/>
            <a:chOff x="691677" y="1541691"/>
            <a:chExt cx="6939720" cy="341632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939720" cy="3416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Point::Point(double x, double y)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this-&gt;x =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this-&gt;y =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q)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));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08898" y="4604931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point.cxx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99592" y="1394360"/>
            <a:ext cx="6939720" cy="1754326"/>
            <a:chOff x="691677" y="1412776"/>
            <a:chExt cx="6939720" cy="175432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93972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q);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47823" y="281180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Just-in-time compilation: faster than python</a:t>
            </a:r>
          </a:p>
          <a:p>
            <a:pPr lvl="2"/>
            <a:r>
              <a:rPr lang="en-US" dirty="0" smtClean="0"/>
              <a:t>Programs must run for considerable time</a:t>
            </a:r>
          </a:p>
          <a:p>
            <a:pPr lvl="2"/>
            <a:r>
              <a:rPr lang="en-US" dirty="0" smtClean="0"/>
              <a:t>Programs mostly in Python, little use of external libraries (C,…)</a:t>
            </a:r>
          </a:p>
          <a:p>
            <a:pPr lvl="1"/>
            <a:r>
              <a:rPr lang="en-US" dirty="0" smtClean="0"/>
              <a:t>Saves memory</a:t>
            </a:r>
          </a:p>
          <a:p>
            <a:pPr lvl="1"/>
            <a:r>
              <a:rPr lang="en-US" dirty="0" smtClean="0"/>
              <a:t>Python 2.7.x compatible</a:t>
            </a:r>
          </a:p>
          <a:p>
            <a:pPr lvl="2"/>
            <a:r>
              <a:rPr lang="en-US" dirty="0" smtClean="0"/>
              <a:t>Supports most of standard library</a:t>
            </a:r>
          </a:p>
          <a:p>
            <a:pPr lvl="2"/>
            <a:r>
              <a:rPr lang="en-US" dirty="0" smtClean="0"/>
              <a:t>Supports many third party libraries</a:t>
            </a:r>
          </a:p>
          <a:p>
            <a:pPr lvl="1"/>
            <a:r>
              <a:rPr lang="en-US" dirty="0" smtClean="0"/>
              <a:t>Python 3.3.x support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494566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When lucky, may be 10 </a:t>
            </a:r>
            <a:r>
              <a:rPr lang="en-US" sz="2000" dirty="0" smtClean="0">
                <a:sym typeface="Symbol" panose="05050102010706020507" pitchFamily="18" charset="2"/>
              </a:rPr>
              <a:t></a:t>
            </a:r>
            <a:r>
              <a:rPr lang="en-US" sz="2000" dirty="0" smtClean="0"/>
              <a:t> faster, free lunch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interface file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interface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module name: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Needs not be identical</a:t>
              </a:r>
              <a:br>
                <a:rPr lang="en-US" dirty="0" smtClean="0"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to C++ class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swig  -python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Creates: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shared library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g++  -O2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/include/python2.7 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242040"/>
            <a:ext cx="8731878" cy="5355312"/>
            <a:chOff x="441028" y="1233494"/>
            <a:chExt cx="873187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873187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/include/python2.7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-lpython2.7 -lm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$(CXX) $(CXXFLAGS)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: point_wrap.cxx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$(CXX) $(CXXFLAGS) -c $&lt;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swig -python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8188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file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Stats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 smtClean="0"/>
                <a:t> Python function</a:t>
              </a:r>
              <a:br>
                <a:rPr lang="en-US" sz="2000" dirty="0" smtClean="0"/>
              </a:br>
              <a:r>
                <a:rPr lang="en-US" sz="2000" dirty="0" smtClean="0"/>
                <a:t>creates array of C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range(n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SWIG is somewhat more complex</a:t>
            </a:r>
          </a:p>
          <a:p>
            <a:pPr lvl="1"/>
            <a:r>
              <a:rPr lang="en-US" dirty="0" smtClean="0"/>
              <a:t>Interface file must be created</a:t>
            </a:r>
          </a:p>
          <a:p>
            <a:r>
              <a:rPr lang="en-US" dirty="0"/>
              <a:t>D</a:t>
            </a:r>
            <a:r>
              <a:rPr lang="en-US" dirty="0" smtClean="0"/>
              <a:t>ata type mapping is taken care of by SWIG</a:t>
            </a:r>
          </a:p>
          <a:p>
            <a:pPr lvl="1"/>
            <a:r>
              <a:rPr lang="en-US" dirty="0" smtClean="0"/>
              <a:t>No fiddling with wrapper functions required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 smtClean="0"/>
              <a:t> library for dealing with C arrays</a:t>
            </a:r>
          </a:p>
          <a:p>
            <a:r>
              <a:rPr lang="en-US" dirty="0" smtClean="0"/>
              <a:t>Use of classes is transparent</a:t>
            </a:r>
          </a:p>
          <a:p>
            <a:r>
              <a:rPr lang="en-US" dirty="0" smtClean="0"/>
              <a:t>Interfacing from other languages is similar</a:t>
            </a:r>
          </a:p>
          <a:p>
            <a:r>
              <a:rPr lang="en-US" dirty="0" smtClean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f2py3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integer, intent(in) ::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real(kind=8) :: pi, x,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y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 :: 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if (x**2.0D00 + y**2.0D00 &lt;= 1.0D00)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then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pi +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1.0D00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4.0D00*pi/n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pi.f90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a shared library from the Fortran file</a:t>
            </a:r>
          </a:p>
          <a:p>
            <a:endParaRPr lang="en-US" dirty="0"/>
          </a:p>
          <a:p>
            <a:r>
              <a:rPr lang="en-US" dirty="0" smtClean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32041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f2py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pi.f90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generates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(n))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compute_pi.py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array_utils.f95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10310" y="1224081"/>
            <a:ext cx="3368671" cy="675692"/>
            <a:chOff x="68343" y="3984350"/>
            <a:chExt cx="3368671" cy="675692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984350"/>
              <a:ext cx="24461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Note: Fortran module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43" y="4384460"/>
              <a:ext cx="2145580" cy="275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list/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with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used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range(1, n + 1)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4376840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+ 1.0)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62272" y="2684834"/>
            <a:ext cx="4152585" cy="1270514"/>
            <a:chOff x="-608297" y="3421722"/>
            <a:chExt cx="4152585" cy="1270514"/>
          </a:xfrm>
        </p:grpSpPr>
        <p:sp>
          <p:nvSpPr>
            <p:cNvPr id="9" name="TextBox 8"/>
            <p:cNvSpPr txBox="1"/>
            <p:nvPr/>
          </p:nvSpPr>
          <p:spPr>
            <a:xfrm>
              <a:off x="990832" y="3984350"/>
              <a:ext cx="25534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Import Python module</a:t>
              </a:r>
              <a:br>
                <a:rPr lang="en-US" sz="2000" dirty="0" smtClean="0"/>
              </a:br>
              <a:r>
                <a:rPr lang="en-US" sz="2000" dirty="0" smtClean="0"/>
                <a:t>from Python package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-608297" y="3421722"/>
              <a:ext cx="3025303" cy="56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554477" y="1916832"/>
            <a:ext cx="7833947" cy="1754326"/>
            <a:chOff x="147933" y="1233494"/>
            <a:chExt cx="7833947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47933" y="1233494"/>
              <a:ext cx="783394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ARRAY_LIB = array_utils.cpython-35m-x86_64-linux-gnu.so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$(ARRAY_LIB)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$(ARRAY_LIB): array_utils.f95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87460" y="261855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f2py3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 is quite simple, part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distribution</a:t>
            </a:r>
            <a:endParaRPr lang="en-US" dirty="0"/>
          </a:p>
          <a:p>
            <a:r>
              <a:rPr lang="en-US" dirty="0" smtClean="0"/>
              <a:t>Data type mapping is taken care of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, including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r>
              <a:rPr lang="en-US" dirty="0" smtClean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Core code is C/C++/Fortran in shared object</a:t>
            </a:r>
          </a:p>
          <a:p>
            <a:pPr lvl="2"/>
            <a:r>
              <a:rPr lang="en-US" dirty="0" smtClean="0"/>
              <a:t>Can be wrapped for other languages, besides Python</a:t>
            </a:r>
          </a:p>
          <a:p>
            <a:pPr lvl="2"/>
            <a:r>
              <a:rPr lang="en-US" dirty="0" smtClean="0"/>
              <a:t>Can be part of C/C++/Fortran programs</a:t>
            </a:r>
          </a:p>
          <a:p>
            <a:pPr lvl="1"/>
            <a:r>
              <a:rPr lang="en-US" dirty="0" smtClean="0"/>
              <a:t>Not a Python lock-in</a:t>
            </a:r>
          </a:p>
          <a:p>
            <a:pPr lvl="2"/>
            <a:r>
              <a:rPr lang="en-US" dirty="0" smtClean="0"/>
              <a:t>Better long term prospects</a:t>
            </a:r>
          </a:p>
          <a:p>
            <a:r>
              <a:rPr lang="en-US" dirty="0" smtClean="0"/>
              <a:t>Risks</a:t>
            </a:r>
          </a:p>
          <a:p>
            <a:pPr lvl="1"/>
            <a:r>
              <a:rPr lang="en-US" dirty="0" smtClean="0"/>
              <a:t>"Boundary" between C/C++/Fortran should be sharp</a:t>
            </a:r>
          </a:p>
          <a:p>
            <a:pPr lvl="1"/>
            <a:r>
              <a:rPr lang="en-US" dirty="0" smtClean="0"/>
              <a:t>Type conversions should be controlled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for distribution will be more complex</a:t>
            </a:r>
          </a:p>
          <a:p>
            <a:pPr lvl="1"/>
            <a:r>
              <a:rPr lang="en-US" dirty="0" smtClean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Multicore programming</a:t>
            </a:r>
            <a:br>
              <a:rPr lang="en-US" dirty="0" smtClean="0"/>
            </a:br>
            <a:r>
              <a:rPr lang="en-US" dirty="0" smtClean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Use explicit threading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Use higher level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 smtClean="0"/>
              <a:t> module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 smtClean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big success</a:t>
            </a:r>
          </a:p>
          <a:p>
            <a:pPr lvl="1"/>
            <a:r>
              <a:rPr lang="en-US" dirty="0" smtClean="0"/>
              <a:t>Global Interpreter Lock (GIL)</a:t>
            </a:r>
          </a:p>
          <a:p>
            <a:r>
              <a:rPr lang="en-US" dirty="0" smtClean="0"/>
              <a:t>Does not influence 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build on top of BLAS (</a:t>
            </a:r>
            <a:r>
              <a:rPr lang="en-US" b="1" dirty="0" smtClean="0"/>
              <a:t>B</a:t>
            </a:r>
            <a:r>
              <a:rPr lang="en-US" dirty="0" smtClean="0"/>
              <a:t>asic </a:t>
            </a:r>
            <a:r>
              <a:rPr lang="en-US" b="1" dirty="0" smtClean="0"/>
              <a:t>L</a:t>
            </a:r>
            <a:r>
              <a:rPr lang="en-US" dirty="0" smtClean="0"/>
              <a:t>inear </a:t>
            </a:r>
            <a:r>
              <a:rPr lang="en-US" b="1" dirty="0" smtClean="0"/>
              <a:t>A</a:t>
            </a:r>
            <a:r>
              <a:rPr lang="en-US" dirty="0" smtClean="0"/>
              <a:t>lgebra </a:t>
            </a:r>
            <a:r>
              <a:rPr lang="en-US" b="1" dirty="0" err="1" smtClean="0"/>
              <a:t>S</a:t>
            </a:r>
            <a:r>
              <a:rPr lang="en-US" dirty="0" err="1" smtClean="0"/>
              <a:t>ubpackage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Good BLAS implementation are multithreaded</a:t>
            </a:r>
          </a:p>
          <a:p>
            <a:pPr lvl="1"/>
            <a:r>
              <a:rPr lang="en-US" dirty="0" err="1" smtClean="0"/>
              <a:t>OpenBLAS</a:t>
            </a:r>
            <a:endParaRPr lang="en-US" dirty="0" smtClean="0"/>
          </a:p>
          <a:p>
            <a:pPr lvl="1"/>
            <a:r>
              <a:rPr lang="en-US" dirty="0" smtClean="0"/>
              <a:t>Intel MKL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operations scale on multiple cores</a:t>
            </a:r>
          </a:p>
          <a:p>
            <a:pPr lvl="1"/>
            <a:r>
              <a:rPr lang="en-US" dirty="0" smtClean="0"/>
              <a:t>matrix-matrix multiplication</a:t>
            </a:r>
          </a:p>
          <a:p>
            <a:pPr lvl="1"/>
            <a:r>
              <a:rPr lang="en-US" dirty="0" smtClean="0"/>
              <a:t>solving sets of linear equations</a:t>
            </a:r>
          </a:p>
          <a:p>
            <a:pPr lvl="1"/>
            <a:r>
              <a:rPr lang="en-US" dirty="0" smtClean="0"/>
              <a:t>singular value decomposition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packages build on top of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>
              <p:extLst/>
            </p:nvPr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>
              <p:extLst/>
            </p:nvPr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</a:t>
            </a:r>
            <a:br>
              <a:rPr lang="en-US" sz="2400" dirty="0" smtClean="0"/>
            </a:br>
            <a:r>
              <a:rPr lang="en-US" sz="2400" dirty="0" smtClean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numpy</a:t>
            </a:r>
            <a:r>
              <a:rPr lang="en-US" sz="2400" dirty="0" smtClean="0"/>
              <a:t> on top</a:t>
            </a:r>
            <a:br>
              <a:rPr lang="en-US" sz="2400" dirty="0" smtClean="0"/>
            </a:br>
            <a:r>
              <a:rPr lang="en-US" sz="2400" dirty="0" smtClean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3986</TotalTime>
  <Words>8128</Words>
  <Application>Microsoft Office PowerPoint</Application>
  <PresentationFormat>On-screen Show (4:3)</PresentationFormat>
  <Paragraphs>2179</Paragraphs>
  <Slides>183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183</vt:i4>
      </vt:variant>
    </vt:vector>
  </HeadingPairs>
  <TitlesOfParts>
    <vt:vector size="192" baseType="lpstr">
      <vt:lpstr>Arial</vt:lpstr>
      <vt:lpstr>Calibri</vt:lpstr>
      <vt:lpstr>Calibri Light</vt:lpstr>
      <vt:lpstr>Cambria Math</vt:lpstr>
      <vt:lpstr>Courier New</vt:lpstr>
      <vt:lpstr>Symbol</vt:lpstr>
      <vt:lpstr>Tahoma</vt:lpstr>
      <vt:lpstr>Office Theme</vt:lpstr>
      <vt:lpstr>Equation</vt:lpstr>
      <vt:lpstr>Python &amp; HPC</vt:lpstr>
      <vt:lpstr>General considerations</vt:lpstr>
      <vt:lpstr>Out of the box</vt:lpstr>
      <vt:lpstr>Python performance</vt:lpstr>
      <vt:lpstr>Libraries for numeric computation</vt:lpstr>
      <vt:lpstr>Python using numpy</vt:lpstr>
      <vt:lpstr>Intel &amp; Python</vt:lpstr>
      <vt:lpstr>Alternative interpreter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If you don't profile…</vt:lpstr>
      <vt:lpstr>Cython to speed up Python</vt:lpstr>
      <vt:lpstr>Motivating example</vt:lpstr>
      <vt:lpstr>Motivation</vt:lpstr>
      <vt:lpstr>Cython</vt:lpstr>
      <vt:lpstr>Motivating example: timings</vt:lpstr>
      <vt:lpstr>Motivating example: code</vt:lpstr>
      <vt:lpstr>Motivating example: setup.py, building &amp; using</vt:lpstr>
      <vt:lpstr>Profiling</vt:lpstr>
      <vt:lpstr>Cython &amp; cProfile</vt:lpstr>
      <vt:lpstr>Switching on profiling</vt:lpstr>
      <vt:lpstr>Where to start?</vt:lpstr>
      <vt:lpstr>Types</vt:lpstr>
      <vt:lpstr>C type declarations</vt:lpstr>
      <vt:lpstr>Type mapping</vt:lpstr>
      <vt:lpstr>Type casts &amp; typedefs</vt:lpstr>
      <vt:lpstr>Structures</vt:lpstr>
      <vt:lpstr>Pointers</vt:lpstr>
      <vt:lpstr>Buffer protocol</vt:lpstr>
      <vt:lpstr>numpy arrays</vt:lpstr>
      <vt:lpstr>memoryview</vt:lpstr>
      <vt:lpstr>Functions</vt:lpstr>
      <vt:lpstr>Three types of functions</vt:lpstr>
      <vt:lpstr>Cython function signature</vt:lpstr>
      <vt:lpstr>Error handling</vt:lpstr>
      <vt:lpstr>Extension types aka cdef classes</vt:lpstr>
      <vt:lpstr>Extension types</vt:lpstr>
      <vt:lpstr>Attribute access control</vt:lpstr>
      <vt:lpstr>Getter/setters</vt:lpstr>
      <vt:lpstr>Allocating/deallocating memory</vt:lpstr>
      <vt:lpstr>Inheritance</vt:lpstr>
      <vt:lpstr>Multithreading</vt:lpstr>
      <vt:lpstr>Python &amp; thread safety</vt:lpstr>
      <vt:lpstr>Parallelization in Cython</vt:lpstr>
      <vt:lpstr>Julia set</vt:lpstr>
      <vt:lpstr>Julia set timings</vt:lpstr>
      <vt:lpstr>Schedules</vt:lpstr>
      <vt:lpstr>Reductions</vt:lpstr>
      <vt:lpstr>Setup file</vt:lpstr>
      <vt:lpstr>Code organization</vt:lpstr>
      <vt:lpstr>File types and import</vt:lpstr>
      <vt:lpstr>Declaration/implementation</vt:lpstr>
      <vt:lpstr>Conclusions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f2py3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futures</vt:lpstr>
      <vt:lpstr>Pools again</vt:lpstr>
      <vt:lpstr>Future objects</vt:lpstr>
      <vt:lpstr> from the future</vt:lpstr>
      <vt:lpstr>Conclusions</vt:lpstr>
      <vt:lpstr>Multicore conclusions</vt:lpstr>
      <vt:lpstr>Distributed programming with Python using mpi4py</vt:lpstr>
      <vt:lpstr>Introduction</vt:lpstr>
      <vt:lpstr>Motivation</vt:lpstr>
      <vt:lpstr>What is MPI?</vt:lpstr>
      <vt:lpstr>Usage of MPI</vt:lpstr>
      <vt:lpstr>Hardware characteristics</vt:lpstr>
      <vt:lpstr>Programming model</vt:lpstr>
      <vt:lpstr>Process identification &amp; default communicator</vt:lpstr>
      <vt:lpstr>Hello world</vt:lpstr>
      <vt:lpstr>Communicators</vt:lpstr>
      <vt:lpstr>Hello again</vt:lpstr>
      <vt:lpstr>Communication of Python objects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Efficient communication</vt:lpstr>
      <vt:lpstr>Data types</vt:lpstr>
      <vt:lpstr>comm.Ssend/comm.Recv</vt:lpstr>
      <vt:lpstr>comm.Reduce</vt:lpstr>
      <vt:lpstr>Limitations</vt:lpstr>
      <vt:lpstr>Topology</vt:lpstr>
      <vt:lpstr>Topology</vt:lpstr>
      <vt:lpstr>comm.Create_cart</vt:lpstr>
      <vt:lpstr>Coordinates</vt:lpstr>
      <vt:lpstr>Halo exchange</vt:lpstr>
      <vt:lpstr>Halo exchange &amp; comm.Sendrecv</vt:lpstr>
      <vt:lpstr>Non-blocking communication</vt:lpstr>
      <vt:lpstr>Why the wait?</vt:lpstr>
      <vt:lpstr>comm.isend/comm.irecv &amp; wait</vt:lpstr>
      <vt:lpstr>Outlook &amp; conclusions</vt:lpstr>
      <vt:lpstr>Much more…</vt:lpstr>
      <vt:lpstr>Pitfalls</vt:lpstr>
      <vt:lpstr>mpi4py Conclusions</vt:lpstr>
      <vt:lpstr>pyspark</vt:lpstr>
      <vt:lpstr>Introduction</vt:lpstr>
      <vt:lpstr>The issue…</vt:lpstr>
      <vt:lpstr>The solution, take 1: Hadoop</vt:lpstr>
      <vt:lpstr>Problems</vt:lpstr>
      <vt:lpstr>The solution, take 2: Spark</vt:lpstr>
      <vt:lpstr>Architecture</vt:lpstr>
      <vt:lpstr>RDDs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Shared variables</vt:lpstr>
      <vt:lpstr>Broadcast variables</vt:lpstr>
      <vt:lpstr>Accumulators</vt:lpstr>
      <vt:lpstr>Performance caveats</vt:lpstr>
      <vt:lpstr>Seems simple?</vt:lpstr>
      <vt:lpstr>Shuffle</vt:lpstr>
      <vt:lpstr>Caching</vt:lpstr>
      <vt:lpstr>Outlook &amp; conclusions</vt:lpstr>
      <vt:lpstr>Much more…</vt:lpstr>
      <vt:lpstr>PySpark Conclusions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87</cp:revision>
  <dcterms:created xsi:type="dcterms:W3CDTF">2016-03-16T14:21:03Z</dcterms:created>
  <dcterms:modified xsi:type="dcterms:W3CDTF">2017-04-18T06:11:55Z</dcterms:modified>
</cp:coreProperties>
</file>