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6"/>
  </p:notesMasterIdLst>
  <p:sldIdLst>
    <p:sldId id="257" r:id="rId2"/>
    <p:sldId id="285" r:id="rId3"/>
    <p:sldId id="338" r:id="rId4"/>
    <p:sldId id="339" r:id="rId5"/>
    <p:sldId id="340" r:id="rId6"/>
    <p:sldId id="323" r:id="rId7"/>
    <p:sldId id="258" r:id="rId8"/>
    <p:sldId id="347" r:id="rId9"/>
    <p:sldId id="348" r:id="rId10"/>
    <p:sldId id="377" r:id="rId11"/>
    <p:sldId id="349" r:id="rId12"/>
    <p:sldId id="350" r:id="rId13"/>
    <p:sldId id="351" r:id="rId14"/>
    <p:sldId id="352" r:id="rId15"/>
    <p:sldId id="353" r:id="rId16"/>
    <p:sldId id="354" r:id="rId17"/>
    <p:sldId id="363" r:id="rId18"/>
    <p:sldId id="364" r:id="rId19"/>
    <p:sldId id="365" r:id="rId20"/>
    <p:sldId id="355" r:id="rId21"/>
    <p:sldId id="366" r:id="rId22"/>
    <p:sldId id="362" r:id="rId23"/>
    <p:sldId id="356" r:id="rId24"/>
    <p:sldId id="357" r:id="rId25"/>
    <p:sldId id="358" r:id="rId26"/>
    <p:sldId id="359" r:id="rId27"/>
    <p:sldId id="360" r:id="rId28"/>
    <p:sldId id="361" r:id="rId29"/>
    <p:sldId id="304" r:id="rId30"/>
    <p:sldId id="305" r:id="rId31"/>
    <p:sldId id="341" r:id="rId32"/>
    <p:sldId id="342" r:id="rId33"/>
    <p:sldId id="343" r:id="rId34"/>
    <p:sldId id="322" r:id="rId35"/>
    <p:sldId id="334" r:id="rId36"/>
    <p:sldId id="324" r:id="rId37"/>
    <p:sldId id="325" r:id="rId38"/>
    <p:sldId id="306" r:id="rId39"/>
    <p:sldId id="307" r:id="rId40"/>
    <p:sldId id="308" r:id="rId41"/>
    <p:sldId id="309" r:id="rId42"/>
    <p:sldId id="310" r:id="rId43"/>
    <p:sldId id="311" r:id="rId44"/>
    <p:sldId id="376" r:id="rId45"/>
    <p:sldId id="312" r:id="rId46"/>
    <p:sldId id="313" r:id="rId47"/>
    <p:sldId id="378" r:id="rId48"/>
    <p:sldId id="314" r:id="rId49"/>
    <p:sldId id="315" r:id="rId50"/>
    <p:sldId id="316" r:id="rId51"/>
    <p:sldId id="317" r:id="rId52"/>
    <p:sldId id="318" r:id="rId53"/>
    <p:sldId id="319" r:id="rId54"/>
    <p:sldId id="320" r:id="rId55"/>
    <p:sldId id="321" r:id="rId56"/>
    <p:sldId id="367" r:id="rId57"/>
    <p:sldId id="368" r:id="rId58"/>
    <p:sldId id="369" r:id="rId59"/>
    <p:sldId id="371" r:id="rId60"/>
    <p:sldId id="370" r:id="rId61"/>
    <p:sldId id="372" r:id="rId62"/>
    <p:sldId id="373" r:id="rId63"/>
    <p:sldId id="374" r:id="rId64"/>
    <p:sldId id="375" r:id="rId65"/>
    <p:sldId id="333" r:id="rId66"/>
    <p:sldId id="260" r:id="rId67"/>
    <p:sldId id="261" r:id="rId68"/>
    <p:sldId id="262" r:id="rId69"/>
    <p:sldId id="263" r:id="rId70"/>
    <p:sldId id="264" r:id="rId71"/>
    <p:sldId id="265" r:id="rId72"/>
    <p:sldId id="266" r:id="rId73"/>
    <p:sldId id="267" r:id="rId74"/>
    <p:sldId id="268" r:id="rId75"/>
    <p:sldId id="269" r:id="rId76"/>
    <p:sldId id="270" r:id="rId77"/>
    <p:sldId id="271" r:id="rId78"/>
    <p:sldId id="272" r:id="rId79"/>
    <p:sldId id="273" r:id="rId80"/>
    <p:sldId id="274" r:id="rId81"/>
    <p:sldId id="275" r:id="rId82"/>
    <p:sldId id="302" r:id="rId83"/>
    <p:sldId id="276" r:id="rId84"/>
    <p:sldId id="277" r:id="rId85"/>
    <p:sldId id="278" r:id="rId86"/>
    <p:sldId id="301" r:id="rId87"/>
    <p:sldId id="279" r:id="rId88"/>
    <p:sldId id="280" r:id="rId89"/>
    <p:sldId id="281" r:id="rId90"/>
    <p:sldId id="335" r:id="rId91"/>
    <p:sldId id="282" r:id="rId92"/>
    <p:sldId id="283" r:id="rId93"/>
    <p:sldId id="284" r:id="rId94"/>
    <p:sldId id="303" r:id="rId95"/>
    <p:sldId id="336" r:id="rId96"/>
    <p:sldId id="286" r:id="rId97"/>
    <p:sldId id="287" r:id="rId98"/>
    <p:sldId id="288" r:id="rId99"/>
    <p:sldId id="289" r:id="rId100"/>
    <p:sldId id="290" r:id="rId101"/>
    <p:sldId id="291" r:id="rId102"/>
    <p:sldId id="292" r:id="rId103"/>
    <p:sldId id="293" r:id="rId104"/>
    <p:sldId id="294" r:id="rId105"/>
    <p:sldId id="295" r:id="rId106"/>
    <p:sldId id="296" r:id="rId107"/>
    <p:sldId id="297" r:id="rId108"/>
    <p:sldId id="327" r:id="rId109"/>
    <p:sldId id="328" r:id="rId110"/>
    <p:sldId id="299" r:id="rId111"/>
    <p:sldId id="300" r:id="rId112"/>
    <p:sldId id="332" r:id="rId113"/>
    <p:sldId id="337" r:id="rId114"/>
    <p:sldId id="298" r:id="rId115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CEAC4F3-E14E-415C-AF60-0B36351704B4}">
          <p14:sldIdLst>
            <p14:sldId id="257"/>
          </p14:sldIdLst>
        </p14:section>
        <p14:section name="Introduction" id="{C6EE4066-3344-4E48-B8E1-BB4E3F58BE05}">
          <p14:sldIdLst>
            <p14:sldId id="285"/>
            <p14:sldId id="338"/>
            <p14:sldId id="339"/>
            <p14:sldId id="340"/>
            <p14:sldId id="323"/>
            <p14:sldId id="258"/>
          </p14:sldIdLst>
        </p14:section>
        <p14:section name="Coding style" id="{1139C0EC-ED1F-49BA-BDC8-768CB6FD86E2}">
          <p14:sldIdLst>
            <p14:sldId id="347"/>
            <p14:sldId id="348"/>
            <p14:sldId id="377"/>
            <p14:sldId id="349"/>
            <p14:sldId id="350"/>
            <p14:sldId id="351"/>
            <p14:sldId id="352"/>
            <p14:sldId id="353"/>
            <p14:sldId id="354"/>
            <p14:sldId id="363"/>
            <p14:sldId id="364"/>
            <p14:sldId id="365"/>
            <p14:sldId id="355"/>
            <p14:sldId id="366"/>
          </p14:sldIdLst>
        </p14:section>
        <p14:section name="Documentation" id="{D68069DD-1C41-444A-8198-B3636CF923E4}">
          <p14:sldIdLst>
            <p14:sldId id="362"/>
            <p14:sldId id="356"/>
            <p14:sldId id="357"/>
            <p14:sldId id="358"/>
            <p14:sldId id="359"/>
            <p14:sldId id="360"/>
            <p14:sldId id="361"/>
          </p14:sldIdLst>
        </p14:section>
        <p14:section name="Compilers" id="{717123CE-37C4-4258-B0BB-83C0F356218F}">
          <p14:sldIdLst>
            <p14:sldId id="304"/>
            <p14:sldId id="305"/>
            <p14:sldId id="341"/>
            <p14:sldId id="342"/>
            <p14:sldId id="343"/>
            <p14:sldId id="322"/>
            <p14:sldId id="334"/>
            <p14:sldId id="324"/>
          </p14:sldIdLst>
        </p14:section>
        <p14:section name="Defensive programming" id="{44B51025-43F4-4FC2-B8A0-FCEBADE2BE95}">
          <p14:sldIdLst>
            <p14:sldId id="325"/>
            <p14:sldId id="306"/>
            <p14:sldId id="307"/>
          </p14:sldIdLst>
        </p14:section>
        <p14:section name="Assertions" id="{718F4070-14B8-4B1B-BDFE-675A971E841B}">
          <p14:sldIdLst>
            <p14:sldId id="308"/>
            <p14:sldId id="309"/>
            <p14:sldId id="310"/>
            <p14:sldId id="311"/>
            <p14:sldId id="376"/>
          </p14:sldIdLst>
        </p14:section>
        <p14:section name="Unit testing" id="{76CA9A46-43EF-4E53-8EF2-773EC044DA4A}">
          <p14:sldIdLst>
            <p14:sldId id="312"/>
            <p14:sldId id="313"/>
            <p14:sldId id="378"/>
          </p14:sldIdLst>
        </p14:section>
        <p14:section name="CUnit" id="{6525AEB8-8A40-4F26-AB0D-6A1555FF0955}">
          <p14:sldIdLst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</p14:sldIdLst>
        </p14:section>
        <p14:section name="pFUnit" id="{EBF88446-3406-41A2-A333-DBA9E9D2E987}">
          <p14:sldIdLst>
            <p14:sldId id="367"/>
            <p14:sldId id="368"/>
            <p14:sldId id="369"/>
            <p14:sldId id="371"/>
            <p14:sldId id="370"/>
            <p14:sldId id="372"/>
            <p14:sldId id="373"/>
          </p14:sldIdLst>
        </p14:section>
        <p14:section name="Integration testing" id="{9B4A5C1E-64B9-49EA-B786-574431DED9BC}">
          <p14:sldIdLst>
            <p14:sldId id="374"/>
            <p14:sldId id="375"/>
          </p14:sldIdLst>
        </p14:section>
        <p14:section name="Debugging" id="{95074A2A-9938-4F6D-9652-4F29809F579D}">
          <p14:sldIdLst>
            <p14:sldId id="333"/>
          </p14:sldIdLst>
        </p14:section>
        <p14:section name="GDB" id="{7015F4D8-5547-40A4-B985-85246F29B96E}">
          <p14:sldIdLst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302"/>
            <p14:sldId id="276"/>
            <p14:sldId id="277"/>
            <p14:sldId id="278"/>
            <p14:sldId id="301"/>
            <p14:sldId id="279"/>
            <p14:sldId id="280"/>
            <p14:sldId id="281"/>
            <p14:sldId id="335"/>
            <p14:sldId id="282"/>
            <p14:sldId id="283"/>
            <p14:sldId id="284"/>
            <p14:sldId id="303"/>
            <p14:sldId id="336"/>
          </p14:sldIdLst>
        </p14:section>
        <p14:section name="Valgrind" id="{EFD2BD48-6C1E-4F8D-A1EC-1E0CDBE2B40B}">
          <p14:sldIdLst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</p14:sldIdLst>
        </p14:section>
        <p14:section name="Tips" id="{FA3199F8-1C9C-4F11-874D-42BEC9C74712}">
          <p14:sldIdLst>
            <p14:sldId id="327"/>
            <p14:sldId id="328"/>
          </p14:sldIdLst>
        </p14:section>
        <p14:section name="Conclusions" id="{544B84BA-939C-479C-908D-F52B77A729F2}">
          <p14:sldIdLst>
            <p14:sldId id="299"/>
            <p14:sldId id="300"/>
            <p14:sldId id="332"/>
            <p14:sldId id="337"/>
            <p14:sldId id="2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26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699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presProps" Target="presProps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2C2D9C-5F44-4BEA-A487-7844C0A6EA6F}" type="datetimeFigureOut">
              <a:rPr lang="en-US" smtClean="0"/>
              <a:t>2017-09-04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50F47E-6C17-4C25-A9DF-0BF2F4B21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475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C7BFDAD-DF5A-4CA6-BBB3-03855AD9181C}" type="slidenum">
              <a:rPr lang="en-US" altLang="nl-BE" smtClean="0"/>
              <a:pPr eaLnBrk="1" hangingPunct="1">
                <a:spcBef>
                  <a:spcPct val="0"/>
                </a:spcBef>
              </a:pPr>
              <a:t>11</a:t>
            </a:fld>
            <a:endParaRPr lang="en-US" altLang="nl-BE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156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50F47E-6C17-4C25-A9DF-0BF2F4B2123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188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0793B-6B2D-4C15-AA3B-2B590D678484}" type="datetime1">
              <a:rPr lang="nl-BE" smtClean="0"/>
              <a:t>4/09/2017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154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7E66E-B716-4606-B8B1-9B6252DA1C31}" type="datetime1">
              <a:rPr lang="nl-BE" smtClean="0"/>
              <a:t>4/09/2017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0825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BE024-1EC1-4CF3-892F-E5AEDBBDAF43}" type="datetime1">
              <a:rPr lang="nl-BE" smtClean="0"/>
              <a:t>4/09/2017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01480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5A459-17E9-40CB-8DFF-3495D9532F5F}" type="datetime1">
              <a:rPr lang="nl-BE" smtClean="0"/>
              <a:t>4/09/2017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2097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E9FFD-C954-4452-B7AA-4258EE843141}" type="datetime1">
              <a:rPr lang="nl-BE" smtClean="0"/>
              <a:t>4/09/2017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35464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3177-87BD-40F9-B185-7AFB7D4CEF73}" type="datetime1">
              <a:rPr lang="nl-BE" smtClean="0"/>
              <a:t>4/09/2017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4574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48501-D7B5-4BCB-9078-D703F110142A}" type="datetime1">
              <a:rPr lang="nl-BE" smtClean="0"/>
              <a:t>4/09/2017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66157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356EE-368E-44B1-99B8-D1873F9EF3C7}" type="datetime1">
              <a:rPr lang="nl-BE" smtClean="0"/>
              <a:t>4/09/2017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19045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629CF-4829-4382-B971-3BE68878549E}" type="datetime1">
              <a:rPr lang="nl-BE" smtClean="0"/>
              <a:t>4/09/2017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12425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7DD13-C48A-4BFB-8D81-B2AA98934241}" type="datetime1">
              <a:rPr lang="nl-BE" smtClean="0"/>
              <a:t>4/09/2017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7844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CF485-62E7-4248-8840-CBD8B411E02C}" type="datetime1">
              <a:rPr lang="nl-BE" smtClean="0"/>
              <a:t>4/09/2017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0132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FE4AAB-B594-45D1-940E-556EEBDDCDA0}" type="datetime1">
              <a:rPr lang="nl-BE" smtClean="0"/>
              <a:t>4/09/2017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04515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oogle.github.io/styleguide/cppguide.html" TargetMode="External"/><Relationship Id="rId2" Type="http://schemas.openxmlformats.org/officeDocument/2006/relationships/hyperlink" Target="http://ieng9.ucsd.edu/~cs30x/indhill-cstyl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ython.org/dev/peps/pep-0008/" TargetMode="External"/><Relationship Id="rId5" Type="http://schemas.openxmlformats.org/officeDocument/2006/relationships/hyperlink" Target="http://www.fortran90.org/src/best-practices.html" TargetMode="External"/><Relationship Id="rId4" Type="http://schemas.openxmlformats.org/officeDocument/2006/relationships/hyperlink" Target="http://isocpp.github.io/CppCoreGuidelines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flake8.pycqa.org/en/latest/" TargetMode="External"/><Relationship Id="rId2" Type="http://schemas.openxmlformats.org/officeDocument/2006/relationships/hyperlink" Target="https://github.com/xuy/google-astyl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pylint.org/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tack.nl/~dimitri/doxygen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lab.com/" TargetMode="External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pylint-messages.wikidot.com/all-messages" TargetMode="External"/><Relationship Id="rId2" Type="http://schemas.openxmlformats.org/officeDocument/2006/relationships/hyperlink" Target="http://www.pylint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ypi.python.org/pypi/flake8" TargetMode="Externa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sixsigma.com/industries/software-it/defect-prevention-reducing-costs-and-enhancing-quality/" TargetMode="External"/><Relationship Id="rId2" Type="http://schemas.openxmlformats.org/officeDocument/2006/relationships/hyperlink" Target="http://www.prweb.com/releases/2013/1/prweb10298185.htm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145/2502932.2502933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://nasarb.rubyforge.org/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raygun.com/blog/10-costly-software-errors-history/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://cunit.sourceforge.net/" TargetMode="Externa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://cunit.sourceforge.net/" TargetMode="Externa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yerdan.com/ruby/2012/11/11/bugs-per-line-of-code-ratio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Debugging techniques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  <a:endParaRPr lang="en-US" dirty="0"/>
          </a:p>
          <a:p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79712" y="5661248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Commons, see</a:t>
            </a:r>
            <a:br>
              <a:rPr lang="en-US" dirty="0" smtClean="0"/>
            </a:br>
            <a:r>
              <a:rPr lang="nl-BE" dirty="0">
                <a:hlinkClick r:id="rId3"/>
              </a:rPr>
              <a:t>http://creativecommons.org/publicdomain/zero/1.0</a:t>
            </a:r>
            <a:r>
              <a:rPr lang="nl-BE" dirty="0" smtClean="0">
                <a:hlinkClick r:id="rId3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1192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</a:t>
            </a:fld>
            <a:endParaRPr lang="nl-BE"/>
          </a:p>
        </p:txBody>
      </p:sp>
      <p:sp>
        <p:nvSpPr>
          <p:cNvPr id="3" name="TextBox 2"/>
          <p:cNvSpPr txBox="1"/>
          <p:nvPr/>
        </p:nvSpPr>
        <p:spPr>
          <a:xfrm>
            <a:off x="1043608" y="1772816"/>
            <a:ext cx="4761240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Code should be as simple</a:t>
            </a:r>
          </a:p>
          <a:p>
            <a:r>
              <a:rPr lang="en-US" sz="3200" dirty="0" smtClean="0"/>
              <a:t>as possible, but not simpler</a:t>
            </a:r>
            <a:endParaRPr lang="en-US" sz="3200" dirty="0"/>
          </a:p>
        </p:txBody>
      </p:sp>
      <p:grpSp>
        <p:nvGrpSpPr>
          <p:cNvPr id="8" name="Group 7"/>
          <p:cNvGrpSpPr/>
          <p:nvPr/>
        </p:nvGrpSpPr>
        <p:grpSpPr>
          <a:xfrm>
            <a:off x="4788024" y="3573016"/>
            <a:ext cx="3322712" cy="2304256"/>
            <a:chOff x="4403585" y="2996953"/>
            <a:chExt cx="3322712" cy="2304256"/>
          </a:xfrm>
        </p:grpSpPr>
        <p:sp>
          <p:nvSpPr>
            <p:cNvPr id="5" name="Rounded Rectangle 4"/>
            <p:cNvSpPr/>
            <p:nvPr/>
          </p:nvSpPr>
          <p:spPr>
            <a:xfrm>
              <a:off x="4403585" y="2996953"/>
              <a:ext cx="3322712" cy="2304256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554955" y="3014917"/>
              <a:ext cx="3166251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Everyone knows that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debugging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is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twice as hard as writing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a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program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in the first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place.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So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if you're as clever as you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can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be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when you write it, how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will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ever debug it?</a:t>
              </a:r>
              <a:endParaRPr lang="en-US" sz="2000" dirty="0">
                <a:solidFill>
                  <a:srgbClr val="0070C0"/>
                </a:solidFill>
                <a:latin typeface="Informal Roman" panose="030604020304060B0204" pitchFamily="66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57344" y="4869161"/>
              <a:ext cx="19389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</a:t>
              </a:r>
              <a:r>
                <a:rPr lang="en-US" dirty="0" smtClean="0">
                  <a:solidFill>
                    <a:srgbClr val="0070C0"/>
                  </a:solidFill>
                </a:rPr>
                <a:t>Brian Kernighan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9843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report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496" y="1681063"/>
            <a:ext cx="9071714" cy="477053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Memcheck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a memory error detector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Copyright (C) 2002-2010, and GNU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GPL'd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by Julian Seward et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Using Valgrind-3.6.1 and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LibVEX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rerun with -h for copyright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Command: ./leak.exe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HEAP SUMMARY: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 in use at exit: 80 bytes in 1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total heap usage: 1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allocs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0 frees, 80 bytes allocated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LEAK SUMMARY: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definitely lost: 80 bytes in 1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indirectly lost: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  possibly lost: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still reachable: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     suppressed: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Rerun with --leak-check=full to see details of leaked memory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For counts of detected and suppressed errors, rerun with: -v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ERROR SUMMARY: 0 errors from 0 contexts (suppressed: 11 from 6)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355976" y="3789040"/>
            <a:ext cx="2017965" cy="369332"/>
            <a:chOff x="2556644" y="3851756"/>
            <a:chExt cx="2017965" cy="369332"/>
          </a:xfrm>
        </p:grpSpPr>
        <p:cxnSp>
          <p:nvCxnSpPr>
            <p:cNvPr id="7" name="Straight Arrow Connector 6"/>
            <p:cNvCxnSpPr/>
            <p:nvPr/>
          </p:nvCxnSpPr>
          <p:spPr>
            <a:xfrm rot="10800000" flipV="1">
              <a:off x="2556644" y="4005064"/>
              <a:ext cx="719212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275856" y="3851756"/>
              <a:ext cx="129875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double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580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memory leak fixed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725799" y="1681063"/>
            <a:ext cx="6726521" cy="3785652"/>
            <a:chOff x="755576" y="1655004"/>
            <a:chExt cx="6726521" cy="3785652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726521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double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(double *)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(double));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a;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free(a);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45619" y="5129144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leak.c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4" name="Group 7"/>
          <p:cNvGrpSpPr/>
          <p:nvPr/>
        </p:nvGrpSpPr>
        <p:grpSpPr>
          <a:xfrm>
            <a:off x="4788024" y="2780928"/>
            <a:ext cx="2304256" cy="441340"/>
            <a:chOff x="2916684" y="3779748"/>
            <a:chExt cx="2304256" cy="441340"/>
          </a:xfrm>
        </p:grpSpPr>
        <p:cxnSp>
          <p:nvCxnSpPr>
            <p:cNvPr id="9" name="Straight Arrow Connector 8"/>
            <p:cNvCxnSpPr/>
            <p:nvPr/>
          </p:nvCxnSpPr>
          <p:spPr>
            <a:xfrm rot="10800000">
              <a:off x="2916684" y="3779748"/>
              <a:ext cx="359172" cy="2253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19450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memory allocation</a:t>
              </a:r>
              <a:endParaRPr lang="en-US" dirty="0"/>
            </a:p>
          </p:txBody>
        </p:sp>
      </p:grpSp>
      <p:grpSp>
        <p:nvGrpSpPr>
          <p:cNvPr id="5" name="Group 11"/>
          <p:cNvGrpSpPr/>
          <p:nvPr/>
        </p:nvGrpSpPr>
        <p:grpSpPr>
          <a:xfrm>
            <a:off x="3203848" y="4499828"/>
            <a:ext cx="5029056" cy="369332"/>
            <a:chOff x="1908572" y="3851756"/>
            <a:chExt cx="5029056" cy="369332"/>
          </a:xfrm>
        </p:grpSpPr>
        <p:cxnSp>
          <p:nvCxnSpPr>
            <p:cNvPr id="13" name="Straight Arrow Connector 12"/>
            <p:cNvCxnSpPr/>
            <p:nvPr/>
          </p:nvCxnSpPr>
          <p:spPr>
            <a:xfrm rot="10800000" flipV="1">
              <a:off x="1908572" y="4005064"/>
              <a:ext cx="1367284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275856" y="3851756"/>
              <a:ext cx="366177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corresponding memory </a:t>
              </a:r>
              <a:r>
                <a:rPr lang="en-US" dirty="0" err="1" smtClean="0"/>
                <a:t>deallocation</a:t>
              </a:r>
              <a:endParaRPr lang="en-US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3400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good report!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496" y="1681063"/>
            <a:ext cx="9071714" cy="35394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Memcheck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a memory error detector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Copyright (C) 2002-2010, and GNU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GPL'd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by Julian Seward et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Using Valgrind-3.6.1 and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LibVEX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rerun with -h for copyright…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Command: ./leak.exe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HEAP SUMMARY: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    in use at exit: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  total heap usage: 1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allocs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1 frees, 80 bytes allocated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All heap blocks were freed -- no leaks are possible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For counts of detected and suppressed errors, rerun with: -v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ERROR SUMMARY: 0 errors from 0 contexts (suppressed: 11 from 6)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570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no initialization example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725799" y="1681063"/>
            <a:ext cx="6232796" cy="3785652"/>
            <a:chOff x="755576" y="1655004"/>
            <a:chExt cx="6232796" cy="3785652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6232796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sum,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result = 10;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*x =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*)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   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sum +=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result += sum;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("result = %d\n", result);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free(x);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14 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15 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182357" y="5129144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uninitialized.c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7"/>
          <p:cNvGrpSpPr/>
          <p:nvPr/>
        </p:nvGrpSpPr>
        <p:grpSpPr>
          <a:xfrm>
            <a:off x="3735810" y="3645024"/>
            <a:ext cx="3500486" cy="369332"/>
            <a:chOff x="2628652" y="3851756"/>
            <a:chExt cx="3500486" cy="369332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>
              <a:off x="2628652" y="4005064"/>
              <a:ext cx="64720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75856" y="3851756"/>
              <a:ext cx="285328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en-US" dirty="0" smtClean="0"/>
                <a:t> used, but not initialized</a:t>
              </a:r>
              <a:endParaRPr lang="en-US" dirty="0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1329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uninitialized use found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881" y="1269335"/>
            <a:ext cx="8454559" cy="403187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Use of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 of size 4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0x407A806: _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itoa_word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(_itoa.c:195)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0x407D33F: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vfprintf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(vfprintf.c:1619)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0x408589F: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(printf.c:35)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0x80484A1: main (uninitialized.c:12)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 was created by a stack allocation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0x804842A: main (uninitialized.c:4)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Conditional jump or move depends on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value(s)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0x407A80E: _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itoa_word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(_itoa.c:195)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0x407D33F: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vfprintf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(vfprintf.c:1619)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0x408589F: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(printf.c:35)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0x80484A1: main (uninitialized.c:12)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 was created by a stack allocation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0x804842A: main (uninitialized.c:4)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659684" y="2996952"/>
            <a:ext cx="6232796" cy="3785652"/>
            <a:chOff x="755576" y="1655004"/>
            <a:chExt cx="6232796" cy="3785652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232796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sum,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result = 10;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*x =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*)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   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sum +=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result += sum;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("result = %d\n", result);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free(x);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14 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15 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182357" y="5129144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uninitialized.c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005089" y="4797152"/>
            <a:ext cx="3031407" cy="792089"/>
            <a:chOff x="3275856" y="3851756"/>
            <a:chExt cx="3031407" cy="792089"/>
          </a:xfrm>
        </p:grpSpPr>
        <p:cxnSp>
          <p:nvCxnSpPr>
            <p:cNvPr id="9" name="Straight Arrow Connector 8"/>
            <p:cNvCxnSpPr>
              <a:stCxn id="10" idx="2"/>
            </p:cNvCxnSpPr>
            <p:nvPr/>
          </p:nvCxnSpPr>
          <p:spPr>
            <a:xfrm rot="5400000">
              <a:off x="4365926" y="4218210"/>
              <a:ext cx="422756" cy="428513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303140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first time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en-US" dirty="0" smtClean="0"/>
                <a:t> used for output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55576" y="4046313"/>
            <a:ext cx="2664296" cy="873375"/>
            <a:chOff x="3491880" y="3347713"/>
            <a:chExt cx="2664296" cy="873375"/>
          </a:xfrm>
        </p:grpSpPr>
        <p:cxnSp>
          <p:nvCxnSpPr>
            <p:cNvPr id="14" name="Straight Arrow Connector 13"/>
            <p:cNvCxnSpPr>
              <a:stCxn id="15" idx="0"/>
            </p:cNvCxnSpPr>
            <p:nvPr/>
          </p:nvCxnSpPr>
          <p:spPr>
            <a:xfrm rot="5400000" flipH="1" flipV="1">
              <a:off x="5171241" y="2866822"/>
              <a:ext cx="504043" cy="146582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491880" y="3851756"/>
              <a:ext cx="239693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stack allocation for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97819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array bounds overrun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725799" y="1681063"/>
            <a:ext cx="6232796" cy="2308324"/>
            <a:chOff x="755576" y="1655004"/>
            <a:chExt cx="6232796" cy="2308324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6232796" cy="23083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*x =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*)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x[10] = 12;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free(x);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182357" y="3653472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overrun.c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7"/>
          <p:cNvGrpSpPr/>
          <p:nvPr/>
        </p:nvGrpSpPr>
        <p:grpSpPr>
          <a:xfrm>
            <a:off x="3275856" y="2996952"/>
            <a:ext cx="2997399" cy="369332"/>
            <a:chOff x="2628652" y="3851756"/>
            <a:chExt cx="2997399" cy="369332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>
              <a:off x="2628652" y="4005064"/>
              <a:ext cx="64720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75856" y="3851756"/>
              <a:ext cx="235019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a[10]</a:t>
              </a:r>
              <a:r>
                <a:rPr lang="en-US" dirty="0" smtClean="0"/>
                <a:t> is not allocated</a:t>
              </a:r>
              <a:endParaRPr lang="en-US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77881" y="4293096"/>
            <a:ext cx="8948283" cy="181588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Invalid write of size 4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  at 0x804841C: main (array-overrun.c:6)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Address 0x41a1050 is 0 bytes after a block of size 40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alloc'd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  at 0x4025315: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(vg_replace_malloc.c:467)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  by 0x8048410: main (array-overrun.c:5)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27553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more subtle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128995" y="1681063"/>
            <a:ext cx="4875053" cy="3539430"/>
            <a:chOff x="755576" y="1655004"/>
            <a:chExt cx="4875053" cy="3539430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4875053" cy="35394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math.h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double a[10], sum;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        sum +=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("sum = %lf\n", sum);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13 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14 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942346" y="4886311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220072" y="3429000"/>
            <a:ext cx="376898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Courier New" pitchFamily="49" charset="0"/>
                <a:cs typeface="Courier New" pitchFamily="49" charset="0"/>
              </a:rPr>
              <a:t>octave:1&gt;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sum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([0:9]))</a:t>
            </a:r>
          </a:p>
          <a:p>
            <a:r>
              <a:rPr lang="fr-FR" dirty="0" smtClean="0">
                <a:latin typeface="Courier New" pitchFamily="49" charset="0"/>
                <a:cs typeface="Courier New" pitchFamily="49" charset="0"/>
              </a:rPr>
              <a:t>ans =  19.306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978292" y="1916832"/>
            <a:ext cx="2390398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./array-bounds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804248" y="2636912"/>
            <a:ext cx="437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ym typeface="Symbol"/>
              </a:rPr>
              <a:t>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7308304" y="2780928"/>
            <a:ext cx="744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Oops!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403648" y="5805264"/>
            <a:ext cx="638206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valgrind </a:t>
            </a:r>
            <a:r>
              <a:rPr lang="en-US" sz="2800" dirty="0" err="1" smtClean="0"/>
              <a:t>memcheck</a:t>
            </a:r>
            <a:r>
              <a:rPr lang="en-US" sz="2800" dirty="0" smtClean="0"/>
              <a:t>: no problem detected!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21211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array bounds overrun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/>
              <a:t>ptrcheck</a:t>
            </a:r>
            <a:r>
              <a:rPr lang="en-US" dirty="0" smtClean="0"/>
              <a:t>, another valgrind tool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81937" y="3212976"/>
            <a:ext cx="6942391" cy="181588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 Invalid write of size 8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    at 0x804847D: main (array-bounds.c:9)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  Address 0xbec311f0 expected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actual: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  Expected: stack array "a" in this frame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  Actual:   unknown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84926" y="2276872"/>
            <a:ext cx="8451570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valgrind 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--tool=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ptrcheck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./array-bounds  2&gt;  report.txt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22.468278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4"/>
          <p:cNvGrpSpPr/>
          <p:nvPr/>
        </p:nvGrpSpPr>
        <p:grpSpPr>
          <a:xfrm>
            <a:off x="1475656" y="5373216"/>
            <a:ext cx="4137217" cy="1082109"/>
            <a:chOff x="755576" y="1655004"/>
            <a:chExt cx="4137217" cy="1082109"/>
          </a:xfrm>
        </p:grpSpPr>
        <p:sp>
          <p:nvSpPr>
            <p:cNvPr id="15" name="TextBox 14"/>
            <p:cNvSpPr txBox="1"/>
            <p:nvPr/>
          </p:nvSpPr>
          <p:spPr>
            <a:xfrm>
              <a:off x="755576" y="1655004"/>
              <a:ext cx="4134465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204510" y="2429336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7" name="Group 7"/>
          <p:cNvGrpSpPr/>
          <p:nvPr/>
        </p:nvGrpSpPr>
        <p:grpSpPr>
          <a:xfrm>
            <a:off x="5292080" y="5867980"/>
            <a:ext cx="3098196" cy="646331"/>
            <a:chOff x="2628652" y="3851756"/>
            <a:chExt cx="3098196" cy="646331"/>
          </a:xfrm>
        </p:grpSpPr>
        <p:cxnSp>
          <p:nvCxnSpPr>
            <p:cNvPr id="18" name="Straight Arrow Connector 17"/>
            <p:cNvCxnSpPr/>
            <p:nvPr/>
          </p:nvCxnSpPr>
          <p:spPr>
            <a:xfrm rot="10800000">
              <a:off x="2628652" y="4005064"/>
              <a:ext cx="64720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3275856" y="3851756"/>
              <a:ext cx="2450992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a[10]</a:t>
              </a:r>
              <a:r>
                <a:rPr lang="en-US" dirty="0" smtClean="0"/>
                <a:t> is not allocated,</a:t>
              </a:r>
              <a:br>
                <a:rPr lang="en-US" dirty="0" smtClean="0"/>
              </a:br>
              <a:r>
                <a:rPr lang="en-US" dirty="0" smtClean="0"/>
                <a:t>but that's where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en-US" dirty="0" smtClean="0"/>
                <a:t> is!</a:t>
              </a:r>
              <a:endParaRPr lang="en-US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48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tips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990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tips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Typically, compile without optimizations</a:t>
            </a:r>
          </a:p>
          <a:p>
            <a:pPr lvl="1"/>
            <a:r>
              <a:rPr lang="en-US" dirty="0" smtClean="0"/>
              <a:t>Consistency between source and debugger state</a:t>
            </a:r>
          </a:p>
          <a:p>
            <a:pPr lvl="1"/>
            <a:r>
              <a:rPr lang="en-US" dirty="0" smtClean="0"/>
              <a:t>However, bug may "disappear"</a:t>
            </a:r>
          </a:p>
          <a:p>
            <a:pPr lvl="2"/>
            <a:r>
              <a:rPr lang="en-US" dirty="0" smtClean="0"/>
              <a:t>no variable on stack, data in register</a:t>
            </a:r>
          </a:p>
          <a:p>
            <a:pPr lvl="2"/>
            <a:r>
              <a:rPr lang="en-US" dirty="0" smtClean="0"/>
              <a:t>different data alignment in memory</a:t>
            </a:r>
          </a:p>
          <a:p>
            <a:pPr lvl="2"/>
            <a:r>
              <a:rPr lang="en-US" dirty="0" smtClean="0"/>
              <a:t>timing issues in parallel code (race conditions disappear)</a:t>
            </a:r>
          </a:p>
          <a:p>
            <a:r>
              <a:rPr lang="en-US" dirty="0" smtClean="0"/>
              <a:t>Use a profiler to detect</a:t>
            </a:r>
          </a:p>
          <a:p>
            <a:pPr lvl="1"/>
            <a:r>
              <a:rPr lang="en-US" dirty="0" smtClean="0"/>
              <a:t>Unexpected load imbalance between processes/threads</a:t>
            </a:r>
          </a:p>
          <a:p>
            <a:pPr lvl="1"/>
            <a:r>
              <a:rPr lang="en-US" dirty="0" smtClean="0"/>
              <a:t>Unexpected communication patterns</a:t>
            </a:r>
          </a:p>
          <a:p>
            <a:r>
              <a:rPr lang="en-US" dirty="0" smtClean="0"/>
              <a:t>Use visualization software</a:t>
            </a:r>
          </a:p>
          <a:p>
            <a:pPr lvl="1"/>
            <a:r>
              <a:rPr lang="en-US" dirty="0" smtClean="0"/>
              <a:t>Helps spot anomalies in data structures</a:t>
            </a:r>
          </a:p>
          <a:p>
            <a:r>
              <a:rPr lang="en-US" dirty="0" smtClean="0"/>
              <a:t>Have string representation for objects/data structures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4756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dirty="0" smtClean="0"/>
              <a:t>Step back: what is programming?</a:t>
            </a:r>
          </a:p>
        </p:txBody>
      </p:sp>
      <p:sp>
        <p:nvSpPr>
          <p:cNvPr id="8195" name="Rectangle 4"/>
          <p:cNvSpPr>
            <a:spLocks noChangeArrowheads="1"/>
          </p:cNvSpPr>
          <p:nvPr/>
        </p:nvSpPr>
        <p:spPr bwMode="auto">
          <a:xfrm>
            <a:off x="755650" y="2709863"/>
            <a:ext cx="792163" cy="647700"/>
          </a:xfrm>
          <a:prstGeom prst="rect">
            <a:avLst/>
          </a:prstGeom>
          <a:solidFill>
            <a:schemeClr val="folHlink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folHlink"/>
            </a:extrusionClr>
          </a:sp3d>
        </p:spPr>
        <p:txBody>
          <a:bodyPr wrap="none" anchor="ctr">
            <a:flatTx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8196" name="Oval 5"/>
          <p:cNvSpPr>
            <a:spLocks noChangeArrowheads="1"/>
          </p:cNvSpPr>
          <p:nvPr/>
        </p:nvSpPr>
        <p:spPr bwMode="auto">
          <a:xfrm rot="-6452479">
            <a:off x="1402557" y="2997993"/>
            <a:ext cx="647700" cy="576263"/>
          </a:xfrm>
          <a:prstGeom prst="ellipse">
            <a:avLst/>
          </a:prstGeom>
          <a:solidFill>
            <a:srgbClr val="FF0000">
              <a:alpha val="0"/>
            </a:srgbClr>
          </a:solidFill>
          <a:ln w="9525">
            <a:round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0000"/>
            </a:extrusionClr>
          </a:sp3d>
        </p:spPr>
        <p:txBody>
          <a:bodyPr wrap="none" anchor="ctr">
            <a:flatTx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8197" name="Rectangle 7"/>
          <p:cNvSpPr>
            <a:spLocks noChangeArrowheads="1"/>
          </p:cNvSpPr>
          <p:nvPr/>
        </p:nvSpPr>
        <p:spPr bwMode="auto">
          <a:xfrm>
            <a:off x="971550" y="3286125"/>
            <a:ext cx="647700" cy="863600"/>
          </a:xfrm>
          <a:prstGeom prst="rect">
            <a:avLst/>
          </a:prstGeom>
          <a:solidFill>
            <a:schemeClr val="hlink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8198" name="Text Box 13"/>
          <p:cNvSpPr txBox="1">
            <a:spLocks noChangeArrowheads="1"/>
          </p:cNvSpPr>
          <p:nvPr/>
        </p:nvSpPr>
        <p:spPr bwMode="auto">
          <a:xfrm>
            <a:off x="641350" y="1693863"/>
            <a:ext cx="1627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Real world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3132138" y="1557338"/>
            <a:ext cx="2016125" cy="3887787"/>
            <a:chOff x="1973" y="981"/>
            <a:chExt cx="1270" cy="2449"/>
          </a:xfrm>
        </p:grpSpPr>
        <p:sp>
          <p:nvSpPr>
            <p:cNvPr id="8205" name="Rectangle 8"/>
            <p:cNvSpPr>
              <a:spLocks noChangeArrowheads="1"/>
            </p:cNvSpPr>
            <p:nvPr/>
          </p:nvSpPr>
          <p:spPr bwMode="auto">
            <a:xfrm>
              <a:off x="2268" y="1706"/>
              <a:ext cx="499" cy="408"/>
            </a:xfrm>
            <a:prstGeom prst="rect">
              <a:avLst/>
            </a:prstGeom>
            <a:solidFill>
              <a:schemeClr val="folHlink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chemeClr val="folHlink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8206" name="Oval 9"/>
            <p:cNvSpPr>
              <a:spLocks noChangeArrowheads="1"/>
            </p:cNvSpPr>
            <p:nvPr/>
          </p:nvSpPr>
          <p:spPr bwMode="auto">
            <a:xfrm rot="-6452479">
              <a:off x="2676" y="1887"/>
              <a:ext cx="408" cy="363"/>
            </a:xfrm>
            <a:prstGeom prst="ellipse">
              <a:avLst/>
            </a:prstGeom>
            <a:solidFill>
              <a:srgbClr val="FF0000">
                <a:alpha val="0"/>
              </a:srgbClr>
            </a:solidFill>
            <a:ln w="9525">
              <a:round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rgbClr val="FF0000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8207" name="Rectangle 10"/>
            <p:cNvSpPr>
              <a:spLocks noChangeArrowheads="1"/>
            </p:cNvSpPr>
            <p:nvPr/>
          </p:nvSpPr>
          <p:spPr bwMode="auto">
            <a:xfrm>
              <a:off x="2404" y="2069"/>
              <a:ext cx="408" cy="544"/>
            </a:xfrm>
            <a:prstGeom prst="rect">
              <a:avLst/>
            </a:prstGeom>
            <a:solidFill>
              <a:schemeClr val="hlink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graphicFrame>
          <p:nvGraphicFramePr>
            <p:cNvPr id="8208" name="Object 11"/>
            <p:cNvGraphicFramePr>
              <a:graphicFrameLocks noChangeAspect="1"/>
            </p:cNvGraphicFramePr>
            <p:nvPr/>
          </p:nvGraphicFramePr>
          <p:xfrm>
            <a:off x="2154" y="2704"/>
            <a:ext cx="1089" cy="5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9" name="Equation" r:id="rId4" imgW="1320227" imgH="710891" progId="Equation.3">
                    <p:embed/>
                  </p:oleObj>
                </mc:Choice>
                <mc:Fallback>
                  <p:oleObj name="Equation" r:id="rId4" imgW="1320227" imgH="71089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54" y="2704"/>
                          <a:ext cx="1089" cy="5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09" name="Text Box 14"/>
            <p:cNvSpPr txBox="1">
              <a:spLocks noChangeArrowheads="1"/>
            </p:cNvSpPr>
            <p:nvPr/>
          </p:nvSpPr>
          <p:spPr bwMode="auto">
            <a:xfrm>
              <a:off x="2376" y="1067"/>
              <a:ext cx="6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2400"/>
                <a:t>Model</a:t>
              </a:r>
            </a:p>
          </p:txBody>
        </p:sp>
        <p:sp>
          <p:nvSpPr>
            <p:cNvPr id="8210" name="Line 16"/>
            <p:cNvSpPr>
              <a:spLocks noChangeShapeType="1"/>
            </p:cNvSpPr>
            <p:nvPr/>
          </p:nvSpPr>
          <p:spPr bwMode="auto">
            <a:xfrm>
              <a:off x="1973" y="981"/>
              <a:ext cx="0" cy="244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5435602" y="1557338"/>
            <a:ext cx="3297239" cy="3887787"/>
            <a:chOff x="3424" y="981"/>
            <a:chExt cx="2077" cy="2449"/>
          </a:xfrm>
        </p:grpSpPr>
        <p:sp>
          <p:nvSpPr>
            <p:cNvPr id="8202" name="Text Box 12"/>
            <p:cNvSpPr txBox="1">
              <a:spLocks noChangeArrowheads="1"/>
            </p:cNvSpPr>
            <p:nvPr/>
          </p:nvSpPr>
          <p:spPr bwMode="auto">
            <a:xfrm>
              <a:off x="3660" y="1889"/>
              <a:ext cx="1841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 err="1" smtClean="0">
                  <a:latin typeface="Times New Roman" pitchFamily="18" charset="0"/>
                </a:rPr>
                <a:t>def</a:t>
              </a:r>
              <a:r>
                <a:rPr lang="en-US" altLang="nl-BE" sz="1800" dirty="0" smtClean="0">
                  <a:latin typeface="Times New Roman" pitchFamily="18" charset="0"/>
                </a:rPr>
                <a:t> </a:t>
              </a:r>
              <a:r>
                <a:rPr lang="en-US" altLang="nl-BE" sz="1800" dirty="0" err="1" smtClean="0">
                  <a:latin typeface="Times New Roman" pitchFamily="18" charset="0"/>
                </a:rPr>
                <a:t>compute_volume</a:t>
              </a:r>
              <a:r>
                <a:rPr lang="en-US" altLang="nl-BE" sz="1800" dirty="0" smtClean="0">
                  <a:latin typeface="Times New Roman" pitchFamily="18" charset="0"/>
                </a:rPr>
                <a:t>(object):</a:t>
              </a:r>
              <a:endParaRPr lang="en-US" altLang="nl-BE" sz="1800" dirty="0">
                <a:latin typeface="Times New Roman" pitchFamily="18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>
                  <a:latin typeface="Times New Roman" pitchFamily="18" charset="0"/>
                </a:rPr>
                <a:t>    </a:t>
              </a:r>
              <a:r>
                <a:rPr lang="en-US" altLang="nl-BE" sz="1800" dirty="0" smtClean="0">
                  <a:latin typeface="Times New Roman" pitchFamily="18" charset="0"/>
                </a:rPr>
                <a:t>…</a:t>
              </a:r>
              <a:endParaRPr lang="en-US" altLang="nl-BE" sz="1800" dirty="0">
                <a:latin typeface="Times New Roman" pitchFamily="18" charset="0"/>
              </a:endParaRPr>
            </a:p>
          </p:txBody>
        </p:sp>
        <p:sp>
          <p:nvSpPr>
            <p:cNvPr id="8203" name="Text Box 15"/>
            <p:cNvSpPr txBox="1">
              <a:spLocks noChangeArrowheads="1"/>
            </p:cNvSpPr>
            <p:nvPr/>
          </p:nvSpPr>
          <p:spPr bwMode="auto">
            <a:xfrm>
              <a:off x="3796" y="1071"/>
              <a:ext cx="143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2400"/>
                <a:t>Implementation</a:t>
              </a:r>
            </a:p>
          </p:txBody>
        </p:sp>
        <p:sp>
          <p:nvSpPr>
            <p:cNvPr id="8204" name="Line 18"/>
            <p:cNvSpPr>
              <a:spLocks noChangeShapeType="1"/>
            </p:cNvSpPr>
            <p:nvPr/>
          </p:nvSpPr>
          <p:spPr bwMode="auto">
            <a:xfrm>
              <a:off x="3424" y="981"/>
              <a:ext cx="0" cy="244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sp>
        <p:nvSpPr>
          <p:cNvPr id="8211" name="Text Box 19"/>
          <p:cNvSpPr txBox="1">
            <a:spLocks noChangeArrowheads="1"/>
          </p:cNvSpPr>
          <p:nvPr/>
        </p:nvSpPr>
        <p:spPr bwMode="auto">
          <a:xfrm>
            <a:off x="179388" y="5831031"/>
            <a:ext cx="873125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Minimize discrepancies: real world </a:t>
            </a:r>
            <a:r>
              <a:rPr lang="en-US" altLang="nl-BE" sz="2400">
                <a:sym typeface="Symbol" pitchFamily="18" charset="2"/>
              </a:rPr>
              <a:t></a:t>
            </a:r>
            <a:r>
              <a:rPr lang="en-US" altLang="nl-BE" sz="2400"/>
              <a:t> model </a:t>
            </a:r>
            <a:r>
              <a:rPr lang="en-US" altLang="nl-BE" sz="2400">
                <a:sym typeface="Symbol" pitchFamily="18" charset="2"/>
              </a:rPr>
              <a:t></a:t>
            </a:r>
            <a:r>
              <a:rPr lang="en-US" altLang="nl-BE" sz="2400"/>
              <a:t> implementation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09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11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452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 is powerful</a:t>
            </a:r>
          </a:p>
          <a:p>
            <a:pPr lvl="1"/>
            <a:r>
              <a:rPr lang="en-US" dirty="0" smtClean="0"/>
              <a:t>Stepping</a:t>
            </a:r>
          </a:p>
          <a:p>
            <a:pPr lvl="1"/>
            <a:r>
              <a:rPr lang="en-US" dirty="0" err="1" smtClean="0"/>
              <a:t>Watchin</a:t>
            </a:r>
            <a:r>
              <a:rPr lang="nl-BE" dirty="0" smtClean="0"/>
              <a:t>g</a:t>
            </a:r>
          </a:p>
          <a:p>
            <a:pPr lvl="1"/>
            <a:r>
              <a:rPr lang="en-US" dirty="0" smtClean="0"/>
              <a:t>Tracing</a:t>
            </a:r>
          </a:p>
          <a:p>
            <a:r>
              <a:rPr lang="en-US" dirty="0" err="1" smtClean="0"/>
              <a:t>Valgrind</a:t>
            </a:r>
            <a:endParaRPr lang="en-US" dirty="0"/>
          </a:p>
          <a:p>
            <a:pPr lvl="1"/>
            <a:r>
              <a:rPr lang="en-US" dirty="0" smtClean="0"/>
              <a:t>Memory leaks</a:t>
            </a:r>
          </a:p>
          <a:p>
            <a:pPr lvl="1"/>
            <a:r>
              <a:rPr lang="en-US" dirty="0" smtClean="0"/>
              <a:t>Uninitialized variables</a:t>
            </a:r>
          </a:p>
          <a:p>
            <a:pPr lvl="1"/>
            <a:r>
              <a:rPr lang="en-US" dirty="0" smtClean="0"/>
              <a:t>Buffer overruns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73537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tools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Debuggers</a:t>
            </a:r>
          </a:p>
          <a:p>
            <a:pPr lvl="1"/>
            <a:r>
              <a:rPr lang="en-US" dirty="0" smtClean="0"/>
              <a:t>Python: </a:t>
            </a:r>
            <a:r>
              <a:rPr lang="en-US" dirty="0" err="1" smtClean="0"/>
              <a:t>pdb</a:t>
            </a:r>
            <a:endParaRPr lang="en-US" dirty="0" smtClean="0"/>
          </a:p>
          <a:p>
            <a:pPr lvl="1"/>
            <a:r>
              <a:rPr lang="en-US" dirty="0" smtClean="0"/>
              <a:t>To visualize data structures: </a:t>
            </a:r>
            <a:r>
              <a:rPr lang="en-US" dirty="0" err="1" smtClean="0"/>
              <a:t>ddd</a:t>
            </a:r>
            <a:endParaRPr lang="en-US" dirty="0" smtClean="0"/>
          </a:p>
          <a:p>
            <a:pPr lvl="1"/>
            <a:r>
              <a:rPr lang="en-US" dirty="0" smtClean="0"/>
              <a:t>IDEs, e.g., Eclipse</a:t>
            </a:r>
          </a:p>
          <a:p>
            <a:pPr lvl="1"/>
            <a:r>
              <a:rPr lang="en-US" dirty="0" smtClean="0"/>
              <a:t>Parallel debuggers: </a:t>
            </a:r>
            <a:r>
              <a:rPr lang="en-US" dirty="0" err="1" smtClean="0"/>
              <a:t>Allinea</a:t>
            </a:r>
            <a:r>
              <a:rPr lang="en-US" dirty="0" smtClean="0"/>
              <a:t> DDT, </a:t>
            </a:r>
            <a:r>
              <a:rPr lang="en-US" dirty="0" err="1" smtClean="0"/>
              <a:t>RogueWave</a:t>
            </a:r>
            <a:r>
              <a:rPr lang="en-US" dirty="0" smtClean="0"/>
              <a:t> </a:t>
            </a:r>
            <a:r>
              <a:rPr lang="en-US" dirty="0" err="1" smtClean="0"/>
              <a:t>TotalView</a:t>
            </a:r>
            <a:endParaRPr lang="en-US" dirty="0" smtClean="0"/>
          </a:p>
          <a:p>
            <a:r>
              <a:rPr lang="en-US" dirty="0" smtClean="0"/>
              <a:t>MPI tracing tools</a:t>
            </a:r>
          </a:p>
          <a:p>
            <a:pPr lvl="1"/>
            <a:r>
              <a:rPr lang="en-US" dirty="0" smtClean="0"/>
              <a:t>Intel ITAC</a:t>
            </a:r>
          </a:p>
          <a:p>
            <a:pPr lvl="2"/>
            <a:r>
              <a:rPr lang="en-US" dirty="0" smtClean="0"/>
              <a:t>Record MPI events</a:t>
            </a:r>
          </a:p>
          <a:p>
            <a:pPr lvl="2"/>
            <a:r>
              <a:rPr lang="en-US" dirty="0" smtClean="0"/>
              <a:t>Add markers in your own code</a:t>
            </a:r>
          </a:p>
          <a:p>
            <a:pPr lvl="1"/>
            <a:r>
              <a:rPr lang="en-US" dirty="0" smtClean="0"/>
              <a:t>MPE2</a:t>
            </a:r>
          </a:p>
          <a:p>
            <a:r>
              <a:rPr lang="en-US" dirty="0" smtClean="0"/>
              <a:t>Thread checkers</a:t>
            </a:r>
          </a:p>
          <a:p>
            <a:pPr lvl="1"/>
            <a:r>
              <a:rPr lang="en-US" dirty="0" smtClean="0"/>
              <a:t>Intel Inspector</a:t>
            </a:r>
          </a:p>
          <a:p>
            <a:pPr lvl="2"/>
            <a:r>
              <a:rPr lang="en-US" dirty="0" smtClean="0"/>
              <a:t>Detects race conditions</a:t>
            </a:r>
          </a:p>
          <a:p>
            <a:pPr lvl="2"/>
            <a:r>
              <a:rPr lang="en-US" dirty="0" smtClean="0"/>
              <a:t>Detects memory leaks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88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The art of debugging with </a:t>
            </a:r>
            <a:r>
              <a:rPr lang="en-US" i="1" dirty="0" err="1" smtClean="0"/>
              <a:t>gdb</a:t>
            </a:r>
            <a:r>
              <a:rPr lang="en-US" i="1" dirty="0" smtClean="0"/>
              <a:t>, </a:t>
            </a:r>
            <a:r>
              <a:rPr lang="en-US" i="1" dirty="0" err="1" smtClean="0"/>
              <a:t>ddd</a:t>
            </a:r>
            <a:r>
              <a:rPr lang="en-US" i="1" dirty="0" smtClean="0"/>
              <a:t>, and Eclipse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Norman </a:t>
            </a:r>
            <a:r>
              <a:rPr lang="en-US" dirty="0" err="1" smtClean="0"/>
              <a:t>Matloff</a:t>
            </a:r>
            <a:r>
              <a:rPr lang="en-US" dirty="0" smtClean="0"/>
              <a:t> &amp; Peter Jay </a:t>
            </a:r>
            <a:r>
              <a:rPr lang="en-US" dirty="0" err="1" smtClean="0"/>
              <a:t>Salzman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 Starch Press, 2008</a:t>
            </a:r>
          </a:p>
          <a:p>
            <a:r>
              <a:rPr lang="en-US" i="1" dirty="0" smtClean="0"/>
              <a:t>Effective debugging: 66 specific ways to debug software and systems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Diomidis</a:t>
            </a:r>
            <a:r>
              <a:rPr lang="en-US" dirty="0" smtClean="0"/>
              <a:t> </a:t>
            </a:r>
            <a:r>
              <a:rPr lang="en-US" dirty="0" err="1" smtClean="0"/>
              <a:t>Spinellis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Addison-Wesley, 2010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6374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Allinea</a:t>
            </a:r>
            <a:r>
              <a:rPr lang="en-US" dirty="0" smtClean="0"/>
              <a:t> DDT: demo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6017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readability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Choose names aptly</a:t>
            </a:r>
          </a:p>
          <a:p>
            <a:r>
              <a:rPr lang="en-US" dirty="0" smtClean="0"/>
              <a:t>Be brief</a:t>
            </a:r>
          </a:p>
          <a:p>
            <a:r>
              <a:rPr lang="en-US" dirty="0" smtClean="0"/>
              <a:t>Respect formatting conventions</a:t>
            </a:r>
          </a:p>
          <a:p>
            <a:r>
              <a:rPr lang="en-US" dirty="0" smtClean="0"/>
              <a:t>Respect coding style standards</a:t>
            </a:r>
          </a:p>
          <a:p>
            <a:r>
              <a:rPr lang="en-US" dirty="0" smtClean="0"/>
              <a:t>Be explicit, express intent</a:t>
            </a:r>
          </a:p>
          <a:p>
            <a:r>
              <a:rPr lang="en-US" dirty="0" smtClean="0"/>
              <a:t>Use language idioms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71600" y="5864553"/>
            <a:ext cx="697857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Same principles for all programming languages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29713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things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Variables represent things</a:t>
            </a:r>
          </a:p>
          <a:p>
            <a:pPr lvl="1"/>
            <a:r>
              <a:rPr lang="en-US" dirty="0" smtClean="0"/>
              <a:t>nouns in natural language</a:t>
            </a:r>
          </a:p>
          <a:p>
            <a:r>
              <a:rPr lang="en-US" dirty="0" smtClean="0"/>
              <a:t>Functions/methods represent</a:t>
            </a:r>
          </a:p>
          <a:p>
            <a:pPr lvl="1"/>
            <a:r>
              <a:rPr lang="en-US" dirty="0" smtClean="0"/>
              <a:t>actions</a:t>
            </a:r>
          </a:p>
          <a:p>
            <a:pPr lvl="2"/>
            <a:r>
              <a:rPr lang="en-US" dirty="0" smtClean="0"/>
              <a:t>verbs in natural language</a:t>
            </a:r>
          </a:p>
          <a:p>
            <a:pPr lvl="1"/>
            <a:r>
              <a:rPr lang="en-US" dirty="0" smtClean="0"/>
              <a:t>property tests</a:t>
            </a:r>
          </a:p>
          <a:p>
            <a:pPr lvl="2"/>
            <a:r>
              <a:rPr lang="en-US" dirty="0" smtClean="0"/>
              <a:t>questions in natural language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36170" y="5229200"/>
            <a:ext cx="5561138" cy="147732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with open(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'r')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for line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data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parse_line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(line)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if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is_valid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avg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compute_avg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20245" y="2452255"/>
            <a:ext cx="212506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Principle of</a:t>
            </a:r>
          </a:p>
          <a:p>
            <a:pPr algn="ctr"/>
            <a:r>
              <a:rPr lang="en-US" sz="2800" dirty="0" smtClean="0"/>
              <a:t>least surprise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155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Long functions</a:t>
            </a:r>
          </a:p>
          <a:p>
            <a:pPr lvl="1"/>
            <a:r>
              <a:rPr lang="en-US" dirty="0" smtClean="0"/>
              <a:t>hard to follow</a:t>
            </a:r>
          </a:p>
          <a:p>
            <a:pPr lvl="1"/>
            <a:r>
              <a:rPr lang="en-US" dirty="0" smtClean="0"/>
              <a:t>too many variables</a:t>
            </a:r>
          </a:p>
          <a:p>
            <a:pPr lvl="1"/>
            <a:r>
              <a:rPr lang="en-US" dirty="0" smtClean="0"/>
              <a:t>number of bugs </a:t>
            </a:r>
            <a:r>
              <a:rPr lang="en-US" dirty="0" smtClean="0">
                <a:sym typeface="Symbol" panose="05050102010706020507" pitchFamily="18" charset="2"/>
              </a:rPr>
              <a:t></a:t>
            </a:r>
            <a:r>
              <a:rPr lang="en-US" dirty="0" smtClean="0"/>
              <a:t> code length!</a:t>
            </a:r>
          </a:p>
          <a:p>
            <a:r>
              <a:rPr lang="en-US" dirty="0" smtClean="0"/>
              <a:t>Introduce </a:t>
            </a:r>
            <a:r>
              <a:rPr lang="en-US" dirty="0" err="1" smtClean="0"/>
              <a:t>subfunction</a:t>
            </a:r>
            <a:endParaRPr lang="en-US" dirty="0" smtClean="0"/>
          </a:p>
          <a:p>
            <a:pPr lvl="1"/>
            <a:r>
              <a:rPr lang="en-US" dirty="0" smtClean="0"/>
              <a:t>enrich vocabulary</a:t>
            </a:r>
          </a:p>
          <a:p>
            <a:pPr lvl="1"/>
            <a:r>
              <a:rPr lang="en-US" dirty="0" smtClean="0"/>
              <a:t>raise description level</a:t>
            </a:r>
          </a:p>
          <a:p>
            <a:r>
              <a:rPr lang="en-US" dirty="0" smtClean="0"/>
              <a:t>Top-down versus bottom-up development</a:t>
            </a:r>
          </a:p>
          <a:p>
            <a:pPr lvl="1"/>
            <a:r>
              <a:rPr lang="en-US" dirty="0" smtClean="0"/>
              <a:t>matter of taste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51335" y="2204864"/>
            <a:ext cx="2635465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no longer </a:t>
            </a:r>
            <a:r>
              <a:rPr lang="en-US" sz="3200" dirty="0" smtClean="0"/>
              <a:t>than</a:t>
            </a:r>
            <a:br>
              <a:rPr lang="en-US" sz="3200" dirty="0" smtClean="0"/>
            </a:br>
            <a:r>
              <a:rPr lang="en-US" sz="3200" dirty="0" smtClean="0"/>
              <a:t>fits </a:t>
            </a:r>
            <a:r>
              <a:rPr lang="en-US" sz="3200" dirty="0"/>
              <a:t>on screen</a:t>
            </a:r>
          </a:p>
        </p:txBody>
      </p:sp>
    </p:spTree>
    <p:extLst>
      <p:ext uri="{BB962C8B-B14F-4D97-AF65-F5344CB8AC3E}">
        <p14:creationId xmlns:p14="http://schemas.microsoft.com/office/powerpoint/2010/main" val="2202753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Conventions are important</a:t>
            </a:r>
          </a:p>
          <a:p>
            <a:pPr lvl="1"/>
            <a:r>
              <a:rPr lang="en-US" dirty="0" smtClean="0"/>
              <a:t>common ground</a:t>
            </a:r>
          </a:p>
          <a:p>
            <a:pPr lvl="1"/>
            <a:r>
              <a:rPr lang="en-US" dirty="0" smtClean="0"/>
              <a:t>facilitate efficient communication</a:t>
            </a:r>
          </a:p>
          <a:p>
            <a:pPr lvl="1"/>
            <a:r>
              <a:rPr lang="en-US" dirty="0" smtClean="0"/>
              <a:t>shared vocabulary</a:t>
            </a:r>
          </a:p>
          <a:p>
            <a:r>
              <a:rPr lang="en-US" dirty="0" smtClean="0"/>
              <a:t>C</a:t>
            </a:r>
          </a:p>
          <a:p>
            <a:pPr lvl="1"/>
            <a:r>
              <a:rPr lang="en-US" dirty="0" smtClean="0"/>
              <a:t>Kernighan &amp; Ritchie, </a:t>
            </a:r>
            <a:r>
              <a:rPr lang="en-US" i="1" dirty="0" smtClean="0"/>
              <a:t>The C programming language</a:t>
            </a:r>
            <a:r>
              <a:rPr lang="en-US" dirty="0" smtClean="0"/>
              <a:t>, 1988, Prentice Hall, ISBN </a:t>
            </a:r>
            <a:r>
              <a:rPr lang="en-US" dirty="0"/>
              <a:t>978-0131103627</a:t>
            </a:r>
            <a:endParaRPr lang="en-US" dirty="0" smtClean="0"/>
          </a:p>
          <a:p>
            <a:pPr lvl="1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://ieng9.ucsd.edu/~</a:t>
            </a:r>
            <a:r>
              <a:rPr lang="en-US" dirty="0" smtClean="0">
                <a:hlinkClick r:id="rId2"/>
              </a:rPr>
              <a:t>cs30x/indhill-cstyle.html</a:t>
            </a:r>
            <a:r>
              <a:rPr lang="en-US" dirty="0" smtClean="0"/>
              <a:t> </a:t>
            </a:r>
          </a:p>
          <a:p>
            <a:r>
              <a:rPr lang="en-US" dirty="0"/>
              <a:t>C</a:t>
            </a:r>
            <a:r>
              <a:rPr lang="en-US" dirty="0" smtClean="0"/>
              <a:t>++</a:t>
            </a:r>
          </a:p>
          <a:p>
            <a:pPr lvl="1"/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google.github.io/styleguide/cppguide.html</a:t>
            </a:r>
            <a:r>
              <a:rPr lang="en-US" dirty="0" smtClean="0"/>
              <a:t> </a:t>
            </a:r>
          </a:p>
          <a:p>
            <a:pPr lvl="1"/>
            <a:r>
              <a:rPr lang="en-US" dirty="0">
                <a:hlinkClick r:id="rId4"/>
              </a:rPr>
              <a:t>http://isocpp.github.io/CppCoreGuidelines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Fortran</a:t>
            </a:r>
          </a:p>
          <a:p>
            <a:pPr lvl="1"/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www.fortran90.org/src/best-practices.html</a:t>
            </a:r>
            <a:r>
              <a:rPr lang="en-US" dirty="0" smtClean="0"/>
              <a:t> </a:t>
            </a:r>
          </a:p>
          <a:p>
            <a:r>
              <a:rPr lang="en-US" dirty="0"/>
              <a:t>Python</a:t>
            </a:r>
          </a:p>
          <a:p>
            <a:pPr lvl="1"/>
            <a:r>
              <a:rPr lang="en-US" dirty="0">
                <a:hlinkClick r:id="rId6"/>
              </a:rPr>
              <a:t>https://www.python.org/dev/peps/pep-0008/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025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Style checking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C/C++</a:t>
            </a:r>
          </a:p>
          <a:p>
            <a:pPr lvl="1"/>
            <a:r>
              <a:rPr lang="en-US" dirty="0" err="1" smtClean="0"/>
              <a:t>astyle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github.com/xuy/google-astyle</a:t>
            </a:r>
            <a:r>
              <a:rPr lang="en-US" dirty="0" smtClean="0"/>
              <a:t>)</a:t>
            </a:r>
          </a:p>
          <a:p>
            <a:r>
              <a:rPr lang="en-US" dirty="0" smtClean="0"/>
              <a:t>Python</a:t>
            </a:r>
          </a:p>
          <a:p>
            <a:pPr lvl="1"/>
            <a:r>
              <a:rPr lang="en-US" dirty="0"/>
              <a:t>flake8 (</a:t>
            </a:r>
            <a:r>
              <a:rPr lang="en-US" dirty="0">
                <a:hlinkClick r:id="rId3"/>
              </a:rPr>
              <a:t>http://flake8.pycqa.org/en/latest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pylint</a:t>
            </a:r>
            <a:r>
              <a:rPr lang="en-US" dirty="0"/>
              <a:t> (</a:t>
            </a:r>
            <a:r>
              <a:rPr lang="en-US" dirty="0">
                <a:hlinkClick r:id="rId4"/>
              </a:rPr>
              <a:t>https://www.pylint.org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2040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standards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For new development, use modern language features, e.g.,</a:t>
            </a:r>
          </a:p>
          <a:p>
            <a:pPr lvl="1"/>
            <a:r>
              <a:rPr lang="en-US" dirty="0" smtClean="0"/>
              <a:t>C99</a:t>
            </a:r>
          </a:p>
          <a:p>
            <a:pPr lvl="1"/>
            <a:r>
              <a:rPr lang="en-US" dirty="0" smtClean="0"/>
              <a:t>C++14</a:t>
            </a:r>
          </a:p>
          <a:p>
            <a:pPr lvl="1"/>
            <a:r>
              <a:rPr lang="en-US" dirty="0" smtClean="0"/>
              <a:t>Fortran 2003+</a:t>
            </a:r>
          </a:p>
          <a:p>
            <a:pPr lvl="1"/>
            <a:r>
              <a:rPr lang="en-US" dirty="0" smtClean="0"/>
              <a:t>Python 3.6+</a:t>
            </a:r>
          </a:p>
          <a:p>
            <a:r>
              <a:rPr lang="en-US" dirty="0" smtClean="0"/>
              <a:t>Beware of very latest version</a:t>
            </a:r>
          </a:p>
          <a:p>
            <a:pPr lvl="1"/>
            <a:r>
              <a:rPr lang="en-US" dirty="0" smtClean="0"/>
              <a:t>might not be implemented by all compilers (reliably)</a:t>
            </a:r>
          </a:p>
          <a:p>
            <a:r>
              <a:rPr lang="en-US" dirty="0" smtClean="0"/>
              <a:t>Don't use language extensions!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37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advice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Global variables </a:t>
            </a:r>
            <a:r>
              <a:rPr lang="en-US" i="1" dirty="0" smtClean="0"/>
              <a:t>are evil!</a:t>
            </a:r>
          </a:p>
          <a:p>
            <a:pPr lvl="1"/>
            <a:r>
              <a:rPr lang="en-US" dirty="0" smtClean="0"/>
              <a:t>Fortran: avoid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COMMON</a:t>
            </a:r>
            <a:r>
              <a:rPr lang="en-US" dirty="0" smtClean="0"/>
              <a:t> blocks</a:t>
            </a:r>
          </a:p>
          <a:p>
            <a:r>
              <a:rPr lang="en-US" dirty="0" smtClean="0"/>
              <a:t>If something shouldn't change,</a:t>
            </a:r>
            <a:br>
              <a:rPr lang="en-US" dirty="0" smtClean="0"/>
            </a:br>
            <a:r>
              <a:rPr lang="en-US" dirty="0" smtClean="0"/>
              <a:t>be explicit</a:t>
            </a:r>
          </a:p>
          <a:p>
            <a:pPr lvl="1"/>
            <a:r>
              <a:rPr lang="en-US" dirty="0" smtClean="0"/>
              <a:t>C/C++: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Fortran: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PARAMETER</a:t>
            </a:r>
          </a:p>
          <a:p>
            <a:r>
              <a:rPr lang="en-US" dirty="0" smtClean="0"/>
              <a:t>Be explicit about intent of function arguments</a:t>
            </a:r>
          </a:p>
          <a:p>
            <a:pPr lvl="1"/>
            <a:r>
              <a:rPr lang="en-US" dirty="0" smtClean="0"/>
              <a:t>C/C++: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Fortran: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INTENT(IN/OUT/INOUT)</a:t>
            </a:r>
          </a:p>
          <a:p>
            <a:r>
              <a:rPr lang="en-US" dirty="0" smtClean="0"/>
              <a:t>Initialize variables explicitly</a:t>
            </a:r>
          </a:p>
          <a:p>
            <a:r>
              <a:rPr lang="en-US" dirty="0" smtClean="0"/>
              <a:t>Don't use implicit typing</a:t>
            </a:r>
          </a:p>
          <a:p>
            <a:pPr lvl="1"/>
            <a:r>
              <a:rPr lang="en-US" dirty="0" smtClean="0"/>
              <a:t>Fortran: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IMPLICIT NONE</a:t>
            </a:r>
            <a:r>
              <a:rPr lang="en-US" dirty="0" smtClean="0"/>
              <a:t> in program, modules, functions, subroutines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5497760" y="1412776"/>
            <a:ext cx="3322712" cy="1944216"/>
            <a:chOff x="4821276" y="3871774"/>
            <a:chExt cx="3322712" cy="1944216"/>
          </a:xfrm>
        </p:grpSpPr>
        <p:sp>
          <p:nvSpPr>
            <p:cNvPr id="6" name="Rounded Rectangle 5"/>
            <p:cNvSpPr/>
            <p:nvPr/>
          </p:nvSpPr>
          <p:spPr>
            <a:xfrm>
              <a:off x="4821276" y="3871774"/>
              <a:ext cx="3322712" cy="1944216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60032" y="3896713"/>
              <a:ext cx="3185487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Maybe "just one little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global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variable"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isn't too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unmanageable,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but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that style leads to code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that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is useless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except to its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original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programmer</a:t>
              </a:r>
              <a:endParaRPr lang="en-US" sz="2000" dirty="0">
                <a:solidFill>
                  <a:srgbClr val="0070C0"/>
                </a:solidFill>
                <a:latin typeface="Informal Roman" panose="030604020304060B0204" pitchFamily="66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901396" y="5383942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Bjarne </a:t>
              </a:r>
              <a:r>
                <a:rPr lang="en-US" dirty="0" err="1" smtClean="0">
                  <a:solidFill>
                    <a:srgbClr val="0070C0"/>
                  </a:solidFill>
                </a:rPr>
                <a:t>Stroustrup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6786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Unused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Code commented out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 smtClean="0"/>
              <a:t> hard to read</a:t>
            </a:r>
            <a:br>
              <a:rPr lang="en-US" dirty="0" smtClean="0"/>
            </a:b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bugs</a:t>
            </a:r>
          </a:p>
          <a:p>
            <a:pPr lvl="1"/>
            <a:r>
              <a:rPr lang="en-US" dirty="0" smtClean="0"/>
              <a:t>modify/remove</a:t>
            </a:r>
          </a:p>
          <a:p>
            <a:pPr lvl="1"/>
            <a:r>
              <a:rPr lang="en-US" dirty="0" smtClean="0"/>
              <a:t>use version control, so nothing "lost"</a:t>
            </a:r>
          </a:p>
          <a:p>
            <a:r>
              <a:rPr lang="en-US" dirty="0" smtClean="0"/>
              <a:t>Unused code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not tested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not </a:t>
            </a:r>
            <a:r>
              <a:rPr lang="en-US" dirty="0" smtClean="0"/>
              <a:t>updated</a:t>
            </a:r>
            <a:br>
              <a:rPr lang="en-US" dirty="0" smtClean="0"/>
            </a:b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bugs</a:t>
            </a:r>
          </a:p>
          <a:p>
            <a:pPr lvl="1"/>
            <a:r>
              <a:rPr lang="en-US" dirty="0" smtClean="0"/>
              <a:t>remove</a:t>
            </a:r>
          </a:p>
          <a:p>
            <a:pPr lvl="1"/>
            <a:r>
              <a:rPr lang="en-US" dirty="0" smtClean="0"/>
              <a:t>use version control, so nothing "lost"</a:t>
            </a:r>
          </a:p>
          <a:p>
            <a:pPr lvl="1"/>
            <a:r>
              <a:rPr lang="en-US" dirty="0" smtClean="0"/>
              <a:t>functions, methods, classes, unused code paths</a:t>
            </a:r>
          </a:p>
          <a:p>
            <a:r>
              <a:rPr lang="en-US" dirty="0" smtClean="0"/>
              <a:t>Use code coverage tool, e.g., </a:t>
            </a:r>
            <a:r>
              <a:rPr lang="en-US" dirty="0" err="1" smtClean="0"/>
              <a:t>gcov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06480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3839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idioms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Program languages have own style</a:t>
            </a:r>
          </a:p>
          <a:p>
            <a:r>
              <a:rPr lang="en-US" dirty="0" smtClean="0"/>
              <a:t>Respect that style!</a:t>
            </a:r>
          </a:p>
          <a:p>
            <a:pPr lvl="1"/>
            <a:r>
              <a:rPr lang="en-US" dirty="0" smtClean="0"/>
              <a:t>when, e.g., writing Python, don't write C</a:t>
            </a:r>
          </a:p>
          <a:p>
            <a:r>
              <a:rPr lang="en-US" dirty="0" smtClean="0"/>
              <a:t>Example</a:t>
            </a:r>
          </a:p>
          <a:p>
            <a:pPr lvl="1"/>
            <a:r>
              <a:rPr lang="en-US" dirty="0" smtClean="0"/>
              <a:t>don't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do</a:t>
            </a:r>
          </a:p>
          <a:p>
            <a:endParaRPr lang="en-US" dirty="0" smtClean="0"/>
          </a:p>
          <a:p>
            <a:r>
              <a:rPr lang="en-US" dirty="0" smtClean="0"/>
              <a:t>Be careful when switching programming languages</a:t>
            </a:r>
          </a:p>
          <a:p>
            <a:pPr lvl="1"/>
            <a:r>
              <a:rPr lang="en-US" dirty="0" smtClean="0"/>
              <a:t>semantics may subtly differ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46678" y="3257232"/>
            <a:ext cx="5843780" cy="6463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result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compute_something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46678" y="4127674"/>
            <a:ext cx="5836854" cy="6463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data_item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data: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result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compute_something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data_item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602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Not-invented-here syndrome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not reinvent the wheel</a:t>
            </a:r>
          </a:p>
          <a:p>
            <a:r>
              <a:rPr lang="en-US" dirty="0" smtClean="0"/>
              <a:t>Use standard libraries</a:t>
            </a:r>
          </a:p>
          <a:p>
            <a:pPr lvl="1"/>
            <a:r>
              <a:rPr lang="en-US" dirty="0"/>
              <a:t>Data structures/algorithms</a:t>
            </a:r>
          </a:p>
          <a:p>
            <a:pPr lvl="2"/>
            <a:r>
              <a:rPr lang="en-US" dirty="0"/>
              <a:t>C++: STL</a:t>
            </a:r>
          </a:p>
          <a:p>
            <a:pPr lvl="2"/>
            <a:r>
              <a:rPr lang="en-US" dirty="0"/>
              <a:t>Python: standard library</a:t>
            </a:r>
          </a:p>
          <a:p>
            <a:pPr lvl="1"/>
            <a:r>
              <a:rPr lang="en-US" dirty="0" smtClean="0"/>
              <a:t>Linear algebra: BLAS,LAPACK</a:t>
            </a:r>
          </a:p>
          <a:p>
            <a:pPr lvl="1"/>
            <a:r>
              <a:rPr lang="en-US" dirty="0" smtClean="0"/>
              <a:t>Communication: MPI</a:t>
            </a:r>
          </a:p>
          <a:p>
            <a:pPr lvl="1"/>
            <a:r>
              <a:rPr lang="en-US" dirty="0" smtClean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21</a:t>
            </a:fld>
            <a:endParaRPr lang="nl-BE"/>
          </a:p>
        </p:txBody>
      </p:sp>
      <p:pic>
        <p:nvPicPr>
          <p:cNvPr id="2050" name="Picture 2" descr="Image result for don't reinvent the whee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600200"/>
            <a:ext cx="2202681" cy="169146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3503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0550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Documents &amp; 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Comments</a:t>
            </a:r>
          </a:p>
          <a:p>
            <a:pPr lvl="1"/>
            <a:r>
              <a:rPr lang="en-US" dirty="0" smtClean="0"/>
              <a:t>if you had to think about it, comment</a:t>
            </a:r>
          </a:p>
          <a:p>
            <a:r>
              <a:rPr lang="en-US" dirty="0" smtClean="0"/>
              <a:t>Comments </a:t>
            </a:r>
            <a:r>
              <a:rPr lang="en-US" dirty="0" smtClean="0">
                <a:sym typeface="Symbol" panose="05050102010706020507" pitchFamily="18" charset="2"/>
              </a:rPr>
              <a:t></a:t>
            </a:r>
            <a:r>
              <a:rPr lang="en-US" dirty="0" smtClean="0"/>
              <a:t> documentation</a:t>
            </a:r>
          </a:p>
          <a:p>
            <a:r>
              <a:rPr lang="en-US" dirty="0" smtClean="0"/>
              <a:t>Things to document</a:t>
            </a:r>
          </a:p>
          <a:p>
            <a:pPr lvl="1"/>
            <a:r>
              <a:rPr lang="en-US" dirty="0" smtClean="0"/>
              <a:t>modules: content, overall functionality</a:t>
            </a:r>
          </a:p>
          <a:p>
            <a:pPr lvl="1"/>
            <a:r>
              <a:rPr lang="en-US" dirty="0" smtClean="0"/>
              <a:t>functions/methods</a:t>
            </a:r>
          </a:p>
          <a:p>
            <a:pPr lvl="1"/>
            <a:r>
              <a:rPr lang="en-US" dirty="0" smtClean="0"/>
              <a:t>classes</a:t>
            </a:r>
          </a:p>
          <a:p>
            <a:pPr lvl="1"/>
            <a:r>
              <a:rPr lang="en-US" dirty="0" smtClean="0"/>
              <a:t>constants: semantics, units</a:t>
            </a:r>
          </a:p>
          <a:p>
            <a:r>
              <a:rPr lang="en-US" dirty="0" err="1" smtClean="0"/>
              <a:t>doxygen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http://www.stack.nl/~dimitri/doxygen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r>
              <a:rPr lang="en-US" dirty="0" smtClean="0"/>
              <a:t>For Python in addition: </a:t>
            </a:r>
            <a:r>
              <a:rPr lang="en-US" dirty="0" err="1" smtClean="0"/>
              <a:t>docstring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23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28531" y="6010424"/>
            <a:ext cx="5880777" cy="4616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Keep comments/documentation up to date!!!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84168" y="1647825"/>
            <a:ext cx="26964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However, write clear code!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97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Function/method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</a:t>
            </a:r>
          </a:p>
          <a:p>
            <a:pPr lvl="1"/>
            <a:r>
              <a:rPr lang="en-US" dirty="0" smtClean="0"/>
              <a:t>purpose</a:t>
            </a:r>
          </a:p>
          <a:p>
            <a:pPr lvl="1"/>
            <a:r>
              <a:rPr lang="en-US" dirty="0" smtClean="0"/>
              <a:t>arguments</a:t>
            </a:r>
          </a:p>
          <a:p>
            <a:pPr lvl="2"/>
            <a:r>
              <a:rPr lang="en-US" dirty="0" smtClean="0"/>
              <a:t>semantics, units</a:t>
            </a:r>
          </a:p>
          <a:p>
            <a:pPr lvl="2"/>
            <a:r>
              <a:rPr lang="en-US" dirty="0" smtClean="0"/>
              <a:t>expectations, i.e., preconditions</a:t>
            </a:r>
          </a:p>
          <a:p>
            <a:pPr lvl="1"/>
            <a:r>
              <a:rPr lang="en-US" dirty="0" smtClean="0"/>
              <a:t>return value</a:t>
            </a:r>
          </a:p>
          <a:p>
            <a:pPr lvl="2"/>
            <a:r>
              <a:rPr lang="en-US" dirty="0" smtClean="0"/>
              <a:t>semantics, units</a:t>
            </a:r>
          </a:p>
          <a:p>
            <a:pPr lvl="2"/>
            <a:r>
              <a:rPr lang="en-US" dirty="0" smtClean="0"/>
              <a:t>guarantees, i.e., </a:t>
            </a:r>
            <a:r>
              <a:rPr lang="en-US" dirty="0" err="1" smtClean="0"/>
              <a:t>postconditions</a:t>
            </a:r>
            <a:endParaRPr lang="en-US" dirty="0" smtClean="0"/>
          </a:p>
          <a:p>
            <a:pPr lvl="1"/>
            <a:r>
              <a:rPr lang="en-US" dirty="0" smtClean="0"/>
              <a:t>error conditions, i.e., exceptions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146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function documentation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59523" y="1628800"/>
            <a:ext cx="8024954" cy="39703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/*!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\brief Node constructor, will allocate the node itself, all data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structures required for a node without points inserted into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it, and initialize all members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\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node Double dereferenced pointer to the node to be allocated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and initialized.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\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tree Address of the tree the node is part off.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\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center An array of size rank containing the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coordinates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of the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new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node's center as double precision numbers,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\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extent An array of size rank containing the extent for each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dimension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for the new node as double precision numbers,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\return TREE_2K_SUCCESS if the allocation and initialization succeeded,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an error code otherwise.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tree_2k_err_t node_2k_alloc(node_2k_t **node, tree_2k_t *tree,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double *center, double *extent)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64088" y="5877272"/>
            <a:ext cx="165910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doxygen</a:t>
            </a:r>
            <a:r>
              <a:rPr lang="en-US" dirty="0" smtClean="0"/>
              <a:t> format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657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</a:t>
            </a:r>
          </a:p>
          <a:p>
            <a:pPr lvl="1"/>
            <a:r>
              <a:rPr lang="en-US" dirty="0" smtClean="0"/>
              <a:t>purpose</a:t>
            </a:r>
          </a:p>
          <a:p>
            <a:pPr lvl="1"/>
            <a:r>
              <a:rPr lang="en-US" dirty="0" smtClean="0"/>
              <a:t>attributes</a:t>
            </a:r>
          </a:p>
          <a:p>
            <a:pPr lvl="2"/>
            <a:r>
              <a:rPr lang="en-US" dirty="0" smtClean="0"/>
              <a:t>semantics, units</a:t>
            </a:r>
          </a:p>
          <a:p>
            <a:pPr lvl="2"/>
            <a:r>
              <a:rPr lang="en-US" dirty="0" smtClean="0"/>
              <a:t>expectations, i.e., invariants</a:t>
            </a:r>
          </a:p>
          <a:p>
            <a:pPr lvl="1"/>
            <a:r>
              <a:rPr lang="en-US" dirty="0" smtClean="0"/>
              <a:t>methods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2592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Usage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Examples help convey semantics</a:t>
            </a:r>
          </a:p>
          <a:p>
            <a:pPr lvl="1"/>
            <a:r>
              <a:rPr lang="en-US" dirty="0" smtClean="0"/>
              <a:t>part of good documentation</a:t>
            </a:r>
          </a:p>
          <a:p>
            <a:r>
              <a:rPr lang="en-US" dirty="0" smtClean="0"/>
              <a:t>Can be used as tests</a:t>
            </a:r>
          </a:p>
          <a:p>
            <a:pPr lvl="1"/>
            <a:r>
              <a:rPr lang="en-US" dirty="0" smtClean="0"/>
              <a:t>easily check code integrity after changes</a:t>
            </a:r>
          </a:p>
          <a:p>
            <a:r>
              <a:rPr lang="en-US" dirty="0" smtClean="0"/>
              <a:t>Unit testing</a:t>
            </a:r>
          </a:p>
          <a:p>
            <a:r>
              <a:rPr lang="en-US" dirty="0" smtClean="0"/>
              <a:t>Integration testing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27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5364088" y="4005064"/>
            <a:ext cx="3528392" cy="2232248"/>
            <a:chOff x="4821276" y="3871774"/>
            <a:chExt cx="3528392" cy="2232248"/>
          </a:xfrm>
        </p:grpSpPr>
        <p:sp>
          <p:nvSpPr>
            <p:cNvPr id="6" name="Rounded Rectangle 5"/>
            <p:cNvSpPr/>
            <p:nvPr/>
          </p:nvSpPr>
          <p:spPr>
            <a:xfrm>
              <a:off x="4821276" y="3871774"/>
              <a:ext cx="3528392" cy="2232248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60032" y="3896713"/>
              <a:ext cx="3400290" cy="1938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If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 do anything useful it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will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haunt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 forever after, and if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have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 major success you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get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decades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of hard manual labor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-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meaning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 have to work on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the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manual.</a:t>
              </a:r>
              <a:endParaRPr lang="en-US" sz="2000" dirty="0">
                <a:solidFill>
                  <a:srgbClr val="0070C0"/>
                </a:solidFill>
                <a:latin typeface="Informal Roman" panose="030604020304060B0204" pitchFamily="66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20853" y="5599966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Bjarne </a:t>
              </a:r>
              <a:r>
                <a:rPr lang="en-US" dirty="0" err="1" smtClean="0">
                  <a:solidFill>
                    <a:srgbClr val="0070C0"/>
                  </a:solidFill>
                </a:rPr>
                <a:t>Stroustrup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9842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Development process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Version Control System, e.g., </a:t>
            </a:r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en-US" dirty="0" smtClean="0"/>
              <a:t>concurrent development</a:t>
            </a:r>
          </a:p>
          <a:p>
            <a:pPr lvl="1"/>
            <a:r>
              <a:rPr lang="en-US" dirty="0" smtClean="0"/>
              <a:t>documentation of changes</a:t>
            </a:r>
          </a:p>
          <a:p>
            <a:r>
              <a:rPr lang="en-US" dirty="0" smtClean="0"/>
              <a:t>Online services</a:t>
            </a:r>
          </a:p>
          <a:p>
            <a:pPr lvl="1"/>
            <a:r>
              <a:rPr lang="en-US" dirty="0"/>
              <a:t>issue tracking</a:t>
            </a:r>
          </a:p>
          <a:p>
            <a:pPr lvl="1"/>
            <a:r>
              <a:rPr lang="en-US" dirty="0"/>
              <a:t>"backup"</a:t>
            </a:r>
          </a:p>
          <a:p>
            <a:pPr lvl="1"/>
            <a:r>
              <a:rPr lang="en-US" dirty="0"/>
              <a:t>wiki</a:t>
            </a:r>
          </a:p>
          <a:p>
            <a:pPr lvl="1"/>
            <a:r>
              <a:rPr lang="en-US" dirty="0" smtClean="0"/>
              <a:t>e.g.,</a:t>
            </a:r>
          </a:p>
          <a:p>
            <a:pPr lvl="2"/>
            <a:r>
              <a:rPr lang="en-US" dirty="0" smtClean="0"/>
              <a:t>on premise?</a:t>
            </a:r>
          </a:p>
          <a:p>
            <a:pPr lvl="2"/>
            <a:r>
              <a:rPr lang="en-US" dirty="0"/>
              <a:t>GitHub (</a:t>
            </a:r>
            <a:r>
              <a:rPr lang="en-US" dirty="0">
                <a:hlinkClick r:id="rId2"/>
              </a:rPr>
              <a:t>https://github.com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2"/>
            <a:r>
              <a:rPr lang="en-US" dirty="0" err="1" smtClean="0"/>
              <a:t>GitLab</a:t>
            </a:r>
            <a:r>
              <a:rPr lang="en-US" dirty="0" smtClean="0"/>
              <a:t> (</a:t>
            </a:r>
            <a:r>
              <a:rPr lang="en-US" dirty="0" smtClean="0">
                <a:hlinkClick r:id="rId3"/>
              </a:rPr>
              <a:t>https://gitlab.com/</a:t>
            </a:r>
            <a:r>
              <a:rPr lang="en-US" dirty="0" smtClean="0"/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951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Compilers &amp; settings, static checkers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051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63419" y="2060848"/>
            <a:ext cx="630044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/>
              <a:t>What the most used</a:t>
            </a:r>
            <a:br>
              <a:rPr lang="en-US" sz="4400" dirty="0" smtClean="0"/>
            </a:br>
            <a:r>
              <a:rPr lang="en-US" sz="4400" dirty="0" smtClean="0"/>
              <a:t>language in programming?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3545591" y="4099719"/>
            <a:ext cx="21360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>
                <a:solidFill>
                  <a:srgbClr val="C00000"/>
                </a:solidFill>
                <a:latin typeface="Brush Script MT" panose="03060802040406070304" pitchFamily="66" charset="0"/>
              </a:rPr>
              <a:t>Profanity!</a:t>
            </a:r>
            <a:endParaRPr lang="en-US" sz="4400" dirty="0">
              <a:solidFill>
                <a:srgbClr val="C00000"/>
              </a:solidFill>
              <a:latin typeface="Brush Script MT" panose="03060802040406070304" pitchFamily="66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12186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Compilers: general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Switch on warnings at compile time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Fix code until no more warnings remain</a:t>
            </a:r>
          </a:p>
          <a:p>
            <a:r>
              <a:rPr lang="en-US" dirty="0"/>
              <a:t>Switch compilers</a:t>
            </a:r>
          </a:p>
          <a:p>
            <a:pPr lvl="1"/>
            <a:r>
              <a:rPr lang="en-US" dirty="0"/>
              <a:t>Check whether you get warnings/errors with any compiler you have, fix </a:t>
            </a:r>
            <a:r>
              <a:rPr lang="en-US" dirty="0" smtClean="0"/>
              <a:t>them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Intel </a:t>
            </a:r>
            <a:r>
              <a:rPr lang="en-US" dirty="0" err="1" smtClean="0">
                <a:cs typeface="Courier New" pitchFamily="49" charset="0"/>
              </a:rPr>
              <a:t>icc</a:t>
            </a:r>
            <a:r>
              <a:rPr lang="en-US" dirty="0" smtClean="0">
                <a:cs typeface="Courier New" pitchFamily="49" charset="0"/>
              </a:rPr>
              <a:t>/</a:t>
            </a:r>
            <a:r>
              <a:rPr lang="en-US" dirty="0" err="1" smtClean="0">
                <a:cs typeface="Courier New" pitchFamily="49" charset="0"/>
              </a:rPr>
              <a:t>icpc</a:t>
            </a:r>
            <a:r>
              <a:rPr lang="en-US" dirty="0" smtClean="0">
                <a:cs typeface="Courier New" pitchFamily="49" charset="0"/>
              </a:rPr>
              <a:t> more strict than GNU </a:t>
            </a:r>
            <a:r>
              <a:rPr lang="en-US" dirty="0" err="1" smtClean="0">
                <a:cs typeface="Courier New" pitchFamily="49" charset="0"/>
              </a:rPr>
              <a:t>gcc</a:t>
            </a:r>
            <a:r>
              <a:rPr lang="en-US" dirty="0" smtClean="0">
                <a:cs typeface="Courier New" pitchFamily="49" charset="0"/>
              </a:rPr>
              <a:t>/g++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GNU </a:t>
            </a:r>
            <a:r>
              <a:rPr lang="en-US" dirty="0" err="1" smtClean="0">
                <a:cs typeface="Courier New" pitchFamily="49" charset="0"/>
              </a:rPr>
              <a:t>gfortran</a:t>
            </a:r>
            <a:r>
              <a:rPr lang="en-US" dirty="0" smtClean="0">
                <a:cs typeface="Courier New" pitchFamily="49" charset="0"/>
              </a:rPr>
              <a:t> more strict than Intel </a:t>
            </a:r>
            <a:r>
              <a:rPr lang="en-US" dirty="0" err="1" smtClean="0">
                <a:cs typeface="Courier New" pitchFamily="49" charset="0"/>
              </a:rPr>
              <a:t>ifort</a:t>
            </a:r>
            <a:endParaRPr lang="en-US" dirty="0" smtClean="0">
              <a:cs typeface="Courier New" pitchFamily="49" charset="0"/>
            </a:endParaRPr>
          </a:p>
          <a:p>
            <a:r>
              <a:rPr lang="en-US" dirty="0" smtClean="0"/>
              <a:t>Compile with debugging information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-g2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>
                <a:cs typeface="Courier New" pitchFamily="49" charset="0"/>
              </a:rPr>
              <a:t>No runtime overhead!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4305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 paranoid, or </a:t>
            </a:r>
            <a:r>
              <a:rPr lang="en-US" i="1" dirty="0" smtClean="0"/>
              <a:t>die!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79302"/>
            <a:ext cx="8229600" cy="3846861"/>
          </a:xfrm>
        </p:spPr>
        <p:txBody>
          <a:bodyPr/>
          <a:lstStyle/>
          <a:p>
            <a:r>
              <a:rPr lang="en-US" dirty="0" err="1" smtClean="0"/>
              <a:t>icc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-Wall</a:t>
            </a:r>
          </a:p>
          <a:p>
            <a:pPr lvl="1"/>
            <a:r>
              <a:rPr lang="en-US" dirty="0" smtClean="0"/>
              <a:t>no warnings, very incorrect results</a:t>
            </a:r>
          </a:p>
          <a:p>
            <a:r>
              <a:rPr lang="en-US" dirty="0" err="1" smtClean="0"/>
              <a:t>icc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-Wall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Wremarks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Wchecks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-w3</a:t>
            </a:r>
          </a:p>
          <a:p>
            <a:pPr lvl="1"/>
            <a:r>
              <a:rPr lang="en-US" dirty="0" smtClean="0"/>
              <a:t>relevant, if cryptic warning, still very incorrect results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0997" y="1620089"/>
            <a:ext cx="7960834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static double __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__;</a:t>
            </a:r>
          </a:p>
          <a:p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SQR(a) ((__arg__ = (a)) == 0.0 ? 0.0 : __arg__*__arg__)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5535" y="5012516"/>
            <a:ext cx="7956295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icc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-Wall -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Wremarks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-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Wchecks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-w3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spooky_macro.c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(29): remark #981: operands are evaluated in unspecified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order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a[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SQR(b[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]) + SQR(c[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          ^</a:t>
            </a:r>
          </a:p>
        </p:txBody>
      </p:sp>
      <p:sp>
        <p:nvSpPr>
          <p:cNvPr id="7" name="TextBox 6"/>
          <p:cNvSpPr txBox="1"/>
          <p:nvPr/>
        </p:nvSpPr>
        <p:spPr>
          <a:xfrm rot="19978096">
            <a:off x="4227418" y="1681643"/>
            <a:ext cx="1637628" cy="461665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Bad code!!!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1292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Switching compilers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07315"/>
            <a:ext cx="8229600" cy="3718848"/>
          </a:xfrm>
        </p:spPr>
        <p:txBody>
          <a:bodyPr/>
          <a:lstStyle/>
          <a:p>
            <a:r>
              <a:rPr lang="en-US" dirty="0" smtClean="0"/>
              <a:t>Intel </a:t>
            </a:r>
            <a:r>
              <a:rPr lang="en-US" dirty="0" err="1" smtClean="0"/>
              <a:t>icc</a:t>
            </a:r>
            <a:r>
              <a:rPr lang="en-US" dirty="0" smtClean="0"/>
              <a:t> executable output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GNU </a:t>
            </a:r>
            <a:r>
              <a:rPr lang="en-US" dirty="0" err="1" smtClean="0"/>
              <a:t>gcc</a:t>
            </a:r>
            <a:r>
              <a:rPr lang="en-US" dirty="0" smtClean="0"/>
              <a:t> executable output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90997" y="1620089"/>
            <a:ext cx="7960834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static double __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__;</a:t>
            </a:r>
          </a:p>
          <a:p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SQR(a) ((__arg__ = (a)) == 0.0 ? 0.0 : __arg__*__arg__)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 rot="19978096">
            <a:off x="4227418" y="1681643"/>
            <a:ext cx="1637628" cy="461665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Bad code!!!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5536" y="3204265"/>
            <a:ext cx="7956295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./bad_code_icc.exe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sum = 166581086880546.25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sum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224904286352835.62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0997" y="4868861"/>
            <a:ext cx="7956295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./bad_code_gcc.exe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sum = 166581086880546.25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sum = 166581086880546.25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7584" y="5979647"/>
            <a:ext cx="7248716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 not generalize: Intel compilers are very good!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90677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animBg="1"/>
      <p:bldP spid="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C/C++ compiler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At least: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-Wall  -g</a:t>
            </a:r>
          </a:p>
          <a:p>
            <a:r>
              <a:rPr lang="en-US" dirty="0" smtClean="0"/>
              <a:t>More warnings</a:t>
            </a:r>
          </a:p>
          <a:p>
            <a:pPr lvl="1"/>
            <a:r>
              <a:rPr lang="en-US" dirty="0" err="1" smtClean="0"/>
              <a:t>gcc</a:t>
            </a:r>
            <a:r>
              <a:rPr lang="en-US" dirty="0" smtClean="0"/>
              <a:t>/g++: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Wextra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anose="02070309020205020404" pitchFamily="49" charset="0"/>
              </a:rPr>
              <a:t>icc</a:t>
            </a:r>
            <a:r>
              <a:rPr lang="en-US" dirty="0" smtClean="0"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cs typeface="Courier New" panose="02070309020205020404" pitchFamily="49" charset="0"/>
              </a:rPr>
              <a:t>icpc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Wremarks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Wchecks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–w3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Using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dirty="0" smtClean="0"/>
              <a:t> for floating point, </a:t>
            </a:r>
            <a:r>
              <a:rPr lang="en-US" dirty="0" err="1" smtClean="0"/>
              <a:t>gcc</a:t>
            </a:r>
            <a:r>
              <a:rPr lang="en-US" dirty="0" smtClean="0"/>
              <a:t>/g++: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Wfloat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-equal</a:t>
            </a:r>
          </a:p>
          <a:p>
            <a:r>
              <a:rPr lang="en-US" dirty="0" smtClean="0"/>
              <a:t>Local variable shadows other local: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Wshadow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Undefined preprocessor variable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#if</a:t>
            </a:r>
            <a:r>
              <a:rPr lang="en-US" dirty="0" smtClean="0"/>
              <a:t>, </a:t>
            </a:r>
            <a:r>
              <a:rPr lang="en-US" dirty="0" err="1" smtClean="0"/>
              <a:t>gcc</a:t>
            </a:r>
            <a:r>
              <a:rPr lang="en-US" dirty="0" smtClean="0"/>
              <a:t>/g++: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Wundef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Pointer arithmetic depending on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dirty="0" smtClean="0"/>
              <a:t> function pointer or void: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Wpointer-arith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Inappropriate function call cast: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Wbad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-function-cast</a:t>
            </a:r>
          </a:p>
          <a:p>
            <a:r>
              <a:rPr lang="en-US" dirty="0" smtClean="0"/>
              <a:t>Lost type qualifier in cast: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Wcast-qual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incompatible alignment due to cast, </a:t>
            </a:r>
            <a:r>
              <a:rPr lang="en-US" dirty="0" err="1" smtClean="0"/>
              <a:t>gcc</a:t>
            </a:r>
            <a:r>
              <a:rPr lang="en-US" dirty="0" smtClean="0"/>
              <a:t>/g++: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Wcast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-align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8777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Fortran compiler options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At least</a:t>
            </a:r>
          </a:p>
          <a:p>
            <a:pPr lvl="1"/>
            <a:r>
              <a:rPr lang="en-US" dirty="0" err="1" smtClean="0"/>
              <a:t>gfortran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-Wall  -g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/>
              <a:t>ifort</a:t>
            </a:r>
            <a:r>
              <a:rPr lang="en-US" dirty="0" smtClean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-warn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all  -g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More warnings</a:t>
            </a:r>
          </a:p>
          <a:p>
            <a:pPr lvl="1"/>
            <a:r>
              <a:rPr lang="en-US" dirty="0" err="1" smtClean="0">
                <a:cs typeface="Courier New" pitchFamily="49" charset="0"/>
              </a:rPr>
              <a:t>gfortran</a:t>
            </a:r>
            <a:r>
              <a:rPr lang="en-US" dirty="0" smtClean="0">
                <a:cs typeface="Courier New" pitchFamily="49" charset="0"/>
              </a:rPr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Wextra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itchFamily="49" charset="0"/>
              </a:rPr>
              <a:t>ifort</a:t>
            </a:r>
            <a:r>
              <a:rPr lang="en-US" dirty="0" smtClean="0">
                <a:cs typeface="Courier New" pitchFamily="49" charset="0"/>
              </a:rPr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diag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-enable remark</a:t>
            </a:r>
            <a:endParaRPr lang="en-US" dirty="0"/>
          </a:p>
          <a:p>
            <a:r>
              <a:rPr lang="en-US" dirty="0" smtClean="0"/>
              <a:t>Compile with no </a:t>
            </a:r>
            <a:r>
              <a:rPr lang="en-US" dirty="0" err="1" smtClean="0"/>
              <a:t>implicits</a:t>
            </a:r>
            <a:r>
              <a:rPr lang="en-US" dirty="0" smtClean="0"/>
              <a:t> allowed:</a:t>
            </a:r>
          </a:p>
          <a:p>
            <a:pPr lvl="1"/>
            <a:r>
              <a:rPr lang="en-US" dirty="0" err="1">
                <a:cs typeface="Courier New" panose="02070309020205020404" pitchFamily="49" charset="0"/>
              </a:rPr>
              <a:t>gfortran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fimplicit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-none</a:t>
            </a:r>
            <a:endParaRPr lang="en-US" dirty="0" smtClean="0"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implicitnone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While developing, switch on array bound checking at runtime</a:t>
            </a:r>
          </a:p>
          <a:p>
            <a:pPr lvl="1"/>
            <a:r>
              <a:rPr lang="en-US" dirty="0" err="1">
                <a:cs typeface="Courier New" panose="02070309020205020404" pitchFamily="49" charset="0"/>
              </a:rPr>
              <a:t>gfortran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fbounds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-check</a:t>
            </a:r>
            <a:endParaRPr lang="en-US" dirty="0" smtClean="0"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-check bounds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Check for not explicitly initialized variables</a:t>
            </a:r>
          </a:p>
          <a:p>
            <a:pPr lvl="1"/>
            <a:r>
              <a:rPr lang="en-US" dirty="0" err="1">
                <a:cs typeface="Courier New" panose="02070309020205020404" pitchFamily="49" charset="0"/>
              </a:rPr>
              <a:t>gfortran</a:t>
            </a:r>
            <a:r>
              <a:rPr lang="en-US" dirty="0">
                <a:cs typeface="Courier New" panose="02070309020205020404" pitchFamily="49" charset="0"/>
              </a:rPr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-integer=-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  <a:r>
              <a:rPr lang="en-US" dirty="0" smtClean="0"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-real=nan</a:t>
            </a:r>
            <a:endParaRPr lang="en-US" dirty="0" smtClean="0"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-check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uninit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cs typeface="Courier New" panose="02070309020205020404" pitchFamily="49" charset="0"/>
            </a:endParaRPr>
          </a:p>
          <a:p>
            <a:pPr lvl="1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4960011" y="4509120"/>
            <a:ext cx="37267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incurs performance penalty!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34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4788024" y="5591881"/>
            <a:ext cx="3219862" cy="514652"/>
            <a:chOff x="2843808" y="3706436"/>
            <a:chExt cx="3219862" cy="514652"/>
          </a:xfrm>
        </p:grpSpPr>
        <p:cxnSp>
          <p:nvCxnSpPr>
            <p:cNvPr id="9" name="Straight Arrow Connector 8"/>
            <p:cNvCxnSpPr/>
            <p:nvPr/>
          </p:nvCxnSpPr>
          <p:spPr>
            <a:xfrm flipH="1" flipV="1">
              <a:off x="2843808" y="3706436"/>
              <a:ext cx="432048" cy="29862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278781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pick value that makes sense</a:t>
              </a:r>
              <a:endParaRPr lang="en-US" dirty="0"/>
            </a:p>
          </p:txBody>
        </p:sp>
      </p:grpSp>
      <p:cxnSp>
        <p:nvCxnSpPr>
          <p:cNvPr id="8" name="Straight Arrow Connector 7"/>
          <p:cNvCxnSpPr>
            <a:stCxn id="4" idx="1"/>
          </p:cNvCxnSpPr>
          <p:nvPr/>
        </p:nvCxnSpPr>
        <p:spPr>
          <a:xfrm flipH="1" flipV="1">
            <a:off x="4355976" y="4739952"/>
            <a:ext cx="604035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9595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Optimizations may alter numerical results: round off</a:t>
            </a:r>
          </a:p>
          <a:p>
            <a:r>
              <a:rPr lang="en-US" dirty="0" smtClean="0"/>
              <a:t>Compilers</a:t>
            </a:r>
          </a:p>
          <a:p>
            <a:pPr lvl="1"/>
            <a:r>
              <a:rPr lang="en-US" dirty="0" smtClean="0"/>
              <a:t>GCC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-O2</a:t>
            </a:r>
            <a:r>
              <a:rPr lang="en-US" dirty="0" smtClean="0"/>
              <a:t>: faithful to source</a:t>
            </a:r>
          </a:p>
          <a:p>
            <a:pPr lvl="1"/>
            <a:r>
              <a:rPr lang="en-US" dirty="0" smtClean="0"/>
              <a:t>Intel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-O2</a:t>
            </a:r>
            <a:r>
              <a:rPr lang="en-US" dirty="0" smtClean="0"/>
              <a:t>: optimizations may rearrange expressions</a:t>
            </a:r>
          </a:p>
          <a:p>
            <a:pPr lvl="2"/>
            <a:r>
              <a:rPr lang="en-US" dirty="0" smtClean="0"/>
              <a:t>to avoid: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-model source</a:t>
            </a:r>
            <a:r>
              <a:rPr lang="en-US" dirty="0" smtClean="0"/>
              <a:t> (performance impact) or even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-model precise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5864553"/>
            <a:ext cx="484049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However, revise your algorithm!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0848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Weakly typed language: errors occur at runtime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pylint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http://www.pylint.org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Coding style</a:t>
            </a:r>
          </a:p>
          <a:p>
            <a:pPr lvl="2"/>
            <a:r>
              <a:rPr lang="en-US" dirty="0"/>
              <a:t>checking line-code's length,</a:t>
            </a:r>
          </a:p>
          <a:p>
            <a:pPr lvl="2"/>
            <a:r>
              <a:rPr lang="en-US" dirty="0"/>
              <a:t>checking if variable names are </a:t>
            </a:r>
            <a:r>
              <a:rPr lang="en-US" dirty="0" smtClean="0"/>
              <a:t>well-formed</a:t>
            </a:r>
            <a:endParaRPr lang="en-US" dirty="0"/>
          </a:p>
          <a:p>
            <a:pPr lvl="2"/>
            <a:r>
              <a:rPr lang="en-US" dirty="0"/>
              <a:t>checking if imported modules are </a:t>
            </a:r>
            <a:r>
              <a:rPr lang="en-US" dirty="0" smtClean="0"/>
              <a:t>used</a:t>
            </a:r>
          </a:p>
          <a:p>
            <a:pPr lvl="1"/>
            <a:r>
              <a:rPr lang="en-US" dirty="0" smtClean="0"/>
              <a:t>Errors:</a:t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pylint-messages.wikidot.com/all-messages</a:t>
            </a:r>
            <a:r>
              <a:rPr lang="en-US" dirty="0" smtClean="0"/>
              <a:t> </a:t>
            </a:r>
          </a:p>
          <a:p>
            <a:r>
              <a:rPr lang="en-US" dirty="0"/>
              <a:t>Use </a:t>
            </a:r>
            <a:r>
              <a:rPr lang="en-US" dirty="0" smtClean="0"/>
              <a:t>Flake8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pypi.python.org/pypi/flake8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Better error detection than </a:t>
            </a:r>
            <a:r>
              <a:rPr lang="en-US" dirty="0" err="1" smtClean="0"/>
              <a:t>pylint</a:t>
            </a:r>
            <a:endParaRPr lang="en-US" dirty="0" smtClean="0"/>
          </a:p>
          <a:p>
            <a:pPr lvl="1"/>
            <a:r>
              <a:rPr lang="en-US" dirty="0" smtClean="0"/>
              <a:t>Editor &amp; </a:t>
            </a:r>
            <a:r>
              <a:rPr lang="en-US" dirty="0" err="1" smtClean="0"/>
              <a:t>git</a:t>
            </a:r>
            <a:r>
              <a:rPr lang="en-US" dirty="0" smtClean="0"/>
              <a:t> hooks available</a:t>
            </a:r>
            <a:endParaRPr lang="en-US" dirty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14329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Defensive programming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201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 warnings &amp;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048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For C, 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err.h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warn(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err(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exit_code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warnx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errx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exit_code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  <a:endParaRPr lang="en-US" dirty="0" smtClean="0"/>
          </a:p>
          <a:p>
            <a:r>
              <a:rPr lang="en-US" dirty="0" smtClean="0"/>
              <a:t>Example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5220072" y="1973602"/>
            <a:ext cx="2814492" cy="735318"/>
            <a:chOff x="6012160" y="2348880"/>
            <a:chExt cx="2814492" cy="735318"/>
          </a:xfrm>
        </p:grpSpPr>
        <p:sp>
          <p:nvSpPr>
            <p:cNvPr id="4" name="Right Brace 3"/>
            <p:cNvSpPr/>
            <p:nvPr/>
          </p:nvSpPr>
          <p:spPr>
            <a:xfrm>
              <a:off x="6012160" y="2348880"/>
              <a:ext cx="144016" cy="72008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228184" y="2376312"/>
              <a:ext cx="259846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append error message</a:t>
              </a:r>
              <a:br>
                <a:rPr lang="en-US" sz="2000" dirty="0" smtClean="0"/>
              </a:br>
              <a:r>
                <a:rPr lang="en-US" sz="2000" dirty="0" smtClean="0"/>
                <a:t>associated with ERRNO</a:t>
              </a:r>
              <a:endParaRPr lang="en-US" sz="20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923928" y="2708920"/>
            <a:ext cx="2710622" cy="504056"/>
            <a:chOff x="3988347" y="3212976"/>
            <a:chExt cx="2710622" cy="504056"/>
          </a:xfrm>
        </p:grpSpPr>
        <p:grpSp>
          <p:nvGrpSpPr>
            <p:cNvPr id="7" name="Group 6"/>
            <p:cNvGrpSpPr/>
            <p:nvPr/>
          </p:nvGrpSpPr>
          <p:grpSpPr>
            <a:xfrm>
              <a:off x="3988347" y="3212976"/>
              <a:ext cx="2710622" cy="369332"/>
              <a:chOff x="2771800" y="3851756"/>
              <a:chExt cx="2710622" cy="369332"/>
            </a:xfrm>
          </p:grpSpPr>
          <p:cxnSp>
            <p:nvCxnSpPr>
              <p:cNvPr id="8" name="Straight Arrow Connector 7"/>
              <p:cNvCxnSpPr/>
              <p:nvPr/>
            </p:nvCxnSpPr>
            <p:spPr>
              <a:xfrm rot="10800000">
                <a:off x="2771800" y="3861048"/>
                <a:ext cx="504056" cy="144016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3275856" y="3851756"/>
                <a:ext cx="2206566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exit code for program</a:t>
                </a:r>
                <a:endParaRPr lang="en-US" dirty="0"/>
              </a:p>
            </p:txBody>
          </p:sp>
        </p:grpSp>
        <p:cxnSp>
          <p:nvCxnSpPr>
            <p:cNvPr id="11" name="Straight Arrow Connector 10"/>
            <p:cNvCxnSpPr>
              <a:stCxn id="9" idx="1"/>
            </p:cNvCxnSpPr>
            <p:nvPr/>
          </p:nvCxnSpPr>
          <p:spPr>
            <a:xfrm rot="10800000" flipV="1">
              <a:off x="4067945" y="3397642"/>
              <a:ext cx="424459" cy="3193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170320" y="3933056"/>
            <a:ext cx="7590539" cy="28007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err.h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("this is warning nr. %d:\n  start", 1);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FILE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if ((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fopen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("non-existing-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file.blabla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", "r")) == NULL)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err(5, "this is error nr. %d", 2);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return EXIT_SUCCESS;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860032" y="3573016"/>
            <a:ext cx="4176464" cy="18158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warnErr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warnErr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 this is warning nr. 1: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start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warnErr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 this is error nr. 2: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No such file or directory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echo $?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44985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animBg="1"/>
      <p:bldP spid="1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for runtime errors!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Dynamic memory allocation</a:t>
            </a:r>
          </a:p>
          <a:p>
            <a:endParaRPr lang="en-US" dirty="0" smtClean="0"/>
          </a:p>
          <a:p>
            <a:r>
              <a:rPr lang="en-US" dirty="0" smtClean="0"/>
              <a:t>File operations</a:t>
            </a:r>
          </a:p>
          <a:p>
            <a:pPr lvl="1"/>
            <a:r>
              <a:rPr lang="en-US" dirty="0" smtClean="0"/>
              <a:t>open</a:t>
            </a:r>
          </a:p>
          <a:p>
            <a:pPr lvl="1"/>
            <a:r>
              <a:rPr lang="en-US" dirty="0" smtClean="0"/>
              <a:t>read</a:t>
            </a:r>
          </a:p>
          <a:p>
            <a:pPr lvl="1"/>
            <a:r>
              <a:rPr lang="en-US" dirty="0" smtClean="0"/>
              <a:t>write</a:t>
            </a:r>
          </a:p>
          <a:p>
            <a:r>
              <a:rPr lang="en-US" dirty="0" smtClean="0"/>
              <a:t>MPI calls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87624" y="2204864"/>
            <a:ext cx="5245347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((a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(n,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))) == NULL)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errx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(EXIT_FAILURE, "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failed");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26549" y="2996952"/>
            <a:ext cx="5121915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integer :: status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character(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=1024) ::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msg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open(unit=9, file="non-existing.bla", &amp;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status="old", action="read", &amp;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iostat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=status,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iomsg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(status /= 0) then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print *,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msg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stop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if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97885" y="5417929"/>
            <a:ext cx="7590539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call MPI_REDUCE(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partial_sum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sum, 1, MPI_DOUBLE_PRECISION, &amp;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MPI_SUM, 0, MPI_COMM_WORLD, status)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(status /= 0) then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if</a:t>
            </a:r>
          </a:p>
        </p:txBody>
      </p:sp>
      <p:sp>
        <p:nvSpPr>
          <p:cNvPr id="4" name="TextBox 3"/>
          <p:cNvSpPr txBox="1"/>
          <p:nvPr/>
        </p:nvSpPr>
        <p:spPr>
          <a:xfrm rot="-540000">
            <a:off x="2490028" y="5879593"/>
            <a:ext cx="4067011" cy="40011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srgbClr val="C00000">
                <a:alpha val="40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Don't bother: unrecoverable anyway!</a:t>
            </a:r>
            <a:endParaRPr lang="nl-BE" sz="2000" dirty="0">
              <a:solidFill>
                <a:srgbClr val="C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1545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7" grpId="0" uiExpand="1" animBg="1"/>
      <p:bldP spid="8" grpId="0" animBg="1"/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Cambridge University, </a:t>
            </a:r>
            <a:r>
              <a:rPr lang="en-US" i="1" dirty="0" smtClean="0">
                <a:hlinkClick r:id="rId2"/>
              </a:rPr>
              <a:t>Undo</a:t>
            </a:r>
            <a:r>
              <a:rPr lang="en-US" dirty="0" smtClean="0">
                <a:hlinkClick r:id="rId2"/>
              </a:rPr>
              <a:t>, </a:t>
            </a:r>
            <a:r>
              <a:rPr lang="en-US" i="1" dirty="0" err="1" smtClean="0">
                <a:hlinkClick r:id="rId2"/>
              </a:rPr>
              <a:t>RogueWave</a:t>
            </a:r>
            <a:endParaRPr lang="en-US" i="1" dirty="0" smtClean="0"/>
          </a:p>
          <a:p>
            <a:pPr lvl="1"/>
            <a:r>
              <a:rPr lang="en-US" dirty="0" smtClean="0"/>
              <a:t>Estimated annual economic cost of bugs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Estimate developers' time finding + fixing bugs</a:t>
            </a:r>
          </a:p>
          <a:p>
            <a:endParaRPr lang="en-US" dirty="0"/>
          </a:p>
          <a:p>
            <a:r>
              <a:rPr lang="en-US" dirty="0" smtClean="0">
                <a:hlinkClick r:id="rId3"/>
              </a:rPr>
              <a:t>System Science Institute (IBM)</a:t>
            </a:r>
            <a:endParaRPr lang="en-US" dirty="0" smtClean="0"/>
          </a:p>
          <a:p>
            <a:pPr lvl="1"/>
            <a:r>
              <a:rPr lang="en-US" dirty="0" smtClean="0"/>
              <a:t>relative cost of bugs found in Q&amp;A: </a:t>
            </a:r>
            <a:r>
              <a:rPr lang="en-US" dirty="0" smtClean="0">
                <a:sym typeface="Symbol" panose="05050102010706020507" pitchFamily="18" charset="2"/>
              </a:rPr>
              <a:t> </a:t>
            </a:r>
            <a:r>
              <a:rPr lang="en-US" dirty="0" smtClean="0"/>
              <a:t>15 </a:t>
            </a:r>
          </a:p>
          <a:p>
            <a:pPr lvl="1"/>
            <a:r>
              <a:rPr lang="en-US" dirty="0" smtClean="0"/>
              <a:t>relative cost of bugs found in production: </a:t>
            </a:r>
            <a:r>
              <a:rPr lang="en-US" dirty="0" smtClean="0">
                <a:sym typeface="Symbol" panose="05050102010706020507" pitchFamily="18" charset="2"/>
              </a:rPr>
              <a:t> </a:t>
            </a:r>
            <a:r>
              <a:rPr lang="en-US" dirty="0" smtClean="0"/>
              <a:t>100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51831" y="2636912"/>
            <a:ext cx="2683748" cy="58477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US$ 312 billion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99819" y="3673624"/>
            <a:ext cx="987771" cy="58477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50 %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4754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>
                <a:cs typeface="Courier New" pitchFamily="49" charset="0"/>
              </a:rPr>
              <a:t>General principles</a:t>
            </a:r>
          </a:p>
          <a:p>
            <a:pPr lvl="1"/>
            <a:r>
              <a:rPr lang="en-US" dirty="0" smtClean="0"/>
              <a:t>Run time check of Boolean condition</a:t>
            </a:r>
          </a:p>
          <a:p>
            <a:pPr lvl="2"/>
            <a:r>
              <a:rPr lang="en-US" dirty="0" smtClean="0"/>
              <a:t>Sanity check</a:t>
            </a:r>
          </a:p>
          <a:p>
            <a:pPr lvl="2"/>
            <a:r>
              <a:rPr lang="en-US" dirty="0" smtClean="0"/>
              <a:t>Pre- and </a:t>
            </a:r>
            <a:r>
              <a:rPr lang="en-US" dirty="0" err="1" smtClean="0"/>
              <a:t>postconditions</a:t>
            </a:r>
            <a:r>
              <a:rPr lang="en-US" dirty="0" smtClean="0"/>
              <a:t> for functions</a:t>
            </a:r>
          </a:p>
          <a:p>
            <a:pPr lvl="2"/>
            <a:r>
              <a:rPr lang="en-US" dirty="0" smtClean="0"/>
              <a:t>Invariants</a:t>
            </a:r>
          </a:p>
          <a:p>
            <a:pPr lvl="1"/>
            <a:r>
              <a:rPr lang="en-US" dirty="0" smtClean="0"/>
              <a:t>Can be switched off when compiling for release/production code</a:t>
            </a:r>
          </a:p>
          <a:p>
            <a:pPr lvl="2"/>
            <a:r>
              <a:rPr lang="en-US" i="1" dirty="0" smtClean="0"/>
              <a:t>Never</a:t>
            </a:r>
            <a:r>
              <a:rPr lang="en-US" dirty="0" smtClean="0"/>
              <a:t> in production code</a:t>
            </a:r>
          </a:p>
          <a:p>
            <a:pPr lvl="2"/>
            <a:r>
              <a:rPr lang="en-US" dirty="0" smtClean="0"/>
              <a:t>Does </a:t>
            </a:r>
            <a:r>
              <a:rPr lang="en-US" i="1" dirty="0" smtClean="0"/>
              <a:t>not</a:t>
            </a:r>
            <a:r>
              <a:rPr lang="en-US" dirty="0" smtClean="0"/>
              <a:t> replace error handling, input validation</a:t>
            </a:r>
          </a:p>
          <a:p>
            <a:pPr lvl="2"/>
            <a:r>
              <a:rPr lang="en-US" dirty="0" smtClean="0"/>
              <a:t>Aid in development, catching bugs</a:t>
            </a:r>
          </a:p>
          <a:p>
            <a:pPr lvl="2"/>
            <a:r>
              <a:rPr lang="en-US" dirty="0" smtClean="0"/>
              <a:t>Incurs performance penalty</a:t>
            </a:r>
          </a:p>
          <a:p>
            <a:pPr lvl="2"/>
            <a:r>
              <a:rPr lang="en-US" dirty="0" smtClean="0"/>
              <a:t>Not really for testing code: use unit testing</a:t>
            </a:r>
          </a:p>
          <a:p>
            <a:r>
              <a:rPr lang="en-US" dirty="0" smtClean="0"/>
              <a:t>Implemented in</a:t>
            </a:r>
          </a:p>
          <a:p>
            <a:pPr lvl="1"/>
            <a:r>
              <a:rPr lang="en-US" dirty="0" smtClean="0"/>
              <a:t>C </a:t>
            </a:r>
            <a:r>
              <a:rPr lang="en-US" dirty="0"/>
              <a:t>standard library: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assert.h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endParaRPr lang="en-US" dirty="0" smtClean="0"/>
          </a:p>
          <a:p>
            <a:pPr lvl="1"/>
            <a:r>
              <a:rPr lang="en-US" dirty="0" smtClean="0"/>
              <a:t>Python 2.7.x, 3.x: part of language specs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5764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Assertions: example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275856" y="2204864"/>
            <a:ext cx="2106870" cy="576064"/>
            <a:chOff x="5724128" y="2204864"/>
            <a:chExt cx="2106870" cy="576064"/>
          </a:xfrm>
        </p:grpSpPr>
        <p:cxnSp>
          <p:nvCxnSpPr>
            <p:cNvPr id="5" name="Straight Arrow Connector 4"/>
            <p:cNvCxnSpPr/>
            <p:nvPr/>
          </p:nvCxnSpPr>
          <p:spPr>
            <a:xfrm rot="10800000" flipV="1">
              <a:off x="5724128" y="2420888"/>
              <a:ext cx="720080" cy="3600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6444208" y="2204864"/>
              <a:ext cx="138679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precondition</a:t>
              </a:r>
              <a:endParaRPr lang="en-US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707904" y="3140968"/>
            <a:ext cx="1727343" cy="576064"/>
            <a:chOff x="5724128" y="2204864"/>
            <a:chExt cx="1727343" cy="576064"/>
          </a:xfrm>
        </p:grpSpPr>
        <p:cxnSp>
          <p:nvCxnSpPr>
            <p:cNvPr id="9" name="Straight Arrow Connector 8"/>
            <p:cNvCxnSpPr/>
            <p:nvPr/>
          </p:nvCxnSpPr>
          <p:spPr>
            <a:xfrm rot="10800000" flipV="1">
              <a:off x="5724128" y="2420888"/>
              <a:ext cx="720080" cy="3600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6444208" y="2204864"/>
              <a:ext cx="100726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invariant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899592" y="1412776"/>
            <a:ext cx="4998484" cy="5022454"/>
            <a:chOff x="899592" y="1412776"/>
            <a:chExt cx="4998484" cy="5022454"/>
          </a:xfrm>
        </p:grpSpPr>
        <p:sp>
          <p:nvSpPr>
            <p:cNvPr id="3" name="TextBox 2"/>
            <p:cNvSpPr txBox="1"/>
            <p:nvPr/>
          </p:nvSpPr>
          <p:spPr>
            <a:xfrm>
              <a:off x="899592" y="1412776"/>
              <a:ext cx="4998484" cy="501675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assert.h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(long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assert(n &gt;= 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long f =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 ; n &gt; 1; n--)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f *= n;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assert(f &gt; 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f;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(5) = %ld\n",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(50) = %ld\n",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(50));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(-3) = %ld\n",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(-3));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166170" y="6127453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857065" y="3789040"/>
            <a:ext cx="2731159" cy="821705"/>
            <a:chOff x="3707905" y="3789040"/>
            <a:chExt cx="2731159" cy="821705"/>
          </a:xfrm>
        </p:grpSpPr>
        <p:sp>
          <p:nvSpPr>
            <p:cNvPr id="4" name="TextBox 3"/>
            <p:cNvSpPr txBox="1"/>
            <p:nvPr/>
          </p:nvSpPr>
          <p:spPr>
            <a:xfrm>
              <a:off x="5157623" y="4149080"/>
              <a:ext cx="1281441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invariant</a:t>
              </a:r>
              <a:endParaRPr lang="nl-BE" sz="2400" dirty="0"/>
            </a:p>
          </p:txBody>
        </p:sp>
        <p:cxnSp>
          <p:nvCxnSpPr>
            <p:cNvPr id="14" name="Straight Arrow Connector 13"/>
            <p:cNvCxnSpPr>
              <a:stCxn id="4" idx="1"/>
            </p:cNvCxnSpPr>
            <p:nvPr/>
          </p:nvCxnSpPr>
          <p:spPr>
            <a:xfrm flipH="1" flipV="1">
              <a:off x="3707905" y="3789040"/>
              <a:ext cx="1449718" cy="5908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3491880" y="2210148"/>
            <a:ext cx="3080415" cy="570781"/>
            <a:chOff x="3182638" y="4149080"/>
            <a:chExt cx="3080415" cy="570781"/>
          </a:xfrm>
        </p:grpSpPr>
        <p:sp>
          <p:nvSpPr>
            <p:cNvPr id="17" name="TextBox 16"/>
            <p:cNvSpPr txBox="1"/>
            <p:nvPr/>
          </p:nvSpPr>
          <p:spPr>
            <a:xfrm>
              <a:off x="4478782" y="4149080"/>
              <a:ext cx="1784271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precondition</a:t>
              </a:r>
              <a:endParaRPr lang="nl-BE" sz="2400" dirty="0"/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3182638" y="4379913"/>
              <a:ext cx="1296144" cy="33994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25749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Assertions: running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code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program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68902" y="2348880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-g2  -o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8902" y="4067780"/>
            <a:ext cx="7731490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(5) = 120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assertion "f &gt; 0" failed: file "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", line 10, function: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Aborted (core dumped)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352209" y="3330482"/>
            <a:ext cx="4705157" cy="1322654"/>
            <a:chOff x="2478191" y="4149080"/>
            <a:chExt cx="4705157" cy="1322654"/>
          </a:xfrm>
        </p:grpSpPr>
        <p:sp>
          <p:nvSpPr>
            <p:cNvPr id="7" name="TextBox 6"/>
            <p:cNvSpPr txBox="1"/>
            <p:nvPr/>
          </p:nvSpPr>
          <p:spPr>
            <a:xfrm>
              <a:off x="4729919" y="4149080"/>
              <a:ext cx="2453429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invariant violated!</a:t>
              </a:r>
              <a:endParaRPr lang="nl-BE" sz="2400" dirty="0"/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2478191" y="4379913"/>
              <a:ext cx="2251728" cy="109182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25525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3" grpId="0" animBg="1"/>
      <p:bldP spid="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Assertions: release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code to skip assertions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program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8902" y="2348880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-O2  -DNDEBUG  -o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8902" y="4067780"/>
            <a:ext cx="5067194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(5) = 120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(50) = 0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(-3) =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92546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Arjen Markus (2013) </a:t>
            </a:r>
            <a:r>
              <a:rPr lang="en-US" i="1" dirty="0" smtClean="0"/>
              <a:t>Exception handling in Fortran</a:t>
            </a:r>
            <a:r>
              <a:rPr lang="en-US" dirty="0" smtClean="0"/>
              <a:t>, Newsletter ACM SIGPLAN Fortran Forum, volume 32, issue 2, p. </a:t>
            </a:r>
            <a:r>
              <a:rPr lang="en-US" dirty="0"/>
              <a:t>7‒13</a:t>
            </a:r>
            <a:br>
              <a:rPr lang="en-US" dirty="0"/>
            </a:b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doi.org/10.1145/2502932.2502933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628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</a:t>
            </a:r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6758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Library to write and handle tests</a:t>
            </a:r>
          </a:p>
          <a:p>
            <a:r>
              <a:rPr lang="en-US" dirty="0" smtClean="0"/>
              <a:t>First write test code, then code to be tested</a:t>
            </a:r>
          </a:p>
          <a:p>
            <a:r>
              <a:rPr lang="en-US" dirty="0" smtClean="0"/>
              <a:t>Implementations of framework</a:t>
            </a:r>
          </a:p>
          <a:p>
            <a:pPr lvl="1"/>
            <a:r>
              <a:rPr lang="en-US" dirty="0" smtClean="0"/>
              <a:t>CUnit for C</a:t>
            </a:r>
          </a:p>
          <a:p>
            <a:pPr lvl="1"/>
            <a:r>
              <a:rPr lang="en-US" dirty="0" err="1" smtClean="0"/>
              <a:t>CppUnit</a:t>
            </a:r>
            <a:r>
              <a:rPr lang="en-US" dirty="0" smtClean="0"/>
              <a:t> for C++</a:t>
            </a:r>
          </a:p>
          <a:p>
            <a:pPr lvl="1"/>
            <a:r>
              <a:rPr lang="en-US" dirty="0" err="1" smtClean="0"/>
              <a:t>pF</a:t>
            </a:r>
            <a:r>
              <a:rPr lang="en-US" dirty="0" err="1" smtClean="0"/>
              <a:t>Unit</a:t>
            </a:r>
            <a:r>
              <a:rPr lang="en-US" dirty="0" smtClean="0"/>
              <a:t> </a:t>
            </a:r>
            <a:r>
              <a:rPr lang="en-US" dirty="0"/>
              <a:t>for Fortran (</a:t>
            </a:r>
            <a:r>
              <a:rPr lang="en-US" dirty="0">
                <a:hlinkClick r:id="rId2"/>
              </a:rPr>
              <a:t>http://nasarb.rubyforge.org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unittest</a:t>
            </a:r>
            <a:r>
              <a:rPr lang="en-US" dirty="0" smtClean="0"/>
              <a:t> in Python standard library</a:t>
            </a:r>
          </a:p>
          <a:p>
            <a:r>
              <a:rPr lang="en-US" dirty="0" smtClean="0"/>
              <a:t>Tests are functions</a:t>
            </a:r>
          </a:p>
          <a:p>
            <a:r>
              <a:rPr lang="en-US" dirty="0" smtClean="0"/>
              <a:t>Tests are organized in test suites</a:t>
            </a:r>
          </a:p>
          <a:p>
            <a:r>
              <a:rPr lang="en-US" dirty="0" smtClean="0"/>
              <a:t>Test suites reside in repository</a:t>
            </a:r>
          </a:p>
          <a:p>
            <a:r>
              <a:rPr lang="en-US" dirty="0" smtClean="0"/>
              <a:t>Easy to run, so run often</a:t>
            </a:r>
          </a:p>
          <a:p>
            <a:r>
              <a:rPr lang="en-US" dirty="0" smtClean="0"/>
              <a:t>Invaluable when modifying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46</a:t>
            </a:fld>
            <a:endParaRPr lang="nl-BE"/>
          </a:p>
        </p:txBody>
      </p:sp>
      <p:grpSp>
        <p:nvGrpSpPr>
          <p:cNvPr id="8" name="Group 7"/>
          <p:cNvGrpSpPr/>
          <p:nvPr/>
        </p:nvGrpSpPr>
        <p:grpSpPr>
          <a:xfrm>
            <a:off x="5364088" y="4005064"/>
            <a:ext cx="3528392" cy="1980559"/>
            <a:chOff x="4821276" y="3871774"/>
            <a:chExt cx="3528392" cy="1980559"/>
          </a:xfrm>
        </p:grpSpPr>
        <p:sp>
          <p:nvSpPr>
            <p:cNvPr id="7" name="Rounded Rectangle 6"/>
            <p:cNvSpPr/>
            <p:nvPr/>
          </p:nvSpPr>
          <p:spPr>
            <a:xfrm>
              <a:off x="4821276" y="3871774"/>
              <a:ext cx="3528392" cy="198055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860032" y="3896713"/>
              <a:ext cx="3457998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"How to test?" is a question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that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cannot be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answered in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general.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"When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to test?" however, does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have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a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general answer: as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early and as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often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as possible.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220853" y="5408069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Bjarne </a:t>
              </a:r>
              <a:r>
                <a:rPr lang="en-US" dirty="0" err="1" smtClean="0">
                  <a:solidFill>
                    <a:srgbClr val="0070C0"/>
                  </a:solidFill>
                </a:rPr>
                <a:t>Stroustrup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378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concerns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Unit test are</a:t>
            </a:r>
          </a:p>
          <a:p>
            <a:pPr lvl="1"/>
            <a:r>
              <a:rPr lang="en-US" dirty="0" smtClean="0"/>
              <a:t>atomic: test a single property</a:t>
            </a:r>
          </a:p>
          <a:p>
            <a:pPr lvl="1"/>
            <a:r>
              <a:rPr lang="en-US" dirty="0" smtClean="0"/>
              <a:t>independent: do not assume order</a:t>
            </a:r>
          </a:p>
          <a:p>
            <a:r>
              <a:rPr lang="en-US" dirty="0" smtClean="0"/>
              <a:t>Test for edge cases, corner cases</a:t>
            </a:r>
          </a:p>
          <a:p>
            <a:r>
              <a:rPr lang="en-US" dirty="0" smtClean="0"/>
              <a:t>Test for failure</a:t>
            </a:r>
          </a:p>
          <a:p>
            <a:pPr lvl="1"/>
            <a:r>
              <a:rPr lang="en-US" dirty="0" smtClean="0"/>
              <a:t>is exception thrown when it should?</a:t>
            </a:r>
          </a:p>
          <a:p>
            <a:r>
              <a:rPr lang="en-US" dirty="0" smtClean="0"/>
              <a:t>Tests should cover complete code base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22911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test code first!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to test </a:t>
            </a:r>
            <a:r>
              <a:rPr lang="en-US" i="1" dirty="0" smtClean="0"/>
              <a:t>n</a:t>
            </a:r>
            <a:r>
              <a:rPr lang="en-US" dirty="0" smtClean="0"/>
              <a:t>!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07441" y="2428302"/>
            <a:ext cx="4140623" cy="3304954"/>
            <a:chOff x="899592" y="1412776"/>
            <a:chExt cx="4140623" cy="3304954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4134465" cy="329320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test_fac_0(void)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(0), 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test_fac_1(void)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(1), 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test_fac_4(void)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(4), 24);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103740" y="4409953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817395" y="2872095"/>
            <a:ext cx="2282997" cy="585703"/>
            <a:chOff x="4469983" y="2872095"/>
            <a:chExt cx="2282997" cy="585703"/>
          </a:xfrm>
        </p:grpSpPr>
        <p:sp>
          <p:nvSpPr>
            <p:cNvPr id="7" name="TextBox 6"/>
            <p:cNvSpPr txBox="1"/>
            <p:nvPr/>
          </p:nvSpPr>
          <p:spPr>
            <a:xfrm>
              <a:off x="4469983" y="2872095"/>
              <a:ext cx="2282997" cy="584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(long n);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30266" y="3150021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48</a:t>
            </a:fld>
            <a:endParaRPr lang="nl-BE"/>
          </a:p>
        </p:txBody>
      </p:sp>
      <p:sp>
        <p:nvSpPr>
          <p:cNvPr id="11" name="TextBox 10"/>
          <p:cNvSpPr txBox="1"/>
          <p:nvPr/>
        </p:nvSpPr>
        <p:spPr>
          <a:xfrm>
            <a:off x="5817395" y="5579367"/>
            <a:ext cx="264463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Test-drive development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40549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implementation next!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implementing </a:t>
            </a:r>
            <a:r>
              <a:rPr lang="en-US" i="1" dirty="0" smtClean="0"/>
              <a:t>n</a:t>
            </a:r>
            <a:r>
              <a:rPr lang="en-US" dirty="0" smtClean="0"/>
              <a:t>!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07441" y="2428302"/>
            <a:ext cx="3034936" cy="1569764"/>
            <a:chOff x="899592" y="1412776"/>
            <a:chExt cx="3034936" cy="1569764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3023585" cy="15696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(long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long f =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 ; n &gt; 1; n--)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f *= n;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f;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212856" y="2674763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36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1962: Mariner 1</a:t>
            </a:r>
          </a:p>
          <a:p>
            <a:pPr lvl="1"/>
            <a:r>
              <a:rPr lang="en-US" dirty="0" smtClean="0"/>
              <a:t>omitted hyphen </a:t>
            </a:r>
            <a:r>
              <a:rPr lang="en-US" dirty="0" smtClean="0">
                <a:sym typeface="Symbol" panose="05050102010706020507" pitchFamily="18" charset="2"/>
              </a:rPr>
              <a:t> incorrect guidance instructions  self-destruct command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US$ 18 million</a:t>
            </a:r>
          </a:p>
          <a:p>
            <a:r>
              <a:rPr lang="en-US" dirty="0" smtClean="0">
                <a:sym typeface="Symbol" panose="05050102010706020507" pitchFamily="18" charset="2"/>
              </a:rPr>
              <a:t>2009: Toyota Lexus recall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bug in anti-lock-break software  four people died  9 million cars recalled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US$ 3 billion</a:t>
            </a:r>
          </a:p>
          <a:p>
            <a:r>
              <a:rPr lang="en-US" dirty="0" smtClean="0">
                <a:sym typeface="Symbol" panose="05050102010706020507" pitchFamily="18" charset="2"/>
              </a:rPr>
              <a:t>2012: Knight's Capital Group trading violations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one server used old code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1 million+ stock orders in 1 hour  disturbance of the market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US$ 440 million</a:t>
            </a:r>
          </a:p>
          <a:p>
            <a:r>
              <a:rPr lang="en-US" dirty="0">
                <a:sym typeface="Symbol" panose="05050102010706020507" pitchFamily="18" charset="2"/>
                <a:hlinkClick r:id="rId2"/>
              </a:rPr>
              <a:t>https://raygun.com/blog/10-costly-software-errors-history</a:t>
            </a:r>
            <a:r>
              <a:rPr lang="en-US" dirty="0" smtClean="0">
                <a:sym typeface="Symbol" panose="05050102010706020507" pitchFamily="18" charset="2"/>
                <a:hlinkClick r:id="rId2"/>
              </a:rPr>
              <a:t>/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0640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Setup a registry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Adding a test suite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007441" y="2204864"/>
            <a:ext cx="7722917" cy="2811590"/>
            <a:chOff x="1007441" y="2428302"/>
            <a:chExt cx="7722917" cy="2811590"/>
          </a:xfrm>
        </p:grpSpPr>
        <p:sp>
          <p:nvSpPr>
            <p:cNvPr id="5" name="TextBox 4"/>
            <p:cNvSpPr txBox="1"/>
            <p:nvPr/>
          </p:nvSpPr>
          <p:spPr>
            <a:xfrm>
              <a:off x="1007441" y="2428302"/>
              <a:ext cx="7713971" cy="28007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err.h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CUnit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/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CUnit.h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if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CU_initialize_registry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() != CUE_SUCCESS)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errx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(EXIT_FAILURE, "can't initialize test registry");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CU_cleanup_registry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793883" y="4932115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framework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51520" y="4005064"/>
            <a:ext cx="8496944" cy="2324001"/>
            <a:chOff x="251520" y="4005064"/>
            <a:chExt cx="8496944" cy="2324001"/>
          </a:xfrm>
        </p:grpSpPr>
        <p:grpSp>
          <p:nvGrpSpPr>
            <p:cNvPr id="9" name="Group 8"/>
            <p:cNvGrpSpPr/>
            <p:nvPr/>
          </p:nvGrpSpPr>
          <p:grpSpPr>
            <a:xfrm>
              <a:off x="1004778" y="5733256"/>
              <a:ext cx="7743686" cy="595809"/>
              <a:chOff x="1832707" y="5239892"/>
              <a:chExt cx="7743686" cy="595809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1832707" y="5239892"/>
                <a:ext cx="7743686" cy="58477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CU_pSuite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facSuite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 = </a:t>
                </a:r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CU_add_suite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("</a:t>
                </a:r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fac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", NULL, NULL);</a:t>
                </a:r>
              </a:p>
              <a:p>
                <a:endParaRPr lang="en-US" sz="1600" dirty="0" smtClean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8639918" y="5527924"/>
                <a:ext cx="936475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err="1" smtClean="0">
                    <a:latin typeface="Courier New" pitchFamily="49" charset="0"/>
                    <a:cs typeface="Courier New" pitchFamily="49" charset="0"/>
                  </a:rPr>
                  <a:t>tests.c</a:t>
                </a:r>
                <a:endParaRPr lang="en-US" sz="14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sp>
          <p:nvSpPr>
            <p:cNvPr id="17" name="Curved Right Arrow 16"/>
            <p:cNvSpPr/>
            <p:nvPr/>
          </p:nvSpPr>
          <p:spPr>
            <a:xfrm flipV="1">
              <a:off x="251520" y="4005064"/>
              <a:ext cx="576064" cy="2016224"/>
            </a:xfrm>
            <a:prstGeom prst="curved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724128" y="6093296"/>
            <a:ext cx="1581206" cy="441340"/>
            <a:chOff x="5724128" y="6093296"/>
            <a:chExt cx="1581206" cy="441340"/>
          </a:xfrm>
        </p:grpSpPr>
        <p:sp>
          <p:nvSpPr>
            <p:cNvPr id="18" name="TextBox 17"/>
            <p:cNvSpPr txBox="1"/>
            <p:nvPr/>
          </p:nvSpPr>
          <p:spPr>
            <a:xfrm>
              <a:off x="5940152" y="6165304"/>
              <a:ext cx="136518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suite's name</a:t>
              </a:r>
              <a:endParaRPr lang="en-US" dirty="0"/>
            </a:p>
          </p:txBody>
        </p:sp>
        <p:cxnSp>
          <p:nvCxnSpPr>
            <p:cNvPr id="20" name="Straight Arrow Connector 19"/>
            <p:cNvCxnSpPr>
              <a:stCxn id="18" idx="1"/>
            </p:cNvCxnSpPr>
            <p:nvPr/>
          </p:nvCxnSpPr>
          <p:spPr>
            <a:xfrm rot="10800000">
              <a:off x="5724128" y="6093296"/>
              <a:ext cx="216024" cy="2566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6267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tests to a suite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Executing the test suite(s)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04778" y="2204864"/>
            <a:ext cx="7743686" cy="830997"/>
            <a:chOff x="1832707" y="5239892"/>
            <a:chExt cx="7743686" cy="830997"/>
          </a:xfrm>
        </p:grpSpPr>
        <p:sp>
          <p:nvSpPr>
            <p:cNvPr id="5" name="TextBox 4"/>
            <p:cNvSpPr txBox="1"/>
            <p:nvPr/>
          </p:nvSpPr>
          <p:spPr>
            <a:xfrm>
              <a:off x="1832707" y="5239892"/>
              <a:ext cx="7743686" cy="8309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CU_add_test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(0)", test_fac_0);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CU_add_test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(1)", test_fac_1);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CU_add_test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(4)", test_fac_4);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639918" y="5759999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923928" y="2987660"/>
            <a:ext cx="1264833" cy="873388"/>
            <a:chOff x="5940152" y="5661248"/>
            <a:chExt cx="1264833" cy="873388"/>
          </a:xfrm>
        </p:grpSpPr>
        <p:sp>
          <p:nvSpPr>
            <p:cNvPr id="8" name="TextBox 7"/>
            <p:cNvSpPr txBox="1"/>
            <p:nvPr/>
          </p:nvSpPr>
          <p:spPr>
            <a:xfrm>
              <a:off x="5940152" y="6165304"/>
              <a:ext cx="126483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test's name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8" idx="0"/>
            </p:cNvCxnSpPr>
            <p:nvPr/>
          </p:nvCxnSpPr>
          <p:spPr>
            <a:xfrm rot="5400000" flipH="1" flipV="1">
              <a:off x="6328368" y="5905449"/>
              <a:ext cx="504056" cy="156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467407" y="2988084"/>
            <a:ext cx="2235612" cy="873378"/>
            <a:chOff x="5940152" y="5661258"/>
            <a:chExt cx="2235612" cy="873378"/>
          </a:xfrm>
        </p:grpSpPr>
        <p:sp>
          <p:nvSpPr>
            <p:cNvPr id="11" name="TextBox 10"/>
            <p:cNvSpPr txBox="1"/>
            <p:nvPr/>
          </p:nvSpPr>
          <p:spPr>
            <a:xfrm>
              <a:off x="5940152" y="6165304"/>
              <a:ext cx="223561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test's implementation</a:t>
              </a:r>
              <a:endParaRPr lang="en-US" dirty="0"/>
            </a:p>
          </p:txBody>
        </p:sp>
        <p:cxnSp>
          <p:nvCxnSpPr>
            <p:cNvPr id="12" name="Straight Arrow Connector 11"/>
            <p:cNvCxnSpPr>
              <a:stCxn id="11" idx="0"/>
            </p:cNvCxnSpPr>
            <p:nvPr/>
          </p:nvCxnSpPr>
          <p:spPr>
            <a:xfrm rot="16200000" flipV="1">
              <a:off x="6571070" y="5678416"/>
              <a:ext cx="504046" cy="4697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004778" y="4581128"/>
            <a:ext cx="7743686" cy="595809"/>
            <a:chOff x="1832707" y="5239892"/>
            <a:chExt cx="7743686" cy="595809"/>
          </a:xfrm>
        </p:grpSpPr>
        <p:sp>
          <p:nvSpPr>
            <p:cNvPr id="14" name="TextBox 13"/>
            <p:cNvSpPr txBox="1"/>
            <p:nvPr/>
          </p:nvSpPr>
          <p:spPr>
            <a:xfrm>
              <a:off x="1832707" y="5239892"/>
              <a:ext cx="7743686" cy="584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CU_basic_run_tests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639918" y="5527924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4264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compiling &amp; running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Compiling tests</a:t>
            </a:r>
          </a:p>
          <a:p>
            <a:endParaRPr lang="en-US" dirty="0" smtClean="0"/>
          </a:p>
          <a:p>
            <a:r>
              <a:rPr lang="en-US" dirty="0" smtClean="0"/>
              <a:t>Running the test program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1520" y="2339588"/>
            <a:ext cx="864096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-g2  -o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tests.exe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tests.c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lcunit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1520" y="3501008"/>
            <a:ext cx="8640960" cy="28623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tests.exe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CUnit - A unit testing framework for C - Version 2.1-2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dirty="0" smtClean="0">
                <a:latin typeface="Courier New" pitchFamily="49" charset="0"/>
                <a:cs typeface="Courier New" pitchFamily="49" charset="0"/>
                <a:hlinkClick r:id="rId2"/>
              </a:rPr>
              <a:t>http://cunit.sourceforge.net/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Run Summary:    Type  Total    Ran Passed Failed Inactive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suites      1      1    n/a      0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tests      3      3      3      0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asserts      3      3      3      0      n/a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Elapsed time =    0.000 seconds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6297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failures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Additional test</a:t>
            </a:r>
          </a:p>
          <a:p>
            <a:r>
              <a:rPr lang="en-US" dirty="0" smtClean="0"/>
              <a:t>Running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575125" y="1628800"/>
            <a:ext cx="5245347" cy="830997"/>
            <a:chOff x="899592" y="1412776"/>
            <a:chExt cx="5245347" cy="830997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5245347" cy="8309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test_fac_too_large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(13), 6227020800);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201616" y="1935047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Rectangle 6"/>
          <p:cNvSpPr/>
          <p:nvPr/>
        </p:nvSpPr>
        <p:spPr>
          <a:xfrm>
            <a:off x="251520" y="2924944"/>
            <a:ext cx="8640960" cy="36933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tests.exe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CUnit - A unit testing framework for C - Version 2.1-2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dirty="0" smtClean="0">
                <a:latin typeface="Courier New" pitchFamily="49" charset="0"/>
                <a:cs typeface="Courier New" pitchFamily="49" charset="0"/>
                <a:hlinkClick r:id="rId2"/>
              </a:rPr>
              <a:t>http://cunit.sourceforge.net/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Suite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(13) had failures: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1. units.c:39  - CU_ASSERT_EQUAL(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(13),6227020800)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Run Summary:    Type  Total    Ran Passed Failed Inactive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suites      1      1    n/a      0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tests      4      4      3      1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asserts      4      4      3      1      n/a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Elapsed time =    0.000 seconds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98912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types of 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nl-BE" b="1" dirty="0" smtClean="0"/>
              <a:t>CU_ASSERT</a:t>
            </a:r>
            <a:r>
              <a:rPr lang="nl-BE" dirty="0" smtClean="0"/>
              <a:t>(int </a:t>
            </a:r>
            <a:r>
              <a:rPr lang="nl-BE" dirty="0" err="1" smtClean="0"/>
              <a:t>expression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CU_ASSERT_TRUE</a:t>
            </a:r>
            <a:r>
              <a:rPr lang="nl-BE" dirty="0" smtClean="0"/>
              <a:t>(</a:t>
            </a:r>
            <a:r>
              <a:rPr lang="nl-BE" dirty="0" err="1" smtClean="0"/>
              <a:t>value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CU_ASSERT_FALSE</a:t>
            </a:r>
            <a:r>
              <a:rPr lang="nl-BE" dirty="0" smtClean="0"/>
              <a:t>(</a:t>
            </a:r>
            <a:r>
              <a:rPr lang="nl-BE" dirty="0" err="1" smtClean="0"/>
              <a:t>value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CU_ASSERT_PTR_(NOT_)EQUAL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CU_ASSERT_PTR_(NOT_)NULL</a:t>
            </a:r>
            <a:r>
              <a:rPr lang="nl-BE" dirty="0" smtClean="0"/>
              <a:t>(</a:t>
            </a:r>
            <a:r>
              <a:rPr lang="nl-BE" dirty="0" err="1" smtClean="0"/>
              <a:t>value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CU_ASSERT_STRING_(NOT_)EQUAL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CU_ASSERT_NSTRING_(NOT_)EQUAL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, </a:t>
            </a:r>
            <a:r>
              <a:rPr lang="nl-BE" dirty="0" err="1" smtClean="0"/>
              <a:t>count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CU_ASSERT_DOUBLE_(NOT_)EQUAL</a:t>
            </a:r>
            <a:r>
              <a:rPr lang="nl-BE" dirty="0" smtClean="0"/>
              <a:t>(actual, expected, </a:t>
            </a:r>
            <a:r>
              <a:rPr lang="nl-BE" dirty="0" smtClean="0"/>
              <a:t>tolerance)</a:t>
            </a:r>
            <a:endParaRPr lang="nl-BE" dirty="0" smtClean="0"/>
          </a:p>
          <a:p>
            <a:r>
              <a:rPr lang="nl-BE" b="1" dirty="0" smtClean="0"/>
              <a:t>CU_PASS</a:t>
            </a:r>
            <a:r>
              <a:rPr lang="nl-BE" dirty="0" smtClean="0"/>
              <a:t>(message)</a:t>
            </a:r>
          </a:p>
          <a:p>
            <a:r>
              <a:rPr lang="nl-BE" b="1" dirty="0" smtClean="0"/>
              <a:t>CU_FAIL</a:t>
            </a:r>
            <a:r>
              <a:rPr lang="nl-BE" dirty="0" smtClean="0"/>
              <a:t>(message)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5478323"/>
            <a:ext cx="800411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sz="2400" b="1" dirty="0" err="1" smtClean="0"/>
              <a:t>xxx</a:t>
            </a:r>
            <a:r>
              <a:rPr lang="en-US" sz="2400" dirty="0" smtClean="0"/>
              <a:t> continue after failure in test function</a:t>
            </a:r>
          </a:p>
          <a:p>
            <a:r>
              <a:rPr lang="nl-BE" sz="2400" b="1" dirty="0" err="1" smtClean="0"/>
              <a:t>xxx</a:t>
            </a:r>
            <a:r>
              <a:rPr lang="nl-BE" sz="2400" b="1" dirty="0" smtClean="0"/>
              <a:t>_FATAL</a:t>
            </a:r>
            <a:r>
              <a:rPr lang="en-US" sz="2400" dirty="0" smtClean="0"/>
              <a:t> returns immediately upon failure from test function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546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setting the stage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Before executing tests from suite, initialize</a:t>
            </a:r>
          </a:p>
          <a:p>
            <a:pPr lvl="1"/>
            <a:r>
              <a:rPr lang="en-US" dirty="0" smtClean="0"/>
              <a:t>Open connections</a:t>
            </a:r>
          </a:p>
          <a:p>
            <a:pPr lvl="1"/>
            <a:r>
              <a:rPr lang="en-US" dirty="0" smtClean="0"/>
              <a:t>Create temporary file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After executing tests from suite, clean up</a:t>
            </a:r>
          </a:p>
          <a:p>
            <a:pPr lvl="1"/>
            <a:r>
              <a:rPr lang="en-US" dirty="0" smtClean="0"/>
              <a:t>Close connections</a:t>
            </a:r>
          </a:p>
          <a:p>
            <a:pPr lvl="1"/>
            <a:r>
              <a:rPr lang="en-US" dirty="0" smtClean="0"/>
              <a:t>Remove temporary file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Create suite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932040" y="2207766"/>
            <a:ext cx="3754583" cy="1077218"/>
            <a:chOff x="4274543" y="1451685"/>
            <a:chExt cx="3754583" cy="1077218"/>
          </a:xfrm>
        </p:grpSpPr>
        <p:sp>
          <p:nvSpPr>
            <p:cNvPr id="5" name="TextBox 4"/>
            <p:cNvSpPr txBox="1"/>
            <p:nvPr/>
          </p:nvSpPr>
          <p:spPr>
            <a:xfrm>
              <a:off x="4274543" y="1451685"/>
              <a:ext cx="3754212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static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suiteInit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092651" y="2215150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949796" y="4149080"/>
            <a:ext cx="3764172" cy="1077218"/>
            <a:chOff x="4274543" y="1451685"/>
            <a:chExt cx="3764172" cy="1077218"/>
          </a:xfrm>
        </p:grpSpPr>
        <p:sp>
          <p:nvSpPr>
            <p:cNvPr id="8" name="TextBox 7"/>
            <p:cNvSpPr txBox="1"/>
            <p:nvPr/>
          </p:nvSpPr>
          <p:spPr>
            <a:xfrm>
              <a:off x="4274543" y="1451685"/>
              <a:ext cx="3764172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static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suiteClean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101529" y="2215150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83568" y="6001543"/>
            <a:ext cx="8064896" cy="595809"/>
            <a:chOff x="1511497" y="5239892"/>
            <a:chExt cx="8064896" cy="595809"/>
          </a:xfrm>
        </p:grpSpPr>
        <p:sp>
          <p:nvSpPr>
            <p:cNvPr id="11" name="TextBox 10"/>
            <p:cNvSpPr txBox="1"/>
            <p:nvPr/>
          </p:nvSpPr>
          <p:spPr>
            <a:xfrm>
              <a:off x="1511497" y="5239892"/>
              <a:ext cx="8064896" cy="584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CU_pSuite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suiteInit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suiteClean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639918" y="5527924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6882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test code first!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to test </a:t>
            </a:r>
            <a:r>
              <a:rPr lang="en-US" i="1" dirty="0" smtClean="0"/>
              <a:t>n</a:t>
            </a:r>
            <a:r>
              <a:rPr lang="en-US" dirty="0" smtClean="0"/>
              <a:t>!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056300" y="2204865"/>
            <a:ext cx="3764172" cy="3785652"/>
            <a:chOff x="899592" y="1412776"/>
            <a:chExt cx="3764172" cy="3785652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3764172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@test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subroutine test_fac_0()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use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use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pfunit_mod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implicit none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@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assertEqual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(1,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(0))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end subroutine test_fac_0</a:t>
              </a: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@test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subroutine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test_fac_5()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use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use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pfunit_mod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implicit none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@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assertEqual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(120,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(5))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end subroutine test_fac_1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190284" y="1412776"/>
              <a:ext cx="14734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fac_tests.fp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23528" y="2204864"/>
            <a:ext cx="4134465" cy="3785653"/>
            <a:chOff x="4469983" y="2872094"/>
            <a:chExt cx="4134465" cy="3785653"/>
          </a:xfrm>
        </p:grpSpPr>
        <p:sp>
          <p:nvSpPr>
            <p:cNvPr id="7" name="TextBox 6"/>
            <p:cNvSpPr txBox="1"/>
            <p:nvPr/>
          </p:nvSpPr>
          <p:spPr>
            <a:xfrm>
              <a:off x="4469983" y="2872095"/>
              <a:ext cx="4134465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module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implicit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none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public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contains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function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(n) result(r)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implicit none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integer,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intent(in) :: 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integer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 r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integer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r = 1_i32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do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2, 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r = r*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end do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end function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end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module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fac_mod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238368" y="2872094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fac_mod.f90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15543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test suite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Preprocessing tests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</a:t>
            </a:r>
            <a:r>
              <a:rPr lang="en-US" dirty="0" err="1" smtClean="0"/>
              <a:t>Unit</a:t>
            </a:r>
            <a:r>
              <a:rPr lang="en-US" dirty="0" smtClean="0"/>
              <a:t>: framework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611560" y="2276872"/>
            <a:ext cx="7743686" cy="338554"/>
            <a:chOff x="1832707" y="5239892"/>
            <a:chExt cx="7743686" cy="338554"/>
          </a:xfrm>
        </p:grpSpPr>
        <p:sp>
          <p:nvSpPr>
            <p:cNvPr id="10" name="TextBox 9"/>
            <p:cNvSpPr txBox="1"/>
            <p:nvPr/>
          </p:nvSpPr>
          <p:spPr>
            <a:xfrm>
              <a:off x="1832707" y="5239892"/>
              <a:ext cx="7743686" cy="3385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ADD_TEST_SUITE(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fac_tests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_suite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888110" y="5268978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testSuites.inc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139952" y="2577318"/>
            <a:ext cx="3908766" cy="441340"/>
            <a:chOff x="5724128" y="6093296"/>
            <a:chExt cx="3908766" cy="441340"/>
          </a:xfrm>
        </p:grpSpPr>
        <p:sp>
          <p:nvSpPr>
            <p:cNvPr id="18" name="TextBox 17"/>
            <p:cNvSpPr txBox="1"/>
            <p:nvPr/>
          </p:nvSpPr>
          <p:spPr>
            <a:xfrm>
              <a:off x="5940152" y="6165304"/>
              <a:ext cx="369274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suite's </a:t>
              </a:r>
              <a:r>
                <a:rPr lang="en-US" dirty="0" smtClean="0"/>
                <a:t>name: based on module name</a:t>
              </a:r>
              <a:endParaRPr lang="en-US" dirty="0"/>
            </a:p>
          </p:txBody>
        </p:sp>
        <p:cxnSp>
          <p:nvCxnSpPr>
            <p:cNvPr id="20" name="Straight Arrow Connector 19"/>
            <p:cNvCxnSpPr>
              <a:stCxn id="18" idx="1"/>
            </p:cNvCxnSpPr>
            <p:nvPr/>
          </p:nvCxnSpPr>
          <p:spPr>
            <a:xfrm flipH="1" flipV="1">
              <a:off x="5724128" y="6093296"/>
              <a:ext cx="216024" cy="2566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57</a:t>
            </a:fld>
            <a:endParaRPr lang="nl-BE"/>
          </a:p>
        </p:txBody>
      </p:sp>
      <p:grpSp>
        <p:nvGrpSpPr>
          <p:cNvPr id="16" name="Group 15"/>
          <p:cNvGrpSpPr/>
          <p:nvPr/>
        </p:nvGrpSpPr>
        <p:grpSpPr>
          <a:xfrm>
            <a:off x="611560" y="3436545"/>
            <a:ext cx="7743686" cy="2554545"/>
            <a:chOff x="1832707" y="5239892"/>
            <a:chExt cx="7743686" cy="2554545"/>
          </a:xfrm>
        </p:grpSpPr>
        <p:sp>
          <p:nvSpPr>
            <p:cNvPr id="19" name="TextBox 18"/>
            <p:cNvSpPr txBox="1"/>
            <p:nvPr/>
          </p:nvSpPr>
          <p:spPr>
            <a:xfrm>
              <a:off x="1832707" y="5239892"/>
              <a:ext cx="7743686" cy="25545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ifneq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($(BASEMK_INCLUDED),YES)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include $(PFUNIT)/include/base.mk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testSuites.inc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 $(SRCS)</a:t>
              </a: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%.F90: %.pf</a:t>
              </a:r>
            </a:p>
            <a:p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	$(PFUNIT)/bin/pFUnitParser.py 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$&lt; 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$@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532517" y="7484795"/>
              <a:ext cx="10438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8903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 make file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58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388506" y="1417638"/>
            <a:ext cx="8352928" cy="4893647"/>
            <a:chOff x="1832707" y="5239892"/>
            <a:chExt cx="8352928" cy="4893647"/>
          </a:xfrm>
        </p:grpSpPr>
        <p:sp>
          <p:nvSpPr>
            <p:cNvPr id="5" name="TextBox 4"/>
            <p:cNvSpPr txBox="1"/>
            <p:nvPr/>
          </p:nvSpPr>
          <p:spPr>
            <a:xfrm>
              <a:off x="1832707" y="5239892"/>
              <a:ext cx="8352928" cy="489364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tests: tests.exe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	./$&lt;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ifneq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 ($(BASEMK_INCLUDED),YES)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include $(PFUNIT)/include/base.mk</a:t>
              </a:r>
            </a:p>
            <a:p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FC = </a:t>
              </a:r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gfortran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FFLAGS +=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-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.  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-I$(PFUNIT)/mod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LIBS = $(PFUNIT)/lib/</a:t>
              </a:r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libpfunit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$(LIB_EXT)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SRCS = $(wildcard *.pf)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OBJS = $(</a:t>
              </a:r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SRCS:.pf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=.o)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APPL_OBJS = </a:t>
              </a:r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fac_mod.o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tests.exe: $(APPL_OBJS) $(OBJS)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	$(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FC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)  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$(FFLAGS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) $(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FPPFLAGS)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-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o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$@  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\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        </a:t>
              </a:r>
              <a:r>
                <a:rPr lang="en-US" sz="12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$(</a:t>
              </a:r>
              <a:r>
                <a:rPr lang="en-US" sz="12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PFUNIT)/include/driver.F90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$(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OBJS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)  $(APPL_OBJS)  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$(LIBS)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testSuites.inc: $(SRCS)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%.F90: %.pf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	$(PFUNIT)/bin/pFUnitParser.py $&lt;  $@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%.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o: %.F90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	$(FC) -c $(FFLAGS) $(FPPFLAGS) $&lt;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141759" y="9825762"/>
              <a:ext cx="10438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139952" y="4797152"/>
            <a:ext cx="1722719" cy="441340"/>
            <a:chOff x="5724128" y="6093296"/>
            <a:chExt cx="1722719" cy="441340"/>
          </a:xfrm>
        </p:grpSpPr>
        <p:sp>
          <p:nvSpPr>
            <p:cNvPr id="8" name="TextBox 7"/>
            <p:cNvSpPr txBox="1"/>
            <p:nvPr/>
          </p:nvSpPr>
          <p:spPr>
            <a:xfrm>
              <a:off x="5940152" y="6165304"/>
              <a:ext cx="150669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main program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5724128" y="6093296"/>
              <a:ext cx="216024" cy="2566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93086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 building and running tests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59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251520" y="1916832"/>
            <a:ext cx="8640960" cy="2308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make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tests.exe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Time:         0.001 seconds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OK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(3 tests)</a:t>
            </a:r>
          </a:p>
        </p:txBody>
      </p:sp>
    </p:spTree>
    <p:extLst>
      <p:ext uri="{BB962C8B-B14F-4D97-AF65-F5344CB8AC3E}">
        <p14:creationId xmlns:p14="http://schemas.microsoft.com/office/powerpoint/2010/main" val="1442862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Bugs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(non-trivial) code has bugs!</a:t>
            </a:r>
          </a:p>
          <a:p>
            <a:pPr lvl="1"/>
            <a:r>
              <a:rPr lang="en-US" dirty="0" smtClean="0"/>
              <a:t>on average 8/1000 lines of code or </a:t>
            </a:r>
            <a:r>
              <a:rPr lang="en-US" dirty="0" smtClean="0">
                <a:hlinkClick r:id="rId2"/>
              </a:rPr>
              <a:t>worse</a:t>
            </a:r>
            <a:endParaRPr lang="en-US" dirty="0" smtClean="0"/>
          </a:p>
          <a:p>
            <a:r>
              <a:rPr lang="en-US" dirty="0" smtClean="0"/>
              <a:t>First priority: try to avoid them</a:t>
            </a:r>
          </a:p>
          <a:p>
            <a:pPr lvl="1"/>
            <a:r>
              <a:rPr lang="en-US" dirty="0" smtClean="0"/>
              <a:t>Some advice &amp; best practices</a:t>
            </a:r>
          </a:p>
          <a:p>
            <a:pPr lvl="1"/>
            <a:r>
              <a:rPr lang="en-US" dirty="0" smtClean="0"/>
              <a:t>Some techniques</a:t>
            </a:r>
          </a:p>
          <a:p>
            <a:r>
              <a:rPr lang="en-US" dirty="0" smtClean="0"/>
              <a:t>Find bugs: use the right tools</a:t>
            </a:r>
            <a:endParaRPr lang="nl-B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2855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 failing tests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60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251520" y="1916832"/>
            <a:ext cx="8640960" cy="4247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tests.exe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...F.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Time:         0.000 seconds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Failure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in: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fac_tests_suite.test_fac_4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Location: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[fac_tests.pf:25]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expected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 but found: 24;  difference: |4|.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FAILURES!!!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Tests run: 4, Failures: 1, Errors: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ERROR STOP *** Encountered 1 or more failures/errors during testing. ***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64088" y="3645024"/>
            <a:ext cx="155337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Obviously, test</a:t>
            </a:r>
          </a:p>
          <a:p>
            <a:r>
              <a:rPr lang="en-US" dirty="0" smtClean="0"/>
              <a:t>is incorrect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925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</a:t>
            </a:r>
            <a:r>
              <a:rPr lang="en-US" dirty="0" err="1" smtClean="0"/>
              <a:t>Unit</a:t>
            </a:r>
            <a:r>
              <a:rPr lang="en-US" dirty="0" smtClean="0"/>
              <a:t>: types of 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nl-BE" b="1" dirty="0" smtClean="0"/>
              <a:t>@</a:t>
            </a:r>
            <a:r>
              <a:rPr lang="nl-BE" b="1" dirty="0" smtClean="0"/>
              <a:t>assertEqual</a:t>
            </a:r>
            <a:r>
              <a:rPr lang="nl-BE" dirty="0" smtClean="0"/>
              <a:t>(expected, actual </a:t>
            </a:r>
            <a:r>
              <a:rPr lang="nl-BE" dirty="0" smtClean="0">
                <a:solidFill>
                  <a:srgbClr val="C00000"/>
                </a:solidFill>
              </a:rPr>
              <a:t>[, tolerance] </a:t>
            </a:r>
            <a:r>
              <a:rPr lang="nl-BE" dirty="0" smtClean="0"/>
              <a:t>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assertNotEqual</a:t>
            </a:r>
            <a:r>
              <a:rPr lang="nl-BE" dirty="0" smtClean="0"/>
              <a:t>(expected</a:t>
            </a:r>
            <a:r>
              <a:rPr lang="nl-BE" dirty="0"/>
              <a:t>, actual </a:t>
            </a:r>
            <a:r>
              <a:rPr lang="nl-BE" dirty="0">
                <a:solidFill>
                  <a:srgbClr val="C00000"/>
                </a:solidFill>
              </a:rPr>
              <a:t>[, tolerance] </a:t>
            </a:r>
            <a:r>
              <a:rPr lang="nl-BE" dirty="0"/>
              <a:t>)</a:t>
            </a:r>
            <a:endParaRPr lang="nl-BE" dirty="0" smtClean="0"/>
          </a:p>
          <a:p>
            <a:r>
              <a:rPr lang="nl-BE" b="1" dirty="0" smtClean="0"/>
              <a:t>@assertTrue</a:t>
            </a:r>
            <a:r>
              <a:rPr lang="nl-BE" dirty="0" smtClean="0"/>
              <a:t>(logical_value), </a:t>
            </a:r>
            <a:r>
              <a:rPr lang="nl-BE" b="1" dirty="0" smtClean="0"/>
              <a:t>@assertFalse</a:t>
            </a:r>
            <a:r>
              <a:rPr lang="nl-BE" dirty="0" smtClean="0"/>
              <a:t>(logical_value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@assertLessThan</a:t>
            </a:r>
            <a:r>
              <a:rPr lang="nl-BE" dirty="0" smtClean="0"/>
              <a:t>(num_value1, num_value2)</a:t>
            </a:r>
          </a:p>
          <a:p>
            <a:r>
              <a:rPr lang="nl-BE" b="1" dirty="0" smtClean="0"/>
              <a:t>@assertLessThanOrEqual</a:t>
            </a:r>
            <a:r>
              <a:rPr lang="nl-BE" dirty="0" smtClean="0"/>
              <a:t>(num_value1, num_value2)</a:t>
            </a:r>
          </a:p>
          <a:p>
            <a:r>
              <a:rPr lang="nl-BE" b="1" dirty="0" smtClean="0"/>
              <a:t>@assertGreaterThan</a:t>
            </a:r>
            <a:r>
              <a:rPr lang="nl-BE" dirty="0" smtClean="0"/>
              <a:t>(num_value1</a:t>
            </a:r>
            <a:r>
              <a:rPr lang="nl-BE" dirty="0"/>
              <a:t>, </a:t>
            </a:r>
            <a:r>
              <a:rPr lang="nl-BE" dirty="0" smtClean="0"/>
              <a:t>num_value2</a:t>
            </a:r>
            <a:r>
              <a:rPr lang="nl-BE" dirty="0"/>
              <a:t>)</a:t>
            </a:r>
            <a:endParaRPr lang="nl-BE" dirty="0" smtClean="0"/>
          </a:p>
          <a:p>
            <a:r>
              <a:rPr lang="nl-BE" b="1" dirty="0"/>
              <a:t>@</a:t>
            </a:r>
            <a:r>
              <a:rPr lang="nl-BE" b="1" dirty="0" smtClean="0"/>
              <a:t>assertGreaterThanOrEqual</a:t>
            </a:r>
            <a:r>
              <a:rPr lang="nl-BE" dirty="0" smtClean="0"/>
              <a:t>(value1</a:t>
            </a:r>
            <a:r>
              <a:rPr lang="nl-BE" dirty="0"/>
              <a:t>, value2)</a:t>
            </a:r>
            <a:endParaRPr lang="nl-BE" dirty="0" smtClean="0"/>
          </a:p>
          <a:p>
            <a:r>
              <a:rPr lang="nl-BE" b="1" dirty="0" smtClean="0"/>
              <a:t>@assertAny(</a:t>
            </a:r>
            <a:r>
              <a:rPr lang="nl-BE" dirty="0" smtClean="0"/>
              <a:t>logical_array), </a:t>
            </a:r>
            <a:r>
              <a:rPr lang="nl-BE" b="1" dirty="0" smtClean="0"/>
              <a:t>@assertNone(</a:t>
            </a:r>
            <a:r>
              <a:rPr lang="nl-BE" dirty="0" smtClean="0"/>
              <a:t>logical_array)</a:t>
            </a:r>
            <a:endParaRPr lang="nl-BE" dirty="0" smtClean="0"/>
          </a:p>
          <a:p>
            <a:r>
              <a:rPr lang="nl-BE" b="1" dirty="0" smtClean="0"/>
              <a:t>@assertAll(</a:t>
            </a:r>
            <a:r>
              <a:rPr lang="nl-BE" dirty="0" smtClean="0"/>
              <a:t>logical_array), </a:t>
            </a:r>
            <a:r>
              <a:rPr lang="nl-BE" b="1" dirty="0" smtClean="0"/>
              <a:t>@assertNotAll(</a:t>
            </a:r>
            <a:r>
              <a:rPr lang="nl-BE" dirty="0" smtClean="0"/>
              <a:t>logical_array)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assertSameShape</a:t>
            </a:r>
            <a:r>
              <a:rPr lang="nl-BE" dirty="0" smtClean="0"/>
              <a:t>(shape_array1</a:t>
            </a:r>
            <a:r>
              <a:rPr lang="nl-BE" dirty="0"/>
              <a:t>, </a:t>
            </a:r>
            <a:r>
              <a:rPr lang="nl-BE" dirty="0" smtClean="0"/>
              <a:t>shape_array2)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assertIsNaN</a:t>
            </a:r>
            <a:r>
              <a:rPr lang="nl-BE" dirty="0" smtClean="0"/>
              <a:t>(real_value)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assertIsFinite</a:t>
            </a:r>
            <a:r>
              <a:rPr lang="nl-BE" dirty="0" smtClean="0"/>
              <a:t>(real_value)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assertAssociated</a:t>
            </a:r>
            <a:r>
              <a:rPr lang="nl-BE" dirty="0" smtClean="0"/>
              <a:t>(pointer </a:t>
            </a:r>
            <a:r>
              <a:rPr lang="nl-BE" dirty="0"/>
              <a:t>[, </a:t>
            </a:r>
            <a:r>
              <a:rPr lang="nl-BE" dirty="0" smtClean="0"/>
              <a:t>target] ), </a:t>
            </a:r>
            <a:r>
              <a:rPr lang="nl-BE" b="1" dirty="0"/>
              <a:t>@</a:t>
            </a:r>
            <a:r>
              <a:rPr lang="nl-BE" b="1" dirty="0" smtClean="0"/>
              <a:t>assertNotAssociated</a:t>
            </a:r>
            <a:r>
              <a:rPr lang="nl-BE" dirty="0" smtClean="0"/>
              <a:t>(pointer </a:t>
            </a:r>
            <a:r>
              <a:rPr lang="nl-BE" dirty="0"/>
              <a:t>[, target] </a:t>
            </a:r>
            <a:r>
              <a:rPr lang="nl-BE" dirty="0" smtClean="0"/>
              <a:t>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assertEquivalent</a:t>
            </a:r>
            <a:r>
              <a:rPr lang="nl-BE" dirty="0" smtClean="0"/>
              <a:t>(logical_value1</a:t>
            </a:r>
            <a:r>
              <a:rPr lang="nl-BE" dirty="0"/>
              <a:t>, </a:t>
            </a:r>
            <a:r>
              <a:rPr lang="nl-BE" dirty="0" smtClean="0"/>
              <a:t>logical_value2)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assertExceptionRaised</a:t>
            </a:r>
            <a:r>
              <a:rPr lang="nl-BE" dirty="0" smtClean="0"/>
              <a:t>()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assertFail</a:t>
            </a:r>
            <a:r>
              <a:rPr lang="nl-BE" dirty="0" smtClean="0"/>
              <a:t>()</a:t>
            </a:r>
            <a:endParaRPr lang="nl-BE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61</a:t>
            </a:fld>
            <a:endParaRPr lang="nl-BE"/>
          </a:p>
        </p:txBody>
      </p:sp>
      <p:grpSp>
        <p:nvGrpSpPr>
          <p:cNvPr id="12" name="Group 11"/>
          <p:cNvGrpSpPr/>
          <p:nvPr/>
        </p:nvGrpSpPr>
        <p:grpSpPr>
          <a:xfrm>
            <a:off x="5652120" y="1340765"/>
            <a:ext cx="2685034" cy="1754326"/>
            <a:chOff x="5652120" y="1340765"/>
            <a:chExt cx="2685034" cy="1754326"/>
          </a:xfrm>
        </p:grpSpPr>
        <p:grpSp>
          <p:nvGrpSpPr>
            <p:cNvPr id="6" name="Group 5"/>
            <p:cNvGrpSpPr/>
            <p:nvPr/>
          </p:nvGrpSpPr>
          <p:grpSpPr>
            <a:xfrm>
              <a:off x="5832140" y="1340765"/>
              <a:ext cx="2505014" cy="1754326"/>
              <a:chOff x="5003068" y="6165304"/>
              <a:chExt cx="2505014" cy="1754326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5940152" y="6165304"/>
                <a:ext cx="1567930" cy="17543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overloaded for</a:t>
                </a:r>
              </a:p>
              <a:p>
                <a:r>
                  <a:rPr lang="en-US" dirty="0" smtClean="0">
                    <a:sym typeface="Symbol" panose="05050102010706020507" pitchFamily="18" charset="2"/>
                  </a:rPr>
                  <a:t> 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real</a:t>
                </a:r>
              </a:p>
              <a:p>
                <a:r>
                  <a:rPr lang="en-US" dirty="0">
                    <a:sym typeface="Symbol" panose="05050102010706020507" pitchFamily="18" charset="2"/>
                  </a:rPr>
                  <a:t> 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complex</a:t>
                </a:r>
              </a:p>
              <a:p>
                <a:r>
                  <a:rPr lang="en-US" dirty="0">
                    <a:sym typeface="Symbol" panose="05050102010706020507" pitchFamily="18" charset="2"/>
                  </a:rPr>
                  <a:t> 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integer</a:t>
                </a:r>
              </a:p>
              <a:p>
                <a:r>
                  <a:rPr lang="en-US" dirty="0">
                    <a:sym typeface="Symbol" panose="05050102010706020507" pitchFamily="18" charset="2"/>
                  </a:rPr>
                  <a:t> 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logical</a:t>
                </a:r>
                <a:endPara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dirty="0">
                    <a:sym typeface="Symbol" panose="05050102010706020507" pitchFamily="18" charset="2"/>
                  </a:rPr>
                  <a:t> 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string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8" name="Straight Arrow Connector 7"/>
              <p:cNvCxnSpPr>
                <a:stCxn id="7" idx="1"/>
              </p:cNvCxnSpPr>
              <p:nvPr/>
            </p:nvCxnSpPr>
            <p:spPr>
              <a:xfrm flipH="1" flipV="1">
                <a:off x="5003068" y="6714879"/>
                <a:ext cx="937084" cy="327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ight Brace 9"/>
            <p:cNvSpPr/>
            <p:nvPr/>
          </p:nvSpPr>
          <p:spPr>
            <a:xfrm>
              <a:off x="5652120" y="1647825"/>
              <a:ext cx="144016" cy="485031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3203848" y="6195412"/>
            <a:ext cx="43968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All asserts take optional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en-US" dirty="0" smtClean="0"/>
              <a:t> argument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4572000" y="1137877"/>
            <a:ext cx="1873785" cy="462323"/>
            <a:chOff x="5576652" y="6165304"/>
            <a:chExt cx="1873785" cy="462323"/>
          </a:xfrm>
        </p:grpSpPr>
        <p:sp>
          <p:nvSpPr>
            <p:cNvPr id="15" name="TextBox 14"/>
            <p:cNvSpPr txBox="1"/>
            <p:nvPr/>
          </p:nvSpPr>
          <p:spPr>
            <a:xfrm>
              <a:off x="5940152" y="6165304"/>
              <a:ext cx="15102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only for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real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1"/>
              <a:endCxn id="3" idx="0"/>
            </p:cNvCxnSpPr>
            <p:nvPr/>
          </p:nvCxnSpPr>
          <p:spPr>
            <a:xfrm flipH="1">
              <a:off x="5576652" y="6349970"/>
              <a:ext cx="363500" cy="2776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41880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</a:t>
            </a:r>
            <a:r>
              <a:rPr lang="en-US" dirty="0" err="1" smtClean="0"/>
              <a:t>Unit</a:t>
            </a:r>
            <a:r>
              <a:rPr lang="en-US" dirty="0" smtClean="0"/>
              <a:t>: setting the stage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User defined type, extend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TestCase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override procedure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override procedure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Before </a:t>
            </a:r>
            <a:r>
              <a:rPr lang="en-US" dirty="0" smtClean="0"/>
              <a:t>executing tests from suite, initialize</a:t>
            </a:r>
          </a:p>
          <a:p>
            <a:pPr lvl="1"/>
            <a:r>
              <a:rPr lang="en-US" dirty="0" smtClean="0"/>
              <a:t>Open connections</a:t>
            </a:r>
          </a:p>
          <a:p>
            <a:pPr lvl="1"/>
            <a:r>
              <a:rPr lang="en-US" dirty="0" smtClean="0"/>
              <a:t>Create temporary file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After executing tests from suite, clean up</a:t>
            </a:r>
          </a:p>
          <a:p>
            <a:pPr lvl="1"/>
            <a:r>
              <a:rPr lang="en-US" dirty="0" smtClean="0"/>
              <a:t>Close connections</a:t>
            </a:r>
          </a:p>
          <a:p>
            <a:pPr lvl="1"/>
            <a:r>
              <a:rPr lang="en-US" dirty="0" smtClean="0"/>
              <a:t>Remove temporary file</a:t>
            </a:r>
          </a:p>
          <a:p>
            <a:pPr lvl="1"/>
            <a:r>
              <a:rPr lang="en-US" dirty="0" smtClean="0"/>
              <a:t>…</a:t>
            </a:r>
            <a:endParaRPr lang="en-US" dirty="0" smtClean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32423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9872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testing</a:t>
            </a:r>
            <a:r>
              <a:rPr lang="en-US" dirty="0" smtClean="0"/>
              <a:t>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Done after unit testing</a:t>
            </a:r>
          </a:p>
          <a:p>
            <a:r>
              <a:rPr lang="en-US" dirty="0" smtClean="0"/>
              <a:t>Exceeds scope of unit testing</a:t>
            </a:r>
            <a:endParaRPr lang="en-US" dirty="0" smtClean="0"/>
          </a:p>
          <a:p>
            <a:r>
              <a:rPr lang="en-US" dirty="0" smtClean="0"/>
              <a:t>Tests aggregation of several software modules</a:t>
            </a:r>
          </a:p>
          <a:p>
            <a:pPr lvl="1"/>
            <a:r>
              <a:rPr lang="en-US" dirty="0" smtClean="0"/>
              <a:t>e.g., command line application</a:t>
            </a:r>
            <a:endParaRPr lang="en-US" dirty="0" smtClean="0"/>
          </a:p>
          <a:p>
            <a:r>
              <a:rPr lang="en-US" dirty="0" smtClean="0"/>
              <a:t>Implementations of framework</a:t>
            </a:r>
          </a:p>
          <a:p>
            <a:pPr lvl="1"/>
            <a:r>
              <a:rPr lang="en-US" dirty="0" err="1" smtClean="0"/>
              <a:t>QMtest</a:t>
            </a:r>
            <a:endParaRPr lang="en-US" dirty="0" smtClean="0"/>
          </a:p>
          <a:p>
            <a:pPr lvl="1"/>
            <a:r>
              <a:rPr lang="en-US" dirty="0" smtClean="0"/>
              <a:t>shunit2</a:t>
            </a:r>
            <a:endParaRPr lang="en-US" dirty="0" smtClean="0"/>
          </a:p>
          <a:p>
            <a:r>
              <a:rPr lang="en-US" dirty="0" smtClean="0"/>
              <a:t>Tests reside </a:t>
            </a:r>
            <a:r>
              <a:rPr lang="en-US" dirty="0" smtClean="0"/>
              <a:t>in repository</a:t>
            </a:r>
          </a:p>
          <a:p>
            <a:r>
              <a:rPr lang="en-US" dirty="0" smtClean="0"/>
              <a:t>Easy to </a:t>
            </a:r>
            <a:r>
              <a:rPr lang="en-US" dirty="0" smtClean="0"/>
              <a:t>run</a:t>
            </a:r>
          </a:p>
          <a:p>
            <a:pPr lvl="1"/>
            <a:r>
              <a:rPr lang="en-US" dirty="0" smtClean="0"/>
              <a:t>may take long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64</a:t>
            </a:fld>
            <a:endParaRPr lang="nl-BE"/>
          </a:p>
        </p:txBody>
      </p:sp>
      <p:grpSp>
        <p:nvGrpSpPr>
          <p:cNvPr id="9" name="Group 8"/>
          <p:cNvGrpSpPr/>
          <p:nvPr/>
        </p:nvGrpSpPr>
        <p:grpSpPr>
          <a:xfrm>
            <a:off x="5508104" y="4437112"/>
            <a:ext cx="3317621" cy="1336794"/>
            <a:chOff x="4403585" y="2996953"/>
            <a:chExt cx="3317621" cy="1336794"/>
          </a:xfrm>
        </p:grpSpPr>
        <p:sp>
          <p:nvSpPr>
            <p:cNvPr id="10" name="Rounded Rectangle 9"/>
            <p:cNvSpPr/>
            <p:nvPr/>
          </p:nvSpPr>
          <p:spPr>
            <a:xfrm>
              <a:off x="4403585" y="2996953"/>
              <a:ext cx="3168352" cy="1336794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554955" y="3014917"/>
              <a:ext cx="316625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Beware of bugs in the above code; I have only proved it correct, not tried it.</a:t>
              </a:r>
              <a:endParaRPr lang="en-US" sz="2000" dirty="0">
                <a:solidFill>
                  <a:srgbClr val="0070C0"/>
                </a:solidFill>
                <a:latin typeface="Informal Roman" panose="030604020304060B0204" pitchFamily="66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771737" y="3964415"/>
              <a:ext cx="17295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</a:t>
              </a:r>
              <a:r>
                <a:rPr lang="en-US" dirty="0" smtClean="0">
                  <a:solidFill>
                    <a:srgbClr val="0070C0"/>
                  </a:solidFill>
                </a:rPr>
                <a:t>Donald Knuth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6415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29175" flipV="1">
            <a:off x="4273182" y="3520284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619672" y="2843986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81544">
            <a:off x="2699792" y="3673846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922660" y="2435404"/>
            <a:ext cx="5241628" cy="156966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C00000"/>
                </a:solidFill>
              </a:rPr>
              <a:t>Harbor no illusions,</a:t>
            </a:r>
          </a:p>
          <a:p>
            <a:r>
              <a:rPr lang="en-US" sz="4800" dirty="0" smtClean="0">
                <a:solidFill>
                  <a:srgbClr val="C00000"/>
                </a:solidFill>
              </a:rPr>
              <a:t>code </a:t>
            </a:r>
            <a:r>
              <a:rPr lang="en-US" sz="4800" i="1" dirty="0" smtClean="0">
                <a:solidFill>
                  <a:srgbClr val="C00000"/>
                </a:solidFill>
              </a:rPr>
              <a:t>will</a:t>
            </a:r>
            <a:r>
              <a:rPr lang="en-US" sz="4800" dirty="0" smtClean="0">
                <a:solidFill>
                  <a:srgbClr val="C00000"/>
                </a:solidFill>
              </a:rPr>
              <a:t> have bugs!</a:t>
            </a:r>
            <a:endParaRPr lang="nl-BE" sz="4800" dirty="0">
              <a:solidFill>
                <a:srgbClr val="C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65</a:t>
            </a:fld>
            <a:endParaRPr lang="nl-BE"/>
          </a:p>
        </p:txBody>
      </p:sp>
      <p:pic>
        <p:nvPicPr>
          <p:cNvPr id="2050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2075404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566576">
            <a:off x="6193917" y="2860283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024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2851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Command line debugger, allows to</a:t>
            </a:r>
          </a:p>
          <a:p>
            <a:pPr lvl="1"/>
            <a:r>
              <a:rPr lang="en-US" dirty="0" smtClean="0"/>
              <a:t>Step through code while executing</a:t>
            </a:r>
          </a:p>
          <a:p>
            <a:pPr lvl="1"/>
            <a:r>
              <a:rPr lang="en-US" dirty="0" smtClean="0"/>
              <a:t>View values of variables</a:t>
            </a:r>
          </a:p>
          <a:p>
            <a:pPr lvl="1"/>
            <a:r>
              <a:rPr lang="en-US" dirty="0" smtClean="0"/>
              <a:t>Watch for changes</a:t>
            </a:r>
          </a:p>
          <a:p>
            <a:r>
              <a:rPr lang="en-US" dirty="0" smtClean="0"/>
              <a:t>Works on</a:t>
            </a:r>
          </a:p>
          <a:p>
            <a:pPr lvl="1"/>
            <a:r>
              <a:rPr lang="en-US" dirty="0" smtClean="0"/>
              <a:t>Sequential programs</a:t>
            </a:r>
          </a:p>
          <a:p>
            <a:pPr lvl="1"/>
            <a:r>
              <a:rPr lang="en-US" dirty="0" smtClean="0"/>
              <a:t>Multithreaded programs (including OpenMP)</a:t>
            </a:r>
          </a:p>
          <a:p>
            <a:pPr lvl="1"/>
            <a:r>
              <a:rPr lang="en-US" dirty="0" smtClean="0"/>
              <a:t>Remote processes</a:t>
            </a:r>
          </a:p>
          <a:p>
            <a:r>
              <a:rPr lang="en-US" dirty="0" smtClean="0"/>
              <a:t>Programming languages</a:t>
            </a:r>
          </a:p>
          <a:p>
            <a:pPr lvl="1"/>
            <a:r>
              <a:rPr lang="en-US" dirty="0" smtClean="0"/>
              <a:t>C/C++</a:t>
            </a:r>
          </a:p>
          <a:p>
            <a:pPr lvl="1"/>
            <a:r>
              <a:rPr lang="en-US" dirty="0" smtClean="0"/>
              <a:t>Fortran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5949280"/>
            <a:ext cx="786619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Most IDE's have (visual) debuggers: similar principles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48379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example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35284" y="5734997"/>
            <a:ext cx="2252540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035349" y="5589240"/>
            <a:ext cx="4560987" cy="790347"/>
            <a:chOff x="3035349" y="5589240"/>
            <a:chExt cx="4560987" cy="790347"/>
          </a:xfrm>
        </p:grpSpPr>
        <p:sp>
          <p:nvSpPr>
            <p:cNvPr id="7" name="TextBox 6"/>
            <p:cNvSpPr txBox="1"/>
            <p:nvPr/>
          </p:nvSpPr>
          <p:spPr>
            <a:xfrm>
              <a:off x="3827356" y="5733256"/>
              <a:ext cx="376898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octave:1&gt; </a:t>
              </a:r>
              <a:r>
                <a:rPr lang="fr-FR" dirty="0" err="1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fr-FR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([0:9]))</a:t>
              </a:r>
            </a:p>
            <a:p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ans =  19.306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197956" y="5733256"/>
              <a:ext cx="4379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>
                  <a:sym typeface="Symbol"/>
                </a:rPr>
                <a:t></a:t>
              </a:r>
              <a:endParaRPr lang="en-US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035349" y="5589240"/>
              <a:ext cx="744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Oops!</a:t>
              </a:r>
              <a:endParaRPr lang="en-US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79512" y="1413351"/>
            <a:ext cx="4381328" cy="40318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math.h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"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show.h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double a[10], sum;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sum += 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printResult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("sum", sum);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return EXIT_SUCCESS;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883717" y="5138452"/>
            <a:ext cx="1688283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array-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4788024" y="3629342"/>
            <a:ext cx="3640740" cy="1815882"/>
            <a:chOff x="4788024" y="3629342"/>
            <a:chExt cx="3640740" cy="1815882"/>
          </a:xfrm>
        </p:grpSpPr>
        <p:sp>
          <p:nvSpPr>
            <p:cNvPr id="12" name="TextBox 11"/>
            <p:cNvSpPr txBox="1"/>
            <p:nvPr/>
          </p:nvSpPr>
          <p:spPr>
            <a:xfrm>
              <a:off x="4788024" y="3629342"/>
              <a:ext cx="3640740" cy="18158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(char *name,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double r)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("%s = %f\n",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name, r);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96336" y="5137447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show.c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788024" y="1412776"/>
            <a:ext cx="3640740" cy="1817956"/>
            <a:chOff x="4788024" y="1412776"/>
            <a:chExt cx="3640740" cy="1817956"/>
          </a:xfrm>
        </p:grpSpPr>
        <p:sp>
          <p:nvSpPr>
            <p:cNvPr id="9" name="TextBox 8"/>
            <p:cNvSpPr txBox="1"/>
            <p:nvPr/>
          </p:nvSpPr>
          <p:spPr>
            <a:xfrm>
              <a:off x="4788024" y="1412776"/>
              <a:ext cx="3640740" cy="18158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ifndef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SHOW_HDR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#define SHOW_HDR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(char *name,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double r);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596336" y="2922955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show.h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5497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Courier New" pitchFamily="49" charset="0"/>
              </a:rPr>
              <a:t>gdb: compiling code &amp; starting gdb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>
                <a:cs typeface="Courier New" pitchFamily="49" charset="0"/>
              </a:rPr>
              <a:t>Compile program for debugging</a:t>
            </a:r>
          </a:p>
          <a:p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dirty="0" smtClean="0">
                <a:cs typeface="Courier New" pitchFamily="49" charset="0"/>
              </a:rPr>
              <a:t>Running under gdb control: start gdb</a:t>
            </a:r>
            <a:endParaRPr lang="en-US" sz="2800" dirty="0"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68902" y="2204864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–g2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array-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show.c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4311" y="3230974"/>
            <a:ext cx="8180445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gdb 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GNU gdb 6.8.0.20080328-cvs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cygwin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-special)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Copyright (C) 2008 Free Software Foundation, Inc.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License GPLv3+: GNU GPL version 3 or later &lt;http://gnu.o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is free software: you are free to change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redist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There is NO WARRANTY, to the extent permitted by law.  T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and "show warranty" for details.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GDB was configured as "i686-pc-cygwin"...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Symbol"/>
              </a:rPr>
              <a:t>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7916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 bugs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Write sane code!</a:t>
            </a:r>
          </a:p>
          <a:p>
            <a:r>
              <a:rPr lang="en-US" dirty="0" smtClean="0"/>
              <a:t>Document your code, development process</a:t>
            </a:r>
          </a:p>
          <a:p>
            <a:r>
              <a:rPr lang="en-US" dirty="0" smtClean="0"/>
              <a:t>Use tools to detect bugs</a:t>
            </a:r>
          </a:p>
          <a:p>
            <a:r>
              <a:rPr lang="en-US" dirty="0" smtClean="0"/>
              <a:t>Program defensively</a:t>
            </a:r>
          </a:p>
          <a:p>
            <a:r>
              <a:rPr lang="en-US" dirty="0" smtClean="0">
                <a:cs typeface="Courier New" pitchFamily="49" charset="0"/>
              </a:rPr>
              <a:t>Test </a:t>
            </a:r>
            <a:r>
              <a:rPr lang="en-US" dirty="0" smtClean="0">
                <a:cs typeface="Courier New" pitchFamily="49" charset="0"/>
              </a:rPr>
              <a:t>code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unit testing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integration testing</a:t>
            </a:r>
            <a:endParaRPr lang="en-US" dirty="0" smtClean="0"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15300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listing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799"/>
            <a:ext cx="8229600" cy="4536505"/>
          </a:xfrm>
        </p:spPr>
        <p:txBody>
          <a:bodyPr/>
          <a:lstStyle/>
          <a:p>
            <a:r>
              <a:rPr lang="en-US" sz="2800" dirty="0" smtClean="0"/>
              <a:t>Listing code 10 line window: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l(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ist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sz="2800" dirty="0" smtClean="0"/>
          </a:p>
          <a:p>
            <a:r>
              <a:rPr lang="en-US" sz="2800" dirty="0" smtClean="0"/>
              <a:t>Listing next 10 lines: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2169438"/>
            <a:ext cx="6336704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math.h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3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5       #include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8           double a[10], sum;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9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3608" y="4955684"/>
            <a:ext cx="6336704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12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    sum +=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14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("sum = %lf\n", sum);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15          return EXIT_SUCCESS;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16      }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1221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listing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799"/>
            <a:ext cx="8229600" cy="4536505"/>
          </a:xfrm>
        </p:spPr>
        <p:txBody>
          <a:bodyPr/>
          <a:lstStyle/>
          <a:p>
            <a:r>
              <a:rPr lang="en-US" sz="2800" dirty="0" smtClean="0"/>
              <a:t>Listing code 10 line window around line 9: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9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sz="2800" dirty="0" smtClean="0"/>
          </a:p>
          <a:p>
            <a:r>
              <a:rPr lang="en-US" sz="2800" dirty="0" smtClean="0"/>
              <a:t>Listing from line 10 to line 13: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10,13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2169438"/>
            <a:ext cx="6336704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 9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5       #include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8           double a[10], sum;</a:t>
            </a:r>
          </a:p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9          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12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    sum +=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];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3608" y="5013176"/>
            <a:ext cx="6336704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(gdb) l 10,13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10          for (i = 0; i &lt;= 10; i++)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11              a[i] = sqrt(i);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12          for (i = 0; i &lt; 10; i++)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13              sum += a[i];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(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34891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listing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36505"/>
          </a:xfrm>
        </p:spPr>
        <p:txBody>
          <a:bodyPr/>
          <a:lstStyle/>
          <a:p>
            <a:r>
              <a:rPr lang="en-US" sz="2800" dirty="0" smtClean="0"/>
              <a:t>Listing function: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2800" dirty="0" smtClean="0"/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sz="2800" dirty="0" smtClean="0"/>
          </a:p>
          <a:p>
            <a:r>
              <a:rPr lang="en-US" sz="2800" dirty="0" smtClean="0"/>
              <a:t>Listing function in other file: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&lt;file&gt;:&lt;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2204864"/>
            <a:ext cx="6336704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(gdb) l main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2       #include &lt;stdio.h&gt;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3       #include &lt;stdlib.h&gt;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5       #include "show.h"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nn-NO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7       int main(int argc, char *argv[]) {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8           double a[10], sum;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9           int i;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10          for (i = 0; i &lt;= 10; i++)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11              a[i] = sqrt(i);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3608" y="4941168"/>
            <a:ext cx="6336704" cy="13849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show.c:printResult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</a:t>
            </a:r>
          </a:p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3       void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printResult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(char *name, double r)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4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("%s = %f\n", name, r);</a:t>
            </a:r>
          </a:p>
          <a:p>
            <a:pPr marL="228600" indent="-228600">
              <a:buAutoNum type="arabicPlain" startAt="5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228600" indent="-228600">
              <a:buAutoNum type="arabicPlain" startAt="5"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22481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running a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the code: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r(un)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 so interesting, but one can</a:t>
            </a:r>
          </a:p>
          <a:p>
            <a:pPr lvl="1"/>
            <a:r>
              <a:rPr lang="en-US" dirty="0" smtClean="0"/>
              <a:t>Set breakpoints</a:t>
            </a:r>
          </a:p>
          <a:p>
            <a:pPr lvl="1"/>
            <a:r>
              <a:rPr lang="en-US" dirty="0" smtClean="0"/>
              <a:t>Set conditional breakpoints</a:t>
            </a:r>
          </a:p>
          <a:p>
            <a:pPr lvl="1"/>
            <a:r>
              <a:rPr lang="en-US" dirty="0" smtClean="0"/>
              <a:t>Watch stuff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43608" y="2204864"/>
            <a:ext cx="6336704" cy="13849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./a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13704.0x32e0]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13704.0x2110]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Program exited normally.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39752" y="2060848"/>
            <a:ext cx="5219276" cy="369332"/>
            <a:chOff x="1547664" y="3851756"/>
            <a:chExt cx="5219276" cy="369332"/>
          </a:xfrm>
        </p:grpSpPr>
        <p:cxnSp>
          <p:nvCxnSpPr>
            <p:cNvPr id="6" name="Straight Arrow Connector 5"/>
            <p:cNvCxnSpPr/>
            <p:nvPr/>
          </p:nvCxnSpPr>
          <p:spPr>
            <a:xfrm flipH="1">
              <a:off x="1547664" y="4005064"/>
              <a:ext cx="1728192" cy="134724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275856" y="3851756"/>
              <a:ext cx="34910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 command line arguments here</a:t>
              </a:r>
              <a:endParaRPr lang="en-US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61618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Set breakpoint at line number: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b(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reak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) 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Set breakpoint at function: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b 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43608" y="4797152"/>
            <a:ext cx="6336704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printResult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0x40123a: file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4.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1043608" y="2924944"/>
            <a:ext cx="6336704" cy="1018979"/>
            <a:chOff x="1043608" y="2924944"/>
            <a:chExt cx="6336704" cy="1018979"/>
          </a:xfrm>
        </p:grpSpPr>
        <p:sp>
          <p:nvSpPr>
            <p:cNvPr id="5" name="Rectangle 4"/>
            <p:cNvSpPr/>
            <p:nvPr/>
          </p:nvSpPr>
          <p:spPr>
            <a:xfrm>
              <a:off x="1043608" y="2924944"/>
              <a:ext cx="6336704" cy="10156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8           double a[10], sum;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9          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10          for (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11              a[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12          for (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1512168" y="3434963"/>
              <a:ext cx="467544" cy="1588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692029" y="3636146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043608" y="5517232"/>
            <a:ext cx="6336704" cy="1016990"/>
            <a:chOff x="1043608" y="5517232"/>
            <a:chExt cx="6336704" cy="1016990"/>
          </a:xfrm>
        </p:grpSpPr>
        <p:sp>
          <p:nvSpPr>
            <p:cNvPr id="9" name="Rectangle 8"/>
            <p:cNvSpPr/>
            <p:nvPr/>
          </p:nvSpPr>
          <p:spPr>
            <a:xfrm>
              <a:off x="1043608" y="5517232"/>
              <a:ext cx="6336704" cy="10156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       #include &lt;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2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3       void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(char *name, double r) {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4          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("%s = %f\n", name, r);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5       }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1512168" y="6216984"/>
              <a:ext cx="467544" cy="1588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551239" y="6226445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show.c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043608" y="2204864"/>
            <a:ext cx="6336704" cy="646331"/>
            <a:chOff x="1043608" y="2204864"/>
            <a:chExt cx="6336704" cy="646331"/>
          </a:xfrm>
        </p:grpSpPr>
        <p:sp>
          <p:nvSpPr>
            <p:cNvPr id="4" name="Rectangle 3"/>
            <p:cNvSpPr/>
            <p:nvPr/>
          </p:nvSpPr>
          <p:spPr>
            <a:xfrm>
              <a:off x="1043608" y="2204864"/>
              <a:ext cx="6336704" cy="64633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(gdb) b 10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Breakpoint 1 at 0x401199: file array-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, line 10.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(gdb) r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115616" y="2420888"/>
              <a:ext cx="1107738" cy="216024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45982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at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Inspect value of variables: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 smtClean="0"/>
              <a:t>Proceed execution by</a:t>
            </a:r>
          </a:p>
          <a:p>
            <a:pPr lvl="1"/>
            <a:r>
              <a:rPr lang="en-US" dirty="0" smtClean="0"/>
              <a:t>Stepping</a:t>
            </a:r>
          </a:p>
          <a:p>
            <a:pPr lvl="2"/>
            <a:r>
              <a:rPr lang="en-US" dirty="0" smtClean="0"/>
              <a:t>With descending into subroutines: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2"/>
            <a:r>
              <a:rPr lang="en-US" dirty="0" smtClean="0"/>
              <a:t>Without descending into subroutines: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n(ext)</a:t>
            </a:r>
          </a:p>
          <a:p>
            <a:pPr lvl="2"/>
            <a:r>
              <a:rPr lang="en-US" dirty="0" smtClean="0">
                <a:cs typeface="Courier New" pitchFamily="49" charset="0"/>
              </a:rPr>
              <a:t>Until next statement: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u(until)</a:t>
            </a:r>
          </a:p>
          <a:p>
            <a:pPr lvl="1"/>
            <a:r>
              <a:rPr lang="en-US" dirty="0" smtClean="0"/>
              <a:t>Continuing to next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ontinue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Step out of function: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finish</a:t>
            </a:r>
          </a:p>
          <a:p>
            <a:r>
              <a:rPr lang="en-US" dirty="0" smtClean="0"/>
              <a:t>Handle breakpoints</a:t>
            </a:r>
          </a:p>
          <a:p>
            <a:pPr lvl="1"/>
            <a:r>
              <a:rPr lang="en-US" dirty="0" smtClean="0"/>
              <a:t>List: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b(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reakpoints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Remove: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elete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Disable/enable: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disable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>
                <a:cs typeface="Courier New" pitchFamily="49" charset="0"/>
              </a:rPr>
              <a:t>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enable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14163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example stepping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43608" y="1412776"/>
            <a:ext cx="6336704" cy="47089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main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0x401194: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7.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cygdrive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/c/Users/lucg5005/Documents/My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Dropbox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/Projects/HPC/Samples/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DebuggingProfiling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/trunk/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11372.0x352c]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11372.0x322c]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array-bounds.c:7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n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n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$2 = {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0, 1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8.0461413318721078e-315, 0, 4.7233218921966505e+192, 4.7151331558996709e+192, 2.9835385156662606e-314,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4.0742432477169204e-312, 5.0488079539729615e-314, 3.5150220537551154e+159}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235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counted steps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43608" y="1412776"/>
            <a:ext cx="6336704" cy="30469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3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3,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Will ignore next 4 crossings of breakpoint 3.  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3,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$2 = 5</a:t>
            </a:r>
          </a:p>
        </p:txBody>
      </p:sp>
      <p:sp>
        <p:nvSpPr>
          <p:cNvPr id="4" name="Rectangle 3"/>
          <p:cNvSpPr/>
          <p:nvPr/>
        </p:nvSpPr>
        <p:spPr>
          <a:xfrm>
            <a:off x="1592054" y="3077838"/>
            <a:ext cx="459666" cy="21602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6377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gdb: example handling breakpoints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3568" y="1412776"/>
            <a:ext cx="7488832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0x4011e1: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12.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b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Num     Type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Enb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Address    What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breakpoint     keep y   0x00401194 in main at array-bounds.c:7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breakpoint already hit 1 time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breakpoint     keep y   0x004011e1 in main at array-bounds.c:12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delete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info breakpoints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Num     Type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Enb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Address    What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breakpoint     keep y   0x004011e1 in main at array-bounds.c:12</a:t>
            </a:r>
          </a:p>
        </p:txBody>
      </p:sp>
      <p:sp>
        <p:nvSpPr>
          <p:cNvPr id="4" name="Rectangle 3"/>
          <p:cNvSpPr/>
          <p:nvPr/>
        </p:nvSpPr>
        <p:spPr>
          <a:xfrm>
            <a:off x="683568" y="4041646"/>
            <a:ext cx="7488832" cy="17543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2, main () at array-bounds.c:12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12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$3 = {0, 1, 1.4142135623730951, 1.7320508075688772, 2, 2.2360679774997898,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2.4494897427831779, 2.6457513110645907, 2.8284271247461903, 3}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022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conditional breakpoint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Break conditionally: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 if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3568" y="2348880"/>
            <a:ext cx="7488832" cy="26776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 if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== 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7,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Program exited normally.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83044" y="5343599"/>
            <a:ext cx="429617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Only break when condition holds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1763688" y="2362240"/>
            <a:ext cx="963722" cy="21602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4104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style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4102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dis/enabling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Disable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disable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99592" y="2132856"/>
            <a:ext cx="7200800" cy="45243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0x4011ea: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13.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disable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2, main () at array-bounds.c:13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    sum +=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b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Num     Type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Enb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Address    What</a:t>
            </a: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breakpoint     keep n   0x004011a2 in main at array-bounds.c:11</a:t>
            </a: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breakpoint already hit 2 times</a:t>
            </a: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breakpoint     keep y   0x004011ea in main at array-bounds.c:13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breakpoint already hit 1 time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4549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issuing commands at break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Commands associated with breakpoint will be executed each time the breakpoint is hit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3568" y="2767568"/>
            <a:ext cx="7488832" cy="3416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commands 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Type commands for when breakpoint 2 is hit, one per line.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End with a line saying just "end".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&gt;silent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%d\n",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&gt;continue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&gt;end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0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2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8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9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10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771800" y="3851756"/>
            <a:ext cx="3175941" cy="369332"/>
            <a:chOff x="2771800" y="3851756"/>
            <a:chExt cx="3175941" cy="369332"/>
          </a:xfrm>
        </p:grpSpPr>
        <p:cxnSp>
          <p:nvCxnSpPr>
            <p:cNvPr id="6" name="Straight Arrow Connector 5"/>
            <p:cNvCxnSpPr/>
            <p:nvPr/>
          </p:nvCxnSpPr>
          <p:spPr>
            <a:xfrm rot="10800000">
              <a:off x="2771800" y="3861048"/>
              <a:ext cx="504056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275856" y="3851756"/>
              <a:ext cx="26718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don't print breakpoint info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979712" y="4293096"/>
            <a:ext cx="3060333" cy="369332"/>
            <a:chOff x="2771800" y="3851756"/>
            <a:chExt cx="3060333" cy="369332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>
              <a:off x="2771800" y="3861048"/>
              <a:ext cx="504056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75856" y="3851756"/>
              <a:ext cx="255627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don't stop at breakpoint </a:t>
              </a:r>
              <a:endParaRPr lang="en-US" dirty="0"/>
            </a:p>
          </p:txBody>
        </p:sp>
      </p:grpSp>
      <p:sp>
        <p:nvSpPr>
          <p:cNvPr id="5" name="Rectangle 4"/>
          <p:cNvSpPr/>
          <p:nvPr/>
        </p:nvSpPr>
        <p:spPr>
          <a:xfrm>
            <a:off x="683568" y="3717032"/>
            <a:ext cx="2160240" cy="729372"/>
          </a:xfrm>
          <a:prstGeom prst="rect">
            <a:avLst/>
          </a:prstGeom>
          <a:solidFill>
            <a:srgbClr val="FFFF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6086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</a:t>
            </a:r>
            <a:r>
              <a:rPr lang="en-US" dirty="0" err="1" smtClean="0"/>
              <a:t>db</a:t>
            </a:r>
            <a:r>
              <a:rPr lang="en-US" dirty="0" smtClean="0"/>
              <a:t>: easier tracing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Dynamic </a:t>
            </a:r>
            <a:r>
              <a:rPr lang="en-US" dirty="0" err="1" smtClean="0"/>
              <a:t>printf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Features</a:t>
            </a:r>
          </a:p>
          <a:p>
            <a:pPr lvl="1"/>
            <a:r>
              <a:rPr lang="en-US" dirty="0" smtClean="0"/>
              <a:t>Use custom function for printing</a:t>
            </a:r>
          </a:p>
          <a:p>
            <a:pPr lvl="1"/>
            <a:r>
              <a:rPr lang="en-US" dirty="0" smtClean="0"/>
              <a:t>Print to "channel"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3568" y="2241446"/>
            <a:ext cx="7488832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11,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%d\n",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0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2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8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9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10</a:t>
            </a:r>
          </a:p>
        </p:txBody>
      </p:sp>
      <p:sp>
        <p:nvSpPr>
          <p:cNvPr id="5" name="Rectangle 4"/>
          <p:cNvSpPr/>
          <p:nvPr/>
        </p:nvSpPr>
        <p:spPr>
          <a:xfrm>
            <a:off x="1259632" y="2276872"/>
            <a:ext cx="2448272" cy="21602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69862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watch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halt on change: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watch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3568" y="2276872"/>
            <a:ext cx="7488832" cy="41549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b 10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0x401199: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8.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cygdrive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/c/Users/lucg5005/Documents/My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Dropbox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/Projects/HPC/Samples/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DebuggingProfiling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/trunk/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4556.0x17ec]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4556.0x102c]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array-bounds.c:10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watch a[5]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2: a[5]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2: a[5]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Old value = 4.7151331558996709e+192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New value = 2.2360679774997898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main () at array-bounds.c:10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5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99626" y="4247722"/>
            <a:ext cx="467544" cy="1588"/>
          </a:xfrm>
          <a:prstGeom prst="straightConnector1">
            <a:avLst/>
          </a:prstGeom>
          <a:ln w="66675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4139952" y="4941168"/>
            <a:ext cx="2016224" cy="648072"/>
            <a:chOff x="4139952" y="4941168"/>
            <a:chExt cx="2016224" cy="648072"/>
          </a:xfrm>
        </p:grpSpPr>
        <p:sp>
          <p:nvSpPr>
            <p:cNvPr id="7" name="Right Brace 6"/>
            <p:cNvSpPr/>
            <p:nvPr/>
          </p:nvSpPr>
          <p:spPr>
            <a:xfrm>
              <a:off x="4139952" y="4941168"/>
              <a:ext cx="144016" cy="648072"/>
            </a:xfrm>
            <a:prstGeom prst="rightBrace">
              <a:avLst/>
            </a:prstGeom>
            <a:ln w="3492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440642" y="5075892"/>
              <a:ext cx="171553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a[5] </a:t>
              </a:r>
              <a:r>
                <a:rPr lang="en-US" dirty="0" smtClean="0"/>
                <a:t>modified</a:t>
              </a:r>
              <a:endParaRPr lang="en-US" dirty="0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71405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more watch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Types of watch points:</a:t>
            </a:r>
          </a:p>
          <a:p>
            <a:pPr lvl="1"/>
            <a:r>
              <a:rPr lang="en-US" dirty="0" smtClean="0"/>
              <a:t>Halt on write variable: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watch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dirty="0" smtClean="0"/>
              <a:t>Halt on read variable: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rwatch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dirty="0" smtClean="0"/>
              <a:t>Halt on read/write variable: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awatch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 smtClean="0"/>
              <a:t>List </a:t>
            </a:r>
            <a:r>
              <a:rPr lang="en-US" dirty="0" err="1" smtClean="0"/>
              <a:t>watchpoints</a:t>
            </a:r>
            <a:r>
              <a:rPr lang="en-US" dirty="0" smtClean="0"/>
              <a:t>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(info)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watchpoints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Also shows breakpoints</a:t>
            </a:r>
          </a:p>
          <a:p>
            <a:pPr lvl="1"/>
            <a:r>
              <a:rPr lang="en-US" dirty="0" smtClean="0"/>
              <a:t>Synonym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b(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reakpoints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/>
              <a:t>Removing, disabling/enabling </a:t>
            </a:r>
            <a:r>
              <a:rPr lang="en-US" dirty="0" err="1" smtClean="0"/>
              <a:t>watchpoints</a:t>
            </a:r>
            <a:endParaRPr lang="en-US" dirty="0" smtClean="0"/>
          </a:p>
          <a:p>
            <a:pPr lvl="1"/>
            <a:r>
              <a:rPr lang="en-US" dirty="0" smtClean="0"/>
              <a:t>Same as for breakpoints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2177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watch example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3568" y="1844824"/>
            <a:ext cx="7488832" cy="19389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watch sum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3: sum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3: sum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Old value = 5.2844206111867101e+159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New value = 3.1622776601683795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main () at array-bounds.c:10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5944" y="4005064"/>
            <a:ext cx="271593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Oops, not expected!</a:t>
            </a:r>
            <a:endParaRPr lang="en-US" sz="2400" dirty="0"/>
          </a:p>
        </p:txBody>
      </p:sp>
      <p:grpSp>
        <p:nvGrpSpPr>
          <p:cNvPr id="3" name="Group 2"/>
          <p:cNvGrpSpPr/>
          <p:nvPr/>
        </p:nvGrpSpPr>
        <p:grpSpPr>
          <a:xfrm>
            <a:off x="3791072" y="3861048"/>
            <a:ext cx="4381328" cy="2565654"/>
            <a:chOff x="3791072" y="3861048"/>
            <a:chExt cx="4381328" cy="2565654"/>
          </a:xfrm>
        </p:grpSpPr>
        <p:sp>
          <p:nvSpPr>
            <p:cNvPr id="6" name="TextBox 5"/>
            <p:cNvSpPr txBox="1"/>
            <p:nvPr/>
          </p:nvSpPr>
          <p:spPr>
            <a:xfrm>
              <a:off x="3791072" y="3861048"/>
              <a:ext cx="4381328" cy="25545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a[10], sum;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sum +=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("sum", sum);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484117" y="6118925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220072" y="4149080"/>
              <a:ext cx="1296144" cy="288032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796136" y="4607762"/>
              <a:ext cx="936104" cy="288032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80802" y="5877272"/>
            <a:ext cx="221349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watch variables</a:t>
            </a:r>
          </a:p>
          <a:p>
            <a:r>
              <a:rPr lang="en-US" dirty="0" smtClean="0"/>
              <a:t>must be in scope!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92264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</a:t>
            </a:r>
            <a:r>
              <a:rPr lang="en-US" dirty="0" err="1" smtClean="0"/>
              <a:t>db</a:t>
            </a:r>
            <a:r>
              <a:rPr lang="en-US" dirty="0" smtClean="0"/>
              <a:t>: saving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Save breakpoints for next debugging session: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save breakpoints bp.txt</a:t>
            </a:r>
          </a:p>
          <a:p>
            <a:r>
              <a:rPr lang="en-US" dirty="0" smtClean="0"/>
              <a:t>Load breakpoints in next session: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source bp.txt</a:t>
            </a:r>
            <a:endParaRPr lang="en-US" dirty="0" smtClean="0"/>
          </a:p>
          <a:p>
            <a:r>
              <a:rPr lang="en-US" dirty="0" smtClean="0"/>
              <a:t>However</a:t>
            </a:r>
          </a:p>
          <a:p>
            <a:pPr lvl="1"/>
            <a:r>
              <a:rPr lang="en-US" dirty="0" smtClean="0"/>
              <a:t>Adding or removing lines of code </a:t>
            </a:r>
            <a:r>
              <a:rPr lang="en-US" i="1" dirty="0" smtClean="0"/>
              <a:t>doesn't</a:t>
            </a:r>
            <a:r>
              <a:rPr lang="en-US" dirty="0" smtClean="0"/>
              <a:t> move breakpoints: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inconsistencies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Better to keep debugger open while editing: automatic reload of executable and source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6090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stack frames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755576" y="1655004"/>
            <a:ext cx="5373966" cy="4528056"/>
            <a:chOff x="755576" y="1655004"/>
            <a:chExt cx="5373966" cy="4528056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5368777" cy="452431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fib(long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if (n &lt; 2)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return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else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long a = fib(n-1);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long b = fib(n-2);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return a + b;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long n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atol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[1]);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("fib(%ld) = %ld\n", n, fib(n));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407870" y="5875283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fib.c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122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</a:t>
            </a:r>
            <a:r>
              <a:rPr lang="en-US" dirty="0" err="1" smtClean="0"/>
              <a:t>backtrace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3568" y="1484784"/>
            <a:ext cx="7488832" cy="50783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0x40118d: file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fib.c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6.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cygdrive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/c/Users/lucg5005/Documents/My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Dropbox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/Projects/HPC/Samples/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DebuggingProfiling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/trunk/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/fib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7548.0x1ee8]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7548.0x2534]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fib (n=1) at fib.c:6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               return 1;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bt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#0  fib (n=1) at fib.c:6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#1  0x004011a4 in fib (n=2)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#2  0x004011a4 in fib (n=3)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#3  0x004011a4 in fib (n=4)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#4  0x004011a4 in fib (n=5)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#5  0x004011f9 in main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=2,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=0xbd49d8) at fib.c:13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frame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#0  fib (n=1) at fib.c:6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               return 1;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frame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#1  0x004011a4 in fib (n=2)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8               return fib(n-1) + fib(n-2);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frame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#5  0x004011f9 in main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=2,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=0xbd49d8) at fib.c:13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("fib(%ld) = %ld\n", n, fib(n));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6729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inspecting 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Getting information</a:t>
            </a:r>
          </a:p>
          <a:p>
            <a:pPr lvl="1"/>
            <a:r>
              <a:rPr lang="en-US" dirty="0" smtClean="0"/>
              <a:t>Print local variables: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locals</a:t>
            </a:r>
          </a:p>
          <a:p>
            <a:pPr lvl="1"/>
            <a:r>
              <a:rPr lang="en-US" dirty="0" smtClean="0"/>
              <a:t>Print all frame info: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f(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/>
              <a:t>Moving to other frame</a:t>
            </a:r>
          </a:p>
          <a:p>
            <a:pPr lvl="1"/>
            <a:r>
              <a:rPr lang="en-US" dirty="0" smtClean="0"/>
              <a:t>Move to another frame: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&lt;fn&gt;</a:t>
            </a:r>
          </a:p>
          <a:p>
            <a:pPr lvl="1"/>
            <a:r>
              <a:rPr lang="en-US" dirty="0" smtClean="0"/>
              <a:t>Move up a frame: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</a:t>
            </a:r>
          </a:p>
          <a:p>
            <a:pPr lvl="1"/>
            <a:r>
              <a:rPr lang="en-US" dirty="0" smtClean="0"/>
              <a:t>Move down a frame: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down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4420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should be easy to understand</a:t>
            </a:r>
          </a:p>
          <a:p>
            <a:pPr lvl="1"/>
            <a:r>
              <a:rPr lang="en-US" dirty="0" smtClean="0"/>
              <a:t>by you</a:t>
            </a:r>
          </a:p>
          <a:p>
            <a:pPr lvl="1"/>
            <a:r>
              <a:rPr lang="en-US" dirty="0" smtClean="0"/>
              <a:t>by your colleagues/community</a:t>
            </a:r>
          </a:p>
          <a:p>
            <a:r>
              <a:rPr lang="en-US" dirty="0" smtClean="0"/>
              <a:t>Why?</a:t>
            </a:r>
          </a:p>
          <a:p>
            <a:pPr lvl="1"/>
            <a:r>
              <a:rPr lang="en-US" dirty="0" smtClean="0"/>
              <a:t>easier to identify issues</a:t>
            </a:r>
          </a:p>
          <a:p>
            <a:pPr lvl="1"/>
            <a:r>
              <a:rPr lang="en-US" dirty="0" smtClean="0"/>
              <a:t>easier to maintain</a:t>
            </a:r>
          </a:p>
          <a:p>
            <a:pPr lvl="1"/>
            <a:r>
              <a:rPr lang="en-US" dirty="0" smtClean="0"/>
              <a:t>reduces number of bugs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8576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: hypothesis testing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Calling a function/subroutine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&gt;(&lt;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&gt;)</a:t>
            </a:r>
          </a:p>
          <a:p>
            <a:r>
              <a:rPr lang="en-US" dirty="0" smtClean="0"/>
              <a:t>Modifying a variable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&gt;=&lt;expr&gt;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35696" y="4221088"/>
            <a:ext cx="443769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Nice for testing hypotheses, but…</a:t>
            </a:r>
            <a:br>
              <a:rPr lang="en-US" sz="2400" dirty="0" smtClean="0"/>
            </a:br>
            <a:r>
              <a:rPr lang="en-US" sz="2400" dirty="0" smtClean="0"/>
              <a:t>modifies state of program!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3794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reverse debugging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77301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For gdb </a:t>
            </a:r>
            <a:r>
              <a:rPr lang="en-US" dirty="0" smtClean="0">
                <a:sym typeface="Symbol"/>
              </a:rPr>
              <a:t></a:t>
            </a:r>
            <a:r>
              <a:rPr lang="en-US" dirty="0" smtClean="0"/>
              <a:t> 7.3! (introduced in 7.0)</a:t>
            </a:r>
          </a:p>
          <a:p>
            <a:r>
              <a:rPr lang="en-US" dirty="0" smtClean="0"/>
              <a:t>Allows to "step back in time", i.e., reverse execution (records changes)</a:t>
            </a:r>
          </a:p>
          <a:p>
            <a:r>
              <a:rPr lang="en-US" dirty="0" smtClean="0"/>
              <a:t>Slow, so</a:t>
            </a:r>
          </a:p>
          <a:p>
            <a:pPr lvl="1"/>
            <a:r>
              <a:rPr lang="en-US" dirty="0" smtClean="0"/>
              <a:t>Set breakpoint close to (but before) point of interest</a:t>
            </a:r>
          </a:p>
          <a:p>
            <a:pPr lvl="1"/>
            <a:r>
              <a:rPr lang="en-US" dirty="0" smtClean="0"/>
              <a:t>Run up to breakpoint,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record</a:t>
            </a:r>
          </a:p>
          <a:p>
            <a:pPr lvl="1"/>
            <a:r>
              <a:rPr lang="en-US" dirty="0" smtClean="0"/>
              <a:t>Continue till error</a:t>
            </a:r>
          </a:p>
          <a:p>
            <a:pPr lvl="1"/>
            <a:r>
              <a:rPr lang="en-US" dirty="0" smtClean="0"/>
              <a:t>Step back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reverse-next</a:t>
            </a:r>
            <a:r>
              <a:rPr lang="en-US" dirty="0" smtClean="0"/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rn</a:t>
            </a:r>
            <a:r>
              <a:rPr lang="en-US" dirty="0" smtClean="0"/>
              <a:t>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reverse-step</a:t>
            </a:r>
            <a:r>
              <a:rPr lang="en-US" dirty="0" smtClean="0"/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</a:t>
            </a:r>
            <a:r>
              <a:rPr lang="en-US" dirty="0" smtClean="0"/>
              <a:t>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reverse-continue</a:t>
            </a:r>
            <a:r>
              <a:rPr lang="en-US" dirty="0" smtClean="0"/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Breakpoints/watch expression should all work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47864" y="5703639"/>
            <a:ext cx="238302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U</a:t>
            </a:r>
            <a:r>
              <a:rPr lang="en-US" sz="2400" dirty="0" smtClean="0"/>
              <a:t>se with caution!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1785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multithreaded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OpenMP code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23528" y="2277447"/>
            <a:ext cx="8577989" cy="4031873"/>
            <a:chOff x="323528" y="2277447"/>
            <a:chExt cx="8577989" cy="4031873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2277447"/>
              <a:ext cx="8577989" cy="403187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program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hello_world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integer*4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&amp;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&amp;    OMP_GET_NUM_THREADS, OMP_GET_THREAD_NUM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Fork a team of threads giving them their own copies of variables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!$OMP PARALLEL PRIVATE(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Obtain thread number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OMP_GET_THREAD_NUM()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print *, 'Hello World from thread = ',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Only master thread does this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if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== 0) then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OMP_GET_NUM_THREADS()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print *, 'Number of threads = ',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end if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All threads join master thread and disband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!$OMP END PARALLEL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end program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hello_world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101611" y="5992212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Hello-world.f90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1422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switching 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thread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to switch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Break in specific thread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13 thread 1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3568" y="2091620"/>
            <a:ext cx="7488832" cy="37856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hello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0xb7fe7b70 (LWP 1432)]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Swithing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to thread 0xb7fe7b70 (LWP 1432)]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 at hello-world.f90:11</a:t>
            </a:r>
          </a:p>
          <a:p>
            <a:pPr marL="228600" indent="-228600">
              <a:buAutoNum type="arabicPlain" startAt="11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print *, 'Hello World from thread = ',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info threads</a:t>
            </a:r>
          </a:p>
          <a:p>
            <a:pPr>
              <a:buFont typeface="Arial" charset="0"/>
              <a:buChar char="•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 Thread 0xb7fe7b70 (LWP 1432)  MAAIN__.omp_fn.0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at hello-world.f90:11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1 Thread 0xb7fe8700 (LWP 1429)  MAAIN__.omp_fn.0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at hello-world.f90:11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thread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[Switching to thread 1 (Thread 0xb7fe8700 (LWP 1429)]#0 MAIN__.omp_fn.0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 at hello-world.f90:11</a:t>
            </a:r>
          </a:p>
          <a:p>
            <a:pPr marL="228600" indent="-228600">
              <a:buAutoNum type="arabicPlain" startAt="11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print *, 'Hello World from thread = ',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$2 = 0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835696" y="2204864"/>
            <a:ext cx="4426106" cy="369332"/>
            <a:chOff x="1835696" y="3851756"/>
            <a:chExt cx="4426106" cy="369332"/>
          </a:xfrm>
        </p:grpSpPr>
        <p:cxnSp>
          <p:nvCxnSpPr>
            <p:cNvPr id="6" name="Straight Arrow Connector 5"/>
            <p:cNvCxnSpPr/>
            <p:nvPr/>
          </p:nvCxnSpPr>
          <p:spPr>
            <a:xfrm rot="10800000">
              <a:off x="1835696" y="3923764"/>
              <a:ext cx="1440160" cy="8130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275856" y="3851756"/>
              <a:ext cx="298594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breakpoint hit in </a:t>
              </a:r>
              <a:r>
                <a:rPr lang="en-US" i="1" dirty="0" smtClean="0"/>
                <a:t>every</a:t>
              </a:r>
              <a:r>
                <a:rPr lang="en-US" dirty="0" smtClean="0"/>
                <a:t> thread</a:t>
              </a:r>
              <a:endParaRPr lang="en-US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5978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: checkpoint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Checkpoints can be used to restart program from previous state</a:t>
            </a:r>
            <a:endParaRPr lang="nl-BE" dirty="0" smtClean="0"/>
          </a:p>
          <a:p>
            <a:r>
              <a:rPr lang="en-US" dirty="0" smtClean="0"/>
              <a:t>create checkpoint: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checkpoint</a:t>
            </a:r>
          </a:p>
          <a:p>
            <a:r>
              <a:rPr lang="en-US" dirty="0" smtClean="0"/>
              <a:t>Restart from that point: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restart &lt;checkpoint-id&gt;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526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: post mortem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Examine state of crashed program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gdb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&lt;executable&gt; &lt;core-file&gt;</a:t>
            </a:r>
          </a:p>
          <a:p>
            <a:pPr lvl="1"/>
            <a:r>
              <a:rPr lang="en-US" dirty="0" err="1" smtClean="0"/>
              <a:t>Backtrace</a:t>
            </a:r>
            <a:r>
              <a:rPr lang="en-US" dirty="0" smtClean="0"/>
              <a:t> to see call stack</a:t>
            </a:r>
          </a:p>
          <a:p>
            <a:pPr lvl="1"/>
            <a:r>
              <a:rPr lang="en-US" dirty="0" smtClean="0"/>
              <a:t>Switch frames/threads</a:t>
            </a:r>
          </a:p>
          <a:p>
            <a:pPr lvl="1"/>
            <a:r>
              <a:rPr lang="en-US" dirty="0" smtClean="0"/>
              <a:t>Inspect values of variables</a:t>
            </a:r>
          </a:p>
          <a:p>
            <a:r>
              <a:rPr lang="en-US" dirty="0" smtClean="0"/>
              <a:t>Requires core file, if necessary, set </a:t>
            </a:r>
            <a:r>
              <a:rPr lang="en-US" dirty="0" err="1" smtClean="0"/>
              <a:t>ulimit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ulimit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-c unlimited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11760" y="5445224"/>
            <a:ext cx="375391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core files can be </a:t>
            </a:r>
            <a:r>
              <a:rPr lang="en-US" sz="2400" i="1" dirty="0" smtClean="0"/>
              <a:t>huge!</a:t>
            </a:r>
            <a:endParaRPr lang="nl-BE" sz="2400" i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9618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3779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00200"/>
            <a:ext cx="8229600" cy="4525963"/>
          </a:xfrm>
        </p:spPr>
        <p:txBody>
          <a:bodyPr/>
          <a:lstStyle/>
          <a:p>
            <a:r>
              <a:rPr lang="en-US" dirty="0" smtClean="0"/>
              <a:t>Memory checker that finds</a:t>
            </a:r>
          </a:p>
          <a:p>
            <a:pPr lvl="1"/>
            <a:r>
              <a:rPr lang="en-US" dirty="0" smtClean="0"/>
              <a:t>Memory leaks (</a:t>
            </a:r>
            <a:r>
              <a:rPr lang="en-US" dirty="0" err="1" smtClean="0"/>
              <a:t>memcheck</a:t>
            </a:r>
            <a:r>
              <a:rPr lang="en-US" dirty="0" smtClean="0"/>
              <a:t> = default)</a:t>
            </a:r>
          </a:p>
          <a:p>
            <a:pPr lvl="1"/>
            <a:r>
              <a:rPr lang="en-US" dirty="0" smtClean="0"/>
              <a:t>Illegal accesses to memory locations (</a:t>
            </a:r>
            <a:r>
              <a:rPr lang="en-US" dirty="0" err="1" smtClean="0"/>
              <a:t>memcheck</a:t>
            </a:r>
            <a:r>
              <a:rPr lang="en-US" dirty="0" smtClean="0"/>
              <a:t>, </a:t>
            </a:r>
            <a:r>
              <a:rPr lang="en-US" dirty="0" err="1" smtClean="0"/>
              <a:t>ptrcheck</a:t>
            </a:r>
            <a:r>
              <a:rPr lang="en-US" dirty="0" smtClean="0"/>
              <a:t>)</a:t>
            </a:r>
          </a:p>
          <a:p>
            <a:r>
              <a:rPr lang="en-US" dirty="0" smtClean="0"/>
              <a:t>Problems with threads (?)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6325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example memory leak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725799" y="1681063"/>
            <a:ext cx="6726521" cy="3539430"/>
            <a:chOff x="755576" y="1655004"/>
            <a:chExt cx="6726521" cy="3539430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726521" cy="35394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double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(double *)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(double));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a;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45619" y="4886486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leak.c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788024" y="2780928"/>
            <a:ext cx="2304256" cy="441340"/>
            <a:chOff x="2916684" y="3779748"/>
            <a:chExt cx="2304256" cy="441340"/>
          </a:xfrm>
        </p:grpSpPr>
        <p:cxnSp>
          <p:nvCxnSpPr>
            <p:cNvPr id="9" name="Straight Arrow Connector 8"/>
            <p:cNvCxnSpPr/>
            <p:nvPr/>
          </p:nvCxnSpPr>
          <p:spPr>
            <a:xfrm rot="10800000">
              <a:off x="2916684" y="3779748"/>
              <a:ext cx="359172" cy="2253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19450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memory allocation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355976" y="4283804"/>
            <a:ext cx="3273437" cy="369332"/>
            <a:chOff x="2556644" y="3851756"/>
            <a:chExt cx="3273437" cy="369332"/>
          </a:xfrm>
        </p:grpSpPr>
        <p:cxnSp>
          <p:nvCxnSpPr>
            <p:cNvPr id="13" name="Straight Arrow Connector 12"/>
            <p:cNvCxnSpPr/>
            <p:nvPr/>
          </p:nvCxnSpPr>
          <p:spPr>
            <a:xfrm rot="10800000" flipV="1">
              <a:off x="2556644" y="4005064"/>
              <a:ext cx="719212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275856" y="3851756"/>
              <a:ext cx="255422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 memory </a:t>
              </a:r>
              <a:r>
                <a:rPr lang="en-US" dirty="0" err="1" smtClean="0"/>
                <a:t>deallocation</a:t>
              </a:r>
              <a:r>
                <a:rPr lang="en-US" dirty="0" smtClean="0"/>
                <a:t>!</a:t>
              </a:r>
              <a:endParaRPr lang="en-US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9866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running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with debug information</a:t>
            </a:r>
          </a:p>
          <a:p>
            <a:endParaRPr lang="en-US" dirty="0" smtClean="0"/>
          </a:p>
          <a:p>
            <a:r>
              <a:rPr lang="en-US" dirty="0" smtClean="0"/>
              <a:t>Execute program under Valgrind control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84926" y="2267580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–g2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-o leak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leak.c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84926" y="3501008"/>
            <a:ext cx="4995186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valgrind  ./leak  2&gt;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leak.report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42.0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88641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4198</TotalTime>
  <Words>7663</Words>
  <Application>Microsoft Office PowerPoint</Application>
  <PresentationFormat>On-screen Show (4:3)</PresentationFormat>
  <Paragraphs>1683</Paragraphs>
  <Slides>114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114</vt:i4>
      </vt:variant>
    </vt:vector>
  </HeadingPairs>
  <TitlesOfParts>
    <vt:vector size="123" baseType="lpstr">
      <vt:lpstr>Arial</vt:lpstr>
      <vt:lpstr>Brush Script MT</vt:lpstr>
      <vt:lpstr>Calibri</vt:lpstr>
      <vt:lpstr>Courier New</vt:lpstr>
      <vt:lpstr>Informal Roman</vt:lpstr>
      <vt:lpstr>Symbol</vt:lpstr>
      <vt:lpstr>Times New Roman</vt:lpstr>
      <vt:lpstr>Office Theme</vt:lpstr>
      <vt:lpstr>Equation</vt:lpstr>
      <vt:lpstr>Debugging techniques</vt:lpstr>
      <vt:lpstr>Introduction</vt:lpstr>
      <vt:lpstr>Motivation</vt:lpstr>
      <vt:lpstr>Motivation</vt:lpstr>
      <vt:lpstr>Examples</vt:lpstr>
      <vt:lpstr>Bugs</vt:lpstr>
      <vt:lpstr>Avoid bugs</vt:lpstr>
      <vt:lpstr>Coding style</vt:lpstr>
      <vt:lpstr>Motivation</vt:lpstr>
      <vt:lpstr>PowerPoint Presentation</vt:lpstr>
      <vt:lpstr>Step back: what is programming?</vt:lpstr>
      <vt:lpstr>Code readability</vt:lpstr>
      <vt:lpstr>Naming things</vt:lpstr>
      <vt:lpstr>Brevity</vt:lpstr>
      <vt:lpstr>Coding style</vt:lpstr>
      <vt:lpstr>Style checking tools</vt:lpstr>
      <vt:lpstr>Language standards</vt:lpstr>
      <vt:lpstr>General advice</vt:lpstr>
      <vt:lpstr>Unused code</vt:lpstr>
      <vt:lpstr>Language idioms</vt:lpstr>
      <vt:lpstr>Not-invented-here syndrome</vt:lpstr>
      <vt:lpstr>Documentation</vt:lpstr>
      <vt:lpstr>Documents &amp; comments</vt:lpstr>
      <vt:lpstr>Function/method documentation</vt:lpstr>
      <vt:lpstr>Example function documentation</vt:lpstr>
      <vt:lpstr>Class documentation</vt:lpstr>
      <vt:lpstr>Usage examples</vt:lpstr>
      <vt:lpstr>Development process documentation</vt:lpstr>
      <vt:lpstr>Compilers &amp; settings, static checkers</vt:lpstr>
      <vt:lpstr>Compilers: general</vt:lpstr>
      <vt:lpstr>Be paranoid, or die!</vt:lpstr>
      <vt:lpstr>Switching compilers</vt:lpstr>
      <vt:lpstr>C/C++ compiler options</vt:lpstr>
      <vt:lpstr>Fortran compiler options</vt:lpstr>
      <vt:lpstr>Floating point model</vt:lpstr>
      <vt:lpstr>Python</vt:lpstr>
      <vt:lpstr>Defensive programming</vt:lpstr>
      <vt:lpstr>Report warnings &amp; errors</vt:lpstr>
      <vt:lpstr>Check for runtime errors!</vt:lpstr>
      <vt:lpstr>Assertions</vt:lpstr>
      <vt:lpstr>Assertions: example</vt:lpstr>
      <vt:lpstr>Assertions: running</vt:lpstr>
      <vt:lpstr>Assertions: release</vt:lpstr>
      <vt:lpstr>References</vt:lpstr>
      <vt:lpstr>Unit testing</vt:lpstr>
      <vt:lpstr>Unit testing: what is it?</vt:lpstr>
      <vt:lpstr>General concerns</vt:lpstr>
      <vt:lpstr>CUnit: test code first!</vt:lpstr>
      <vt:lpstr>CUnit: implementation next!</vt:lpstr>
      <vt:lpstr>CUnit: framework</vt:lpstr>
      <vt:lpstr>CUnit: framework</vt:lpstr>
      <vt:lpstr>CUnit: compiling &amp; running</vt:lpstr>
      <vt:lpstr>CUnit: failures</vt:lpstr>
      <vt:lpstr>CUnit: types of assertions</vt:lpstr>
      <vt:lpstr>CUnit: setting the stage</vt:lpstr>
      <vt:lpstr>pFUnit: test code first!</vt:lpstr>
      <vt:lpstr>pFUnit: framework</vt:lpstr>
      <vt:lpstr>pFUnit make file</vt:lpstr>
      <vt:lpstr>pFUnit building and running tests</vt:lpstr>
      <vt:lpstr>pFUnit failing tests</vt:lpstr>
      <vt:lpstr>pFUnit: types of assertions</vt:lpstr>
      <vt:lpstr>pFUnit: setting the stage</vt:lpstr>
      <vt:lpstr>Integration testing</vt:lpstr>
      <vt:lpstr>Integration testing: what is it?</vt:lpstr>
      <vt:lpstr>PowerPoint Presentation</vt:lpstr>
      <vt:lpstr>gdb</vt:lpstr>
      <vt:lpstr>gdb: what is it?</vt:lpstr>
      <vt:lpstr>gdb: example</vt:lpstr>
      <vt:lpstr>gdb: compiling code &amp; starting gdb</vt:lpstr>
      <vt:lpstr>gdb: listing source code</vt:lpstr>
      <vt:lpstr>gdb: listing source code</vt:lpstr>
      <vt:lpstr>gdb: listing source code</vt:lpstr>
      <vt:lpstr>gdb: running a program</vt:lpstr>
      <vt:lpstr>gdb: breakpoints</vt:lpstr>
      <vt:lpstr>gdb: at breakpoints</vt:lpstr>
      <vt:lpstr>gdb: example stepping</vt:lpstr>
      <vt:lpstr>gdb: counted steps</vt:lpstr>
      <vt:lpstr>gdb: example handling breakpoints</vt:lpstr>
      <vt:lpstr>gdb: conditional breakpoint</vt:lpstr>
      <vt:lpstr>gdb: dis/enabling breakpoints</vt:lpstr>
      <vt:lpstr>gdb: issuing commands at break</vt:lpstr>
      <vt:lpstr>gdb: easier tracing</vt:lpstr>
      <vt:lpstr>gdb: watch</vt:lpstr>
      <vt:lpstr>gdb: more watch</vt:lpstr>
      <vt:lpstr>gdb: watch example</vt:lpstr>
      <vt:lpstr>gdb: saving breakpoints</vt:lpstr>
      <vt:lpstr>gdb: stack frames</vt:lpstr>
      <vt:lpstr>gdb: backtrace</vt:lpstr>
      <vt:lpstr>gdb: inspecting frames</vt:lpstr>
      <vt:lpstr>gdb: hypothesis testing</vt:lpstr>
      <vt:lpstr>gdb: reverse debugging</vt:lpstr>
      <vt:lpstr>gdb: multithreaded programs</vt:lpstr>
      <vt:lpstr>gdb: switching threads</vt:lpstr>
      <vt:lpstr>gdb: checkpoint</vt:lpstr>
      <vt:lpstr>gdb: post mortem</vt:lpstr>
      <vt:lpstr>valgrind</vt:lpstr>
      <vt:lpstr>Valgrind: what is it?</vt:lpstr>
      <vt:lpstr>Valgrind: example memory leak</vt:lpstr>
      <vt:lpstr>Valgrind: running</vt:lpstr>
      <vt:lpstr>Valgrind: report</vt:lpstr>
      <vt:lpstr>Valgrind: memory leak fixed</vt:lpstr>
      <vt:lpstr>Valgrind: good report!</vt:lpstr>
      <vt:lpstr>Valgrind: no initialization example</vt:lpstr>
      <vt:lpstr>Valgrind: uninitialized use found</vt:lpstr>
      <vt:lpstr>Valgrind: array bounds overrun</vt:lpstr>
      <vt:lpstr>Valgrind: more subtle</vt:lpstr>
      <vt:lpstr>Valgrind: array bounds overrun</vt:lpstr>
      <vt:lpstr>Debugging tips</vt:lpstr>
      <vt:lpstr>A few tips</vt:lpstr>
      <vt:lpstr>Conclusions</vt:lpstr>
      <vt:lpstr>Conclusions</vt:lpstr>
      <vt:lpstr>Other tools</vt:lpstr>
      <vt:lpstr>References</vt:lpstr>
      <vt:lpstr>Allinea DDT: demo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Lunchbox session: Debugging serial code</dc:title>
  <dc:creator>Geert Jan Bex</dc:creator>
  <cp:lastModifiedBy>Geert Jan Bex</cp:lastModifiedBy>
  <cp:revision>137</cp:revision>
  <dcterms:created xsi:type="dcterms:W3CDTF">2013-01-10T10:35:33Z</dcterms:created>
  <dcterms:modified xsi:type="dcterms:W3CDTF">2017-09-04T12:23:30Z</dcterms:modified>
</cp:coreProperties>
</file>