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1"/>
  </p:notesMasterIdLst>
  <p:handoutMasterIdLst>
    <p:handoutMasterId r:id="rId412"/>
  </p:handoutMasterIdLst>
  <p:sldIdLst>
    <p:sldId id="256" r:id="rId2"/>
    <p:sldId id="351" r:id="rId3"/>
    <p:sldId id="258" r:id="rId4"/>
    <p:sldId id="499" r:id="rId5"/>
    <p:sldId id="279" r:id="rId6"/>
    <p:sldId id="497" r:id="rId7"/>
    <p:sldId id="638" r:id="rId8"/>
    <p:sldId id="640" r:id="rId9"/>
    <p:sldId id="660" r:id="rId10"/>
    <p:sldId id="641" r:id="rId11"/>
    <p:sldId id="648" r:id="rId12"/>
    <p:sldId id="653" r:id="rId13"/>
    <p:sldId id="642" r:id="rId14"/>
    <p:sldId id="643" r:id="rId15"/>
    <p:sldId id="644" r:id="rId16"/>
    <p:sldId id="645" r:id="rId17"/>
    <p:sldId id="647" r:id="rId18"/>
    <p:sldId id="654" r:id="rId19"/>
    <p:sldId id="646" r:id="rId20"/>
    <p:sldId id="650" r:id="rId21"/>
    <p:sldId id="649" r:id="rId22"/>
    <p:sldId id="651" r:id="rId23"/>
    <p:sldId id="652" r:id="rId24"/>
    <p:sldId id="655" r:id="rId25"/>
    <p:sldId id="293" r:id="rId26"/>
    <p:sldId id="259" r:id="rId27"/>
    <p:sldId id="301" r:id="rId28"/>
    <p:sldId id="261" r:id="rId29"/>
    <p:sldId id="260" r:id="rId30"/>
    <p:sldId id="268" r:id="rId31"/>
    <p:sldId id="346" r:id="rId32"/>
    <p:sldId id="345" r:id="rId33"/>
    <p:sldId id="263" r:id="rId34"/>
    <p:sldId id="262" r:id="rId35"/>
    <p:sldId id="283" r:id="rId36"/>
    <p:sldId id="639" r:id="rId37"/>
    <p:sldId id="657" r:id="rId38"/>
    <p:sldId id="662" r:id="rId39"/>
    <p:sldId id="264" r:id="rId40"/>
    <p:sldId id="265" r:id="rId41"/>
    <p:sldId id="266" r:id="rId42"/>
    <p:sldId id="267" r:id="rId43"/>
    <p:sldId id="349" r:id="rId44"/>
    <p:sldId id="269" r:id="rId45"/>
    <p:sldId id="338" r:id="rId46"/>
    <p:sldId id="337" r:id="rId47"/>
    <p:sldId id="658" r:id="rId48"/>
    <p:sldId id="500" r:id="rId49"/>
    <p:sldId id="350" r:id="rId50"/>
    <p:sldId id="270" r:id="rId51"/>
    <p:sldId id="339" r:id="rId52"/>
    <p:sldId id="340" r:id="rId53"/>
    <p:sldId id="341" r:id="rId54"/>
    <p:sldId id="342" r:id="rId55"/>
    <p:sldId id="347" r:id="rId56"/>
    <p:sldId id="557" r:id="rId57"/>
    <p:sldId id="343" r:id="rId58"/>
    <p:sldId id="344" r:id="rId59"/>
    <p:sldId id="271" r:id="rId60"/>
    <p:sldId id="272" r:id="rId61"/>
    <p:sldId id="273" r:id="rId62"/>
    <p:sldId id="319" r:id="rId63"/>
    <p:sldId id="320" r:id="rId64"/>
    <p:sldId id="286" r:id="rId65"/>
    <p:sldId id="287" r:id="rId66"/>
    <p:sldId id="288" r:id="rId67"/>
    <p:sldId id="289" r:id="rId68"/>
    <p:sldId id="603" r:id="rId69"/>
    <p:sldId id="284" r:id="rId70"/>
    <p:sldId id="290" r:id="rId71"/>
    <p:sldId id="285" r:id="rId72"/>
    <p:sldId id="606" r:id="rId73"/>
    <p:sldId id="274" r:id="rId74"/>
    <p:sldId id="275" r:id="rId75"/>
    <p:sldId id="276" r:id="rId76"/>
    <p:sldId id="277" r:id="rId77"/>
    <p:sldId id="604" r:id="rId78"/>
    <p:sldId id="605" r:id="rId79"/>
    <p:sldId id="291" r:id="rId80"/>
    <p:sldId id="292" r:id="rId81"/>
    <p:sldId id="303" r:id="rId82"/>
    <p:sldId id="317" r:id="rId83"/>
    <p:sldId id="314" r:id="rId84"/>
    <p:sldId id="316" r:id="rId85"/>
    <p:sldId id="318" r:id="rId86"/>
    <p:sldId id="330" r:id="rId87"/>
    <p:sldId id="328" r:id="rId88"/>
    <p:sldId id="315" r:id="rId89"/>
    <p:sldId id="525" r:id="rId90"/>
    <p:sldId id="665" r:id="rId91"/>
    <p:sldId id="666" r:id="rId92"/>
    <p:sldId id="297" r:id="rId93"/>
    <p:sldId id="329" r:id="rId94"/>
    <p:sldId id="312" r:id="rId95"/>
    <p:sldId id="321" r:id="rId96"/>
    <p:sldId id="663" r:id="rId97"/>
    <p:sldId id="664" r:id="rId98"/>
    <p:sldId id="331" r:id="rId99"/>
    <p:sldId id="348" r:id="rId100"/>
    <p:sldId id="294" r:id="rId101"/>
    <p:sldId id="295" r:id="rId102"/>
    <p:sldId id="296" r:id="rId103"/>
    <p:sldId id="298" r:id="rId104"/>
    <p:sldId id="299" r:id="rId105"/>
    <p:sldId id="300" r:id="rId106"/>
    <p:sldId id="307" r:id="rId107"/>
    <p:sldId id="501" r:id="rId108"/>
    <p:sldId id="502" r:id="rId109"/>
    <p:sldId id="659" r:id="rId110"/>
    <p:sldId id="302" r:id="rId111"/>
    <p:sldId id="661" r:id="rId112"/>
    <p:sldId id="308" r:id="rId113"/>
    <p:sldId id="305" r:id="rId114"/>
    <p:sldId id="483" r:id="rId115"/>
    <p:sldId id="484" r:id="rId116"/>
    <p:sldId id="325" r:id="rId117"/>
    <p:sldId id="309" r:id="rId118"/>
    <p:sldId id="310" r:id="rId119"/>
    <p:sldId id="313" r:id="rId120"/>
    <p:sldId id="326" r:id="rId121"/>
    <p:sldId id="306" r:id="rId122"/>
    <p:sldId id="311" r:id="rId123"/>
    <p:sldId id="354" r:id="rId124"/>
    <p:sldId id="355" r:id="rId125"/>
    <p:sldId id="356" r:id="rId126"/>
    <p:sldId id="357" r:id="rId127"/>
    <p:sldId id="358" r:id="rId128"/>
    <p:sldId id="360" r:id="rId129"/>
    <p:sldId id="359" r:id="rId130"/>
    <p:sldId id="462" r:id="rId131"/>
    <p:sldId id="463" r:id="rId132"/>
    <p:sldId id="464" r:id="rId133"/>
    <p:sldId id="465" r:id="rId134"/>
    <p:sldId id="466" r:id="rId135"/>
    <p:sldId id="467" r:id="rId136"/>
    <p:sldId id="609" r:id="rId137"/>
    <p:sldId id="610" r:id="rId138"/>
    <p:sldId id="611" r:id="rId139"/>
    <p:sldId id="612" r:id="rId140"/>
    <p:sldId id="613" r:id="rId141"/>
    <p:sldId id="614" r:id="rId142"/>
    <p:sldId id="615" r:id="rId143"/>
    <p:sldId id="616" r:id="rId144"/>
    <p:sldId id="617" r:id="rId145"/>
    <p:sldId id="618" r:id="rId146"/>
    <p:sldId id="619" r:id="rId147"/>
    <p:sldId id="620" r:id="rId148"/>
    <p:sldId id="621" r:id="rId149"/>
    <p:sldId id="622" r:id="rId150"/>
    <p:sldId id="443" r:id="rId151"/>
    <p:sldId id="444" r:id="rId152"/>
    <p:sldId id="445" r:id="rId153"/>
    <p:sldId id="446" r:id="rId154"/>
    <p:sldId id="447" r:id="rId155"/>
    <p:sldId id="448" r:id="rId156"/>
    <p:sldId id="524" r:id="rId157"/>
    <p:sldId id="461" r:id="rId158"/>
    <p:sldId id="526" r:id="rId159"/>
    <p:sldId id="468" r:id="rId160"/>
    <p:sldId id="469" r:id="rId161"/>
    <p:sldId id="470" r:id="rId162"/>
    <p:sldId id="471" r:id="rId163"/>
    <p:sldId id="472" r:id="rId164"/>
    <p:sldId id="473" r:id="rId165"/>
    <p:sldId id="474" r:id="rId166"/>
    <p:sldId id="667" r:id="rId167"/>
    <p:sldId id="475" r:id="rId168"/>
    <p:sldId id="476" r:id="rId169"/>
    <p:sldId id="477" r:id="rId170"/>
    <p:sldId id="478" r:id="rId171"/>
    <p:sldId id="481" r:id="rId172"/>
    <p:sldId id="479" r:id="rId173"/>
    <p:sldId id="480" r:id="rId174"/>
    <p:sldId id="482" r:id="rId175"/>
    <p:sldId id="668" r:id="rId176"/>
    <p:sldId id="623" r:id="rId177"/>
    <p:sldId id="669" r:id="rId178"/>
    <p:sldId id="624" r:id="rId179"/>
    <p:sldId id="625" r:id="rId180"/>
    <p:sldId id="626" r:id="rId181"/>
    <p:sldId id="627" r:id="rId182"/>
    <p:sldId id="670" r:id="rId183"/>
    <p:sldId id="505" r:id="rId184"/>
    <p:sldId id="506" r:id="rId185"/>
    <p:sldId id="507" r:id="rId186"/>
    <p:sldId id="508" r:id="rId187"/>
    <p:sldId id="509" r:id="rId188"/>
    <p:sldId id="510" r:id="rId189"/>
    <p:sldId id="512" r:id="rId190"/>
    <p:sldId id="520" r:id="rId191"/>
    <p:sldId id="441" r:id="rId192"/>
    <p:sldId id="442" r:id="rId193"/>
    <p:sldId id="450" r:id="rId194"/>
    <p:sldId id="451" r:id="rId195"/>
    <p:sldId id="452" r:id="rId196"/>
    <p:sldId id="453" r:id="rId197"/>
    <p:sldId id="454" r:id="rId198"/>
    <p:sldId id="671" r:id="rId199"/>
    <p:sldId id="361" r:id="rId200"/>
    <p:sldId id="362" r:id="rId201"/>
    <p:sldId id="363" r:id="rId202"/>
    <p:sldId id="364" r:id="rId203"/>
    <p:sldId id="365" r:id="rId204"/>
    <p:sldId id="366" r:id="rId205"/>
    <p:sldId id="367" r:id="rId206"/>
    <p:sldId id="368" r:id="rId207"/>
    <p:sldId id="369" r:id="rId208"/>
    <p:sldId id="511" r:id="rId209"/>
    <p:sldId id="370" r:id="rId210"/>
    <p:sldId id="371" r:id="rId211"/>
    <p:sldId id="372" r:id="rId212"/>
    <p:sldId id="373" r:id="rId213"/>
    <p:sldId id="374" r:id="rId214"/>
    <p:sldId id="375" r:id="rId215"/>
    <p:sldId id="376" r:id="rId216"/>
    <p:sldId id="377" r:id="rId217"/>
    <p:sldId id="378" r:id="rId218"/>
    <p:sldId id="379" r:id="rId219"/>
    <p:sldId id="380" r:id="rId220"/>
    <p:sldId id="523" r:id="rId221"/>
    <p:sldId id="381" r:id="rId222"/>
    <p:sldId id="382" r:id="rId223"/>
    <p:sldId id="383" r:id="rId224"/>
    <p:sldId id="384" r:id="rId225"/>
    <p:sldId id="386" r:id="rId226"/>
    <p:sldId id="387" r:id="rId227"/>
    <p:sldId id="388" r:id="rId228"/>
    <p:sldId id="389" r:id="rId229"/>
    <p:sldId id="390" r:id="rId230"/>
    <p:sldId id="549" r:id="rId231"/>
    <p:sldId id="550" r:id="rId232"/>
    <p:sldId id="551" r:id="rId233"/>
    <p:sldId id="552" r:id="rId234"/>
    <p:sldId id="553" r:id="rId235"/>
    <p:sldId id="554" r:id="rId236"/>
    <p:sldId id="555" r:id="rId237"/>
    <p:sldId id="556" r:id="rId238"/>
    <p:sldId id="675" r:id="rId239"/>
    <p:sldId id="676" r:id="rId240"/>
    <p:sldId id="391" r:id="rId241"/>
    <p:sldId id="392" r:id="rId242"/>
    <p:sldId id="393" r:id="rId243"/>
    <p:sldId id="394" r:id="rId244"/>
    <p:sldId id="395" r:id="rId245"/>
    <p:sldId id="396" r:id="rId246"/>
    <p:sldId id="397" r:id="rId247"/>
    <p:sldId id="398" r:id="rId248"/>
    <p:sldId id="521" r:id="rId249"/>
    <p:sldId id="440" r:id="rId250"/>
    <p:sldId id="455" r:id="rId251"/>
    <p:sldId id="456" r:id="rId252"/>
    <p:sldId id="637" r:id="rId253"/>
    <p:sldId id="458" r:id="rId254"/>
    <p:sldId id="459" r:id="rId255"/>
    <p:sldId id="460" r:id="rId256"/>
    <p:sldId id="608" r:id="rId257"/>
    <p:sldId id="522" r:id="rId258"/>
    <p:sldId id="399" r:id="rId259"/>
    <p:sldId id="400" r:id="rId260"/>
    <p:sldId id="401" r:id="rId261"/>
    <p:sldId id="402" r:id="rId262"/>
    <p:sldId id="403" r:id="rId263"/>
    <p:sldId id="404" r:id="rId264"/>
    <p:sldId id="405" r:id="rId265"/>
    <p:sldId id="406" r:id="rId266"/>
    <p:sldId id="407" r:id="rId267"/>
    <p:sldId id="408" r:id="rId268"/>
    <p:sldId id="409" r:id="rId269"/>
    <p:sldId id="410" r:id="rId270"/>
    <p:sldId id="411" r:id="rId271"/>
    <p:sldId id="412" r:id="rId272"/>
    <p:sldId id="413" r:id="rId273"/>
    <p:sldId id="414" r:id="rId274"/>
    <p:sldId id="415" r:id="rId275"/>
    <p:sldId id="416" r:id="rId276"/>
    <p:sldId id="417" r:id="rId277"/>
    <p:sldId id="418" r:id="rId278"/>
    <p:sldId id="419" r:id="rId279"/>
    <p:sldId id="420" r:id="rId280"/>
    <p:sldId id="421" r:id="rId281"/>
    <p:sldId id="422" r:id="rId282"/>
    <p:sldId id="423" r:id="rId283"/>
    <p:sldId id="424" r:id="rId284"/>
    <p:sldId id="425" r:id="rId285"/>
    <p:sldId id="426" r:id="rId286"/>
    <p:sldId id="435" r:id="rId287"/>
    <p:sldId id="436" r:id="rId288"/>
    <p:sldId id="437" r:id="rId289"/>
    <p:sldId id="438" r:id="rId290"/>
    <p:sldId id="439" r:id="rId291"/>
    <p:sldId id="503" r:id="rId292"/>
    <p:sldId id="513" r:id="rId293"/>
    <p:sldId id="529" r:id="rId294"/>
    <p:sldId id="504" r:id="rId295"/>
    <p:sldId id="514" r:id="rId296"/>
    <p:sldId id="527" r:id="rId297"/>
    <p:sldId id="516" r:id="rId298"/>
    <p:sldId id="515" r:id="rId299"/>
    <p:sldId id="672" r:id="rId300"/>
    <p:sldId id="673" r:id="rId301"/>
    <p:sldId id="607" r:id="rId302"/>
    <p:sldId id="528" r:id="rId303"/>
    <p:sldId id="689" r:id="rId304"/>
    <p:sldId id="690" r:id="rId305"/>
    <p:sldId id="519" r:id="rId306"/>
    <p:sldId id="530" r:id="rId307"/>
    <p:sldId id="542" r:id="rId308"/>
    <p:sldId id="543" r:id="rId309"/>
    <p:sldId id="558" r:id="rId310"/>
    <p:sldId id="559" r:id="rId311"/>
    <p:sldId id="560" r:id="rId312"/>
    <p:sldId id="561" r:id="rId313"/>
    <p:sldId id="562" r:id="rId314"/>
    <p:sldId id="564" r:id="rId315"/>
    <p:sldId id="565" r:id="rId316"/>
    <p:sldId id="563" r:id="rId317"/>
    <p:sldId id="688" r:id="rId318"/>
    <p:sldId id="531" r:id="rId319"/>
    <p:sldId id="532" r:id="rId320"/>
    <p:sldId id="533" r:id="rId321"/>
    <p:sldId id="534" r:id="rId322"/>
    <p:sldId id="535" r:id="rId323"/>
    <p:sldId id="540" r:id="rId324"/>
    <p:sldId id="541" r:id="rId325"/>
    <p:sldId id="536" r:id="rId326"/>
    <p:sldId id="537" r:id="rId327"/>
    <p:sldId id="538" r:id="rId328"/>
    <p:sldId id="539" r:id="rId329"/>
    <p:sldId id="674" r:id="rId330"/>
    <p:sldId id="685" r:id="rId331"/>
    <p:sldId id="686" r:id="rId332"/>
    <p:sldId id="687" r:id="rId333"/>
    <p:sldId id="485" r:id="rId334"/>
    <p:sldId id="486" r:id="rId335"/>
    <p:sldId id="487" r:id="rId336"/>
    <p:sldId id="488" r:id="rId337"/>
    <p:sldId id="489" r:id="rId338"/>
    <p:sldId id="490" r:id="rId339"/>
    <p:sldId id="491" r:id="rId340"/>
    <p:sldId id="492" r:id="rId341"/>
    <p:sldId id="493" r:id="rId342"/>
    <p:sldId id="544" r:id="rId343"/>
    <p:sldId id="494" r:id="rId344"/>
    <p:sldId id="546" r:id="rId345"/>
    <p:sldId id="547" r:id="rId346"/>
    <p:sldId id="545" r:id="rId347"/>
    <p:sldId id="548" r:id="rId348"/>
    <p:sldId id="495" r:id="rId349"/>
    <p:sldId id="577" r:id="rId350"/>
    <p:sldId id="578" r:id="rId351"/>
    <p:sldId id="580" r:id="rId352"/>
    <p:sldId id="579" r:id="rId353"/>
    <p:sldId id="581" r:id="rId354"/>
    <p:sldId id="582" r:id="rId355"/>
    <p:sldId id="583" r:id="rId356"/>
    <p:sldId id="584" r:id="rId357"/>
    <p:sldId id="585" r:id="rId358"/>
    <p:sldId id="586" r:id="rId359"/>
    <p:sldId id="590" r:id="rId360"/>
    <p:sldId id="587" r:id="rId361"/>
    <p:sldId id="588" r:id="rId362"/>
    <p:sldId id="589" r:id="rId363"/>
    <p:sldId id="591" r:id="rId364"/>
    <p:sldId id="592" r:id="rId365"/>
    <p:sldId id="593" r:id="rId366"/>
    <p:sldId id="594" r:id="rId367"/>
    <p:sldId id="595" r:id="rId368"/>
    <p:sldId id="596" r:id="rId369"/>
    <p:sldId id="597" r:id="rId370"/>
    <p:sldId id="598" r:id="rId371"/>
    <p:sldId id="599" r:id="rId372"/>
    <p:sldId id="600" r:id="rId373"/>
    <p:sldId id="601" r:id="rId374"/>
    <p:sldId id="602" r:id="rId375"/>
    <p:sldId id="677" r:id="rId376"/>
    <p:sldId id="678" r:id="rId377"/>
    <p:sldId id="679" r:id="rId378"/>
    <p:sldId id="680" r:id="rId379"/>
    <p:sldId id="681" r:id="rId380"/>
    <p:sldId id="682" r:id="rId381"/>
    <p:sldId id="683" r:id="rId382"/>
    <p:sldId id="684" r:id="rId383"/>
    <p:sldId id="433" r:id="rId384"/>
    <p:sldId id="434" r:id="rId385"/>
    <p:sldId id="571" r:id="rId386"/>
    <p:sldId id="572" r:id="rId387"/>
    <p:sldId id="573" r:id="rId388"/>
    <p:sldId id="574" r:id="rId389"/>
    <p:sldId id="575" r:id="rId390"/>
    <p:sldId id="636" r:id="rId391"/>
    <p:sldId id="576" r:id="rId392"/>
    <p:sldId id="566" r:id="rId393"/>
    <p:sldId id="496" r:id="rId394"/>
    <p:sldId id="567" r:id="rId395"/>
    <p:sldId id="569" r:id="rId396"/>
    <p:sldId id="570" r:id="rId397"/>
    <p:sldId id="568" r:id="rId398"/>
    <p:sldId id="628" r:id="rId399"/>
    <p:sldId id="629" r:id="rId400"/>
    <p:sldId id="630" r:id="rId401"/>
    <p:sldId id="631" r:id="rId402"/>
    <p:sldId id="632" r:id="rId403"/>
    <p:sldId id="633" r:id="rId404"/>
    <p:sldId id="634" r:id="rId405"/>
    <p:sldId id="322" r:id="rId406"/>
    <p:sldId id="323" r:id="rId407"/>
    <p:sldId id="656" r:id="rId408"/>
    <p:sldId id="324" r:id="rId409"/>
    <p:sldId id="498" r:id="rId410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  <p14:sldId id="638"/>
            <p14:sldId id="640"/>
            <p14:sldId id="660"/>
          </p14:sldIdLst>
        </p14:section>
        <p14:section name="Table of contents" id="{860F772E-16B1-4B8D-AC12-A1A0B40B1C29}">
          <p14:sldIdLst>
            <p14:sldId id="641"/>
            <p14:sldId id="648"/>
            <p14:sldId id="653"/>
            <p14:sldId id="642"/>
            <p14:sldId id="643"/>
            <p14:sldId id="644"/>
            <p14:sldId id="645"/>
            <p14:sldId id="647"/>
            <p14:sldId id="654"/>
            <p14:sldId id="646"/>
            <p14:sldId id="650"/>
            <p14:sldId id="649"/>
            <p14:sldId id="651"/>
            <p14:sldId id="652"/>
            <p14:sldId id="655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639"/>
            <p14:sldId id="657"/>
            <p14:sldId id="662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658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603"/>
            <p14:sldId id="284"/>
            <p14:sldId id="290"/>
            <p14:sldId id="285"/>
            <p14:sldId id="606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665"/>
            <p14:sldId id="666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663"/>
            <p14:sldId id="664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659"/>
            <p14:sldId id="302"/>
            <p14:sldId id="661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667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  <p14:sldId id="668"/>
          </p14:sldIdLst>
        </p14:section>
        <p14:section name="Profiling" id="{3882A7C8-455A-45F8-BBC0-21E8FCF68080}">
          <p14:sldIdLst>
            <p14:sldId id="623"/>
            <p14:sldId id="669"/>
            <p14:sldId id="624"/>
            <p14:sldId id="625"/>
            <p14:sldId id="626"/>
            <p14:sldId id="627"/>
            <p14:sldId id="670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  <p14:sldId id="671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675"/>
            <p14:sldId id="67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637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: numpy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672"/>
            <p14:sldId id="673"/>
            <p14:sldId id="607"/>
            <p14:sldId id="528"/>
          </p14:sldIdLst>
        </p14:section>
        <p14:section name="Scientific Python: scipy" id="{05686DD5-9480-4EBB-8DBD-EF178D0FE5C1}">
          <p14:sldIdLst>
            <p14:sldId id="689"/>
            <p14:sldId id="690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</p14:sldIdLst>
        </p14:section>
        <p14:section name="matplotlib" id="{6C4D1CC6-EBB8-43D9-AAD3-C0A81D76F567}">
          <p14:sldIdLst>
            <p14:sldId id="688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  <p14:sldId id="674"/>
          </p14:sldIdLst>
        </p14:section>
        <p14:section name="Computer algebra" id="{41195464-7136-4EC3-8DAA-76B83E19469D}">
          <p14:sldIdLst>
            <p14:sldId id="685"/>
            <p14:sldId id="686"/>
            <p14:sldId id="687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Bokeh" id="{4FA32C83-F041-40F6-B9CA-AA43DD10361C}">
          <p14:sldIdLst>
            <p14:sldId id="677"/>
            <p14:sldId id="678"/>
            <p14:sldId id="679"/>
            <p14:sldId id="680"/>
            <p14:sldId id="681"/>
            <p14:sldId id="682"/>
            <p14:sldId id="683"/>
            <p14:sldId id="684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636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Anaconda" id="{33294380-CDB3-4E21-9D71-838F73E0F72B}">
          <p14:sldIdLst>
            <p14:sldId id="62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References" id="{8F60F33D-65CC-4EC7-BCF8-3965C634CAD2}">
          <p14:sldIdLst>
            <p14:sldId id="322"/>
            <p14:sldId id="323"/>
            <p14:sldId id="656"/>
            <p14:sldId id="324"/>
            <p14:sldId id="4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  <p:cmAuthor id="1" name="Geert Jan Bex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2" autoAdjust="0"/>
    <p:restoredTop sz="94679" autoAdjust="0"/>
  </p:normalViewPr>
  <p:slideViewPr>
    <p:cSldViewPr>
      <p:cViewPr varScale="1">
        <p:scale>
          <a:sx n="92" d="100"/>
          <a:sy n="92" d="100"/>
        </p:scale>
        <p:origin x="60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99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377" Type="http://schemas.openxmlformats.org/officeDocument/2006/relationships/slide" Target="slides/slide376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402" Type="http://schemas.openxmlformats.org/officeDocument/2006/relationships/slide" Target="slides/slide401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367" Type="http://schemas.openxmlformats.org/officeDocument/2006/relationships/slide" Target="slides/slide366.xml"/><Relationship Id="rId388" Type="http://schemas.openxmlformats.org/officeDocument/2006/relationships/slide" Target="slides/slide387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413" Type="http://schemas.openxmlformats.org/officeDocument/2006/relationships/commentAuthors" Target="commentAuthors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378" Type="http://schemas.openxmlformats.org/officeDocument/2006/relationships/slide" Target="slides/slide377.xml"/><Relationship Id="rId399" Type="http://schemas.openxmlformats.org/officeDocument/2006/relationships/slide" Target="slides/slide398.xml"/><Relationship Id="rId403" Type="http://schemas.openxmlformats.org/officeDocument/2006/relationships/slide" Target="slides/slide402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389" Type="http://schemas.openxmlformats.org/officeDocument/2006/relationships/slide" Target="slides/slide388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414" Type="http://schemas.openxmlformats.org/officeDocument/2006/relationships/presProps" Target="presProps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390" Type="http://schemas.openxmlformats.org/officeDocument/2006/relationships/slide" Target="slides/slide389.xml"/><Relationship Id="rId404" Type="http://schemas.openxmlformats.org/officeDocument/2006/relationships/slide" Target="slides/slide403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415" Type="http://schemas.openxmlformats.org/officeDocument/2006/relationships/viewProps" Target="viewProps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391" Type="http://schemas.openxmlformats.org/officeDocument/2006/relationships/slide" Target="slides/slide390.xml"/><Relationship Id="rId405" Type="http://schemas.openxmlformats.org/officeDocument/2006/relationships/slide" Target="slides/slide404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slide" Target="slides/slide380.xml"/><Relationship Id="rId416" Type="http://schemas.openxmlformats.org/officeDocument/2006/relationships/theme" Target="theme/theme1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406" Type="http://schemas.openxmlformats.org/officeDocument/2006/relationships/slide" Target="slides/slide405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417" Type="http://schemas.openxmlformats.org/officeDocument/2006/relationships/tableStyles" Target="tableStyles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393" Type="http://schemas.openxmlformats.org/officeDocument/2006/relationships/slide" Target="slides/slide392.xml"/><Relationship Id="rId407" Type="http://schemas.openxmlformats.org/officeDocument/2006/relationships/slide" Target="slides/slide406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slide" Target="slides/slide382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394" Type="http://schemas.openxmlformats.org/officeDocument/2006/relationships/slide" Target="slides/slide393.xml"/><Relationship Id="rId408" Type="http://schemas.openxmlformats.org/officeDocument/2006/relationships/slide" Target="slides/slide407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slide" Target="slides/slide383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395" Type="http://schemas.openxmlformats.org/officeDocument/2006/relationships/slide" Target="slides/slide394.xml"/><Relationship Id="rId409" Type="http://schemas.openxmlformats.org/officeDocument/2006/relationships/slide" Target="slides/slide408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410" Type="http://schemas.openxmlformats.org/officeDocument/2006/relationships/slide" Target="slides/slide409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96" Type="http://schemas.openxmlformats.org/officeDocument/2006/relationships/slide" Target="slides/slide395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400" Type="http://schemas.openxmlformats.org/officeDocument/2006/relationships/slide" Target="slides/slide399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slide" Target="slides/slide38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411" Type="http://schemas.openxmlformats.org/officeDocument/2006/relationships/notesMaster" Target="notesMasters/notesMaster1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397" Type="http://schemas.openxmlformats.org/officeDocument/2006/relationships/slide" Target="slides/slide396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401" Type="http://schemas.openxmlformats.org/officeDocument/2006/relationships/slide" Target="slides/slide400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412" Type="http://schemas.openxmlformats.org/officeDocument/2006/relationships/handoutMaster" Target="handoutMasters/handoutMaster1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398" Type="http://schemas.openxmlformats.org/officeDocument/2006/relationships/slide" Target="slides/slide397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2017-01-18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2017-01-18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31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18/01/2017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18/01/2017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18/01/2017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18/01/2017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18/01/2017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18/01/2017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18/01/2017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18/01/2017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18/01/2017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18/01/2017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18/01/2017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18/01/2017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98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08.xml"/><Relationship Id="rId2" Type="http://schemas.openxmlformats.org/officeDocument/2006/relationships/slide" Target="slide385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3.xml"/><Relationship Id="rId4" Type="http://schemas.openxmlformats.org/officeDocument/2006/relationships/slide" Target="slide49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PyParsing" TargetMode="External"/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58.xml"/><Relationship Id="rId2" Type="http://schemas.openxmlformats.org/officeDocument/2006/relationships/slide" Target="slide10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49.xml"/><Relationship Id="rId4" Type="http://schemas.openxmlformats.org/officeDocument/2006/relationships/slide" Target="slide240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93.xml"/><Relationship Id="rId2" Type="http://schemas.openxmlformats.org/officeDocument/2006/relationships/slide" Target="slide82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5/howto/argparse.html" TargetMode="Externa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36.xml"/><Relationship Id="rId2" Type="http://schemas.openxmlformats.org/officeDocument/2006/relationships/slide" Target="slide9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0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76.xml"/><Relationship Id="rId2" Type="http://schemas.openxmlformats.org/officeDocument/2006/relationships/slide" Target="slide157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392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83.xml"/><Relationship Id="rId2" Type="http://schemas.openxmlformats.org/officeDocument/2006/relationships/slide" Target="slide150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5/howto/logging-cookbook.html" TargetMode="External"/><Relationship Id="rId2" Type="http://schemas.openxmlformats.org/officeDocument/2006/relationships/hyperlink" Target="https://docs.python.org/3.5/howto/logging.html" TargetMode="Externa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sFileSystem" TargetMode="External"/><Relationship Id="rId1" Type="http://schemas.openxmlformats.org/officeDocument/2006/relationships/slideLayout" Target="../slideLayouts/slideLayout3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Regexes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83.xml"/><Relationship Id="rId2" Type="http://schemas.openxmlformats.org/officeDocument/2006/relationships/slide" Target="slide191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33.xml"/><Relationship Id="rId3" Type="http://schemas.openxmlformats.org/officeDocument/2006/relationships/slide" Target="slide199.xml"/><Relationship Id="rId7" Type="http://schemas.openxmlformats.org/officeDocument/2006/relationships/slide" Target="slide286.xml"/><Relationship Id="rId2" Type="http://schemas.openxmlformats.org/officeDocument/2006/relationships/slide" Target="slide12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21.xml"/><Relationship Id="rId5" Type="http://schemas.openxmlformats.org/officeDocument/2006/relationships/slide" Target="slide271.xml"/><Relationship Id="rId4" Type="http://schemas.openxmlformats.org/officeDocument/2006/relationships/slide" Target="slide263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85.xml"/><Relationship Id="rId2" Type="http://schemas.openxmlformats.org/officeDocument/2006/relationships/slide" Target="slide28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63.xml"/><Relationship Id="rId4" Type="http://schemas.openxmlformats.org/officeDocument/2006/relationships/slide" Target="slide318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49.xml"/><Relationship Id="rId2" Type="http://schemas.openxmlformats.org/officeDocument/2006/relationships/slide" Target="slide225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tu.edu.sg/home/ehchua/programming/sql/relational_database_design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peratorsFunctools" TargetMode="External"/><Relationship Id="rId1" Type="http://schemas.openxmlformats.org/officeDocument/2006/relationships/slideLayout" Target="../slideLayouts/slideLayout3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Birdsong" TargetMode="External"/><Relationship Id="rId2" Type="http://schemas.openxmlformats.org/officeDocument/2006/relationships/hyperlink" Target="https://github.com/gjbex/training-material/tree/master/Python/Numpy" TargetMode="External"/><Relationship Id="rId1" Type="http://schemas.openxmlformats.org/officeDocument/2006/relationships/slideLayout" Target="../slideLayouts/slideLayout3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4.png"/><Relationship Id="rId4" Type="http://schemas.openxmlformats.org/officeDocument/2006/relationships/image" Target="../media/image10.wmf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3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Matplotlib" TargetMode="External"/><Relationship Id="rId1" Type="http://schemas.openxmlformats.org/officeDocument/2006/relationships/slideLayout" Target="../slideLayouts/slideLayout3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29.xml.rels><?xml version="1.0" encoding="UTF-8" standalone="yes"?>
<Relationships xmlns="http://schemas.openxmlformats.org/package/2006/relationships"><Relationship Id="rId3" Type="http://schemas.openxmlformats.org/officeDocument/2006/relationships/hyperlink" Target="http://colorbrewer2.org/" TargetMode="External"/><Relationship Id="rId2" Type="http://schemas.openxmlformats.org/officeDocument/2006/relationships/hyperlink" Target="http://mathesaurus.sourceforge.net/matlab-numpy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6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7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Bokeh" TargetMode="External"/><Relationship Id="rId1" Type="http://schemas.openxmlformats.org/officeDocument/2006/relationships/slideLayout" Target="../slideLayouts/slideLayout3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7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4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6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4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8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409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hyperlink" Target="http://doi.org/10.1038/515151a" TargetMode="Externa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analysis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4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Acknowledgements</a:t>
            </a:r>
            <a:r>
              <a:rPr lang="en-US" dirty="0" smtClean="0"/>
              <a:t>: 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</a:t>
            </a:r>
            <a:r>
              <a:rPr lang="en-US" dirty="0" smtClean="0"/>
              <a:t>corrections</a:t>
            </a:r>
          </a:p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want to do today?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4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71239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110524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273772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760755"/>
            <a:chOff x="7486764" y="3465004"/>
            <a:chExt cx="7064157" cy="760755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return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(3.5, 7.1)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336076" y="2780928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returns a 2-tuple</a:t>
              </a:r>
              <a:endParaRPr lang="nl-BE" sz="2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36076" y="3645024"/>
            <a:ext cx="3404275" cy="648072"/>
            <a:chOff x="3886827" y="1916832"/>
            <a:chExt cx="2858225" cy="648072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886827" y="2116887"/>
              <a:ext cx="932918" cy="448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2-tuple as argument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56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Python I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Python from the command line</a:t>
            </a:r>
          </a:p>
          <a:p>
            <a:pPr lvl="1"/>
            <a:r>
              <a:rPr lang="en-US" dirty="0" smtClean="0"/>
              <a:t>goals: run Python scripts in a shell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fundamentals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Anaconda</a:t>
            </a:r>
            <a:endParaRPr lang="en-US" dirty="0" smtClean="0"/>
          </a:p>
          <a:p>
            <a:r>
              <a:rPr lang="en-US" dirty="0" smtClean="0"/>
              <a:t>Interactive Python</a:t>
            </a:r>
          </a:p>
          <a:p>
            <a:pPr lvl="1"/>
            <a:r>
              <a:rPr lang="en-US" dirty="0" smtClean="0"/>
              <a:t>goals: using Python for explorative programming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python interpreter/</a:t>
            </a:r>
            <a:r>
              <a:rPr lang="en-US" dirty="0" err="1" smtClean="0">
                <a:hlinkClick r:id="rId4" action="ppaction://hlinksldjump"/>
              </a:rPr>
              <a:t>iPython</a:t>
            </a:r>
            <a:r>
              <a:rPr lang="en-US" dirty="0" smtClean="0"/>
              <a:t>, </a:t>
            </a:r>
            <a:r>
              <a:rPr lang="en-US" dirty="0">
                <a:hlinkClick r:id="rId3" action="ppaction://hlinksldjump"/>
              </a:rPr>
              <a:t>Anaconda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1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556792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 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548529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3.5+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709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cords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59730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59730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59730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Python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</a:p>
          <a:p>
            <a:pPr lvl="1"/>
            <a:r>
              <a:rPr lang="en-US" dirty="0" smtClean="0"/>
              <a:t>goals: installing, updating packages, creating &amp; sharing environments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conda</a:t>
            </a:r>
            <a:r>
              <a:rPr lang="en-US" dirty="0" smtClean="0"/>
              <a:t> (Linux &amp; 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smtClean="0">
                <a:hlinkClick r:id="rId3" action="ppaction://hlinksldjump"/>
              </a:rPr>
              <a:t>Recommended software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03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28991" y="4590256"/>
            <a:ext cx="2713811" cy="1200329"/>
            <a:chOff x="7911408" y="2970076"/>
            <a:chExt cx="2713811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396810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setter for class'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 smtClean="0"/>
                <a:t>attribute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66424" y="1842868"/>
            <a:ext cx="2816210" cy="830997"/>
            <a:chOff x="7793229" y="3675218"/>
            <a:chExt cx="2816210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581156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 variable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Determine state of class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Python programming</a:t>
            </a:r>
          </a:p>
          <a:p>
            <a:pPr lvl="1"/>
            <a:r>
              <a:rPr lang="en-US" dirty="0" smtClean="0"/>
              <a:t>goals: Python syntax &amp; semantics, control flow, data types, functions</a:t>
            </a:r>
          </a:p>
          <a:p>
            <a:pPr lvl="1"/>
            <a:r>
              <a:rPr lang="en-US" dirty="0" smtClean="0"/>
              <a:t>prerequisites: experience in some programming language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data types &amp; statements</a:t>
            </a:r>
            <a:r>
              <a:rPr lang="en-US" dirty="0" smtClean="0"/>
              <a:t>,  </a:t>
            </a:r>
            <a:r>
              <a:rPr lang="en-US" dirty="0" smtClean="0">
                <a:hlinkClick r:id="rId3" action="ppaction://hlinksldjump"/>
              </a:rPr>
              <a:t>standard I/O &amp; command line arguments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additional datatype</a:t>
            </a:r>
            <a:r>
              <a:rPr lang="en-US" dirty="0" smtClean="0">
                <a:hlinkClick r:id="rId5" action="ppaction://hlinksldjump"/>
              </a:rPr>
              <a:t>s, file I/O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6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github.com/gjbex/training-material/tree/master/Python/CodeTesting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800" dirty="0" smtClean="0">
                <a:hlinkClick r:id="rId2"/>
              </a:rPr>
              <a:t>https://github.com/gjbex/training-material/tree/master/Python/Unittest</a:t>
            </a:r>
            <a:r>
              <a:rPr lang="nl-BE" sz="1800" dirty="0" smtClean="0"/>
              <a:t> </a:t>
            </a:r>
            <a:endParaRPr lang="nl-BE" dirty="0" smtClean="0"/>
          </a:p>
          <a:p>
            <a:r>
              <a:rPr lang="nl-BE" sz="1800" dirty="0">
                <a:hlinkClick r:id="rId3"/>
              </a:rPr>
              <a:t>https://</a:t>
            </a:r>
            <a:r>
              <a:rPr lang="nl-BE" sz="1800" dirty="0" smtClean="0">
                <a:hlinkClick r:id="rId3"/>
              </a:rPr>
              <a:t>github.com/gjbex/training-material/tree/master/Python/PyParsing</a:t>
            </a:r>
            <a:r>
              <a:rPr lang="nl-BE" sz="1800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oriented programming</a:t>
            </a:r>
          </a:p>
          <a:p>
            <a:pPr lvl="1"/>
            <a:r>
              <a:rPr lang="en-US" dirty="0" smtClean="0"/>
              <a:t>goals: creating Python classes, inheritance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object oriented programming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data representation</a:t>
            </a:r>
            <a:r>
              <a:rPr lang="en-US" dirty="0" smtClean="0"/>
              <a:t> (case study)</a:t>
            </a:r>
          </a:p>
          <a:p>
            <a:r>
              <a:rPr lang="en-US" dirty="0" smtClean="0"/>
              <a:t>Functional programming</a:t>
            </a:r>
          </a:p>
          <a:p>
            <a:pPr lvl="1"/>
            <a:r>
              <a:rPr lang="en-US" dirty="0" smtClean="0"/>
              <a:t>goals: writing code using functional programming paradigm</a:t>
            </a:r>
          </a:p>
          <a:p>
            <a:pPr lvl="1"/>
            <a:r>
              <a:rPr lang="en-US" dirty="0" smtClean="0"/>
              <a:t>prerequisite: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list transformations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Iiterators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051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517412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goals: organizing code of a non-trivial software project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code organization</a:t>
            </a:r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goals: how to document Python code?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3" action="ppaction://hlinksldjump"/>
              </a:rPr>
              <a:t>docstring</a:t>
            </a:r>
            <a:r>
              <a:rPr lang="en-US" dirty="0" smtClean="0">
                <a:hlinkClick r:id="rId3" action="ppaction://hlinksldjump"/>
              </a:rPr>
              <a:t> &amp; </a:t>
            </a:r>
            <a:r>
              <a:rPr lang="en-US" dirty="0" err="1" smtClean="0">
                <a:hlinkClick r:id="rId3" action="ppaction://hlinksldjump"/>
              </a:rPr>
              <a:t>doctest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062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docs.python.org/3.5/howto/argparse.html</a:t>
            </a:r>
            <a:r>
              <a:rPr lang="en-US" sz="2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goals: tests are integral part of software development</a:t>
            </a:r>
          </a:p>
          <a:p>
            <a:pPr lvl="1"/>
            <a:r>
              <a:rPr lang="en-US" dirty="0" smtClean="0"/>
              <a:t>prerequisites: core Python programming, object oriented programming for unit testing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doctest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unit testing</a:t>
            </a:r>
            <a:endParaRPr lang="en-US" dirty="0" smtClean="0"/>
          </a:p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goals: catch &amp; handle runtime errors</a:t>
            </a:r>
          </a:p>
          <a:p>
            <a:pPr lvl="1"/>
            <a:r>
              <a:rPr lang="en-US" dirty="0" smtClean="0"/>
              <a:t>prerequisites: core Python programming, object oriented programming to define your own exceptions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error handling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340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50900"/>
            <a:ext cx="7848872" cy="2996952"/>
            <a:chOff x="611560" y="3750900"/>
            <a:chExt cx="7848872" cy="2996952"/>
          </a:xfrm>
        </p:grpSpPr>
        <p:sp>
          <p:nvSpPr>
            <p:cNvPr id="6" name="Cloud Callout 5"/>
            <p:cNvSpPr/>
            <p:nvPr/>
          </p:nvSpPr>
          <p:spPr>
            <a:xfrm>
              <a:off x="611560" y="3750900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5790281" y="5102436"/>
            <a:ext cx="28861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3200" dirty="0" smtClean="0"/>
              <a:t> (return): run</a:t>
            </a:r>
            <a:br>
              <a:rPr lang="en-US" sz="3200" dirty="0" smtClean="0"/>
            </a:br>
            <a:r>
              <a:rPr lang="en-US" sz="3200" dirty="0" smtClean="0"/>
              <a:t>until current</a:t>
            </a:r>
            <a:br>
              <a:rPr lang="en-US" sz="3200" dirty="0" smtClean="0"/>
            </a:br>
            <a:r>
              <a:rPr lang="en-US" sz="3200" dirty="0" smtClean="0"/>
              <a:t>function returns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Alternative: watch for 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&lt;expr&gt;</a:t>
            </a:r>
            <a:r>
              <a:rPr lang="en-US" dirty="0" smtClean="0"/>
              <a:t> shows changes on halt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12886" y="2149790"/>
            <a:ext cx="6007386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display matrix[-1][0]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1  [old: 0]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3284984"/>
            <a:ext cx="13878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Python 3.2+!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5638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goals: using the Python debugger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debugging</a:t>
            </a:r>
            <a:endParaRPr lang="en-US" dirty="0" smtClean="0"/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goals: using the Python profiler to identify optimization opportunities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profiling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48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Re-enable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(clear)</a:t>
            </a:r>
          </a:p>
          <a:p>
            <a:r>
              <a:rPr lang="en-US" dirty="0" smtClean="0"/>
              <a:t>Associate debug commands with breakpoint: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commands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bp-nr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 workflow: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801234"/>
            <a:ext cx="1611601" cy="707886"/>
            <a:chOff x="224095" y="3873242"/>
            <a:chExt cx="1611601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873242"/>
              <a:ext cx="1251561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227185"/>
              <a:ext cx="360040" cy="0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996952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463353" y="3782943"/>
              <a:ext cx="360040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236398" y="2204864"/>
            <a:ext cx="1599298" cy="1296144"/>
            <a:chOff x="224095" y="3429000"/>
            <a:chExt cx="1599298" cy="1296144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calling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context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463353" y="3782943"/>
              <a:ext cx="360040" cy="942201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268411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13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 2 versus Python 3</a:t>
            </a:r>
          </a:p>
          <a:p>
            <a:pPr lvl="1"/>
            <a:r>
              <a:rPr lang="en-US" dirty="0" smtClean="0"/>
              <a:t>goals: compare Python versions, porting from Python 2 to 3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2 to 3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8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a2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311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 line arguments &amp; configuration files</a:t>
            </a:r>
          </a:p>
          <a:p>
            <a:pPr lvl="1"/>
            <a:r>
              <a:rPr lang="en-US" dirty="0" smtClean="0"/>
              <a:t>goals: handling options, flags specified on command line, reading configuration files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argparse</a:t>
            </a:r>
            <a:r>
              <a:rPr lang="en-US" dirty="0" smtClean="0"/>
              <a:t>, </a:t>
            </a:r>
            <a:r>
              <a:rPr lang="en-US" dirty="0" err="1" smtClean="0">
                <a:hlinkClick r:id="rId2" action="ppaction://hlinksldjump"/>
              </a:rPr>
              <a:t>ConfigParser</a:t>
            </a:r>
            <a:endParaRPr lang="en-US" dirty="0" smtClean="0"/>
          </a:p>
          <a:p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goals: writing application events to log files, using log levels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logging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39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docs.python.org/3.5/howto/logging.html</a:t>
            </a:r>
            <a:r>
              <a:rPr lang="en-US" sz="2400" dirty="0" smtClean="0"/>
              <a:t> 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docs.python.org/3.5/howto/logging-cookbook.html</a:t>
            </a:r>
            <a:r>
              <a:rPr lang="en-US" sz="2400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github.com/gjbex/training-material/tree/master/Python/OsFileSystem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Walking a directory tree: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os.walk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, e.g., print name of Python files in (sub)directories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each directory, tuple:</a:t>
            </a:r>
          </a:p>
          <a:p>
            <a:pPr lvl="1"/>
            <a:r>
              <a:rPr lang="en-US" dirty="0" smtClean="0"/>
              <a:t>directory name</a:t>
            </a:r>
          </a:p>
          <a:p>
            <a:pPr lvl="1"/>
            <a:r>
              <a:rPr lang="en-US" dirty="0" smtClean="0"/>
              <a:t>list of subdirectories</a:t>
            </a:r>
          </a:p>
          <a:p>
            <a:pPr lvl="1"/>
            <a:r>
              <a:rPr lang="en-US" dirty="0" smtClean="0"/>
              <a:t>list of files in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420888"/>
            <a:ext cx="8424936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directory, _,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os.walk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_,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target_ext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(directory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3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github.com/gjbex/training-material/tree/master/Python/Regexes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development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the operating system</a:t>
            </a:r>
          </a:p>
          <a:p>
            <a:pPr lvl="1"/>
            <a:r>
              <a:rPr lang="en-US" dirty="0" smtClean="0"/>
              <a:t>goals: file system operations, executing external commands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file system operations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external commands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03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mtClean="0"/>
              <a:t>                =  </a:t>
            </a:r>
            <a:r>
              <a:rPr lang="en-US" dirty="0" smtClean="0"/>
              <a:t>{'x'}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Text-based formats</a:t>
            </a:r>
          </a:p>
          <a:p>
            <a:pPr lvl="1"/>
            <a:r>
              <a:rPr lang="en-US" dirty="0" smtClean="0"/>
              <a:t>goals: reading &amp; writing text-based file formats</a:t>
            </a:r>
          </a:p>
          <a:p>
            <a:pPr lvl="1"/>
            <a:r>
              <a:rPr lang="en-US" dirty="0" smtClean="0"/>
              <a:t>prerequisites: core Python programming, file I/O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CSV &amp; XML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regular expressions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parsing regular languages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pyparsing</a:t>
            </a:r>
            <a:r>
              <a:rPr lang="en-US" dirty="0" smtClean="0">
                <a:hlinkClick r:id="rId5" action="ppaction://hlinksldjump"/>
              </a:rPr>
              <a:t> for context-free languages</a:t>
            </a:r>
            <a:r>
              <a:rPr lang="en-US" dirty="0" smtClean="0"/>
              <a:t>, </a:t>
            </a:r>
            <a:r>
              <a:rPr lang="en-US" dirty="0" smtClean="0">
                <a:hlinkClick r:id="rId6" action="ppaction://hlinksldjump"/>
              </a:rPr>
              <a:t>string formatting</a:t>
            </a:r>
            <a:endParaRPr lang="en-US" dirty="0" smtClean="0"/>
          </a:p>
          <a:p>
            <a:r>
              <a:rPr lang="en-US" dirty="0" smtClean="0"/>
              <a:t>Scientific file formats</a:t>
            </a:r>
          </a:p>
          <a:p>
            <a:pPr lvl="1"/>
            <a:r>
              <a:rPr lang="en-US" dirty="0" smtClean="0"/>
              <a:t>goals: reading &amp; writing HDF5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7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8" action="ppaction://hlinksldjump"/>
              </a:rPr>
              <a:t>HDF5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4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computing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algebra, numerical analysis</a:t>
            </a:r>
          </a:p>
          <a:p>
            <a:pPr lvl="1"/>
            <a:r>
              <a:rPr lang="en-US" dirty="0" smtClean="0"/>
              <a:t>goals: various numerical analysis algorithms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numpy</a:t>
            </a:r>
            <a:r>
              <a:rPr lang="en-US" dirty="0" smtClean="0">
                <a:hlinkClick r:id="rId2" action="ppaction://hlinksldjump"/>
              </a:rPr>
              <a:t> &amp; </a:t>
            </a:r>
            <a:r>
              <a:rPr lang="en-US" dirty="0" err="1" smtClean="0">
                <a:hlinkClick r:id="rId2" action="ppaction://hlinksldjump"/>
              </a:rPr>
              <a:t>scipy</a:t>
            </a:r>
            <a:endParaRPr lang="en-US" dirty="0" smtClean="0"/>
          </a:p>
          <a:p>
            <a:r>
              <a:rPr lang="en-US" dirty="0" smtClean="0"/>
              <a:t>Scientific visualization</a:t>
            </a:r>
          </a:p>
          <a:p>
            <a:pPr lvl="1"/>
            <a:r>
              <a:rPr lang="en-US" dirty="0" smtClean="0"/>
              <a:t>goals: creating 2D and 3D plots from Python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3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4" action="ppaction://hlinksldjump"/>
              </a:rPr>
              <a:t>matplotlib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HoloViews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14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 &amp; </a:t>
            </a:r>
            <a:r>
              <a:rPr lang="en-US" dirty="0" err="1" smtClean="0"/>
              <a:t>SQLAlchemy</a:t>
            </a:r>
            <a:r>
              <a:rPr lang="en-US" dirty="0" smtClean="0"/>
              <a:t> ORM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805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Modify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066474"/>
            <a:ext cx="7344816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561679"/>
            <a:ext cx="7416824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endParaRPr lang="en-US" sz="16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'London'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581128"/>
            <a:ext cx="7488832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683568" y="6124620"/>
            <a:ext cx="7488832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UPDATE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'St. Petersburg'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'Leningrad'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  <p:bldP spid="8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Relational database interaction</a:t>
            </a:r>
          </a:p>
          <a:p>
            <a:pPr lvl="1"/>
            <a:r>
              <a:rPr lang="en-US" dirty="0" smtClean="0"/>
              <a:t>goals: querying relational database systems</a:t>
            </a:r>
          </a:p>
          <a:p>
            <a:pPr lvl="1"/>
            <a:r>
              <a:rPr lang="en-US" dirty="0" smtClean="0"/>
              <a:t>prerequisites: core Python programming, object oriented programming for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Relational databases</a:t>
            </a:r>
            <a:endParaRPr lang="en-US" dirty="0" smtClean="0"/>
          </a:p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goals: analysis using transforming &amp; filtering tabular data, pivot tables, </a:t>
            </a:r>
            <a:r>
              <a:rPr lang="en-US" dirty="0" err="1" smtClean="0"/>
              <a:t>visulualization</a:t>
            </a:r>
            <a:endParaRPr lang="en-US" dirty="0" smtClean="0"/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pandas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893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'Leningrad',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measuree_temperature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5436096" y="5863055"/>
            <a:ext cx="3128357" cy="806305"/>
            <a:chOff x="3203848" y="5719039"/>
            <a:chExt cx="3128357" cy="806305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312835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FROM …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461553" y="5719039"/>
              <a:ext cx="306474" cy="406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555715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2100520" y="5733256"/>
            <a:ext cx="3129896" cy="937517"/>
            <a:chOff x="3203848" y="5649382"/>
            <a:chExt cx="3129896" cy="93751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649382"/>
              <a:ext cx="1447322" cy="4758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Leningrad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.filter(City.name == 'Leningrad')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leningrad.name = 'Leningrad'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4005064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ORM "hides" database interaction</a:t>
            </a:r>
          </a:p>
          <a:p>
            <a:pPr lvl="1"/>
            <a:r>
              <a:rPr lang="en-US" dirty="0" smtClean="0"/>
              <a:t>Easy to be inefficient</a:t>
            </a:r>
          </a:p>
          <a:p>
            <a:pPr lvl="1"/>
            <a:r>
              <a:rPr lang="en-US" dirty="0" smtClean="0"/>
              <a:t>Object creation takes time</a:t>
            </a:r>
          </a:p>
          <a:p>
            <a:pPr lvl="1"/>
            <a:r>
              <a:rPr lang="en-US" dirty="0" smtClean="0"/>
              <a:t>Can </a:t>
            </a:r>
            <a:r>
              <a:rPr lang="en-US" dirty="0" err="1" smtClean="0"/>
              <a:t>comsume</a:t>
            </a:r>
            <a:r>
              <a:rPr lang="en-US" dirty="0" smtClean="0"/>
              <a:t> a lot of memory</a:t>
            </a:r>
          </a:p>
          <a:p>
            <a:pPr lvl="1"/>
            <a:r>
              <a:rPr lang="en-US" dirty="0" smtClean="0"/>
              <a:t>Still necessary to understand</a:t>
            </a:r>
          </a:p>
          <a:p>
            <a:pPr lvl="2"/>
            <a:r>
              <a:rPr lang="en-US" dirty="0" smtClean="0"/>
              <a:t>Relational model</a:t>
            </a:r>
          </a:p>
          <a:p>
            <a:pPr lvl="2"/>
            <a:r>
              <a:rPr lang="en-US" dirty="0" smtClean="0"/>
              <a:t>How RDBMS works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438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relational </a:t>
            </a:r>
            <a:r>
              <a:rPr lang="en-US" dirty="0"/>
              <a:t>database design</a:t>
            </a:r>
            <a:br>
              <a:rPr lang="en-US" dirty="0"/>
            </a:br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www.ntu.edu.sg/home/ehchua/programming/sql/relational_database_design.html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584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training sessions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Sessions can be organized on demand</a:t>
            </a:r>
          </a:p>
          <a:p>
            <a:pPr lvl="1"/>
            <a:r>
              <a:rPr lang="en-US" dirty="0" smtClean="0"/>
              <a:t>Integrating C/C++/Fortran code, wrapping libraries (1.5 hour)</a:t>
            </a:r>
          </a:p>
          <a:p>
            <a:pPr lvl="1"/>
            <a:r>
              <a:rPr lang="en-US" dirty="0" smtClean="0"/>
              <a:t>Distributed programming with mpi4py (2 hours)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 (2 hours)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47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github.com/gjbex/training-material/tree/master/Python/OperatorsFunctools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[4.0, -4.0, 9.0]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Alternative: </a:t>
            </a:r>
            <a:br>
              <a:rPr lang="en-US" dirty="0" smtClean="0"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map(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filter(lambda x: x &gt;= 0.0,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   [4, -4, 9]))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5934178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107504" y="5085184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iterators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99055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68144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654877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comprehensions </a:t>
            </a:r>
            <a:r>
              <a:rPr lang="en-US" dirty="0" smtClean="0"/>
              <a:t>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comprehension</a:t>
            </a:r>
            <a:br>
              <a:rPr lang="en-US" dirty="0" smtClean="0"/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all prime numbers up to 1000000 (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78,500)</a:t>
            </a:r>
          </a:p>
          <a:p>
            <a:endParaRPr lang="en-US" dirty="0" smtClean="0"/>
          </a:p>
          <a:p>
            <a:r>
              <a:rPr lang="en-US" dirty="0" smtClean="0">
                <a:cs typeface="Courier New" panose="02070309020205020404" pitchFamily="49" charset="0"/>
              </a:rPr>
              <a:t>Generator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pPr lvl="1"/>
            <a:r>
              <a:rPr lang="en-US" dirty="0" smtClean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6023029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7689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</a:p>
          <a:p>
            <a:r>
              <a:rPr lang="en-US" dirty="0" smtClean="0"/>
              <a:t>Alternative: PLY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</a:t>
            </a:r>
            <a:r>
              <a:rPr lang="en-US" dirty="0" smtClean="0"/>
              <a:t>computing: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n</a:t>
            </a:r>
            <a:r>
              <a:rPr lang="en-US" dirty="0" err="1" smtClean="0"/>
              <a:t>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smtClean="0"/>
              <a:t>…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a @ b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95536" y="5661248"/>
            <a:ext cx="4641376" cy="1008112"/>
            <a:chOff x="395536" y="5661248"/>
            <a:chExt cx="4641376" cy="1008112"/>
          </a:xfrm>
        </p:grpSpPr>
        <p:sp>
          <p:nvSpPr>
            <p:cNvPr id="7" name="Rectangle 6"/>
            <p:cNvSpPr/>
            <p:nvPr/>
          </p:nvSpPr>
          <p:spPr>
            <a:xfrm>
              <a:off x="395536" y="5661248"/>
              <a:ext cx="4641376" cy="1008112"/>
            </a:xfrm>
            <a:prstGeom prst="rect">
              <a:avLst/>
            </a:prstGeom>
            <a:solidFill>
              <a:srgbClr val="C00000">
                <a:alpha val="2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536" y="5661248"/>
              <a:ext cx="305481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cfr</a:t>
              </a:r>
              <a:r>
                <a:rPr lang="en-US" sz="2800" dirty="0" smtClean="0"/>
                <a:t>. list slicing, but…</a:t>
              </a:r>
              <a:endParaRPr lang="nl-BE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6987" y="6021288"/>
            <a:ext cx="463992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      array slicing does </a:t>
            </a:r>
            <a:r>
              <a:rPr lang="en-US" sz="2800" b="1" i="1" dirty="0" smtClean="0">
                <a:solidFill>
                  <a:srgbClr val="C00000"/>
                </a:solidFill>
              </a:rPr>
              <a:t>not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copy!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  <p:bldP spid="20" grpId="0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755576" y="6372036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has some linear algebra operations</a:t>
            </a:r>
          </a:p>
          <a:p>
            <a:pPr lvl="1"/>
            <a:r>
              <a:rPr lang="en-US" dirty="0" smtClean="0"/>
              <a:t>matrix power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matrix  inverse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determinant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eigen</a:t>
            </a:r>
            <a:r>
              <a:rPr lang="en-US" dirty="0" smtClean="0"/>
              <a:t>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731737" y="2539411"/>
            <a:ext cx="8163703" cy="646331"/>
            <a:chOff x="731737" y="3784165"/>
            <a:chExt cx="8163703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31737" y="3933056"/>
              <a:ext cx="41282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np.linalg.matrix_power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(a, 3)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2040" y="3784165"/>
              <a:ext cx="396340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85.  129.]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[ 172.  257.]]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31736" y="1268760"/>
            <a:ext cx="578447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31737" y="3646765"/>
            <a:ext cx="8160743" cy="646331"/>
            <a:chOff x="731737" y="3646765"/>
            <a:chExt cx="8160743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31737" y="3792522"/>
              <a:ext cx="41312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np.linalg.inv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32040" y="3646765"/>
              <a:ext cx="396044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[[-0.71428571  0.42857143]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[ 0.57142857 -0.14285714]]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7" y="4715852"/>
            <a:ext cx="8136903" cy="378624"/>
            <a:chOff x="755577" y="4715852"/>
            <a:chExt cx="8136903" cy="378624"/>
          </a:xfrm>
        </p:grpSpPr>
        <p:sp>
          <p:nvSpPr>
            <p:cNvPr id="9" name="TextBox 8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p.linalg.det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-7.0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5576" y="5786680"/>
            <a:ext cx="8136903" cy="378624"/>
            <a:chOff x="755577" y="4715852"/>
            <a:chExt cx="8136903" cy="378624"/>
          </a:xfrm>
        </p:grpSpPr>
        <p:sp>
          <p:nvSpPr>
            <p:cNvPr id="15" name="TextBox 14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np.linalg.eigvals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[-1.  7.]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922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versus copies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Reshape: different view on same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Some operations return copies,</a:t>
            </a:r>
            <a:br>
              <a:rPr lang="en-US" dirty="0" smtClean="0"/>
            </a:br>
            <a:r>
              <a:rPr lang="en-US" dirty="0" smtClean="0"/>
              <a:t>check documentation carefully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755577" y="3258125"/>
            <a:ext cx="7850084" cy="369332"/>
            <a:chOff x="755577" y="3258125"/>
            <a:chExt cx="785008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6157389" y="3258125"/>
              <a:ext cx="244827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[ 1. 3. 4. 5.]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5577" y="3258125"/>
              <a:ext cx="42484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a.reshape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a.size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))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1737" y="2267579"/>
            <a:ext cx="7873924" cy="646332"/>
            <a:chOff x="731737" y="2267579"/>
            <a:chExt cx="7873924" cy="646332"/>
          </a:xfrm>
        </p:grpSpPr>
        <p:sp>
          <p:nvSpPr>
            <p:cNvPr id="5" name="TextBox 4"/>
            <p:cNvSpPr txBox="1"/>
            <p:nvPr/>
          </p:nvSpPr>
          <p:spPr>
            <a:xfrm>
              <a:off x="731737" y="2267580"/>
              <a:ext cx="4272312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[4.0, 5.0]])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57389" y="2267579"/>
              <a:ext cx="2448272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[[ 1.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3.]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5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.]]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3934159"/>
            <a:ext cx="424847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a[0, 0] = 13.0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404285" y="4006805"/>
            <a:ext cx="3200163" cy="646331"/>
            <a:chOff x="5404285" y="4006805"/>
            <a:chExt cx="3200163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6156176" y="4006805"/>
              <a:ext cx="2448272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3.]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4</a:t>
              </a:r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  5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.]]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04285" y="4087454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04285" y="4677352"/>
            <a:ext cx="3200163" cy="417124"/>
            <a:chOff x="5404285" y="4677352"/>
            <a:chExt cx="3200163" cy="417124"/>
          </a:xfrm>
        </p:grpSpPr>
        <p:sp>
          <p:nvSpPr>
            <p:cNvPr id="11" name="TextBox 10"/>
            <p:cNvSpPr txBox="1"/>
            <p:nvPr/>
          </p:nvSpPr>
          <p:spPr>
            <a:xfrm>
              <a:off x="6156176" y="4725144"/>
              <a:ext cx="244827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[ 13. 3. 4. 5.]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4285" y="4677352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367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 rot="20320667">
            <a:off x="1208598" y="2907275"/>
            <a:ext cx="3672408" cy="2160240"/>
            <a:chOff x="251520" y="1268760"/>
            <a:chExt cx="3672408" cy="2160240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1268760"/>
              <a:ext cx="3666388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solidFill>
                    <a:srgbClr val="C00000"/>
                  </a:solidFill>
                </a:rPr>
                <a:t>Don't use,</a:t>
              </a:r>
            </a:p>
            <a:p>
              <a:r>
                <a:rPr lang="en-US" sz="6600" dirty="0" smtClean="0">
                  <a:solidFill>
                    <a:srgbClr val="C00000"/>
                  </a:solidFill>
                </a:rPr>
                <a:t>confusing</a:t>
              </a:r>
              <a:endParaRPr lang="en-US" sz="6600" dirty="0">
                <a:solidFill>
                  <a:srgbClr val="C00000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1520" y="1268760"/>
              <a:ext cx="3672408" cy="2160240"/>
            </a:xfrm>
            <a:prstGeom prst="roundRect">
              <a:avLst/>
            </a:prstGeom>
            <a:solidFill>
              <a:srgbClr val="C00000">
                <a:alpha val="29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computing: </a:t>
            </a:r>
            <a:r>
              <a:rPr lang="en-US" dirty="0" err="1" smtClean="0"/>
              <a:t>Scipy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https://github.com/gjbex/training-material/tree/master/Python/Numpy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3"/>
              </a:rPr>
              <a:t>https://github.com/gjbex/training-material/tree/master/Python/Birdsong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101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…</a:t>
            </a:r>
          </a:p>
          <a:p>
            <a:r>
              <a:rPr lang="en-US" dirty="0" err="1" smtClean="0"/>
              <a:t>scipy</a:t>
            </a:r>
            <a:endParaRPr lang="en-US" dirty="0"/>
          </a:p>
          <a:p>
            <a:pPr lvl="1"/>
            <a:r>
              <a:rPr lang="en-US" dirty="0" smtClean="0"/>
              <a:t>Dense/sparse </a:t>
            </a:r>
            <a:r>
              <a:rPr lang="en-US" dirty="0" err="1" smtClean="0"/>
              <a:t>inear</a:t>
            </a:r>
            <a:r>
              <a:rPr lang="en-US" dirty="0" smtClean="0"/>
              <a:t> algebra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olving ordinary differential equations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  <a:endParaRPr lang="en-US" dirty="0" smtClean="0"/>
          </a:p>
          <a:p>
            <a:pPr lvl="1"/>
            <a:r>
              <a:rPr lang="en-US" dirty="0" smtClean="0"/>
              <a:t>Signal processing</a:t>
            </a:r>
            <a:endParaRPr lang="en-US" dirty="0" smtClean="0"/>
          </a:p>
          <a:p>
            <a:pPr lvl="1"/>
            <a:r>
              <a:rPr lang="en-US" dirty="0" smtClean="0"/>
              <a:t>Statistics</a:t>
            </a:r>
            <a:endParaRPr lang="en-US" dirty="0" smtClean="0"/>
          </a:p>
          <a:p>
            <a:pPr lvl="1"/>
            <a:r>
              <a:rPr lang="en-US" dirty="0" smtClean="0"/>
              <a:t>Special mathematical functions</a:t>
            </a:r>
          </a:p>
          <a:p>
            <a:pPr lvl="1"/>
            <a:r>
              <a:rPr lang="en-US" dirty="0" smtClean="0"/>
              <a:t>Mathematical &amp; physical constants</a:t>
            </a:r>
            <a:endParaRPr lang="en-US" dirty="0" smtClean="0"/>
          </a:p>
          <a:p>
            <a:r>
              <a:rPr lang="en-US" dirty="0" smtClean="0"/>
              <a:t>…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2114320" y="5213836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/>
          <p:cNvGrpSpPr/>
          <p:nvPr/>
        </p:nvGrpSpPr>
        <p:grpSpPr>
          <a:xfrm>
            <a:off x="2136920" y="5933916"/>
            <a:ext cx="6584113" cy="727631"/>
            <a:chOff x="588960" y="1198493"/>
            <a:chExt cx="6584113" cy="727631"/>
          </a:xfrm>
        </p:grpSpPr>
        <p:sp>
          <p:nvSpPr>
            <p:cNvPr id="11" name="TextBox 10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5919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u @ S @ v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867333"/>
              </p:ext>
            </p:extLst>
          </p:nvPr>
        </p:nvGraphicFramePr>
        <p:xfrm>
          <a:off x="603250" y="3060700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060700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0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-q]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://github.com/gjbex/training-material/tree/master/Python/Matplotlib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145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 = 50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028871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132856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4644008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for MATLAB </a:t>
            </a:r>
            <a:r>
              <a:rPr lang="en-US" dirty="0"/>
              <a:t>users</a:t>
            </a:r>
            <a:br>
              <a:rPr lang="en-US" dirty="0"/>
            </a:b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mathesaurus.sourceforge.net/matlab-numpy.html</a:t>
            </a:r>
            <a:endParaRPr lang="en-US" sz="2400" dirty="0" smtClean="0"/>
          </a:p>
          <a:p>
            <a:r>
              <a:rPr lang="en-US" dirty="0" err="1" smtClean="0"/>
              <a:t>ColorBrewer</a:t>
            </a:r>
            <a:r>
              <a:rPr lang="en-US" dirty="0" smtClean="0"/>
              <a:t> 2.0: advice on </a:t>
            </a:r>
            <a:r>
              <a:rPr lang="en-US" dirty="0" smtClean="0"/>
              <a:t>choosing </a:t>
            </a:r>
            <a:r>
              <a:rPr lang="en-US" dirty="0" smtClean="0"/>
              <a:t>appropriate </a:t>
            </a:r>
            <a:r>
              <a:rPr lang="en-US" dirty="0"/>
              <a:t>color </a:t>
            </a:r>
            <a:r>
              <a:rPr lang="en-US" dirty="0" smtClean="0"/>
              <a:t>maps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http://colorbrewer2.org</a:t>
            </a:r>
            <a:r>
              <a:rPr lang="en-US" sz="2400" dirty="0" smtClean="0">
                <a:hlinkClick r:id="rId3"/>
              </a:rPr>
              <a:t>/</a:t>
            </a:r>
            <a:r>
              <a:rPr lang="en-US" sz="2400" dirty="0" smtClean="0"/>
              <a:t> 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189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 smtClean="0">
                <a:cs typeface="Courier New" pitchFamily="49" charset="0"/>
              </a:rPr>
              <a:t>: complex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269883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137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Sympy</a:t>
            </a:r>
            <a:r>
              <a:rPr lang="en-US" dirty="0" smtClean="0"/>
              <a:t>: library for computer algebra</a:t>
            </a:r>
          </a:p>
          <a:p>
            <a:pPr lvl="1"/>
            <a:r>
              <a:rPr lang="en-US" dirty="0" smtClean="0"/>
              <a:t>symbolic computations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2"/>
            <a:r>
              <a:rPr lang="en-US" dirty="0" smtClean="0"/>
              <a:t>vectors, matrices, tensors</a:t>
            </a:r>
          </a:p>
          <a:p>
            <a:pPr lvl="2"/>
            <a:r>
              <a:rPr lang="en-US" dirty="0" smtClean="0"/>
              <a:t>solving linear sets of equations</a:t>
            </a:r>
          </a:p>
          <a:p>
            <a:pPr lvl="2"/>
            <a:r>
              <a:rPr lang="en-US" dirty="0" smtClean="0"/>
              <a:t>eigenvalues/eigenvectors, SVD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calculus</a:t>
            </a:r>
          </a:p>
          <a:p>
            <a:pPr lvl="2"/>
            <a:r>
              <a:rPr lang="en-US" dirty="0" smtClean="0"/>
              <a:t>computing derivatives, series expansions</a:t>
            </a:r>
          </a:p>
          <a:p>
            <a:pPr lvl="2"/>
            <a:r>
              <a:rPr lang="en-US" dirty="0" smtClean="0"/>
              <a:t>limits</a:t>
            </a:r>
          </a:p>
          <a:p>
            <a:pPr lvl="2"/>
            <a:r>
              <a:rPr lang="en-US" dirty="0" smtClean="0"/>
              <a:t>integrals (indeterminate/determinate)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61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Defining multiple symbols</a:t>
            </a:r>
          </a:p>
          <a:p>
            <a:endParaRPr lang="en-US" dirty="0"/>
          </a:p>
          <a:p>
            <a:r>
              <a:rPr lang="en-US" dirty="0" smtClean="0"/>
              <a:t>Symbol with assumptions</a:t>
            </a:r>
          </a:p>
          <a:p>
            <a:endParaRPr lang="en-US" dirty="0"/>
          </a:p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278613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b, 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sympy.symbols('a b x')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124744"/>
            <a:ext cx="187220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sympy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2640" y="3378947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sympy.Symbol('y', positive=True)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2640" y="4567889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sympy.Matrix([[x**2, x*y], [-x*y, y**2]])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85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Empty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  <a:endParaRPr lang="en-US" dirty="0" smtClean="0"/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</a:t>
            </a:r>
            <a:r>
              <a:rPr lang="nl-BE" dirty="0" smtClean="0">
                <a:cs typeface="Courier New" pitchFamily="49" charset="0"/>
              </a:rPr>
              <a:t>,</a:t>
            </a:r>
            <a:br>
              <a:rPr lang="nl-BE" dirty="0" smtClean="0"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351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352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68753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columns, date as index:</a:t>
            </a:r>
            <a:br>
              <a:rPr lang="en-US" dirty="0" smtClean="0"/>
            </a:br>
            <a:r>
              <a:rPr lang="en-US" dirty="0" smtClean="0"/>
              <a:t>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74904" y="6453336"/>
            <a:ext cx="2133600" cy="365125"/>
          </a:xfrm>
        </p:spPr>
        <p:txBody>
          <a:bodyPr/>
          <a:lstStyle/>
          <a:p>
            <a:fld id="{5A209D72-2E9D-49B0-8977-41DCCC66C0BB}" type="slidenum">
              <a:rPr lang="nl-BE" smtClean="0"/>
              <a:t>353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410843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354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355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356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357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358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359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18590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19063" y="2998693"/>
            <a:ext cx="47573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What is total dose versus maximum temperature</a:t>
            </a:r>
            <a:br>
              <a:rPr lang="en-US" dirty="0" smtClean="0"/>
            </a:br>
            <a:r>
              <a:rPr lang="en-US" dirty="0" smtClean="0"/>
              <a:t>for each patient?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4917670" y="5220105"/>
            <a:ext cx="37587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Which patients had temperature &gt; 39,</a:t>
            </a:r>
            <a:br>
              <a:rPr lang="en-US" dirty="0" smtClean="0"/>
            </a:br>
            <a:r>
              <a:rPr lang="en-US" dirty="0" smtClean="0"/>
              <a:t>and when?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'c']</a:t>
            </a:r>
          </a:p>
          <a:p>
            <a:r>
              <a:rPr lang="en-US" dirty="0" smtClean="0">
                <a:cs typeface="Courier New" pitchFamily="49" charset="0"/>
              </a:rPr>
              <a:t>Use first element: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 = l[0]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'a'</a:t>
            </a:r>
          </a:p>
          <a:p>
            <a:r>
              <a:rPr lang="en-US" dirty="0">
                <a:cs typeface="Courier New" pitchFamily="49" charset="0"/>
              </a:rPr>
              <a:t>Use second element: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'b'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Use last element: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l[-1]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'c'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One before last: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[-2]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Assignment: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l[2] = 'de'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['a',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'b', 'de']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11897" y="3399383"/>
            <a:ext cx="3480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list index is 0-based!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1815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360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361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362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29657" y="3142709"/>
            <a:ext cx="3906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59633" y="1180780"/>
            <a:ext cx="7338601" cy="923330"/>
            <a:chOff x="2298918" y="2312126"/>
            <a:chExt cx="7338601" cy="923330"/>
          </a:xfrm>
        </p:grpSpPr>
        <p:grpSp>
          <p:nvGrpSpPr>
            <p:cNvPr id="8" name="Group 7"/>
            <p:cNvGrpSpPr/>
            <p:nvPr/>
          </p:nvGrpSpPr>
          <p:grpSpPr>
            <a:xfrm>
              <a:off x="7267470" y="2312126"/>
              <a:ext cx="2370049" cy="923330"/>
              <a:chOff x="5193852" y="1911436"/>
              <a:chExt cx="2370049" cy="923330"/>
            </a:xfrm>
          </p:grpSpPr>
          <p:cxnSp>
            <p:nvCxnSpPr>
              <p:cNvPr id="10" name="Straight Arrow Connector 9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5193852" y="2373101"/>
                <a:ext cx="854891" cy="9436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048743" y="1911436"/>
                <a:ext cx="151515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Creating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DataFrame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by hand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298918" y="2616130"/>
              <a:ext cx="4968552" cy="50405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365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366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367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368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369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</a:t>
            </a:r>
            <a:r>
              <a:rPr lang="en-US" dirty="0"/>
              <a:t>g</a:t>
            </a:r>
            <a:r>
              <a:rPr lang="en-US" dirty="0" smtClean="0"/>
              <a:t> &amp; dicin</a:t>
            </a:r>
            <a:r>
              <a:rPr lang="en-US" dirty="0"/>
              <a:t>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list(range(1, 6))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[1, 2, 3, 4, 5]</a:t>
            </a:r>
          </a:p>
          <a:p>
            <a:r>
              <a:rPr lang="en-US" dirty="0" smtClean="0"/>
              <a:t>Creating </a:t>
            </a:r>
            <a:r>
              <a:rPr lang="en-US" dirty="0" err="1" smtClean="0"/>
              <a:t>sublists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l[2:4]</a:t>
            </a:r>
            <a:r>
              <a:rPr lang="en-US" dirty="0" smtClean="0"/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l[:4]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2, 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l[2:]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l[0:4:3]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l[::2]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3,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l[4:1:-1]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3, 2, 1]</a:t>
            </a:r>
          </a:p>
          <a:p>
            <a:r>
              <a:rPr lang="en-US" dirty="0" smtClean="0">
                <a:cs typeface="Courier New" panose="02070309020205020404" pitchFamily="49" charset="0"/>
                <a:sym typeface="Symbol"/>
              </a:rPr>
              <a:t>Assigning to slices: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l[::2] = ['a', 'b'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'],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            l</a:t>
            </a:r>
            <a:r>
              <a:rPr lang="nl-BE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['a', 2, 'b', 4, 'c']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556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370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371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372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40768"/>
            <a:ext cx="8670963" cy="4680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68760"/>
            <a:ext cx="7019503" cy="5071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374</a:t>
            </a:fld>
            <a:endParaRPr lang="nl-BE"/>
          </a:p>
        </p:txBody>
      </p:sp>
      <p:sp>
        <p:nvSpPr>
          <p:cNvPr id="4" name="Oval 3"/>
          <p:cNvSpPr/>
          <p:nvPr/>
        </p:nvSpPr>
        <p:spPr>
          <a:xfrm>
            <a:off x="6516217" y="3535512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779913" y="6080726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6504591" y="412020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452394" y="3827447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372201" y="1990581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select parameters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to</a:t>
              </a:r>
              <a:r>
                <a:rPr lang="nl-BE" dirty="0" smtClean="0"/>
                <a:t> plot </a:t>
              </a:r>
              <a:r>
                <a:rPr lang="nl-BE" dirty="0" err="1" smtClean="0"/>
                <a:t>from</a:t>
              </a:r>
              <a:r>
                <a:rPr lang="nl-BE" dirty="0" smtClean="0"/>
                <a:t> </a:t>
              </a:r>
              <a:r>
                <a:rPr lang="nl-BE" dirty="0" err="1" smtClean="0"/>
                <a:t>menus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Bokeh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github.com/gjbex/training-material/tree/master/Python/Bokeh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15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Plot library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Integrates with Pandas</a:t>
            </a:r>
          </a:p>
          <a:p>
            <a:pPr lvl="1"/>
            <a:r>
              <a:rPr lang="en-US" dirty="0" smtClean="0"/>
              <a:t>Interactive demos in </a:t>
            </a:r>
            <a:r>
              <a:rPr lang="en-US" dirty="0" err="1"/>
              <a:t>j</a:t>
            </a:r>
            <a:r>
              <a:rPr lang="en-US" dirty="0" err="1" smtClean="0"/>
              <a:t>upyter</a:t>
            </a:r>
            <a:r>
              <a:rPr lang="en-US" dirty="0" smtClean="0"/>
              <a:t> notebooks</a:t>
            </a:r>
          </a:p>
          <a:p>
            <a:pPr lvl="1"/>
            <a:r>
              <a:rPr lang="en-US" dirty="0" smtClean="0"/>
              <a:t>Export to HTML pages, interactive plots using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No (convenient) </a:t>
            </a:r>
            <a:r>
              <a:rPr lang="en-US" dirty="0" err="1" smtClean="0"/>
              <a:t>LaTeX</a:t>
            </a:r>
            <a:r>
              <a:rPr lang="en-US" dirty="0" smtClean="0"/>
              <a:t> labels</a:t>
            </a:r>
          </a:p>
          <a:p>
            <a:r>
              <a:rPr lang="en-US" dirty="0" smtClean="0"/>
              <a:t>More oriented towards information visualization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394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plot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51521" y="1556792"/>
            <a:ext cx="7992888" cy="50783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bokeh.plotting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figure,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show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(0.0, 20.0, 500)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(-mu*x)*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(2.0*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(-mu*x)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(-mu*x)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('plot.html',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title='damped pendulum')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figure(title='damped pendulum',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'theta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y)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=(2, 2))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2, 2))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show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376784" y="260648"/>
            <a:ext cx="3563723" cy="1368152"/>
            <a:chOff x="2092096" y="3045668"/>
            <a:chExt cx="3563723" cy="1368152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2092096" y="3368834"/>
              <a:ext cx="1884674" cy="10449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70" y="3045668"/>
              <a:ext cx="167904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import required</a:t>
              </a:r>
              <a:br>
                <a:rPr lang="en-US" dirty="0" smtClean="0"/>
              </a:br>
              <a:r>
                <a:rPr lang="en-US" dirty="0" smtClean="0"/>
                <a:t>functions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544079" y="2132856"/>
            <a:ext cx="3388997" cy="1368152"/>
            <a:chOff x="2092096" y="3045668"/>
            <a:chExt cx="3388997" cy="1368152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2092096" y="3230334"/>
              <a:ext cx="1884674" cy="11834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5043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 output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06901" y="3424570"/>
            <a:ext cx="2033606" cy="508486"/>
            <a:chOff x="3316232" y="3045668"/>
            <a:chExt cx="2033606" cy="508486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316232" y="3230334"/>
              <a:ext cx="660538" cy="32382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7306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figure</a:t>
              </a:r>
              <a:endParaRPr lang="nl-BE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376784" y="4596695"/>
            <a:ext cx="3563723" cy="1231421"/>
            <a:chOff x="5376784" y="4596695"/>
            <a:chExt cx="3563723" cy="1231421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 flipV="1">
              <a:off x="5376784" y="4596695"/>
              <a:ext cx="2537608" cy="533509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914392" y="4945538"/>
              <a:ext cx="102611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plot data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7" idx="1"/>
            </p:cNvCxnSpPr>
            <p:nvPr/>
          </p:nvCxnSpPr>
          <p:spPr>
            <a:xfrm flipH="1" flipV="1">
              <a:off x="5376784" y="5084692"/>
              <a:ext cx="2537608" cy="455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7" idx="1"/>
            </p:cNvCxnSpPr>
            <p:nvPr/>
          </p:nvCxnSpPr>
          <p:spPr>
            <a:xfrm flipH="1">
              <a:off x="5376784" y="5130204"/>
              <a:ext cx="2537608" cy="6979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635896" y="5777569"/>
            <a:ext cx="5295076" cy="697912"/>
            <a:chOff x="-200308" y="3045668"/>
            <a:chExt cx="5295076" cy="697912"/>
          </a:xfrm>
        </p:grpSpPr>
        <p:cxnSp>
          <p:nvCxnSpPr>
            <p:cNvPr id="26" name="Straight Arrow Connector 25"/>
            <p:cNvCxnSpPr>
              <a:stCxn id="27" idx="1"/>
            </p:cNvCxnSpPr>
            <p:nvPr/>
          </p:nvCxnSpPr>
          <p:spPr>
            <a:xfrm flipH="1">
              <a:off x="-200308" y="3230334"/>
              <a:ext cx="4177078" cy="51324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976770" y="3045668"/>
              <a:ext cx="11179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61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378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775445"/>
            <a:ext cx="5167339" cy="500821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5364090" y="1546481"/>
            <a:ext cx="2037849" cy="766829"/>
            <a:chOff x="3261463" y="3045668"/>
            <a:chExt cx="2037849" cy="766829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3261463" y="3230334"/>
              <a:ext cx="715306" cy="5821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69" y="3045668"/>
              <a:ext cx="13225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pan tool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64089" y="2020178"/>
            <a:ext cx="2037850" cy="544726"/>
            <a:chOff x="3316233" y="3046469"/>
            <a:chExt cx="2037850" cy="544726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316233" y="3231135"/>
              <a:ext cx="715308" cy="36006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031541" y="3046469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box zoom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64090" y="2491927"/>
            <a:ext cx="2037849" cy="369332"/>
            <a:chOff x="3261463" y="3045668"/>
            <a:chExt cx="2037849" cy="369332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261463" y="3230334"/>
              <a:ext cx="715307" cy="10433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wheel zoom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64089" y="2969643"/>
            <a:ext cx="2037850" cy="369332"/>
            <a:chOff x="3261462" y="3045668"/>
            <a:chExt cx="2037850" cy="369332"/>
          </a:xfrm>
        </p:grpSpPr>
        <p:cxnSp>
          <p:nvCxnSpPr>
            <p:cNvPr id="15" name="Straight Arrow Connector 14"/>
            <p:cNvCxnSpPr>
              <a:stCxn id="16" idx="1"/>
            </p:cNvCxnSpPr>
            <p:nvPr/>
          </p:nvCxnSpPr>
          <p:spPr>
            <a:xfrm flipH="1" flipV="1">
              <a:off x="3261462" y="3124678"/>
              <a:ext cx="715308" cy="10565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save image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364090" y="3338976"/>
            <a:ext cx="2037849" cy="484128"/>
            <a:chOff x="3260260" y="2930872"/>
            <a:chExt cx="2037849" cy="484128"/>
          </a:xfrm>
        </p:grpSpPr>
        <p:cxnSp>
          <p:nvCxnSpPr>
            <p:cNvPr id="18" name="Straight Arrow Connector 17"/>
            <p:cNvCxnSpPr>
              <a:stCxn id="19" idx="1"/>
            </p:cNvCxnSpPr>
            <p:nvPr/>
          </p:nvCxnSpPr>
          <p:spPr>
            <a:xfrm flipH="1" flipV="1">
              <a:off x="3260260" y="2930872"/>
              <a:ext cx="716510" cy="299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976770" y="3045668"/>
              <a:ext cx="132133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reset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816516" y="5037121"/>
            <a:ext cx="361207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Interactive in web browser!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369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file with widget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379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40768"/>
            <a:ext cx="4547213" cy="492859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755576" y="5764175"/>
            <a:ext cx="7013054" cy="617153"/>
            <a:chOff x="755576" y="5764175"/>
            <a:chExt cx="7013054" cy="617153"/>
          </a:xfrm>
        </p:grpSpPr>
        <p:grpSp>
          <p:nvGrpSpPr>
            <p:cNvPr id="5" name="Group 4"/>
            <p:cNvGrpSpPr/>
            <p:nvPr/>
          </p:nvGrpSpPr>
          <p:grpSpPr>
            <a:xfrm>
              <a:off x="4932040" y="5764175"/>
              <a:ext cx="2836590" cy="369332"/>
              <a:chOff x="2884184" y="3045668"/>
              <a:chExt cx="2836590" cy="369332"/>
            </a:xfrm>
          </p:grpSpPr>
          <p:cxnSp>
            <p:nvCxnSpPr>
              <p:cNvPr id="6" name="Straight Arrow Connector 5"/>
              <p:cNvCxnSpPr>
                <a:stCxn id="7" idx="1"/>
                <a:endCxn id="9" idx="3"/>
              </p:cNvCxnSpPr>
              <p:nvPr/>
            </p:nvCxnSpPr>
            <p:spPr>
              <a:xfrm flipH="1">
                <a:off x="2884184" y="3230334"/>
                <a:ext cx="1092586" cy="12391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3976770" y="3045668"/>
                <a:ext cx="1744004" cy="36933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interactive slider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755576" y="5764175"/>
              <a:ext cx="4176464" cy="61715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556547" y="2868964"/>
            <a:ext cx="304775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Required: callback function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</a:t>
            </a:r>
            <a:r>
              <a:rPr lang="en-US" dirty="0" smtClean="0"/>
              <a:t> modifies data</a:t>
            </a:r>
          </a:p>
          <a:p>
            <a:r>
              <a:rPr lang="en-US" dirty="0" smtClean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 smtClean="0"/>
              <a:t> triggers update</a:t>
            </a:r>
          </a:p>
          <a:p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 involves </a:t>
            </a:r>
            <a:r>
              <a:rPr lang="en-US" dirty="0" err="1" smtClean="0">
                <a:sym typeface="Symbol" panose="05050102010706020507" pitchFamily="18" charset="2"/>
              </a:rPr>
              <a:t>Javascript</a:t>
            </a:r>
            <a:r>
              <a:rPr lang="en-US" dirty="0" smtClean="0">
                <a:sym typeface="Symbol" panose="05050102010706020507" pitchFamily="18" charset="2"/>
              </a:rPr>
              <a:t> tinkering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7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list(range(1, 6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r>
              <a:rPr lang="en-US" dirty="0" smtClean="0"/>
              <a:t>Straightforward iteration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e in data: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f(e)</a:t>
            </a:r>
          </a:p>
          <a:p>
            <a:r>
              <a:rPr lang="en-US" dirty="0" smtClean="0"/>
              <a:t>Need index?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 smtClean="0"/>
              <a:t>Better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 in enumerate(data):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740352" y="2420888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0352" y="4809926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84368" y="3717032"/>
            <a:ext cx="648072" cy="504056"/>
            <a:chOff x="179512" y="548680"/>
            <a:chExt cx="648072" cy="50405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179512" y="548680"/>
              <a:ext cx="648072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186943" y="548680"/>
              <a:ext cx="496625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0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figures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380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774"/>
          <a:stretch/>
        </p:blipFill>
        <p:spPr>
          <a:xfrm>
            <a:off x="395536" y="1340769"/>
            <a:ext cx="7418611" cy="482453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483768" y="2112470"/>
            <a:ext cx="6509336" cy="1436575"/>
            <a:chOff x="3628678" y="4432293"/>
            <a:chExt cx="6509336" cy="1436575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 flipV="1">
              <a:off x="3628678" y="4432293"/>
              <a:ext cx="4285714" cy="9749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914392" y="4945538"/>
              <a:ext cx="2223622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linked figures for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 smtClean="0">
                  <a:solidFill>
                    <a:srgbClr val="C00000"/>
                  </a:solidFill>
                </a:rPr>
                <a:t>panning, zooming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 smtClean="0">
                  <a:solidFill>
                    <a:srgbClr val="C00000"/>
                  </a:solidFill>
                </a:rPr>
                <a:t>interactive settings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5376784" y="5084693"/>
              <a:ext cx="2537608" cy="3225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376784" y="5407203"/>
              <a:ext cx="2537608" cy="420913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3563888" y="1628800"/>
            <a:ext cx="1062737" cy="36004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971600" y="5013176"/>
            <a:ext cx="2088232" cy="115715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6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brushing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381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40768"/>
            <a:ext cx="5555930" cy="4843437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403648" y="1340768"/>
            <a:ext cx="7113316" cy="3401580"/>
            <a:chOff x="1403648" y="1340768"/>
            <a:chExt cx="7113316" cy="3401580"/>
          </a:xfrm>
        </p:grpSpPr>
        <p:sp>
          <p:nvSpPr>
            <p:cNvPr id="5" name="Rounded Rectangle 4"/>
            <p:cNvSpPr/>
            <p:nvPr/>
          </p:nvSpPr>
          <p:spPr>
            <a:xfrm>
              <a:off x="4716016" y="1340768"/>
              <a:ext cx="360040" cy="36004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403648" y="2178967"/>
              <a:ext cx="7113316" cy="2563381"/>
              <a:chOff x="2839326" y="4562610"/>
              <a:chExt cx="7113316" cy="2563381"/>
            </a:xfrm>
          </p:grpSpPr>
          <p:cxnSp>
            <p:nvCxnSpPr>
              <p:cNvPr id="7" name="Straight Arrow Connector 6"/>
              <p:cNvCxnSpPr>
                <a:stCxn id="8" idx="1"/>
              </p:cNvCxnSpPr>
              <p:nvPr/>
            </p:nvCxnSpPr>
            <p:spPr>
              <a:xfrm flipH="1" flipV="1">
                <a:off x="2839326" y="4562610"/>
                <a:ext cx="5075066" cy="993359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7914392" y="5371303"/>
                <a:ext cx="203825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consistent selection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 flipV="1">
                <a:off x="5647638" y="5371303"/>
                <a:ext cx="2266754" cy="18466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8" idx="1"/>
              </p:cNvCxnSpPr>
              <p:nvPr/>
            </p:nvCxnSpPr>
            <p:spPr>
              <a:xfrm flipH="1">
                <a:off x="6331714" y="5555969"/>
                <a:ext cx="1582678" cy="157002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7890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Hover tool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382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51" y="1628800"/>
            <a:ext cx="5773275" cy="342823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310015" y="2276872"/>
            <a:ext cx="7006401" cy="2158499"/>
            <a:chOff x="755576" y="2276872"/>
            <a:chExt cx="7006401" cy="2158499"/>
          </a:xfrm>
        </p:grpSpPr>
        <p:cxnSp>
          <p:nvCxnSpPr>
            <p:cNvPr id="6" name="Straight Arrow Connector 5"/>
            <p:cNvCxnSpPr>
              <a:stCxn id="7" idx="1"/>
              <a:endCxn id="9" idx="3"/>
            </p:cNvCxnSpPr>
            <p:nvPr/>
          </p:nvCxnSpPr>
          <p:spPr>
            <a:xfrm flipH="1" flipV="1">
              <a:off x="3779912" y="2564904"/>
              <a:ext cx="2659522" cy="154730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439434" y="3789040"/>
              <a:ext cx="132254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hover for details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55576" y="2276872"/>
              <a:ext cx="302433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771800" y="5510347"/>
            <a:ext cx="39483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 information can be added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760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489641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3" y="3779748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</a:p>
          <a:p>
            <a:endParaRPr lang="en-US" dirty="0"/>
          </a:p>
          <a:p>
            <a:r>
              <a:rPr lang="en-US" dirty="0" smtClean="0"/>
              <a:t>Uninstall package</a:t>
            </a:r>
          </a:p>
          <a:p>
            <a:endParaRPr lang="en-US" dirty="0"/>
          </a:p>
          <a:p>
            <a:r>
              <a:rPr lang="en-US" dirty="0" smtClean="0"/>
              <a:t>List all installed packages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060848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3" y="2996952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3861048"/>
            <a:ext cx="39068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1354" y="4797152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5643" y="5678500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7698" y="2778408"/>
            <a:ext cx="21948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will also install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dependencies</a:t>
            </a:r>
            <a:r>
              <a:rPr lang="nl-BE" dirty="0" smtClean="0"/>
              <a:t> </a:t>
            </a:r>
            <a:r>
              <a:rPr lang="nl-BE" dirty="0" err="1" smtClean="0"/>
              <a:t>locally</a:t>
            </a:r>
            <a:r>
              <a:rPr lang="nl-BE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including non-python</a:t>
            </a:r>
            <a:br>
              <a:rPr lang="en-US" dirty="0" smtClean="0"/>
            </a:br>
            <a:r>
              <a:rPr lang="en-US" dirty="0" smtClean="0"/>
              <a:t>libraries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611257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--name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sharing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environment description</a:t>
            </a:r>
          </a:p>
          <a:p>
            <a:pPr lvl="1"/>
            <a:r>
              <a:rPr lang="en-US" dirty="0" smtClean="0"/>
              <a:t>Export to YAML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new environment based on description, portable across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2782669"/>
            <a:ext cx="666400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export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859868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create  -f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Upgrading Python version: clone first!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170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48899" y="3949632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393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3//4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Continuum Analytics Anaconda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Spyder</a:t>
            </a:r>
            <a:r>
              <a:rPr lang="en-US" dirty="0" smtClean="0"/>
              <a:t> development environment</a:t>
            </a:r>
          </a:p>
          <a:p>
            <a:pPr lvl="1"/>
            <a:r>
              <a:rPr lang="en-US" dirty="0" smtClean="0"/>
              <a:t>Editor: write scripts/modules</a:t>
            </a:r>
          </a:p>
          <a:p>
            <a:pPr lvl="1"/>
            <a:r>
              <a:rPr lang="en-US" dirty="0" smtClean="0"/>
              <a:t>Console, i.e., </a:t>
            </a:r>
            <a:r>
              <a:rPr lang="en-US" dirty="0" err="1" smtClean="0"/>
              <a:t>iPython</a:t>
            </a:r>
            <a:r>
              <a:rPr lang="en-US" dirty="0" smtClean="0"/>
              <a:t> interpreter: execute code snippets, run </a:t>
            </a:r>
            <a:r>
              <a:rPr lang="en-US" dirty="0" err="1" smtClean="0"/>
              <a:t>scipts</a:t>
            </a:r>
            <a:endParaRPr lang="en-US" dirty="0" smtClean="0"/>
          </a:p>
          <a:p>
            <a:pPr lvl="1"/>
            <a:r>
              <a:rPr lang="en-US" dirty="0" smtClean="0"/>
              <a:t>Object inspector: from editor/console</a:t>
            </a:r>
          </a:p>
          <a:p>
            <a:r>
              <a:rPr lang="en-US" dirty="0" smtClean="0"/>
              <a:t>Standalone </a:t>
            </a:r>
            <a:r>
              <a:rPr lang="en-US" dirty="0" err="1" smtClean="0"/>
              <a:t>iPython</a:t>
            </a:r>
            <a:r>
              <a:rPr lang="en-US" dirty="0" smtClean="0"/>
              <a:t> console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211960" y="5199583"/>
            <a:ext cx="3945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License: free for academic use</a:t>
            </a:r>
            <a:endParaRPr lang="nl-BE" sz="2400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06657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In-application scripting language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Kitware</a:t>
            </a:r>
            <a:r>
              <a:rPr lang="en-US" dirty="0" smtClean="0"/>
              <a:t> </a:t>
            </a:r>
            <a:r>
              <a:rPr lang="en-US" dirty="0" err="1" smtClean="0"/>
              <a:t>ParaView</a:t>
            </a:r>
            <a:r>
              <a:rPr lang="en-US" dirty="0" smtClean="0"/>
              <a:t>, </a:t>
            </a:r>
            <a:r>
              <a:rPr lang="en-US" dirty="0" err="1" smtClean="0"/>
              <a:t>Dassault</a:t>
            </a:r>
            <a:r>
              <a:rPr lang="en-US" dirty="0" smtClean="0"/>
              <a:t> </a:t>
            </a:r>
            <a:r>
              <a:rPr lang="en-US" dirty="0" err="1" smtClean="0"/>
              <a:t>Systèmes</a:t>
            </a:r>
            <a:r>
              <a:rPr lang="en-US" dirty="0" smtClean="0"/>
              <a:t> </a:t>
            </a:r>
            <a:r>
              <a:rPr lang="en-US" dirty="0" err="1" smtClean="0"/>
              <a:t>Abaqus</a:t>
            </a:r>
            <a:r>
              <a:rPr lang="en-US" dirty="0" smtClean="0"/>
              <a:t>™, Adobe Photoshop™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400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349"/>
            <a:ext cx="8572797" cy="52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3609009"/>
            <a:ext cx="939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editor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46124" y="5487615"/>
            <a:ext cx="11423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console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47678" y="3356992"/>
            <a:ext cx="220464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inspector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686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work cycle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until done</a:t>
            </a:r>
          </a:p>
          <a:p>
            <a:pPr lvl="1"/>
            <a:r>
              <a:rPr lang="en-US" dirty="0" smtClean="0"/>
              <a:t>Edit code</a:t>
            </a:r>
            <a:endParaRPr lang="nl-BE" dirty="0" smtClean="0"/>
          </a:p>
          <a:p>
            <a:pPr lvl="1"/>
            <a:r>
              <a:rPr lang="en-US" dirty="0" smtClean="0"/>
              <a:t>Safe file</a:t>
            </a:r>
          </a:p>
          <a:p>
            <a:pPr lvl="1"/>
            <a:r>
              <a:rPr lang="en-US" dirty="0" smtClean="0"/>
              <a:t>Run file</a:t>
            </a:r>
          </a:p>
          <a:p>
            <a:pPr lvl="1"/>
            <a:r>
              <a:rPr lang="en-US" dirty="0" smtClean="0"/>
              <a:t>Check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401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34194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"/>
          <a:stretch/>
        </p:blipFill>
        <p:spPr bwMode="auto">
          <a:xfrm>
            <a:off x="1763688" y="4208365"/>
            <a:ext cx="6915150" cy="260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807804" y="2470464"/>
            <a:ext cx="3348372" cy="1534600"/>
            <a:chOff x="2807804" y="2470464"/>
            <a:chExt cx="3348372" cy="1534600"/>
          </a:xfrm>
        </p:grpSpPr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2807804" y="2470464"/>
              <a:ext cx="2448272" cy="110255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355976" y="3573016"/>
              <a:ext cx="180020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784" y="1818482"/>
            <a:ext cx="2453564" cy="1178470"/>
            <a:chOff x="2627784" y="1818482"/>
            <a:chExt cx="2453564" cy="1178470"/>
          </a:xfrm>
        </p:grpSpPr>
        <p:cxnSp>
          <p:nvCxnSpPr>
            <p:cNvPr id="9" name="Straight Arrow Connector 8"/>
            <p:cNvCxnSpPr>
              <a:endCxn id="21" idx="2"/>
            </p:cNvCxnSpPr>
            <p:nvPr/>
          </p:nvCxnSpPr>
          <p:spPr>
            <a:xfrm flipV="1">
              <a:off x="2627784" y="1998502"/>
              <a:ext cx="2237540" cy="99845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27784" y="1769307"/>
            <a:ext cx="3029628" cy="1731701"/>
            <a:chOff x="2051720" y="1818482"/>
            <a:chExt cx="3029628" cy="1731701"/>
          </a:xfrm>
        </p:grpSpPr>
        <p:cxnSp>
          <p:nvCxnSpPr>
            <p:cNvPr id="28" name="Straight Arrow Connector 27"/>
            <p:cNvCxnSpPr>
              <a:endCxn id="29" idx="2"/>
            </p:cNvCxnSpPr>
            <p:nvPr/>
          </p:nvCxnSpPr>
          <p:spPr>
            <a:xfrm flipV="1">
              <a:off x="2051720" y="1998502"/>
              <a:ext cx="2813604" cy="155168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63688" y="4005064"/>
            <a:ext cx="1656184" cy="2520280"/>
            <a:chOff x="1763688" y="4005064"/>
            <a:chExt cx="1656184" cy="2520280"/>
          </a:xfrm>
        </p:grpSpPr>
        <p:cxnSp>
          <p:nvCxnSpPr>
            <p:cNvPr id="17" name="Straight Arrow Connector 16"/>
            <p:cNvCxnSpPr>
              <a:endCxn id="26" idx="0"/>
            </p:cNvCxnSpPr>
            <p:nvPr/>
          </p:nvCxnSpPr>
          <p:spPr>
            <a:xfrm flipH="1">
              <a:off x="2231740" y="4005064"/>
              <a:ext cx="1188132" cy="22322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63688" y="6237312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401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object inspector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Executing code snippets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 values in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402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01" y="2348880"/>
            <a:ext cx="3124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92" y="4653136"/>
            <a:ext cx="4838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465265" y="2924944"/>
            <a:ext cx="750524" cy="2386655"/>
            <a:chOff x="1465265" y="2924944"/>
            <a:chExt cx="750524" cy="2386655"/>
          </a:xfrm>
        </p:grpSpPr>
        <p:sp>
          <p:nvSpPr>
            <p:cNvPr id="5" name="Oval 4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/>
            <p:nvPr/>
          </p:nvSpPr>
          <p:spPr>
            <a:xfrm>
              <a:off x="1465265" y="5101851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Elbow Connector 6"/>
            <p:cNvCxnSpPr>
              <a:stCxn id="5" idx="2"/>
              <a:endCxn id="8" idx="2"/>
            </p:cNvCxnSpPr>
            <p:nvPr/>
          </p:nvCxnSpPr>
          <p:spPr>
            <a:xfrm rot="10800000" flipV="1">
              <a:off x="1465265" y="3029817"/>
              <a:ext cx="534500" cy="2176907"/>
            </a:xfrm>
            <a:prstGeom prst="bentConnector3">
              <a:avLst>
                <a:gd name="adj1" fmla="val 311900"/>
              </a:avLst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75656" y="3182532"/>
            <a:ext cx="781697" cy="2397046"/>
            <a:chOff x="1434092" y="2924944"/>
            <a:chExt cx="781697" cy="2397046"/>
          </a:xfrm>
        </p:grpSpPr>
        <p:sp>
          <p:nvSpPr>
            <p:cNvPr id="16" name="Oval 15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/>
            <p:nvPr/>
          </p:nvSpPr>
          <p:spPr>
            <a:xfrm>
              <a:off x="1434092" y="5112242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Elbow Connector 17"/>
            <p:cNvCxnSpPr>
              <a:stCxn id="16" idx="2"/>
              <a:endCxn id="17" idx="2"/>
            </p:cNvCxnSpPr>
            <p:nvPr/>
          </p:nvCxnSpPr>
          <p:spPr>
            <a:xfrm rot="10800000" flipV="1">
              <a:off x="1434093" y="3029818"/>
              <a:ext cx="565673" cy="2187298"/>
            </a:xfrm>
            <a:prstGeom prst="bentConnector3">
              <a:avLst>
                <a:gd name="adj1" fmla="val 272670"/>
              </a:avLst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1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function/method/… in editor/console, press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Help in object inspector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745582" y="2276872"/>
            <a:ext cx="2914650" cy="1485900"/>
            <a:chOff x="3114675" y="2686050"/>
            <a:chExt cx="2914650" cy="14859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2686050"/>
              <a:ext cx="2914650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067944" y="3593798"/>
              <a:ext cx="432048" cy="144016"/>
            </a:xfrm>
            <a:prstGeom prst="rect">
              <a:avLst/>
            </a:prstGeom>
            <a:solidFill>
              <a:srgbClr val="A6A6A6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34" y="4509120"/>
            <a:ext cx="6953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1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more 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Project/file manager</a:t>
            </a:r>
          </a:p>
          <a:p>
            <a:r>
              <a:rPr lang="en-US" dirty="0" smtClean="0"/>
              <a:t>Debug code</a:t>
            </a:r>
          </a:p>
          <a:p>
            <a:r>
              <a:rPr lang="en-US" dirty="0" smtClean="0"/>
              <a:t>Profile code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How to make mistakes in 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Mike </a:t>
            </a:r>
            <a:r>
              <a:rPr lang="en-US" dirty="0" err="1" smtClean="0"/>
              <a:t>Pirnat</a:t>
            </a:r>
            <a:r>
              <a:rPr lang="en-US" dirty="0" smtClean="0"/>
              <a:t>, O'Reilly, 2015</a:t>
            </a:r>
          </a:p>
          <a:p>
            <a:r>
              <a:rPr lang="en-US" i="1" dirty="0"/>
              <a:t>Writing idiomatic Python 3.3</a:t>
            </a:r>
            <a:br>
              <a:rPr lang="en-US" i="1" dirty="0"/>
            </a:br>
            <a:r>
              <a:rPr lang="en-US" dirty="0"/>
              <a:t>Jeff </a:t>
            </a:r>
            <a:r>
              <a:rPr lang="en-US" dirty="0" err="1"/>
              <a:t>Knupp</a:t>
            </a:r>
            <a:r>
              <a:rPr lang="en-US" dirty="0"/>
              <a:t>, </a:t>
            </a:r>
            <a:r>
              <a:rPr lang="en-US" dirty="0" smtClean="0"/>
              <a:t>2013</a:t>
            </a:r>
            <a:endParaRPr lang="en-US" i="1" dirty="0" smtClean="0"/>
          </a:p>
          <a:p>
            <a:r>
              <a:rPr lang="en-US" i="1" dirty="0" smtClean="0"/>
              <a:t>Fluent Python: clear, concise and effective programming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Luciano </a:t>
            </a:r>
            <a:r>
              <a:rPr lang="en-US" dirty="0" err="1" smtClean="0"/>
              <a:t>Ramalho</a:t>
            </a:r>
            <a:r>
              <a:rPr lang="en-US" dirty="0" smtClean="0"/>
              <a:t>, O'Reilly, 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1800" y="5517232"/>
            <a:ext cx="319331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Many, many more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00471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</a:t>
            </a:r>
            <a:r>
              <a:rPr lang="en-US" dirty="0" smtClean="0">
                <a:hlinkClick r:id="rId11"/>
              </a:rPr>
              <a:t>/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print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/>
              <a:t> has some useful optional arguments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: allows to print to any open file handle,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/>
              <a:t> (default: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print("# error: number should be positive",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/>
              <a:t>: character to separate multiple objects to print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print('alpha', 3, 5.7,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='\t')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 smtClean="0"/>
              <a:t>: character to add when all arguments are printed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print('next print will be on same line',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end='')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flush</a:t>
            </a:r>
            <a:r>
              <a:rPr lang="en-US" dirty="0" smtClean="0"/>
              <a:t>: whether to combine print with a flush on the file handle 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/>
              <a:t>),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file=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flush=True)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443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611257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  alpha  beta 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cla_printer.py  'alpha beta' 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04048" y="3645024"/>
            <a:ext cx="28989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in-application scripting</a:t>
            </a:r>
            <a:br>
              <a:rPr lang="en-US" dirty="0" smtClean="0"/>
            </a:br>
            <a:r>
              <a:rPr lang="en-US" dirty="0" smtClean="0"/>
              <a:t>may be stuck at Python 2.7!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/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s[::-1] ==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edcba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60032" y="4797153"/>
            <a:ext cx="3672408" cy="1368151"/>
            <a:chOff x="4860032" y="4581129"/>
            <a:chExt cx="3672408" cy="136815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660265"/>
              <a:chOff x="4427984" y="2876748"/>
              <a:chExt cx="2160240" cy="66026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 flipH="1">
                <a:off x="5508104" y="2876748"/>
                <a:ext cx="848766" cy="5785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5045395" y="524139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  <p:grpSp>
        <p:nvGrpSpPr>
          <p:cNvPr id="23" name="Group 22"/>
          <p:cNvGrpSpPr/>
          <p:nvPr/>
        </p:nvGrpSpPr>
        <p:grpSpPr>
          <a:xfrm>
            <a:off x="395536" y="5445224"/>
            <a:ext cx="3888432" cy="1152128"/>
            <a:chOff x="107504" y="5589240"/>
            <a:chExt cx="3888432" cy="1152128"/>
          </a:xfrm>
        </p:grpSpPr>
        <p:pic>
          <p:nvPicPr>
            <p:cNvPr id="2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5703226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187624" y="5661248"/>
              <a:ext cx="26905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efault values are created</a:t>
              </a:r>
              <a:br>
                <a:rPr lang="en-US" dirty="0" smtClean="0"/>
              </a:br>
              <a:r>
                <a:rPr lang="en-US" dirty="0" smtClean="0"/>
                <a:t>on import, reused for calls:</a:t>
              </a:r>
              <a:br>
                <a:rPr lang="en-US" dirty="0" smtClean="0"/>
              </a:br>
              <a:r>
                <a:rPr lang="en-US" dirty="0" smtClean="0"/>
                <a:t>mutable types == surprise!</a:t>
              </a:r>
              <a:endParaRPr lang="nl-BE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7504" y="5589240"/>
              <a:ext cx="3888432" cy="11521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1" y="2204864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331640" y="3933056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56612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492896"/>
            <a:ext cx="3358763" cy="1008112"/>
            <a:chOff x="3697513" y="2492896"/>
            <a:chExt cx="3358763" cy="1008112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492896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677562"/>
              <a:ext cx="1414533" cy="53541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212976"/>
            <a:ext cx="666400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4803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70892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collections.ChainMap</a:t>
            </a:r>
            <a:r>
              <a:rPr lang="en-US" dirty="0" smtClean="0"/>
              <a:t>: chain a sequence of dictionaries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331640" y="3236783"/>
            <a:ext cx="528542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39" y="4941168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321249" y="3584213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dirty="0" smtClean="0"/>
                <a:t>ragment</a:t>
              </a:r>
              <a:br>
                <a:rPr lang="en-US" dirty="0" smtClean="0"/>
              </a:br>
              <a:r>
                <a:rPr lang="en-US" dirty="0" smtClean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847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 smtClean="0"/>
              <a:t>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060848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509120"/>
            <a:ext cx="693972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arameter_weaver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ortran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5" y="145625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4.0.3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099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405855"/>
            <a:ext cx="763905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33951" y="3761788"/>
            <a:ext cx="6614537" cy="2655358"/>
            <a:chOff x="333951" y="3761788"/>
            <a:chExt cx="6614537" cy="265535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65380">
              <a:off x="333951" y="3761788"/>
              <a:ext cx="5092799" cy="22389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075" name="Picture 3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513" y="6093296"/>
              <a:ext cx="4752975" cy="3238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5500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use cases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Excellent for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xplorative programming</a:t>
            </a:r>
          </a:p>
          <a:p>
            <a:pPr lvl="1"/>
            <a:r>
              <a:rPr lang="en-US" dirty="0" smtClean="0"/>
              <a:t>Data exploration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ommunication, especially across domains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What was (re-)executed, what not?</a:t>
            </a:r>
          </a:p>
          <a:p>
            <a:pPr lvl="1"/>
            <a:r>
              <a:rPr lang="en-US" dirty="0" smtClean="0"/>
              <a:t>Version control?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448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docs.python.org/3/library/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Split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pre and post conditions</a:t>
            </a:r>
          </a:p>
          <a:p>
            <a:pPr lvl="1"/>
            <a:r>
              <a:rPr lang="en-US" dirty="0" smtClean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804735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type(n)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'argument must be integer'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== 0 or n ==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n*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 - 1)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12160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83568" y="5108991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 &gt;= 0, 'argument must be positive'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150326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use cases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development only, </a:t>
            </a:r>
            <a:r>
              <a:rPr lang="en-US" i="1" dirty="0" smtClean="0"/>
              <a:t>not</a:t>
            </a:r>
            <a:r>
              <a:rPr lang="en-US" dirty="0" smtClean="0"/>
              <a:t> production!</a:t>
            </a:r>
          </a:p>
          <a:p>
            <a:r>
              <a:rPr lang="en-US" i="1" dirty="0" smtClean="0"/>
              <a:t>Not</a:t>
            </a:r>
            <a:r>
              <a:rPr lang="en-US" dirty="0" smtClean="0"/>
              <a:t> a substitute for error handling, i.e., exception handling</a:t>
            </a:r>
          </a:p>
          <a:p>
            <a:r>
              <a:rPr lang="en-US" dirty="0" smtClean="0"/>
              <a:t>Run without assertions, run optimized: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4005064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-O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704" y="5373216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Useful feature, but don't abuse!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3893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57508</TotalTime>
  <Words>19676</Words>
  <Application>Microsoft Office PowerPoint</Application>
  <PresentationFormat>On-screen Show (4:3)</PresentationFormat>
  <Paragraphs>4871</Paragraphs>
  <Slides>409</Slides>
  <Notes>4</Notes>
  <HiddenSlides>0</HiddenSlides>
  <MMClips>2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409</vt:i4>
      </vt:variant>
    </vt:vector>
  </HeadingPairs>
  <TitlesOfParts>
    <vt:vector size="420" baseType="lpstr">
      <vt:lpstr>Arial</vt:lpstr>
      <vt:lpstr>Calibri</vt:lpstr>
      <vt:lpstr>Cambria Math</vt:lpstr>
      <vt:lpstr>Courier New</vt:lpstr>
      <vt:lpstr>Lucida Sans</vt:lpstr>
      <vt:lpstr>Lucida Sans Typewriter</vt:lpstr>
      <vt:lpstr>Symbol</vt:lpstr>
      <vt:lpstr>Wingdings</vt:lpstr>
      <vt:lpstr>Office Theme</vt:lpstr>
      <vt:lpstr>Equation</vt:lpstr>
      <vt:lpstr>Vergelijking</vt:lpstr>
      <vt:lpstr>Python for data processing &amp; analysis</vt:lpstr>
      <vt:lpstr>Introduction</vt:lpstr>
      <vt:lpstr>Motivation</vt:lpstr>
      <vt:lpstr>Python applications</vt:lpstr>
      <vt:lpstr>Python versions</vt:lpstr>
      <vt:lpstr>Scope</vt:lpstr>
      <vt:lpstr>Typographical conventions I</vt:lpstr>
      <vt:lpstr>Typographical conventions II</vt:lpstr>
      <vt:lpstr>Syntax versus semantics</vt:lpstr>
      <vt:lpstr>What do you want to do today?</vt:lpstr>
      <vt:lpstr>Running Python I</vt:lpstr>
      <vt:lpstr>Running Python II</vt:lpstr>
      <vt:lpstr>Basic Python programming</vt:lpstr>
      <vt:lpstr>Intermediate Python programming</vt:lpstr>
      <vt:lpstr>Software engineering I</vt:lpstr>
      <vt:lpstr>Software engineering II</vt:lpstr>
      <vt:lpstr>Development I</vt:lpstr>
      <vt:lpstr>Development II</vt:lpstr>
      <vt:lpstr>Application development I</vt:lpstr>
      <vt:lpstr>Application development II</vt:lpstr>
      <vt:lpstr>File formats</vt:lpstr>
      <vt:lpstr>Numerical computing</vt:lpstr>
      <vt:lpstr>Data analysis</vt:lpstr>
      <vt:lpstr>Other training sessions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Using list elements</vt:lpstr>
      <vt:lpstr>Slicing &amp; dicing</vt:lpstr>
      <vt:lpstr>Iterating over lists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More on print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Sets</vt:lpstr>
      <vt:lpstr>Set operations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Jupyter notebooks</vt:lpstr>
      <vt:lpstr>Jupyter use cases</vt:lpstr>
      <vt:lpstr>Python help</vt:lpstr>
      <vt:lpstr>Writing documentation &amp; simple testing</vt:lpstr>
      <vt:lpstr>Writing documentation</vt:lpstr>
      <vt:lpstr>What to document and how?</vt:lpstr>
      <vt:lpstr>Assertions</vt:lpstr>
      <vt:lpstr>Assert use cases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Non-trivial getter/setter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Further reading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Alternative: watch for change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Further reading</vt:lpstr>
      <vt:lpstr>Profiling</vt:lpstr>
      <vt:lpstr>If you don't profile…</vt:lpstr>
      <vt:lpstr>Profiling approaches</vt:lpstr>
      <vt:lpstr>Timing functions</vt:lpstr>
      <vt:lpstr>Profiler</vt:lpstr>
      <vt:lpstr>Visual profiles: snakeviz</vt:lpstr>
      <vt:lpstr>line_profiler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Walking the tree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 &amp; SQLAlchemy ORM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Pitfalls</vt:lpstr>
      <vt:lpstr>Further reading: relational databases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computing: numpy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Some linear algebra</vt:lpstr>
      <vt:lpstr>References versus copies</vt:lpstr>
      <vt:lpstr>numpy data I/O revisited</vt:lpstr>
      <vt:lpstr>Matrices</vt:lpstr>
      <vt:lpstr>Python for scientific computing: Scipy</vt:lpstr>
      <vt:lpstr>Libraries for numeric computation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Matplotlib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References</vt:lpstr>
      <vt:lpstr>Sympy</vt:lpstr>
      <vt:lpstr>Introduction</vt:lpstr>
      <vt:lpstr>Defining symbols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Bokeh</vt:lpstr>
      <vt:lpstr>What is it?</vt:lpstr>
      <vt:lpstr>Simple plot</vt:lpstr>
      <vt:lpstr>HTML file</vt:lpstr>
      <vt:lpstr>HTML file with widget</vt:lpstr>
      <vt:lpstr>Linked figures</vt:lpstr>
      <vt:lpstr>Linked brushing</vt:lpstr>
      <vt:lpstr>Hover tool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sharing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Anaconda</vt:lpstr>
      <vt:lpstr>Continuum Analytics Anaconda</vt:lpstr>
      <vt:lpstr>Spyder</vt:lpstr>
      <vt:lpstr>Spyder: work cycle</vt:lpstr>
      <vt:lpstr>Spyder: object inspector</vt:lpstr>
      <vt:lpstr>Spyder: getting help</vt:lpstr>
      <vt:lpstr>Spyder: more features</vt:lpstr>
      <vt:lpstr>References</vt:lpstr>
      <vt:lpstr>Some useful learning references</vt:lpstr>
      <vt:lpstr>Books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730</cp:revision>
  <cp:lastPrinted>2013-05-30T07:55:36Z</cp:lastPrinted>
  <dcterms:created xsi:type="dcterms:W3CDTF">2013-02-08T06:04:20Z</dcterms:created>
  <dcterms:modified xsi:type="dcterms:W3CDTF">2017-01-18T19:32:44Z</dcterms:modified>
</cp:coreProperties>
</file>