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9"/>
  </p:notesMasterIdLst>
  <p:sldIdLst>
    <p:sldId id="267" r:id="rId2"/>
    <p:sldId id="293" r:id="rId3"/>
    <p:sldId id="295" r:id="rId4"/>
    <p:sldId id="311" r:id="rId5"/>
    <p:sldId id="312" r:id="rId6"/>
    <p:sldId id="268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9" r:id="rId18"/>
    <p:sldId id="270" r:id="rId19"/>
    <p:sldId id="284" r:id="rId20"/>
    <p:sldId id="272" r:id="rId21"/>
    <p:sldId id="277" r:id="rId22"/>
    <p:sldId id="273" r:id="rId23"/>
    <p:sldId id="279" r:id="rId24"/>
    <p:sldId id="280" r:id="rId25"/>
    <p:sldId id="278" r:id="rId26"/>
    <p:sldId id="288" r:id="rId27"/>
    <p:sldId id="296" r:id="rId28"/>
    <p:sldId id="285" r:id="rId29"/>
    <p:sldId id="275" r:id="rId30"/>
    <p:sldId id="291" r:id="rId31"/>
    <p:sldId id="290" r:id="rId32"/>
    <p:sldId id="289" r:id="rId33"/>
    <p:sldId id="281" r:id="rId34"/>
    <p:sldId id="304" r:id="rId35"/>
    <p:sldId id="305" r:id="rId36"/>
    <p:sldId id="298" r:id="rId37"/>
    <p:sldId id="318" r:id="rId38"/>
    <p:sldId id="299" r:id="rId39"/>
    <p:sldId id="300" r:id="rId40"/>
    <p:sldId id="301" r:id="rId41"/>
    <p:sldId id="302" r:id="rId42"/>
    <p:sldId id="313" r:id="rId43"/>
    <p:sldId id="314" r:id="rId44"/>
    <p:sldId id="315" r:id="rId45"/>
    <p:sldId id="316" r:id="rId46"/>
    <p:sldId id="317" r:id="rId47"/>
    <p:sldId id="306" r:id="rId48"/>
    <p:sldId id="307" r:id="rId49"/>
    <p:sldId id="308" r:id="rId50"/>
    <p:sldId id="309" r:id="rId51"/>
    <p:sldId id="310" r:id="rId52"/>
    <p:sldId id="287" r:id="rId53"/>
    <p:sldId id="292" r:id="rId54"/>
    <p:sldId id="286" r:id="rId55"/>
    <p:sldId id="297" r:id="rId56"/>
    <p:sldId id="271" r:id="rId57"/>
    <p:sldId id="283" r:id="rId58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CE57217-9577-4D10-8053-5D4B3BF5C83A}">
          <p14:sldIdLst>
            <p14:sldId id="267"/>
          </p14:sldIdLst>
        </p14:section>
        <p14:section name="introduction" id="{50D0C955-0358-493A-B4D9-DD93B5042F1A}">
          <p14:sldIdLst>
            <p14:sldId id="293"/>
            <p14:sldId id="295"/>
            <p14:sldId id="311"/>
            <p14:sldId id="312"/>
          </p14:sldIdLst>
        </p14:section>
        <p14:section name="scaling" id="{CFD31B34-78F0-4B9A-A9FC-330A8C670BFD}">
          <p14:sldIdLst>
            <p14:sldId id="268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</p14:sldIdLst>
        </p14:section>
        <p14:section name="architecture" id="{572BED4A-16C0-4091-9E87-34C0B977FB03}">
          <p14:sldIdLst>
            <p14:sldId id="269"/>
            <p14:sldId id="270"/>
          </p14:sldIdLst>
        </p14:section>
        <p14:section name="memory" id="{19A09E80-6618-4C6A-8813-F467F229A827}">
          <p14:sldIdLst>
            <p14:sldId id="284"/>
            <p14:sldId id="272"/>
            <p14:sldId id="277"/>
            <p14:sldId id="273"/>
            <p14:sldId id="279"/>
            <p14:sldId id="280"/>
            <p14:sldId id="278"/>
            <p14:sldId id="288"/>
            <p14:sldId id="296"/>
          </p14:sldIdLst>
        </p14:section>
        <p14:section name="CPU" id="{2714D5F9-3F1A-4E5D-B72A-8922567A4F66}">
          <p14:sldIdLst>
            <p14:sldId id="285"/>
            <p14:sldId id="275"/>
            <p14:sldId id="291"/>
            <p14:sldId id="290"/>
            <p14:sldId id="289"/>
            <p14:sldId id="281"/>
            <p14:sldId id="304"/>
            <p14:sldId id="305"/>
            <p14:sldId id="298"/>
            <p14:sldId id="318"/>
          </p14:sldIdLst>
        </p14:section>
        <p14:section name="false sharing" id="{D4ED262D-72D1-4270-88D0-B864D2A60662}">
          <p14:sldIdLst>
            <p14:sldId id="299"/>
            <p14:sldId id="300"/>
            <p14:sldId id="301"/>
            <p14:sldId id="302"/>
            <p14:sldId id="313"/>
            <p14:sldId id="314"/>
            <p14:sldId id="315"/>
            <p14:sldId id="316"/>
            <p14:sldId id="317"/>
          </p14:sldIdLst>
        </p14:section>
        <p14:section name="FDO" id="{24B1008B-28D6-4913-91F8-721FA958EDD4}">
          <p14:sldIdLst>
            <p14:sldId id="306"/>
            <p14:sldId id="307"/>
            <p14:sldId id="308"/>
            <p14:sldId id="309"/>
            <p14:sldId id="310"/>
          </p14:sldIdLst>
        </p14:section>
        <p14:section name="conclusion" id="{87FF5A44-6804-4982-9011-9B7F10D2DAE3}">
          <p14:sldIdLst>
            <p14:sldId id="287"/>
            <p14:sldId id="292"/>
            <p14:sldId id="286"/>
            <p14:sldId id="297"/>
            <p14:sldId id="271"/>
            <p14:sldId id="28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  <a:srgbClr val="FF0000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1147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253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execution time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Sheet1!$B$2:$B$9</c:f>
              <c:numCache>
                <c:formatCode>General</c:formatCode>
                <c:ptCount val="8"/>
                <c:pt idx="0">
                  <c:v>128</c:v>
                </c:pt>
                <c:pt idx="1">
                  <c:v>64</c:v>
                </c:pt>
                <c:pt idx="2">
                  <c:v>32</c:v>
                </c:pt>
                <c:pt idx="3">
                  <c:v>16</c:v>
                </c:pt>
                <c:pt idx="4">
                  <c:v>8</c:v>
                </c:pt>
                <c:pt idx="5">
                  <c:v>4</c:v>
                </c:pt>
                <c:pt idx="6">
                  <c:v>2</c:v>
                </c:pt>
                <c:pt idx="7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F3E5-480B-8B3C-9252F6D9AB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05945232"/>
        <c:axId val="364845800"/>
      </c:scatterChart>
      <c:valAx>
        <c:axId val="405945232"/>
        <c:scaling>
          <c:logBase val="2"/>
          <c:orientation val="minMax"/>
          <c:max val="128"/>
        </c:scaling>
        <c:delete val="0"/>
        <c:axPos val="b"/>
        <c:numFmt formatCode="General" sourceLinked="1"/>
        <c:majorTickMark val="out"/>
        <c:minorTickMark val="none"/>
        <c:tickLblPos val="nextTo"/>
        <c:crossAx val="364845800"/>
        <c:crosses val="autoZero"/>
        <c:crossBetween val="midCat"/>
        <c:majorUnit val="4"/>
        <c:minorUnit val="4"/>
      </c:valAx>
      <c:valAx>
        <c:axId val="364845800"/>
        <c:scaling>
          <c:logBase val="2"/>
          <c:orientation val="minMax"/>
          <c:max val="128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405945232"/>
        <c:crosses val="autoZero"/>
        <c:crossBetween val="midCat"/>
        <c:majorUnit val="4"/>
        <c:minorUnit val="2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serial 0.1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Sheet1!$C$2:$C$9</c:f>
              <c:numCache>
                <c:formatCode>General</c:formatCode>
                <c:ptCount val="8"/>
                <c:pt idx="0">
                  <c:v>1</c:v>
                </c:pt>
                <c:pt idx="1">
                  <c:v>1.8181818181818181</c:v>
                </c:pt>
                <c:pt idx="2">
                  <c:v>3.0769230769230766</c:v>
                </c:pt>
                <c:pt idx="3">
                  <c:v>4.7058823529411757</c:v>
                </c:pt>
                <c:pt idx="4">
                  <c:v>6.4</c:v>
                </c:pt>
                <c:pt idx="5">
                  <c:v>7.8048780487804867</c:v>
                </c:pt>
                <c:pt idx="6">
                  <c:v>8.7671232876712324</c:v>
                </c:pt>
                <c:pt idx="7">
                  <c:v>9.3430656934306562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D7C-4A0C-9B7D-1C98B6D53D61}"/>
            </c:ext>
          </c:extLst>
        </c:ser>
        <c:ser>
          <c:idx val="1"/>
          <c:order val="1"/>
          <c:tx>
            <c:strRef>
              <c:f>Sheet1!$D$1</c:f>
              <c:strCache>
                <c:ptCount val="1"/>
                <c:pt idx="0">
                  <c:v>serial 0.01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Sheet1!$D$2:$D$9</c:f>
              <c:numCache>
                <c:formatCode>General</c:formatCode>
                <c:ptCount val="8"/>
                <c:pt idx="0">
                  <c:v>1</c:v>
                </c:pt>
                <c:pt idx="1">
                  <c:v>1.9801980198019802</c:v>
                </c:pt>
                <c:pt idx="2">
                  <c:v>3.883495145631068</c:v>
                </c:pt>
                <c:pt idx="3">
                  <c:v>7.4766355140186915</c:v>
                </c:pt>
                <c:pt idx="4">
                  <c:v>13.913043478260871</c:v>
                </c:pt>
                <c:pt idx="5">
                  <c:v>24.427480916030532</c:v>
                </c:pt>
                <c:pt idx="6">
                  <c:v>39.263803680981596</c:v>
                </c:pt>
                <c:pt idx="7">
                  <c:v>56.387665198237883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2D7C-4A0C-9B7D-1C98B6D53D61}"/>
            </c:ext>
          </c:extLst>
        </c:ser>
        <c:ser>
          <c:idx val="3"/>
          <c:order val="2"/>
          <c:tx>
            <c:strRef>
              <c:f>Sheet1!$E$1</c:f>
              <c:strCache>
                <c:ptCount val="1"/>
                <c:pt idx="0">
                  <c:v>serial 0.001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Sheet1!$E$2:$E$9</c:f>
              <c:numCache>
                <c:formatCode>General</c:formatCode>
                <c:ptCount val="8"/>
                <c:pt idx="0">
                  <c:v>1</c:v>
                </c:pt>
                <c:pt idx="1">
                  <c:v>1.9980019980019983</c:v>
                </c:pt>
                <c:pt idx="2">
                  <c:v>3.9880358923230315</c:v>
                </c:pt>
                <c:pt idx="3">
                  <c:v>7.9443892750744798</c:v>
                </c:pt>
                <c:pt idx="4">
                  <c:v>15.763546798029559</c:v>
                </c:pt>
                <c:pt idx="5">
                  <c:v>31.037827352085358</c:v>
                </c:pt>
                <c:pt idx="6">
                  <c:v>60.206961429915339</c:v>
                </c:pt>
                <c:pt idx="7">
                  <c:v>113.57586512866015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2D7C-4A0C-9B7D-1C98B6D53D61}"/>
            </c:ext>
          </c:extLst>
        </c:ser>
        <c:ser>
          <c:idx val="4"/>
          <c:order val="3"/>
          <c:tx>
            <c:strRef>
              <c:f>Sheet1!$F$1</c:f>
              <c:strCache>
                <c:ptCount val="1"/>
                <c:pt idx="0">
                  <c:v>perfect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Sheet1!$F$2:$F$9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2D7C-4A0C-9B7D-1C98B6D53D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64846584"/>
        <c:axId val="406701416"/>
      </c:scatterChart>
      <c:valAx>
        <c:axId val="364846584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406701416"/>
        <c:crosses val="autoZero"/>
        <c:crossBetween val="midCat"/>
        <c:majorUnit val="4"/>
        <c:minorUnit val="4"/>
      </c:valAx>
      <c:valAx>
        <c:axId val="406701416"/>
        <c:scaling>
          <c:logBase val="2"/>
          <c:orientation val="minMax"/>
          <c:max val="128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64846584"/>
        <c:crosses val="autoZero"/>
        <c:crossBetween val="midCat"/>
        <c:majorUnit val="4"/>
        <c:minorUnit val="4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Sheet1!$G$1</c:f>
              <c:strCache>
                <c:ptCount val="1"/>
                <c:pt idx="0">
                  <c:v>reality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Sheet1!$G$2:$G$9</c:f>
              <c:numCache>
                <c:formatCode>General</c:formatCode>
                <c:ptCount val="8"/>
                <c:pt idx="0">
                  <c:v>1</c:v>
                </c:pt>
                <c:pt idx="1">
                  <c:v>1.8091135985321496</c:v>
                </c:pt>
                <c:pt idx="2">
                  <c:v>3.0311136603171156</c:v>
                </c:pt>
                <c:pt idx="3">
                  <c:v>4.5440254882709006</c:v>
                </c:pt>
                <c:pt idx="4">
                  <c:v>5.9375583125027385</c:v>
                </c:pt>
                <c:pt idx="5">
                  <c:v>6.6842160193842997</c:v>
                </c:pt>
                <c:pt idx="6">
                  <c:v>6.3981490346876209</c:v>
                </c:pt>
                <c:pt idx="7">
                  <c:v>4.9512220806312968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E35-4040-8010-52910994EC6C}"/>
            </c:ext>
          </c:extLst>
        </c:ser>
        <c:ser>
          <c:idx val="1"/>
          <c:order val="1"/>
          <c:tx>
            <c:strRef>
              <c:f>Sheet1!$H$1</c:f>
              <c:strCache>
                <c:ptCount val="1"/>
                <c:pt idx="0">
                  <c:v>Amdahl's law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Sheet1!$H$2:$H$9</c:f>
              <c:numCache>
                <c:formatCode>General</c:formatCode>
                <c:ptCount val="8"/>
                <c:pt idx="0">
                  <c:v>1</c:v>
                </c:pt>
                <c:pt idx="1">
                  <c:v>1.8181818181818181</c:v>
                </c:pt>
                <c:pt idx="2">
                  <c:v>3.0769230769230766</c:v>
                </c:pt>
                <c:pt idx="3">
                  <c:v>4.7058823529411757</c:v>
                </c:pt>
                <c:pt idx="4">
                  <c:v>6.4</c:v>
                </c:pt>
                <c:pt idx="5">
                  <c:v>7.8048780487804867</c:v>
                </c:pt>
                <c:pt idx="6">
                  <c:v>8.7671232876712324</c:v>
                </c:pt>
                <c:pt idx="7">
                  <c:v>9.3430656934306562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1E35-4040-8010-52910994EC6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06696712"/>
        <c:axId val="359173032"/>
      </c:scatterChart>
      <c:valAx>
        <c:axId val="406696712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359173032"/>
        <c:crosses val="autoZero"/>
        <c:crossBetween val="midCat"/>
        <c:minorUnit val="4"/>
      </c:valAx>
      <c:valAx>
        <c:axId val="359173032"/>
        <c:scaling>
          <c:logBase val="2"/>
          <c:orientation val="minMax"/>
          <c:max val="10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406696712"/>
        <c:crosses val="autoZero"/>
        <c:crossBetween val="midCat"/>
        <c:majorUnit val="2"/>
        <c:minorUnit val="2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Sheet1!$G$1</c:f>
              <c:strCache>
                <c:ptCount val="1"/>
                <c:pt idx="0">
                  <c:v>reality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Sheet1!$G$2:$G$9</c:f>
              <c:numCache>
                <c:formatCode>General</c:formatCode>
                <c:ptCount val="8"/>
                <c:pt idx="0">
                  <c:v>1</c:v>
                </c:pt>
                <c:pt idx="1">
                  <c:v>1.8091135985321496</c:v>
                </c:pt>
                <c:pt idx="2">
                  <c:v>3.0311136603171156</c:v>
                </c:pt>
                <c:pt idx="3">
                  <c:v>4.5440254882709006</c:v>
                </c:pt>
                <c:pt idx="4">
                  <c:v>5.9375583125027385</c:v>
                </c:pt>
                <c:pt idx="5">
                  <c:v>6.6842160193842997</c:v>
                </c:pt>
                <c:pt idx="6">
                  <c:v>6.3981490346876209</c:v>
                </c:pt>
                <c:pt idx="7">
                  <c:v>4.9512220806312968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465D-4592-BED5-D346B11B7D8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97906800"/>
        <c:axId val="419185240"/>
      </c:scatterChart>
      <c:valAx>
        <c:axId val="297906800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419185240"/>
        <c:crosses val="autoZero"/>
        <c:crossBetween val="midCat"/>
        <c:majorUnit val="4"/>
      </c:valAx>
      <c:valAx>
        <c:axId val="419185240"/>
        <c:scaling>
          <c:logBase val="2"/>
          <c:orientation val="minMax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97906800"/>
        <c:crosses val="autoZero"/>
        <c:crossBetween val="midCat"/>
        <c:majorUnit val="2"/>
      </c:valAx>
    </c:plotArea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Sheet1!$I$1</c:f>
              <c:strCache>
                <c:ptCount val="1"/>
                <c:pt idx="0">
                  <c:v>efficiency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Sheet1!$I$2:$I$9</c:f>
              <c:numCache>
                <c:formatCode>General</c:formatCode>
                <c:ptCount val="8"/>
                <c:pt idx="0">
                  <c:v>1</c:v>
                </c:pt>
                <c:pt idx="1">
                  <c:v>0.9045567992660748</c:v>
                </c:pt>
                <c:pt idx="2">
                  <c:v>0.7577784150792789</c:v>
                </c:pt>
                <c:pt idx="3">
                  <c:v>0.56800318603386257</c:v>
                </c:pt>
                <c:pt idx="4">
                  <c:v>0.37109739453142115</c:v>
                </c:pt>
                <c:pt idx="5">
                  <c:v>0.20888175060575936</c:v>
                </c:pt>
                <c:pt idx="6">
                  <c:v>9.9971078666994076E-2</c:v>
                </c:pt>
                <c:pt idx="7">
                  <c:v>3.8681422504932006E-2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B82-4843-941A-D5D0F867AB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19183672"/>
        <c:axId val="419189552"/>
      </c:scatterChart>
      <c:valAx>
        <c:axId val="419183672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419189552"/>
        <c:crosses val="autoZero"/>
        <c:crossBetween val="midCat"/>
        <c:majorUnit val="4"/>
        <c:minorUnit val="4"/>
      </c:valAx>
      <c:valAx>
        <c:axId val="419189552"/>
        <c:scaling>
          <c:orientation val="minMax"/>
          <c:max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419183672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6AAE95-D4FC-4D00-935A-EAE928727A56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979C76-3FF1-40F3-8C7E-1BB6B02B1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5525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979C76-3FF1-40F3-8C7E-1BB6B02B1C3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98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F3F78-F57F-4409-A41B-5EC46D4F404B}" type="datetime1">
              <a:rPr lang="nl-BE" smtClean="0"/>
              <a:t>17/01/2019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07636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29E61-52E3-412C-82EB-2F81B17C0AF1}" type="datetime1">
              <a:rPr lang="nl-BE" smtClean="0"/>
              <a:t>17/01/2019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99056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F1CEF-A38E-4001-89C6-F3FC7784F299}" type="datetime1">
              <a:rPr lang="nl-BE" smtClean="0"/>
              <a:t>17/01/2019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142307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rgbClr val="52BDEC"/>
                </a:solidFill>
              </a:defRPr>
            </a:lvl1pPr>
          </a:lstStyle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E84DB-AADA-4C3F-BF46-CA664A504479}" type="datetime1">
              <a:rPr lang="nl-BE" smtClean="0"/>
              <a:t>17/01/2019</a:t>
            </a:fld>
            <a:endParaRPr lang="nl-BE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6" name="Tijdelijke aanduiding voor tekst 2"/>
          <p:cNvSpPr>
            <a:spLocks noGrp="1"/>
          </p:cNvSpPr>
          <p:nvPr>
            <p:ph idx="1" hasCustomPrompt="1"/>
          </p:nvPr>
        </p:nvSpPr>
        <p:spPr>
          <a:xfrm>
            <a:off x="540000" y="1349999"/>
            <a:ext cx="8334000" cy="442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/>
            </a:lvl1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801129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53A43-C15C-4F05-9AD7-DB9DE837084D}" type="datetime1">
              <a:rPr lang="nl-BE" smtClean="0"/>
              <a:t>17/01/2019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6299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4D238-D949-4AEF-9753-A8B6EFA964A0}" type="datetime1">
              <a:rPr lang="nl-BE" smtClean="0"/>
              <a:t>17/01/2019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27990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34023-BF99-4AD0-835E-8125DA2B6664}" type="datetime1">
              <a:rPr lang="nl-BE" smtClean="0"/>
              <a:t>17/01/2019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08095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75A73-5C1D-406E-9444-3C5C58580E8E}" type="datetime1">
              <a:rPr lang="nl-BE" smtClean="0"/>
              <a:t>17/01/2019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35439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1FB2D-2E17-4D8F-A64A-4EB0C3D12494}" type="datetime1">
              <a:rPr lang="nl-BE" smtClean="0"/>
              <a:t>17/01/2019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03784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27D71-2267-4E44-9F33-05B60E5C7D9D}" type="datetime1">
              <a:rPr lang="nl-BE" smtClean="0"/>
              <a:t>17/01/2019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29425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F587C-96C8-4813-A767-3084061A3229}" type="datetime1">
              <a:rPr lang="nl-BE" smtClean="0"/>
              <a:t>17/01/2019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16512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21CF8-BBBB-4DFA-8713-49842AA07274}" type="datetime1">
              <a:rPr lang="nl-BE" smtClean="0"/>
              <a:t>17/01/2019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95472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BFABB5-0AB3-4CB6-A705-6887DEB1F9F2}" type="datetime1">
              <a:rPr lang="nl-BE" smtClean="0"/>
              <a:t>17/01/2019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4422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5.bin"/><Relationship Id="rId4" Type="http://schemas.openxmlformats.org/officeDocument/2006/relationships/image" Target="../media/image13.w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.png"/><Relationship Id="rId5" Type="http://schemas.openxmlformats.org/officeDocument/2006/relationships/image" Target="../media/image100.png"/><Relationship Id="rId4" Type="http://schemas.openxmlformats.org/officeDocument/2006/relationships/image" Target="../media/image90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ware.intel.com/en-us/articles/avoiding-and-identifying-false-sharing-among-threads" TargetMode="External"/><Relationship Id="rId7" Type="http://schemas.openxmlformats.org/officeDocument/2006/relationships/hyperlink" Target="https://godbolt.org/" TargetMode="External"/><Relationship Id="rId2" Type="http://schemas.openxmlformats.org/officeDocument/2006/relationships/hyperlink" Target="http://igoro.com/archive/gallery-of-processor-cache-effect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oftware.intel.com/en-us/blogs/2014/02/19/why-has-cpu-frequency-ceased-to-grow" TargetMode="External"/><Relationship Id="rId5" Type="http://schemas.openxmlformats.org/officeDocument/2006/relationships/hyperlink" Target="http://locklessinc.com/articles/vectorize/" TargetMode="External"/><Relationship Id="rId4" Type="http://schemas.openxmlformats.org/officeDocument/2006/relationships/hyperlink" Target="https://software.intel.com/sites/default/files/m/4/8/8/2/a/31848-CompilerAutovectorizationGuide.pdf" TargetMode="Externa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HPC efficiency considerations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415008"/>
          </a:xfrm>
        </p:spPr>
        <p:txBody>
          <a:bodyPr>
            <a:normAutofit/>
          </a:bodyPr>
          <a:lstStyle/>
          <a:p>
            <a:r>
              <a:rPr lang="en-US" dirty="0" smtClean="0"/>
              <a:t>Geert Jan Bex</a:t>
            </a:r>
            <a:br>
              <a:rPr lang="en-US" dirty="0" smtClean="0"/>
            </a:br>
            <a:r>
              <a:rPr lang="en-US" dirty="0" smtClean="0"/>
              <a:t> (</a:t>
            </a:r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75204" y="5445224"/>
            <a:ext cx="686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License</a:t>
            </a:r>
            <a:r>
              <a:rPr lang="en-US" dirty="0" smtClean="0"/>
              <a:t>: this presentation is released under the Creative Commons, see</a:t>
            </a:r>
            <a:br>
              <a:rPr lang="en-US" dirty="0" smtClean="0"/>
            </a:br>
            <a:r>
              <a:rPr lang="nl-BE" dirty="0">
                <a:hlinkClick r:id="rId3"/>
              </a:rPr>
              <a:t>http://creativecommons.org/publicdomain/zero/1.0</a:t>
            </a:r>
            <a:r>
              <a:rPr lang="nl-BE" dirty="0" smtClean="0">
                <a:hlinkClick r:id="rId3"/>
              </a:rPr>
              <a:t>/</a:t>
            </a:r>
            <a:r>
              <a:rPr lang="nl-BE" dirty="0" smtClean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849504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Strong scaling: oops!?!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Some parts of a program </a:t>
                </a:r>
                <a:r>
                  <a:rPr lang="en-US" dirty="0" err="1" smtClean="0"/>
                  <a:t>can not</a:t>
                </a:r>
                <a:r>
                  <a:rPr lang="en-US" dirty="0" smtClean="0"/>
                  <a:t> be parallelized (effectively)</a:t>
                </a:r>
              </a:p>
              <a:p>
                <a:pPr lvl="1"/>
                <a:r>
                  <a:rPr lang="en-US" dirty="0" smtClean="0"/>
                  <a:t>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endParaRPr lang="en-US" b="0" dirty="0" smtClean="0"/>
              </a:p>
              <a:p>
                <a:pPr lvl="1"/>
                <a:r>
                  <a:rPr lang="en-US" dirty="0" smtClean="0"/>
                  <a:t>b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ut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also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den>
                    </m:f>
                  </m:oMath>
                </a14:m>
                <a:endParaRPr lang="en-US" b="0" dirty="0" smtClean="0"/>
              </a:p>
              <a:p>
                <a:pPr lvl="1"/>
                <a:r>
                  <a:rPr lang="en-US" dirty="0" smtClean="0"/>
                  <a:t>and hence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𝑝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den>
                        </m:f>
                      </m:den>
                    </m:f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so even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→∞</m:t>
                    </m:r>
                  </m:oMath>
                </a14:m>
                <a:r>
                  <a:rPr lang="en-US" dirty="0" smtClean="0"/>
                  <a:t> one has</a:t>
                </a:r>
                <a:br>
                  <a:rPr lang="en-US" dirty="0" smtClean="0"/>
                </a:br>
                <a:r>
                  <a:rPr lang="en-US" dirty="0" smtClean="0"/>
                  <a:t>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∞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/>
                      </a:rPr>
                      <m:t>=1+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</m:den>
                    </m:f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830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5364088" y="2780928"/>
            <a:ext cx="3419398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Hard limit on speedup</a:t>
            </a:r>
            <a:br>
              <a:rPr lang="en-US" sz="2800" dirty="0" smtClean="0"/>
            </a:br>
            <a:r>
              <a:rPr lang="en-US" sz="2800" dirty="0" smtClean="0"/>
              <a:t>due to serial part:</a:t>
            </a:r>
            <a:br>
              <a:rPr lang="en-US" sz="2800" dirty="0" smtClean="0"/>
            </a:br>
            <a:r>
              <a:rPr lang="en-US" sz="2800" dirty="0" smtClean="0"/>
              <a:t>Amdahl's law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89090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Amdahl's law</a:t>
            </a:r>
            <a:endParaRPr lang="nl-BE" dirty="0"/>
          </a:p>
        </p:txBody>
      </p:sp>
      <p:grpSp>
        <p:nvGrpSpPr>
          <p:cNvPr id="9" name="Group 8"/>
          <p:cNvGrpSpPr/>
          <p:nvPr/>
        </p:nvGrpSpPr>
        <p:grpSpPr>
          <a:xfrm>
            <a:off x="1907706" y="2057400"/>
            <a:ext cx="4950294" cy="3109084"/>
            <a:chOff x="1907706" y="2057400"/>
            <a:chExt cx="4950294" cy="3109084"/>
          </a:xfrm>
        </p:grpSpPr>
        <p:sp>
          <p:nvSpPr>
            <p:cNvPr id="4" name="TextBox 3"/>
            <p:cNvSpPr txBox="1"/>
            <p:nvPr/>
          </p:nvSpPr>
          <p:spPr>
            <a:xfrm>
              <a:off x="3491880" y="4797152"/>
              <a:ext cx="13920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nr. processes</a:t>
              </a:r>
              <a:endParaRPr lang="nl-BE" dirty="0"/>
            </a:p>
          </p:txBody>
        </p:sp>
        <p:sp>
          <p:nvSpPr>
            <p:cNvPr id="5" name="TextBox 4"/>
            <p:cNvSpPr txBox="1"/>
            <p:nvPr/>
          </p:nvSpPr>
          <p:spPr>
            <a:xfrm rot="16200000">
              <a:off x="1596082" y="3220278"/>
              <a:ext cx="99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speedup</a:t>
              </a:r>
              <a:endParaRPr lang="nl-BE" dirty="0"/>
            </a:p>
          </p:txBody>
        </p:sp>
        <p:graphicFrame>
          <p:nvGraphicFramePr>
            <p:cNvPr id="6" name="Chart 5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687487585"/>
                </p:ext>
              </p:extLst>
            </p:nvPr>
          </p:nvGraphicFramePr>
          <p:xfrm>
            <a:off x="2286000" y="2057400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11560" y="5445224"/>
                <a:ext cx="2688941" cy="85561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nl-BE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nl-BE" sz="2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nl-BE" sz="2400" i="0" smtClean="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𝑆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/>
                            </a:rPr>
                            <m:t>=1+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𝑝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𝑠</m:t>
                                  </m:r>
                                </m:sub>
                              </m:sSub>
                            </m:den>
                          </m:f>
                        </m:e>
                      </m:func>
                    </m:oMath>
                  </m:oMathPara>
                </a14:m>
                <a:endParaRPr lang="nl-BE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5445224"/>
                <a:ext cx="2688941" cy="85561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131531" y="5445224"/>
                <a:ext cx="2060500" cy="5731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nl-BE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nl-BE" sz="2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nl-BE" sz="2400" i="0" smtClean="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𝐸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/>
                            </a:rPr>
                            <m:t>=0</m:t>
                          </m:r>
                        </m:e>
                      </m:func>
                    </m:oMath>
                  </m:oMathPara>
                </a14:m>
                <a:endParaRPr lang="nl-BE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1531" y="5445224"/>
                <a:ext cx="2060500" cy="57310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24431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 gets worse…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042792" cy="4525963"/>
          </a:xfrm>
        </p:spPr>
        <p:txBody>
          <a:bodyPr/>
          <a:lstStyle/>
          <a:p>
            <a:r>
              <a:rPr lang="en-US" dirty="0" smtClean="0"/>
              <a:t>Overhead!</a:t>
            </a:r>
          </a:p>
          <a:p>
            <a:pPr lvl="1"/>
            <a:r>
              <a:rPr lang="en-US" dirty="0" smtClean="0"/>
              <a:t>communication takes time</a:t>
            </a:r>
          </a:p>
          <a:p>
            <a:pPr lvl="2"/>
            <a:r>
              <a:rPr lang="en-US" dirty="0" smtClean="0"/>
              <a:t>finite bandwidth</a:t>
            </a:r>
          </a:p>
          <a:p>
            <a:pPr lvl="2"/>
            <a:r>
              <a:rPr lang="en-US" dirty="0" smtClean="0"/>
              <a:t>non-zero latency</a:t>
            </a:r>
          </a:p>
          <a:p>
            <a:pPr lvl="1"/>
            <a:r>
              <a:rPr lang="en-US" dirty="0" smtClean="0"/>
              <a:t>resource contention</a:t>
            </a:r>
          </a:p>
          <a:p>
            <a:pPr lvl="2"/>
            <a:r>
              <a:rPr lang="en-US" dirty="0" smtClean="0"/>
              <a:t>memory subsystem: L3 cache, RAM, QPI</a:t>
            </a:r>
          </a:p>
          <a:p>
            <a:pPr lvl="2"/>
            <a:r>
              <a:rPr lang="en-US" dirty="0" smtClean="0"/>
              <a:t>network access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4248474" y="2420888"/>
            <a:ext cx="4788022" cy="2972073"/>
            <a:chOff x="4139954" y="2780928"/>
            <a:chExt cx="4788022" cy="2972073"/>
          </a:xfrm>
        </p:grpSpPr>
        <p:graphicFrame>
          <p:nvGraphicFramePr>
            <p:cNvPr id="4" name="Chart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227075376"/>
                </p:ext>
              </p:extLst>
            </p:nvPr>
          </p:nvGraphicFramePr>
          <p:xfrm>
            <a:off x="4355976" y="2780928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5868144" y="5445224"/>
              <a:ext cx="1123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nr. processes</a:t>
              </a:r>
              <a:endParaRPr lang="nl-BE" sz="1400" dirty="0"/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3887321" y="3649267"/>
              <a:ext cx="8130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speedup</a:t>
              </a:r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16967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Picking the sweet spot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591815" y="1844824"/>
            <a:ext cx="4039684" cy="2540025"/>
            <a:chOff x="591815" y="1844824"/>
            <a:chExt cx="4039684" cy="2540025"/>
          </a:xfrm>
        </p:grpSpPr>
        <p:graphicFrame>
          <p:nvGraphicFramePr>
            <p:cNvPr id="6" name="Chart 5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541164566"/>
                </p:ext>
              </p:extLst>
            </p:nvPr>
          </p:nvGraphicFramePr>
          <p:xfrm>
            <a:off x="899592" y="1844824"/>
            <a:ext cx="3731907" cy="223914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7" name="TextBox 6"/>
            <p:cNvSpPr txBox="1"/>
            <p:nvPr/>
          </p:nvSpPr>
          <p:spPr>
            <a:xfrm>
              <a:off x="2339752" y="4077072"/>
              <a:ext cx="1123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nr. processes</a:t>
              </a:r>
              <a:endParaRPr lang="nl-BE" sz="1400" dirty="0"/>
            </a:p>
          </p:txBody>
        </p:sp>
        <p:sp>
          <p:nvSpPr>
            <p:cNvPr id="8" name="TextBox 7"/>
            <p:cNvSpPr txBox="1"/>
            <p:nvPr/>
          </p:nvSpPr>
          <p:spPr>
            <a:xfrm rot="16200000">
              <a:off x="339182" y="2724574"/>
              <a:ext cx="8130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speedup</a:t>
              </a:r>
              <a:endParaRPr lang="nl-BE" sz="14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210472" y="3861048"/>
            <a:ext cx="4682008" cy="2828057"/>
            <a:chOff x="4120208" y="3861048"/>
            <a:chExt cx="4682008" cy="2828057"/>
          </a:xfrm>
        </p:grpSpPr>
        <p:graphicFrame>
          <p:nvGraphicFramePr>
            <p:cNvPr id="5" name="Chart 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5710521"/>
                </p:ext>
              </p:extLst>
            </p:nvPr>
          </p:nvGraphicFramePr>
          <p:xfrm>
            <a:off x="4499992" y="3861048"/>
            <a:ext cx="4302224" cy="258133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9" name="TextBox 8"/>
            <p:cNvSpPr txBox="1"/>
            <p:nvPr/>
          </p:nvSpPr>
          <p:spPr>
            <a:xfrm>
              <a:off x="6400431" y="6381328"/>
              <a:ext cx="1123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nr. processes</a:t>
              </a:r>
              <a:endParaRPr lang="nl-BE" sz="1400" dirty="0"/>
            </a:p>
          </p:txBody>
        </p:sp>
        <p:sp>
          <p:nvSpPr>
            <p:cNvPr id="10" name="TextBox 9"/>
            <p:cNvSpPr txBox="1"/>
            <p:nvPr/>
          </p:nvSpPr>
          <p:spPr>
            <a:xfrm rot="16200000">
              <a:off x="3833976" y="4867361"/>
              <a:ext cx="8802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efficiency</a:t>
              </a:r>
              <a:endParaRPr lang="nl-BE" sz="14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635896" y="1556792"/>
            <a:ext cx="3357034" cy="523220"/>
            <a:chOff x="3635896" y="1556792"/>
            <a:chExt cx="3357034" cy="523220"/>
          </a:xfrm>
        </p:grpSpPr>
        <p:sp>
          <p:nvSpPr>
            <p:cNvPr id="13" name="TextBox 12"/>
            <p:cNvSpPr txBox="1"/>
            <p:nvPr/>
          </p:nvSpPr>
          <p:spPr>
            <a:xfrm>
              <a:off x="5220072" y="1556792"/>
              <a:ext cx="17728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FF0000"/>
                  </a:solidFill>
                </a:rPr>
                <a:t>sweet spot</a:t>
              </a:r>
              <a:endParaRPr lang="nl-BE" sz="2800" dirty="0">
                <a:solidFill>
                  <a:srgbClr val="FF0000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13" idx="1"/>
            </p:cNvCxnSpPr>
            <p:nvPr/>
          </p:nvCxnSpPr>
          <p:spPr>
            <a:xfrm flipH="1">
              <a:off x="3635896" y="1818402"/>
              <a:ext cx="1584176" cy="26161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Rectangle 16"/>
          <p:cNvSpPr/>
          <p:nvPr/>
        </p:nvSpPr>
        <p:spPr>
          <a:xfrm>
            <a:off x="4572000" y="4725144"/>
            <a:ext cx="4320480" cy="1296144"/>
          </a:xfrm>
          <a:prstGeom prst="rect">
            <a:avLst/>
          </a:prstGeom>
          <a:pattFill prst="wdUpDiag">
            <a:fgClr>
              <a:srgbClr val="FF000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18" name="Group 17"/>
          <p:cNvGrpSpPr/>
          <p:nvPr/>
        </p:nvGrpSpPr>
        <p:grpSpPr>
          <a:xfrm>
            <a:off x="6106501" y="2905780"/>
            <a:ext cx="2353931" cy="1603340"/>
            <a:chOff x="4638999" y="1556792"/>
            <a:chExt cx="2353931" cy="1603340"/>
          </a:xfrm>
        </p:grpSpPr>
        <p:sp>
          <p:nvSpPr>
            <p:cNvPr id="19" name="TextBox 18"/>
            <p:cNvSpPr txBox="1"/>
            <p:nvPr/>
          </p:nvSpPr>
          <p:spPr>
            <a:xfrm>
              <a:off x="5220072" y="1556792"/>
              <a:ext cx="17728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00B050"/>
                  </a:solidFill>
                </a:rPr>
                <a:t>sweet spot</a:t>
              </a:r>
              <a:endParaRPr lang="nl-BE" sz="2800" dirty="0">
                <a:solidFill>
                  <a:srgbClr val="00B050"/>
                </a:solidFill>
              </a:endParaRPr>
            </a:p>
          </p:txBody>
        </p:sp>
        <p:cxnSp>
          <p:nvCxnSpPr>
            <p:cNvPr id="20" name="Straight Arrow Connector 19"/>
            <p:cNvCxnSpPr>
              <a:stCxn id="19" idx="2"/>
            </p:cNvCxnSpPr>
            <p:nvPr/>
          </p:nvCxnSpPr>
          <p:spPr>
            <a:xfrm flipH="1">
              <a:off x="4638999" y="2080012"/>
              <a:ext cx="1467502" cy="108012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5377646" y="1709192"/>
            <a:ext cx="1615284" cy="360040"/>
            <a:chOff x="744214" y="1349152"/>
            <a:chExt cx="1615284" cy="360040"/>
          </a:xfrm>
        </p:grpSpPr>
        <p:cxnSp>
          <p:nvCxnSpPr>
            <p:cNvPr id="24" name="Straight Connector 23"/>
            <p:cNvCxnSpPr/>
            <p:nvPr/>
          </p:nvCxnSpPr>
          <p:spPr>
            <a:xfrm>
              <a:off x="899592" y="1349152"/>
              <a:ext cx="1459906" cy="3600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V="1">
              <a:off x="744214" y="1349152"/>
              <a:ext cx="1459906" cy="3600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5378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Weak scaling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Consider a system of "size"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𝑁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as before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endParaRPr lang="en-US" b="0" dirty="0" smtClean="0"/>
              </a:p>
              <a:p>
                <a:pPr lvl="1"/>
                <a:r>
                  <a:rPr lang="en-US" dirty="0" smtClean="0"/>
                  <a:t>but now assume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 smtClean="0"/>
                  <a:t> is independent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𝑁</m:t>
                    </m:r>
                  </m:oMath>
                </a14:m>
                <a:r>
                  <a:rPr lang="en-US" dirty="0" smtClean="0"/>
                  <a:t>, but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𝑁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𝜏</m:t>
                    </m:r>
                  </m:oMath>
                </a14:m>
                <a:endParaRPr lang="en-US" b="0" dirty="0" smtClean="0"/>
              </a:p>
              <a:p>
                <a:pPr lvl="1"/>
                <a:r>
                  <a:rPr lang="en-US" dirty="0" smtClean="0"/>
                  <a:t>now choose the number of processes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ea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𝑐𝑁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and hence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𝑝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den>
                        </m:f>
                      </m:den>
                    </m:f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𝜏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𝑐</m:t>
                            </m:r>
                          </m:den>
                        </m:f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𝜏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𝑐</m:t>
                            </m:r>
                          </m:den>
                        </m:f>
                      </m:den>
                    </m:f>
                    <m:r>
                      <a:rPr lang="en-US" b="0" i="1" smtClean="0">
                        <a:latin typeface="Cambria Math"/>
                        <a:ea typeface="Cambria Math"/>
                      </a:rPr>
                      <m:t>~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𝑛</m:t>
                    </m:r>
                  </m:oMath>
                </a14:m>
                <a:endParaRPr lang="nl-B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617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39552" y="5733256"/>
                <a:ext cx="5307479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/>
                  <a:t>Gustafson's law: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/>
                          </a:rPr>
                          <m:t>𝑁</m:t>
                        </m:r>
                      </m:e>
                    </m:d>
                    <m:r>
                      <a:rPr lang="en-US" sz="28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2</m:t>
                        </m:r>
                        <m:r>
                          <a:rPr lang="en-US" sz="28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</a:rPr>
                      <m:t>(2</m:t>
                    </m:r>
                    <m:r>
                      <a:rPr lang="en-US" sz="2800" b="0" i="1" smtClean="0">
                        <a:latin typeface="Cambria Math"/>
                      </a:rPr>
                      <m:t>𝑁</m:t>
                    </m:r>
                    <m:r>
                      <a:rPr lang="en-US" sz="2800" b="0" i="1" smtClean="0">
                        <a:latin typeface="Cambria Math"/>
                      </a:rPr>
                      <m:t>)</m:t>
                    </m:r>
                  </m:oMath>
                </a14:m>
                <a:endParaRPr lang="nl-BE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5733256"/>
                <a:ext cx="5307479" cy="523220"/>
              </a:xfrm>
              <a:prstGeom prst="rect">
                <a:avLst/>
              </a:prstGeom>
              <a:blipFill rotWithShape="1">
                <a:blip r:embed="rId3"/>
                <a:stretch>
                  <a:fillRect l="-2294" t="-9091" b="-306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6444208" y="5661248"/>
            <a:ext cx="1848198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Nice for</a:t>
            </a:r>
            <a:br>
              <a:rPr lang="en-US" sz="3200" dirty="0" smtClean="0"/>
            </a:br>
            <a:r>
              <a:rPr lang="en-US" sz="3200" dirty="0" smtClean="0"/>
              <a:t>scientists!</a:t>
            </a:r>
            <a:endParaRPr lang="nl-BE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19421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love Gustafson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Scientist are interested in</a:t>
            </a:r>
          </a:p>
          <a:p>
            <a:pPr lvl="1"/>
            <a:r>
              <a:rPr lang="en-US" dirty="0" smtClean="0"/>
              <a:t>studying larger systems/bigger data sets</a:t>
            </a:r>
          </a:p>
          <a:p>
            <a:pPr lvl="1"/>
            <a:r>
              <a:rPr lang="en-US" dirty="0" smtClean="0"/>
              <a:t>increasing precision/resolution</a:t>
            </a:r>
          </a:p>
          <a:p>
            <a:pPr lvl="1"/>
            <a:r>
              <a:rPr lang="en-US" dirty="0" smtClean="0"/>
              <a:t>more complex phenomena</a:t>
            </a:r>
          </a:p>
          <a:p>
            <a:pPr lvl="1"/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99898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Throughput computing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N</a:t>
            </a:r>
            <a:r>
              <a:rPr lang="en-US" dirty="0" smtClean="0"/>
              <a:t> independent tasks</a:t>
            </a:r>
          </a:p>
          <a:p>
            <a:r>
              <a:rPr lang="en-US" dirty="0" smtClean="0"/>
              <a:t>Total number of cores </a:t>
            </a:r>
            <a:r>
              <a:rPr lang="en-US" i="1" dirty="0" smtClean="0"/>
              <a:t>n</a:t>
            </a:r>
            <a:r>
              <a:rPr lang="en-US" dirty="0" smtClean="0"/>
              <a:t> &lt;&lt; </a:t>
            </a:r>
            <a:r>
              <a:rPr lang="en-US" i="1" dirty="0" smtClean="0"/>
              <a:t>N</a:t>
            </a:r>
          </a:p>
          <a:p>
            <a:r>
              <a:rPr lang="en-US" dirty="0" smtClean="0"/>
              <a:t>Execution time single task, 1 thread: </a:t>
            </a:r>
            <a:r>
              <a:rPr lang="en-US" i="1" dirty="0" smtClean="0"/>
              <a:t>t</a:t>
            </a:r>
            <a:r>
              <a:rPr lang="en-US" baseline="-25000" dirty="0" smtClean="0"/>
              <a:t>1</a:t>
            </a:r>
          </a:p>
          <a:p>
            <a:r>
              <a:rPr lang="en-US" dirty="0" smtClean="0"/>
              <a:t>Execution time single task, </a:t>
            </a:r>
            <a:r>
              <a:rPr lang="en-US" i="1" dirty="0" smtClean="0"/>
              <a:t>n</a:t>
            </a:r>
            <a:r>
              <a:rPr lang="en-US" dirty="0" smtClean="0"/>
              <a:t> threads: </a:t>
            </a:r>
            <a:r>
              <a:rPr lang="en-US" i="1" dirty="0" err="1" smtClean="0"/>
              <a:t>t</a:t>
            </a:r>
            <a:r>
              <a:rPr lang="en-US" i="1" baseline="-25000" dirty="0" err="1" smtClean="0"/>
              <a:t>n</a:t>
            </a:r>
            <a:endParaRPr lang="en-US" dirty="0" smtClean="0"/>
          </a:p>
          <a:p>
            <a:r>
              <a:rPr lang="en-US" dirty="0" smtClean="0"/>
              <a:t>Multithreading or not?</a:t>
            </a:r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3443146"/>
              </p:ext>
            </p:extLst>
          </p:nvPr>
        </p:nvGraphicFramePr>
        <p:xfrm>
          <a:off x="395536" y="4552763"/>
          <a:ext cx="1851796" cy="8969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6" name="Equation" r:id="rId3" imgW="812520" imgH="393480" progId="Equation.3">
                  <p:embed/>
                </p:oleObj>
              </mc:Choice>
              <mc:Fallback>
                <p:oleObj name="Equation" r:id="rId3" imgW="812520" imgH="393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5536" y="4552763"/>
                        <a:ext cx="1851796" cy="8969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8491832"/>
              </p:ext>
            </p:extLst>
          </p:nvPr>
        </p:nvGraphicFramePr>
        <p:xfrm>
          <a:off x="3175000" y="4508500"/>
          <a:ext cx="5673725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7" name="Equation" r:id="rId5" imgW="2489040" imgH="431640" progId="Equation.3">
                  <p:embed/>
                </p:oleObj>
              </mc:Choice>
              <mc:Fallback>
                <p:oleObj name="Equation" r:id="rId5" imgW="248904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75000" y="4508500"/>
                        <a:ext cx="5673725" cy="984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3275856" y="5775647"/>
            <a:ext cx="265277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However: memory?</a:t>
            </a:r>
            <a:endParaRPr lang="en-US" sz="2400" dirty="0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09643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Computer architecture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19342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334000" cy="584704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Compute node architecture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71600" y="1183631"/>
            <a:ext cx="7200800" cy="4608859"/>
          </a:xfrm>
          <a:prstGeom prst="rect">
            <a:avLst/>
          </a:prstGeom>
          <a:solidFill>
            <a:srgbClr val="116E8A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208112" y="1976066"/>
            <a:ext cx="1008112" cy="3312368"/>
            <a:chOff x="208112" y="1916832"/>
            <a:chExt cx="1008112" cy="3312368"/>
          </a:xfrm>
        </p:grpSpPr>
        <p:sp>
          <p:nvSpPr>
            <p:cNvPr id="7" name="Rectangle 6"/>
            <p:cNvSpPr/>
            <p:nvPr/>
          </p:nvSpPr>
          <p:spPr>
            <a:xfrm>
              <a:off x="208112" y="1916832"/>
              <a:ext cx="1008112" cy="504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DDR3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08112" y="2852936"/>
              <a:ext cx="1008112" cy="504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DDR3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08112" y="3789040"/>
              <a:ext cx="1008112" cy="504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DDR3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08112" y="4725144"/>
              <a:ext cx="1008112" cy="504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DDR3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7956376" y="1976066"/>
            <a:ext cx="1008112" cy="3312368"/>
            <a:chOff x="208112" y="1916832"/>
            <a:chExt cx="1008112" cy="3312368"/>
          </a:xfrm>
        </p:grpSpPr>
        <p:sp>
          <p:nvSpPr>
            <p:cNvPr id="13" name="Rectangle 12"/>
            <p:cNvSpPr/>
            <p:nvPr/>
          </p:nvSpPr>
          <p:spPr>
            <a:xfrm>
              <a:off x="208112" y="1916832"/>
              <a:ext cx="1008112" cy="504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DDR3</a:t>
              </a:r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08112" y="2852936"/>
              <a:ext cx="1008112" cy="504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DDR3</a:t>
              </a:r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8112" y="3789040"/>
              <a:ext cx="1008112" cy="504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DDR3</a:t>
              </a:r>
              <a:endParaRPr lang="en-US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08112" y="4725144"/>
              <a:ext cx="1008112" cy="504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DDR3</a:t>
              </a:r>
              <a:endParaRPr lang="en-US" dirty="0"/>
            </a:p>
          </p:txBody>
        </p:sp>
      </p:grpSp>
      <p:sp>
        <p:nvSpPr>
          <p:cNvPr id="17" name="Rectangle 16"/>
          <p:cNvSpPr/>
          <p:nvPr/>
        </p:nvSpPr>
        <p:spPr>
          <a:xfrm>
            <a:off x="4067624" y="2696146"/>
            <a:ext cx="1008432" cy="50405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QPI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4067624" y="3488234"/>
            <a:ext cx="1008432" cy="50405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QPI</a:t>
            </a:r>
            <a:endParaRPr lang="en-US" dirty="0"/>
          </a:p>
        </p:txBody>
      </p:sp>
      <p:grpSp>
        <p:nvGrpSpPr>
          <p:cNvPr id="65" name="Group 64"/>
          <p:cNvGrpSpPr/>
          <p:nvPr/>
        </p:nvGrpSpPr>
        <p:grpSpPr>
          <a:xfrm>
            <a:off x="3203848" y="3207404"/>
            <a:ext cx="720080" cy="633670"/>
            <a:chOff x="1331640" y="1772816"/>
            <a:chExt cx="720080" cy="792088"/>
          </a:xfrm>
        </p:grpSpPr>
        <p:sp>
          <p:nvSpPr>
            <p:cNvPr id="66" name="Rectangle 65"/>
            <p:cNvSpPr>
              <a:spLocks noChangeAspect="1"/>
            </p:cNvSpPr>
            <p:nvPr/>
          </p:nvSpPr>
          <p:spPr>
            <a:xfrm>
              <a:off x="1331640" y="2132856"/>
              <a:ext cx="720000" cy="432048"/>
            </a:xfrm>
            <a:prstGeom prst="rect">
              <a:avLst/>
            </a:prstGeom>
            <a:solidFill>
              <a:srgbClr val="E8B6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/>
                <a:t>core0</a:t>
              </a:r>
              <a:endParaRPr lang="en-US" sz="1200" b="1" dirty="0"/>
            </a:p>
          </p:txBody>
        </p:sp>
        <p:sp>
          <p:nvSpPr>
            <p:cNvPr id="67" name="Rectangle 66"/>
            <p:cNvSpPr>
              <a:spLocks noChangeAspect="1"/>
            </p:cNvSpPr>
            <p:nvPr/>
          </p:nvSpPr>
          <p:spPr>
            <a:xfrm>
              <a:off x="1331640" y="1772816"/>
              <a:ext cx="360000" cy="36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L1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68" name="Rectangle 67"/>
            <p:cNvSpPr>
              <a:spLocks noChangeAspect="1"/>
            </p:cNvSpPr>
            <p:nvPr/>
          </p:nvSpPr>
          <p:spPr>
            <a:xfrm>
              <a:off x="1691720" y="1772816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L2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117" name="TextBox 116"/>
          <p:cNvSpPr txBox="1"/>
          <p:nvPr/>
        </p:nvSpPr>
        <p:spPr>
          <a:xfrm>
            <a:off x="1943768" y="836712"/>
            <a:ext cx="16921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Socket 0</a:t>
            </a:r>
          </a:p>
          <a:p>
            <a:pPr algn="ctr"/>
            <a:r>
              <a:rPr lang="en-US" dirty="0" smtClean="0"/>
              <a:t>NUMA node 0</a:t>
            </a:r>
          </a:p>
          <a:p>
            <a:endParaRPr lang="en-US" dirty="0"/>
          </a:p>
        </p:txBody>
      </p:sp>
      <p:sp>
        <p:nvSpPr>
          <p:cNvPr id="118" name="TextBox 117"/>
          <p:cNvSpPr txBox="1"/>
          <p:nvPr/>
        </p:nvSpPr>
        <p:spPr>
          <a:xfrm>
            <a:off x="5670312" y="836712"/>
            <a:ext cx="16921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Socket 1</a:t>
            </a:r>
          </a:p>
          <a:p>
            <a:pPr algn="ctr"/>
            <a:r>
              <a:rPr lang="en-US" dirty="0" smtClean="0"/>
              <a:t>NUMA node 1</a:t>
            </a:r>
          </a:p>
          <a:p>
            <a:endParaRPr lang="en-US" dirty="0"/>
          </a:p>
        </p:txBody>
      </p:sp>
      <p:grpSp>
        <p:nvGrpSpPr>
          <p:cNvPr id="127" name="Group 126"/>
          <p:cNvGrpSpPr/>
          <p:nvPr/>
        </p:nvGrpSpPr>
        <p:grpSpPr>
          <a:xfrm>
            <a:off x="1187624" y="1472010"/>
            <a:ext cx="2880000" cy="4104456"/>
            <a:chOff x="1187624" y="1556792"/>
            <a:chExt cx="2880000" cy="4104456"/>
          </a:xfrm>
        </p:grpSpPr>
        <p:sp>
          <p:nvSpPr>
            <p:cNvPr id="5" name="Rectangle 4"/>
            <p:cNvSpPr/>
            <p:nvPr/>
          </p:nvSpPr>
          <p:spPr>
            <a:xfrm>
              <a:off x="1187624" y="1556792"/>
              <a:ext cx="2880000" cy="410445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339752" y="1772816"/>
              <a:ext cx="720080" cy="36724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L3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1331640" y="1772816"/>
              <a:ext cx="720080" cy="633670"/>
              <a:chOff x="1331640" y="1772816"/>
              <a:chExt cx="720080" cy="792088"/>
            </a:xfrm>
          </p:grpSpPr>
          <p:sp>
            <p:nvSpPr>
              <p:cNvPr id="24" name="Rectangle 23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core0</a:t>
                </a:r>
                <a:endParaRPr lang="en-US" sz="1200" b="1" dirty="0"/>
              </a:p>
            </p:txBody>
          </p:sp>
          <p:sp>
            <p:nvSpPr>
              <p:cNvPr id="26" name="Rectangle 25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L1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Rectangle 26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L2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1331640" y="2532501"/>
              <a:ext cx="720080" cy="633670"/>
              <a:chOff x="1331640" y="1772816"/>
              <a:chExt cx="720080" cy="792088"/>
            </a:xfrm>
          </p:grpSpPr>
          <p:sp>
            <p:nvSpPr>
              <p:cNvPr id="42" name="Rectangle 41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core1</a:t>
                </a:r>
                <a:endParaRPr lang="en-US" sz="1200" b="1" dirty="0"/>
              </a:p>
            </p:txBody>
          </p:sp>
          <p:sp>
            <p:nvSpPr>
              <p:cNvPr id="43" name="Rectangle 42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L1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Rectangle 43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L2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>
              <a:off x="1331640" y="3292186"/>
              <a:ext cx="720080" cy="633670"/>
              <a:chOff x="1331640" y="1772816"/>
              <a:chExt cx="720080" cy="792088"/>
            </a:xfrm>
          </p:grpSpPr>
          <p:sp>
            <p:nvSpPr>
              <p:cNvPr id="46" name="Rectangle 45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core2</a:t>
                </a:r>
                <a:endParaRPr lang="en-US" sz="1200" b="1" dirty="0"/>
              </a:p>
            </p:txBody>
          </p:sp>
          <p:sp>
            <p:nvSpPr>
              <p:cNvPr id="47" name="Rectangle 46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L1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Rectangle 47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L2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1331640" y="4051871"/>
              <a:ext cx="720080" cy="633670"/>
              <a:chOff x="1331640" y="1772816"/>
              <a:chExt cx="720080" cy="792088"/>
            </a:xfrm>
          </p:grpSpPr>
          <p:sp>
            <p:nvSpPr>
              <p:cNvPr id="50" name="Rectangle 49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core3</a:t>
                </a:r>
                <a:endParaRPr lang="en-US" sz="1200" b="1" dirty="0"/>
              </a:p>
            </p:txBody>
          </p:sp>
          <p:sp>
            <p:nvSpPr>
              <p:cNvPr id="51" name="Rectangle 50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L1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Rectangle 51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L2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1331640" y="4811554"/>
              <a:ext cx="720080" cy="633670"/>
              <a:chOff x="1331640" y="1772816"/>
              <a:chExt cx="720080" cy="792088"/>
            </a:xfrm>
          </p:grpSpPr>
          <p:sp>
            <p:nvSpPr>
              <p:cNvPr id="54" name="Rectangle 53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core4</a:t>
                </a:r>
                <a:endParaRPr lang="en-US" sz="1200" b="1" dirty="0"/>
              </a:p>
            </p:txBody>
          </p:sp>
          <p:sp>
            <p:nvSpPr>
              <p:cNvPr id="55" name="Rectangle 54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L1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Rectangle 55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L2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>
              <a:off x="3203848" y="1772816"/>
              <a:ext cx="720080" cy="633670"/>
              <a:chOff x="1331640" y="1772816"/>
              <a:chExt cx="720080" cy="792088"/>
            </a:xfrm>
          </p:grpSpPr>
          <p:sp>
            <p:nvSpPr>
              <p:cNvPr id="58" name="Rectangle 57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core5</a:t>
                </a:r>
                <a:endParaRPr lang="en-US" sz="1200" b="1" dirty="0"/>
              </a:p>
            </p:txBody>
          </p:sp>
          <p:sp>
            <p:nvSpPr>
              <p:cNvPr id="59" name="Rectangle 58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L1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Rectangle 59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L2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>
              <a:off x="3203848" y="2532501"/>
              <a:ext cx="720080" cy="633670"/>
              <a:chOff x="1331640" y="1772816"/>
              <a:chExt cx="720080" cy="792088"/>
            </a:xfrm>
          </p:grpSpPr>
          <p:sp>
            <p:nvSpPr>
              <p:cNvPr id="62" name="Rectangle 61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core6</a:t>
                </a:r>
                <a:endParaRPr lang="en-US" sz="1200" b="1" dirty="0"/>
              </a:p>
            </p:txBody>
          </p:sp>
          <p:sp>
            <p:nvSpPr>
              <p:cNvPr id="63" name="Rectangle 62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L1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Rectangle 63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L2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9" name="Group 68"/>
            <p:cNvGrpSpPr/>
            <p:nvPr/>
          </p:nvGrpSpPr>
          <p:grpSpPr>
            <a:xfrm>
              <a:off x="3203848" y="4051871"/>
              <a:ext cx="720080" cy="633670"/>
              <a:chOff x="1331640" y="1772816"/>
              <a:chExt cx="720080" cy="792088"/>
            </a:xfrm>
          </p:grpSpPr>
          <p:sp>
            <p:nvSpPr>
              <p:cNvPr id="70" name="Rectangle 69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core8</a:t>
                </a:r>
                <a:endParaRPr lang="en-US" sz="1200" b="1" dirty="0"/>
              </a:p>
            </p:txBody>
          </p:sp>
          <p:sp>
            <p:nvSpPr>
              <p:cNvPr id="71" name="Rectangle 70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L1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Rectangle 71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L2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3" name="Group 72"/>
            <p:cNvGrpSpPr/>
            <p:nvPr/>
          </p:nvGrpSpPr>
          <p:grpSpPr>
            <a:xfrm>
              <a:off x="3203848" y="4811554"/>
              <a:ext cx="720080" cy="633670"/>
              <a:chOff x="1331640" y="1772816"/>
              <a:chExt cx="720080" cy="792088"/>
            </a:xfrm>
          </p:grpSpPr>
          <p:sp>
            <p:nvSpPr>
              <p:cNvPr id="74" name="Rectangle 73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core9</a:t>
                </a:r>
                <a:endParaRPr lang="en-US" sz="1200" b="1" dirty="0"/>
              </a:p>
            </p:txBody>
          </p:sp>
          <p:sp>
            <p:nvSpPr>
              <p:cNvPr id="75" name="Rectangle 74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L1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6" name="Rectangle 75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L2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19" name="Group 118"/>
            <p:cNvGrpSpPr/>
            <p:nvPr/>
          </p:nvGrpSpPr>
          <p:grpSpPr>
            <a:xfrm>
              <a:off x="3203848" y="3292186"/>
              <a:ext cx="720080" cy="633670"/>
              <a:chOff x="1331640" y="1772816"/>
              <a:chExt cx="720080" cy="792088"/>
            </a:xfrm>
          </p:grpSpPr>
          <p:sp>
            <p:nvSpPr>
              <p:cNvPr id="120" name="Rectangle 119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core7</a:t>
                </a:r>
                <a:endParaRPr lang="en-US" sz="1200" b="1" dirty="0"/>
              </a:p>
            </p:txBody>
          </p:sp>
          <p:sp>
            <p:nvSpPr>
              <p:cNvPr id="121" name="Rectangle 120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L1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2" name="Rectangle 121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L2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29" name="Group 128"/>
          <p:cNvGrpSpPr/>
          <p:nvPr/>
        </p:nvGrpSpPr>
        <p:grpSpPr>
          <a:xfrm>
            <a:off x="5076376" y="1472010"/>
            <a:ext cx="2880000" cy="4104456"/>
            <a:chOff x="5076376" y="1556792"/>
            <a:chExt cx="2880000" cy="4104456"/>
          </a:xfrm>
        </p:grpSpPr>
        <p:grpSp>
          <p:nvGrpSpPr>
            <p:cNvPr id="78" name="Group 77"/>
            <p:cNvGrpSpPr/>
            <p:nvPr/>
          </p:nvGrpSpPr>
          <p:grpSpPr>
            <a:xfrm>
              <a:off x="5076376" y="1556792"/>
              <a:ext cx="2880000" cy="4104456"/>
              <a:chOff x="1187624" y="1556792"/>
              <a:chExt cx="2880000" cy="4104456"/>
            </a:xfrm>
          </p:grpSpPr>
          <p:sp>
            <p:nvSpPr>
              <p:cNvPr id="79" name="Rectangle 78"/>
              <p:cNvSpPr/>
              <p:nvPr/>
            </p:nvSpPr>
            <p:spPr>
              <a:xfrm>
                <a:off x="1187624" y="1556792"/>
                <a:ext cx="2880000" cy="4104456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2339752" y="1772816"/>
                <a:ext cx="720080" cy="3672408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L3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81" name="Group 80"/>
              <p:cNvGrpSpPr/>
              <p:nvPr/>
            </p:nvGrpSpPr>
            <p:grpSpPr>
              <a:xfrm>
                <a:off x="1331640" y="1772816"/>
                <a:ext cx="720080" cy="633670"/>
                <a:chOff x="1331640" y="1772816"/>
                <a:chExt cx="720080" cy="792088"/>
              </a:xfrm>
            </p:grpSpPr>
            <p:sp>
              <p:nvSpPr>
                <p:cNvPr id="114" name="Rectangle 113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 smtClean="0"/>
                    <a:t>core10</a:t>
                  </a:r>
                  <a:endParaRPr lang="en-US" sz="1200" b="1" dirty="0"/>
                </a:p>
              </p:txBody>
            </p:sp>
            <p:sp>
              <p:nvSpPr>
                <p:cNvPr id="115" name="Rectangle 114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L1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6" name="Rectangle 115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L2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2" name="Group 81"/>
              <p:cNvGrpSpPr/>
              <p:nvPr/>
            </p:nvGrpSpPr>
            <p:grpSpPr>
              <a:xfrm>
                <a:off x="1331640" y="2532501"/>
                <a:ext cx="720080" cy="633670"/>
                <a:chOff x="1331640" y="1772816"/>
                <a:chExt cx="720080" cy="792088"/>
              </a:xfrm>
            </p:grpSpPr>
            <p:sp>
              <p:nvSpPr>
                <p:cNvPr id="111" name="Rectangle 110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 smtClean="0"/>
                    <a:t>core11</a:t>
                  </a:r>
                  <a:endParaRPr lang="en-US" sz="1200" b="1" dirty="0"/>
                </a:p>
              </p:txBody>
            </p:sp>
            <p:sp>
              <p:nvSpPr>
                <p:cNvPr id="112" name="Rectangle 111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L1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3" name="Rectangle 112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L2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3" name="Group 82"/>
              <p:cNvGrpSpPr/>
              <p:nvPr/>
            </p:nvGrpSpPr>
            <p:grpSpPr>
              <a:xfrm>
                <a:off x="1331640" y="3292186"/>
                <a:ext cx="720080" cy="633670"/>
                <a:chOff x="1331640" y="1772816"/>
                <a:chExt cx="720080" cy="792088"/>
              </a:xfrm>
            </p:grpSpPr>
            <p:sp>
              <p:nvSpPr>
                <p:cNvPr id="108" name="Rectangle 107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 smtClean="0"/>
                    <a:t>core12</a:t>
                  </a:r>
                  <a:endParaRPr lang="en-US" sz="1200" b="1" dirty="0"/>
                </a:p>
              </p:txBody>
            </p:sp>
            <p:sp>
              <p:nvSpPr>
                <p:cNvPr id="109" name="Rectangle 108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L1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0" name="Rectangle 109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L2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4" name="Group 83"/>
              <p:cNvGrpSpPr/>
              <p:nvPr/>
            </p:nvGrpSpPr>
            <p:grpSpPr>
              <a:xfrm>
                <a:off x="1331640" y="4051871"/>
                <a:ext cx="720080" cy="633670"/>
                <a:chOff x="1331640" y="1772816"/>
                <a:chExt cx="720080" cy="792088"/>
              </a:xfrm>
            </p:grpSpPr>
            <p:sp>
              <p:nvSpPr>
                <p:cNvPr id="105" name="Rectangle 104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 smtClean="0"/>
                    <a:t>core13</a:t>
                  </a:r>
                  <a:endParaRPr lang="en-US" sz="1200" b="1" dirty="0"/>
                </a:p>
              </p:txBody>
            </p:sp>
            <p:sp>
              <p:nvSpPr>
                <p:cNvPr id="106" name="Rectangle 105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L1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7" name="Rectangle 106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L2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5" name="Group 84"/>
              <p:cNvGrpSpPr/>
              <p:nvPr/>
            </p:nvGrpSpPr>
            <p:grpSpPr>
              <a:xfrm>
                <a:off x="1331640" y="4811554"/>
                <a:ext cx="720080" cy="633670"/>
                <a:chOff x="1331640" y="1772816"/>
                <a:chExt cx="720080" cy="792088"/>
              </a:xfrm>
            </p:grpSpPr>
            <p:sp>
              <p:nvSpPr>
                <p:cNvPr id="102" name="Rectangle 101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 smtClean="0"/>
                    <a:t>core14</a:t>
                  </a:r>
                  <a:endParaRPr lang="en-US" sz="1200" b="1" dirty="0"/>
                </a:p>
              </p:txBody>
            </p:sp>
            <p:sp>
              <p:nvSpPr>
                <p:cNvPr id="103" name="Rectangle 102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L1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4" name="Rectangle 103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L2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6" name="Group 85"/>
              <p:cNvGrpSpPr/>
              <p:nvPr/>
            </p:nvGrpSpPr>
            <p:grpSpPr>
              <a:xfrm>
                <a:off x="3203848" y="1772816"/>
                <a:ext cx="720080" cy="633670"/>
                <a:chOff x="1331640" y="1772816"/>
                <a:chExt cx="720080" cy="792088"/>
              </a:xfrm>
            </p:grpSpPr>
            <p:sp>
              <p:nvSpPr>
                <p:cNvPr id="99" name="Rectangle 98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 smtClean="0"/>
                    <a:t>core15</a:t>
                  </a:r>
                  <a:endParaRPr lang="en-US" sz="1200" b="1" dirty="0"/>
                </a:p>
              </p:txBody>
            </p:sp>
            <p:sp>
              <p:nvSpPr>
                <p:cNvPr id="100" name="Rectangle 99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L1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1" name="Rectangle 100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L2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7" name="Group 86"/>
              <p:cNvGrpSpPr/>
              <p:nvPr/>
            </p:nvGrpSpPr>
            <p:grpSpPr>
              <a:xfrm>
                <a:off x="3203848" y="2532501"/>
                <a:ext cx="720080" cy="633670"/>
                <a:chOff x="1331640" y="1772816"/>
                <a:chExt cx="720080" cy="792088"/>
              </a:xfrm>
            </p:grpSpPr>
            <p:sp>
              <p:nvSpPr>
                <p:cNvPr id="96" name="Rectangle 95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 smtClean="0"/>
                    <a:t>core16</a:t>
                  </a:r>
                  <a:endParaRPr lang="en-US" sz="1200" b="1" dirty="0"/>
                </a:p>
              </p:txBody>
            </p:sp>
            <p:sp>
              <p:nvSpPr>
                <p:cNvPr id="97" name="Rectangle 96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L1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8" name="Rectangle 97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L2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8" name="Group 87"/>
              <p:cNvGrpSpPr/>
              <p:nvPr/>
            </p:nvGrpSpPr>
            <p:grpSpPr>
              <a:xfrm>
                <a:off x="3203848" y="4051871"/>
                <a:ext cx="720080" cy="633670"/>
                <a:chOff x="1331640" y="1772816"/>
                <a:chExt cx="720080" cy="792088"/>
              </a:xfrm>
            </p:grpSpPr>
            <p:sp>
              <p:nvSpPr>
                <p:cNvPr id="93" name="Rectangle 92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 smtClean="0"/>
                    <a:t>core18</a:t>
                  </a:r>
                  <a:endParaRPr lang="en-US" sz="1200" b="1" dirty="0"/>
                </a:p>
              </p:txBody>
            </p:sp>
            <p:sp>
              <p:nvSpPr>
                <p:cNvPr id="94" name="Rectangle 93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L1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5" name="Rectangle 94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L2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9" name="Group 88"/>
              <p:cNvGrpSpPr/>
              <p:nvPr/>
            </p:nvGrpSpPr>
            <p:grpSpPr>
              <a:xfrm>
                <a:off x="3203848" y="4811554"/>
                <a:ext cx="720080" cy="633670"/>
                <a:chOff x="1331640" y="1772816"/>
                <a:chExt cx="720080" cy="792088"/>
              </a:xfrm>
            </p:grpSpPr>
            <p:sp>
              <p:nvSpPr>
                <p:cNvPr id="90" name="Rectangle 89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 smtClean="0"/>
                    <a:t>core19</a:t>
                  </a:r>
                  <a:endParaRPr lang="en-US" sz="1200" b="1" dirty="0"/>
                </a:p>
              </p:txBody>
            </p:sp>
            <p:sp>
              <p:nvSpPr>
                <p:cNvPr id="91" name="Rectangle 90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L1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2" name="Rectangle 91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L2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123" name="Group 122"/>
            <p:cNvGrpSpPr/>
            <p:nvPr/>
          </p:nvGrpSpPr>
          <p:grpSpPr>
            <a:xfrm>
              <a:off x="7079457" y="3286323"/>
              <a:ext cx="720080" cy="633670"/>
              <a:chOff x="1331640" y="1772816"/>
              <a:chExt cx="720080" cy="792088"/>
            </a:xfrm>
          </p:grpSpPr>
          <p:sp>
            <p:nvSpPr>
              <p:cNvPr id="124" name="Rectangle 123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core17</a:t>
                </a:r>
                <a:endParaRPr lang="en-US" sz="1200" b="1" dirty="0"/>
              </a:p>
            </p:txBody>
          </p:sp>
          <p:sp>
            <p:nvSpPr>
              <p:cNvPr id="125" name="Rectangle 124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L1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6" name="Rectangle 125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L2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30" name="Rectangle 129"/>
          <p:cNvSpPr/>
          <p:nvPr/>
        </p:nvSpPr>
        <p:spPr>
          <a:xfrm>
            <a:off x="1547664" y="5646147"/>
            <a:ext cx="396104" cy="73285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IB</a:t>
            </a:r>
            <a:endParaRPr lang="en-US" sz="1200" b="1" dirty="0"/>
          </a:p>
        </p:txBody>
      </p:sp>
      <p:sp>
        <p:nvSpPr>
          <p:cNvPr id="3" name="Rectangle 2"/>
          <p:cNvSpPr/>
          <p:nvPr/>
        </p:nvSpPr>
        <p:spPr>
          <a:xfrm>
            <a:off x="2195736" y="5648474"/>
            <a:ext cx="431888" cy="73285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I/O</a:t>
            </a:r>
            <a:endParaRPr lang="en-US" sz="1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18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533095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9922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80163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hierarchy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39341"/>
            <a:ext cx="8229600" cy="4525963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Data transport takes time!</a:t>
            </a:r>
          </a:p>
          <a:p>
            <a:r>
              <a:rPr lang="en-US" dirty="0" smtClean="0"/>
              <a:t>RAM</a:t>
            </a:r>
          </a:p>
          <a:p>
            <a:pPr lvl="1"/>
            <a:r>
              <a:rPr lang="en-US" dirty="0" smtClean="0"/>
              <a:t>size: 64 GB+</a:t>
            </a:r>
          </a:p>
          <a:p>
            <a:pPr lvl="1"/>
            <a:r>
              <a:rPr lang="en-US" dirty="0" smtClean="0"/>
              <a:t>latency: 150 cycles</a:t>
            </a:r>
          </a:p>
          <a:p>
            <a:r>
              <a:rPr lang="en-US" dirty="0" smtClean="0"/>
              <a:t>L3 cache</a:t>
            </a:r>
          </a:p>
          <a:p>
            <a:pPr lvl="1"/>
            <a:r>
              <a:rPr lang="en-US" dirty="0" smtClean="0"/>
              <a:t>size: 25 MB+</a:t>
            </a:r>
          </a:p>
          <a:p>
            <a:pPr lvl="1"/>
            <a:r>
              <a:rPr lang="en-US" dirty="0" smtClean="0"/>
              <a:t>latency: 50 cycles</a:t>
            </a:r>
          </a:p>
          <a:p>
            <a:r>
              <a:rPr lang="en-US" dirty="0" smtClean="0"/>
              <a:t>L2 cache</a:t>
            </a:r>
          </a:p>
          <a:p>
            <a:pPr lvl="1"/>
            <a:r>
              <a:rPr lang="en-US" dirty="0" smtClean="0"/>
              <a:t>size: 256 kb</a:t>
            </a:r>
          </a:p>
          <a:p>
            <a:pPr lvl="1"/>
            <a:r>
              <a:rPr lang="en-US" dirty="0" smtClean="0"/>
              <a:t>latency: 20 cycles</a:t>
            </a:r>
          </a:p>
          <a:p>
            <a:r>
              <a:rPr lang="en-US" dirty="0" smtClean="0"/>
              <a:t>L1 cache</a:t>
            </a:r>
          </a:p>
          <a:p>
            <a:pPr lvl="1"/>
            <a:r>
              <a:rPr lang="en-US" dirty="0" smtClean="0"/>
              <a:t>size: 32 kb data + 32 kb instruction</a:t>
            </a:r>
          </a:p>
          <a:p>
            <a:pPr lvl="1"/>
            <a:r>
              <a:rPr lang="en-US" dirty="0" smtClean="0"/>
              <a:t>latency: 5 cycles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44008" y="1484784"/>
            <a:ext cx="326999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Bandwidth: 130 GB/s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4644008" y="2251752"/>
            <a:ext cx="326999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QPI incurs 10 % loss</a:t>
            </a:r>
            <a:endParaRPr lang="en-US" sz="2800" dirty="0"/>
          </a:p>
        </p:txBody>
      </p:sp>
      <p:grpSp>
        <p:nvGrpSpPr>
          <p:cNvPr id="8" name="Group 7"/>
          <p:cNvGrpSpPr/>
          <p:nvPr/>
        </p:nvGrpSpPr>
        <p:grpSpPr>
          <a:xfrm>
            <a:off x="3203848" y="3284984"/>
            <a:ext cx="2961261" cy="504056"/>
            <a:chOff x="3203848" y="3284984"/>
            <a:chExt cx="2961261" cy="504056"/>
          </a:xfrm>
        </p:grpSpPr>
        <p:sp>
          <p:nvSpPr>
            <p:cNvPr id="6" name="TextBox 5"/>
            <p:cNvSpPr txBox="1"/>
            <p:nvPr/>
          </p:nvSpPr>
          <p:spPr>
            <a:xfrm>
              <a:off x="3428805" y="3326918"/>
              <a:ext cx="27363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on average: 3 MB/core</a:t>
              </a:r>
              <a:endParaRPr lang="en-US" dirty="0"/>
            </a:p>
          </p:txBody>
        </p:sp>
        <p:sp>
          <p:nvSpPr>
            <p:cNvPr id="7" name="Right Brace 6"/>
            <p:cNvSpPr/>
            <p:nvPr/>
          </p:nvSpPr>
          <p:spPr>
            <a:xfrm>
              <a:off x="3203848" y="3284984"/>
              <a:ext cx="144016" cy="504056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29845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hierarchy timings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68760"/>
            <a:ext cx="7884368" cy="5434115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2267744" y="4797152"/>
            <a:ext cx="1152128" cy="1008112"/>
            <a:chOff x="2267744" y="4797152"/>
            <a:chExt cx="1152128" cy="1008112"/>
          </a:xfrm>
        </p:grpSpPr>
        <p:cxnSp>
          <p:nvCxnSpPr>
            <p:cNvPr id="5" name="Straight Arrow Connector 4"/>
            <p:cNvCxnSpPr>
              <a:stCxn id="6" idx="3"/>
            </p:cNvCxnSpPr>
            <p:nvPr/>
          </p:nvCxnSpPr>
          <p:spPr>
            <a:xfrm>
              <a:off x="2965371" y="4981818"/>
              <a:ext cx="454501" cy="82344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2267744" y="4797152"/>
              <a:ext cx="697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32 kb</a:t>
              </a:r>
              <a:endParaRPr lang="en-US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402443" y="3818880"/>
            <a:ext cx="1241565" cy="978272"/>
            <a:chOff x="2106299" y="4826992"/>
            <a:chExt cx="1241565" cy="978272"/>
          </a:xfrm>
        </p:grpSpPr>
        <p:cxnSp>
          <p:nvCxnSpPr>
            <p:cNvPr id="10" name="Straight Arrow Connector 9"/>
            <p:cNvCxnSpPr>
              <a:stCxn id="11" idx="3"/>
            </p:cNvCxnSpPr>
            <p:nvPr/>
          </p:nvCxnSpPr>
          <p:spPr>
            <a:xfrm>
              <a:off x="2920946" y="5011658"/>
              <a:ext cx="426918" cy="79360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2106299" y="4826992"/>
              <a:ext cx="8146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256 kb</a:t>
              </a:r>
              <a:endParaRPr lang="en-US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028598" y="3318851"/>
            <a:ext cx="1241565" cy="978272"/>
            <a:chOff x="2106299" y="4826992"/>
            <a:chExt cx="1241565" cy="978272"/>
          </a:xfrm>
        </p:grpSpPr>
        <p:cxnSp>
          <p:nvCxnSpPr>
            <p:cNvPr id="15" name="Straight Arrow Connector 14"/>
            <p:cNvCxnSpPr>
              <a:stCxn id="16" idx="3"/>
            </p:cNvCxnSpPr>
            <p:nvPr/>
          </p:nvCxnSpPr>
          <p:spPr>
            <a:xfrm>
              <a:off x="2896900" y="5011658"/>
              <a:ext cx="450964" cy="79360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2106299" y="4826992"/>
              <a:ext cx="7906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16 </a:t>
              </a:r>
              <a:r>
                <a:rPr lang="en-US" dirty="0"/>
                <a:t>M</a:t>
              </a:r>
              <a:r>
                <a:rPr lang="en-US" dirty="0" smtClean="0"/>
                <a:t>b</a:t>
              </a:r>
              <a:endParaRPr lang="en-US" dirty="0"/>
            </a:p>
          </p:txBody>
        </p:sp>
      </p:grp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21</a:t>
            </a:fld>
            <a:endParaRPr lang="nl-BE"/>
          </a:p>
        </p:txBody>
      </p:sp>
      <p:grpSp>
        <p:nvGrpSpPr>
          <p:cNvPr id="12" name="Group 11"/>
          <p:cNvGrpSpPr/>
          <p:nvPr/>
        </p:nvGrpSpPr>
        <p:grpSpPr>
          <a:xfrm>
            <a:off x="899592" y="1417638"/>
            <a:ext cx="2520279" cy="4819674"/>
            <a:chOff x="899592" y="1417638"/>
            <a:chExt cx="2520279" cy="4819674"/>
          </a:xfrm>
        </p:grpSpPr>
        <p:sp>
          <p:nvSpPr>
            <p:cNvPr id="4" name="Rectangle 3"/>
            <p:cNvSpPr/>
            <p:nvPr/>
          </p:nvSpPr>
          <p:spPr>
            <a:xfrm>
              <a:off x="899592" y="1417638"/>
              <a:ext cx="2520279" cy="4819674"/>
            </a:xfrm>
            <a:prstGeom prst="rect">
              <a:avLst/>
            </a:prstGeom>
            <a:solidFill>
              <a:srgbClr val="4F81BD">
                <a:alpha val="2117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979712" y="1988840"/>
              <a:ext cx="470000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L1</a:t>
              </a:r>
              <a:endParaRPr lang="en-US" sz="24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419872" y="1412776"/>
            <a:ext cx="1351713" cy="4819674"/>
            <a:chOff x="3419872" y="1412776"/>
            <a:chExt cx="1351713" cy="4819674"/>
          </a:xfrm>
        </p:grpSpPr>
        <p:sp>
          <p:nvSpPr>
            <p:cNvPr id="18" name="Rectangle 17"/>
            <p:cNvSpPr/>
            <p:nvPr/>
          </p:nvSpPr>
          <p:spPr>
            <a:xfrm>
              <a:off x="3419872" y="1412776"/>
              <a:ext cx="1351713" cy="4819674"/>
            </a:xfrm>
            <a:prstGeom prst="rect">
              <a:avLst/>
            </a:prstGeom>
            <a:solidFill>
              <a:srgbClr val="C00000">
                <a:alpha val="2117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875585" y="1988840"/>
              <a:ext cx="470000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L2</a:t>
              </a:r>
              <a:endParaRPr lang="en-US" sz="2400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767242" y="1412776"/>
            <a:ext cx="2808312" cy="4819674"/>
            <a:chOff x="4767242" y="1412776"/>
            <a:chExt cx="2808312" cy="4819674"/>
          </a:xfrm>
        </p:grpSpPr>
        <p:sp>
          <p:nvSpPr>
            <p:cNvPr id="19" name="Rectangle 18"/>
            <p:cNvSpPr/>
            <p:nvPr/>
          </p:nvSpPr>
          <p:spPr>
            <a:xfrm>
              <a:off x="4767242" y="1412776"/>
              <a:ext cx="2808312" cy="4819674"/>
            </a:xfrm>
            <a:prstGeom prst="rect">
              <a:avLst/>
            </a:prstGeom>
            <a:solidFill>
              <a:srgbClr val="00B050">
                <a:alpha val="2117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940152" y="1988840"/>
              <a:ext cx="470000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L3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679391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179512" y="5013176"/>
            <a:ext cx="3724096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 a[n];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 n;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f(a[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Transport 64 byte at once:</a:t>
            </a:r>
            <a:br>
              <a:rPr lang="en-US" dirty="0" smtClean="0"/>
            </a:br>
            <a:r>
              <a:rPr lang="en-US" dirty="0" smtClean="0"/>
              <a:t>RAM </a:t>
            </a:r>
            <a:r>
              <a:rPr lang="en-US" dirty="0" smtClean="0">
                <a:sym typeface="Symbol" panose="05050102010706020507" pitchFamily="18" charset="2"/>
              </a:rPr>
              <a:t></a:t>
            </a:r>
            <a:r>
              <a:rPr lang="en-US" dirty="0" smtClean="0"/>
              <a:t> L3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 smtClean="0"/>
              <a:t> L2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 smtClean="0"/>
              <a:t> L1</a:t>
            </a:r>
          </a:p>
          <a:p>
            <a:pPr lvl="1"/>
            <a:r>
              <a:rPr lang="en-US" dirty="0" smtClean="0"/>
              <a:t>cache line</a:t>
            </a:r>
          </a:p>
          <a:p>
            <a:pPr lvl="1"/>
            <a:r>
              <a:rPr lang="en-US" dirty="0" smtClean="0"/>
              <a:t>8 double or 16 single precision</a:t>
            </a:r>
          </a:p>
          <a:p>
            <a:r>
              <a:rPr lang="en-US" dirty="0" smtClean="0"/>
              <a:t>Data structure layout is critical!</a:t>
            </a:r>
          </a:p>
          <a:p>
            <a:pPr lvl="1"/>
            <a:r>
              <a:rPr lang="en-US" dirty="0" smtClean="0"/>
              <a:t>access to contiguous data</a:t>
            </a:r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2965990" y="5085184"/>
            <a:ext cx="4917326" cy="411266"/>
            <a:chOff x="2483768" y="4745926"/>
            <a:chExt cx="4917326" cy="411266"/>
          </a:xfrm>
        </p:grpSpPr>
        <p:sp>
          <p:nvSpPr>
            <p:cNvPr id="4" name="Rectangle 3"/>
            <p:cNvSpPr/>
            <p:nvPr/>
          </p:nvSpPr>
          <p:spPr>
            <a:xfrm>
              <a:off x="2483768" y="4787860"/>
              <a:ext cx="4896544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082342" y="4787860"/>
              <a:ext cx="6767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a[i-1]</a:t>
              </a:r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722724" y="4787860"/>
              <a:ext cx="4892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a[</a:t>
              </a:r>
              <a:r>
                <a:rPr lang="en-US" dirty="0" err="1" smtClean="0"/>
                <a:t>i</a:t>
              </a:r>
              <a:r>
                <a:rPr lang="en-US" dirty="0" smtClean="0"/>
                <a:t>]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211960" y="4787860"/>
              <a:ext cx="7216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a[i+1]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434504" y="4787860"/>
              <a:ext cx="7216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a[i+7]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030621" y="4787860"/>
              <a:ext cx="7216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a[i+8]</a:t>
              </a:r>
              <a:endParaRPr lang="en-US" dirty="0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687122" y="4777469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4283968" y="4776370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4860032" y="4776370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3131840" y="4786761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5497713" y="4776370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6084168" y="4776370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6690676" y="4787860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5020724" y="4745926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2483768" y="4786761"/>
              <a:ext cx="489654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2504550" y="5157192"/>
              <a:ext cx="489654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6892932" y="4745926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627784" y="4745926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179735" y="5568458"/>
            <a:ext cx="2386655" cy="483274"/>
            <a:chOff x="3748739" y="5373216"/>
            <a:chExt cx="2386655" cy="483274"/>
          </a:xfrm>
        </p:grpSpPr>
        <p:sp>
          <p:nvSpPr>
            <p:cNvPr id="27" name="Left Brace 26"/>
            <p:cNvSpPr/>
            <p:nvPr/>
          </p:nvSpPr>
          <p:spPr>
            <a:xfrm rot="16200000">
              <a:off x="4870059" y="4251896"/>
              <a:ext cx="144016" cy="2386655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386002" y="5487158"/>
              <a:ext cx="1122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cache line</a:t>
              </a:r>
              <a:endParaRPr lang="en-US" dirty="0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5364088" y="2060848"/>
            <a:ext cx="3483326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 exploited: effective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>
                <a:sym typeface="Symbol" panose="05050102010706020507" pitchFamily="18" charset="2"/>
              </a:rPr>
              <a:t> </a:t>
            </a:r>
            <a:r>
              <a:rPr lang="en-US" sz="2000" dirty="0" smtClean="0"/>
              <a:t>memory bandwidth/8 or 16</a:t>
            </a:r>
          </a:p>
          <a:p>
            <a:r>
              <a:rPr lang="en-US" sz="2000" dirty="0" smtClean="0">
                <a:sym typeface="Symbol" panose="05050102010706020507" pitchFamily="18" charset="2"/>
              </a:rPr>
              <a:t>     </a:t>
            </a:r>
            <a:r>
              <a:rPr lang="en-US" sz="2000" dirty="0" smtClean="0"/>
              <a:t>cache size/8 or 16</a:t>
            </a:r>
            <a:endParaRPr lang="en-US" sz="2000" dirty="0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22</a:t>
            </a:fld>
            <a:endParaRPr lang="nl-BE"/>
          </a:p>
        </p:txBody>
      </p:sp>
      <p:grpSp>
        <p:nvGrpSpPr>
          <p:cNvPr id="32" name="Group 31"/>
          <p:cNvGrpSpPr/>
          <p:nvPr/>
        </p:nvGrpSpPr>
        <p:grpSpPr>
          <a:xfrm>
            <a:off x="6566390" y="5568458"/>
            <a:ext cx="2386655" cy="483274"/>
            <a:chOff x="3748739" y="5373216"/>
            <a:chExt cx="2386655" cy="483274"/>
          </a:xfrm>
        </p:grpSpPr>
        <p:sp>
          <p:nvSpPr>
            <p:cNvPr id="33" name="Left Brace 32"/>
            <p:cNvSpPr/>
            <p:nvPr/>
          </p:nvSpPr>
          <p:spPr>
            <a:xfrm rot="16200000">
              <a:off x="4870059" y="4251896"/>
              <a:ext cx="144016" cy="2386655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386002" y="5487158"/>
              <a:ext cx="1122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cache line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98710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" grpId="0" uiExpand="1" build="p"/>
      <p:bldP spid="3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line timings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23</a:t>
            </a:fld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61620"/>
            <a:ext cx="8213003" cy="5659855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2339752" y="2060848"/>
            <a:ext cx="1440160" cy="856597"/>
            <a:chOff x="2267744" y="4309887"/>
            <a:chExt cx="1440160" cy="856597"/>
          </a:xfrm>
        </p:grpSpPr>
        <p:cxnSp>
          <p:nvCxnSpPr>
            <p:cNvPr id="8" name="Straight Arrow Connector 7"/>
            <p:cNvCxnSpPr>
              <a:stCxn id="9" idx="3"/>
            </p:cNvCxnSpPr>
            <p:nvPr/>
          </p:nvCxnSpPr>
          <p:spPr>
            <a:xfrm flipV="1">
              <a:off x="3273789" y="4309887"/>
              <a:ext cx="434115" cy="67193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2267744" y="4797152"/>
              <a:ext cx="10060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stride 16</a:t>
              </a:r>
              <a:endParaRPr lang="en-US" dirty="0"/>
            </a:p>
          </p:txBody>
        </p:sp>
      </p:grpSp>
      <p:sp>
        <p:nvSpPr>
          <p:cNvPr id="25" name="Rectangle 24"/>
          <p:cNvSpPr/>
          <p:nvPr/>
        </p:nvSpPr>
        <p:spPr>
          <a:xfrm>
            <a:off x="806802" y="1227924"/>
            <a:ext cx="3041648" cy="5009387"/>
          </a:xfrm>
          <a:prstGeom prst="rect">
            <a:avLst/>
          </a:prstGeom>
          <a:solidFill>
            <a:srgbClr val="C00000">
              <a:alpha val="1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817193" y="1567377"/>
            <a:ext cx="2962719" cy="2639609"/>
            <a:chOff x="817193" y="1567377"/>
            <a:chExt cx="2962719" cy="2639609"/>
          </a:xfrm>
        </p:grpSpPr>
        <p:sp>
          <p:nvSpPr>
            <p:cNvPr id="11" name="TextBox 10"/>
            <p:cNvSpPr txBox="1"/>
            <p:nvPr/>
          </p:nvSpPr>
          <p:spPr>
            <a:xfrm>
              <a:off x="1173079" y="3375989"/>
              <a:ext cx="2334357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less work, almost</a:t>
              </a:r>
              <a:br>
                <a:rPr lang="en-US" sz="2400" dirty="0" smtClean="0"/>
              </a:br>
              <a:r>
                <a:rPr lang="en-US" sz="2400" dirty="0" smtClean="0"/>
                <a:t>equal time!</a:t>
              </a:r>
              <a:endParaRPr lang="en-US" sz="2400" dirty="0"/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817193" y="1567377"/>
              <a:ext cx="360040" cy="1808612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V="1">
              <a:off x="3507436" y="1935796"/>
              <a:ext cx="272476" cy="1440193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1173078" y="4365104"/>
            <a:ext cx="2334357" cy="1569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memory bound,</a:t>
            </a:r>
          </a:p>
          <a:p>
            <a:r>
              <a:rPr lang="en-US" sz="2400" dirty="0" smtClean="0"/>
              <a:t>equal number</a:t>
            </a:r>
          </a:p>
          <a:p>
            <a:r>
              <a:rPr lang="en-US" sz="2400" dirty="0" smtClean="0"/>
              <a:t>of cache lines</a:t>
            </a:r>
          </a:p>
          <a:p>
            <a:r>
              <a:rPr lang="en-US" sz="2400" dirty="0" smtClean="0"/>
              <a:t>to fetch</a:t>
            </a:r>
            <a:endParaRPr lang="en-US" sz="2400" dirty="0"/>
          </a:p>
        </p:txBody>
      </p:sp>
      <p:sp>
        <p:nvSpPr>
          <p:cNvPr id="26" name="Rectangle 25"/>
          <p:cNvSpPr/>
          <p:nvPr/>
        </p:nvSpPr>
        <p:spPr>
          <a:xfrm>
            <a:off x="3848450" y="1227924"/>
            <a:ext cx="4495450" cy="5009387"/>
          </a:xfrm>
          <a:prstGeom prst="rect">
            <a:avLst/>
          </a:prstGeom>
          <a:solidFill>
            <a:srgbClr val="00B050">
              <a:alpha val="1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752025" y="1417638"/>
            <a:ext cx="4185761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a[n];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 n;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+= K)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a[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*= 3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3848450" y="2060848"/>
            <a:ext cx="3061645" cy="3839453"/>
            <a:chOff x="609916" y="367533"/>
            <a:chExt cx="3143228" cy="3839453"/>
          </a:xfrm>
        </p:grpSpPr>
        <p:sp>
          <p:nvSpPr>
            <p:cNvPr id="19" name="TextBox 18"/>
            <p:cNvSpPr txBox="1"/>
            <p:nvPr/>
          </p:nvSpPr>
          <p:spPr>
            <a:xfrm>
              <a:off x="1173079" y="3375989"/>
              <a:ext cx="2580065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less work, less</a:t>
              </a:r>
              <a:br>
                <a:rPr lang="en-US" sz="2400" dirty="0" smtClean="0"/>
              </a:br>
              <a:r>
                <a:rPr lang="en-US" sz="2400" dirty="0" smtClean="0"/>
                <a:t>cache lines to fetch</a:t>
              </a:r>
              <a:endParaRPr lang="en-US" sz="2400" dirty="0"/>
            </a:p>
          </p:txBody>
        </p:sp>
        <p:cxnSp>
          <p:nvCxnSpPr>
            <p:cNvPr id="20" name="Straight Connector 19"/>
            <p:cNvCxnSpPr/>
            <p:nvPr/>
          </p:nvCxnSpPr>
          <p:spPr>
            <a:xfrm flipH="1" flipV="1">
              <a:off x="609916" y="367533"/>
              <a:ext cx="567317" cy="3008457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42257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17" grpId="0" animBg="1"/>
      <p:bldP spid="2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Multidimensional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Ordering of 2D/3D/… arrays</a:t>
            </a:r>
          </a:p>
          <a:p>
            <a:pPr lvl="1"/>
            <a:r>
              <a:rPr lang="en-US" dirty="0" smtClean="0"/>
              <a:t>by row: C/C++</a:t>
            </a:r>
          </a:p>
          <a:p>
            <a:pPr lvl="1"/>
            <a:r>
              <a:rPr lang="en-US" dirty="0" smtClean="0"/>
              <a:t>by column: Fortran, </a:t>
            </a:r>
            <a:r>
              <a:rPr lang="en-US" dirty="0" err="1" smtClean="0"/>
              <a:t>Matlab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24</a:t>
            </a:fld>
            <a:endParaRPr lang="nl-BE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2691166"/>
              </p:ext>
            </p:extLst>
          </p:nvPr>
        </p:nvGraphicFramePr>
        <p:xfrm>
          <a:off x="611560" y="3212976"/>
          <a:ext cx="1656184" cy="15791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7" name="Equation" r:id="rId3" imgW="1091880" imgH="1041120" progId="Equation.3">
                  <p:embed/>
                </p:oleObj>
              </mc:Choice>
              <mc:Fallback>
                <p:oleObj name="Equation" r:id="rId3" imgW="1091880" imgH="104112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1560" y="3212976"/>
                        <a:ext cx="1656184" cy="15791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4" name="Group 43"/>
          <p:cNvGrpSpPr/>
          <p:nvPr/>
        </p:nvGrpSpPr>
        <p:grpSpPr>
          <a:xfrm>
            <a:off x="3131840" y="3665806"/>
            <a:ext cx="4917326" cy="411266"/>
            <a:chOff x="3131840" y="3356992"/>
            <a:chExt cx="4917326" cy="411266"/>
          </a:xfrm>
        </p:grpSpPr>
        <p:grpSp>
          <p:nvGrpSpPr>
            <p:cNvPr id="6" name="Group 5"/>
            <p:cNvGrpSpPr/>
            <p:nvPr/>
          </p:nvGrpSpPr>
          <p:grpSpPr>
            <a:xfrm>
              <a:off x="3131840" y="3356992"/>
              <a:ext cx="4917326" cy="411266"/>
              <a:chOff x="4047162" y="2780928"/>
              <a:chExt cx="4917326" cy="411266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4047162" y="2822862"/>
                <a:ext cx="4896544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4684730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r>
                  <a:rPr lang="en-US" baseline="-25000" dirty="0" smtClean="0"/>
                  <a:t>1,1</a:t>
                </a:r>
                <a:endParaRPr lang="en-US" baseline="-25000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5286118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r>
                  <a:rPr lang="en-US" baseline="-25000" dirty="0" smtClean="0"/>
                  <a:t>1,2</a:t>
                </a:r>
                <a:endParaRPr lang="en-US" baseline="-25000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5844872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r>
                  <a:rPr lang="en-US" baseline="-25000" dirty="0" smtClean="0"/>
                  <a:t>1,3</a:t>
                </a:r>
                <a:endParaRPr lang="en-US" baseline="-25000" dirty="0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7110560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r>
                  <a:rPr lang="en-US" baseline="-25000" dirty="0" smtClean="0"/>
                  <a:t>2,2</a:t>
                </a:r>
                <a:endParaRPr lang="en-US" baseline="-25000" dirty="0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7668344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r>
                  <a:rPr lang="en-US" baseline="-25000" dirty="0" smtClean="0"/>
                  <a:t>2,3</a:t>
                </a:r>
                <a:endParaRPr lang="en-US" baseline="-25000" dirty="0"/>
              </a:p>
            </p:txBody>
          </p:sp>
          <p:cxnSp>
            <p:nvCxnSpPr>
              <p:cNvPr id="13" name="Straight Connector 12"/>
              <p:cNvCxnSpPr/>
              <p:nvPr/>
            </p:nvCxnSpPr>
            <p:spPr>
              <a:xfrm>
                <a:off x="5250516" y="2812471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5847362" y="281137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6423426" y="281137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4695234" y="2821763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7061107" y="281137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7647562" y="281137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8254070" y="282286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4047162" y="2821763"/>
                <a:ext cx="489654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4067944" y="3192194"/>
                <a:ext cx="489654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/>
              <p:cNvSpPr txBox="1"/>
              <p:nvPr/>
            </p:nvSpPr>
            <p:spPr>
              <a:xfrm>
                <a:off x="8456326" y="2780928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en-US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4191178" y="2780928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en-US" dirty="0"/>
              </a:p>
            </p:txBody>
          </p:sp>
        </p:grpSp>
        <p:sp>
          <p:nvSpPr>
            <p:cNvPr id="24" name="TextBox 23"/>
            <p:cNvSpPr txBox="1"/>
            <p:nvPr/>
          </p:nvSpPr>
          <p:spPr>
            <a:xfrm>
              <a:off x="5521320" y="3398926"/>
              <a:ext cx="4908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r>
                <a:rPr lang="en-US" baseline="-25000" dirty="0" smtClean="0"/>
                <a:t>2,1</a:t>
              </a:r>
              <a:endParaRPr lang="en-US" baseline="-25000" dirty="0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3131840" y="5610022"/>
            <a:ext cx="4917326" cy="411266"/>
            <a:chOff x="3131840" y="4817934"/>
            <a:chExt cx="4917326" cy="411266"/>
          </a:xfrm>
        </p:grpSpPr>
        <p:grpSp>
          <p:nvGrpSpPr>
            <p:cNvPr id="25" name="Group 24"/>
            <p:cNvGrpSpPr/>
            <p:nvPr/>
          </p:nvGrpSpPr>
          <p:grpSpPr>
            <a:xfrm>
              <a:off x="3131840" y="4817934"/>
              <a:ext cx="4917326" cy="411266"/>
              <a:chOff x="4047162" y="2780928"/>
              <a:chExt cx="4917326" cy="411266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4047162" y="2822862"/>
                <a:ext cx="4896544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4684730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r>
                  <a:rPr lang="en-US" baseline="-25000" dirty="0" smtClean="0"/>
                  <a:t>1,1</a:t>
                </a:r>
                <a:endParaRPr lang="en-US" baseline="-25000" dirty="0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5286118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r>
                  <a:rPr lang="en-US" baseline="-25000" dirty="0" smtClean="0"/>
                  <a:t>2,1</a:t>
                </a:r>
                <a:endParaRPr lang="en-US" baseline="-25000" dirty="0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5844872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r>
                  <a:rPr lang="en-US" baseline="-25000" dirty="0" smtClean="0"/>
                  <a:t>3,1</a:t>
                </a:r>
                <a:endParaRPr lang="en-US" baseline="-25000" dirty="0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7110560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r>
                  <a:rPr lang="en-US" baseline="-25000" dirty="0" smtClean="0"/>
                  <a:t>2,2</a:t>
                </a:r>
                <a:endParaRPr lang="en-US" baseline="-25000" dirty="0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7668344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r>
                  <a:rPr lang="en-US" baseline="-25000" dirty="0" smtClean="0"/>
                  <a:t>3,2</a:t>
                </a:r>
                <a:endParaRPr lang="en-US" baseline="-25000" dirty="0"/>
              </a:p>
            </p:txBody>
          </p:sp>
          <p:cxnSp>
            <p:nvCxnSpPr>
              <p:cNvPr id="32" name="Straight Connector 31"/>
              <p:cNvCxnSpPr/>
              <p:nvPr/>
            </p:nvCxnSpPr>
            <p:spPr>
              <a:xfrm>
                <a:off x="5250516" y="2812471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5847362" y="281137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6423426" y="281137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4695234" y="2821763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7061107" y="281137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7647562" y="281137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8254070" y="282286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4047162" y="2821763"/>
                <a:ext cx="489654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4067944" y="3192194"/>
                <a:ext cx="489654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Box 40"/>
              <p:cNvSpPr txBox="1"/>
              <p:nvPr/>
            </p:nvSpPr>
            <p:spPr>
              <a:xfrm>
                <a:off x="8456326" y="2780928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en-US" dirty="0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4191178" y="2780928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en-US" dirty="0"/>
              </a:p>
            </p:txBody>
          </p:sp>
        </p:grpSp>
        <p:sp>
          <p:nvSpPr>
            <p:cNvPr id="43" name="TextBox 42"/>
            <p:cNvSpPr txBox="1"/>
            <p:nvPr/>
          </p:nvSpPr>
          <p:spPr>
            <a:xfrm>
              <a:off x="5521320" y="4859868"/>
              <a:ext cx="4908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r>
                <a:rPr lang="en-US" baseline="-25000" dirty="0" smtClean="0"/>
                <a:t>1,2</a:t>
              </a:r>
              <a:endParaRPr lang="en-US" baseline="-25000" dirty="0"/>
            </a:p>
          </p:txBody>
        </p:sp>
      </p:grpSp>
      <p:graphicFrame>
        <p:nvGraphicFramePr>
          <p:cNvPr id="54" name="Object 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5012352"/>
              </p:ext>
            </p:extLst>
          </p:nvPr>
        </p:nvGraphicFramePr>
        <p:xfrm>
          <a:off x="611560" y="5090208"/>
          <a:ext cx="1656184" cy="15791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8" name="Equation" r:id="rId5" imgW="1091880" imgH="1041120" progId="Equation.3">
                  <p:embed/>
                </p:oleObj>
              </mc:Choice>
              <mc:Fallback>
                <p:oleObj name="Equation" r:id="rId5" imgW="1091880" imgH="104112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1560" y="5090208"/>
                        <a:ext cx="1656184" cy="15791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1" name="Group 60"/>
          <p:cNvGrpSpPr/>
          <p:nvPr/>
        </p:nvGrpSpPr>
        <p:grpSpPr>
          <a:xfrm>
            <a:off x="755576" y="3429000"/>
            <a:ext cx="3297982" cy="1253753"/>
            <a:chOff x="755576" y="3429000"/>
            <a:chExt cx="3297982" cy="1253753"/>
          </a:xfrm>
        </p:grpSpPr>
        <p:grpSp>
          <p:nvGrpSpPr>
            <p:cNvPr id="53" name="Group 52"/>
            <p:cNvGrpSpPr/>
            <p:nvPr/>
          </p:nvGrpSpPr>
          <p:grpSpPr>
            <a:xfrm>
              <a:off x="755576" y="3429000"/>
              <a:ext cx="1368152" cy="606138"/>
              <a:chOff x="755576" y="3429000"/>
              <a:chExt cx="1368152" cy="606138"/>
            </a:xfrm>
          </p:grpSpPr>
          <p:cxnSp>
            <p:nvCxnSpPr>
              <p:cNvPr id="47" name="Straight Connector 46"/>
              <p:cNvCxnSpPr/>
              <p:nvPr/>
            </p:nvCxnSpPr>
            <p:spPr>
              <a:xfrm>
                <a:off x="755576" y="3429000"/>
                <a:ext cx="1368152" cy="0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flipV="1">
                <a:off x="827584" y="4015455"/>
                <a:ext cx="1296144" cy="19683"/>
              </a:xfrm>
              <a:prstGeom prst="line">
                <a:avLst/>
              </a:prstGeom>
              <a:ln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 flipH="1">
                <a:off x="755576" y="3429000"/>
                <a:ext cx="1368152" cy="606138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9" name="TextBox 58"/>
            <p:cNvSpPr txBox="1"/>
            <p:nvPr/>
          </p:nvSpPr>
          <p:spPr>
            <a:xfrm>
              <a:off x="2555776" y="4221088"/>
              <a:ext cx="14977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row-major</a:t>
              </a:r>
              <a:endParaRPr lang="en-US" sz="2400" dirty="0"/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797510" y="5229200"/>
            <a:ext cx="3702068" cy="1368152"/>
            <a:chOff x="797510" y="5229200"/>
            <a:chExt cx="3702068" cy="1368152"/>
          </a:xfrm>
        </p:grpSpPr>
        <p:grpSp>
          <p:nvGrpSpPr>
            <p:cNvPr id="55" name="Group 54"/>
            <p:cNvGrpSpPr/>
            <p:nvPr/>
          </p:nvGrpSpPr>
          <p:grpSpPr>
            <a:xfrm rot="16200000" flipH="1">
              <a:off x="416503" y="5610207"/>
              <a:ext cx="1368152" cy="606138"/>
              <a:chOff x="755576" y="3429000"/>
              <a:chExt cx="1368152" cy="606138"/>
            </a:xfrm>
          </p:grpSpPr>
          <p:cxnSp>
            <p:nvCxnSpPr>
              <p:cNvPr id="56" name="Straight Connector 55"/>
              <p:cNvCxnSpPr/>
              <p:nvPr/>
            </p:nvCxnSpPr>
            <p:spPr>
              <a:xfrm>
                <a:off x="755576" y="3429000"/>
                <a:ext cx="1368152" cy="0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 flipV="1">
                <a:off x="827584" y="4015455"/>
                <a:ext cx="1296144" cy="19683"/>
              </a:xfrm>
              <a:prstGeom prst="line">
                <a:avLst/>
              </a:prstGeom>
              <a:ln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 flipH="1">
                <a:off x="755576" y="3429000"/>
                <a:ext cx="1368152" cy="606138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0" name="TextBox 59"/>
            <p:cNvSpPr txBox="1"/>
            <p:nvPr/>
          </p:nvSpPr>
          <p:spPr>
            <a:xfrm>
              <a:off x="2555776" y="6135687"/>
              <a:ext cx="19438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column-major</a:t>
              </a:r>
              <a:endParaRPr lang="en-US" sz="2400" dirty="0"/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5255625" y="4412827"/>
            <a:ext cx="348563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Access in "wrong" order:</a:t>
            </a:r>
            <a:br>
              <a:rPr lang="en-US" sz="2400" dirty="0" smtClean="0"/>
            </a:br>
            <a:r>
              <a:rPr lang="en-US" sz="2400" dirty="0" smtClean="0"/>
              <a:t>performance degradation!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854596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179512" y="2249577"/>
            <a:ext cx="4647426" cy="163121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particle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double x, y, z, m;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q;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particle particles[n];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AoS</a:t>
            </a:r>
            <a:r>
              <a:rPr lang="en-US" dirty="0" smtClean="0"/>
              <a:t> versus </a:t>
            </a:r>
            <a:r>
              <a:rPr lang="en-US" dirty="0" err="1" smtClean="0"/>
              <a:t>SoA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Array of </a:t>
            </a:r>
            <a:r>
              <a:rPr lang="en-US" dirty="0" err="1" smtClean="0"/>
              <a:t>Structs</a:t>
            </a:r>
            <a:r>
              <a:rPr lang="en-US" dirty="0" smtClean="0"/>
              <a:t> versus </a:t>
            </a:r>
            <a:r>
              <a:rPr lang="en-US" dirty="0" err="1" smtClean="0"/>
              <a:t>Struct</a:t>
            </a:r>
            <a:r>
              <a:rPr lang="en-US" dirty="0" smtClean="0"/>
              <a:t> of Arrays?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25</a:t>
            </a:fld>
            <a:endParaRPr lang="nl-BE"/>
          </a:p>
        </p:txBody>
      </p:sp>
      <p:sp>
        <p:nvSpPr>
          <p:cNvPr id="25" name="TextBox 24"/>
          <p:cNvSpPr txBox="1"/>
          <p:nvPr/>
        </p:nvSpPr>
        <p:spPr>
          <a:xfrm>
            <a:off x="179512" y="4390072"/>
            <a:ext cx="4647426" cy="163121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particles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double x[n], y[n], z[n],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m[n];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q[n];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grpSp>
        <p:nvGrpSpPr>
          <p:cNvPr id="57" name="Group 56"/>
          <p:cNvGrpSpPr/>
          <p:nvPr/>
        </p:nvGrpSpPr>
        <p:grpSpPr>
          <a:xfrm>
            <a:off x="4047162" y="5308462"/>
            <a:ext cx="4917326" cy="987330"/>
            <a:chOff x="4047162" y="5393998"/>
            <a:chExt cx="4917326" cy="987330"/>
          </a:xfrm>
        </p:grpSpPr>
        <p:grpSp>
          <p:nvGrpSpPr>
            <p:cNvPr id="49" name="Group 48"/>
            <p:cNvGrpSpPr/>
            <p:nvPr/>
          </p:nvGrpSpPr>
          <p:grpSpPr>
            <a:xfrm>
              <a:off x="4047162" y="5393998"/>
              <a:ext cx="4917326" cy="411266"/>
              <a:chOff x="4047162" y="5393998"/>
              <a:chExt cx="4917326" cy="411266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4047162" y="5435932"/>
                <a:ext cx="4896544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4684730" y="5435932"/>
                <a:ext cx="3193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x</a:t>
                </a:r>
                <a:r>
                  <a:rPr lang="en-US" baseline="-25000" dirty="0" smtClean="0"/>
                  <a:t>i</a:t>
                </a:r>
                <a:endParaRPr lang="en-US" baseline="-25000" dirty="0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5286118" y="5435932"/>
                <a:ext cx="4748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x</a:t>
                </a:r>
                <a:r>
                  <a:rPr lang="en-US" baseline="-25000" dirty="0" smtClean="0"/>
                  <a:t>i+1</a:t>
                </a:r>
                <a:endParaRPr lang="en-US" baseline="-25000" dirty="0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5844872" y="5435932"/>
                <a:ext cx="4748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x</a:t>
                </a:r>
                <a:r>
                  <a:rPr lang="en-US" baseline="-25000" dirty="0" smtClean="0"/>
                  <a:t>i+2</a:t>
                </a:r>
                <a:endParaRPr lang="en-US" baseline="-25000" dirty="0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7110560" y="5435932"/>
                <a:ext cx="3241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y</a:t>
                </a:r>
                <a:r>
                  <a:rPr lang="en-US" baseline="-25000" dirty="0" err="1" smtClean="0"/>
                  <a:t>i</a:t>
                </a:r>
                <a:endParaRPr lang="en-US" baseline="-25000" dirty="0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7668344" y="5435932"/>
                <a:ext cx="4796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y</a:t>
                </a:r>
                <a:r>
                  <a:rPr lang="en-US" baseline="-25000" dirty="0" smtClean="0"/>
                  <a:t>i+1</a:t>
                </a:r>
                <a:endParaRPr lang="en-US" baseline="-25000" dirty="0"/>
              </a:p>
            </p:txBody>
          </p:sp>
          <p:cxnSp>
            <p:nvCxnSpPr>
              <p:cNvPr id="36" name="Straight Connector 35"/>
              <p:cNvCxnSpPr/>
              <p:nvPr/>
            </p:nvCxnSpPr>
            <p:spPr>
              <a:xfrm>
                <a:off x="5250516" y="5425541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5847362" y="542444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6423426" y="542444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4695234" y="5434833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7061107" y="542444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7647562" y="542444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8254070" y="543593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4047162" y="5434833"/>
                <a:ext cx="489654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4067944" y="5805264"/>
                <a:ext cx="489654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TextBox 44"/>
              <p:cNvSpPr txBox="1"/>
              <p:nvPr/>
            </p:nvSpPr>
            <p:spPr>
              <a:xfrm>
                <a:off x="8456326" y="5393998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en-US" dirty="0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4191178" y="5393998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en-US" dirty="0"/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4705625" y="5898054"/>
              <a:ext cx="2386655" cy="483274"/>
              <a:chOff x="3748739" y="5373216"/>
              <a:chExt cx="2386655" cy="483274"/>
            </a:xfrm>
          </p:grpSpPr>
          <p:sp>
            <p:nvSpPr>
              <p:cNvPr id="54" name="Left Brace 53"/>
              <p:cNvSpPr/>
              <p:nvPr/>
            </p:nvSpPr>
            <p:spPr>
              <a:xfrm rot="16200000">
                <a:off x="4870059" y="4251896"/>
                <a:ext cx="144016" cy="2386655"/>
              </a:xfrm>
              <a:prstGeom prst="lef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4386002" y="5487158"/>
                <a:ext cx="11221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cache line</a:t>
                </a:r>
                <a:endParaRPr lang="en-US" dirty="0"/>
              </a:p>
            </p:txBody>
          </p:sp>
        </p:grpSp>
      </p:grpSp>
      <p:grpSp>
        <p:nvGrpSpPr>
          <p:cNvPr id="59" name="Group 58"/>
          <p:cNvGrpSpPr/>
          <p:nvPr/>
        </p:nvGrpSpPr>
        <p:grpSpPr>
          <a:xfrm>
            <a:off x="4036771" y="2613892"/>
            <a:ext cx="4917326" cy="987330"/>
            <a:chOff x="4182969" y="3455188"/>
            <a:chExt cx="4917326" cy="987330"/>
          </a:xfrm>
        </p:grpSpPr>
        <p:grpSp>
          <p:nvGrpSpPr>
            <p:cNvPr id="50" name="Group 49"/>
            <p:cNvGrpSpPr/>
            <p:nvPr/>
          </p:nvGrpSpPr>
          <p:grpSpPr>
            <a:xfrm>
              <a:off x="4841432" y="3959244"/>
              <a:ext cx="2386655" cy="483274"/>
              <a:chOff x="3748739" y="5373216"/>
              <a:chExt cx="2386655" cy="483274"/>
            </a:xfrm>
          </p:grpSpPr>
          <p:sp>
            <p:nvSpPr>
              <p:cNvPr id="51" name="Left Brace 50"/>
              <p:cNvSpPr/>
              <p:nvPr/>
            </p:nvSpPr>
            <p:spPr>
              <a:xfrm rot="16200000">
                <a:off x="4870059" y="4251896"/>
                <a:ext cx="144016" cy="2386655"/>
              </a:xfrm>
              <a:prstGeom prst="lef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4386002" y="5487158"/>
                <a:ext cx="11221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cache line</a:t>
                </a:r>
                <a:endParaRPr lang="en-US" dirty="0"/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4182969" y="3455188"/>
              <a:ext cx="4917326" cy="436602"/>
              <a:chOff x="4182969" y="3455188"/>
              <a:chExt cx="4917326" cy="436602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4182969" y="3497122"/>
                <a:ext cx="4896544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4820537" y="3497122"/>
                <a:ext cx="3193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x</a:t>
                </a:r>
                <a:r>
                  <a:rPr lang="en-US" baseline="-25000" dirty="0" smtClean="0"/>
                  <a:t>i</a:t>
                </a:r>
                <a:endParaRPr lang="en-US" baseline="-25000" dirty="0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5421925" y="3497122"/>
                <a:ext cx="3241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y</a:t>
                </a:r>
                <a:r>
                  <a:rPr lang="en-US" baseline="-25000" dirty="0" err="1" smtClean="0"/>
                  <a:t>i</a:t>
                </a:r>
                <a:endParaRPr lang="en-US" baseline="-25000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5980679" y="3497122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z</a:t>
                </a:r>
                <a:r>
                  <a:rPr lang="en-US" baseline="-25000" dirty="0" err="1" smtClean="0"/>
                  <a:t>i</a:t>
                </a:r>
                <a:endParaRPr lang="en-US" baseline="-25000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7246367" y="3497122"/>
                <a:ext cx="3417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q</a:t>
                </a:r>
                <a:r>
                  <a:rPr lang="en-US" baseline="-25000" dirty="0" smtClean="0"/>
                  <a:t>i</a:t>
                </a:r>
                <a:endParaRPr lang="en-US" baseline="-25000" dirty="0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7804151" y="3497122"/>
                <a:ext cx="4748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x</a:t>
                </a:r>
                <a:r>
                  <a:rPr lang="en-US" baseline="-25000" dirty="0" smtClean="0"/>
                  <a:t>i+1</a:t>
                </a:r>
                <a:endParaRPr lang="en-US" baseline="-25000" dirty="0"/>
              </a:p>
            </p:txBody>
          </p:sp>
          <p:cxnSp>
            <p:nvCxnSpPr>
              <p:cNvPr id="12" name="Straight Connector 11"/>
              <p:cNvCxnSpPr/>
              <p:nvPr/>
            </p:nvCxnSpPr>
            <p:spPr>
              <a:xfrm>
                <a:off x="5386323" y="3486731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983169" y="348563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6559233" y="348563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4831041" y="3496023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7196914" y="348563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7783369" y="348563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8389877" y="349712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4182969" y="3496023"/>
                <a:ext cx="489654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4203751" y="3866454"/>
                <a:ext cx="489654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/>
              <p:cNvSpPr txBox="1"/>
              <p:nvPr/>
            </p:nvSpPr>
            <p:spPr>
              <a:xfrm>
                <a:off x="8592133" y="3455188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en-US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4326985" y="3455188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en-US" dirty="0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6559337" y="3522458"/>
                <a:ext cx="4042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m</a:t>
                </a:r>
                <a:r>
                  <a:rPr lang="en-US" baseline="-25000" dirty="0" smtClean="0"/>
                  <a:t>i</a:t>
                </a:r>
                <a:endParaRPr lang="en-US" baseline="-25000" dirty="0"/>
              </a:p>
            </p:txBody>
          </p:sp>
        </p:grpSp>
      </p:grpSp>
      <p:sp>
        <p:nvSpPr>
          <p:cNvPr id="5" name="TextBox 4"/>
          <p:cNvSpPr txBox="1"/>
          <p:nvPr/>
        </p:nvSpPr>
        <p:spPr>
          <a:xfrm>
            <a:off x="5814989" y="3601222"/>
            <a:ext cx="3072188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May transport useless </a:t>
            </a:r>
            <a:r>
              <a:rPr lang="nl-BE" sz="2000" dirty="0" smtClean="0"/>
              <a:t>data:</a:t>
            </a:r>
            <a:br>
              <a:rPr lang="nl-BE" sz="2000" dirty="0" smtClean="0"/>
            </a:br>
            <a:r>
              <a:rPr lang="nl-BE" sz="2000" dirty="0" smtClean="0"/>
              <a:t>performance </a:t>
            </a:r>
            <a:r>
              <a:rPr lang="nl-BE" sz="2000" dirty="0" err="1" smtClean="0"/>
              <a:t>degradation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220378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associativity: size matters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</a:t>
            </a:r>
            <a:r>
              <a:rPr lang="en-US" dirty="0" smtClean="0"/>
              <a:t>ower bits of memory address: slot in cache</a:t>
            </a:r>
          </a:p>
          <a:p>
            <a:r>
              <a:rPr lang="en-US" dirty="0" smtClean="0"/>
              <a:t>L2: 8-way associative, 256 kb</a:t>
            </a:r>
          </a:p>
          <a:p>
            <a:pPr lvl="1"/>
            <a:r>
              <a:rPr lang="en-US" dirty="0" smtClean="0"/>
              <a:t>cache line: 64 byte, so 262144/64 = 4096 slots</a:t>
            </a:r>
          </a:p>
          <a:p>
            <a:pPr lvl="1"/>
            <a:r>
              <a:rPr lang="en-US" dirty="0" smtClean="0"/>
              <a:t>8-way, so 4096/8 = 512 sets, 8 slots each</a:t>
            </a:r>
          </a:p>
          <a:p>
            <a:pPr lvl="1"/>
            <a:r>
              <a:rPr lang="en-US" dirty="0" smtClean="0"/>
              <a:t>when slots are full, eviction from cache, so data 512 </a:t>
            </a:r>
            <a:r>
              <a:rPr lang="en-US" dirty="0" smtClean="0">
                <a:sym typeface="Symbol" panose="05050102010706020507" pitchFamily="18" charset="2"/>
              </a:rPr>
              <a:t> </a:t>
            </a:r>
            <a:r>
              <a:rPr lang="en-US" dirty="0" smtClean="0"/>
              <a:t>64 = 32768 bytes apart competes for slots</a:t>
            </a:r>
          </a:p>
          <a:p>
            <a:pPr lvl="1"/>
            <a:endParaRPr lang="en-US" dirty="0"/>
          </a:p>
          <a:p>
            <a:r>
              <a:rPr lang="en-US" dirty="0" smtClean="0"/>
              <a:t>L1/L2: 8-way associative</a:t>
            </a:r>
            <a:br>
              <a:rPr lang="en-US" dirty="0" smtClean="0"/>
            </a:br>
            <a:r>
              <a:rPr lang="en-US" dirty="0" smtClean="0"/>
              <a:t>L3: 20-way associative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619672" y="4479503"/>
            <a:ext cx="642996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Cache evictions limit reuse, reduce performance!</a:t>
            </a:r>
            <a:endParaRPr lang="nl-BE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5523111" y="5479832"/>
            <a:ext cx="252825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Cache info: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dmidecode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–type 7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0811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impact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27</a:t>
            </a:fld>
            <a:endParaRPr lang="nl-BE"/>
          </a:p>
        </p:txBody>
      </p:sp>
      <p:grpSp>
        <p:nvGrpSpPr>
          <p:cNvPr id="7" name="Group 6"/>
          <p:cNvGrpSpPr/>
          <p:nvPr/>
        </p:nvGrpSpPr>
        <p:grpSpPr>
          <a:xfrm>
            <a:off x="735726" y="1412776"/>
            <a:ext cx="7672548" cy="3611607"/>
            <a:chOff x="735726" y="1916832"/>
            <a:chExt cx="7672548" cy="3611607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624"/>
            <a:stretch/>
          </p:blipFill>
          <p:spPr>
            <a:xfrm>
              <a:off x="735726" y="1916832"/>
              <a:ext cx="7672548" cy="3611607"/>
            </a:xfrm>
            <a:prstGeom prst="rect">
              <a:avLst/>
            </a:prstGeom>
          </p:spPr>
        </p:pic>
        <p:cxnSp>
          <p:nvCxnSpPr>
            <p:cNvPr id="6" name="Straight Connector 5"/>
            <p:cNvCxnSpPr/>
            <p:nvPr/>
          </p:nvCxnSpPr>
          <p:spPr>
            <a:xfrm>
              <a:off x="1259632" y="1916832"/>
              <a:ext cx="705678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685330" y="4149080"/>
            <a:ext cx="4550966" cy="1907254"/>
            <a:chOff x="2685330" y="4149080"/>
            <a:chExt cx="4550966" cy="1907254"/>
          </a:xfrm>
        </p:grpSpPr>
        <p:cxnSp>
          <p:nvCxnSpPr>
            <p:cNvPr id="9" name="Straight Arrow Connector 8"/>
            <p:cNvCxnSpPr>
              <a:stCxn id="12" idx="0"/>
            </p:cNvCxnSpPr>
            <p:nvPr/>
          </p:nvCxnSpPr>
          <p:spPr>
            <a:xfrm flipV="1">
              <a:off x="3628665" y="4149080"/>
              <a:ext cx="655303" cy="153792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12" idx="0"/>
            </p:cNvCxnSpPr>
            <p:nvPr/>
          </p:nvCxnSpPr>
          <p:spPr>
            <a:xfrm flipV="1">
              <a:off x="3628665" y="4149080"/>
              <a:ext cx="3607631" cy="153792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2685330" y="5687002"/>
              <a:ext cx="1886670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Performance drop</a:t>
              </a:r>
              <a:endParaRPr lang="nl-BE" dirty="0">
                <a:solidFill>
                  <a:srgbClr val="C00000"/>
                </a:solidFill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5436096" y="5157192"/>
            <a:ext cx="2994602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Avoid 2D/3D arrays</a:t>
            </a:r>
            <a:br>
              <a:rPr lang="en-US" sz="2800" dirty="0" smtClean="0"/>
            </a:br>
            <a:r>
              <a:rPr lang="en-US" sz="2800" dirty="0" smtClean="0"/>
              <a:t>with sizes 2</a:t>
            </a:r>
            <a:r>
              <a:rPr lang="en-US" sz="2800" i="1" baseline="30000" dirty="0" smtClean="0"/>
              <a:t>n</a:t>
            </a:r>
            <a:endParaRPr lang="nl-BE" sz="2800" i="1" baseline="30000" dirty="0"/>
          </a:p>
        </p:txBody>
      </p:sp>
      <p:grpSp>
        <p:nvGrpSpPr>
          <p:cNvPr id="22" name="Group 21"/>
          <p:cNvGrpSpPr/>
          <p:nvPr/>
        </p:nvGrpSpPr>
        <p:grpSpPr>
          <a:xfrm>
            <a:off x="323528" y="620688"/>
            <a:ext cx="1825783" cy="3913605"/>
            <a:chOff x="323528" y="620688"/>
            <a:chExt cx="1825783" cy="3913605"/>
          </a:xfrm>
        </p:grpSpPr>
        <p:sp>
          <p:nvSpPr>
            <p:cNvPr id="18" name="Freeform 17"/>
            <p:cNvSpPr/>
            <p:nvPr/>
          </p:nvSpPr>
          <p:spPr>
            <a:xfrm>
              <a:off x="1234911" y="1432874"/>
              <a:ext cx="914400" cy="3101419"/>
            </a:xfrm>
            <a:custGeom>
              <a:avLst/>
              <a:gdLst>
                <a:gd name="connsiteX0" fmla="*/ 0 w 914400"/>
                <a:gd name="connsiteY0" fmla="*/ 3101419 h 3101419"/>
                <a:gd name="connsiteX1" fmla="*/ 914400 w 914400"/>
                <a:gd name="connsiteY1" fmla="*/ 0 h 3101419"/>
                <a:gd name="connsiteX2" fmla="*/ 47134 w 914400"/>
                <a:gd name="connsiteY2" fmla="*/ 0 h 3101419"/>
                <a:gd name="connsiteX3" fmla="*/ 47134 w 914400"/>
                <a:gd name="connsiteY3" fmla="*/ 2941163 h 3101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4400" h="3101419">
                  <a:moveTo>
                    <a:pt x="0" y="3101419"/>
                  </a:moveTo>
                  <a:lnTo>
                    <a:pt x="914400" y="0"/>
                  </a:lnTo>
                  <a:lnTo>
                    <a:pt x="47134" y="0"/>
                  </a:lnTo>
                  <a:lnTo>
                    <a:pt x="47134" y="2941163"/>
                  </a:lnTo>
                </a:path>
              </a:pathLst>
            </a:custGeom>
            <a:solidFill>
              <a:srgbClr val="C00000">
                <a:alpha val="14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23528" y="620688"/>
              <a:ext cx="1150892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Cache size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21" name="Straight Arrow Connector 20"/>
            <p:cNvCxnSpPr>
              <a:stCxn id="19" idx="2"/>
            </p:cNvCxnSpPr>
            <p:nvPr/>
          </p:nvCxnSpPr>
          <p:spPr>
            <a:xfrm>
              <a:off x="898974" y="990020"/>
              <a:ext cx="360658" cy="427618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61177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CPU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18805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Arithmetic operation done on registers</a:t>
            </a:r>
          </a:p>
          <a:p>
            <a:r>
              <a:rPr lang="en-US" dirty="0" smtClean="0"/>
              <a:t>Vector registers for floating point operands:</a:t>
            </a:r>
            <a:br>
              <a:rPr lang="en-US" dirty="0" smtClean="0"/>
            </a:br>
            <a:r>
              <a:rPr lang="en-US" dirty="0" smtClean="0"/>
              <a:t>256 bit wide</a:t>
            </a:r>
          </a:p>
          <a:p>
            <a:pPr lvl="1"/>
            <a:r>
              <a:rPr lang="en-US" dirty="0" smtClean="0"/>
              <a:t>4 double precision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8 single precision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29</a:t>
            </a:fld>
            <a:endParaRPr lang="nl-BE"/>
          </a:p>
        </p:txBody>
      </p:sp>
      <p:grpSp>
        <p:nvGrpSpPr>
          <p:cNvPr id="7" name="Group 6"/>
          <p:cNvGrpSpPr/>
          <p:nvPr/>
        </p:nvGrpSpPr>
        <p:grpSpPr>
          <a:xfrm>
            <a:off x="4283968" y="3236009"/>
            <a:ext cx="4628846" cy="523220"/>
            <a:chOff x="4355976" y="3236009"/>
            <a:chExt cx="4628846" cy="523220"/>
          </a:xfrm>
        </p:grpSpPr>
        <p:sp>
          <p:nvSpPr>
            <p:cNvPr id="5" name="TextBox 4"/>
            <p:cNvSpPr txBox="1"/>
            <p:nvPr/>
          </p:nvSpPr>
          <p:spPr>
            <a:xfrm>
              <a:off x="5292080" y="3236009"/>
              <a:ext cx="3692742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4 concurrent operations</a:t>
              </a:r>
              <a:endParaRPr lang="en-US" sz="2800" dirty="0"/>
            </a:p>
          </p:txBody>
        </p:sp>
        <p:sp>
          <p:nvSpPr>
            <p:cNvPr id="6" name="Right Arrow 5"/>
            <p:cNvSpPr/>
            <p:nvPr/>
          </p:nvSpPr>
          <p:spPr>
            <a:xfrm>
              <a:off x="4355976" y="3377774"/>
              <a:ext cx="648072" cy="288032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283968" y="4221088"/>
            <a:ext cx="4628846" cy="523220"/>
            <a:chOff x="4355976" y="3236009"/>
            <a:chExt cx="4628846" cy="523220"/>
          </a:xfrm>
        </p:grpSpPr>
        <p:sp>
          <p:nvSpPr>
            <p:cNvPr id="9" name="TextBox 8"/>
            <p:cNvSpPr txBox="1"/>
            <p:nvPr/>
          </p:nvSpPr>
          <p:spPr>
            <a:xfrm>
              <a:off x="5292080" y="3236009"/>
              <a:ext cx="3692742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8 concurrent operations</a:t>
              </a:r>
              <a:endParaRPr lang="en-US" sz="2800" dirty="0"/>
            </a:p>
          </p:txBody>
        </p:sp>
        <p:sp>
          <p:nvSpPr>
            <p:cNvPr id="10" name="Right Arrow 9"/>
            <p:cNvSpPr/>
            <p:nvPr/>
          </p:nvSpPr>
          <p:spPr>
            <a:xfrm>
              <a:off x="4355976" y="3377774"/>
              <a:ext cx="648072" cy="288032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07504" y="5229200"/>
            <a:ext cx="93555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double precision: 4 </a:t>
            </a:r>
            <a:r>
              <a:rPr lang="en-US" sz="2400" dirty="0" err="1" smtClean="0"/>
              <a:t>dp</a:t>
            </a:r>
            <a:r>
              <a:rPr lang="en-US" sz="2400" dirty="0" smtClean="0"/>
              <a:t>/register  </a:t>
            </a:r>
            <a:r>
              <a:rPr lang="en-US" sz="2400" smtClean="0"/>
              <a:t>× 2.4</a:t>
            </a:r>
            <a:r>
              <a:rPr lang="en-US" sz="2400" baseline="30000" smtClean="0"/>
              <a:t>.</a:t>
            </a:r>
            <a:r>
              <a:rPr lang="en-US" sz="2400" smtClean="0"/>
              <a:t>10</a:t>
            </a:r>
            <a:r>
              <a:rPr lang="en-US" sz="2400" baseline="30000" smtClean="0"/>
              <a:t>9</a:t>
            </a:r>
            <a:r>
              <a:rPr lang="en-US" sz="2400" smtClean="0"/>
              <a:t> </a:t>
            </a:r>
            <a:r>
              <a:rPr lang="en-US" sz="2400" dirty="0" smtClean="0"/>
              <a:t>additions </a:t>
            </a:r>
            <a:r>
              <a:rPr lang="en-US" sz="2400" dirty="0"/>
              <a:t>×</a:t>
            </a:r>
            <a:r>
              <a:rPr lang="en-US" sz="2400" dirty="0" smtClean="0"/>
              <a:t> 14 cores </a:t>
            </a:r>
            <a:r>
              <a:rPr lang="en-US" sz="2400" dirty="0"/>
              <a:t>×</a:t>
            </a:r>
            <a:r>
              <a:rPr lang="en-US" sz="2400" dirty="0" smtClean="0"/>
              <a:t> 2 sockets</a:t>
            </a:r>
            <a:br>
              <a:rPr lang="en-US" sz="2400" dirty="0" smtClean="0"/>
            </a:br>
            <a:r>
              <a:rPr lang="en-US" sz="2400" dirty="0" smtClean="0"/>
              <a:t>                                </a:t>
            </a:r>
            <a:r>
              <a:rPr lang="en-US" sz="2400" smtClean="0"/>
              <a:t>= 269 </a:t>
            </a:r>
            <a:r>
              <a:rPr lang="en-US" sz="2400" dirty="0" smtClean="0"/>
              <a:t>GFLOPS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4427984" y="5805264"/>
            <a:ext cx="404758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i="1" dirty="0" smtClean="0">
                <a:solidFill>
                  <a:srgbClr val="C00000"/>
                </a:solidFill>
              </a:rPr>
              <a:t>Theoretical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  <a:r>
              <a:rPr lang="en-US" sz="2400" dirty="0" smtClean="0"/>
              <a:t>peak performance!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8468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Moore's law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the good, old days…</a:t>
            </a:r>
          </a:p>
          <a:p>
            <a:pPr lvl="1"/>
            <a:r>
              <a:rPr lang="en-US" dirty="0" smtClean="0"/>
              <a:t>CPU clock frequency increased:</a:t>
            </a:r>
            <a:br>
              <a:rPr lang="en-US" dirty="0" smtClean="0"/>
            </a:br>
            <a:r>
              <a:rPr lang="en-US" dirty="0" smtClean="0"/>
              <a:t>performance was free lunch</a:t>
            </a:r>
          </a:p>
          <a:p>
            <a:r>
              <a:rPr lang="en-US" dirty="0" smtClean="0"/>
              <a:t>Problems</a:t>
            </a:r>
          </a:p>
          <a:p>
            <a:pPr lvl="1"/>
            <a:r>
              <a:rPr lang="en-US" dirty="0" smtClean="0"/>
              <a:t>Heat dissipation</a:t>
            </a:r>
          </a:p>
          <a:p>
            <a:pPr lvl="1"/>
            <a:r>
              <a:rPr lang="en-US" dirty="0" smtClean="0"/>
              <a:t>Power efficiency</a:t>
            </a:r>
          </a:p>
          <a:p>
            <a:r>
              <a:rPr lang="en-US" dirty="0" smtClean="0"/>
              <a:t>However…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5499229"/>
            <a:ext cx="7704856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"The </a:t>
            </a:r>
            <a:r>
              <a:rPr lang="en-US" sz="2800" dirty="0"/>
              <a:t>number of transistors in a dense integrated circuit doubles approximately every two </a:t>
            </a:r>
            <a:r>
              <a:rPr lang="en-US" sz="2800" dirty="0" smtClean="0"/>
              <a:t>years".</a:t>
            </a:r>
            <a:endParaRPr lang="nl-BE" sz="2800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2907508"/>
              </p:ext>
            </p:extLst>
          </p:nvPr>
        </p:nvGraphicFramePr>
        <p:xfrm>
          <a:off x="4716016" y="4005064"/>
          <a:ext cx="2609850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6" name="Equation" r:id="rId3" imgW="965160" imgH="228600" progId="Equation.3">
                  <p:embed/>
                </p:oleObj>
              </mc:Choice>
              <mc:Fallback>
                <p:oleObj name="Equation" r:id="rId3" imgW="96516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716016" y="4005064"/>
                        <a:ext cx="2609850" cy="619125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38152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(Counter) examples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</a:t>
            </a:r>
            <a:r>
              <a:rPr lang="en-US" dirty="0" err="1" smtClean="0"/>
              <a:t>vectorized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Can not be </a:t>
            </a:r>
            <a:r>
              <a:rPr lang="en-US" dirty="0" err="1" smtClean="0"/>
              <a:t>vectorized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827584" y="2289646"/>
            <a:ext cx="4044697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 a[N], b[N], c[N];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N;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a[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= a[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+ b[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]*c[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5335" y="4665910"/>
            <a:ext cx="4320413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 a[N], b[N], c[N];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N;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a[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= a[i-1] + b[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]*c[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36095" y="2636912"/>
            <a:ext cx="254140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All iterations are</a:t>
            </a:r>
            <a:br>
              <a:rPr lang="en-US" sz="2400" dirty="0" smtClean="0"/>
            </a:br>
            <a:r>
              <a:rPr lang="en-US" sz="2400" dirty="0" smtClean="0"/>
              <a:t>independent</a:t>
            </a:r>
            <a:endParaRPr lang="nl-BE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5436096" y="5013176"/>
            <a:ext cx="265521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Iteration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/>
              <a:t> depends</a:t>
            </a:r>
            <a:br>
              <a:rPr lang="en-US" sz="2400" dirty="0" smtClean="0"/>
            </a:br>
            <a:r>
              <a:rPr lang="en-US" sz="2400" dirty="0" smtClean="0"/>
              <a:t>on iteration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- 1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31640" y="3399383"/>
            <a:ext cx="330122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Loop done in chunks of 4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104431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Compiler flags &amp; directives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GCC compiler family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–march=corei7-avx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–O3 …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–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ftree-vectorize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–march=corei7-avx –O2 …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for feedback, use</a:t>
            </a:r>
            <a:br>
              <a:rPr lang="en-US" dirty="0" smtClean="0">
                <a:cs typeface="Courier New" panose="02070309020205020404" pitchFamily="49" charset="0"/>
              </a:rPr>
            </a:br>
            <a:r>
              <a:rPr lang="en-US" dirty="0" smtClean="0">
                <a:cs typeface="Courier New" panose="02070309020205020404" pitchFamily="49" charset="0"/>
              </a:rPr>
              <a:t> 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ftree-vectorizer-verbose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=2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Intel compiler family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icc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–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xHost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–O2 …</a:t>
            </a:r>
          </a:p>
          <a:p>
            <a:pPr lvl="1"/>
            <a:r>
              <a:rPr lang="en-US" dirty="0" smtClean="0"/>
              <a:t>for feedback, use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qopt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-report-phase=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qopt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-report=3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31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395536" y="5949280"/>
            <a:ext cx="672754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Help compiler using, e.g.,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#pragma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omp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simd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8102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Timings for double precision</a:t>
            </a:r>
            <a:endParaRPr lang="nl-BE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9687921"/>
              </p:ext>
            </p:extLst>
          </p:nvPr>
        </p:nvGraphicFramePr>
        <p:xfrm>
          <a:off x="457200" y="1600200"/>
          <a:ext cx="8229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Number of operations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Dependent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Independent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2.0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4.0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8.2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2.0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32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5179683" y="3789040"/>
            <a:ext cx="2747034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Timings are unit-less</a:t>
            </a:r>
            <a:br>
              <a:rPr lang="en-US" sz="2400" dirty="0" smtClean="0"/>
            </a:br>
            <a:r>
              <a:rPr lang="en-US" sz="2400" dirty="0" smtClean="0"/>
              <a:t>relative numbers</a:t>
            </a:r>
            <a:endParaRPr lang="nl-BE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899592" y="5085184"/>
            <a:ext cx="448193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Intel compilers 16.x are </a:t>
            </a:r>
            <a:r>
              <a:rPr lang="en-US" sz="2400" i="1" dirty="0" smtClean="0"/>
              <a:t>very</a:t>
            </a:r>
            <a:r>
              <a:rPr lang="en-US" sz="2400" dirty="0" smtClean="0"/>
              <a:t> smart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902550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AVX2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Haswell, Broadwell CPUs: AVX2 instruction set</a:t>
            </a:r>
          </a:p>
          <a:p>
            <a:pPr lvl="1"/>
            <a:r>
              <a:rPr lang="en-US" dirty="0" smtClean="0"/>
              <a:t>Fused multiply/add: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a*x + b</a:t>
            </a:r>
            <a:r>
              <a:rPr lang="en-US" dirty="0" smtClean="0"/>
              <a:t> is single operation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Integer vector registers: 256 bit wide</a:t>
            </a:r>
          </a:p>
          <a:p>
            <a:pPr lvl="1"/>
            <a:r>
              <a:rPr lang="en-US" dirty="0" smtClean="0"/>
              <a:t>Extra operations for cryptography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33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403648" y="2924944"/>
            <a:ext cx="625870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Streaming: 1 addition </a:t>
            </a:r>
            <a:r>
              <a:rPr lang="en-US" sz="2400" b="1" i="1" dirty="0" smtClean="0">
                <a:solidFill>
                  <a:srgbClr val="C00000"/>
                </a:solidFill>
              </a:rPr>
              <a:t>and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  <a:r>
              <a:rPr lang="en-US" sz="2400" dirty="0" smtClean="0"/>
              <a:t>1 multiplication/cycle!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2843808" y="5229200"/>
            <a:ext cx="3580211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Worth to recompile!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126598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AVX-512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Skylake</a:t>
            </a:r>
            <a:r>
              <a:rPr lang="en-US" dirty="0" smtClean="0"/>
              <a:t> CPUs: vector registers for floating point operands:</a:t>
            </a:r>
            <a:br>
              <a:rPr lang="en-US" dirty="0" smtClean="0"/>
            </a:br>
            <a:r>
              <a:rPr lang="en-US" dirty="0" smtClean="0"/>
              <a:t>512 bit wide</a:t>
            </a:r>
          </a:p>
          <a:p>
            <a:pPr lvl="1"/>
            <a:r>
              <a:rPr lang="en-US" dirty="0"/>
              <a:t>8</a:t>
            </a:r>
            <a:r>
              <a:rPr lang="en-US" dirty="0" smtClean="0"/>
              <a:t> double precision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16 single precision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34</a:t>
            </a:fld>
            <a:endParaRPr lang="nl-BE"/>
          </a:p>
        </p:txBody>
      </p:sp>
      <p:grpSp>
        <p:nvGrpSpPr>
          <p:cNvPr id="7" name="Group 6"/>
          <p:cNvGrpSpPr/>
          <p:nvPr/>
        </p:nvGrpSpPr>
        <p:grpSpPr>
          <a:xfrm>
            <a:off x="4283968" y="3260180"/>
            <a:ext cx="4667572" cy="523220"/>
            <a:chOff x="4355976" y="3260180"/>
            <a:chExt cx="4667572" cy="523220"/>
          </a:xfrm>
        </p:grpSpPr>
        <p:sp>
          <p:nvSpPr>
            <p:cNvPr id="5" name="TextBox 4"/>
            <p:cNvSpPr txBox="1"/>
            <p:nvPr/>
          </p:nvSpPr>
          <p:spPr>
            <a:xfrm>
              <a:off x="5148063" y="3260180"/>
              <a:ext cx="3875485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8 concurrent operations</a:t>
              </a:r>
              <a:endParaRPr lang="en-US" sz="2800" dirty="0"/>
            </a:p>
          </p:txBody>
        </p:sp>
        <p:sp>
          <p:nvSpPr>
            <p:cNvPr id="6" name="Right Arrow 5"/>
            <p:cNvSpPr/>
            <p:nvPr/>
          </p:nvSpPr>
          <p:spPr>
            <a:xfrm>
              <a:off x="4355976" y="3377774"/>
              <a:ext cx="648072" cy="288032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283968" y="4221088"/>
            <a:ext cx="4667573" cy="523220"/>
            <a:chOff x="4355976" y="3236009"/>
            <a:chExt cx="4667573" cy="523220"/>
          </a:xfrm>
        </p:grpSpPr>
        <p:sp>
          <p:nvSpPr>
            <p:cNvPr id="9" name="TextBox 8"/>
            <p:cNvSpPr txBox="1"/>
            <p:nvPr/>
          </p:nvSpPr>
          <p:spPr>
            <a:xfrm>
              <a:off x="5148064" y="3236009"/>
              <a:ext cx="3875485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16 concurrent operations</a:t>
              </a:r>
              <a:endParaRPr lang="en-US" sz="2800" dirty="0"/>
            </a:p>
          </p:txBody>
        </p:sp>
        <p:sp>
          <p:nvSpPr>
            <p:cNvPr id="10" name="Right Arrow 9"/>
            <p:cNvSpPr/>
            <p:nvPr/>
          </p:nvSpPr>
          <p:spPr>
            <a:xfrm>
              <a:off x="4355976" y="3377774"/>
              <a:ext cx="648072" cy="288032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1907704" y="5292497"/>
            <a:ext cx="5386026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Even more worth to recompile!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89583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3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Double promotion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179" y="1624012"/>
            <a:ext cx="8229600" cy="4525963"/>
          </a:xfrm>
        </p:spPr>
        <p:txBody>
          <a:bodyPr/>
          <a:lstStyle/>
          <a:p>
            <a:r>
              <a:rPr lang="en-US" dirty="0" smtClean="0"/>
              <a:t>GCC </a:t>
            </a:r>
            <a:r>
              <a:rPr lang="en-US" dirty="0" err="1" smtClean="0"/>
              <a:t>gcc</a:t>
            </a:r>
            <a:r>
              <a:rPr lang="en-US" dirty="0" smtClean="0"/>
              <a:t>/g++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Wdouble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-promotion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907704" y="2780928"/>
            <a:ext cx="5009705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 area(float radius)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return 3.1425927*radius*radius;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4686059" y="3389104"/>
            <a:ext cx="2248885" cy="1017404"/>
            <a:chOff x="4686059" y="3389104"/>
            <a:chExt cx="2248885" cy="1017404"/>
          </a:xfrm>
        </p:grpSpPr>
        <p:cxnSp>
          <p:nvCxnSpPr>
            <p:cNvPr id="7" name="Straight Arrow Connector 6"/>
            <p:cNvCxnSpPr>
              <a:stCxn id="9" idx="0"/>
            </p:cNvCxnSpPr>
            <p:nvPr/>
          </p:nvCxnSpPr>
          <p:spPr>
            <a:xfrm flipH="1" flipV="1">
              <a:off x="5364089" y="3389104"/>
              <a:ext cx="446413" cy="64807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>
              <a:stCxn id="9" idx="0"/>
            </p:cNvCxnSpPr>
            <p:nvPr/>
          </p:nvCxnSpPr>
          <p:spPr>
            <a:xfrm flipV="1">
              <a:off x="5810502" y="3389104"/>
              <a:ext cx="445684" cy="64807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4686059" y="4037176"/>
              <a:ext cx="2248885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Promoted to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double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1907704" y="4658097"/>
            <a:ext cx="5147563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 area(float radius)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return 3.1425927f*radius*radius;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4686059" y="5360348"/>
            <a:ext cx="1165704" cy="981370"/>
            <a:chOff x="4686059" y="3425138"/>
            <a:chExt cx="1165704" cy="981370"/>
          </a:xfrm>
        </p:grpSpPr>
        <p:cxnSp>
          <p:nvCxnSpPr>
            <p:cNvPr id="15" name="Straight Arrow Connector 14"/>
            <p:cNvCxnSpPr>
              <a:stCxn id="17" idx="0"/>
            </p:cNvCxnSpPr>
            <p:nvPr/>
          </p:nvCxnSpPr>
          <p:spPr>
            <a:xfrm flipH="1" flipV="1">
              <a:off x="5139613" y="3425138"/>
              <a:ext cx="129298" cy="61203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4686059" y="4037176"/>
              <a:ext cx="1165704" cy="3693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All </a:t>
              </a:r>
              <a:r>
                <a:rPr lang="en-US" dirty="0" smtClean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float</a:t>
              </a:r>
              <a:endParaRPr lang="nl-B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95038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3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 of caution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Intel compilers: aggressive optimization</a:t>
            </a:r>
          </a:p>
          <a:p>
            <a:pPr lvl="1"/>
            <a:r>
              <a:rPr lang="en-US" dirty="0" smtClean="0"/>
              <a:t>Even at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–O2</a:t>
            </a:r>
          </a:p>
          <a:p>
            <a:pPr lvl="1"/>
            <a:r>
              <a:rPr lang="en-US" dirty="0" smtClean="0"/>
              <a:t>Reordering of operations/operands</a:t>
            </a:r>
          </a:p>
          <a:p>
            <a:pPr lvl="2"/>
            <a:r>
              <a:rPr lang="en-US" dirty="0" smtClean="0"/>
              <a:t>May impact precision</a:t>
            </a:r>
          </a:p>
          <a:p>
            <a:pPr lvl="1"/>
            <a:r>
              <a:rPr lang="en-US" dirty="0" smtClean="0"/>
              <a:t>Verify results with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-model precise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–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-model source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475656" y="5210036"/>
            <a:ext cx="593316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Potentially severe performance impact!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2538437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 &amp; GCC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GCC more conservative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ess optimized code than Intel compilers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ry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–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ffast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-math</a:t>
            </a:r>
            <a:r>
              <a:rPr lang="en-US" dirty="0" smtClean="0">
                <a:cs typeface="Courier New" panose="02070309020205020404" pitchFamily="49" charset="0"/>
              </a:rPr>
              <a:t>, implies</a:t>
            </a:r>
          </a:p>
          <a:p>
            <a:pPr lvl="2"/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altLang="en-US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fno</a:t>
            </a:r>
            <a:r>
              <a:rPr lang="en-US" alt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-math-</a:t>
            </a:r>
            <a:r>
              <a:rPr lang="en-US" altLang="en-US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errno</a:t>
            </a:r>
            <a:endParaRPr lang="en-US" altLang="en-US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altLang="en-US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funsafe</a:t>
            </a:r>
            <a:r>
              <a:rPr lang="en-US" alt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-math-optimizations</a:t>
            </a:r>
          </a:p>
          <a:p>
            <a:pPr lvl="2"/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altLang="en-US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ffinite</a:t>
            </a:r>
            <a:r>
              <a:rPr lang="en-US" alt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-math-only</a:t>
            </a:r>
          </a:p>
          <a:p>
            <a:pPr lvl="2"/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altLang="en-US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fno</a:t>
            </a:r>
            <a:r>
              <a:rPr lang="en-US" alt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-rounding-math</a:t>
            </a:r>
          </a:p>
          <a:p>
            <a:pPr lvl="2"/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altLang="en-US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fno</a:t>
            </a:r>
            <a:r>
              <a:rPr lang="en-US" alt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-signaling-nans</a:t>
            </a:r>
          </a:p>
          <a:p>
            <a:pPr lvl="2"/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fcx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-limited-range</a:t>
            </a:r>
            <a:endParaRPr lang="en-US" altLang="en-US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endParaRPr lang="en-US" altLang="en-US" dirty="0" smtClean="0">
              <a:solidFill>
                <a:srgbClr val="000000"/>
              </a:solidFill>
              <a:latin typeface="Arial Unicode MS"/>
            </a:endParaRPr>
          </a:p>
          <a:p>
            <a:pPr lvl="2"/>
            <a:endParaRPr lang="en-US" dirty="0" smtClean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724128" y="4869160"/>
            <a:ext cx="241149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i="1" dirty="0">
                <a:solidFill>
                  <a:srgbClr val="C00000"/>
                </a:solidFill>
              </a:rPr>
              <a:t>Verify results!!!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86774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  <p:bldP spid="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Multithreading: false sharing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24948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lines, again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39</a:t>
            </a:fld>
            <a:endParaRPr lang="nl-BE"/>
          </a:p>
        </p:txBody>
      </p:sp>
      <p:grpSp>
        <p:nvGrpSpPr>
          <p:cNvPr id="29" name="Group 28"/>
          <p:cNvGrpSpPr/>
          <p:nvPr/>
        </p:nvGrpSpPr>
        <p:grpSpPr>
          <a:xfrm>
            <a:off x="2915816" y="5208004"/>
            <a:ext cx="2902154" cy="216024"/>
            <a:chOff x="2965990" y="5085184"/>
            <a:chExt cx="4917326" cy="411266"/>
          </a:xfrm>
        </p:grpSpPr>
        <p:sp>
          <p:nvSpPr>
            <p:cNvPr id="6" name="Rectangle 5"/>
            <p:cNvSpPr/>
            <p:nvPr/>
          </p:nvSpPr>
          <p:spPr>
            <a:xfrm>
              <a:off x="2965990" y="5127118"/>
              <a:ext cx="4896544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564564" y="5127100"/>
              <a:ext cx="40588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a[i-1]</a:t>
              </a:r>
              <a:endParaRPr lang="en-US" sz="8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204946" y="5127118"/>
              <a:ext cx="32252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a[</a:t>
              </a:r>
              <a:r>
                <a:rPr lang="en-US" sz="800" dirty="0" err="1" smtClean="0"/>
                <a:t>i</a:t>
              </a:r>
              <a:r>
                <a:rPr lang="en-US" sz="800" dirty="0" smtClean="0"/>
                <a:t>]</a:t>
              </a:r>
              <a:endParaRPr lang="en-US" sz="8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694182" y="5127118"/>
              <a:ext cx="42511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a[i+1]</a:t>
              </a:r>
              <a:endParaRPr lang="en-US" sz="8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16726" y="5127118"/>
              <a:ext cx="42511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a[i+7]</a:t>
              </a:r>
              <a:endParaRPr lang="en-US" sz="8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512843" y="5127118"/>
              <a:ext cx="42511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a[i+8]</a:t>
              </a:r>
              <a:endParaRPr lang="en-US" sz="800" dirty="0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4169344" y="5116727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4766190" y="5115628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5342254" y="5115628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3614062" y="5126019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979935" y="5115628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6566390" y="5115628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172898" y="5127118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5502946" y="5085184"/>
              <a:ext cx="25519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…</a:t>
              </a:r>
              <a:endParaRPr lang="en-US" sz="800" dirty="0"/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2965990" y="5126019"/>
              <a:ext cx="489654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2986772" y="5496450"/>
              <a:ext cx="489654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7375154" y="5085184"/>
              <a:ext cx="25519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…</a:t>
              </a:r>
              <a:endParaRPr lang="en-US" sz="8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110006" y="5085184"/>
              <a:ext cx="25519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…</a:t>
              </a:r>
              <a:endParaRPr lang="en-US" sz="800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3626023" y="5498826"/>
            <a:ext cx="1414711" cy="489108"/>
            <a:chOff x="4568460" y="5356875"/>
            <a:chExt cx="1414711" cy="489108"/>
          </a:xfrm>
        </p:grpSpPr>
        <p:sp>
          <p:nvSpPr>
            <p:cNvPr id="25" name="Left Brace 24"/>
            <p:cNvSpPr/>
            <p:nvPr/>
          </p:nvSpPr>
          <p:spPr>
            <a:xfrm rot="16200000">
              <a:off x="5213692" y="4711643"/>
              <a:ext cx="124247" cy="1414711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714764" y="5476651"/>
              <a:ext cx="1122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cache line</a:t>
              </a:r>
              <a:endParaRPr lang="en-US" dirty="0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758881" y="4797152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RAM</a:t>
            </a:r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611561" y="1700808"/>
            <a:ext cx="227911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core 0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611561" y="2276872"/>
            <a:ext cx="2279117" cy="5102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653981" y="2276872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L1</a:t>
            </a:r>
            <a:endParaRPr lang="en-US" dirty="0"/>
          </a:p>
        </p:txBody>
      </p:sp>
      <p:grpSp>
        <p:nvGrpSpPr>
          <p:cNvPr id="64" name="Group 63"/>
          <p:cNvGrpSpPr/>
          <p:nvPr/>
        </p:nvGrpSpPr>
        <p:grpSpPr>
          <a:xfrm>
            <a:off x="1223412" y="2417827"/>
            <a:ext cx="1427971" cy="231438"/>
            <a:chOff x="2293457" y="3760898"/>
            <a:chExt cx="1427971" cy="231438"/>
          </a:xfrm>
        </p:grpSpPr>
        <p:sp>
          <p:nvSpPr>
            <p:cNvPr id="31" name="Rectangle 30"/>
            <p:cNvSpPr/>
            <p:nvPr/>
          </p:nvSpPr>
          <p:spPr>
            <a:xfrm>
              <a:off x="2293457" y="3782924"/>
              <a:ext cx="1414712" cy="2094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314469" y="3782924"/>
              <a:ext cx="190350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a[</a:t>
              </a:r>
              <a:r>
                <a:rPr lang="en-US" sz="800" dirty="0" err="1" smtClean="0"/>
                <a:t>i</a:t>
              </a:r>
              <a:r>
                <a:rPr lang="en-US" sz="800" dirty="0" smtClean="0"/>
                <a:t>]</a:t>
              </a:r>
              <a:endParaRPr lang="en-US" sz="8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603211" y="3782924"/>
              <a:ext cx="250899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a[i+1]</a:t>
              </a:r>
              <a:endParaRPr lang="en-US" sz="8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324743" y="3782924"/>
              <a:ext cx="250899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a[i+7]</a:t>
              </a:r>
              <a:endParaRPr lang="en-US" sz="800" dirty="0"/>
            </a:p>
          </p:txBody>
        </p:sp>
        <p:cxnSp>
          <p:nvCxnSpPr>
            <p:cNvPr id="37" name="Straight Connector 36"/>
            <p:cNvCxnSpPr/>
            <p:nvPr/>
          </p:nvCxnSpPr>
          <p:spPr>
            <a:xfrm>
              <a:off x="2314239" y="3777466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2645709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2985696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3362049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3708168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3080535" y="3760898"/>
              <a:ext cx="150615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…</a:t>
              </a:r>
              <a:endParaRPr lang="en-US" sz="800" dirty="0"/>
            </a:p>
          </p:txBody>
        </p:sp>
        <p:cxnSp>
          <p:nvCxnSpPr>
            <p:cNvPr id="52" name="Straight Connector 51"/>
            <p:cNvCxnSpPr/>
            <p:nvPr/>
          </p:nvCxnSpPr>
          <p:spPr>
            <a:xfrm>
              <a:off x="2303848" y="3977392"/>
              <a:ext cx="140250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2318924" y="3775916"/>
              <a:ext cx="140250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Rectangle 64"/>
          <p:cNvSpPr/>
          <p:nvPr/>
        </p:nvSpPr>
        <p:spPr>
          <a:xfrm>
            <a:off x="611560" y="2789474"/>
            <a:ext cx="2274429" cy="7053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649292" y="2781501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L2</a:t>
            </a:r>
            <a:endParaRPr lang="en-US" dirty="0"/>
          </a:p>
        </p:txBody>
      </p:sp>
      <p:grpSp>
        <p:nvGrpSpPr>
          <p:cNvPr id="67" name="Group 66"/>
          <p:cNvGrpSpPr/>
          <p:nvPr/>
        </p:nvGrpSpPr>
        <p:grpSpPr>
          <a:xfrm>
            <a:off x="1218723" y="2924012"/>
            <a:ext cx="1427971" cy="231438"/>
            <a:chOff x="2293457" y="3760898"/>
            <a:chExt cx="1427971" cy="231438"/>
          </a:xfrm>
        </p:grpSpPr>
        <p:sp>
          <p:nvSpPr>
            <p:cNvPr id="68" name="Rectangle 67"/>
            <p:cNvSpPr/>
            <p:nvPr/>
          </p:nvSpPr>
          <p:spPr>
            <a:xfrm>
              <a:off x="2293457" y="3782924"/>
              <a:ext cx="1414712" cy="2094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2314469" y="3782924"/>
              <a:ext cx="190350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a[</a:t>
              </a:r>
              <a:r>
                <a:rPr lang="en-US" sz="800" dirty="0" err="1" smtClean="0"/>
                <a:t>i</a:t>
              </a:r>
              <a:r>
                <a:rPr lang="en-US" sz="800" dirty="0" smtClean="0"/>
                <a:t>]</a:t>
              </a:r>
              <a:endParaRPr lang="en-US" sz="800" dirty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2603211" y="3782924"/>
              <a:ext cx="250899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a[i+1]</a:t>
              </a:r>
              <a:endParaRPr lang="en-US" sz="800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3324743" y="3782924"/>
              <a:ext cx="250899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a[i+7]</a:t>
              </a:r>
              <a:endParaRPr lang="en-US" sz="800" dirty="0"/>
            </a:p>
          </p:txBody>
        </p:sp>
        <p:cxnSp>
          <p:nvCxnSpPr>
            <p:cNvPr id="72" name="Straight Connector 71"/>
            <p:cNvCxnSpPr/>
            <p:nvPr/>
          </p:nvCxnSpPr>
          <p:spPr>
            <a:xfrm>
              <a:off x="2314239" y="3777466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2645709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2985696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3362049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3708168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>
              <a:off x="3080535" y="3760898"/>
              <a:ext cx="150615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…</a:t>
              </a:r>
              <a:endParaRPr lang="en-US" sz="800" dirty="0"/>
            </a:p>
          </p:txBody>
        </p:sp>
        <p:cxnSp>
          <p:nvCxnSpPr>
            <p:cNvPr id="78" name="Straight Connector 77"/>
            <p:cNvCxnSpPr/>
            <p:nvPr/>
          </p:nvCxnSpPr>
          <p:spPr>
            <a:xfrm>
              <a:off x="2303848" y="3977392"/>
              <a:ext cx="140250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2318924" y="3775916"/>
              <a:ext cx="140250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3" name="Rectangle 112"/>
          <p:cNvSpPr/>
          <p:nvPr/>
        </p:nvSpPr>
        <p:spPr>
          <a:xfrm>
            <a:off x="611560" y="3484261"/>
            <a:ext cx="7344816" cy="10451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TextBox 113"/>
          <p:cNvSpPr txBox="1"/>
          <p:nvPr/>
        </p:nvSpPr>
        <p:spPr>
          <a:xfrm>
            <a:off x="649292" y="3505023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L3</a:t>
            </a:r>
            <a:endParaRPr lang="en-US" dirty="0"/>
          </a:p>
        </p:txBody>
      </p:sp>
      <p:grpSp>
        <p:nvGrpSpPr>
          <p:cNvPr id="115" name="Group 114"/>
          <p:cNvGrpSpPr/>
          <p:nvPr/>
        </p:nvGrpSpPr>
        <p:grpSpPr>
          <a:xfrm>
            <a:off x="6084168" y="4077072"/>
            <a:ext cx="1427971" cy="231438"/>
            <a:chOff x="2293457" y="3760898"/>
            <a:chExt cx="1427971" cy="231438"/>
          </a:xfrm>
        </p:grpSpPr>
        <p:sp>
          <p:nvSpPr>
            <p:cNvPr id="116" name="Rectangle 115"/>
            <p:cNvSpPr/>
            <p:nvPr/>
          </p:nvSpPr>
          <p:spPr>
            <a:xfrm>
              <a:off x="2293457" y="3782924"/>
              <a:ext cx="1414712" cy="2094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2314469" y="3782924"/>
              <a:ext cx="190350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a[</a:t>
              </a:r>
              <a:r>
                <a:rPr lang="en-US" sz="800" dirty="0" err="1" smtClean="0"/>
                <a:t>i</a:t>
              </a:r>
              <a:r>
                <a:rPr lang="en-US" sz="800" dirty="0" smtClean="0"/>
                <a:t>]</a:t>
              </a:r>
              <a:endParaRPr lang="en-US" sz="800" dirty="0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2603211" y="3782924"/>
              <a:ext cx="250899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a[i+1]</a:t>
              </a:r>
              <a:endParaRPr lang="en-US" sz="800" dirty="0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3324743" y="3782924"/>
              <a:ext cx="250899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a[i+7]</a:t>
              </a:r>
              <a:endParaRPr lang="en-US" sz="800" dirty="0"/>
            </a:p>
          </p:txBody>
        </p:sp>
        <p:cxnSp>
          <p:nvCxnSpPr>
            <p:cNvPr id="120" name="Straight Connector 119"/>
            <p:cNvCxnSpPr/>
            <p:nvPr/>
          </p:nvCxnSpPr>
          <p:spPr>
            <a:xfrm>
              <a:off x="2314239" y="3777466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>
              <a:off x="2645709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>
              <a:off x="2985696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>
              <a:off x="3362049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>
              <a:off x="3708168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TextBox 124"/>
            <p:cNvSpPr txBox="1"/>
            <p:nvPr/>
          </p:nvSpPr>
          <p:spPr>
            <a:xfrm>
              <a:off x="3080535" y="3760898"/>
              <a:ext cx="150615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…</a:t>
              </a:r>
              <a:endParaRPr lang="en-US" sz="800" dirty="0"/>
            </a:p>
          </p:txBody>
        </p:sp>
        <p:cxnSp>
          <p:nvCxnSpPr>
            <p:cNvPr id="126" name="Straight Connector 125"/>
            <p:cNvCxnSpPr/>
            <p:nvPr/>
          </p:nvCxnSpPr>
          <p:spPr>
            <a:xfrm>
              <a:off x="2303848" y="3977392"/>
              <a:ext cx="140250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/>
          </p:nvCxnSpPr>
          <p:spPr>
            <a:xfrm>
              <a:off x="2318924" y="3775916"/>
              <a:ext cx="140250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0" name="Rectangle 129"/>
          <p:cNvSpPr/>
          <p:nvPr/>
        </p:nvSpPr>
        <p:spPr>
          <a:xfrm>
            <a:off x="3433773" y="1696589"/>
            <a:ext cx="227911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core 1</a:t>
            </a:r>
            <a:endParaRPr lang="en-US" dirty="0"/>
          </a:p>
        </p:txBody>
      </p:sp>
      <p:sp>
        <p:nvSpPr>
          <p:cNvPr id="131" name="Rectangle 130"/>
          <p:cNvSpPr/>
          <p:nvPr/>
        </p:nvSpPr>
        <p:spPr>
          <a:xfrm>
            <a:off x="3433773" y="2272653"/>
            <a:ext cx="2279117" cy="5102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TextBox 131"/>
          <p:cNvSpPr txBox="1"/>
          <p:nvPr/>
        </p:nvSpPr>
        <p:spPr>
          <a:xfrm>
            <a:off x="3476193" y="2272653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L1</a:t>
            </a:r>
            <a:endParaRPr lang="en-US" dirty="0"/>
          </a:p>
        </p:txBody>
      </p:sp>
      <p:grpSp>
        <p:nvGrpSpPr>
          <p:cNvPr id="133" name="Group 132"/>
          <p:cNvGrpSpPr/>
          <p:nvPr/>
        </p:nvGrpSpPr>
        <p:grpSpPr>
          <a:xfrm>
            <a:off x="4045624" y="2413608"/>
            <a:ext cx="1427971" cy="231438"/>
            <a:chOff x="2293457" y="3760898"/>
            <a:chExt cx="1427971" cy="231438"/>
          </a:xfrm>
        </p:grpSpPr>
        <p:sp>
          <p:nvSpPr>
            <p:cNvPr id="149" name="Rectangle 148"/>
            <p:cNvSpPr/>
            <p:nvPr/>
          </p:nvSpPr>
          <p:spPr>
            <a:xfrm>
              <a:off x="2293457" y="3782924"/>
              <a:ext cx="1414712" cy="2094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2314469" y="3782924"/>
              <a:ext cx="190350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a[</a:t>
              </a:r>
              <a:r>
                <a:rPr lang="en-US" sz="800" dirty="0" err="1" smtClean="0"/>
                <a:t>i</a:t>
              </a:r>
              <a:r>
                <a:rPr lang="en-US" sz="800" dirty="0" smtClean="0"/>
                <a:t>]</a:t>
              </a:r>
              <a:endParaRPr lang="en-US" sz="800" dirty="0"/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2603211" y="3782924"/>
              <a:ext cx="250899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a[i+1]</a:t>
              </a:r>
              <a:endParaRPr lang="en-US" sz="800" dirty="0"/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3324743" y="3782924"/>
              <a:ext cx="250899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a[i+7]</a:t>
              </a:r>
              <a:endParaRPr lang="en-US" sz="800" dirty="0"/>
            </a:p>
          </p:txBody>
        </p:sp>
        <p:cxnSp>
          <p:nvCxnSpPr>
            <p:cNvPr id="153" name="Straight Connector 152"/>
            <p:cNvCxnSpPr/>
            <p:nvPr/>
          </p:nvCxnSpPr>
          <p:spPr>
            <a:xfrm>
              <a:off x="2314239" y="3777466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>
              <a:off x="2645709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/>
          </p:nvCxnSpPr>
          <p:spPr>
            <a:xfrm>
              <a:off x="2985696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/>
          </p:nvCxnSpPr>
          <p:spPr>
            <a:xfrm>
              <a:off x="3362049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/>
          </p:nvCxnSpPr>
          <p:spPr>
            <a:xfrm>
              <a:off x="3708168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TextBox 157"/>
            <p:cNvSpPr txBox="1"/>
            <p:nvPr/>
          </p:nvSpPr>
          <p:spPr>
            <a:xfrm>
              <a:off x="3080535" y="3760898"/>
              <a:ext cx="150615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…</a:t>
              </a:r>
              <a:endParaRPr lang="en-US" sz="800" dirty="0"/>
            </a:p>
          </p:txBody>
        </p:sp>
        <p:cxnSp>
          <p:nvCxnSpPr>
            <p:cNvPr id="159" name="Straight Connector 158"/>
            <p:cNvCxnSpPr/>
            <p:nvPr/>
          </p:nvCxnSpPr>
          <p:spPr>
            <a:xfrm>
              <a:off x="2303848" y="3977392"/>
              <a:ext cx="140250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/>
          </p:nvCxnSpPr>
          <p:spPr>
            <a:xfrm>
              <a:off x="2318924" y="3775916"/>
              <a:ext cx="140250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4" name="Rectangle 133"/>
          <p:cNvSpPr/>
          <p:nvPr/>
        </p:nvSpPr>
        <p:spPr>
          <a:xfrm>
            <a:off x="3433772" y="2785255"/>
            <a:ext cx="2274429" cy="7053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TextBox 134"/>
          <p:cNvSpPr txBox="1"/>
          <p:nvPr/>
        </p:nvSpPr>
        <p:spPr>
          <a:xfrm>
            <a:off x="3471504" y="2777282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L2</a:t>
            </a:r>
            <a:endParaRPr lang="en-US" dirty="0"/>
          </a:p>
        </p:txBody>
      </p:sp>
      <p:grpSp>
        <p:nvGrpSpPr>
          <p:cNvPr id="136" name="Group 135"/>
          <p:cNvGrpSpPr/>
          <p:nvPr/>
        </p:nvGrpSpPr>
        <p:grpSpPr>
          <a:xfrm>
            <a:off x="4040935" y="2919793"/>
            <a:ext cx="1427971" cy="231438"/>
            <a:chOff x="2293457" y="3760898"/>
            <a:chExt cx="1427971" cy="231438"/>
          </a:xfrm>
        </p:grpSpPr>
        <p:sp>
          <p:nvSpPr>
            <p:cNvPr id="137" name="Rectangle 136"/>
            <p:cNvSpPr/>
            <p:nvPr/>
          </p:nvSpPr>
          <p:spPr>
            <a:xfrm>
              <a:off x="2293457" y="3782924"/>
              <a:ext cx="1414712" cy="2094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2314469" y="3782924"/>
              <a:ext cx="190350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a[</a:t>
              </a:r>
              <a:r>
                <a:rPr lang="en-US" sz="800" dirty="0" err="1" smtClean="0"/>
                <a:t>i</a:t>
              </a:r>
              <a:r>
                <a:rPr lang="en-US" sz="800" dirty="0" smtClean="0"/>
                <a:t>]</a:t>
              </a:r>
              <a:endParaRPr lang="en-US" sz="800" dirty="0"/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2603211" y="3782924"/>
              <a:ext cx="250899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a[i+1]</a:t>
              </a:r>
              <a:endParaRPr lang="en-US" sz="800" dirty="0"/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3324743" y="3782924"/>
              <a:ext cx="250899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a[i+7]</a:t>
              </a:r>
              <a:endParaRPr lang="en-US" sz="800" dirty="0"/>
            </a:p>
          </p:txBody>
        </p:sp>
        <p:cxnSp>
          <p:nvCxnSpPr>
            <p:cNvPr id="141" name="Straight Connector 140"/>
            <p:cNvCxnSpPr/>
            <p:nvPr/>
          </p:nvCxnSpPr>
          <p:spPr>
            <a:xfrm>
              <a:off x="2314239" y="3777466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>
              <a:off x="2645709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>
              <a:off x="2985696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>
              <a:off x="3362049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>
              <a:off x="3708168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TextBox 145"/>
            <p:cNvSpPr txBox="1"/>
            <p:nvPr/>
          </p:nvSpPr>
          <p:spPr>
            <a:xfrm>
              <a:off x="3080535" y="3760898"/>
              <a:ext cx="150615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…</a:t>
              </a:r>
              <a:endParaRPr lang="en-US" sz="800" dirty="0"/>
            </a:p>
          </p:txBody>
        </p:sp>
        <p:cxnSp>
          <p:nvCxnSpPr>
            <p:cNvPr id="147" name="Straight Connector 146"/>
            <p:cNvCxnSpPr/>
            <p:nvPr/>
          </p:nvCxnSpPr>
          <p:spPr>
            <a:xfrm>
              <a:off x="2303848" y="3977392"/>
              <a:ext cx="140250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>
              <a:off x="2318924" y="3775916"/>
              <a:ext cx="140250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1" name="Rectangle 160"/>
          <p:cNvSpPr/>
          <p:nvPr/>
        </p:nvSpPr>
        <p:spPr>
          <a:xfrm>
            <a:off x="611560" y="4797152"/>
            <a:ext cx="8352928" cy="15591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TextBox 161"/>
          <p:cNvSpPr txBox="1"/>
          <p:nvPr/>
        </p:nvSpPr>
        <p:spPr>
          <a:xfrm>
            <a:off x="6462283" y="1782295"/>
            <a:ext cx="2119234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cache consistency:</a:t>
            </a:r>
          </a:p>
          <a:p>
            <a:r>
              <a:rPr lang="en-US" sz="2000" dirty="0" smtClean="0"/>
              <a:t>MESI protocol</a:t>
            </a:r>
            <a:endParaRPr lang="en-US" sz="2000" dirty="0"/>
          </a:p>
        </p:txBody>
      </p:sp>
      <p:sp>
        <p:nvSpPr>
          <p:cNvPr id="163" name="TextBox 162"/>
          <p:cNvSpPr txBox="1"/>
          <p:nvPr/>
        </p:nvSpPr>
        <p:spPr>
          <a:xfrm>
            <a:off x="4828013" y="5745866"/>
            <a:ext cx="106936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exclusive</a:t>
            </a:r>
            <a:endParaRPr lang="en-US" dirty="0"/>
          </a:p>
        </p:txBody>
      </p:sp>
      <p:sp>
        <p:nvSpPr>
          <p:cNvPr id="164" name="TextBox 163"/>
          <p:cNvSpPr txBox="1"/>
          <p:nvPr/>
        </p:nvSpPr>
        <p:spPr>
          <a:xfrm>
            <a:off x="4822069" y="5738379"/>
            <a:ext cx="108532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shared</a:t>
            </a:r>
            <a:endParaRPr lang="en-US" dirty="0"/>
          </a:p>
        </p:txBody>
      </p:sp>
      <p:sp>
        <p:nvSpPr>
          <p:cNvPr id="165" name="TextBox 164"/>
          <p:cNvSpPr txBox="1"/>
          <p:nvPr/>
        </p:nvSpPr>
        <p:spPr>
          <a:xfrm>
            <a:off x="4824008" y="5736767"/>
            <a:ext cx="107337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modified</a:t>
            </a:r>
            <a:endParaRPr lang="en-US" dirty="0"/>
          </a:p>
        </p:txBody>
      </p:sp>
      <p:sp>
        <p:nvSpPr>
          <p:cNvPr id="166" name="Rounded Rectangle 165"/>
          <p:cNvSpPr/>
          <p:nvPr/>
        </p:nvSpPr>
        <p:spPr>
          <a:xfrm>
            <a:off x="1560315" y="2437631"/>
            <a:ext cx="284143" cy="216024"/>
          </a:xfrm>
          <a:prstGeom prst="roundRect">
            <a:avLst/>
          </a:prstGeom>
          <a:solidFill>
            <a:srgbClr val="00B050">
              <a:alpha val="29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Rounded Rectangle 166"/>
          <p:cNvSpPr/>
          <p:nvPr/>
        </p:nvSpPr>
        <p:spPr>
          <a:xfrm>
            <a:off x="3990541" y="5212982"/>
            <a:ext cx="284143" cy="216024"/>
          </a:xfrm>
          <a:prstGeom prst="roundRect">
            <a:avLst/>
          </a:prstGeom>
          <a:solidFill>
            <a:srgbClr val="00B050">
              <a:alpha val="29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Rounded Rectangle 167"/>
          <p:cNvSpPr/>
          <p:nvPr/>
        </p:nvSpPr>
        <p:spPr>
          <a:xfrm>
            <a:off x="4716016" y="5223995"/>
            <a:ext cx="284143" cy="216024"/>
          </a:xfrm>
          <a:prstGeom prst="roundRect">
            <a:avLst/>
          </a:prstGeom>
          <a:solidFill>
            <a:srgbClr val="00B050">
              <a:alpha val="29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Rounded Rectangle 168"/>
          <p:cNvSpPr/>
          <p:nvPr/>
        </p:nvSpPr>
        <p:spPr>
          <a:xfrm>
            <a:off x="5138886" y="2426260"/>
            <a:ext cx="284143" cy="216024"/>
          </a:xfrm>
          <a:prstGeom prst="roundRect">
            <a:avLst/>
          </a:prstGeom>
          <a:solidFill>
            <a:srgbClr val="00B050">
              <a:alpha val="29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Rounded Rectangle 170"/>
          <p:cNvSpPr/>
          <p:nvPr/>
        </p:nvSpPr>
        <p:spPr>
          <a:xfrm>
            <a:off x="1554839" y="2431238"/>
            <a:ext cx="284143" cy="216024"/>
          </a:xfrm>
          <a:prstGeom prst="roundRect">
            <a:avLst/>
          </a:prstGeom>
          <a:solidFill>
            <a:srgbClr val="FF0000">
              <a:alpha val="29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Rounded Rectangle 171"/>
          <p:cNvSpPr/>
          <p:nvPr/>
        </p:nvSpPr>
        <p:spPr>
          <a:xfrm>
            <a:off x="3977195" y="5219676"/>
            <a:ext cx="284143" cy="216024"/>
          </a:xfrm>
          <a:prstGeom prst="roundRect">
            <a:avLst/>
          </a:prstGeom>
          <a:solidFill>
            <a:srgbClr val="FF0000">
              <a:alpha val="29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4" name="Group 173"/>
          <p:cNvGrpSpPr/>
          <p:nvPr/>
        </p:nvGrpSpPr>
        <p:grpSpPr>
          <a:xfrm>
            <a:off x="5367652" y="2564904"/>
            <a:ext cx="647058" cy="757699"/>
            <a:chOff x="5367652" y="2564904"/>
            <a:chExt cx="647058" cy="757699"/>
          </a:xfrm>
        </p:grpSpPr>
        <p:sp>
          <p:nvSpPr>
            <p:cNvPr id="170" name="TextBox 169"/>
            <p:cNvSpPr txBox="1"/>
            <p:nvPr/>
          </p:nvSpPr>
          <p:spPr>
            <a:xfrm>
              <a:off x="5371017" y="3045604"/>
              <a:ext cx="643693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invalid</a:t>
              </a:r>
              <a:endParaRPr lang="en-US" sz="1200" dirty="0"/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5367652" y="2564904"/>
              <a:ext cx="643693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invalid</a:t>
              </a:r>
              <a:endParaRPr lang="en-US" sz="1200" dirty="0"/>
            </a:p>
          </p:txBody>
        </p:sp>
      </p:grpSp>
      <p:sp>
        <p:nvSpPr>
          <p:cNvPr id="3" name="TextBox 2"/>
          <p:cNvSpPr txBox="1"/>
          <p:nvPr/>
        </p:nvSpPr>
        <p:spPr>
          <a:xfrm rot="19563957">
            <a:off x="6156968" y="4658652"/>
            <a:ext cx="2883610" cy="64633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C00000"/>
                </a:solidFill>
              </a:rPr>
              <a:t>cache trashing</a:t>
            </a:r>
            <a:endParaRPr lang="en-US" sz="3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5196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" grpId="0" animBg="1"/>
      <p:bldP spid="164" grpId="0" animBg="1"/>
      <p:bldP spid="165" grpId="0" animBg="1"/>
      <p:bldP spid="166" grpId="0" animBg="1"/>
      <p:bldP spid="167" grpId="0" animBg="1"/>
      <p:bldP spid="168" grpId="0" animBg="1"/>
      <p:bldP spid="169" grpId="0" animBg="1"/>
      <p:bldP spid="171" grpId="0" animBg="1"/>
      <p:bldP spid="172" grpId="0" animBg="1"/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Levels of parallelism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Vectorization</a:t>
            </a:r>
          </a:p>
          <a:p>
            <a:pPr lvl="1"/>
            <a:r>
              <a:rPr lang="en-US" dirty="0" smtClean="0"/>
              <a:t>libraries (e.g., MKL)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ompiler flags</a:t>
            </a:r>
          </a:p>
          <a:p>
            <a:pPr lvl="1"/>
            <a:r>
              <a:rPr lang="en-US" dirty="0" smtClean="0"/>
              <a:t>directives: programmer can/should help</a:t>
            </a:r>
          </a:p>
          <a:p>
            <a:r>
              <a:rPr lang="en-US" dirty="0" smtClean="0"/>
              <a:t>Multiple cores</a:t>
            </a:r>
          </a:p>
          <a:p>
            <a:pPr lvl="1"/>
            <a:r>
              <a:rPr lang="en-US" dirty="0" err="1" smtClean="0"/>
              <a:t>OpenMP</a:t>
            </a:r>
            <a:r>
              <a:rPr lang="en-US" dirty="0" smtClean="0"/>
              <a:t>/</a:t>
            </a:r>
            <a:r>
              <a:rPr lang="en-US" dirty="0" err="1" smtClean="0"/>
              <a:t>pthreads</a:t>
            </a:r>
            <a:endParaRPr lang="en-US" dirty="0" smtClean="0"/>
          </a:p>
          <a:p>
            <a:pPr lvl="2"/>
            <a:r>
              <a:rPr lang="en-US" dirty="0" smtClean="0"/>
              <a:t>libraries (e.g., MKL)</a:t>
            </a:r>
          </a:p>
          <a:p>
            <a:pPr lvl="2"/>
            <a:r>
              <a:rPr lang="en-US" dirty="0" smtClean="0"/>
              <a:t>programmer</a:t>
            </a:r>
          </a:p>
          <a:p>
            <a:r>
              <a:rPr lang="en-US" dirty="0" smtClean="0"/>
              <a:t>Multiple nodes, i.e., distributed computing</a:t>
            </a:r>
          </a:p>
          <a:p>
            <a:pPr lvl="1"/>
            <a:r>
              <a:rPr lang="en-US" dirty="0" smtClean="0"/>
              <a:t>MPI/CAF/UPC/Chapel</a:t>
            </a:r>
          </a:p>
          <a:p>
            <a:pPr lvl="2"/>
            <a:r>
              <a:rPr lang="en-US" dirty="0" smtClean="0"/>
              <a:t>programmer</a:t>
            </a:r>
          </a:p>
          <a:p>
            <a:r>
              <a:rPr lang="en-US" dirty="0" smtClean="0"/>
              <a:t>GPGPU</a:t>
            </a:r>
          </a:p>
          <a:p>
            <a:pPr lvl="1"/>
            <a:r>
              <a:rPr lang="en-US" dirty="0" smtClean="0"/>
              <a:t>CUDA/</a:t>
            </a:r>
            <a:r>
              <a:rPr lang="en-US" dirty="0" err="1" smtClean="0"/>
              <a:t>OpenACC</a:t>
            </a:r>
            <a:r>
              <a:rPr lang="en-US" dirty="0" smtClean="0"/>
              <a:t>/</a:t>
            </a:r>
            <a:r>
              <a:rPr lang="en-US" dirty="0" err="1" smtClean="0"/>
              <a:t>OpenCL</a:t>
            </a:r>
            <a:endParaRPr lang="en-US" dirty="0" smtClean="0"/>
          </a:p>
          <a:p>
            <a:pPr lvl="2"/>
            <a:r>
              <a:rPr lang="en-US" dirty="0" smtClean="0"/>
              <a:t>libraries (e.g., </a:t>
            </a:r>
            <a:r>
              <a:rPr lang="en-US" dirty="0" err="1" smtClean="0"/>
              <a:t>TensorFlow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programmer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</a:t>
            </a:fld>
            <a:endParaRPr lang="nl-BE"/>
          </a:p>
        </p:txBody>
      </p:sp>
      <p:grpSp>
        <p:nvGrpSpPr>
          <p:cNvPr id="7" name="Group 6"/>
          <p:cNvGrpSpPr/>
          <p:nvPr/>
        </p:nvGrpSpPr>
        <p:grpSpPr>
          <a:xfrm>
            <a:off x="6300192" y="2924944"/>
            <a:ext cx="1546199" cy="3096344"/>
            <a:chOff x="6553200" y="3284984"/>
            <a:chExt cx="1546199" cy="3096344"/>
          </a:xfrm>
        </p:grpSpPr>
        <p:sp>
          <p:nvSpPr>
            <p:cNvPr id="5" name="Right Brace 4"/>
            <p:cNvSpPr/>
            <p:nvPr/>
          </p:nvSpPr>
          <p:spPr>
            <a:xfrm>
              <a:off x="6553200" y="3284984"/>
              <a:ext cx="216024" cy="3096344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985248" y="4571546"/>
              <a:ext cx="111415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h</a:t>
              </a:r>
              <a:r>
                <a:rPr lang="en-US" sz="2800" dirty="0" smtClean="0"/>
                <a:t>ybrid</a:t>
              </a:r>
              <a:endParaRPr 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92559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Bad news and good news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Bad news: performance</a:t>
            </a:r>
          </a:p>
          <a:p>
            <a:pPr lvl="1"/>
            <a:r>
              <a:rPr lang="en-US" dirty="0" smtClean="0"/>
              <a:t>degraded by 1.5 to 4</a:t>
            </a:r>
          </a:p>
          <a:p>
            <a:pPr lvl="1"/>
            <a:r>
              <a:rPr lang="en-US" dirty="0" smtClean="0"/>
              <a:t>can be hard to spot, e.g., global variables close in memory</a:t>
            </a:r>
          </a:p>
          <a:p>
            <a:r>
              <a:rPr lang="en-US" dirty="0" smtClean="0"/>
              <a:t>Good news: compilers</a:t>
            </a:r>
          </a:p>
          <a:p>
            <a:pPr lvl="1"/>
            <a:r>
              <a:rPr lang="en-US" dirty="0" smtClean="0"/>
              <a:t>compilers detect many cases, make variables implicitly thread-private</a:t>
            </a:r>
          </a:p>
          <a:p>
            <a:pPr lvl="1"/>
            <a:r>
              <a:rPr lang="en-US" dirty="0" smtClean="0"/>
              <a:t>GCC: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-O2</a:t>
            </a:r>
            <a:r>
              <a:rPr lang="en-US" dirty="0" smtClean="0"/>
              <a:t> or more</a:t>
            </a:r>
          </a:p>
          <a:p>
            <a:pPr lvl="1"/>
            <a:r>
              <a:rPr lang="en-US" dirty="0" smtClean="0"/>
              <a:t>Intel: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-O1</a:t>
            </a:r>
            <a:r>
              <a:rPr lang="en-US" dirty="0" smtClean="0"/>
              <a:t> or more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40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906206" y="5838363"/>
            <a:ext cx="528561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However, compiler won't always remedy,</a:t>
            </a:r>
          </a:p>
          <a:p>
            <a:pPr algn="ctr"/>
            <a:r>
              <a:rPr lang="en-US" sz="2400" dirty="0" smtClean="0"/>
              <a:t>so avoid false sharing!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44630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6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avoid?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Use thread-local variables/copies when possible</a:t>
            </a:r>
          </a:p>
          <a:p>
            <a:r>
              <a:rPr lang="en-US" dirty="0" smtClean="0"/>
              <a:t>Align C global variables at cache boundaries, e.g.,</a:t>
            </a:r>
            <a:br>
              <a:rPr lang="en-US" dirty="0" smtClean="0"/>
            </a:b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counter_t0 __attribute__((aligned(64)));</a:t>
            </a:r>
            <a:b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counter_t1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__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attribute__((aligned(64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)))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Align Fortran variables at cache boundaries (Intel only), e.g.,</a:t>
            </a:r>
            <a:br>
              <a:rPr lang="en-US" dirty="0" smtClean="0"/>
            </a:br>
            <a:r>
              <a:rPr lang="en-US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:: counter_t0, counter_t1</a:t>
            </a:r>
            <a:br>
              <a:rPr lang="en-US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sz="2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attributes align:16 :: counter_t0, counter_t1</a:t>
            </a:r>
          </a:p>
          <a:p>
            <a:r>
              <a:rPr lang="en-US" dirty="0" smtClean="0"/>
              <a:t>Pad C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dirty="0" smtClean="0"/>
              <a:t> to multiples of cache line length, e.g.,</a:t>
            </a:r>
            <a:br>
              <a:rPr lang="en-US" dirty="0" smtClean="0"/>
            </a:b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 {</a:t>
            </a:r>
            <a:b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double x, y, z;</a:t>
            </a:r>
            <a:b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double padding[5];</a:t>
            </a:r>
            <a:b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b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 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pnts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[20]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__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attribute__((aligned(64)));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For Fortran user defined types, use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SEQUENCE</a:t>
            </a:r>
            <a:r>
              <a:rPr lang="en-US" dirty="0" smtClean="0">
                <a:cs typeface="Courier New" panose="02070309020205020404" pitchFamily="49" charset="0"/>
              </a:rPr>
              <a:t> + carefully order members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avoid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SEQUENCE</a:t>
            </a:r>
            <a:r>
              <a:rPr lang="en-US" dirty="0" smtClean="0">
                <a:cs typeface="Courier New" panose="02070309020205020404" pitchFamily="49" charset="0"/>
              </a:rPr>
              <a:t>, but use compiler flag</a:t>
            </a:r>
            <a:br>
              <a:rPr lang="en-US" dirty="0" smtClean="0"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-align rec16byte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637573" y="6077892"/>
            <a:ext cx="401372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Cost: larger memory footprint!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75071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measures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97116C-F94B-4B5B-973A-17F07FB5C418}" type="slidenum">
              <a:rPr kumimoji="0" lang="nl-B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nl-B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4251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9924"/>
            <a:ext cx="8229600" cy="1143000"/>
          </a:xfrm>
        </p:spPr>
        <p:txBody>
          <a:bodyPr/>
          <a:lstStyle/>
          <a:p>
            <a:r>
              <a:rPr lang="en-US" dirty="0" smtClean="0"/>
              <a:t>Machine balance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Memory access</a:t>
            </a:r>
          </a:p>
          <a:p>
            <a:pPr lvl="1"/>
            <a:r>
              <a:rPr lang="nl-BE" dirty="0"/>
              <a:t>bandwidth</a:t>
            </a:r>
          </a:p>
          <a:p>
            <a:pPr lvl="1"/>
            <a:r>
              <a:rPr lang="nl-BE" dirty="0"/>
              <a:t>Gwords/s </a:t>
            </a:r>
            <a:r>
              <a:rPr lang="nl-BE" dirty="0" smtClean="0"/>
              <a:t>(double precision gigawords </a:t>
            </a:r>
            <a:r>
              <a:rPr lang="nl-BE" dirty="0"/>
              <a:t>per </a:t>
            </a:r>
            <a:r>
              <a:rPr lang="nl-BE" dirty="0" smtClean="0"/>
              <a:t>second)</a:t>
            </a:r>
          </a:p>
          <a:p>
            <a:r>
              <a:rPr lang="nl-BE" dirty="0" smtClean="0"/>
              <a:t>Computation</a:t>
            </a:r>
          </a:p>
          <a:p>
            <a:pPr lvl="1"/>
            <a:r>
              <a:rPr lang="nl-BE" dirty="0" smtClean="0"/>
              <a:t>peak performance</a:t>
            </a:r>
          </a:p>
          <a:p>
            <a:pPr lvl="1"/>
            <a:r>
              <a:rPr lang="nl-BE" dirty="0"/>
              <a:t>d</a:t>
            </a:r>
            <a:r>
              <a:rPr lang="nl-BE" dirty="0" smtClean="0"/>
              <a:t>ouble precision FLOPS/s (FLOating point OPerationS per second)</a:t>
            </a:r>
          </a:p>
          <a:p>
            <a:r>
              <a:rPr lang="nl-BE" dirty="0" smtClean="0"/>
              <a:t>Machine balance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97116C-F94B-4B5B-973A-17F07FB5C418}" type="slidenum">
              <a:rPr kumimoji="0" lang="nl-B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nl-B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269525" y="5861411"/>
                <a:ext cx="4205416" cy="5840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box>
                        <m:box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memory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bandwidth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FLOPS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</m:e>
                      </m:box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9525" y="5861411"/>
                <a:ext cx="4205416" cy="58400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2049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balance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Memory access</a:t>
            </a:r>
          </a:p>
          <a:p>
            <a:pPr lvl="1"/>
            <a:r>
              <a:rPr lang="en-US" dirty="0"/>
              <a:t>number of word load and store operations</a:t>
            </a:r>
          </a:p>
          <a:p>
            <a:r>
              <a:rPr lang="en-US" dirty="0" smtClean="0"/>
              <a:t>Computation</a:t>
            </a:r>
          </a:p>
          <a:p>
            <a:pPr lvl="1"/>
            <a:r>
              <a:rPr lang="en-US" dirty="0" smtClean="0"/>
              <a:t>number of FLOPS</a:t>
            </a:r>
          </a:p>
          <a:p>
            <a:r>
              <a:rPr lang="en-US" dirty="0" smtClean="0"/>
              <a:t>Code balance</a:t>
            </a:r>
          </a:p>
          <a:p>
            <a:endParaRPr lang="en-US" dirty="0"/>
          </a:p>
          <a:p>
            <a:r>
              <a:rPr lang="en-US" dirty="0" smtClean="0"/>
              <a:t>Computational intensity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44</a:t>
            </a:fld>
            <a:endParaRPr lang="nl-B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269525" y="4386829"/>
                <a:ext cx="4205416" cy="53091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box>
                        <m:box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data</m:t>
                              </m:r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transfer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FLOPS</m:t>
                              </m:r>
                            </m:den>
                          </m:f>
                        </m:e>
                      </m:box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9525" y="4386829"/>
                <a:ext cx="4205416" cy="53091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989439" y="5695276"/>
                <a:ext cx="4205416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type m:val="li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9439" y="5695276"/>
                <a:ext cx="4205416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3376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Light speed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Expected fraction of peak performance</a:t>
                </a:r>
              </a:p>
              <a:p>
                <a:endParaRPr lang="en-US" dirty="0"/>
              </a:p>
              <a:p>
                <a:r>
                  <a:rPr lang="en-US" dirty="0" smtClean="0"/>
                  <a:t>Light speed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ℓ </m:t>
                    </m:r>
                  </m:oMath>
                </a14:m>
                <a:r>
                  <a:rPr lang="en-US" dirty="0" smtClean="0"/>
                  <a:t>&lt; 1: memory bound, i.e., bandwidth limited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ℓ </m:t>
                    </m:r>
                  </m:oMath>
                </a14:m>
                <a:r>
                  <a:rPr lang="en-US" dirty="0" smtClean="0"/>
                  <a:t>= 1: compute bound</a:t>
                </a:r>
              </a:p>
              <a:p>
                <a:r>
                  <a:rPr lang="en-US" dirty="0" smtClean="0"/>
                  <a:t>Expected performance (GFLOPS/s)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45</a:t>
            </a:fld>
            <a:endParaRPr lang="nl-B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989439" y="2194194"/>
                <a:ext cx="4205416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ℓ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type m:val="li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⁡(1,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9439" y="2194194"/>
                <a:ext cx="4205416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702012" y="5023899"/>
                <a:ext cx="4205416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2800" b="0" dirty="0" smtClean="0">
                    <a:ea typeface="Cambria Math" panose="02040503050406030204" pitchFamily="18" charset="0"/>
                  </a:rPr>
                  <a:t>P =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ℓ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sub>
                    </m:sSub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2012" y="5023899"/>
                <a:ext cx="4205416" cy="430887"/>
              </a:xfrm>
              <a:prstGeom prst="rect">
                <a:avLst/>
              </a:prstGeom>
              <a:blipFill>
                <a:blip r:embed="rId4"/>
                <a:stretch>
                  <a:fillRect l="-5072" t="-23944" b="-50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6373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7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5649"/>
                <a:ext cx="6660292" cy="4525963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dirty="0" smtClean="0"/>
                  <a:t>Machine balance for dual socket </a:t>
                </a:r>
                <a:r>
                  <a:rPr lang="pt-BR" dirty="0" smtClean="0"/>
                  <a:t>Intel Xeon</a:t>
                </a:r>
                <a:br>
                  <a:rPr lang="pt-BR" dirty="0" smtClean="0"/>
                </a:br>
                <a:r>
                  <a:rPr lang="pt-BR" dirty="0" smtClean="0"/>
                  <a:t>E5-2680v4 </a:t>
                </a:r>
                <a:r>
                  <a:rPr lang="pt-BR" dirty="0"/>
                  <a:t>@ </a:t>
                </a:r>
                <a:r>
                  <a:rPr lang="pt-BR" dirty="0" smtClean="0"/>
                  <a:t>2.40GHz (broadwell, AVX2)</a:t>
                </a:r>
                <a:endParaRPr lang="en-US" dirty="0" smtClean="0"/>
              </a:p>
              <a:p>
                <a:pPr lvl="1"/>
                <a:r>
                  <a:rPr lang="en-US" dirty="0"/>
                  <a:t>memory bandwidth: 125 GB/s = 15.6 </a:t>
                </a:r>
                <a:r>
                  <a:rPr lang="en-US" dirty="0" err="1" smtClean="0"/>
                  <a:t>Gword</a:t>
                </a:r>
                <a:r>
                  <a:rPr lang="en-US" dirty="0" smtClean="0"/>
                  <a:t>/s</a:t>
                </a:r>
                <a:br>
                  <a:rPr lang="en-US" dirty="0" smtClean="0"/>
                </a:br>
                <a:r>
                  <a:rPr lang="en-US" dirty="0" smtClean="0"/>
                  <a:t>(vector </a:t>
                </a:r>
                <a:r>
                  <a:rPr lang="en-US" dirty="0"/>
                  <a:t>triad access, double precision)</a:t>
                </a:r>
              </a:p>
              <a:p>
                <a:pPr lvl="1"/>
                <a:r>
                  <a:rPr lang="en-US" dirty="0" smtClean="0"/>
                  <a:t>peak performance:</a:t>
                </a:r>
                <a:br>
                  <a:rPr lang="en-US" dirty="0" smtClean="0"/>
                </a:br>
                <a:r>
                  <a:rPr lang="en-US" dirty="0" smtClean="0"/>
                  <a:t>    4 </a:t>
                </a:r>
                <a:r>
                  <a:rPr lang="en-US" dirty="0" err="1" smtClean="0"/>
                  <a:t>dp</a:t>
                </a:r>
                <a:r>
                  <a:rPr lang="en-US" dirty="0" smtClean="0"/>
                  <a:t> </a:t>
                </a:r>
                <a:r>
                  <a:rPr lang="en-US" dirty="0"/>
                  <a:t>×</a:t>
                </a:r>
                <a:r>
                  <a:rPr lang="en-US" dirty="0" smtClean="0"/>
                  <a:t> 2.4∙10</a:t>
                </a:r>
                <a:r>
                  <a:rPr lang="en-US" baseline="30000" dirty="0" smtClean="0"/>
                  <a:t>9</a:t>
                </a:r>
                <a:r>
                  <a:rPr lang="en-US" dirty="0" smtClean="0"/>
                  <a:t> FLOPS/s </a:t>
                </a:r>
                <a:r>
                  <a:rPr lang="en-US" dirty="0"/>
                  <a:t>× </a:t>
                </a:r>
                <a:r>
                  <a:rPr lang="en-US" dirty="0" smtClean="0"/>
                  <a:t>14 </a:t>
                </a:r>
                <a:r>
                  <a:rPr lang="en-US" dirty="0"/>
                  <a:t>× </a:t>
                </a:r>
                <a:r>
                  <a:rPr lang="en-US" dirty="0" smtClean="0"/>
                  <a:t>2</a:t>
                </a:r>
                <a:br>
                  <a:rPr lang="en-US" dirty="0" smtClean="0"/>
                </a:br>
                <a:r>
                  <a:rPr lang="en-US" dirty="0" smtClean="0"/>
                  <a:t>                 = 269 GFLOPS/s</a:t>
                </a:r>
              </a:p>
              <a:p>
                <a:pPr lvl="1"/>
                <a:r>
                  <a:rPr lang="en-US" dirty="0" smtClean="0"/>
                  <a:t>Machine balance </a:t>
                </a:r>
                <a:r>
                  <a:rPr lang="en-US" i="1" dirty="0" err="1" smtClean="0"/>
                  <a:t>B</a:t>
                </a:r>
                <a:r>
                  <a:rPr lang="en-US" i="1" baseline="-25000" dirty="0" err="1" smtClean="0"/>
                  <a:t>m</a:t>
                </a:r>
                <a:r>
                  <a:rPr lang="en-US" dirty="0" smtClean="0"/>
                  <a:t> = 0.058 words/FLOP</a:t>
                </a:r>
              </a:p>
              <a:p>
                <a:r>
                  <a:rPr lang="en-US" dirty="0" smtClean="0"/>
                  <a:t>Code balance for double precision vector triad</a:t>
                </a:r>
              </a:p>
              <a:p>
                <a:pPr lvl="1"/>
                <a:r>
                  <a:rPr lang="en-US" dirty="0"/>
                  <a:t>data transfer: 2 loads + 1 store = 4 </a:t>
                </a:r>
                <a:r>
                  <a:rPr lang="en-US" dirty="0" smtClean="0"/>
                  <a:t>word transfers</a:t>
                </a:r>
                <a:endParaRPr lang="en-US" dirty="0"/>
              </a:p>
              <a:p>
                <a:pPr lvl="1"/>
                <a:r>
                  <a:rPr lang="en-US" dirty="0" smtClean="0"/>
                  <a:t>FLOPS: 1 add + 1 multiply = 1 FLOP</a:t>
                </a:r>
              </a:p>
              <a:p>
                <a:pPr lvl="1"/>
                <a:r>
                  <a:rPr lang="en-US" dirty="0" smtClean="0"/>
                  <a:t>code balance </a:t>
                </a:r>
                <a:r>
                  <a:rPr lang="en-US" i="1" dirty="0" err="1" smtClean="0"/>
                  <a:t>B</a:t>
                </a:r>
                <a:r>
                  <a:rPr lang="en-US" i="1" baseline="-25000" dirty="0" err="1" smtClean="0"/>
                  <a:t>c</a:t>
                </a:r>
                <a:r>
                  <a:rPr lang="en-US" i="1" baseline="-25000" dirty="0" smtClean="0"/>
                  <a:t> </a:t>
                </a:r>
                <a:r>
                  <a:rPr lang="en-US" dirty="0" smtClean="0"/>
                  <a:t> = 4 transfers/FLOP</a:t>
                </a:r>
              </a:p>
              <a:p>
                <a:r>
                  <a:rPr lang="en-US" dirty="0" smtClean="0"/>
                  <a:t>Light speed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ℓ </m:t>
                    </m:r>
                  </m:oMath>
                </a14:m>
                <a:r>
                  <a:rPr lang="en-US" dirty="0" smtClean="0"/>
                  <a:t>= 0.015</a:t>
                </a:r>
              </a:p>
              <a:p>
                <a:r>
                  <a:rPr lang="en-US" dirty="0" smtClean="0"/>
                  <a:t>Performance = 3.9 GFLOPS/s</a:t>
                </a:r>
              </a:p>
              <a:p>
                <a:endParaRPr lang="en-US" dirty="0"/>
              </a:p>
              <a:p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5649"/>
                <a:ext cx="6660292" cy="4525963"/>
              </a:xfrm>
              <a:blipFill>
                <a:blip r:embed="rId2"/>
                <a:stretch>
                  <a:fillRect l="-1006" t="-21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164072" y="4656601"/>
            <a:ext cx="3906839" cy="12003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 a[n], b[n], c[n], s;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 n;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a[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= b[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+ s*c[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520248" y="1808395"/>
                <a:ext cx="2166552" cy="33368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box>
                        <m:box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memory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bandwidth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FLOPS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</m:e>
                      </m:box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0248" y="1808395"/>
                <a:ext cx="2166552" cy="333681"/>
              </a:xfrm>
              <a:prstGeom prst="rect">
                <a:avLst/>
              </a:prstGeom>
              <a:blipFill>
                <a:blip r:embed="rId3"/>
                <a:stretch>
                  <a:fillRect b="-20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520248" y="3847256"/>
                <a:ext cx="1501346" cy="3016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box>
                        <m:box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data</m:t>
                              </m:r>
                              <m: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transfer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FLOPS</m:t>
                              </m:r>
                            </m:den>
                          </m:f>
                        </m:e>
                      </m:box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0248" y="3847256"/>
                <a:ext cx="1501346" cy="301621"/>
              </a:xfrm>
              <a:prstGeom prst="rect">
                <a:avLst/>
              </a:prstGeom>
              <a:blipFill>
                <a:blip r:embed="rId4"/>
                <a:stretch>
                  <a:fillRect l="-1626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823784" y="6124126"/>
                <a:ext cx="1787611" cy="24832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ℓ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type m:val="lin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⁡(1,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784" y="6124126"/>
                <a:ext cx="1787611" cy="248325"/>
              </a:xfrm>
              <a:prstGeom prst="rect">
                <a:avLst/>
              </a:prstGeom>
              <a:blipFill>
                <a:blip r:embed="rId5"/>
                <a:stretch>
                  <a:fillRect l="-1365" t="-162500" r="-17065" b="-24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161271" y="6124126"/>
                <a:ext cx="4205416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600" b="0" dirty="0" smtClean="0">
                    <a:ea typeface="Cambria Math" panose="02040503050406030204" pitchFamily="18" charset="0"/>
                  </a:rPr>
                  <a:t>P =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ℓ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sub>
                    </m:sSub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1271" y="6124126"/>
                <a:ext cx="4205416" cy="246221"/>
              </a:xfrm>
              <a:prstGeom prst="rect">
                <a:avLst/>
              </a:prstGeom>
              <a:blipFill>
                <a:blip r:embed="rId6"/>
                <a:stretch>
                  <a:fillRect l="-3048" t="-27500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3055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/>
      <p:bldP spid="7" grpId="0"/>
      <p:bldP spid="8" grpId="0"/>
      <p:bldP spid="9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Feedback-guided optimization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51639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Philosophy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"The proof of the pudding is in the eating"</a:t>
            </a:r>
          </a:p>
          <a:p>
            <a:pPr lvl="1"/>
            <a:r>
              <a:rPr lang="en-US" dirty="0" smtClean="0"/>
              <a:t>Build application with instrumentation</a:t>
            </a:r>
          </a:p>
          <a:p>
            <a:pPr lvl="1"/>
            <a:r>
              <a:rPr lang="en-US" dirty="0" smtClean="0"/>
              <a:t>Run application</a:t>
            </a:r>
          </a:p>
          <a:p>
            <a:pPr lvl="2"/>
            <a:r>
              <a:rPr lang="en-US" dirty="0" smtClean="0"/>
              <a:t>creates profile</a:t>
            </a:r>
          </a:p>
          <a:p>
            <a:pPr lvl="1"/>
            <a:r>
              <a:rPr lang="en-US" dirty="0" smtClean="0"/>
              <a:t>Rebuild application, using profile to guide optimizations</a:t>
            </a:r>
          </a:p>
          <a:p>
            <a:r>
              <a:rPr lang="en-US" dirty="0" smtClean="0"/>
              <a:t>Depends on quality of run: must be representative for general use</a:t>
            </a:r>
          </a:p>
          <a:p>
            <a:pPr lvl="1"/>
            <a:r>
              <a:rPr lang="en-US" dirty="0" smtClean="0"/>
              <a:t>CPU/memory architecture</a:t>
            </a:r>
          </a:p>
          <a:p>
            <a:pPr lvl="1"/>
            <a:r>
              <a:rPr lang="en-US" dirty="0" smtClean="0"/>
              <a:t>input data/parameters</a:t>
            </a:r>
          </a:p>
          <a:p>
            <a:r>
              <a:rPr lang="en-US" dirty="0" smtClean="0"/>
              <a:t>YMMV: expect &lt; 10 %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37804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GCC compilers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 with instrumentation</a:t>
            </a:r>
          </a:p>
          <a:p>
            <a:endParaRPr lang="en-US" dirty="0"/>
          </a:p>
          <a:p>
            <a:r>
              <a:rPr lang="en-US" dirty="0" smtClean="0"/>
              <a:t>Run as usual</a:t>
            </a:r>
          </a:p>
          <a:p>
            <a:r>
              <a:rPr lang="en-US" dirty="0" smtClean="0"/>
              <a:t>Build using profile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87624" y="2276872"/>
            <a:ext cx="6801862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fprofile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-generate  -o appl.exe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87624" y="4139788"/>
            <a:ext cx="6801862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fprofile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-use=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appl.exe.gcda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-o appl.exe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3576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Anatomy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Applications</a:t>
            </a:r>
          </a:p>
          <a:p>
            <a:pPr lvl="1"/>
            <a:r>
              <a:rPr lang="en-US" dirty="0" smtClean="0"/>
              <a:t>Have one or more processes</a:t>
            </a:r>
          </a:p>
          <a:p>
            <a:pPr lvl="1"/>
            <a:r>
              <a:rPr lang="en-US" dirty="0" smtClean="0"/>
              <a:t>Run on one or more compute nodes</a:t>
            </a:r>
          </a:p>
          <a:p>
            <a:r>
              <a:rPr lang="en-US" dirty="0" smtClean="0"/>
              <a:t>Processes</a:t>
            </a:r>
          </a:p>
          <a:p>
            <a:pPr lvl="1"/>
            <a:r>
              <a:rPr lang="en-US" dirty="0" smtClean="0"/>
              <a:t>Communicate through message passing (e.g., MPI)</a:t>
            </a:r>
          </a:p>
          <a:p>
            <a:pPr lvl="1"/>
            <a:r>
              <a:rPr lang="en-US" dirty="0" smtClean="0"/>
              <a:t>Have one or more threads</a:t>
            </a:r>
          </a:p>
          <a:p>
            <a:pPr lvl="1"/>
            <a:r>
              <a:rPr lang="en-US" dirty="0" smtClean="0"/>
              <a:t>Run on single compute node, one or more cores</a:t>
            </a:r>
          </a:p>
          <a:p>
            <a:r>
              <a:rPr lang="en-US" dirty="0" smtClean="0"/>
              <a:t>Threads</a:t>
            </a:r>
          </a:p>
          <a:p>
            <a:pPr lvl="1"/>
            <a:r>
              <a:rPr lang="en-US" dirty="0" smtClean="0"/>
              <a:t>Communicate through shared memory (e.g., </a:t>
            </a:r>
            <a:r>
              <a:rPr lang="en-US" dirty="0" err="1" smtClean="0"/>
              <a:t>OpenMP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Run on single core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25456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Intel compilers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 with instrumentation</a:t>
            </a:r>
          </a:p>
          <a:p>
            <a:endParaRPr lang="en-US" dirty="0"/>
          </a:p>
          <a:p>
            <a:r>
              <a:rPr lang="en-US" dirty="0" smtClean="0"/>
              <a:t>Run as usual</a:t>
            </a:r>
          </a:p>
          <a:p>
            <a:r>
              <a:rPr lang="en-US" dirty="0" smtClean="0"/>
              <a:t>Build using profile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50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87624" y="2276872"/>
            <a:ext cx="7629012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-prof-gen  -prof-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=./profs  -o appl.exe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87624" y="4139788"/>
            <a:ext cx="7629012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-prof-use  prof-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=./profs  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ipo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-o appl.exe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7815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illustrating cache hierarchy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51</a:t>
            </a:fld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2415461"/>
            <a:ext cx="5280248" cy="3960186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5364088" y="2780928"/>
            <a:ext cx="3000906" cy="1440160"/>
            <a:chOff x="5364088" y="2780928"/>
            <a:chExt cx="3000906" cy="1440160"/>
          </a:xfrm>
        </p:grpSpPr>
        <p:sp>
          <p:nvSpPr>
            <p:cNvPr id="6" name="Oval 5"/>
            <p:cNvSpPr/>
            <p:nvPr/>
          </p:nvSpPr>
          <p:spPr>
            <a:xfrm>
              <a:off x="5364088" y="2780928"/>
              <a:ext cx="599728" cy="1440160"/>
            </a:xfrm>
            <a:prstGeom prst="ellipse">
              <a:avLst/>
            </a:prstGeom>
            <a:solidFill>
              <a:srgbClr val="00B050">
                <a:alpha val="19000"/>
              </a:srgb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/>
            <p:cNvCxnSpPr>
              <a:stCxn id="9" idx="1"/>
            </p:cNvCxnSpPr>
            <p:nvPr/>
          </p:nvCxnSpPr>
          <p:spPr>
            <a:xfrm flipH="1">
              <a:off x="5958644" y="3201197"/>
              <a:ext cx="701588" cy="299811"/>
            </a:xfrm>
            <a:prstGeom prst="straightConnector1">
              <a:avLst/>
            </a:prstGeom>
            <a:ln w="15875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6660232" y="2785698"/>
              <a:ext cx="1704762" cy="83099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00B050"/>
                  </a:solidFill>
                </a:rPr>
                <a:t>improved</a:t>
              </a:r>
            </a:p>
            <a:p>
              <a:r>
                <a:rPr lang="en-US" sz="2400" dirty="0" smtClean="0">
                  <a:solidFill>
                    <a:srgbClr val="00B050"/>
                  </a:solidFill>
                </a:rPr>
                <a:t>pre-fetching</a:t>
              </a:r>
              <a:endParaRPr lang="en-US" sz="2400" dirty="0">
                <a:solidFill>
                  <a:srgbClr val="00B05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88180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87657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references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hlinkClick r:id="rId2"/>
              </a:rPr>
              <a:t>Gallery of processor cache effects</a:t>
            </a:r>
            <a:endParaRPr lang="en-US" dirty="0" smtClean="0"/>
          </a:p>
          <a:p>
            <a:r>
              <a:rPr lang="en-US" dirty="0">
                <a:hlinkClick r:id="rId3"/>
              </a:rPr>
              <a:t>Avoiding and Identifying False Sharing Among </a:t>
            </a:r>
            <a:r>
              <a:rPr lang="en-US" dirty="0" smtClean="0">
                <a:hlinkClick r:id="rId3"/>
              </a:rPr>
              <a:t>Threads</a:t>
            </a:r>
            <a:endParaRPr lang="en-US" dirty="0" smtClean="0"/>
          </a:p>
          <a:p>
            <a:r>
              <a:rPr lang="en-US" dirty="0" smtClean="0"/>
              <a:t>Vectorization</a:t>
            </a:r>
          </a:p>
          <a:p>
            <a:pPr lvl="1"/>
            <a:r>
              <a:rPr lang="en-US" dirty="0" smtClean="0">
                <a:hlinkClick r:id="rId4"/>
              </a:rPr>
              <a:t>A guide to vectorization with Intel C++ compilers</a:t>
            </a:r>
            <a:endParaRPr lang="en-US" dirty="0" smtClean="0"/>
          </a:p>
          <a:p>
            <a:pPr lvl="1"/>
            <a:r>
              <a:rPr lang="en-US" dirty="0" smtClean="0">
                <a:hlinkClick r:id="rId5"/>
              </a:rPr>
              <a:t>Auto-vectorization with </a:t>
            </a:r>
            <a:r>
              <a:rPr lang="en-US" dirty="0" err="1" smtClean="0">
                <a:hlinkClick r:id="rId5"/>
              </a:rPr>
              <a:t>gcc</a:t>
            </a:r>
            <a:r>
              <a:rPr lang="en-US" dirty="0" smtClean="0">
                <a:hlinkClick r:id="rId5"/>
              </a:rPr>
              <a:t> 4.7</a:t>
            </a:r>
            <a:endParaRPr lang="en-US" dirty="0" smtClean="0"/>
          </a:p>
          <a:p>
            <a:r>
              <a:rPr lang="en-US" dirty="0"/>
              <a:t>Introduction to High Performance Computing for Scientists and </a:t>
            </a:r>
            <a:r>
              <a:rPr lang="en-US" dirty="0" smtClean="0"/>
              <a:t>Engineers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dirty="0" smtClean="0"/>
              <a:t>Georg Hager &amp; Gerhard Wellein</a:t>
            </a:r>
            <a:br>
              <a:rPr lang="nl-BE" dirty="0" smtClean="0"/>
            </a:br>
            <a:r>
              <a:rPr lang="nl-BE" dirty="0" smtClean="0"/>
              <a:t>Chapman &amp; Hall, 2010</a:t>
            </a:r>
            <a:endParaRPr lang="en-US" b="1" dirty="0"/>
          </a:p>
          <a:p>
            <a:r>
              <a:rPr lang="en-US" dirty="0" smtClean="0">
                <a:hlinkClick r:id="rId6"/>
              </a:rPr>
              <a:t>Why has CPU frequency ceased to grow?</a:t>
            </a:r>
            <a:endParaRPr lang="en-US" dirty="0" smtClean="0"/>
          </a:p>
          <a:p>
            <a:r>
              <a:rPr lang="en-US" dirty="0" smtClean="0">
                <a:hlinkClick r:id="rId7"/>
              </a:rPr>
              <a:t>Compiler Explorer</a:t>
            </a:r>
            <a:r>
              <a:rPr lang="en-US" dirty="0" smtClean="0"/>
              <a:t>: interactively shows assembler</a:t>
            </a:r>
            <a:endParaRPr lang="nl-B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53023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18825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Profilers</a:t>
            </a:r>
          </a:p>
          <a:p>
            <a:pPr lvl="1"/>
            <a:r>
              <a:rPr lang="en-US" dirty="0" err="1" smtClean="0"/>
              <a:t>gprof</a:t>
            </a:r>
            <a:endParaRPr lang="en-US" dirty="0" smtClean="0"/>
          </a:p>
          <a:p>
            <a:pPr lvl="1"/>
            <a:r>
              <a:rPr lang="en-US" dirty="0" err="1" smtClean="0"/>
              <a:t>Scalasca</a:t>
            </a:r>
            <a:endParaRPr lang="en-US" dirty="0" smtClean="0"/>
          </a:p>
          <a:p>
            <a:pPr lvl="1"/>
            <a:r>
              <a:rPr lang="en-US" dirty="0" err="1" smtClean="0"/>
              <a:t>AllineaForge</a:t>
            </a:r>
            <a:r>
              <a:rPr lang="en-US" dirty="0" smtClean="0"/>
              <a:t> MAP</a:t>
            </a:r>
          </a:p>
          <a:p>
            <a:pPr lvl="1"/>
            <a:r>
              <a:rPr lang="en-US" dirty="0" smtClean="0"/>
              <a:t>Intel </a:t>
            </a:r>
            <a:r>
              <a:rPr lang="en-US" dirty="0" err="1" smtClean="0"/>
              <a:t>vTune</a:t>
            </a:r>
            <a:endParaRPr lang="en-US" dirty="0" smtClean="0"/>
          </a:p>
          <a:p>
            <a:r>
              <a:rPr lang="en-US" dirty="0" smtClean="0"/>
              <a:t>Monitoring</a:t>
            </a:r>
          </a:p>
          <a:p>
            <a:pPr lvl="1"/>
            <a:r>
              <a:rPr lang="en-US" dirty="0" err="1" smtClean="0"/>
              <a:t>numastat</a:t>
            </a:r>
            <a:endParaRPr lang="en-US" dirty="0" smtClean="0"/>
          </a:p>
          <a:p>
            <a:pPr lvl="1"/>
            <a:r>
              <a:rPr lang="en-US" dirty="0" err="1" smtClean="0"/>
              <a:t>mpstat</a:t>
            </a:r>
            <a:endParaRPr lang="en-US" dirty="0" smtClean="0"/>
          </a:p>
          <a:p>
            <a:r>
              <a:rPr lang="en-US" dirty="0" smtClean="0"/>
              <a:t>Hardware information</a:t>
            </a:r>
          </a:p>
          <a:p>
            <a:pPr lvl="1"/>
            <a:r>
              <a:rPr lang="en-US" dirty="0" err="1" smtClean="0"/>
              <a:t>lscpu</a:t>
            </a:r>
            <a:r>
              <a:rPr lang="en-US" dirty="0" smtClean="0"/>
              <a:t>: CPU information, including cache size and NUMA configuration</a:t>
            </a:r>
          </a:p>
          <a:p>
            <a:pPr lvl="1"/>
            <a:r>
              <a:rPr lang="en-US" dirty="0" err="1" smtClean="0"/>
              <a:t>lstopo</a:t>
            </a:r>
            <a:r>
              <a:rPr lang="en-US" dirty="0" smtClean="0"/>
              <a:t>-no-graphics: more detailed cache topology</a:t>
            </a:r>
          </a:p>
          <a:p>
            <a:pPr lvl="1"/>
            <a:r>
              <a:rPr lang="en-US" dirty="0" smtClean="0"/>
              <a:t>Intel </a:t>
            </a:r>
            <a:r>
              <a:rPr lang="en-US" dirty="0" err="1" smtClean="0"/>
              <a:t>mlc</a:t>
            </a:r>
            <a:r>
              <a:rPr lang="en-US" dirty="0" smtClean="0"/>
              <a:t>: provides memory bandwidth &amp; latency info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55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148064" y="2420888"/>
            <a:ext cx="2201500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Use a profiler,</a:t>
            </a:r>
            <a:br>
              <a:rPr lang="en-US" sz="2800" dirty="0" smtClean="0"/>
            </a:br>
            <a:r>
              <a:rPr lang="en-US" sz="2800" dirty="0" smtClean="0"/>
              <a:t>it is the law!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31716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Latency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5074773" y="6165304"/>
            <a:ext cx="984980" cy="3693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Core</a:t>
            </a:r>
            <a:endParaRPr lang="nl-BE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6948264" y="476672"/>
            <a:ext cx="0" cy="6057964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5065891" y="5656602"/>
            <a:ext cx="3250525" cy="369332"/>
            <a:chOff x="4345811" y="5656602"/>
            <a:chExt cx="3250525" cy="369332"/>
          </a:xfrm>
        </p:grpSpPr>
        <p:sp>
          <p:nvSpPr>
            <p:cNvPr id="6" name="TextBox 5"/>
            <p:cNvSpPr txBox="1"/>
            <p:nvPr/>
          </p:nvSpPr>
          <p:spPr>
            <a:xfrm>
              <a:off x="4345811" y="5656602"/>
              <a:ext cx="993862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L1 cache</a:t>
              </a:r>
              <a:endParaRPr lang="nl-BE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686856" y="5656602"/>
              <a:ext cx="9094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 cycles</a:t>
              </a:r>
              <a:endParaRPr lang="nl-BE" dirty="0"/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5067786" y="5147900"/>
            <a:ext cx="3365649" cy="378624"/>
            <a:chOff x="4347706" y="5647310"/>
            <a:chExt cx="3365649" cy="378624"/>
          </a:xfrm>
        </p:grpSpPr>
        <p:sp>
          <p:nvSpPr>
            <p:cNvPr id="19" name="TextBox 18"/>
            <p:cNvSpPr txBox="1"/>
            <p:nvPr/>
          </p:nvSpPr>
          <p:spPr>
            <a:xfrm>
              <a:off x="4347706" y="5647310"/>
              <a:ext cx="993862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L2 cache</a:t>
              </a:r>
              <a:endParaRPr lang="nl-BE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686856" y="5656602"/>
              <a:ext cx="10264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20 cycles</a:t>
              </a:r>
              <a:endParaRPr lang="nl-BE" dirty="0"/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5069875" y="4509120"/>
            <a:ext cx="3390557" cy="369332"/>
            <a:chOff x="4322798" y="5656602"/>
            <a:chExt cx="3390557" cy="369332"/>
          </a:xfrm>
        </p:grpSpPr>
        <p:sp>
          <p:nvSpPr>
            <p:cNvPr id="23" name="TextBox 22"/>
            <p:cNvSpPr txBox="1"/>
            <p:nvPr/>
          </p:nvSpPr>
          <p:spPr>
            <a:xfrm>
              <a:off x="4322798" y="5656602"/>
              <a:ext cx="993862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L3 cache</a:t>
              </a:r>
              <a:endParaRPr lang="nl-BE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686856" y="5656602"/>
              <a:ext cx="10264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  <a:r>
                <a:rPr lang="en-US" dirty="0" smtClean="0"/>
                <a:t>0 cycles</a:t>
              </a:r>
              <a:endParaRPr lang="nl-BE" dirty="0"/>
            </a:p>
          </p:txBody>
        </p:sp>
        <p:cxnSp>
          <p:nvCxnSpPr>
            <p:cNvPr id="25" name="Straight Connector 24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5068689" y="3645024"/>
            <a:ext cx="3481765" cy="369332"/>
            <a:chOff x="4348609" y="5656602"/>
            <a:chExt cx="3481765" cy="369332"/>
          </a:xfrm>
        </p:grpSpPr>
        <p:sp>
          <p:nvSpPr>
            <p:cNvPr id="27" name="TextBox 26"/>
            <p:cNvSpPr txBox="1"/>
            <p:nvPr/>
          </p:nvSpPr>
          <p:spPr>
            <a:xfrm>
              <a:off x="4348609" y="5656602"/>
              <a:ext cx="991064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RAM</a:t>
              </a:r>
              <a:endParaRPr lang="nl-BE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686856" y="5656602"/>
              <a:ext cx="11435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150 cycles</a:t>
              </a:r>
              <a:endParaRPr lang="nl-BE" dirty="0"/>
            </a:p>
          </p:txBody>
        </p:sp>
        <p:cxnSp>
          <p:nvCxnSpPr>
            <p:cNvPr id="29" name="Straight Connector 28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5067786" y="2700038"/>
            <a:ext cx="3519410" cy="369332"/>
            <a:chOff x="4427984" y="5656602"/>
            <a:chExt cx="3519410" cy="369332"/>
          </a:xfrm>
        </p:grpSpPr>
        <p:sp>
          <p:nvSpPr>
            <p:cNvPr id="31" name="TextBox 30"/>
            <p:cNvSpPr txBox="1"/>
            <p:nvPr/>
          </p:nvSpPr>
          <p:spPr>
            <a:xfrm>
              <a:off x="4427984" y="5656602"/>
              <a:ext cx="1137106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 smtClean="0"/>
                <a:t>Infiniband</a:t>
              </a:r>
              <a:endParaRPr lang="nl-BE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686856" y="5656602"/>
              <a:ext cx="12605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5000 cycles</a:t>
              </a:r>
              <a:endParaRPr lang="nl-BE" dirty="0"/>
            </a:p>
          </p:txBody>
        </p:sp>
        <p:cxnSp>
          <p:nvCxnSpPr>
            <p:cNvPr id="33" name="Straight Connector 32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5069240" y="1340768"/>
            <a:ext cx="3949291" cy="369332"/>
            <a:chOff x="4349160" y="5656602"/>
            <a:chExt cx="3949291" cy="369332"/>
          </a:xfrm>
        </p:grpSpPr>
        <p:sp>
          <p:nvSpPr>
            <p:cNvPr id="35" name="TextBox 34"/>
            <p:cNvSpPr txBox="1"/>
            <p:nvPr/>
          </p:nvSpPr>
          <p:spPr>
            <a:xfrm>
              <a:off x="4349160" y="5656602"/>
              <a:ext cx="1135652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disk I/O</a:t>
              </a:r>
              <a:endParaRPr lang="nl-BE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686856" y="5656602"/>
              <a:ext cx="16115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1000000 cycles</a:t>
              </a:r>
              <a:endParaRPr lang="nl-BE" dirty="0"/>
            </a:p>
          </p:txBody>
        </p:sp>
        <p:cxnSp>
          <p:nvCxnSpPr>
            <p:cNvPr id="37" name="Straight Connector 36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9" name="Straight Arrow Connector 38"/>
          <p:cNvCxnSpPr/>
          <p:nvPr/>
        </p:nvCxnSpPr>
        <p:spPr>
          <a:xfrm flipV="1">
            <a:off x="1691680" y="467380"/>
            <a:ext cx="0" cy="6057964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/>
          <p:cNvGrpSpPr/>
          <p:nvPr/>
        </p:nvGrpSpPr>
        <p:grpSpPr>
          <a:xfrm>
            <a:off x="323528" y="6093296"/>
            <a:ext cx="3633198" cy="646331"/>
            <a:chOff x="5018298" y="5508848"/>
            <a:chExt cx="3633198" cy="646331"/>
          </a:xfrm>
        </p:grpSpPr>
        <p:sp>
          <p:nvSpPr>
            <p:cNvPr id="41" name="TextBox 40"/>
            <p:cNvSpPr txBox="1"/>
            <p:nvPr/>
          </p:nvSpPr>
          <p:spPr>
            <a:xfrm>
              <a:off x="5018298" y="5656602"/>
              <a:ext cx="81971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 cycle</a:t>
              </a:r>
              <a:endParaRPr lang="nl-BE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686856" y="5508848"/>
              <a:ext cx="1964640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streaming DP</a:t>
              </a:r>
              <a:br>
                <a:rPr lang="en-US" dirty="0" smtClean="0"/>
              </a:br>
              <a:r>
                <a:rPr lang="en-US" dirty="0" smtClean="0"/>
                <a:t>fused multiply/add</a:t>
              </a:r>
              <a:endParaRPr lang="nl-BE" dirty="0"/>
            </a:p>
          </p:txBody>
        </p:sp>
        <p:cxnSp>
          <p:nvCxnSpPr>
            <p:cNvPr id="43" name="Straight Connector 42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323528" y="5579948"/>
            <a:ext cx="2391833" cy="380365"/>
            <a:chOff x="5018298" y="5645569"/>
            <a:chExt cx="2391833" cy="380365"/>
          </a:xfrm>
        </p:grpSpPr>
        <p:sp>
          <p:nvSpPr>
            <p:cNvPr id="45" name="TextBox 44"/>
            <p:cNvSpPr txBox="1"/>
            <p:nvPr/>
          </p:nvSpPr>
          <p:spPr>
            <a:xfrm>
              <a:off x="5018298" y="5656602"/>
              <a:ext cx="90948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  <a:r>
                <a:rPr lang="en-US" dirty="0" smtClean="0"/>
                <a:t> cycles</a:t>
              </a:r>
              <a:endParaRPr lang="nl-BE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686856" y="5645569"/>
              <a:ext cx="72327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 or *</a:t>
              </a:r>
              <a:endParaRPr lang="nl-BE" dirty="0"/>
            </a:p>
          </p:txBody>
        </p:sp>
        <p:cxnSp>
          <p:nvCxnSpPr>
            <p:cNvPr id="47" name="Straight Connector 46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323528" y="5352891"/>
            <a:ext cx="2619459" cy="380365"/>
            <a:chOff x="5018298" y="5645569"/>
            <a:chExt cx="2619459" cy="380365"/>
          </a:xfrm>
        </p:grpSpPr>
        <p:sp>
          <p:nvSpPr>
            <p:cNvPr id="49" name="TextBox 48"/>
            <p:cNvSpPr txBox="1"/>
            <p:nvPr/>
          </p:nvSpPr>
          <p:spPr>
            <a:xfrm>
              <a:off x="5018298" y="5656602"/>
              <a:ext cx="102649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 cycles</a:t>
              </a:r>
              <a:endParaRPr lang="nl-BE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686856" y="5645569"/>
              <a:ext cx="95090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/ or </a:t>
              </a:r>
              <a:r>
                <a:rPr lang="en-US" dirty="0" err="1" smtClean="0"/>
                <a:t>sqrt</a:t>
              </a:r>
              <a:endParaRPr lang="nl-BE" dirty="0"/>
            </a:p>
          </p:txBody>
        </p:sp>
        <p:cxnSp>
          <p:nvCxnSpPr>
            <p:cNvPr id="51" name="Straight Connector 50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/>
          <p:cNvGrpSpPr/>
          <p:nvPr/>
        </p:nvGrpSpPr>
        <p:grpSpPr>
          <a:xfrm>
            <a:off x="323528" y="5136867"/>
            <a:ext cx="2186392" cy="380365"/>
            <a:chOff x="5018298" y="5645569"/>
            <a:chExt cx="2186392" cy="380365"/>
          </a:xfrm>
        </p:grpSpPr>
        <p:sp>
          <p:nvSpPr>
            <p:cNvPr id="53" name="TextBox 52"/>
            <p:cNvSpPr txBox="1"/>
            <p:nvPr/>
          </p:nvSpPr>
          <p:spPr>
            <a:xfrm>
              <a:off x="5018298" y="5656602"/>
              <a:ext cx="102649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r>
                <a:rPr lang="en-US" dirty="0" smtClean="0"/>
                <a:t>0 cycles</a:t>
              </a:r>
              <a:endParaRPr lang="nl-BE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686856" y="5645569"/>
              <a:ext cx="51783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exp</a:t>
              </a:r>
              <a:endParaRPr lang="nl-BE" dirty="0"/>
            </a:p>
          </p:txBody>
        </p:sp>
        <p:cxnSp>
          <p:nvCxnSpPr>
            <p:cNvPr id="55" name="Straight Connector 54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/>
          <p:cNvGrpSpPr/>
          <p:nvPr/>
        </p:nvGrpSpPr>
        <p:grpSpPr>
          <a:xfrm>
            <a:off x="323528" y="4776827"/>
            <a:ext cx="2084056" cy="380365"/>
            <a:chOff x="5018298" y="5645569"/>
            <a:chExt cx="2084056" cy="380365"/>
          </a:xfrm>
        </p:grpSpPr>
        <p:sp>
          <p:nvSpPr>
            <p:cNvPr id="57" name="TextBox 56"/>
            <p:cNvSpPr txBox="1"/>
            <p:nvPr/>
          </p:nvSpPr>
          <p:spPr>
            <a:xfrm>
              <a:off x="5018298" y="5656602"/>
              <a:ext cx="102649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40 cycles</a:t>
              </a:r>
              <a:endParaRPr lang="nl-BE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686856" y="5645569"/>
              <a:ext cx="41549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**</a:t>
              </a:r>
              <a:endParaRPr lang="nl-BE" dirty="0"/>
            </a:p>
          </p:txBody>
        </p:sp>
        <p:cxnSp>
          <p:nvCxnSpPr>
            <p:cNvPr id="59" name="Straight Connector 58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/>
          <p:cNvGrpSpPr/>
          <p:nvPr/>
        </p:nvGrpSpPr>
        <p:grpSpPr>
          <a:xfrm>
            <a:off x="323528" y="4128755"/>
            <a:ext cx="2119322" cy="380365"/>
            <a:chOff x="5018298" y="5645569"/>
            <a:chExt cx="2119322" cy="380365"/>
          </a:xfrm>
        </p:grpSpPr>
        <p:sp>
          <p:nvSpPr>
            <p:cNvPr id="61" name="TextBox 60"/>
            <p:cNvSpPr txBox="1"/>
            <p:nvPr/>
          </p:nvSpPr>
          <p:spPr>
            <a:xfrm>
              <a:off x="5018298" y="5656602"/>
              <a:ext cx="102649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80 cycles</a:t>
              </a:r>
              <a:endParaRPr lang="nl-BE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6686856" y="5645569"/>
              <a:ext cx="45076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erf</a:t>
              </a:r>
              <a:endParaRPr lang="nl-BE" dirty="0"/>
            </a:p>
          </p:txBody>
        </p:sp>
        <p:cxnSp>
          <p:nvCxnSpPr>
            <p:cNvPr id="63" name="Straight Connector 62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TextBox 63"/>
          <p:cNvSpPr txBox="1"/>
          <p:nvPr/>
        </p:nvSpPr>
        <p:spPr>
          <a:xfrm rot="16200000">
            <a:off x="6199013" y="692696"/>
            <a:ext cx="859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latency</a:t>
            </a:r>
            <a:endParaRPr lang="nl-BE" dirty="0"/>
          </a:p>
        </p:txBody>
      </p:sp>
      <p:grpSp>
        <p:nvGrpSpPr>
          <p:cNvPr id="66" name="Group 65"/>
          <p:cNvGrpSpPr/>
          <p:nvPr/>
        </p:nvGrpSpPr>
        <p:grpSpPr>
          <a:xfrm>
            <a:off x="5067786" y="3244448"/>
            <a:ext cx="3519410" cy="369332"/>
            <a:chOff x="4427984" y="5656602"/>
            <a:chExt cx="3519410" cy="446892"/>
          </a:xfrm>
        </p:grpSpPr>
        <p:sp>
          <p:nvSpPr>
            <p:cNvPr id="67" name="TextBox 66"/>
            <p:cNvSpPr txBox="1"/>
            <p:nvPr/>
          </p:nvSpPr>
          <p:spPr>
            <a:xfrm>
              <a:off x="4427984" y="5656602"/>
              <a:ext cx="1705916" cy="44689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 smtClean="0"/>
                <a:t>OpenMP</a:t>
              </a:r>
              <a:r>
                <a:rPr lang="en-US" dirty="0" smtClean="0"/>
                <a:t> barrier</a:t>
              </a:r>
              <a:endParaRPr lang="nl-BE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6686856" y="5656602"/>
              <a:ext cx="1260538" cy="4468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1500 cycles</a:t>
              </a:r>
              <a:endParaRPr lang="nl-BE" dirty="0"/>
            </a:p>
          </p:txBody>
        </p:sp>
        <p:cxnSp>
          <p:nvCxnSpPr>
            <p:cNvPr id="69" name="Straight Connector 68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TextBox 64"/>
          <p:cNvSpPr txBox="1"/>
          <p:nvPr/>
        </p:nvSpPr>
        <p:spPr>
          <a:xfrm rot="16200000">
            <a:off x="590856" y="1052814"/>
            <a:ext cx="1502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compute time</a:t>
            </a:r>
            <a:endParaRPr lang="nl-B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56</a:t>
            </a:fld>
            <a:endParaRPr lang="nl-BE"/>
          </a:p>
        </p:txBody>
      </p:sp>
      <p:grpSp>
        <p:nvGrpSpPr>
          <p:cNvPr id="70" name="Group 69"/>
          <p:cNvGrpSpPr/>
          <p:nvPr/>
        </p:nvGrpSpPr>
        <p:grpSpPr>
          <a:xfrm>
            <a:off x="5067786" y="2296458"/>
            <a:ext cx="3636429" cy="369332"/>
            <a:chOff x="4427984" y="5656602"/>
            <a:chExt cx="3636429" cy="369332"/>
          </a:xfrm>
        </p:grpSpPr>
        <p:sp>
          <p:nvSpPr>
            <p:cNvPr id="71" name="TextBox 70"/>
            <p:cNvSpPr txBox="1"/>
            <p:nvPr/>
          </p:nvSpPr>
          <p:spPr>
            <a:xfrm>
              <a:off x="4427984" y="5656602"/>
              <a:ext cx="1137106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GPGPU</a:t>
              </a:r>
              <a:endParaRPr lang="nl-BE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6686856" y="5656602"/>
              <a:ext cx="13775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20000 cycles</a:t>
              </a:r>
              <a:endParaRPr lang="nl-BE" dirty="0"/>
            </a:p>
          </p:txBody>
        </p:sp>
        <p:cxnSp>
          <p:nvCxnSpPr>
            <p:cNvPr id="73" name="Straight Connector 72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18542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Bandwidth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RAM</a:t>
            </a:r>
          </a:p>
          <a:p>
            <a:pPr lvl="1"/>
            <a:r>
              <a:rPr lang="en-US" dirty="0" err="1" smtClean="0"/>
              <a:t>ivybridge</a:t>
            </a:r>
            <a:r>
              <a:rPr lang="en-US" dirty="0" smtClean="0"/>
              <a:t> (dual socket, 10 core): 93 GB/s</a:t>
            </a:r>
          </a:p>
          <a:p>
            <a:pPr lvl="1"/>
            <a:r>
              <a:rPr lang="en-US" dirty="0" err="1"/>
              <a:t>h</a:t>
            </a:r>
            <a:r>
              <a:rPr lang="en-US" dirty="0" err="1" smtClean="0"/>
              <a:t>aswell</a:t>
            </a:r>
            <a:r>
              <a:rPr lang="en-US" dirty="0" smtClean="0"/>
              <a:t> (dual socket, 12 core): 110 GB/s</a:t>
            </a:r>
          </a:p>
          <a:p>
            <a:pPr lvl="1"/>
            <a:r>
              <a:rPr lang="en-US" dirty="0" err="1" smtClean="0"/>
              <a:t>broadwell</a:t>
            </a:r>
            <a:r>
              <a:rPr lang="en-US" dirty="0" smtClean="0"/>
              <a:t> (dual socket, 14 core): 125 </a:t>
            </a:r>
            <a:r>
              <a:rPr lang="en-US" dirty="0" smtClean="0"/>
              <a:t>GB/s</a:t>
            </a:r>
          </a:p>
          <a:p>
            <a:pPr lvl="1"/>
            <a:r>
              <a:rPr lang="en-US" dirty="0" err="1" smtClean="0"/>
              <a:t>skylake</a:t>
            </a:r>
            <a:r>
              <a:rPr lang="en-US" dirty="0" smtClean="0"/>
              <a:t> (dual socket, 18 core): 256 GB/s</a:t>
            </a:r>
            <a:endParaRPr lang="en-US" dirty="0" smtClean="0"/>
          </a:p>
          <a:p>
            <a:r>
              <a:rPr lang="en-US" dirty="0"/>
              <a:t>QPI</a:t>
            </a:r>
          </a:p>
          <a:p>
            <a:pPr lvl="1"/>
            <a:r>
              <a:rPr lang="en-US" dirty="0" err="1"/>
              <a:t>ivybridge</a:t>
            </a:r>
            <a:r>
              <a:rPr lang="en-US" dirty="0"/>
              <a:t>: 25 </a:t>
            </a:r>
            <a:r>
              <a:rPr lang="en-US" dirty="0" smtClean="0"/>
              <a:t>GB/s</a:t>
            </a:r>
          </a:p>
          <a:p>
            <a:pPr lvl="1"/>
            <a:r>
              <a:rPr lang="en-US" dirty="0" err="1" smtClean="0"/>
              <a:t>haswell</a:t>
            </a:r>
            <a:r>
              <a:rPr lang="en-US" dirty="0" smtClean="0"/>
              <a:t>: 30 GB/s</a:t>
            </a:r>
            <a:endParaRPr lang="nl-BE" dirty="0"/>
          </a:p>
          <a:p>
            <a:pPr lvl="1"/>
            <a:r>
              <a:rPr lang="nl-BE" dirty="0"/>
              <a:t>broadwell: 30 </a:t>
            </a:r>
            <a:r>
              <a:rPr lang="nl-BE" dirty="0" smtClean="0"/>
              <a:t>GB/s</a:t>
            </a:r>
          </a:p>
          <a:p>
            <a:pPr lvl="1"/>
            <a:r>
              <a:rPr lang="nl-BE" dirty="0" smtClean="0"/>
              <a:t>skylake: 80 GB/s</a:t>
            </a:r>
            <a:endParaRPr lang="en-US" dirty="0" smtClean="0"/>
          </a:p>
          <a:p>
            <a:r>
              <a:rPr lang="en-US" dirty="0" smtClean="0"/>
              <a:t>GPGPU RAM (GDDR5@750MHz, K40c): 288.0 GB/s</a:t>
            </a:r>
          </a:p>
          <a:p>
            <a:r>
              <a:rPr lang="en-US" dirty="0" smtClean="0"/>
              <a:t>SATA revision 3: 0.6 GB/s</a:t>
            </a:r>
          </a:p>
          <a:p>
            <a:r>
              <a:rPr lang="en-US" dirty="0" smtClean="0"/>
              <a:t>SATA revision 3.2: 2.0 GB/s</a:t>
            </a:r>
          </a:p>
          <a:p>
            <a:r>
              <a:rPr lang="en-US" dirty="0" smtClean="0"/>
              <a:t>SAS 3: 1.2 GB/s</a:t>
            </a:r>
          </a:p>
          <a:p>
            <a:r>
              <a:rPr lang="en-US" dirty="0" smtClean="0"/>
              <a:t>PCI Express 3.0 (16x): 15.75 GB/s</a:t>
            </a:r>
          </a:p>
          <a:p>
            <a:r>
              <a:rPr lang="en-US" dirty="0" err="1" smtClean="0"/>
              <a:t>Infiniband</a:t>
            </a:r>
            <a:r>
              <a:rPr lang="en-US" dirty="0" smtClean="0"/>
              <a:t> QDR 4x: 4.0 GB/s</a:t>
            </a:r>
          </a:p>
          <a:p>
            <a:r>
              <a:rPr lang="en-US" dirty="0" err="1" smtClean="0"/>
              <a:t>Infiniband</a:t>
            </a:r>
            <a:r>
              <a:rPr lang="en-US" dirty="0" smtClean="0"/>
              <a:t> EDR 4x: 12.5 GB/s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57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076056" y="4653136"/>
            <a:ext cx="344344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bandwidth depends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     on message size!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254066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scaling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03705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Dimensions for scaling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Scaling considered in two dimensions</a:t>
            </a:r>
          </a:p>
          <a:p>
            <a:pPr lvl="1"/>
            <a:r>
              <a:rPr lang="en-US" dirty="0" smtClean="0"/>
              <a:t>solve same problem faster by using more resources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solve larger problem by using more resources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382590" y="4869160"/>
            <a:ext cx="234153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Weak scaling</a:t>
            </a:r>
            <a:endParaRPr lang="nl-BE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3382590" y="3284984"/>
            <a:ext cx="2494209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Strong scaling</a:t>
            </a:r>
            <a:endParaRPr lang="nl-BE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7441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hope/expect for…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strong scaling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weak scaling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1508667" y="2348880"/>
            <a:ext cx="3999436" cy="1714796"/>
            <a:chOff x="1527630" y="2348880"/>
            <a:chExt cx="5792166" cy="3247256"/>
          </a:xfrm>
        </p:grpSpPr>
        <p:graphicFrame>
          <p:nvGraphicFramePr>
            <p:cNvPr id="4" name="Chart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98212643"/>
                </p:ext>
              </p:extLst>
            </p:nvPr>
          </p:nvGraphicFramePr>
          <p:xfrm>
            <a:off x="1907703" y="2348880"/>
            <a:ext cx="5412093" cy="324725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3995937" y="5212425"/>
              <a:ext cx="13920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nr. processes</a:t>
              </a:r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921822" y="4373645"/>
              <a:ext cx="1580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execution time</a:t>
              </a:r>
              <a:endParaRPr lang="nl-BE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619672" y="5517232"/>
            <a:ext cx="3096344" cy="648072"/>
            <a:chOff x="1979712" y="5589240"/>
            <a:chExt cx="3096344" cy="648072"/>
          </a:xfrm>
        </p:grpSpPr>
        <p:sp>
          <p:nvSpPr>
            <p:cNvPr id="9" name="TextBox 8"/>
            <p:cNvSpPr txBox="1"/>
            <p:nvPr/>
          </p:nvSpPr>
          <p:spPr>
            <a:xfrm>
              <a:off x="1979712" y="5733256"/>
              <a:ext cx="17508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execution time </a:t>
              </a:r>
              <a:r>
                <a:rPr lang="en-US" dirty="0" smtClean="0">
                  <a:sym typeface="Symbol"/>
                </a:rPr>
                <a:t></a:t>
              </a:r>
              <a:endParaRPr lang="nl-BE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730243" y="5589240"/>
              <a:ext cx="12309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system size</a:t>
              </a:r>
              <a:endParaRPr lang="nl-BE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684008" y="5867980"/>
              <a:ext cx="13920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nr. processes</a:t>
              </a:r>
              <a:endParaRPr lang="nl-BE" dirty="0"/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3707904" y="5948181"/>
              <a:ext cx="136815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6228184" y="4347101"/>
            <a:ext cx="190545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Is this going</a:t>
            </a:r>
          </a:p>
          <a:p>
            <a:r>
              <a:rPr lang="en-US" sz="2800" dirty="0" smtClean="0"/>
              <a:t>to happen?</a:t>
            </a:r>
            <a:endParaRPr lang="nl-BE" sz="28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8033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Parallel speedup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𝑆</m:t>
                    </m:r>
                    <m:r>
                      <a:rPr lang="en-US" b="0" i="1" dirty="0" smtClean="0">
                        <a:latin typeface="Cambria Math"/>
                      </a:rPr>
                      <m:t>(</m:t>
                    </m:r>
                    <m:r>
                      <a:rPr lang="en-US" b="0" i="1" dirty="0" smtClean="0">
                        <a:latin typeface="Cambria Math"/>
                      </a:rPr>
                      <m:t>𝑛</m:t>
                    </m:r>
                    <m:r>
                      <a:rPr lang="en-US" b="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 processes: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lvl="1"/>
                <a:r>
                  <a:rPr lang="en-US" dirty="0" smtClean="0"/>
                  <a:t>Ideally,</a:t>
                </a:r>
              </a:p>
              <a:p>
                <a:pPr lvl="1"/>
                <a:endParaRPr lang="en-US" dirty="0"/>
              </a:p>
              <a:p>
                <a:r>
                  <a:rPr lang="en-US" dirty="0" smtClean="0"/>
                  <a:t>Parallel efficiency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𝐸</m:t>
                    </m:r>
                    <m:r>
                      <a:rPr lang="en-US" b="0" i="1" dirty="0" smtClean="0">
                        <a:latin typeface="Cambria Math"/>
                      </a:rPr>
                      <m:t>(</m:t>
                    </m:r>
                    <m:r>
                      <a:rPr lang="en-US" b="0" i="1" dirty="0" smtClean="0">
                        <a:latin typeface="Cambria Math"/>
                      </a:rPr>
                      <m:t>𝑛</m:t>
                    </m:r>
                    <m:r>
                      <a:rPr lang="en-US" b="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 processes:</a:t>
                </a:r>
              </a:p>
              <a:p>
                <a:endParaRPr lang="en-US" dirty="0"/>
              </a:p>
              <a:p>
                <a:pPr lvl="1"/>
                <a:r>
                  <a:rPr lang="en-US" dirty="0" smtClean="0"/>
                  <a:t>Ideally,</a:t>
                </a:r>
                <a:endParaRPr lang="nl-B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617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059832" y="2204864"/>
                <a:ext cx="2088232" cy="9694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𝑆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9832" y="2204864"/>
                <a:ext cx="2088232" cy="96943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987824" y="3284984"/>
                <a:ext cx="208823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𝑆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3284984"/>
                <a:ext cx="2088232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131840" y="4365104"/>
                <a:ext cx="2088232" cy="9717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𝐸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2800" b="0" i="1" smtClean="0">
                              <a:latin typeface="Cambria Math"/>
                            </a:rPr>
                            <m:t>𝑛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4365104"/>
                <a:ext cx="2088232" cy="97174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987824" y="5498068"/>
                <a:ext cx="208823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𝐸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)=1</m:t>
                      </m:r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5498068"/>
                <a:ext cx="2088232" cy="5232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32522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1926</Words>
  <Application>Microsoft Office PowerPoint</Application>
  <PresentationFormat>On-screen Show (4:3)</PresentationFormat>
  <Paragraphs>712</Paragraphs>
  <Slides>57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5" baseType="lpstr">
      <vt:lpstr>Arial</vt:lpstr>
      <vt:lpstr>Arial Unicode MS</vt:lpstr>
      <vt:lpstr>Calibri</vt:lpstr>
      <vt:lpstr>Cambria Math</vt:lpstr>
      <vt:lpstr>Courier New</vt:lpstr>
      <vt:lpstr>Symbol</vt:lpstr>
      <vt:lpstr>Office Theme</vt:lpstr>
      <vt:lpstr>Equation</vt:lpstr>
      <vt:lpstr>HPC efficiency considerations</vt:lpstr>
      <vt:lpstr>Introduction</vt:lpstr>
      <vt:lpstr>Moore's law</vt:lpstr>
      <vt:lpstr>Levels of parallelism</vt:lpstr>
      <vt:lpstr>Anatomy</vt:lpstr>
      <vt:lpstr>Parallel scaling</vt:lpstr>
      <vt:lpstr>Dimensions for scaling</vt:lpstr>
      <vt:lpstr>What you hope/expect for…</vt:lpstr>
      <vt:lpstr>Definitions</vt:lpstr>
      <vt:lpstr>Strong scaling: oops!?!</vt:lpstr>
      <vt:lpstr>Amdahl's law</vt:lpstr>
      <vt:lpstr>It gets worse…</vt:lpstr>
      <vt:lpstr>Picking the sweet spot</vt:lpstr>
      <vt:lpstr>Weak scaling</vt:lpstr>
      <vt:lpstr>We love Gustafson</vt:lpstr>
      <vt:lpstr>Throughput computing</vt:lpstr>
      <vt:lpstr>Computer architecture</vt:lpstr>
      <vt:lpstr>Compute node architecture</vt:lpstr>
      <vt:lpstr>Memory</vt:lpstr>
      <vt:lpstr>Memory hierarchy</vt:lpstr>
      <vt:lpstr>Memory hierarchy timings</vt:lpstr>
      <vt:lpstr>Cache lines</vt:lpstr>
      <vt:lpstr>Cache line timings</vt:lpstr>
      <vt:lpstr>Multidimensional arrays</vt:lpstr>
      <vt:lpstr>AoS versus SoA</vt:lpstr>
      <vt:lpstr>Cache associativity: size matters</vt:lpstr>
      <vt:lpstr>Performance impact</vt:lpstr>
      <vt:lpstr>CPU</vt:lpstr>
      <vt:lpstr>Vectorization</vt:lpstr>
      <vt:lpstr>(Counter) examples</vt:lpstr>
      <vt:lpstr>Compiler flags &amp; directives</vt:lpstr>
      <vt:lpstr>Timings for double precision</vt:lpstr>
      <vt:lpstr>AVX2</vt:lpstr>
      <vt:lpstr>AVX-512</vt:lpstr>
      <vt:lpstr>Double promotion</vt:lpstr>
      <vt:lpstr>Note of caution</vt:lpstr>
      <vt:lpstr>Math &amp; GCC</vt:lpstr>
      <vt:lpstr>Multithreading: false sharing</vt:lpstr>
      <vt:lpstr>Cache lines, again</vt:lpstr>
      <vt:lpstr>Bad news and good news</vt:lpstr>
      <vt:lpstr>How to avoid?</vt:lpstr>
      <vt:lpstr>Performance measures</vt:lpstr>
      <vt:lpstr>Machine balance</vt:lpstr>
      <vt:lpstr>Code balance</vt:lpstr>
      <vt:lpstr>Light speed</vt:lpstr>
      <vt:lpstr>Example</vt:lpstr>
      <vt:lpstr>Feedback-guided optimization</vt:lpstr>
      <vt:lpstr>Philosophy</vt:lpstr>
      <vt:lpstr>GCC compilers</vt:lpstr>
      <vt:lpstr>Intel compilers</vt:lpstr>
      <vt:lpstr>Example</vt:lpstr>
      <vt:lpstr>Conclusion</vt:lpstr>
      <vt:lpstr>Useful references</vt:lpstr>
      <vt:lpstr>Appendix</vt:lpstr>
      <vt:lpstr>Tools</vt:lpstr>
      <vt:lpstr>Latency</vt:lpstr>
      <vt:lpstr>Bandwidth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Scaling</dc:title>
  <dc:creator>Geert Jan Bex</dc:creator>
  <cp:lastModifiedBy>Geert Jan Bex</cp:lastModifiedBy>
  <cp:revision>171</cp:revision>
  <dcterms:created xsi:type="dcterms:W3CDTF">2014-09-30T05:33:26Z</dcterms:created>
  <dcterms:modified xsi:type="dcterms:W3CDTF">2019-01-17T07:28:09Z</dcterms:modified>
</cp:coreProperties>
</file>