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46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79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7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914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218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453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14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7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269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848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07C6-F026-433B-B1DC-BE4AC784FDFA}" type="datetimeFigureOut">
              <a:rPr lang="nl-BE" smtClean="0"/>
              <a:t>27/11/2015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FA7F-3A13-4728-BC1E-4FC6C535784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920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SVD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geertjan.bex@uhasselt.be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976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6165304"/>
            <a:ext cx="62247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148064" y="5656602"/>
            <a:ext cx="3168352" cy="369332"/>
            <a:chOff x="4427984" y="5656602"/>
            <a:chExt cx="316835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48064" y="5157192"/>
            <a:ext cx="3285371" cy="369332"/>
            <a:chOff x="4427984" y="5656602"/>
            <a:chExt cx="328537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175061" y="4509120"/>
            <a:ext cx="3285371" cy="369332"/>
            <a:chOff x="4427984" y="5656602"/>
            <a:chExt cx="3285371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2241" y="3645024"/>
            <a:ext cx="3178213" cy="369332"/>
            <a:chOff x="4652161" y="5656602"/>
            <a:chExt cx="3178213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652161" y="5656602"/>
              <a:ext cx="63991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76056" y="269962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148064" y="1340768"/>
            <a:ext cx="3870467" cy="369332"/>
            <a:chOff x="4427984" y="5656602"/>
            <a:chExt cx="3870467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427984" y="5656602"/>
              <a:ext cx="906017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76056" y="3245024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</a:t>
              </a:r>
              <a:r>
                <a:rPr lang="en-US" dirty="0" smtClean="0"/>
                <a:t>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699792" y="2884294"/>
            <a:ext cx="2160240" cy="2956974"/>
            <a:chOff x="2699792" y="2884294"/>
            <a:chExt cx="2160240" cy="2956974"/>
          </a:xfrm>
        </p:grpSpPr>
        <p:sp>
          <p:nvSpPr>
            <p:cNvPr id="2" name="Down Arrow 1"/>
            <p:cNvSpPr/>
            <p:nvPr/>
          </p:nvSpPr>
          <p:spPr>
            <a:xfrm>
              <a:off x="4067944" y="2884294"/>
              <a:ext cx="792088" cy="29569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99792" y="3429690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NUMA</a:t>
              </a:r>
              <a:endParaRPr lang="nl-BE" sz="3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8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Cerebro</a:t>
            </a:r>
            <a:r>
              <a:rPr lang="en-US" dirty="0" smtClean="0"/>
              <a:t> is effective for</a:t>
            </a:r>
          </a:p>
          <a:p>
            <a:pPr lvl="1"/>
            <a:r>
              <a:rPr lang="en-US" dirty="0" smtClean="0"/>
              <a:t>exploration</a:t>
            </a:r>
          </a:p>
          <a:p>
            <a:pPr lvl="1"/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/>
              <a:t>Efficient implementation needs work</a:t>
            </a:r>
          </a:p>
          <a:p>
            <a:pPr lvl="1"/>
            <a:r>
              <a:rPr lang="en-US" dirty="0" smtClean="0"/>
              <a:t>careful shared memory implementation, taking into account data placement &amp; locality</a:t>
            </a:r>
          </a:p>
          <a:p>
            <a:pPr lvl="1"/>
            <a:r>
              <a:rPr lang="en-US" dirty="0" smtClean="0"/>
              <a:t>distributed implementation, using BLACS and/or MPI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940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linear algebra technique for, e.g.,</a:t>
            </a:r>
          </a:p>
          <a:p>
            <a:pPr lvl="1"/>
            <a:r>
              <a:rPr lang="en-US" dirty="0" smtClean="0"/>
              <a:t>rank reduction</a:t>
            </a:r>
          </a:p>
          <a:p>
            <a:pPr lvl="1"/>
            <a:r>
              <a:rPr lang="en-US" dirty="0" smtClean="0"/>
              <a:t>linear fitting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95547"/>
              </p:ext>
            </p:extLst>
          </p:nvPr>
        </p:nvGraphicFramePr>
        <p:xfrm>
          <a:off x="3141335" y="4191496"/>
          <a:ext cx="3518897" cy="8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ergelijking" r:id="rId3" imgW="799920" imgH="203040" progId="Equation.3">
                  <p:embed/>
                </p:oleObj>
              </mc:Choice>
              <mc:Fallback>
                <p:oleObj name="Vergelijking" r:id="rId3" imgW="7999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335" y="4191496"/>
                        <a:ext cx="3518897" cy="8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658556"/>
              </p:ext>
            </p:extLst>
          </p:nvPr>
        </p:nvGraphicFramePr>
        <p:xfrm>
          <a:off x="3586014" y="3140968"/>
          <a:ext cx="25701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ergelijking" r:id="rId5" imgW="583920" imgH="203040" progId="Equation.3">
                  <p:embed/>
                </p:oleObj>
              </mc:Choice>
              <mc:Fallback>
                <p:oleObj name="Vergelijking" r:id="rId5" imgW="583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014" y="3140968"/>
                        <a:ext cx="25701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775545"/>
              </p:ext>
            </p:extLst>
          </p:nvPr>
        </p:nvGraphicFramePr>
        <p:xfrm>
          <a:off x="395536" y="5271542"/>
          <a:ext cx="268128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ergelijking" r:id="rId7" imgW="609480" imgH="203040" progId="Equation.3">
                  <p:embed/>
                </p:oleObj>
              </mc:Choice>
              <mc:Fallback>
                <p:oleObj name="Vergelijking" r:id="rId7" imgW="609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271542"/>
                        <a:ext cx="268128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927931"/>
              </p:ext>
            </p:extLst>
          </p:nvPr>
        </p:nvGraphicFramePr>
        <p:xfrm>
          <a:off x="6579046" y="5271542"/>
          <a:ext cx="24574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ergelijking" r:id="rId9" imgW="558720" imgH="203040" progId="Equation.3">
                  <p:embed/>
                </p:oleObj>
              </mc:Choice>
              <mc:Fallback>
                <p:oleObj name="Vergelijking" r:id="rId9" imgW="5587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9046" y="5271542"/>
                        <a:ext cx="24574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622774"/>
              </p:ext>
            </p:extLst>
          </p:nvPr>
        </p:nvGraphicFramePr>
        <p:xfrm>
          <a:off x="3635896" y="5271541"/>
          <a:ext cx="251301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ergelijking" r:id="rId11" imgW="571320" imgH="203040" progId="Equation.3">
                  <p:embed/>
                </p:oleObj>
              </mc:Choice>
              <mc:Fallback>
                <p:oleObj name="Vergelijking" r:id="rId11" imgW="5713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271541"/>
                        <a:ext cx="251301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80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Lapack</a:t>
            </a:r>
            <a:r>
              <a:rPr lang="en-US" dirty="0" smtClean="0"/>
              <a:t>: serial + multithreaded, build using BLAS</a:t>
            </a:r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err="1" smtClean="0"/>
              <a:t>netlib</a:t>
            </a:r>
            <a:r>
              <a:rPr lang="en-US" dirty="0" smtClean="0"/>
              <a:t> </a:t>
            </a:r>
            <a:r>
              <a:rPr lang="en-US" dirty="0" err="1" smtClean="0"/>
              <a:t>Lapack</a:t>
            </a:r>
            <a:endParaRPr lang="en-US" dirty="0" smtClean="0"/>
          </a:p>
          <a:p>
            <a:r>
              <a:rPr lang="en-US" dirty="0" err="1" smtClean="0"/>
              <a:t>Scalapack</a:t>
            </a:r>
            <a:r>
              <a:rPr lang="en-US" dirty="0" smtClean="0"/>
              <a:t>: distributed using BLACS, build using </a:t>
            </a:r>
            <a:r>
              <a:rPr lang="en-US" dirty="0" err="1" smtClean="0"/>
              <a:t>pBLAS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err="1" smtClean="0"/>
              <a:t>netlib</a:t>
            </a:r>
            <a:r>
              <a:rPr lang="en-US" dirty="0" smtClean="0"/>
              <a:t> </a:t>
            </a:r>
            <a:r>
              <a:rPr lang="en-US" dirty="0" err="1" smtClean="0"/>
              <a:t>Scalapack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2915652"/>
            <a:ext cx="496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Fortran, wrappers for C/C++/Python,…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4941168"/>
            <a:ext cx="110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Fortran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409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application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matrix from HDF5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singular value decomposition</a:t>
            </a:r>
          </a:p>
          <a:p>
            <a:pPr marL="857250" lvl="1" indent="-457200"/>
            <a:r>
              <a:rPr lang="en-US" dirty="0" smtClean="0"/>
              <a:t>Fortran: </a:t>
            </a:r>
            <a:r>
              <a:rPr lang="en-US" dirty="0" err="1" smtClean="0"/>
              <a:t>Lapack's</a:t>
            </a:r>
            <a:r>
              <a:rPr lang="en-US" dirty="0" smtClean="0"/>
              <a:t> </a:t>
            </a:r>
            <a:r>
              <a:rPr lang="en-US" dirty="0" err="1" smtClean="0"/>
              <a:t>dgsevd</a:t>
            </a:r>
            <a:endParaRPr lang="en-US" dirty="0" smtClean="0"/>
          </a:p>
          <a:p>
            <a:pPr marL="857250" lvl="1" indent="-457200"/>
            <a:r>
              <a:rPr lang="en-US" dirty="0" smtClean="0"/>
              <a:t>Fortran + MPI: </a:t>
            </a:r>
            <a:r>
              <a:rPr lang="en-US" dirty="0" err="1" smtClean="0"/>
              <a:t>Scalapack's</a:t>
            </a:r>
            <a:r>
              <a:rPr lang="en-US" dirty="0" smtClean="0"/>
              <a:t> </a:t>
            </a:r>
            <a:r>
              <a:rPr lang="en-US" dirty="0" err="1" smtClean="0"/>
              <a:t>pdgsevd</a:t>
            </a:r>
            <a:endParaRPr lang="en-US" dirty="0" smtClean="0"/>
          </a:p>
          <a:p>
            <a:pPr marL="857250" lvl="1" indent="-457200"/>
            <a:r>
              <a:rPr lang="en-US" dirty="0" smtClean="0"/>
              <a:t>Python: </a:t>
            </a:r>
            <a:r>
              <a:rPr lang="en-US" dirty="0" err="1" smtClean="0"/>
              <a:t>scipy's</a:t>
            </a:r>
            <a:r>
              <a:rPr lang="en-US" dirty="0" smtClean="0"/>
              <a:t> </a:t>
            </a:r>
            <a:r>
              <a:rPr lang="en-US" dirty="0" err="1" smtClean="0"/>
              <a:t>svd</a:t>
            </a:r>
            <a:endParaRPr lang="en-US" dirty="0" smtClean="0"/>
          </a:p>
          <a:p>
            <a:pPr marL="857250" lvl="1" indent="-457200"/>
            <a:r>
              <a:rPr lang="en-US" dirty="0" err="1" smtClean="0"/>
              <a:t>Matlab's</a:t>
            </a:r>
            <a:r>
              <a:rPr lang="en-US" dirty="0" smtClean="0"/>
              <a:t> </a:t>
            </a:r>
            <a:r>
              <a:rPr lang="en-US" dirty="0" err="1" smtClean="0"/>
              <a:t>svd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Recompute</a:t>
            </a:r>
            <a:r>
              <a:rPr lang="en-US" dirty="0" smtClean="0"/>
              <a:t> matrix from </a:t>
            </a:r>
            <a:r>
              <a:rPr lang="en-US" dirty="0" err="1" smtClean="0"/>
              <a:t>decompostion</a:t>
            </a:r>
            <a:endParaRPr lang="en-US" dirty="0" smtClean="0"/>
          </a:p>
          <a:p>
            <a:pPr marL="914400" lvl="1" indent="-514350"/>
            <a:r>
              <a:rPr lang="en-US" dirty="0" smtClean="0"/>
              <a:t>Fortran: BLAS' </a:t>
            </a:r>
            <a:r>
              <a:rPr lang="en-US" dirty="0" err="1" smtClean="0"/>
              <a:t>dgemm</a:t>
            </a:r>
            <a:endParaRPr lang="en-US" dirty="0"/>
          </a:p>
          <a:p>
            <a:pPr marL="914400" lvl="1" indent="-514350"/>
            <a:r>
              <a:rPr lang="en-US" dirty="0" smtClean="0"/>
              <a:t>Fortran + MPI: </a:t>
            </a:r>
            <a:r>
              <a:rPr lang="en-US" dirty="0" err="1" smtClean="0"/>
              <a:t>pBLAS</a:t>
            </a:r>
            <a:r>
              <a:rPr lang="en-US" dirty="0" smtClean="0"/>
              <a:t>' </a:t>
            </a:r>
            <a:r>
              <a:rPr lang="en-US" dirty="0" err="1" smtClean="0"/>
              <a:t>pdgemm</a:t>
            </a:r>
            <a:endParaRPr lang="en-US" dirty="0" smtClean="0"/>
          </a:p>
          <a:p>
            <a:pPr marL="914400" lvl="1" indent="-514350"/>
            <a:r>
              <a:rPr lang="en-US" dirty="0" smtClean="0"/>
              <a:t>Python: </a:t>
            </a:r>
            <a:r>
              <a:rPr lang="en-US" dirty="0" err="1" smtClean="0"/>
              <a:t>numpy's</a:t>
            </a:r>
            <a:r>
              <a:rPr lang="en-US" dirty="0" smtClean="0"/>
              <a:t> dot</a:t>
            </a:r>
          </a:p>
          <a:p>
            <a:pPr marL="914400" lvl="1" indent="-514350"/>
            <a:r>
              <a:rPr lang="en-US" dirty="0" err="1" smtClean="0"/>
              <a:t>Matlab's</a:t>
            </a:r>
            <a:r>
              <a:rPr lang="en-US" dirty="0" smtClean="0"/>
              <a:t> 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error of recomputed matrix versus original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228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 &amp; complexity</a:t>
            </a:r>
            <a:endParaRPr lang="nl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78387"/>
              </p:ext>
            </p:extLst>
          </p:nvPr>
        </p:nvGraphicFramePr>
        <p:xfrm>
          <a:off x="683568" y="1628800"/>
          <a:ext cx="48245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776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lines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Matlab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+ </a:t>
                      </a:r>
                      <a:r>
                        <a:rPr lang="en-US" dirty="0" err="1" smtClean="0"/>
                        <a:t>numpy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scipy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r>
                        <a:rPr lang="en-US" baseline="0" dirty="0" smtClean="0"/>
                        <a:t> + BLAS + </a:t>
                      </a:r>
                      <a:r>
                        <a:rPr lang="en-US" baseline="0" dirty="0" err="1" smtClean="0"/>
                        <a:t>Lapack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 + </a:t>
                      </a:r>
                      <a:r>
                        <a:rPr lang="en-US" dirty="0" err="1" smtClean="0"/>
                        <a:t>pBLAS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Scalapack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480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51520" y="3663652"/>
            <a:ext cx="8208912" cy="2933700"/>
            <a:chOff x="251520" y="3663652"/>
            <a:chExt cx="8208912" cy="29337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682" y="3663652"/>
              <a:ext cx="4476750" cy="293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1520" y="3789040"/>
              <a:ext cx="37117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Layout of matrix data for</a:t>
              </a:r>
            </a:p>
            <a:p>
              <a:r>
                <a:rPr lang="en-US" sz="2400" dirty="0" smtClean="0"/>
                <a:t>use with </a:t>
              </a:r>
              <a:r>
                <a:rPr lang="en-US" sz="2400" dirty="0" err="1" smtClean="0"/>
                <a:t>Scalapack</a:t>
              </a:r>
              <a:r>
                <a:rPr lang="en-US" sz="2400" dirty="0" smtClean="0"/>
                <a:t> routines:</a:t>
              </a:r>
              <a:endParaRPr lang="nl-BE" sz="2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99592" y="5723964"/>
            <a:ext cx="26023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BLACS for communication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123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execution time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= 32000, i.e., 4 </a:t>
            </a:r>
            <a:r>
              <a:rPr lang="en-US" dirty="0" smtClean="0">
                <a:sym typeface="Symbol"/>
              </a:rPr>
              <a:t> 8 GB</a:t>
            </a:r>
            <a:endParaRPr lang="en-US" dirty="0" smtClean="0"/>
          </a:p>
          <a:p>
            <a:pPr lvl="1"/>
            <a:r>
              <a:rPr lang="en-US" dirty="0" smtClean="0"/>
              <a:t>1 node, 2.8 GHz, 20 cores, 64 GB RAM</a:t>
            </a:r>
          </a:p>
          <a:p>
            <a:pPr lvl="2"/>
            <a:r>
              <a:rPr lang="en-US" dirty="0" err="1" smtClean="0"/>
              <a:t>dgesvd</a:t>
            </a:r>
            <a:r>
              <a:rPr lang="en-US" dirty="0" smtClean="0"/>
              <a:t>: 6850 s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 </a:t>
            </a:r>
            <a:r>
              <a:rPr lang="en-US" dirty="0" err="1" smtClean="0"/>
              <a:t>dgemm</a:t>
            </a:r>
            <a:r>
              <a:rPr lang="en-US" dirty="0" smtClean="0"/>
              <a:t>: 296 s</a:t>
            </a:r>
          </a:p>
          <a:p>
            <a:pPr lvl="1"/>
            <a:r>
              <a:rPr lang="en-US" dirty="0" smtClean="0"/>
              <a:t>1 node, 2.3 GHz, 10 cores, 128 GB RAM</a:t>
            </a:r>
          </a:p>
          <a:p>
            <a:pPr lvl="2"/>
            <a:r>
              <a:rPr lang="en-US" dirty="0" err="1" smtClean="0"/>
              <a:t>dgesvd</a:t>
            </a:r>
            <a:r>
              <a:rPr lang="en-US" dirty="0" smtClean="0"/>
              <a:t>: 7670 s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 </a:t>
            </a:r>
            <a:r>
              <a:rPr lang="en-US" dirty="0" err="1" smtClean="0"/>
              <a:t>dgemm</a:t>
            </a:r>
            <a:r>
              <a:rPr lang="en-US" dirty="0" smtClean="0"/>
              <a:t>: 856 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66636" y="5283205"/>
            <a:ext cx="59297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Scaling for SVD, matrix multiplication of</a:t>
            </a:r>
            <a:br>
              <a:rPr lang="en-US" sz="2800" dirty="0" smtClean="0"/>
            </a:b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 </a:t>
            </a:r>
            <a:r>
              <a:rPr lang="en-US" sz="2800" i="1" dirty="0" smtClean="0">
                <a:sym typeface="Symbol"/>
              </a:rPr>
              <a:t>n</a:t>
            </a:r>
            <a:r>
              <a:rPr lang="en-US" sz="2800" dirty="0" smtClean="0">
                <a:sym typeface="Symbol"/>
              </a:rPr>
              <a:t> matrix is O(</a:t>
            </a:r>
            <a:r>
              <a:rPr lang="en-US" sz="2800" i="1" dirty="0" smtClean="0">
                <a:sym typeface="Symbol"/>
              </a:rPr>
              <a:t>n</a:t>
            </a:r>
            <a:r>
              <a:rPr lang="en-US" sz="2800" baseline="30000" dirty="0" smtClean="0">
                <a:sym typeface="Symbol"/>
              </a:rPr>
              <a:t>3</a:t>
            </a:r>
            <a:r>
              <a:rPr lang="en-US" sz="2800" dirty="0" smtClean="0">
                <a:sym typeface="Symbol"/>
              </a:rPr>
              <a:t>)</a:t>
            </a:r>
            <a:endParaRPr lang="nl-BE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7236296" y="2924944"/>
            <a:ext cx="1784287" cy="1512168"/>
            <a:chOff x="7236296" y="2924944"/>
            <a:chExt cx="1784287" cy="1512168"/>
          </a:xfrm>
        </p:grpSpPr>
        <p:sp>
          <p:nvSpPr>
            <p:cNvPr id="5" name="Curved Left Arrow 4"/>
            <p:cNvSpPr/>
            <p:nvPr/>
          </p:nvSpPr>
          <p:spPr>
            <a:xfrm>
              <a:off x="7236296" y="2924944"/>
              <a:ext cx="936104" cy="151216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44408" y="3337828"/>
              <a:ext cx="776175" cy="52322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GHz</a:t>
              </a:r>
              <a:endParaRPr lang="nl-BE" sz="2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2996952"/>
            <a:ext cx="1031051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thinking</a:t>
            </a:r>
            <a:endParaRPr lang="nl-BE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283804"/>
            <a:ext cx="991490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cerebro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8150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versus multithreaded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m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= 64000, i.e., 4 </a:t>
            </a:r>
            <a:r>
              <a:rPr lang="en-US" dirty="0" smtClean="0">
                <a:sym typeface="Symbol"/>
              </a:rPr>
              <a:t> 32 GB</a:t>
            </a:r>
          </a:p>
          <a:p>
            <a:pPr lvl="1"/>
            <a:r>
              <a:rPr lang="en-US" dirty="0" smtClean="0"/>
              <a:t>4 nodes, 2.8 GHz, 16 cores</a:t>
            </a:r>
          </a:p>
          <a:p>
            <a:pPr lvl="2"/>
            <a:r>
              <a:rPr lang="en-US" dirty="0" err="1" smtClean="0"/>
              <a:t>pdgesvd</a:t>
            </a:r>
            <a:r>
              <a:rPr lang="en-US" dirty="0" smtClean="0"/>
              <a:t>: 16600 s</a:t>
            </a:r>
            <a:endParaRPr lang="en-US" dirty="0"/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 </a:t>
            </a:r>
            <a:r>
              <a:rPr lang="en-US" dirty="0" err="1" smtClean="0">
                <a:sym typeface="Symbol"/>
              </a:rPr>
              <a:t>p</a:t>
            </a:r>
            <a:r>
              <a:rPr lang="en-US" dirty="0" err="1" smtClean="0"/>
              <a:t>dgemm</a:t>
            </a:r>
            <a:r>
              <a:rPr lang="en-US" dirty="0" smtClean="0"/>
              <a:t>: 1850 s</a:t>
            </a:r>
          </a:p>
          <a:p>
            <a:pPr lvl="1"/>
            <a:r>
              <a:rPr lang="en-US" dirty="0" smtClean="0"/>
              <a:t>1 node, 2.3 GHz, 10 cores</a:t>
            </a:r>
          </a:p>
          <a:p>
            <a:pPr lvl="2"/>
            <a:r>
              <a:rPr lang="en-US" dirty="0" err="1" smtClean="0"/>
              <a:t>dgesvd</a:t>
            </a:r>
            <a:r>
              <a:rPr lang="en-US" dirty="0" smtClean="0"/>
              <a:t>: 61300 s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 </a:t>
            </a:r>
            <a:r>
              <a:rPr lang="en-US" dirty="0" err="1" smtClean="0"/>
              <a:t>dgemm</a:t>
            </a:r>
            <a:r>
              <a:rPr lang="en-US" dirty="0" smtClean="0"/>
              <a:t>: 6850 s</a:t>
            </a:r>
          </a:p>
          <a:p>
            <a:pPr lvl="1"/>
            <a:r>
              <a:rPr lang="en-US" dirty="0" smtClean="0"/>
              <a:t>8 nodes, 2.3 GHz, 8 cores</a:t>
            </a:r>
          </a:p>
          <a:p>
            <a:pPr lvl="2"/>
            <a:r>
              <a:rPr lang="en-US" dirty="0" err="1" smtClean="0"/>
              <a:t>dgesvd</a:t>
            </a:r>
            <a:r>
              <a:rPr lang="en-US" dirty="0" smtClean="0"/>
              <a:t>: 343000 s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 </a:t>
            </a:r>
            <a:r>
              <a:rPr lang="en-US" dirty="0" err="1" smtClean="0"/>
              <a:t>dgemm</a:t>
            </a:r>
            <a:r>
              <a:rPr lang="en-US" dirty="0" smtClean="0"/>
              <a:t>: 51300 s</a:t>
            </a:r>
            <a:endParaRPr lang="nl-B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2780928"/>
            <a:ext cx="1031051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thinking</a:t>
            </a:r>
            <a:endParaRPr lang="nl-BE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067780"/>
            <a:ext cx="991490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cerebro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301208"/>
            <a:ext cx="991490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cerebro</a:t>
            </a:r>
            <a:endParaRPr lang="nl-BE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5436096" y="2924943"/>
            <a:ext cx="3379724" cy="2648327"/>
            <a:chOff x="7236296" y="2924943"/>
            <a:chExt cx="3379724" cy="2648327"/>
          </a:xfrm>
        </p:grpSpPr>
        <p:sp>
          <p:nvSpPr>
            <p:cNvPr id="8" name="Curved Left Arrow 7"/>
            <p:cNvSpPr/>
            <p:nvPr/>
          </p:nvSpPr>
          <p:spPr>
            <a:xfrm>
              <a:off x="7236296" y="2924943"/>
              <a:ext cx="936104" cy="264832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16416" y="3913892"/>
              <a:ext cx="2299604" cy="52322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data locality!!!</a:t>
              </a:r>
              <a:endParaRPr lang="nl-BE" sz="2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55576" y="6165304"/>
            <a:ext cx="7585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stored on 1 node, needed by 7 others: communication + little cache reuse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73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</a:t>
            </a:r>
            <a:r>
              <a:rPr lang="en-US" dirty="0" err="1" smtClean="0"/>
              <a:t>Matlab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Scalapack</a:t>
            </a:r>
            <a:r>
              <a:rPr lang="en-US" dirty="0" smtClean="0"/>
              <a:t>, only multithreading!</a:t>
            </a:r>
          </a:p>
          <a:p>
            <a:r>
              <a:rPr lang="en-US" dirty="0" smtClean="0"/>
              <a:t>Code runs on </a:t>
            </a:r>
            <a:r>
              <a:rPr lang="en-US" dirty="0" err="1" smtClean="0"/>
              <a:t>cerebro</a:t>
            </a:r>
            <a:endParaRPr lang="en-US" dirty="0" smtClean="0"/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= 64000, i.e., 4 </a:t>
            </a:r>
            <a:r>
              <a:rPr lang="en-US" dirty="0" smtClean="0">
                <a:sym typeface="Symbol"/>
              </a:rPr>
              <a:t> 32 GB</a:t>
            </a:r>
          </a:p>
          <a:p>
            <a:pPr lvl="2"/>
            <a:r>
              <a:rPr lang="en-US" dirty="0" err="1" smtClean="0"/>
              <a:t>linalg.</a:t>
            </a:r>
            <a:r>
              <a:rPr lang="en-US" dirty="0" err="1" smtClean="0"/>
              <a:t>svd</a:t>
            </a:r>
            <a:r>
              <a:rPr lang="en-US" dirty="0" smtClean="0"/>
              <a:t>: 61300 s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 </a:t>
            </a:r>
            <a:r>
              <a:rPr lang="en-US" dirty="0" smtClean="0"/>
              <a:t>dot: 6850 s</a:t>
            </a:r>
          </a:p>
        </p:txBody>
      </p:sp>
    </p:spTree>
    <p:extLst>
      <p:ext uri="{BB962C8B-B14F-4D97-AF65-F5344CB8AC3E}">
        <p14:creationId xmlns:p14="http://schemas.microsoft.com/office/powerpoint/2010/main" val="113177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</a:t>
            </a:r>
            <a:r>
              <a:rPr lang="en-US" dirty="0" err="1" smtClean="0"/>
              <a:t>dplace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= 32000, i.e., 4 </a:t>
            </a:r>
            <a:r>
              <a:rPr lang="en-US" dirty="0" smtClean="0">
                <a:sym typeface="Symbol"/>
              </a:rPr>
              <a:t> 8 GB</a:t>
            </a:r>
          </a:p>
          <a:p>
            <a:pPr lvl="1"/>
            <a:r>
              <a:rPr lang="en-US" dirty="0" smtClean="0">
                <a:sym typeface="Symbol"/>
              </a:rPr>
              <a:t>Without </a:t>
            </a:r>
            <a:r>
              <a:rPr lang="en-US" dirty="0" err="1" smtClean="0">
                <a:sym typeface="Symbol"/>
              </a:rPr>
              <a:t>dplace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err="1" smtClean="0"/>
              <a:t>dgesvd</a:t>
            </a:r>
            <a:r>
              <a:rPr lang="en-US" dirty="0" smtClean="0"/>
              <a:t>: 24200 s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 </a:t>
            </a:r>
            <a:r>
              <a:rPr lang="en-US" dirty="0" err="1" smtClean="0"/>
              <a:t>dgemm</a:t>
            </a:r>
            <a:r>
              <a:rPr lang="en-US" dirty="0" smtClean="0"/>
              <a:t>: 672 s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dplace</a:t>
            </a:r>
            <a:endParaRPr lang="en-US" dirty="0" smtClean="0"/>
          </a:p>
          <a:p>
            <a:pPr lvl="2"/>
            <a:r>
              <a:rPr lang="en-US" dirty="0" err="1" smtClean="0"/>
              <a:t>dgesvd</a:t>
            </a:r>
            <a:r>
              <a:rPr lang="en-US" dirty="0" smtClean="0"/>
              <a:t>: 7670 s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 </a:t>
            </a:r>
            <a:r>
              <a:rPr lang="en-US" dirty="0" err="1" smtClean="0"/>
              <a:t>dgemm</a:t>
            </a:r>
            <a:r>
              <a:rPr lang="en-US" dirty="0" smtClean="0"/>
              <a:t>: 856 s</a:t>
            </a:r>
            <a:endParaRPr lang="nl-BE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214286" y="2692080"/>
            <a:ext cx="3379724" cy="1800200"/>
            <a:chOff x="7236296" y="2924944"/>
            <a:chExt cx="3379724" cy="1800200"/>
          </a:xfrm>
        </p:grpSpPr>
        <p:sp>
          <p:nvSpPr>
            <p:cNvPr id="5" name="Curved Left Arrow 4"/>
            <p:cNvSpPr/>
            <p:nvPr/>
          </p:nvSpPr>
          <p:spPr>
            <a:xfrm>
              <a:off x="7236296" y="2924944"/>
              <a:ext cx="936104" cy="18002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16416" y="3501007"/>
              <a:ext cx="2299604" cy="52322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data locality!!!</a:t>
              </a:r>
              <a:endParaRPr lang="nl-BE" sz="2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38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477</Words>
  <Application>Microsoft Office PowerPoint</Application>
  <PresentationFormat>On-screen Show (4:3)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Vergelijking 3.0</vt:lpstr>
      <vt:lpstr>Parallel SVD</vt:lpstr>
      <vt:lpstr>Singular Value Decomposition</vt:lpstr>
      <vt:lpstr>Implementations</vt:lpstr>
      <vt:lpstr>Test application</vt:lpstr>
      <vt:lpstr>Lines of code &amp; complexity</vt:lpstr>
      <vt:lpstr>Multithreaded execution time</vt:lpstr>
      <vt:lpstr>Distributed versus multithreaded</vt:lpstr>
      <vt:lpstr>Python &amp; Matlab</vt:lpstr>
      <vt:lpstr>Effect of dplace</vt:lpstr>
      <vt:lpstr>Latency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 in parallel</dc:title>
  <dc:creator>Geert Jan Bex</dc:creator>
  <cp:lastModifiedBy>Geert Jan Bex</cp:lastModifiedBy>
  <cp:revision>17</cp:revision>
  <dcterms:created xsi:type="dcterms:W3CDTF">2015-11-27T15:18:03Z</dcterms:created>
  <dcterms:modified xsi:type="dcterms:W3CDTF">2015-11-28T00:18:17Z</dcterms:modified>
</cp:coreProperties>
</file>