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4" r:id="rId19"/>
    <p:sldId id="275" r:id="rId20"/>
    <p:sldId id="273" r:id="rId21"/>
    <p:sldId id="277" r:id="rId22"/>
    <p:sldId id="276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97" d="100"/>
          <a:sy n="97" d="100"/>
        </p:scale>
        <p:origin x="3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286F1-78EA-4A32-8D12-1F28CCE43A8D}" type="datetimeFigureOut">
              <a:rPr lang="en-US" smtClean="0"/>
              <a:t>2017-02-12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6D822-3532-4288-A765-5C2355C11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32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6D822-3532-4288-A765-5C2355C117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83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AD2A-13EC-46C7-9287-3CACAC3798D5}" type="datetime1">
              <a:rPr lang="en-US" smtClean="0"/>
              <a:t>2017-02-12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867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06E8-3793-4EB5-8012-97A6BFC78375}" type="datetime1">
              <a:rPr lang="en-US" smtClean="0"/>
              <a:t>2017-02-12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27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4FBB9-2650-4E82-9375-3AD81E2FC1C9}" type="datetime1">
              <a:rPr lang="en-US" smtClean="0"/>
              <a:t>2017-02-12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21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3CEC-9565-4823-A6C8-B34B815EB4CE}" type="datetime1">
              <a:rPr lang="en-US" smtClean="0"/>
              <a:t>2017-02-12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66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51CD9-EE9A-4CFE-A7E1-729B5C9F077D}" type="datetime1">
              <a:rPr lang="en-US" smtClean="0"/>
              <a:t>2017-02-12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70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A7943-CAAB-4232-A550-28565CC8A736}" type="datetime1">
              <a:rPr lang="en-US" smtClean="0"/>
              <a:t>2017-02-12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919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22B3-9CAA-48F4-B0A5-AAC29DCE38BB}" type="datetime1">
              <a:rPr lang="en-US" smtClean="0"/>
              <a:t>2017-02-12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EA515-885F-453F-9DB6-FB7EBDD5269C}" type="datetime1">
              <a:rPr lang="en-US" smtClean="0"/>
              <a:t>2017-02-12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26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9C002-0A7D-4B38-A829-C7867DEAC314}" type="datetime1">
              <a:rPr lang="en-US" smtClean="0"/>
              <a:t>2017-02-12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01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1AE77-813F-4EB7-92DB-CEFC7AEFB117}" type="datetime1">
              <a:rPr lang="en-US" smtClean="0"/>
              <a:t>2017-02-12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0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8A7DD-E8A7-4B8B-A1C0-3939B552071F}" type="datetime1">
              <a:rPr lang="en-US" smtClean="0"/>
              <a:t>2017-02-12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45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F3A26-7F7C-417D-882D-6FCBBDE254C3}" type="datetime1">
              <a:rPr lang="en-US" smtClean="0"/>
              <a:t>2017-02-12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57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Essential C++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4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things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to terminal, i.e.,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2415473"/>
            <a:ext cx="624410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use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61267" y="2008321"/>
            <a:ext cx="7305983" cy="707886"/>
            <a:chOff x="-2572239" y="3685670"/>
            <a:chExt cx="7305983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146017" y="3685670"/>
              <a:ext cx="2587727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import declarations of</a:t>
              </a:r>
            </a:p>
            <a:p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sz="2000" dirty="0" smtClean="0">
                  <a:solidFill>
                    <a:srgbClr val="C00000"/>
                  </a:solidFill>
                </a:rPr>
                <a:t>, </a:t>
              </a:r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572239" y="4112712"/>
              <a:ext cx="243458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039613"/>
              <a:ext cx="2283668" cy="2135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213986" y="3176831"/>
            <a:ext cx="1415846" cy="1141579"/>
            <a:chOff x="2044622" y="2944201"/>
            <a:chExt cx="1415846" cy="1141579"/>
          </a:xfrm>
        </p:grpSpPr>
        <p:sp>
          <p:nvSpPr>
            <p:cNvPr id="14" name="TextBox 13"/>
            <p:cNvSpPr txBox="1"/>
            <p:nvPr/>
          </p:nvSpPr>
          <p:spPr>
            <a:xfrm>
              <a:off x="2146017" y="3685670"/>
              <a:ext cx="13144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end of line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0"/>
              <a:endCxn id="15" idx="2"/>
            </p:cNvCxnSpPr>
            <p:nvPr/>
          </p:nvCxnSpPr>
          <p:spPr>
            <a:xfrm flipH="1" flipV="1">
              <a:off x="2339834" y="3225045"/>
              <a:ext cx="463409" cy="4606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56038" y="3188012"/>
            <a:ext cx="1605023" cy="1140748"/>
            <a:chOff x="1030022" y="2944201"/>
            <a:chExt cx="1605023" cy="1140748"/>
          </a:xfrm>
        </p:grpSpPr>
        <p:sp>
          <p:nvSpPr>
            <p:cNvPr id="23" name="TextBox 22"/>
            <p:cNvSpPr txBox="1"/>
            <p:nvPr/>
          </p:nvSpPr>
          <p:spPr>
            <a:xfrm>
              <a:off x="1030022" y="3684839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destination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3" idx="0"/>
              <a:endCxn id="24" idx="2"/>
            </p:cNvCxnSpPr>
            <p:nvPr/>
          </p:nvCxnSpPr>
          <p:spPr>
            <a:xfrm flipV="1">
              <a:off x="1732754" y="3225045"/>
              <a:ext cx="607080" cy="4597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115136" y="3188012"/>
            <a:ext cx="2329045" cy="1140748"/>
            <a:chOff x="1030021" y="2944201"/>
            <a:chExt cx="2329045" cy="1140748"/>
          </a:xfrm>
        </p:grpSpPr>
        <p:sp>
          <p:nvSpPr>
            <p:cNvPr id="31" name="TextBox 30"/>
            <p:cNvSpPr txBox="1"/>
            <p:nvPr/>
          </p:nvSpPr>
          <p:spPr>
            <a:xfrm>
              <a:off x="1030021" y="3684839"/>
              <a:ext cx="232904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"send to" </a:t>
              </a:r>
              <a:r>
                <a:rPr lang="en-US" sz="2000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operator</a:t>
              </a:r>
              <a:endParaRPr lang="en-US" sz="2000" dirty="0">
                <a:solidFill>
                  <a:srgbClr val="C00000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159044" y="2944201"/>
              <a:ext cx="25181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Arrow Connector 32"/>
            <p:cNvCxnSpPr>
              <a:stCxn id="31" idx="0"/>
              <a:endCxn id="32" idx="2"/>
            </p:cNvCxnSpPr>
            <p:nvPr/>
          </p:nvCxnSpPr>
          <p:spPr>
            <a:xfrm flipH="1" flipV="1">
              <a:off x="1284950" y="3225045"/>
              <a:ext cx="909594" cy="4597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720644" y="5020162"/>
            <a:ext cx="4906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"hello "</a:t>
            </a:r>
            <a:r>
              <a:rPr lang="en-US" sz="2400" dirty="0" smtClean="0"/>
              <a:t>: string constant, i.e., text</a:t>
            </a:r>
            <a:endParaRPr lang="en-US" sz="2400" dirty="0"/>
          </a:p>
        </p:txBody>
      </p:sp>
      <p:sp>
        <p:nvSpPr>
          <p:cNvPr id="42" name="Rectangle 41"/>
          <p:cNvSpPr/>
          <p:nvPr/>
        </p:nvSpPr>
        <p:spPr>
          <a:xfrm>
            <a:off x="3730852" y="3165633"/>
            <a:ext cx="251811" cy="28084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>
            <a:stCxn id="31" idx="0"/>
            <a:endCxn id="42" idx="2"/>
          </p:cNvCxnSpPr>
          <p:nvPr/>
        </p:nvCxnSpPr>
        <p:spPr>
          <a:xfrm flipV="1">
            <a:off x="3279659" y="3446477"/>
            <a:ext cx="577099" cy="482173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71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things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line arguments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75441" y="2308628"/>
            <a:ext cx="536877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./hello.exe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 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56154" y="2322613"/>
            <a:ext cx="3677265" cy="1678681"/>
            <a:chOff x="2044622" y="2944201"/>
            <a:chExt cx="3677265" cy="1678681"/>
          </a:xfrm>
        </p:grpSpPr>
        <p:sp>
          <p:nvSpPr>
            <p:cNvPr id="7" name="TextBox 6"/>
            <p:cNvSpPr txBox="1"/>
            <p:nvPr/>
          </p:nvSpPr>
          <p:spPr>
            <a:xfrm>
              <a:off x="2578636" y="4222772"/>
              <a:ext cx="3143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passed at runtime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44622" y="2944201"/>
              <a:ext cx="751500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2420372" y="3225045"/>
              <a:ext cx="1729890" cy="99772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3177942" y="2818795"/>
            <a:ext cx="512226" cy="28084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7" idx="0"/>
            <a:endCxn id="13" idx="2"/>
          </p:cNvCxnSpPr>
          <p:nvPr/>
        </p:nvCxnSpPr>
        <p:spPr>
          <a:xfrm flipH="1" flipV="1">
            <a:off x="3434055" y="3099639"/>
            <a:ext cx="1827739" cy="501545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61267" y="4027966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641746" y="4308105"/>
            <a:ext cx="1624687" cy="1686991"/>
            <a:chOff x="1010358" y="2944201"/>
            <a:chExt cx="1624687" cy="1686991"/>
          </a:xfrm>
        </p:grpSpPr>
        <p:sp>
          <p:nvSpPr>
            <p:cNvPr id="22" name="TextBox 21"/>
            <p:cNvSpPr txBox="1"/>
            <p:nvPr/>
          </p:nvSpPr>
          <p:spPr>
            <a:xfrm>
              <a:off x="1010358" y="3923306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number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22" idx="0"/>
              <a:endCxn id="23" idx="2"/>
            </p:cNvCxnSpPr>
            <p:nvPr/>
          </p:nvCxnSpPr>
          <p:spPr>
            <a:xfrm flipV="1">
              <a:off x="1713090" y="3225045"/>
              <a:ext cx="626744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191341" y="4308105"/>
            <a:ext cx="1838155" cy="1692599"/>
            <a:chOff x="513342" y="2984727"/>
            <a:chExt cx="1838155" cy="1692599"/>
          </a:xfrm>
        </p:grpSpPr>
        <p:sp>
          <p:nvSpPr>
            <p:cNvPr id="28" name="TextBox 27"/>
            <p:cNvSpPr txBox="1"/>
            <p:nvPr/>
          </p:nvSpPr>
          <p:spPr>
            <a:xfrm>
              <a:off x="946033" y="3969440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values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3342" y="2984727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28" idx="0"/>
              <a:endCxn id="29" idx="2"/>
            </p:cNvCxnSpPr>
            <p:nvPr/>
          </p:nvCxnSpPr>
          <p:spPr>
            <a:xfrm flipH="1" flipV="1">
              <a:off x="808554" y="3265571"/>
              <a:ext cx="840211" cy="70386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2981805" y="4797748"/>
            <a:ext cx="1934324" cy="1379215"/>
            <a:chOff x="1010359" y="2944201"/>
            <a:chExt cx="1934324" cy="1379215"/>
          </a:xfrm>
        </p:grpSpPr>
        <p:sp>
          <p:nvSpPr>
            <p:cNvPr id="36" name="TextBox 35"/>
            <p:cNvSpPr txBox="1"/>
            <p:nvPr/>
          </p:nvSpPr>
          <p:spPr>
            <a:xfrm>
              <a:off x="1010359" y="3923306"/>
              <a:ext cx="142304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1</a:t>
              </a:r>
              <a:r>
                <a:rPr lang="en-US" sz="2000" baseline="30000" dirty="0" smtClean="0">
                  <a:solidFill>
                    <a:srgbClr val="C00000"/>
                  </a:solidFill>
                </a:rPr>
                <a:t>st</a:t>
              </a:r>
              <a:r>
                <a:rPr lang="en-US" sz="2000" dirty="0" smtClean="0">
                  <a:solidFill>
                    <a:srgbClr val="C00000"/>
                  </a:solidFill>
                </a:rPr>
                <a:t> value (?)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44622" y="2944201"/>
              <a:ext cx="90006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6" idx="0"/>
              <a:endCxn id="37" idx="2"/>
            </p:cNvCxnSpPr>
            <p:nvPr/>
          </p:nvCxnSpPr>
          <p:spPr>
            <a:xfrm flipV="1">
              <a:off x="1721883" y="3225045"/>
              <a:ext cx="772770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432166" y="5363730"/>
            <a:ext cx="159530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Assigned when</a:t>
            </a:r>
          </a:p>
          <a:p>
            <a:r>
              <a:rPr lang="en-US" dirty="0" smtClean="0"/>
              <a:t>program starts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03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Names for values in memory (RAM)</a:t>
            </a:r>
          </a:p>
          <a:p>
            <a:r>
              <a:rPr lang="en-US" dirty="0" smtClean="0"/>
              <a:t>Names start with letter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smtClean="0"/>
              <a:t>, can contain digits</a:t>
            </a:r>
          </a:p>
          <a:p>
            <a:r>
              <a:rPr lang="en-US" dirty="0" smtClean="0"/>
              <a:t>Can change during run</a:t>
            </a:r>
          </a:p>
          <a:p>
            <a:r>
              <a:rPr lang="en-US" dirty="0" smtClean="0"/>
              <a:t>Must be declared, i.e.,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264067" y="3372461"/>
            <a:ext cx="1799546" cy="1103060"/>
            <a:chOff x="1010358" y="2903294"/>
            <a:chExt cx="1799546" cy="1103060"/>
          </a:xfrm>
        </p:grpSpPr>
        <p:sp>
          <p:nvSpPr>
            <p:cNvPr id="6" name="TextBox 5"/>
            <p:cNvSpPr txBox="1"/>
            <p:nvPr/>
          </p:nvSpPr>
          <p:spPr>
            <a:xfrm>
              <a:off x="1010358" y="3606244"/>
              <a:ext cx="17995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9896" y="2903294"/>
              <a:ext cx="692357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V="1">
              <a:off x="1910131" y="3284037"/>
              <a:ext cx="41594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29364" y="3372461"/>
            <a:ext cx="2342742" cy="1103060"/>
            <a:chOff x="566968" y="2903294"/>
            <a:chExt cx="2342742" cy="1103060"/>
          </a:xfrm>
        </p:grpSpPr>
        <p:sp>
          <p:nvSpPr>
            <p:cNvPr id="13" name="TextBox 12"/>
            <p:cNvSpPr txBox="1"/>
            <p:nvPr/>
          </p:nvSpPr>
          <p:spPr>
            <a:xfrm>
              <a:off x="875372" y="3606244"/>
              <a:ext cx="203433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6968" y="2903294"/>
              <a:ext cx="1042218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1088077" y="3284037"/>
              <a:ext cx="80446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061267" y="4529411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 {13};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= 3*m;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m = m +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m &lt;&lt; ", " &lt;&lt; n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4325" y="5924892"/>
            <a:ext cx="925253" cy="8309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52, 39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515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3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: character,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'7'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string: </a:t>
            </a:r>
            <a:r>
              <a:rPr lang="en-US" dirty="0" smtClean="0">
                <a:cs typeface="Courier New" panose="02070309020205020404" pitchFamily="49" charset="0"/>
              </a:rPr>
              <a:t>character sequence,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"hello", ""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: integer number,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-15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1034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: single precision floating point number,</a:t>
            </a:r>
            <a:br>
              <a:rPr lang="en-US" dirty="0" smtClean="0"/>
            </a:br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7.0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-0.531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1.37e-3</a:t>
            </a:r>
          </a:p>
          <a:p>
            <a:pPr lvl="1"/>
            <a:r>
              <a:rPr lang="en-US" dirty="0" smtClean="0"/>
              <a:t>4 byte representation</a:t>
            </a:r>
          </a:p>
          <a:p>
            <a:pPr lvl="1"/>
            <a:r>
              <a:rPr lang="en-US" dirty="0" smtClean="0"/>
              <a:t>7 significant digits, smallest non-zero: 10</a:t>
            </a:r>
            <a:r>
              <a:rPr lang="en-US" baseline="30000" dirty="0" smtClean="0"/>
              <a:t>-38</a:t>
            </a:r>
            <a:endParaRPr lang="en-US" dirty="0" smtClean="0"/>
          </a:p>
          <a:p>
            <a:pPr lvl="1"/>
            <a:r>
              <a:rPr lang="en-US" dirty="0" smtClean="0"/>
              <a:t>range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[-10</a:t>
            </a:r>
            <a:r>
              <a:rPr lang="en-US" baseline="30000" dirty="0" smtClean="0"/>
              <a:t>38</a:t>
            </a:r>
            <a:r>
              <a:rPr lang="en-US" dirty="0" smtClean="0"/>
              <a:t>, 10</a:t>
            </a:r>
            <a:r>
              <a:rPr lang="en-US" baseline="30000" dirty="0" smtClean="0"/>
              <a:t>38</a:t>
            </a:r>
            <a:r>
              <a:rPr lang="en-US" dirty="0" smtClean="0"/>
              <a:t>]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double precision floating point number</a:t>
            </a:r>
          </a:p>
          <a:p>
            <a:pPr lvl="1"/>
            <a:r>
              <a:rPr lang="en-US" dirty="0" smtClean="0"/>
              <a:t>8 byte representation</a:t>
            </a:r>
          </a:p>
          <a:p>
            <a:pPr lvl="1"/>
            <a:r>
              <a:rPr lang="en-US" dirty="0" smtClean="0"/>
              <a:t>15 significant digits</a:t>
            </a:r>
            <a:r>
              <a:rPr lang="en-US" dirty="0"/>
              <a:t> , smallest non-zero: </a:t>
            </a:r>
            <a:r>
              <a:rPr lang="en-US" dirty="0" smtClean="0"/>
              <a:t>10</a:t>
            </a:r>
            <a:r>
              <a:rPr lang="en-US" baseline="30000" dirty="0" smtClean="0"/>
              <a:t>-312</a:t>
            </a:r>
            <a:endParaRPr lang="en-US" dirty="0" smtClean="0"/>
          </a:p>
          <a:p>
            <a:pPr lvl="1"/>
            <a:r>
              <a:rPr lang="en-US" dirty="0" smtClean="0"/>
              <a:t>range 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</a:t>
            </a:r>
            <a:r>
              <a:rPr lang="en-US" dirty="0" smtClean="0"/>
              <a:t>10</a:t>
            </a:r>
            <a:r>
              <a:rPr lang="en-US" baseline="30000" dirty="0" smtClean="0"/>
              <a:t>312</a:t>
            </a:r>
            <a:r>
              <a:rPr lang="en-US" dirty="0" smtClean="0"/>
              <a:t>, 1e</a:t>
            </a:r>
            <a:r>
              <a:rPr lang="en-US" baseline="30000" dirty="0" smtClean="0"/>
              <a:t>312</a:t>
            </a:r>
            <a:r>
              <a:rPr lang="en-US" dirty="0" smtClean="0"/>
              <a:t>]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 smtClean="0"/>
              <a:t>: Boolean value, i.e.,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0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&amp; math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smtClean="0">
                <a:cs typeface="Courier New" panose="02070309020205020404" pitchFamily="49" charset="0"/>
              </a:rPr>
              <a:t> (modulo)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 smtClean="0"/>
              <a:t> (and),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dirty="0" smtClean="0"/>
              <a:t> (or),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 smtClean="0"/>
              <a:t> (not)</a:t>
            </a:r>
          </a:p>
          <a:p>
            <a:r>
              <a:rPr lang="en-US" dirty="0"/>
              <a:t>C</a:t>
            </a:r>
            <a:r>
              <a:rPr lang="en-US" dirty="0" smtClean="0"/>
              <a:t>omparison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Mathematical functions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22143" y="1769345"/>
            <a:ext cx="2423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661653" y="4322259"/>
            <a:ext cx="5274391" cy="523220"/>
            <a:chOff x="2172931" y="4354409"/>
            <a:chExt cx="5274391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2212259" y="4385187"/>
              <a:ext cx="5161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1.0/3.0 == 0.33333333333333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72931" y="4354409"/>
              <a:ext cx="527439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64309" y="4260703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?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89027" y="5787820"/>
            <a:ext cx="161133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x, y, d local</a:t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 err="1" smtClean="0"/>
              <a:t>dist</a:t>
            </a:r>
            <a:r>
              <a:rPr lang="en-US" dirty="0" smtClean="0"/>
              <a:t>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93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data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r>
              <a:rPr lang="en-US" dirty="0" smtClean="0"/>
              <a:t> contains coordinates in 2D, compute distance from origin, write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out.txt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76735" y="3225009"/>
            <a:ext cx="1943279" cy="834020"/>
            <a:chOff x="6187999" y="569019"/>
            <a:chExt cx="1943279" cy="834020"/>
          </a:xfrm>
        </p:grpSpPr>
        <p:sp>
          <p:nvSpPr>
            <p:cNvPr id="5" name="TextBox 4"/>
            <p:cNvSpPr txBox="1"/>
            <p:nvPr/>
          </p:nvSpPr>
          <p:spPr>
            <a:xfrm>
              <a:off x="6187999" y="569019"/>
              <a:ext cx="1943279" cy="830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5.0 3.0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2.0 1.5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16 -3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79918" y="1095262"/>
              <a:ext cx="75136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data.txt</a:t>
              </a:r>
              <a:endParaRPr lang="en-US" sz="1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22577" y="3225009"/>
            <a:ext cx="2814081" cy="832277"/>
            <a:chOff x="4122577" y="2939873"/>
            <a:chExt cx="2814081" cy="832277"/>
          </a:xfrm>
        </p:grpSpPr>
        <p:grpSp>
          <p:nvGrpSpPr>
            <p:cNvPr id="8" name="Group 7"/>
            <p:cNvGrpSpPr/>
            <p:nvPr/>
          </p:nvGrpSpPr>
          <p:grpSpPr>
            <a:xfrm>
              <a:off x="4993379" y="2939873"/>
              <a:ext cx="1943279" cy="832277"/>
              <a:chOff x="6187999" y="569019"/>
              <a:chExt cx="1943279" cy="83227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187999" y="569019"/>
                <a:ext cx="1943279" cy="8309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5.83095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2.5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16.2788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448742" y="1093519"/>
                <a:ext cx="67666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out.txt</a:t>
                </a:r>
                <a:endParaRPr lang="en-US" sz="1400" dirty="0"/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>
              <a:off x="4122577" y="3355371"/>
              <a:ext cx="55060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3219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signature = declaration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name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argument types and names (zero or more)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return type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Function implementation: statements in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16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62479" y="4772481"/>
            <a:ext cx="450379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83220" y="5078099"/>
            <a:ext cx="2614658" cy="494365"/>
            <a:chOff x="1010358" y="3923306"/>
            <a:chExt cx="2614658" cy="494365"/>
          </a:xfrm>
        </p:grpSpPr>
        <p:sp>
          <p:nvSpPr>
            <p:cNvPr id="17" name="TextBox 16"/>
            <p:cNvSpPr txBox="1"/>
            <p:nvPr/>
          </p:nvSpPr>
          <p:spPr>
            <a:xfrm>
              <a:off x="1010358" y="3923306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return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56209" y="413682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3"/>
              <a:endCxn id="18" idx="1"/>
            </p:cNvCxnSpPr>
            <p:nvPr/>
          </p:nvCxnSpPr>
          <p:spPr>
            <a:xfrm>
              <a:off x="2415822" y="4123361"/>
              <a:ext cx="440387" cy="1538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79991" y="5757209"/>
            <a:ext cx="3405429" cy="831154"/>
            <a:chOff x="1007129" y="3503552"/>
            <a:chExt cx="3405429" cy="831154"/>
          </a:xfrm>
        </p:grpSpPr>
        <p:sp>
          <p:nvSpPr>
            <p:cNvPr id="25" name="TextBox 24"/>
            <p:cNvSpPr txBox="1"/>
            <p:nvPr/>
          </p:nvSpPr>
          <p:spPr>
            <a:xfrm>
              <a:off x="1007129" y="3934596"/>
              <a:ext cx="14752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return value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54068" y="3503552"/>
              <a:ext cx="258490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3"/>
              <a:endCxn id="26" idx="1"/>
            </p:cNvCxnSpPr>
            <p:nvPr/>
          </p:nvCxnSpPr>
          <p:spPr>
            <a:xfrm flipV="1">
              <a:off x="2482414" y="3643974"/>
              <a:ext cx="1671654" cy="4906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711895" y="4353960"/>
            <a:ext cx="2462762" cy="1213985"/>
            <a:chOff x="296846" y="3923306"/>
            <a:chExt cx="2462762" cy="1213985"/>
          </a:xfrm>
        </p:grpSpPr>
        <p:sp>
          <p:nvSpPr>
            <p:cNvPr id="32" name="TextBox 31"/>
            <p:cNvSpPr txBox="1"/>
            <p:nvPr/>
          </p:nvSpPr>
          <p:spPr>
            <a:xfrm>
              <a:off x="1010357" y="3923306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32" idx="2"/>
              <a:endCxn id="33" idx="0"/>
            </p:cNvCxnSpPr>
            <p:nvPr/>
          </p:nvCxnSpPr>
          <p:spPr>
            <a:xfrm flipH="1">
              <a:off x="681250" y="4323416"/>
              <a:ext cx="1203733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523318" y="4351249"/>
            <a:ext cx="3772153" cy="1214535"/>
            <a:chOff x="296846" y="3922756"/>
            <a:chExt cx="3772153" cy="1214535"/>
          </a:xfrm>
        </p:grpSpPr>
        <p:sp>
          <p:nvSpPr>
            <p:cNvPr id="40" name="TextBox 39"/>
            <p:cNvSpPr txBox="1"/>
            <p:nvPr/>
          </p:nvSpPr>
          <p:spPr>
            <a:xfrm>
              <a:off x="2148400" y="3922756"/>
              <a:ext cx="192059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40" idx="2"/>
              <a:endCxn id="41" idx="0"/>
            </p:cNvCxnSpPr>
            <p:nvPr/>
          </p:nvCxnSpPr>
          <p:spPr>
            <a:xfrm flipH="1">
              <a:off x="424224" y="4322866"/>
              <a:ext cx="2684476" cy="5335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036169" y="4080062"/>
            <a:ext cx="1749251" cy="1492402"/>
            <a:chOff x="-727110" y="3644889"/>
            <a:chExt cx="1749251" cy="1492402"/>
          </a:xfrm>
        </p:grpSpPr>
        <p:sp>
          <p:nvSpPr>
            <p:cNvPr id="47" name="TextBox 46"/>
            <p:cNvSpPr txBox="1"/>
            <p:nvPr/>
          </p:nvSpPr>
          <p:spPr>
            <a:xfrm>
              <a:off x="-727110" y="3644889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function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96846" y="4856447"/>
              <a:ext cx="59578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>
              <a:stCxn id="47" idx="2"/>
              <a:endCxn id="48" idx="0"/>
            </p:cNvCxnSpPr>
            <p:nvPr/>
          </p:nvCxnSpPr>
          <p:spPr>
            <a:xfrm>
              <a:off x="147516" y="4044999"/>
              <a:ext cx="447224" cy="8114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6254122" y="5190270"/>
            <a:ext cx="2520044" cy="847783"/>
            <a:chOff x="6254122" y="5190270"/>
            <a:chExt cx="2520044" cy="847783"/>
          </a:xfrm>
        </p:grpSpPr>
        <p:sp>
          <p:nvSpPr>
            <p:cNvPr id="53" name="Right Brace 52"/>
            <p:cNvSpPr/>
            <p:nvPr/>
          </p:nvSpPr>
          <p:spPr>
            <a:xfrm>
              <a:off x="6254122" y="5572464"/>
              <a:ext cx="120750" cy="465589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6454550" y="5190270"/>
              <a:ext cx="2319616" cy="614988"/>
              <a:chOff x="-370787" y="3441725"/>
              <a:chExt cx="2319616" cy="614988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9578" y="3441725"/>
                <a:ext cx="1749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function body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57" name="Straight Arrow Connector 56"/>
              <p:cNvCxnSpPr>
                <a:stCxn id="55" idx="1"/>
              </p:cNvCxnSpPr>
              <p:nvPr/>
            </p:nvCxnSpPr>
            <p:spPr>
              <a:xfrm flipH="1">
                <a:off x="-370787" y="3641780"/>
                <a:ext cx="570365" cy="41493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TextBox 62"/>
          <p:cNvSpPr txBox="1"/>
          <p:nvPr/>
        </p:nvSpPr>
        <p:spPr>
          <a:xfrm>
            <a:off x="6689027" y="5787820"/>
            <a:ext cx="182389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/>
              <a:t> local</a:t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 smtClean="0"/>
              <a:t>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36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in, results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7306" y="1576997"/>
            <a:ext cx="6244101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a &gt;&gt;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04244" y="4983009"/>
            <a:ext cx="481731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./dist.exe  &lt; data.txt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5.83095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2.5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16.2788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04244" y="6200359"/>
            <a:ext cx="481731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./dist.exe  &lt; data.txt  &gt; out.txt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61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from</a:t>
            </a:r>
          </a:p>
          <a:p>
            <a:pPr lvl="1"/>
            <a:r>
              <a:rPr lang="en-US" dirty="0" smtClean="0"/>
              <a:t>standard input: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/>
              <a:t> (via keyboard, I/O redirection)</a:t>
            </a:r>
          </a:p>
          <a:p>
            <a:pPr lvl="1"/>
            <a:r>
              <a:rPr lang="en-US" dirty="0" smtClean="0"/>
              <a:t>files (see later)</a:t>
            </a:r>
          </a:p>
          <a:p>
            <a:r>
              <a:rPr lang="en-US" dirty="0" smtClean="0"/>
              <a:t>Writing to</a:t>
            </a:r>
          </a:p>
          <a:p>
            <a:pPr lvl="1"/>
            <a:r>
              <a:rPr lang="en-US" dirty="0" smtClean="0"/>
              <a:t>standard output: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 (to screen, I/O redirection)</a:t>
            </a:r>
          </a:p>
          <a:p>
            <a:pPr lvl="1"/>
            <a:r>
              <a:rPr lang="en-US" dirty="0" smtClean="0"/>
              <a:t>standard error: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 smtClean="0"/>
              <a:t>files (see later)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4943592"/>
            <a:ext cx="624410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a, b;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50700" y="1825625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Operator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23493" y="3155986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Operator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812025" y="4902194"/>
            <a:ext cx="5565058" cy="855582"/>
            <a:chOff x="-613024" y="3441725"/>
            <a:chExt cx="5565058" cy="85558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75245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en-US" sz="2000" dirty="0" smtClean="0">
                  <a:solidFill>
                    <a:srgbClr val="C00000"/>
                  </a:solidFill>
                </a:rPr>
                <a:t> to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566219" y="6253317"/>
            <a:ext cx="5506065" cy="535611"/>
            <a:chOff x="-806956" y="3306224"/>
            <a:chExt cx="5506065" cy="535611"/>
          </a:xfrm>
        </p:grpSpPr>
        <p:sp>
          <p:nvSpPr>
            <p:cNvPr id="17" name="TextBox 16"/>
            <p:cNvSpPr txBox="1"/>
            <p:nvPr/>
          </p:nvSpPr>
          <p:spPr>
            <a:xfrm>
              <a:off x="-40040" y="3441725"/>
              <a:ext cx="47391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sz="2000" dirty="0" smtClean="0">
                  <a:solidFill>
                    <a:srgbClr val="C00000"/>
                  </a:solidFill>
                </a:rPr>
                <a:t> to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806956" y="3306224"/>
              <a:ext cx="766916" cy="3355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935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2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operator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Read string representation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 from standard input, assign to variable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, read string representation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 from standard input, assign to variable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>
                <a:cs typeface="Courier New" panose="02070309020205020404" pitchFamily="49" charset="0"/>
              </a:rPr>
              <a:t> on success,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>
                <a:cs typeface="Courier New" panose="02070309020205020404" pitchFamily="49" charset="0"/>
              </a:rPr>
              <a:t> otherwise. Whitespace is separator.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, i.e., return value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 smtClean="0"/>
              <a:t> call to string representation, and write to standard output, write end-of-line to standard output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 on Linux/</a:t>
            </a:r>
            <a:r>
              <a:rPr lang="en-US" dirty="0" err="1" smtClean="0"/>
              <a:t>MacOS</a:t>
            </a:r>
            <a:r>
              <a:rPr lang="en-US" dirty="0" smtClean="0"/>
              <a:t> X,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 smtClean="0"/>
              <a:t> +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 on Windows).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26741" y="3681987"/>
            <a:ext cx="3717208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a, b;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26739" y="6200359"/>
            <a:ext cx="3717209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99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6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</a:t>
            </a: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</a:t>
            </a:r>
            <a:r>
              <a:rPr lang="en-US" dirty="0" smtClean="0"/>
              <a:t>reatest common divisor (GCD)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Repetition statement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 != 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109238" y="2357716"/>
            <a:ext cx="2806891" cy="1213985"/>
            <a:chOff x="296846" y="3923306"/>
            <a:chExt cx="2806891" cy="1213985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443688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/>
          <p:cNvSpPr txBox="1"/>
          <p:nvPr/>
        </p:nvSpPr>
        <p:spPr>
          <a:xfrm flipH="1">
            <a:off x="4442467" y="4346138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Body executed zero or more times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5146543" y="5519887"/>
            <a:ext cx="276842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Shortcut: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-= y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 panose="05050102010706020507" pitchFamily="18" charset="2"/>
              </a:rPr>
              <a:t>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x - y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052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Do-w</a:t>
            </a:r>
            <a:r>
              <a:rPr lang="en-US" dirty="0" smtClean="0"/>
              <a:t>hile statement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 to while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Less frequently  used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else if (y &lt; x)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while (x != y)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401618" y="4532801"/>
            <a:ext cx="2862187" cy="1008658"/>
            <a:chOff x="241550" y="3314758"/>
            <a:chExt cx="2862187" cy="1008658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3"/>
            </p:cNvCxnSpPr>
            <p:nvPr/>
          </p:nvCxnSpPr>
          <p:spPr>
            <a:xfrm flipH="1" flipV="1">
              <a:off x="1010357" y="3455180"/>
              <a:ext cx="1046690" cy="4681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836977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TextBox 17"/>
          <p:cNvSpPr txBox="1"/>
          <p:nvPr/>
        </p:nvSpPr>
        <p:spPr>
          <a:xfrm flipH="1">
            <a:off x="5880048" y="4125686"/>
            <a:ext cx="2192235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Body executed one or more times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1018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</a:t>
            </a:r>
            <a:endParaRPr lang="en-US" dirty="0"/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>
          <a:xfrm>
            <a:off x="628650" y="4223886"/>
            <a:ext cx="7886700" cy="1953077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/>
              <a:t>-clause is optional</a:t>
            </a:r>
          </a:p>
          <a:p>
            <a:r>
              <a:rPr lang="en-US" dirty="0" smtClean="0"/>
              <a:t>Can be chained</a:t>
            </a:r>
          </a:p>
          <a:p>
            <a:r>
              <a:rPr lang="en-US" dirty="0" smtClean="0"/>
              <a:t>Conditional</a:t>
            </a:r>
            <a:br>
              <a:rPr lang="en-US" dirty="0" smtClean="0"/>
            </a:b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1777" y="2196433"/>
            <a:ext cx="31819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 &gt; 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696283" y="1512142"/>
            <a:ext cx="2806891" cy="1213985"/>
            <a:chOff x="296846" y="3923306"/>
            <a:chExt cx="2806891" cy="1213985"/>
          </a:xfrm>
        </p:grpSpPr>
        <p:sp>
          <p:nvSpPr>
            <p:cNvPr id="8" name="TextBox 7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833271" y="1912252"/>
            <a:ext cx="4452432" cy="1073094"/>
            <a:chOff x="5250416" y="4211543"/>
            <a:chExt cx="4452432" cy="1073094"/>
          </a:xfrm>
        </p:grpSpPr>
        <p:sp>
          <p:nvSpPr>
            <p:cNvPr id="12" name="Right Brace 11"/>
            <p:cNvSpPr/>
            <p:nvPr/>
          </p:nvSpPr>
          <p:spPr>
            <a:xfrm>
              <a:off x="5250416" y="5054365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474977" y="4211543"/>
              <a:ext cx="4227871" cy="948936"/>
              <a:chOff x="-1350360" y="2462998"/>
              <a:chExt cx="4227871" cy="94893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1350360" y="2816941"/>
                <a:ext cx="1628595" cy="5949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/>
          <p:cNvGrpSpPr/>
          <p:nvPr/>
        </p:nvGrpSpPr>
        <p:grpSpPr>
          <a:xfrm>
            <a:off x="2833271" y="3078063"/>
            <a:ext cx="4475291" cy="707886"/>
            <a:chOff x="5227557" y="4211543"/>
            <a:chExt cx="4475291" cy="707886"/>
          </a:xfrm>
        </p:grpSpPr>
        <p:sp>
          <p:nvSpPr>
            <p:cNvPr id="19" name="Right Brace 18"/>
            <p:cNvSpPr/>
            <p:nvPr/>
          </p:nvSpPr>
          <p:spPr>
            <a:xfrm>
              <a:off x="5227557" y="4313481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452118" y="4211543"/>
              <a:ext cx="4250730" cy="707886"/>
              <a:chOff x="-1373219" y="2462998"/>
              <a:chExt cx="4250730" cy="70788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false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2" name="Straight Arrow Connector 21"/>
              <p:cNvCxnSpPr>
                <a:stCxn id="21" idx="1"/>
              </p:cNvCxnSpPr>
              <p:nvPr/>
            </p:nvCxnSpPr>
            <p:spPr>
              <a:xfrm flipH="1" flipV="1">
                <a:off x="-1373219" y="2704048"/>
                <a:ext cx="1651454" cy="1128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TextBox 26"/>
          <p:cNvSpPr txBox="1"/>
          <p:nvPr/>
        </p:nvSpPr>
        <p:spPr>
          <a:xfrm>
            <a:off x="3426541" y="4804195"/>
            <a:ext cx="21532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315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  <p:bldP spid="2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119715"/>
            <a:ext cx="7886700" cy="2057247"/>
          </a:xfrm>
        </p:spPr>
        <p:txBody>
          <a:bodyPr/>
          <a:lstStyle/>
          <a:p>
            <a:r>
              <a:rPr lang="en-US" dirty="0" smtClean="0"/>
              <a:t>Repetition statement</a:t>
            </a:r>
          </a:p>
          <a:p>
            <a:r>
              <a:rPr lang="en-US" dirty="0" smtClean="0"/>
              <a:t>Initialization once, before first iteration</a:t>
            </a:r>
          </a:p>
          <a:p>
            <a:r>
              <a:rPr lang="en-US" dirty="0" smtClean="0"/>
              <a:t>Index modified after each iteration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2196433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val {1};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for (int i = 2; i &lt;= n; i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++) {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val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val;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948614" y="1743506"/>
            <a:ext cx="2093380" cy="1237757"/>
            <a:chOff x="5513" y="3899534"/>
            <a:chExt cx="2093380" cy="1237757"/>
          </a:xfrm>
        </p:grpSpPr>
        <p:sp>
          <p:nvSpPr>
            <p:cNvPr id="7" name="TextBox 6"/>
            <p:cNvSpPr txBox="1"/>
            <p:nvPr/>
          </p:nvSpPr>
          <p:spPr>
            <a:xfrm>
              <a:off x="5513" y="3899534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299644"/>
              <a:ext cx="370953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294250" y="1743506"/>
            <a:ext cx="1724253" cy="1237757"/>
            <a:chOff x="-281209" y="3899534"/>
            <a:chExt cx="1724253" cy="1237757"/>
          </a:xfrm>
        </p:grpSpPr>
        <p:sp>
          <p:nvSpPr>
            <p:cNvPr id="11" name="TextBox 10"/>
            <p:cNvSpPr txBox="1"/>
            <p:nvPr/>
          </p:nvSpPr>
          <p:spPr>
            <a:xfrm>
              <a:off x="-281209" y="3899534"/>
              <a:ext cx="148827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initialization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6846" y="4856447"/>
              <a:ext cx="114619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2"/>
              <a:endCxn id="12" idx="0"/>
            </p:cNvCxnSpPr>
            <p:nvPr/>
          </p:nvCxnSpPr>
          <p:spPr>
            <a:xfrm>
              <a:off x="462931" y="4299644"/>
              <a:ext cx="407014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189031" y="1743506"/>
            <a:ext cx="2605059" cy="1251665"/>
            <a:chOff x="618714" y="3885626"/>
            <a:chExt cx="2605059" cy="1251665"/>
          </a:xfrm>
        </p:grpSpPr>
        <p:sp>
          <p:nvSpPr>
            <p:cNvPr id="20" name="TextBox 19"/>
            <p:cNvSpPr txBox="1"/>
            <p:nvPr/>
          </p:nvSpPr>
          <p:spPr>
            <a:xfrm>
              <a:off x="1637762" y="3885626"/>
              <a:ext cx="158601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index change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714" y="4856447"/>
              <a:ext cx="44693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0" idx="2"/>
              <a:endCxn id="21" idx="0"/>
            </p:cNvCxnSpPr>
            <p:nvPr/>
          </p:nvCxnSpPr>
          <p:spPr>
            <a:xfrm flipH="1">
              <a:off x="842184" y="4285736"/>
              <a:ext cx="1588584" cy="57071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110432" y="2981263"/>
            <a:ext cx="4234263" cy="907237"/>
            <a:chOff x="5468585" y="4012192"/>
            <a:chExt cx="4234263" cy="907237"/>
          </a:xfrm>
        </p:grpSpPr>
        <p:sp>
          <p:nvSpPr>
            <p:cNvPr id="27" name="Right Brace 26"/>
            <p:cNvSpPr/>
            <p:nvPr/>
          </p:nvSpPr>
          <p:spPr>
            <a:xfrm>
              <a:off x="5468585" y="4012192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657092" y="4145369"/>
              <a:ext cx="4045756" cy="774060"/>
              <a:chOff x="-1168245" y="2396824"/>
              <a:chExt cx="4045756" cy="774060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 flipV="1">
                <a:off x="-1168245" y="2396824"/>
                <a:ext cx="1446480" cy="42011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TextBox 31"/>
          <p:cNvSpPr txBox="1"/>
          <p:nvPr/>
        </p:nvSpPr>
        <p:spPr>
          <a:xfrm>
            <a:off x="6642499" y="3995900"/>
            <a:ext cx="1913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Shortcut:</a:t>
            </a: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2000" dirty="0" smtClean="0"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ym typeface="Symbol" panose="05050102010706020507" pitchFamily="18" charset="2"/>
              </a:rPr>
              <a:t></a:t>
            </a:r>
            <a:r>
              <a:rPr lang="en-US" sz="2000" dirty="0" smtClean="0"/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9239195"/>
              </p:ext>
            </p:extLst>
          </p:nvPr>
        </p:nvGraphicFramePr>
        <p:xfrm>
          <a:off x="7288285" y="2046477"/>
          <a:ext cx="1154736" cy="934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3" imgW="533160" imgH="431640" progId="Equation.3">
                  <p:embed/>
                </p:oleObj>
              </mc:Choice>
              <mc:Fallback>
                <p:oleObj name="Equation" r:id="rId3" imgW="5331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88285" y="2046477"/>
                        <a:ext cx="1154736" cy="934786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53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Interrupt repetition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8" y="2658551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"Name?"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name)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if (name == "quit")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break;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"Hi " &lt;&lt;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"Bye"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80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C++?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Industrial strength programming language</a:t>
            </a:r>
          </a:p>
          <a:p>
            <a:r>
              <a:rPr lang="en-US" dirty="0" smtClean="0"/>
              <a:t>General purpose</a:t>
            </a:r>
          </a:p>
          <a:p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object oriented</a:t>
            </a:r>
          </a:p>
          <a:p>
            <a:pPr lvl="1"/>
            <a:r>
              <a:rPr lang="en-US" dirty="0" smtClean="0"/>
              <a:t>functional features</a:t>
            </a:r>
          </a:p>
          <a:p>
            <a:r>
              <a:rPr lang="en-US" dirty="0" smtClean="0"/>
              <a:t>Good standard library</a:t>
            </a:r>
          </a:p>
          <a:p>
            <a:r>
              <a:rPr lang="en-US" dirty="0" smtClean="0"/>
              <a:t>Excellent performance…</a:t>
            </a:r>
          </a:p>
          <a:p>
            <a:pPr lvl="1"/>
            <a:r>
              <a:rPr lang="en-US" dirty="0" smtClean="0"/>
              <a:t>when used well</a:t>
            </a:r>
          </a:p>
          <a:p>
            <a:r>
              <a:rPr lang="en-US" dirty="0" smtClean="0"/>
              <a:t>However…</a:t>
            </a:r>
          </a:p>
          <a:p>
            <a:pPr lvl="1"/>
            <a:r>
              <a:rPr lang="en-US" dirty="0" smtClean="0"/>
              <a:t>not that easy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6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created by Bjarne </a:t>
            </a:r>
            <a:r>
              <a:rPr lang="en-US" dirty="0" err="1" smtClean="0"/>
              <a:t>Stroustrup</a:t>
            </a:r>
            <a:r>
              <a:rPr lang="en-US" dirty="0" smtClean="0"/>
              <a:t> in 1983</a:t>
            </a:r>
          </a:p>
          <a:p>
            <a:r>
              <a:rPr lang="en-US" dirty="0" smtClean="0"/>
              <a:t>Many changes over the years</a:t>
            </a:r>
          </a:p>
          <a:p>
            <a:pPr lvl="1"/>
            <a:r>
              <a:rPr lang="en-US" dirty="0" smtClean="0"/>
              <a:t>C++98 (coming of age)</a:t>
            </a:r>
          </a:p>
          <a:p>
            <a:pPr lvl="1"/>
            <a:r>
              <a:rPr lang="en-US" dirty="0" smtClean="0"/>
              <a:t>C++11 (gets easier to use)</a:t>
            </a:r>
          </a:p>
          <a:p>
            <a:pPr lvl="1"/>
            <a:r>
              <a:rPr lang="en-US" dirty="0" smtClean="0"/>
              <a:t>C++14</a:t>
            </a:r>
          </a:p>
          <a:p>
            <a:r>
              <a:rPr lang="en-US" dirty="0" smtClean="0"/>
              <a:t>Here, mostly C++11, some C++14 + some STL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52560" y="4619847"/>
            <a:ext cx="3404137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800" i="1" dirty="0"/>
              <a:t>A tour of C++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Bjarne </a:t>
            </a:r>
            <a:r>
              <a:rPr lang="en-US" sz="2800" dirty="0" err="1"/>
              <a:t>Stroustrup</a:t>
            </a:r>
            <a:endParaRPr lang="en-US" sz="2800" dirty="0"/>
          </a:p>
          <a:p>
            <a:r>
              <a:rPr lang="en-US" sz="2800" dirty="0"/>
              <a:t>Addison-Wesley,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Inline code fragments and file names are rendered as,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Longer code fragments are rendered as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 smtClean="0"/>
          </a:p>
          <a:p>
            <a:endParaRPr lang="nl-BE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214772" y="2408280"/>
            <a:ext cx="3414717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-o hello.exe  hello.cpp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772" y="4604111"/>
            <a:ext cx="2554792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1315" y="5576455"/>
            <a:ext cx="1943279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683797" y="4604111"/>
            <a:ext cx="5552877" cy="2014050"/>
            <a:chOff x="-2125758" y="5793669"/>
            <a:chExt cx="7403837" cy="2685400"/>
          </a:xfrm>
        </p:grpSpPr>
        <p:sp>
          <p:nvSpPr>
            <p:cNvPr id="13" name="Oval 12"/>
            <p:cNvSpPr/>
            <p:nvPr/>
          </p:nvSpPr>
          <p:spPr>
            <a:xfrm>
              <a:off x="2115117" y="820555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4" name="Straight Arrow Connector 13"/>
            <p:cNvCxnSpPr>
              <a:stCxn id="15" idx="1"/>
              <a:endCxn id="13" idx="6"/>
            </p:cNvCxnSpPr>
            <p:nvPr/>
          </p:nvCxnSpPr>
          <p:spPr>
            <a:xfrm flipH="1">
              <a:off x="2475159" y="6224557"/>
              <a:ext cx="1232747" cy="211775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707905" y="5793669"/>
              <a:ext cx="1570174" cy="8617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-2125758" y="65775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7" name="Straight Arrow Connector 16"/>
            <p:cNvCxnSpPr>
              <a:stCxn id="15" idx="1"/>
              <a:endCxn id="16" idx="6"/>
            </p:cNvCxnSpPr>
            <p:nvPr/>
          </p:nvCxnSpPr>
          <p:spPr>
            <a:xfrm flipH="1">
              <a:off x="-1765717" y="6224557"/>
              <a:ext cx="5473622" cy="48971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5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language 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7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(Almost) minimal C++ program: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hello.cpp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Compile &amp; link</a:t>
            </a:r>
          </a:p>
          <a:p>
            <a:endParaRPr lang="en-US" dirty="0"/>
          </a:p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7644094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4771" y="4877564"/>
            <a:ext cx="536877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-Wall  -g 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-o hello.exe  hello.cpp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858073"/>
            <a:ext cx="5368777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./hello.exe  world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8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 declarations of (standard) libraries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Statements in function body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5815293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0" y="384228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39711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world!"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4770" y="3344860"/>
            <a:ext cx="7405022" cy="1323439"/>
            <a:chOff x="-1469923" y="3344860"/>
            <a:chExt cx="7405022" cy="1323439"/>
          </a:xfrm>
        </p:grpSpPr>
        <p:sp>
          <p:nvSpPr>
            <p:cNvPr id="8" name="TextBox 7"/>
            <p:cNvSpPr txBox="1"/>
            <p:nvPr/>
          </p:nvSpPr>
          <p:spPr>
            <a:xfrm>
              <a:off x="3779701" y="3344860"/>
              <a:ext cx="2155398" cy="132343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function signature: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 </a:t>
              </a:r>
              <a:r>
                <a:rPr lang="en-US" sz="2000" dirty="0" smtClean="0">
                  <a:solidFill>
                    <a:srgbClr val="C00000"/>
                  </a:solidFill>
                  <a:sym typeface="Symbol" panose="05050102010706020507" pitchFamily="18" charset="2"/>
                </a:rPr>
                <a:t>  </a:t>
              </a:r>
              <a:r>
                <a:rPr lang="en-US" sz="2000" dirty="0" smtClean="0">
                  <a:solidFill>
                    <a:srgbClr val="C00000"/>
                  </a:solidFill>
                </a:rPr>
                <a:t>return type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 </a:t>
              </a:r>
              <a:r>
                <a:rPr lang="en-US" sz="2000" dirty="0" smtClean="0">
                  <a:solidFill>
                    <a:srgbClr val="C00000"/>
                  </a:solidFill>
                  <a:sym typeface="Symbol" panose="05050102010706020507" pitchFamily="18" charset="2"/>
                </a:rPr>
                <a:t>  </a:t>
              </a:r>
              <a:r>
                <a:rPr lang="en-US" sz="2000" dirty="0" smtClean="0">
                  <a:solidFill>
                    <a:srgbClr val="C00000"/>
                  </a:solidFill>
                </a:rPr>
                <a:t>function name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 </a:t>
              </a:r>
              <a:r>
                <a:rPr lang="en-US" sz="2000" dirty="0" smtClean="0">
                  <a:solidFill>
                    <a:srgbClr val="C00000"/>
                  </a:solidFill>
                  <a:sym typeface="Symbol" panose="05050102010706020507" pitchFamily="18" charset="2"/>
                </a:rPr>
                <a:t>  </a:t>
              </a:r>
              <a:r>
                <a:rPr lang="en-US" sz="2000" dirty="0" smtClean="0">
                  <a:solidFill>
                    <a:srgbClr val="C00000"/>
                  </a:solidFill>
                </a:rPr>
                <a:t>argument types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-1469923" y="4100052"/>
              <a:ext cx="4055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8" idx="1"/>
              <a:endCxn id="9" idx="3"/>
            </p:cNvCxnSpPr>
            <p:nvPr/>
          </p:nvCxnSpPr>
          <p:spPr>
            <a:xfrm flipH="1">
              <a:off x="2585884" y="4006580"/>
              <a:ext cx="1193817" cy="2338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369574" y="2265719"/>
            <a:ext cx="6250218" cy="480122"/>
            <a:chOff x="-1460577" y="3913434"/>
            <a:chExt cx="6250218" cy="480122"/>
          </a:xfrm>
        </p:grpSpPr>
        <p:sp>
          <p:nvSpPr>
            <p:cNvPr id="17" name="TextBox 1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required for I/O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-1460577" y="4112712"/>
              <a:ext cx="132292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1"/>
              <a:endCxn id="18" idx="3"/>
            </p:cNvCxnSpPr>
            <p:nvPr/>
          </p:nvCxnSpPr>
          <p:spPr>
            <a:xfrm flipH="1">
              <a:off x="-137652" y="4113489"/>
              <a:ext cx="2765451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615382" y="5920105"/>
            <a:ext cx="6194320" cy="459085"/>
            <a:chOff x="-318524" y="4112712"/>
            <a:chExt cx="6194320" cy="459085"/>
          </a:xfrm>
        </p:grpSpPr>
        <p:sp>
          <p:nvSpPr>
            <p:cNvPr id="25" name="TextBox 24"/>
            <p:cNvSpPr txBox="1"/>
            <p:nvPr/>
          </p:nvSpPr>
          <p:spPr>
            <a:xfrm>
              <a:off x="3530487" y="4171687"/>
              <a:ext cx="234530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program's exit code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318524" y="4112712"/>
              <a:ext cx="180872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  <a:endCxn id="26" idx="3"/>
            </p:cNvCxnSpPr>
            <p:nvPr/>
          </p:nvCxnSpPr>
          <p:spPr>
            <a:xfrm flipH="1" flipV="1">
              <a:off x="-137652" y="4253134"/>
              <a:ext cx="3668139" cy="11860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4737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name conflicts</a:t>
            </a:r>
          </a:p>
          <a:p>
            <a:pPr lvl="1"/>
            <a:r>
              <a:rPr lang="en-US" dirty="0" smtClean="0"/>
              <a:t>functions/variables with same name in multiple contexts</a:t>
            </a:r>
          </a:p>
          <a:p>
            <a:r>
              <a:rPr lang="en-US" dirty="0" smtClean="0"/>
              <a:t>E.g., standard library in namespace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Either</a:t>
            </a:r>
          </a:p>
          <a:p>
            <a:pPr lvl="1"/>
            <a:r>
              <a:rPr lang="en-US" dirty="0" smtClean="0"/>
              <a:t>prefix with namespace,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, or</a:t>
            </a:r>
          </a:p>
          <a:p>
            <a:pPr lvl="1"/>
            <a:r>
              <a:rPr lang="en-US" dirty="0" smtClean="0"/>
              <a:t>use namespace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4942368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use namespace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61268" y="5018751"/>
            <a:ext cx="7234060" cy="480122"/>
            <a:chOff x="-2444419" y="3913434"/>
            <a:chExt cx="7234060" cy="480122"/>
          </a:xfrm>
        </p:grpSpPr>
        <p:sp>
          <p:nvSpPr>
            <p:cNvPr id="7" name="TextBox 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assumed in slides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444419" y="4112712"/>
              <a:ext cx="230676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113489"/>
              <a:ext cx="2765450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5193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2112</TotalTime>
  <Words>1477</Words>
  <Application>Microsoft Office PowerPoint</Application>
  <PresentationFormat>On-screen Show (4:3)</PresentationFormat>
  <Paragraphs>368</Paragraphs>
  <Slides>24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Symbol</vt:lpstr>
      <vt:lpstr>Office Theme</vt:lpstr>
      <vt:lpstr>Microsoft Equation 3.0</vt:lpstr>
      <vt:lpstr>Essential C++</vt:lpstr>
      <vt:lpstr>Introduction</vt:lpstr>
      <vt:lpstr>Why C++?</vt:lpstr>
      <vt:lpstr>Some history</vt:lpstr>
      <vt:lpstr>Typographical conventions</vt:lpstr>
      <vt:lpstr>Basic language features</vt:lpstr>
      <vt:lpstr>Hello world</vt:lpstr>
      <vt:lpstr>Anatomy of hello world</vt:lpstr>
      <vt:lpstr>Namespaces</vt:lpstr>
      <vt:lpstr>Getting things out</vt:lpstr>
      <vt:lpstr>Getting things in</vt:lpstr>
      <vt:lpstr>Variables</vt:lpstr>
      <vt:lpstr>Types</vt:lpstr>
      <vt:lpstr>Operators &amp; math functions</vt:lpstr>
      <vt:lpstr>Task: data transformation</vt:lpstr>
      <vt:lpstr>Functions</vt:lpstr>
      <vt:lpstr>Data in, results out</vt:lpstr>
      <vt:lpstr>I/O streams</vt:lpstr>
      <vt:lpstr>I/O operator semantics</vt:lpstr>
      <vt:lpstr>While statement</vt:lpstr>
      <vt:lpstr>Do-while statement</vt:lpstr>
      <vt:lpstr>If statement</vt:lpstr>
      <vt:lpstr>For statement</vt:lpstr>
      <vt:lpstr>Break statement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</dc:title>
  <dc:creator>Geert Jan Bex</dc:creator>
  <cp:lastModifiedBy>Geert Jan Bex</cp:lastModifiedBy>
  <cp:revision>50</cp:revision>
  <dcterms:created xsi:type="dcterms:W3CDTF">2017-02-06T05:43:50Z</dcterms:created>
  <dcterms:modified xsi:type="dcterms:W3CDTF">2017-02-12T21:25:54Z</dcterms:modified>
</cp:coreProperties>
</file>