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2"/>
  </p:notesMasterIdLst>
  <p:sldIdLst>
    <p:sldId id="256" r:id="rId2"/>
    <p:sldId id="259" r:id="rId3"/>
    <p:sldId id="358" r:id="rId4"/>
    <p:sldId id="359" r:id="rId5"/>
    <p:sldId id="360" r:id="rId6"/>
    <p:sldId id="361" r:id="rId7"/>
    <p:sldId id="464" r:id="rId8"/>
    <p:sldId id="465" r:id="rId9"/>
    <p:sldId id="439" r:id="rId10"/>
    <p:sldId id="257" r:id="rId11"/>
    <p:sldId id="466" r:id="rId12"/>
    <p:sldId id="362" r:id="rId13"/>
    <p:sldId id="363" r:id="rId14"/>
    <p:sldId id="364" r:id="rId15"/>
    <p:sldId id="365" r:id="rId16"/>
    <p:sldId id="366" r:id="rId17"/>
    <p:sldId id="423" r:id="rId18"/>
    <p:sldId id="422" r:id="rId19"/>
    <p:sldId id="430" r:id="rId20"/>
    <p:sldId id="452" r:id="rId21"/>
    <p:sldId id="453" r:id="rId22"/>
    <p:sldId id="454" r:id="rId23"/>
    <p:sldId id="455" r:id="rId24"/>
    <p:sldId id="456" r:id="rId25"/>
    <p:sldId id="457" r:id="rId26"/>
    <p:sldId id="458" r:id="rId27"/>
    <p:sldId id="459" r:id="rId28"/>
    <p:sldId id="460" r:id="rId29"/>
    <p:sldId id="462" r:id="rId30"/>
    <p:sldId id="463" r:id="rId31"/>
    <p:sldId id="461" r:id="rId32"/>
    <p:sldId id="367" r:id="rId33"/>
    <p:sldId id="368" r:id="rId34"/>
    <p:sldId id="369" r:id="rId35"/>
    <p:sldId id="370" r:id="rId36"/>
    <p:sldId id="371" r:id="rId37"/>
    <p:sldId id="372" r:id="rId38"/>
    <p:sldId id="373" r:id="rId39"/>
    <p:sldId id="374" r:id="rId40"/>
    <p:sldId id="425" r:id="rId41"/>
    <p:sldId id="426" r:id="rId42"/>
    <p:sldId id="427" r:id="rId43"/>
    <p:sldId id="424" r:id="rId44"/>
    <p:sldId id="375" r:id="rId45"/>
    <p:sldId id="376" r:id="rId46"/>
    <p:sldId id="377" r:id="rId47"/>
    <p:sldId id="378" r:id="rId48"/>
    <p:sldId id="379" r:id="rId49"/>
    <p:sldId id="380" r:id="rId50"/>
    <p:sldId id="381" r:id="rId51"/>
    <p:sldId id="382" r:id="rId52"/>
    <p:sldId id="383" r:id="rId53"/>
    <p:sldId id="384" r:id="rId54"/>
    <p:sldId id="385" r:id="rId55"/>
    <p:sldId id="386" r:id="rId56"/>
    <p:sldId id="387" r:id="rId57"/>
    <p:sldId id="388" r:id="rId58"/>
    <p:sldId id="389" r:id="rId59"/>
    <p:sldId id="390" r:id="rId60"/>
    <p:sldId id="391" r:id="rId61"/>
    <p:sldId id="392" r:id="rId62"/>
    <p:sldId id="431" r:id="rId63"/>
    <p:sldId id="434" r:id="rId64"/>
    <p:sldId id="432" r:id="rId65"/>
    <p:sldId id="433" r:id="rId66"/>
    <p:sldId id="438" r:id="rId67"/>
    <p:sldId id="435" r:id="rId68"/>
    <p:sldId id="436" r:id="rId69"/>
    <p:sldId id="437" r:id="rId70"/>
    <p:sldId id="393" r:id="rId71"/>
    <p:sldId id="394" r:id="rId72"/>
    <p:sldId id="395" r:id="rId73"/>
    <p:sldId id="396" r:id="rId74"/>
    <p:sldId id="397" r:id="rId75"/>
    <p:sldId id="398" r:id="rId76"/>
    <p:sldId id="260" r:id="rId77"/>
    <p:sldId id="261" r:id="rId78"/>
    <p:sldId id="262" r:id="rId79"/>
    <p:sldId id="263" r:id="rId80"/>
    <p:sldId id="264" r:id="rId81"/>
    <p:sldId id="265" r:id="rId82"/>
    <p:sldId id="266" r:id="rId83"/>
    <p:sldId id="267" r:id="rId84"/>
    <p:sldId id="268" r:id="rId85"/>
    <p:sldId id="269" r:id="rId86"/>
    <p:sldId id="270" r:id="rId87"/>
    <p:sldId id="271" r:id="rId88"/>
    <p:sldId id="272" r:id="rId89"/>
    <p:sldId id="273" r:id="rId90"/>
    <p:sldId id="274" r:id="rId91"/>
    <p:sldId id="275" r:id="rId92"/>
    <p:sldId id="276" r:id="rId93"/>
    <p:sldId id="277" r:id="rId94"/>
    <p:sldId id="278" r:id="rId95"/>
    <p:sldId id="279" r:id="rId96"/>
    <p:sldId id="280" r:id="rId97"/>
    <p:sldId id="281" r:id="rId98"/>
    <p:sldId id="282" r:id="rId99"/>
    <p:sldId id="283" r:id="rId100"/>
    <p:sldId id="284" r:id="rId101"/>
    <p:sldId id="285" r:id="rId102"/>
    <p:sldId id="286" r:id="rId103"/>
    <p:sldId id="287" r:id="rId104"/>
    <p:sldId id="288" r:id="rId105"/>
    <p:sldId id="289" r:id="rId106"/>
    <p:sldId id="290" r:id="rId107"/>
    <p:sldId id="291" r:id="rId108"/>
    <p:sldId id="428" r:id="rId109"/>
    <p:sldId id="292" r:id="rId110"/>
    <p:sldId id="293" r:id="rId111"/>
    <p:sldId id="294" r:id="rId112"/>
    <p:sldId id="295" r:id="rId113"/>
    <p:sldId id="296" r:id="rId114"/>
    <p:sldId id="297" r:id="rId115"/>
    <p:sldId id="298" r:id="rId116"/>
    <p:sldId id="299" r:id="rId117"/>
    <p:sldId id="300" r:id="rId118"/>
    <p:sldId id="301" r:id="rId119"/>
    <p:sldId id="302" r:id="rId120"/>
    <p:sldId id="303" r:id="rId121"/>
    <p:sldId id="304" r:id="rId122"/>
    <p:sldId id="305" r:id="rId123"/>
    <p:sldId id="306" r:id="rId124"/>
    <p:sldId id="307" r:id="rId125"/>
    <p:sldId id="308" r:id="rId126"/>
    <p:sldId id="309" r:id="rId127"/>
    <p:sldId id="310" r:id="rId128"/>
    <p:sldId id="311" r:id="rId129"/>
    <p:sldId id="312" r:id="rId130"/>
    <p:sldId id="313" r:id="rId131"/>
    <p:sldId id="314" r:id="rId132"/>
    <p:sldId id="440" r:id="rId133"/>
    <p:sldId id="441" r:id="rId134"/>
    <p:sldId id="442" r:id="rId135"/>
    <p:sldId id="443" r:id="rId136"/>
    <p:sldId id="444" r:id="rId137"/>
    <p:sldId id="445" r:id="rId138"/>
    <p:sldId id="446" r:id="rId139"/>
    <p:sldId id="447" r:id="rId140"/>
    <p:sldId id="448" r:id="rId141"/>
    <p:sldId id="449" r:id="rId142"/>
    <p:sldId id="450" r:id="rId143"/>
    <p:sldId id="451" r:id="rId144"/>
    <p:sldId id="315" r:id="rId145"/>
    <p:sldId id="316" r:id="rId146"/>
    <p:sldId id="317" r:id="rId147"/>
    <p:sldId id="318" r:id="rId148"/>
    <p:sldId id="319" r:id="rId149"/>
    <p:sldId id="320" r:id="rId150"/>
    <p:sldId id="321" r:id="rId151"/>
    <p:sldId id="322" r:id="rId152"/>
    <p:sldId id="323" r:id="rId153"/>
    <p:sldId id="324" r:id="rId154"/>
    <p:sldId id="325" r:id="rId155"/>
    <p:sldId id="326" r:id="rId156"/>
    <p:sldId id="327" r:id="rId157"/>
    <p:sldId id="328" r:id="rId158"/>
    <p:sldId id="329" r:id="rId159"/>
    <p:sldId id="330" r:id="rId160"/>
    <p:sldId id="331" r:id="rId161"/>
    <p:sldId id="332" r:id="rId162"/>
    <p:sldId id="333" r:id="rId163"/>
    <p:sldId id="334" r:id="rId164"/>
    <p:sldId id="335" r:id="rId165"/>
    <p:sldId id="336" r:id="rId166"/>
    <p:sldId id="337" r:id="rId167"/>
    <p:sldId id="338" r:id="rId168"/>
    <p:sldId id="339" r:id="rId169"/>
    <p:sldId id="340" r:id="rId170"/>
    <p:sldId id="341" r:id="rId171"/>
    <p:sldId id="342" r:id="rId172"/>
    <p:sldId id="343" r:id="rId173"/>
    <p:sldId id="344" r:id="rId174"/>
    <p:sldId id="345" r:id="rId175"/>
    <p:sldId id="346" r:id="rId176"/>
    <p:sldId id="347" r:id="rId177"/>
    <p:sldId id="348" r:id="rId178"/>
    <p:sldId id="349" r:id="rId179"/>
    <p:sldId id="350" r:id="rId180"/>
    <p:sldId id="351" r:id="rId181"/>
    <p:sldId id="352" r:id="rId182"/>
    <p:sldId id="353" r:id="rId183"/>
    <p:sldId id="354" r:id="rId184"/>
    <p:sldId id="355" r:id="rId185"/>
    <p:sldId id="356" r:id="rId186"/>
    <p:sldId id="357" r:id="rId187"/>
    <p:sldId id="399" r:id="rId188"/>
    <p:sldId id="400" r:id="rId189"/>
    <p:sldId id="401" r:id="rId190"/>
    <p:sldId id="402" r:id="rId191"/>
    <p:sldId id="403" r:id="rId192"/>
    <p:sldId id="404" r:id="rId193"/>
    <p:sldId id="405" r:id="rId194"/>
    <p:sldId id="406" r:id="rId195"/>
    <p:sldId id="407" r:id="rId196"/>
    <p:sldId id="408" r:id="rId197"/>
    <p:sldId id="409" r:id="rId198"/>
    <p:sldId id="410" r:id="rId199"/>
    <p:sldId id="411" r:id="rId200"/>
    <p:sldId id="412" r:id="rId201"/>
    <p:sldId id="413" r:id="rId202"/>
    <p:sldId id="414" r:id="rId203"/>
    <p:sldId id="415" r:id="rId204"/>
    <p:sldId id="416" r:id="rId205"/>
    <p:sldId id="417" r:id="rId206"/>
    <p:sldId id="418" r:id="rId207"/>
    <p:sldId id="419" r:id="rId208"/>
    <p:sldId id="420" r:id="rId209"/>
    <p:sldId id="421" r:id="rId210"/>
    <p:sldId id="429" r:id="rId21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464"/>
            <p14:sldId id="465"/>
            <p14:sldId id="439"/>
            <p14:sldId id="257"/>
            <p14:sldId id="466"/>
          </p14:sldIdLst>
        </p14:section>
        <p14:section name="Profiling" id="{28072165-746E-4C3D-BACC-4A387DDE6D5B}">
          <p14:sldIdLst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numba" id="{936FE4C3-7D58-4AE1-90C8-8F1FF9C68E3F}">
          <p14:sldIdLst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2"/>
            <p14:sldId id="463"/>
            <p14:sldId id="461"/>
          </p14:sldIdLst>
        </p14:section>
        <p14:section name="Cython" id="{D1604F56-A848-456D-AF37-5CE56D10944E}">
          <p14:sldIdLst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425"/>
            <p14:sldId id="426"/>
            <p14:sldId id="427"/>
            <p14:sldId id="42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431"/>
            <p14:sldId id="434"/>
            <p14:sldId id="432"/>
            <p14:sldId id="433"/>
            <p14:sldId id="438"/>
            <p14:sldId id="435"/>
            <p14:sldId id="436"/>
            <p14:sldId id="437"/>
            <p14:sldId id="393"/>
            <p14:sldId id="394"/>
            <p14:sldId id="395"/>
            <p14:sldId id="396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</p14:sldIdLst>
        </p14:section>
        <p14:section name="ctypes" id="{D6425959-CD34-4C1C-8285-AE7110288112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SWIG" id="{6A49016A-3A18-43BE-AA0C-15FF69A63AB1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f2py" id="{095162A2-C276-4CC2-9306-AB212616D42D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Dask" id="{099061A2-4121-4D7D-B1B3-2EF39C3AFEB0}">
          <p14:sldIdLst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</p14:sldIdLst>
        </p14:section>
        <p14:section name="Distributed programming" id="{F70DB4E6-899A-45C6-8FD7-74023C38F037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9" autoAdjust="0"/>
    <p:restoredTop sz="94660" autoAdjust="0"/>
  </p:normalViewPr>
  <p:slideViewPr>
    <p:cSldViewPr snapToGrid="0">
      <p:cViewPr varScale="1">
        <p:scale>
          <a:sx n="122" d="100"/>
          <a:sy n="122" d="100"/>
        </p:scale>
        <p:origin x="102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16" Type="http://schemas.openxmlformats.org/officeDocument/2006/relationships/tableStyles" Target="tableStyles.xml"/><Relationship Id="rId211" Type="http://schemas.openxmlformats.org/officeDocument/2006/relationships/slide" Target="slides/slide210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notesMaster" Target="notesMasters/notesMaster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viewProps" Target="viewProp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theme" Target="theme/theme1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5355944"/>
        <c:axId val="365050104"/>
      </c:scatterChart>
      <c:valAx>
        <c:axId val="36535594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65050104"/>
        <c:crosses val="autoZero"/>
        <c:crossBetween val="midCat"/>
        <c:majorUnit val="4"/>
      </c:valAx>
      <c:valAx>
        <c:axId val="3650501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535594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5050888"/>
        <c:axId val="365049320"/>
      </c:scatterChart>
      <c:valAx>
        <c:axId val="365050888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65049320"/>
        <c:crosses val="autoZero"/>
        <c:crossBetween val="midCat"/>
        <c:majorUnit val="4"/>
      </c:valAx>
      <c:valAx>
        <c:axId val="365049320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65050888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5051672"/>
        <c:axId val="365052064"/>
      </c:scatterChart>
      <c:valAx>
        <c:axId val="36505167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65052064"/>
        <c:crosses val="autoZero"/>
        <c:crossBetween val="midCat"/>
        <c:majorUnit val="4"/>
      </c:valAx>
      <c:valAx>
        <c:axId val="365052064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50516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5052848"/>
        <c:axId val="365487680"/>
      </c:scatterChart>
      <c:valAx>
        <c:axId val="365052848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65487680"/>
        <c:crosses val="autoZero"/>
        <c:crossBetween val="midCat"/>
        <c:majorUnit val="4"/>
      </c:valAx>
      <c:valAx>
        <c:axId val="365487680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65052848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5490424"/>
        <c:axId val="365489248"/>
      </c:scatterChart>
      <c:valAx>
        <c:axId val="365490424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489248"/>
        <c:crosses val="autoZero"/>
        <c:crossBetween val="midCat"/>
      </c:valAx>
      <c:valAx>
        <c:axId val="365489248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4904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17B7A-E8DE-4FBD-AEF9-0A336AE35E18}" type="datetimeFigureOut">
              <a:rPr lang="en-US" smtClean="0"/>
              <a:t>2017-11-07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9A026-B604-4FFB-ABB3-62A1984C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3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1351-0FBC-4BFE-A131-744147DE214D}" type="datetime1">
              <a:rPr lang="nl-BE" smtClean="0"/>
              <a:t>7/11/2017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6C1-DE15-4277-8379-70249C1A83BC}" type="datetime1">
              <a:rPr lang="nl-BE" smtClean="0"/>
              <a:t>7/11/2017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8EE-67C0-42B6-9D09-78F95A2F760E}" type="datetime1">
              <a:rPr lang="nl-BE" smtClean="0"/>
              <a:t>7/11/2017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788-F451-4A6F-98CA-3E38B464C43D}" type="datetime1">
              <a:rPr lang="nl-BE" smtClean="0"/>
              <a:t>7/11/2017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FE4-73CB-4549-BDD3-E70F86A4FE60}" type="datetime1">
              <a:rPr lang="nl-BE" smtClean="0"/>
              <a:t>7/11/2017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A47-ED67-40F8-94B6-021E48B65EDE}" type="datetime1">
              <a:rPr lang="nl-BE" smtClean="0"/>
              <a:t>7/11/2017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CC31-35DC-44C6-BEBC-6EE175532C5C}" type="datetime1">
              <a:rPr lang="nl-BE" smtClean="0"/>
              <a:t>7/11/2017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250F-48F0-45C7-A90C-073734C2740A}" type="datetime1">
              <a:rPr lang="nl-BE" smtClean="0"/>
              <a:t>7/11/2017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6363-092C-4ED6-90B5-754AA82AC53E}" type="datetime1">
              <a:rPr lang="nl-BE" smtClean="0"/>
              <a:t>7/11/2017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436-C776-4C16-BA7F-AD1BB80E9E62}" type="datetime1">
              <a:rPr lang="nl-BE" smtClean="0"/>
              <a:t>7/11/2017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A094-E09B-4E15-A3BC-B103EFFDEB09}" type="datetime1">
              <a:rPr lang="nl-BE" smtClean="0"/>
              <a:t>7/11/2017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125FA-7F9D-459E-BBC6-34E36D13C58C}" type="datetime1">
              <a:rPr lang="nl-BE" smtClean="0"/>
              <a:t>7/11/2017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publicdomain/zero/1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Multiprocessing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numexpr.readthedocs.io/en/latest/index.html" TargetMode="Externa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Das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hyperlink" Target="http://distributed.readthedocs.io/en/latest/" TargetMode="External"/><Relationship Id="rId2" Type="http://schemas.openxmlformats.org/officeDocument/2006/relationships/hyperlink" Target="https://dask.pydata.org/en/latest/" TargetMode="Externa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SentenceCounter" TargetMode="External"/><Relationship Id="rId2" Type="http://schemas.openxmlformats.org/officeDocument/2006/relationships/hyperlink" Target="https://github.com/gjbex/training-material/tree/master/Python/Mpi4py" TargetMode="External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Numba" TargetMode="External"/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Cython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Relationship Id="rId9" Type="http://schemas.openxmlformats.org/officeDocument/2006/relationships/image" Target="../media/image6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nterfacing_C_C++_Fortran" TargetMode="Externa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slide" Target="slide7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&amp;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3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204" y="60094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Commons, see</a:t>
            </a:r>
            <a:br>
              <a:rPr lang="en-US" dirty="0" smtClean="0"/>
            </a:br>
            <a:r>
              <a:rPr lang="nl-BE" dirty="0">
                <a:hlinkClick r:id="rId4"/>
              </a:rPr>
              <a:t>http://creativecommons.org/publicdomain/zero/1.0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Just-in-time compilation: faster than python</a:t>
            </a:r>
          </a:p>
          <a:p>
            <a:pPr lvl="2"/>
            <a:r>
              <a:rPr lang="en-US" dirty="0" smtClean="0"/>
              <a:t>Programs must run for considerable time</a:t>
            </a:r>
          </a:p>
          <a:p>
            <a:pPr lvl="2"/>
            <a:r>
              <a:rPr lang="en-US" dirty="0" smtClean="0"/>
              <a:t>Programs mostly in Python, little use of external libraries (C,…)</a:t>
            </a:r>
          </a:p>
          <a:p>
            <a:pPr lvl="1"/>
            <a:r>
              <a:rPr lang="en-US" dirty="0" smtClean="0"/>
              <a:t>Saves memory</a:t>
            </a:r>
          </a:p>
          <a:p>
            <a:pPr lvl="1"/>
            <a:r>
              <a:rPr lang="en-US" dirty="0" smtClean="0"/>
              <a:t>Python 2.7.x compatible</a:t>
            </a:r>
          </a:p>
          <a:p>
            <a:pPr lvl="2"/>
            <a:r>
              <a:rPr lang="en-US" dirty="0" smtClean="0"/>
              <a:t>Supports most of standard library</a:t>
            </a:r>
          </a:p>
          <a:p>
            <a:pPr lvl="2"/>
            <a:r>
              <a:rPr lang="en-US" dirty="0" smtClean="0"/>
              <a:t>Supports many third party libraries</a:t>
            </a:r>
          </a:p>
          <a:p>
            <a:pPr lvl="1"/>
            <a:r>
              <a:rPr lang="en-US" dirty="0" smtClean="0"/>
              <a:t>Python 3.3.x support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494566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When lucky, may be 10 </a:t>
            </a:r>
            <a:r>
              <a:rPr lang="en-US" sz="2000" dirty="0" smtClean="0">
                <a:sym typeface="Symbol" panose="05050102010706020507" pitchFamily="18" charset="2"/>
              </a:rPr>
              <a:t></a:t>
            </a:r>
            <a:r>
              <a:rPr lang="en-US" sz="2000" dirty="0" smtClean="0"/>
              <a:t> faster, free lunch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SWIG is somewhat more complex</a:t>
            </a:r>
          </a:p>
          <a:p>
            <a:pPr lvl="1"/>
            <a:r>
              <a:rPr lang="en-US" dirty="0" smtClean="0"/>
              <a:t>Interface file must be created</a:t>
            </a:r>
          </a:p>
          <a:p>
            <a:r>
              <a:rPr lang="en-US" dirty="0"/>
              <a:t>D</a:t>
            </a:r>
            <a:r>
              <a:rPr lang="en-US" dirty="0" smtClean="0"/>
              <a:t>ata type mapping is taken care of by SWIG</a:t>
            </a:r>
          </a:p>
          <a:p>
            <a:pPr lvl="1"/>
            <a:r>
              <a:rPr lang="en-US" dirty="0" smtClean="0"/>
              <a:t>No fiddling with wrapper functions required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 smtClean="0"/>
              <a:t> library for dealing with C arrays</a:t>
            </a:r>
          </a:p>
          <a:p>
            <a:r>
              <a:rPr lang="en-US" dirty="0" smtClean="0"/>
              <a:t>Use of classes is transparent</a:t>
            </a:r>
          </a:p>
          <a:p>
            <a:r>
              <a:rPr lang="en-US" dirty="0" smtClean="0"/>
              <a:t>Interfacing from other languages is similar</a:t>
            </a:r>
          </a:p>
          <a:p>
            <a:r>
              <a:rPr lang="en-US" dirty="0" smtClean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integer, intent(in) ::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real(kind=8) :: pi, x,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y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integer :: 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if (x**2.0D00 + y**2.0D00 &lt;= 1.0D00)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then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pi +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1.0D00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pi 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4.0D00*pi/n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pi.f90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a shared library from the Fortran file</a:t>
            </a:r>
          </a:p>
          <a:p>
            <a:endParaRPr lang="en-US" dirty="0"/>
          </a:p>
          <a:p>
            <a:r>
              <a:rPr lang="en-US" dirty="0" smtClean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f2py3 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pi.f90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generates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(n))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compute_pi.py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contains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end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array_utils.f95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list/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used with lists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used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range(1, n + 1)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+ 1.0)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Import Python module</a:t>
              </a:r>
              <a:br>
                <a:rPr lang="en-US" sz="2000" dirty="0" smtClean="0"/>
              </a:br>
              <a:r>
                <a:rPr lang="en-US" sz="2000" dirty="0" smtClean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ARRAY_LIB = array_utils.cpython-36m-x86_64-linux-gnu.so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f2py3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 is quite simple, part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distribution</a:t>
            </a:r>
            <a:endParaRPr lang="en-US" dirty="0"/>
          </a:p>
          <a:p>
            <a:r>
              <a:rPr lang="en-US" dirty="0" smtClean="0"/>
              <a:t>Data type mapping is taken care of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 smtClean="0"/>
              <a:t>, including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r>
              <a:rPr lang="en-US" dirty="0" smtClean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Core code is C/C++/Fortran in shared object</a:t>
            </a:r>
          </a:p>
          <a:p>
            <a:pPr lvl="2"/>
            <a:r>
              <a:rPr lang="en-US" dirty="0" smtClean="0"/>
              <a:t>Can be wrapped for other languages, besides Python</a:t>
            </a:r>
          </a:p>
          <a:p>
            <a:pPr lvl="2"/>
            <a:r>
              <a:rPr lang="en-US" dirty="0" smtClean="0"/>
              <a:t>Can be part of C/C++/Fortran programs</a:t>
            </a:r>
          </a:p>
          <a:p>
            <a:pPr lvl="1"/>
            <a:r>
              <a:rPr lang="en-US" dirty="0" smtClean="0"/>
              <a:t>Not a Python lock-in</a:t>
            </a:r>
          </a:p>
          <a:p>
            <a:pPr lvl="2"/>
            <a:r>
              <a:rPr lang="en-US" dirty="0" smtClean="0"/>
              <a:t>Better long term prospects</a:t>
            </a:r>
          </a:p>
          <a:p>
            <a:r>
              <a:rPr lang="en-US" dirty="0" smtClean="0"/>
              <a:t>Risks</a:t>
            </a:r>
          </a:p>
          <a:p>
            <a:pPr lvl="1"/>
            <a:r>
              <a:rPr lang="en-US" dirty="0" smtClean="0"/>
              <a:t>"Boundary" between C/C++/Fortran should be sharp</a:t>
            </a:r>
          </a:p>
          <a:p>
            <a:pPr lvl="1"/>
            <a:r>
              <a:rPr lang="en-US" dirty="0" smtClean="0"/>
              <a:t>Type conversions should be controlled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for distribution will be more complex</a:t>
            </a:r>
          </a:p>
          <a:p>
            <a:pPr lvl="1"/>
            <a:r>
              <a:rPr lang="en-US" dirty="0" smtClean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Multicore programming</a:t>
            </a:r>
            <a:br>
              <a:rPr lang="en-US" dirty="0" smtClean="0"/>
            </a:br>
            <a:r>
              <a:rPr lang="en-US" dirty="0" smtClean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</a:t>
            </a:r>
            <a:r>
              <a:rPr lang="nl-BE" sz="1400" dirty="0" smtClean="0">
                <a:hlinkClick r:id="rId2"/>
              </a:rPr>
              <a:t>github.com/gjbex/training-material/tree/master/Python/Multiprocessing</a:t>
            </a:r>
            <a:r>
              <a:rPr lang="nl-BE" sz="14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numexpr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numexpr.readthedocs.io/en/latest/index.html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668624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Use explicit threading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Use higher level model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 smtClean="0"/>
              <a:t> module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 smtClean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a big success</a:t>
            </a:r>
          </a:p>
          <a:p>
            <a:pPr lvl="1"/>
            <a:r>
              <a:rPr lang="en-US" dirty="0" smtClean="0"/>
              <a:t>Global Interpreter Lock (GIL)</a:t>
            </a:r>
          </a:p>
          <a:p>
            <a:r>
              <a:rPr lang="en-US" dirty="0" smtClean="0"/>
              <a:t>Does not influence threaded libraries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numpy</a:t>
            </a:r>
            <a:r>
              <a:rPr lang="en-US" dirty="0" smtClean="0"/>
              <a:t> build on top of BLAS (</a:t>
            </a:r>
            <a:r>
              <a:rPr lang="en-US" b="1" dirty="0" smtClean="0"/>
              <a:t>B</a:t>
            </a:r>
            <a:r>
              <a:rPr lang="en-US" dirty="0" smtClean="0"/>
              <a:t>asic </a:t>
            </a:r>
            <a:r>
              <a:rPr lang="en-US" b="1" dirty="0" smtClean="0"/>
              <a:t>L</a:t>
            </a:r>
            <a:r>
              <a:rPr lang="en-US" dirty="0" smtClean="0"/>
              <a:t>inear </a:t>
            </a:r>
            <a:r>
              <a:rPr lang="en-US" b="1" dirty="0" smtClean="0"/>
              <a:t>A</a:t>
            </a:r>
            <a:r>
              <a:rPr lang="en-US" dirty="0" smtClean="0"/>
              <a:t>lgebra </a:t>
            </a:r>
            <a:r>
              <a:rPr lang="en-US" b="1" dirty="0" err="1" smtClean="0"/>
              <a:t>S</a:t>
            </a:r>
            <a:r>
              <a:rPr lang="en-US" dirty="0" err="1" smtClean="0"/>
              <a:t>ubpackage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Good BLAS implementation are multithreaded</a:t>
            </a:r>
          </a:p>
          <a:p>
            <a:pPr lvl="1"/>
            <a:r>
              <a:rPr lang="en-US" dirty="0" err="1" smtClean="0"/>
              <a:t>OpenBLAS</a:t>
            </a:r>
            <a:endParaRPr lang="en-US" dirty="0" smtClean="0"/>
          </a:p>
          <a:p>
            <a:pPr lvl="1"/>
            <a:r>
              <a:rPr lang="en-US" dirty="0" smtClean="0"/>
              <a:t>Intel MKL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operations scale on multiple cores</a:t>
            </a:r>
          </a:p>
          <a:p>
            <a:pPr lvl="1"/>
            <a:r>
              <a:rPr lang="en-US" dirty="0" smtClean="0"/>
              <a:t>matrix-matrix multiplication</a:t>
            </a:r>
          </a:p>
          <a:p>
            <a:pPr lvl="1"/>
            <a:r>
              <a:rPr lang="en-US" dirty="0" smtClean="0"/>
              <a:t>solving sets of linear equations</a:t>
            </a:r>
          </a:p>
          <a:p>
            <a:pPr lvl="1"/>
            <a:r>
              <a:rPr lang="en-US" dirty="0" smtClean="0"/>
              <a:t>singular value decomposition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Many packages build on top of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>
              <p:extLst/>
            </p:nvPr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>
              <p:extLst/>
            </p:nvPr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</a:t>
            </a:r>
            <a:br>
              <a:rPr lang="en-US" sz="2400" dirty="0" smtClean="0"/>
            </a:br>
            <a:r>
              <a:rPr lang="en-US" sz="2400" dirty="0" smtClean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numpy</a:t>
            </a:r>
            <a:r>
              <a:rPr lang="en-US" sz="2400" dirty="0" smtClean="0"/>
              <a:t> on top</a:t>
            </a:r>
            <a:br>
              <a:rPr lang="en-US" sz="2400" dirty="0" smtClean="0"/>
            </a:br>
            <a:r>
              <a:rPr lang="en-US" sz="2400" dirty="0" smtClean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r>
              <a:rPr lang="en-US" dirty="0" err="1" smtClean="0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scaling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on 8000 </a:t>
            </a:r>
            <a:r>
              <a:rPr lang="en-US" sz="2400" dirty="0" smtClean="0">
                <a:sym typeface="Symbol"/>
              </a:rPr>
              <a:t></a:t>
            </a:r>
            <a:r>
              <a:rPr lang="en-US" sz="2400" dirty="0" smtClean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/>
            </p:nvPr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>
              <p:extLst/>
            </p:nvPr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scipy</a:t>
            </a:r>
            <a:r>
              <a:rPr lang="en-US" sz="2400" dirty="0" smtClean="0"/>
              <a:t> on top</a:t>
            </a:r>
          </a:p>
          <a:p>
            <a:r>
              <a:rPr lang="en-US" sz="2400" dirty="0" smtClean="0"/>
              <a:t>of </a:t>
            </a:r>
            <a:r>
              <a:rPr lang="en-US" sz="2400" dirty="0" err="1" smtClean="0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nucleotides in DNA sequence:</a:t>
            </a:r>
            <a:br>
              <a:rPr lang="en-US" dirty="0" smtClean="0"/>
            </a:br>
            <a:r>
              <a:rPr lang="en-US" dirty="0" smtClean="0"/>
              <a:t>how many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Given: file name, start position, chunk size</a:t>
            </a:r>
          </a:p>
          <a:p>
            <a:r>
              <a:rPr lang="en-US" dirty="0" smtClean="0"/>
              <a:t>Return: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Throw'em</a:t>
            </a:r>
            <a:r>
              <a:rPr lang="en-US" dirty="0" smtClean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counters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counter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counter[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 smtClean="0"/>
                <a:t>s as</a:t>
              </a:r>
              <a:br>
                <a:rPr lang="en-US" dirty="0" smtClean="0"/>
              </a:br>
              <a:r>
                <a:rPr lang="en-US" dirty="0" smtClean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pool of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concurrent</a:t>
              </a:r>
              <a:br>
                <a:rPr lang="en-US" dirty="0" smtClean="0"/>
              </a:br>
              <a:r>
                <a:rPr lang="en-US" dirty="0" smtClean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aggregating</a:t>
                </a:r>
                <a:br>
                  <a:rPr lang="en-US" dirty="0" smtClean="0"/>
                </a:br>
                <a:r>
                  <a:rPr lang="en-US" dirty="0" smtClean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cs typeface="Courier New" panose="02070309020205020404" pitchFamily="49" charset="0"/>
                </a:rPr>
                <a:t>nr</a:t>
              </a:r>
              <a:r>
                <a:rPr lang="en-US" dirty="0" smtClean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/>
          </p:nvPr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10</a:t>
              </a:r>
              <a:r>
                <a:rPr lang="en-US" baseline="30000" dirty="0" smtClean="0"/>
                <a:t>9</a:t>
              </a:r>
              <a:r>
                <a:rPr lang="en-US" dirty="0" smtClean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 smtClean="0"/>
              <a:t>: call function with single argument,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 smtClean="0"/>
              <a:t>: call function with single argument, non-blocking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/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non-blocking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r>
              <a:rPr lang="en-US" dirty="0" smtClean="0"/>
              <a:t>, itself </a:t>
            </a:r>
            <a:r>
              <a:rPr lang="en-US" dirty="0" err="1" smtClean="0"/>
              <a:t>iterables</a:t>
            </a:r>
            <a:r>
              <a:rPr lang="en-US" dirty="0" smtClean="0"/>
              <a:t> and unpacked as arguments, blocking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 smtClean="0"/>
              <a:t>: </a:t>
            </a:r>
            <a:r>
              <a:rPr lang="en-US" dirty="0"/>
              <a:t>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Asynchronous methods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 smtClean="0"/>
              <a:t> objects with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 smtClean="0"/>
              <a:t>blocks till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 smtClean="0"/>
              <a:t>: blocks till result is ready, then returns 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result is ready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Explicitly work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 smtClean="0"/>
              <a:t>Processes can share</a:t>
            </a:r>
          </a:p>
          <a:p>
            <a:pPr lvl="1"/>
            <a:r>
              <a:rPr lang="en-US" dirty="0" smtClean="0"/>
              <a:t>Single value: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Array: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/>
              <a:t>Syncronized</a:t>
            </a:r>
            <a:r>
              <a:rPr lang="en-US" dirty="0" smtClean="0"/>
              <a:t> FIFO queue: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a part of </a:t>
            </a:r>
            <a:r>
              <a:rPr lang="en-US" dirty="0" smtClean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</a:t>
              </a:r>
              <a:r>
                <a:rPr lang="en-US" dirty="0" smtClean="0">
                  <a:cs typeface="Courier New" panose="02070309020205020404" pitchFamily="49" charset="0"/>
                </a:rPr>
                <a:t>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</a:t>
              </a:r>
              <a:r>
                <a:rPr lang="en-US" dirty="0" smtClean="0">
                  <a:cs typeface="Courier New" panose="02070309020205020404" pitchFamily="49" charset="0"/>
                </a:rPr>
                <a:t>on-atomic update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</a:t>
              </a:r>
              <a:r>
                <a:rPr lang="en-US" dirty="0" smtClean="0">
                  <a:cs typeface="Courier New" panose="02070309020205020404" pitchFamily="49" charset="0"/>
                </a:rPr>
                <a:t>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23763" y="1981200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199" y="1295400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</a:t>
              </a:r>
              <a:r>
                <a:rPr lang="en-US" dirty="0" smtClean="0">
                  <a:cs typeface="Courier New" panose="02070309020205020404" pitchFamily="49" charset="0"/>
                </a:rPr>
                <a:t>reate a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76199" y="1981200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US" dirty="0" smtClean="0"/>
                <a:t>reate shared</a:t>
              </a:r>
              <a:br>
                <a:rPr lang="en-US" dirty="0" smtClean="0"/>
              </a:br>
              <a:r>
                <a:rPr lang="en-US" dirty="0" smtClean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6198" y="3505200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6199" y="2743200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create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76200" y="4724400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wait for all</a:t>
              </a:r>
              <a:br>
                <a:rPr lang="en-US" dirty="0" smtClean="0"/>
              </a:br>
              <a:r>
                <a:rPr lang="en-US" dirty="0" smtClean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 smtClean="0">
                    <a:solidFill>
                      <a:srgbClr val="00B050"/>
                    </a:solidFill>
                  </a:rPr>
                </a:br>
                <a:r>
                  <a:rPr lang="en-US" dirty="0" smtClean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Very simple interface, asynchronous</a:t>
            </a:r>
          </a:p>
          <a:p>
            <a:r>
              <a:rPr lang="en-US" dirty="0" smtClean="0"/>
              <a:t>Two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Three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 smtClean="0"/>
              <a:t>: call function on single argument, returns Future object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 smtClean="0"/>
              <a:t>: call function on each of </a:t>
            </a:r>
            <a:r>
              <a:rPr lang="en-US" dirty="0" err="1" smtClean="0"/>
              <a:t>iterable</a:t>
            </a:r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  <a:r>
              <a:rPr lang="en-US" dirty="0" smtClean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9751" y="5277496"/>
            <a:ext cx="312559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Note: set </a:t>
            </a:r>
            <a:r>
              <a:rPr lang="en-US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chunksize</a:t>
            </a:r>
            <a:r>
              <a:rPr lang="en-US" dirty="0" smtClean="0">
                <a:solidFill>
                  <a:srgbClr val="C00000"/>
                </a:solidFill>
              </a:rPr>
              <a:t> for 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           default value is 1!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 smtClean="0"/>
              <a:t> Methods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 smtClean="0"/>
              <a:t>: waits for and returns result, takes optional time out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 smtClean="0"/>
              <a:t>: True when done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running and </a:t>
            </a:r>
            <a:r>
              <a:rPr lang="en-US" dirty="0" err="1" smtClean="0"/>
              <a:t>can not</a:t>
            </a:r>
            <a:r>
              <a:rPr lang="en-US" dirty="0" smtClean="0"/>
              <a:t> be cancelled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 smtClean="0"/>
              <a:t>: try to cancel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 smtClean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 smtClean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0916" y="6352144"/>
            <a:ext cx="5288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One argument per process, so default </a:t>
            </a:r>
            <a:r>
              <a:rPr lang="en-US" dirty="0" err="1" smtClean="0"/>
              <a:t>chunksize</a:t>
            </a:r>
            <a:r>
              <a:rPr lang="en-US" dirty="0" smtClean="0"/>
              <a:t> is 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Microbenchmarking</a:t>
            </a:r>
            <a:r>
              <a:rPr lang="en-US" dirty="0" smtClean="0"/>
              <a:t>, i.e., timing functions</a:t>
            </a:r>
          </a:p>
          <a:p>
            <a:pPr lvl="1"/>
            <a:r>
              <a:rPr lang="en-US" dirty="0" smtClean="0"/>
              <a:t>Easy</a:t>
            </a:r>
          </a:p>
          <a:p>
            <a:pPr lvl="1"/>
            <a:r>
              <a:rPr lang="en-US" dirty="0" smtClean="0"/>
              <a:t>Can lead to premature optimization</a:t>
            </a:r>
            <a:br>
              <a:rPr lang="en-US" dirty="0" smtClean="0"/>
            </a:br>
            <a:r>
              <a:rPr lang="en-US" dirty="0" smtClean="0"/>
              <a:t>    = waste of time</a:t>
            </a:r>
          </a:p>
          <a:p>
            <a:r>
              <a:rPr lang="en-US" dirty="0" smtClean="0"/>
              <a:t>Profiling with </a:t>
            </a:r>
            <a:r>
              <a:rPr lang="en-US" i="1" dirty="0" smtClean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 smtClean="0"/>
              <a:t>Slightly more complicated</a:t>
            </a:r>
          </a:p>
          <a:p>
            <a:pPr lvl="1"/>
            <a:r>
              <a:rPr lang="en-US" dirty="0" smtClean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Never, ever </a:t>
            </a:r>
            <a:r>
              <a:rPr lang="en-US" sz="3600" dirty="0" smtClean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multithreading of libraries if available</a:t>
            </a:r>
          </a:p>
          <a:p>
            <a:r>
              <a:rPr lang="en-US" dirty="0" smtClean="0"/>
              <a:t>Considerations for multiprocessing</a:t>
            </a:r>
          </a:p>
          <a:p>
            <a:pPr lvl="1"/>
            <a:r>
              <a:rPr lang="en-US" dirty="0" smtClean="0"/>
              <a:t>Process creation is costly!</a:t>
            </a:r>
          </a:p>
          <a:p>
            <a:pPr lvl="2"/>
            <a:r>
              <a:rPr lang="en-US" dirty="0" smtClean="0"/>
              <a:t>Computational task should warrant it</a:t>
            </a:r>
          </a:p>
          <a:p>
            <a:pPr lvl="1"/>
            <a:r>
              <a:rPr lang="en-US" dirty="0" smtClean="0"/>
              <a:t>Locking takes time!</a:t>
            </a:r>
          </a:p>
          <a:p>
            <a:pPr lvl="2"/>
            <a:r>
              <a:rPr lang="en-US" dirty="0" smtClean="0"/>
              <a:t>Share as little as possible</a:t>
            </a:r>
          </a:p>
          <a:p>
            <a:pPr lvl="1"/>
            <a:r>
              <a:rPr lang="en-US" dirty="0" smtClean="0"/>
              <a:t>Best for coarse grained parallelism</a:t>
            </a:r>
          </a:p>
          <a:p>
            <a:pPr lvl="1"/>
            <a:r>
              <a:rPr lang="en-US" dirty="0" smtClean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/>
              <a:t> </a:t>
            </a:r>
            <a:r>
              <a:rPr lang="en-US" dirty="0" smtClean="0"/>
              <a:t>for out-of-core &amp; distributed computing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3"/>
              </a:rPr>
              <a:t>https://</a:t>
            </a:r>
            <a:r>
              <a:rPr lang="nl-BE" sz="1400" dirty="0" smtClean="0">
                <a:hlinkClick r:id="rId3"/>
              </a:rPr>
              <a:t>github.com/gjbex/training-material/tree/master/Python/Dask</a:t>
            </a:r>
            <a:r>
              <a:rPr lang="nl-BE" sz="14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sets can be very large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any files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arge files</a:t>
            </a:r>
          </a:p>
          <a:p>
            <a:pPr lvl="1"/>
            <a:r>
              <a:rPr lang="en-US" dirty="0" smtClean="0"/>
              <a:t>entire set doesn't fit in RAM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Computation can be decomposed into graph of subtasks</a:t>
            </a:r>
          </a:p>
          <a:p>
            <a:pPr lvl="1"/>
            <a:r>
              <a:rPr lang="en-US" dirty="0" smtClean="0"/>
              <a:t>some (maybe many) subtasks can be done in parallel</a:t>
            </a:r>
          </a:p>
          <a:p>
            <a:pPr lvl="1"/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43597" y="3492730"/>
            <a:ext cx="46204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Out-of-core computation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1680" y="5575562"/>
            <a:ext cx="57524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Parallel/distributed computation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2229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core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set: time series in CSV files</a:t>
            </a:r>
          </a:p>
          <a:p>
            <a:pPr lvl="1"/>
            <a:r>
              <a:rPr lang="en-US" dirty="0" smtClean="0"/>
              <a:t>time stamp + 100 variables</a:t>
            </a:r>
          </a:p>
          <a:p>
            <a:pPr lvl="1"/>
            <a:r>
              <a:rPr lang="en-US" dirty="0" smtClean="0"/>
              <a:t>200000 measurements/file</a:t>
            </a:r>
          </a:p>
          <a:p>
            <a:pPr lvl="1"/>
            <a:r>
              <a:rPr lang="en-US" dirty="0" smtClean="0"/>
              <a:t>800 files</a:t>
            </a:r>
          </a:p>
          <a:p>
            <a:pPr lvl="1"/>
            <a:r>
              <a:rPr lang="en-US" dirty="0" smtClean="0"/>
              <a:t>data spans 12 months period</a:t>
            </a:r>
          </a:p>
          <a:p>
            <a:r>
              <a:rPr lang="en-US" dirty="0" smtClean="0"/>
              <a:t>Task:</a:t>
            </a:r>
            <a:br>
              <a:rPr lang="en-US" dirty="0" smtClean="0"/>
            </a:br>
            <a:r>
              <a:rPr lang="en-US" dirty="0" smtClean="0"/>
              <a:t>compute average of each variable, grouped by month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0269" y="2763031"/>
            <a:ext cx="10807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289 GB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131520" y="5569527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C00000"/>
                </a:solidFill>
              </a:rPr>
              <a:t>memory!</a:t>
            </a:r>
            <a:endParaRPr lang="en-US" sz="2800" i="1" dirty="0">
              <a:solidFill>
                <a:srgbClr val="C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88720" y="5569527"/>
            <a:ext cx="5501240" cy="523220"/>
            <a:chOff x="1188720" y="5569527"/>
            <a:chExt cx="550124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188720" y="5569527"/>
              <a:ext cx="3943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Trivial using pandas, but…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188720" y="5569527"/>
              <a:ext cx="550124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74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2848" y="2400019"/>
            <a:ext cx="693972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156882" y="2135337"/>
            <a:ext cx="1938479" cy="937845"/>
            <a:chOff x="224095" y="3885436"/>
            <a:chExt cx="1938479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9384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files not yet read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300010" y="4285546"/>
              <a:ext cx="893325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032160" y="3807229"/>
            <a:ext cx="3008259" cy="808453"/>
            <a:chOff x="224095" y="3477093"/>
            <a:chExt cx="3008259" cy="808453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300825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computations not yet done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083186" y="3477093"/>
              <a:ext cx="645039" cy="408343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513137" y="4113968"/>
            <a:ext cx="3220433" cy="896192"/>
            <a:chOff x="224095" y="3389354"/>
            <a:chExt cx="3220433" cy="896192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322043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computations are carried out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1196765" y="3389354"/>
              <a:ext cx="637547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424558" y="5267661"/>
            <a:ext cx="359636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Entire computation decomposed</a:t>
            </a:r>
            <a:br>
              <a:rPr lang="en-US" sz="2000" dirty="0" smtClean="0"/>
            </a:br>
            <a:r>
              <a:rPr lang="en-US" sz="2000" dirty="0" smtClean="0"/>
              <a:t>into subtasks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fit in RAM,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can be done in parallel</a:t>
            </a:r>
            <a:endParaRPr lang="en-US" sz="2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507076" y="1453670"/>
            <a:ext cx="4532804" cy="2660298"/>
            <a:chOff x="507076" y="1453670"/>
            <a:chExt cx="4532804" cy="2660298"/>
          </a:xfrm>
        </p:grpSpPr>
        <p:grpSp>
          <p:nvGrpSpPr>
            <p:cNvPr id="21" name="Group 20"/>
            <p:cNvGrpSpPr/>
            <p:nvPr/>
          </p:nvGrpSpPr>
          <p:grpSpPr>
            <a:xfrm>
              <a:off x="507076" y="2400019"/>
              <a:ext cx="3773979" cy="1713949"/>
              <a:chOff x="507076" y="2400019"/>
              <a:chExt cx="3773979" cy="1713949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07076" y="2400019"/>
                <a:ext cx="3773979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26049" y="3770787"/>
                <a:ext cx="1348786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095951" y="2958943"/>
                <a:ext cx="493567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366841" y="1453670"/>
              <a:ext cx="2673039" cy="880856"/>
              <a:chOff x="-747932" y="3885436"/>
              <a:chExt cx="2673039" cy="880856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-747932" y="3885436"/>
                <a:ext cx="267303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differences with pandas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2"/>
              </p:cNvCxnSpPr>
              <p:nvPr/>
            </p:nvCxnSpPr>
            <p:spPr>
              <a:xfrm flipH="1">
                <a:off x="-47377" y="4285546"/>
                <a:ext cx="635965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4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800 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en-US" dirty="0" smtClean="0"/>
              <a:t> 7.29s = 5832s 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1 hour, 37 minutes</a:t>
            </a:r>
          </a:p>
          <a:p>
            <a:pPr lvl="1"/>
            <a:r>
              <a:rPr lang="pt-BR" dirty="0"/>
              <a:t>Intel E5-2680v2 @ 2.80GHz, </a:t>
            </a:r>
            <a:r>
              <a:rPr lang="pt-BR" dirty="0" smtClean="0"/>
              <a:t>1 core</a:t>
            </a:r>
            <a:endParaRPr lang="en-US" dirty="0" smtClean="0"/>
          </a:p>
          <a:p>
            <a:r>
              <a:rPr lang="en-US" dirty="0" err="1" smtClean="0"/>
              <a:t>Dask</a:t>
            </a:r>
            <a:endParaRPr lang="en-US" dirty="0"/>
          </a:p>
          <a:p>
            <a:pPr lvl="1"/>
            <a:r>
              <a:rPr lang="en-US" dirty="0" smtClean="0"/>
              <a:t>16 minutes</a:t>
            </a:r>
          </a:p>
          <a:p>
            <a:pPr lvl="1"/>
            <a:r>
              <a:rPr lang="en-US" dirty="0" smtClean="0"/>
              <a:t>dual socket </a:t>
            </a:r>
            <a:r>
              <a:rPr lang="pt-BR" dirty="0" smtClean="0"/>
              <a:t>Intel E5-2680v2 </a:t>
            </a:r>
            <a:r>
              <a:rPr lang="pt-BR" dirty="0"/>
              <a:t>@ </a:t>
            </a:r>
            <a:r>
              <a:rPr lang="pt-BR" dirty="0" smtClean="0"/>
              <a:t>2.80GHz, 20 cores</a:t>
            </a:r>
          </a:p>
          <a:p>
            <a:r>
              <a:rPr lang="pt-BR" dirty="0" smtClean="0"/>
              <a:t>Speedup: 6 times</a:t>
            </a:r>
          </a:p>
          <a:p>
            <a:pPr lvl="1"/>
            <a:r>
              <a:rPr lang="pt-BR" dirty="0" smtClean="0"/>
              <a:t>parallel efficiency: 30 %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8545" y="5372304"/>
            <a:ext cx="328436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Not great, but I/O bound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48545" y="1366492"/>
            <a:ext cx="4357988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more code: read files one by one,</a:t>
            </a:r>
            <a:br>
              <a:rPr lang="en-US" sz="2400" dirty="0" smtClean="0">
                <a:solidFill>
                  <a:srgbClr val="C00000"/>
                </a:solidFill>
              </a:rPr>
            </a:br>
            <a:r>
              <a:rPr lang="en-US" sz="2400" dirty="0" smtClean="0">
                <a:solidFill>
                  <a:srgbClr val="C00000"/>
                </a:solidFill>
              </a:rPr>
              <a:t>how to do group-by?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6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supports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 smtClean="0"/>
              <a:t> (</a:t>
            </a:r>
            <a:r>
              <a:rPr lang="en-US" dirty="0" err="1" smtClean="0"/>
              <a:t>cfr</a:t>
            </a:r>
            <a:r>
              <a:rPr lang="en-US" dirty="0" smtClean="0"/>
              <a:t>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from e.g., CSV files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 smtClean="0"/>
              <a:t> (</a:t>
            </a:r>
            <a:r>
              <a:rPr lang="en-US" dirty="0" err="1" smtClean="0"/>
              <a:t>cfr</a:t>
            </a:r>
            <a:r>
              <a:rPr lang="en-US" dirty="0" smtClean="0"/>
              <a:t>.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from e.g., HDF5 files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bag</a:t>
            </a:r>
            <a:r>
              <a:rPr lang="en-US" dirty="0" smtClean="0">
                <a:cs typeface="Courier New" panose="02070309020205020404" pitchFamily="49" charset="0"/>
              </a:rPr>
              <a:t>: set-like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r>
              <a:rPr lang="en-US" dirty="0" smtClean="0"/>
              <a:t>: parts to be composed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003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: distributed computing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omponents</a:t>
            </a:r>
          </a:p>
          <a:p>
            <a:pPr lvl="1"/>
            <a:r>
              <a:rPr lang="en-US" dirty="0" smtClean="0"/>
              <a:t>scheduler</a:t>
            </a:r>
          </a:p>
          <a:p>
            <a:pPr lvl="1"/>
            <a:r>
              <a:rPr lang="en-US" dirty="0" smtClean="0"/>
              <a:t>workers</a:t>
            </a:r>
          </a:p>
          <a:p>
            <a:pPr lvl="1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6422" y="4926067"/>
            <a:ext cx="70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3059084" y="3150525"/>
            <a:ext cx="1180407" cy="109728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scheduler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69774" y="2192976"/>
            <a:ext cx="1390669" cy="2680276"/>
            <a:chOff x="5469774" y="2192976"/>
            <a:chExt cx="1390669" cy="2680276"/>
          </a:xfrm>
        </p:grpSpPr>
        <p:sp>
          <p:nvSpPr>
            <p:cNvPr id="6" name="Rounded Rectangle 5"/>
            <p:cNvSpPr/>
            <p:nvPr/>
          </p:nvSpPr>
          <p:spPr>
            <a:xfrm>
              <a:off x="5469774" y="2192976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04480" y="2917821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99439" y="3709040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69774" y="4465929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worker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34816" y="4001294"/>
            <a:ext cx="1158013" cy="770211"/>
            <a:chOff x="1734816" y="4001294"/>
            <a:chExt cx="1158013" cy="77021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9222533">
              <a:off x="1734816" y="4136164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task graph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79220" y="4192464"/>
            <a:ext cx="954112" cy="770211"/>
            <a:chOff x="1986742" y="4001294"/>
            <a:chExt cx="954112" cy="770211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9222533">
              <a:off x="1991363" y="4332716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result(s)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63911" y="2634484"/>
            <a:ext cx="1088454" cy="638575"/>
            <a:chOff x="1886584" y="4001295"/>
            <a:chExt cx="1088454" cy="638575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9555518">
              <a:off x="2025547" y="4264348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result(s)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95718" y="4138166"/>
            <a:ext cx="1006245" cy="692207"/>
            <a:chOff x="1886584" y="4001295"/>
            <a:chExt cx="1006245" cy="692207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1969022">
              <a:off x="1931541" y="4324170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result(s)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20961" y="2461189"/>
            <a:ext cx="1673011" cy="2131488"/>
            <a:chOff x="4120961" y="2461189"/>
            <a:chExt cx="1673011" cy="2131488"/>
          </a:xfrm>
        </p:grpSpPr>
        <p:grpSp>
          <p:nvGrpSpPr>
            <p:cNvPr id="20" name="Group 19"/>
            <p:cNvGrpSpPr/>
            <p:nvPr/>
          </p:nvGrpSpPr>
          <p:grpSpPr>
            <a:xfrm>
              <a:off x="4120961" y="2461189"/>
              <a:ext cx="1199624" cy="621869"/>
              <a:chOff x="1772292" y="4149637"/>
              <a:chExt cx="1199624" cy="621869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 rot="19709098">
                <a:off x="1772292" y="4204532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task + data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52218" y="3931697"/>
              <a:ext cx="1199624" cy="660980"/>
              <a:chOff x="1874844" y="4110526"/>
              <a:chExt cx="1199624" cy="66098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1959654">
                <a:off x="1874844" y="4110526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task + data</a:t>
                </a:r>
                <a:endParaRPr lang="en-US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 rot="5400000">
              <a:off x="5267386" y="3330238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…</a:t>
              </a:r>
              <a:endParaRPr lang="en-US" sz="3200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501585" y="5345966"/>
            <a:ext cx="2721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workers on different</a:t>
            </a:r>
            <a:br>
              <a:rPr lang="en-US" sz="2400" dirty="0" smtClean="0"/>
            </a:br>
            <a:r>
              <a:rPr lang="en-US" sz="2400" dirty="0" smtClean="0"/>
              <a:t>compute nodes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260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37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&amp; executing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8822" y="1482871"/>
            <a:ext cx="7077579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#!/bin/bash -l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#PBS -l nodes=3:ppn=20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#PBS -l walltime=00:30:00</a:t>
            </a:r>
          </a:p>
          <a:p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scheduler="$(hostname):8786"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worker_nodes=$(uniq $PBS_NODEFILE)</a:t>
            </a:r>
          </a:p>
          <a:p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nohup dask-scheduler &amp;&gt;&gt; "scheduler.log" &amp;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for worker in $worker_nodes;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ssh $worker "nohup dask-worker $scheduler &amp;" &amp;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cd $PBS_O_WORKDIR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./dask_distr_avg_csv.py $VSC_SCRATCH/data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40998" y="2417970"/>
            <a:ext cx="2299412" cy="937845"/>
            <a:chOff x="224095" y="3885436"/>
            <a:chExt cx="2299412" cy="937845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 smtClean="0">
                  <a:solidFill>
                    <a:srgbClr val="0070C0"/>
                  </a:solidFill>
                </a:rPr>
                <a:t>Dask</a:t>
              </a:r>
              <a:r>
                <a:rPr lang="en-US" sz="2000" dirty="0" smtClean="0">
                  <a:solidFill>
                    <a:srgbClr val="0070C0"/>
                  </a:solidFill>
                </a:rPr>
                <a:t> scheduler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300017" y="4285546"/>
              <a:ext cx="1073784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840998" y="3842217"/>
            <a:ext cx="2299412" cy="937845"/>
            <a:chOff x="224095" y="3885436"/>
            <a:chExt cx="2299412" cy="937845"/>
          </a:xfrm>
        </p:grpSpPr>
        <p:sp>
          <p:nvSpPr>
            <p:cNvPr id="10" name="TextBox 9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 smtClean="0">
                  <a:solidFill>
                    <a:srgbClr val="0070C0"/>
                  </a:solidFill>
                </a:rPr>
                <a:t>Dask</a:t>
              </a:r>
              <a:r>
                <a:rPr lang="en-US" sz="2000" dirty="0" smtClean="0">
                  <a:solidFill>
                    <a:srgbClr val="0070C0"/>
                  </a:solidFill>
                </a:rPr>
                <a:t> workers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840998" y="5180172"/>
            <a:ext cx="2299412" cy="937845"/>
            <a:chOff x="224095" y="3885436"/>
            <a:chExt cx="2299412" cy="937845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 smtClean="0">
                  <a:solidFill>
                    <a:srgbClr val="0070C0"/>
                  </a:solidFill>
                </a:rPr>
                <a:t>Dask</a:t>
              </a:r>
              <a:r>
                <a:rPr lang="en-US" sz="2000" dirty="0" smtClean="0">
                  <a:solidFill>
                    <a:srgbClr val="0070C0"/>
                  </a:solidFill>
                </a:rPr>
                <a:t> client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84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: use magic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Command line: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multiple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</a:t>
              </a:r>
              <a:r>
                <a:rPr lang="en-US" sz="2000" dirty="0" smtClean="0">
                  <a:solidFill>
                    <a:srgbClr val="0070C0"/>
                  </a:solidFill>
                </a:rPr>
                <a:t>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module</a:t>
              </a:r>
              <a:br>
                <a:rPr lang="en-US" sz="2000" dirty="0" smtClean="0">
                  <a:solidFill>
                    <a:srgbClr val="C00000"/>
                  </a:solidFill>
                </a:rPr>
              </a:br>
              <a:r>
                <a:rPr lang="en-US" sz="2000" dirty="0" smtClean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836798" y="4323293"/>
            <a:ext cx="4079386" cy="761891"/>
            <a:chOff x="3836798" y="4323293"/>
            <a:chExt cx="4079386" cy="761891"/>
          </a:xfrm>
        </p:grpSpPr>
        <p:grpSp>
          <p:nvGrpSpPr>
            <p:cNvPr id="20" name="Group 19"/>
            <p:cNvGrpSpPr/>
            <p:nvPr/>
          </p:nvGrpSpPr>
          <p:grpSpPr>
            <a:xfrm>
              <a:off x="3836798" y="4323293"/>
              <a:ext cx="4079386" cy="761891"/>
              <a:chOff x="224095" y="3905180"/>
              <a:chExt cx="4079386" cy="76189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4095" y="3905180"/>
                <a:ext cx="40793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s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tatements to execute, string per line</a:t>
                </a:r>
                <a:endParaRPr lang="nl-BE" sz="2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2"/>
              </p:cNvCxnSpPr>
              <p:nvPr/>
            </p:nvCxnSpPr>
            <p:spPr>
              <a:xfrm flipH="1">
                <a:off x="1823393" y="4305290"/>
                <a:ext cx="440395" cy="361781"/>
              </a:xfrm>
              <a:prstGeom prst="straightConnector1">
                <a:avLst/>
              </a:prstGeom>
              <a:ln w="22225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>
              <a:stCxn id="21" idx="2"/>
            </p:cNvCxnSpPr>
            <p:nvPr/>
          </p:nvCxnSpPr>
          <p:spPr>
            <a:xfrm>
              <a:off x="5876491" y="4723403"/>
              <a:ext cx="1503821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client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7866" y="2400019"/>
            <a:ext cx="707757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client = Client('{0}:{1}'.format(scheduler_host,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                 scheduler_port))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55468" y="1752926"/>
            <a:ext cx="6824750" cy="2079241"/>
            <a:chOff x="507076" y="1453670"/>
            <a:chExt cx="6824750" cy="2079241"/>
          </a:xfrm>
        </p:grpSpPr>
        <p:grpSp>
          <p:nvGrpSpPr>
            <p:cNvPr id="5" name="Group 4"/>
            <p:cNvGrpSpPr/>
            <p:nvPr/>
          </p:nvGrpSpPr>
          <p:grpSpPr>
            <a:xfrm>
              <a:off x="507076" y="2400019"/>
              <a:ext cx="6824750" cy="1132892"/>
              <a:chOff x="507076" y="2400019"/>
              <a:chExt cx="6824750" cy="113289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07076" y="2400019"/>
                <a:ext cx="4156365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07076" y="2913812"/>
                <a:ext cx="6824750" cy="619099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366841" y="1453670"/>
              <a:ext cx="4103688" cy="880856"/>
              <a:chOff x="-747932" y="3885436"/>
              <a:chExt cx="4103688" cy="88085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-747932" y="3885436"/>
                <a:ext cx="4103688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differences with non-distributed </a:t>
                </a:r>
                <a:r>
                  <a:rPr lang="en-US" sz="2000" dirty="0" err="1" smtClean="0">
                    <a:solidFill>
                      <a:srgbClr val="C00000"/>
                    </a:solidFill>
                  </a:rPr>
                  <a:t>Dask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-47371" y="4285546"/>
                <a:ext cx="1351283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02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&amp; futures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has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 smtClean="0"/>
              <a:t>-like API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7371" y="2549653"/>
            <a:ext cx="6939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def square(x):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return x**2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client = Client('{0}:{1}'.format(scheduler_host,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                 scheduler_port))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futures = client.map(square, data)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total = client.submit(sum, futures)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print(total.result())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03842" y="5335938"/>
            <a:ext cx="3381823" cy="1203968"/>
            <a:chOff x="224095" y="3389354"/>
            <a:chExt cx="3381823" cy="1203968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338182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computations are carried out,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</a:t>
              </a:r>
              <a:r>
                <a:rPr lang="en-US" sz="2000" dirty="0" smtClean="0">
                  <a:solidFill>
                    <a:srgbClr val="C00000"/>
                  </a:solidFill>
                </a:rPr>
                <a:t> evaluated by workers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1196766" y="3389354"/>
              <a:ext cx="718241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65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do</a:t>
            </a:r>
          </a:p>
          <a:p>
            <a:pPr lvl="1"/>
            <a:r>
              <a:rPr lang="en-US" dirty="0" smtClean="0"/>
              <a:t>out-of-core computations</a:t>
            </a:r>
          </a:p>
          <a:p>
            <a:pPr lvl="1"/>
            <a:r>
              <a:rPr lang="en-US" dirty="0" smtClean="0"/>
              <a:t>distributed computations</a:t>
            </a:r>
          </a:p>
          <a:p>
            <a:r>
              <a:rPr lang="en-US" dirty="0" smtClean="0"/>
              <a:t>Good integration with/similarity to</a:t>
            </a:r>
          </a:p>
          <a:p>
            <a:pPr lvl="1"/>
            <a:r>
              <a:rPr lang="en-US" dirty="0" err="1" smtClean="0"/>
              <a:t>numpy</a:t>
            </a:r>
            <a:endParaRPr lang="en-US" dirty="0" smtClean="0"/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err="1" smtClean="0"/>
              <a:t>concurrent.futures</a:t>
            </a:r>
            <a:endParaRPr lang="en-US" dirty="0" smtClean="0"/>
          </a:p>
          <a:p>
            <a:r>
              <a:rPr lang="en-US" dirty="0" smtClean="0"/>
              <a:t>Relatively easy to deploy</a:t>
            </a:r>
          </a:p>
          <a:p>
            <a:r>
              <a:rPr lang="en-US" dirty="0" smtClean="0"/>
              <a:t>Performance: if you know what you're doing…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4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Dask</a:t>
            </a:r>
            <a:r>
              <a:rPr lang="en-US" dirty="0" smtClean="0"/>
              <a:t> documentation: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https://dask.pydata.org/en/latest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Dask.distributed</a:t>
            </a:r>
            <a:r>
              <a:rPr lang="en-US" dirty="0" smtClean="0"/>
              <a:t> </a:t>
            </a:r>
            <a:r>
              <a:rPr lang="en-US" dirty="0"/>
              <a:t>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distributed.readthedocs.io/en/latest/</a:t>
            </a:r>
            <a:r>
              <a:rPr lang="en-US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</a:t>
            </a:r>
            <a:r>
              <a:rPr lang="nl-BE" sz="1400" dirty="0" smtClean="0">
                <a:hlinkClick r:id="rId2"/>
              </a:rPr>
              <a:t>github.com/gjbex/training-material/tree/master/Python/Mpi4py</a:t>
            </a:r>
            <a:endParaRPr lang="nl-BE" sz="1400" dirty="0" smtClean="0"/>
          </a:p>
          <a:p>
            <a:r>
              <a:rPr lang="nl-BE" sz="1400" dirty="0">
                <a:hlinkClick r:id="rId3"/>
              </a:rPr>
              <a:t>https://</a:t>
            </a:r>
            <a:r>
              <a:rPr lang="nl-BE" sz="1400" dirty="0" smtClean="0">
                <a:hlinkClick r:id="rId3"/>
              </a:rPr>
              <a:t>github.com/gjbex/training-material/tree/master/Python/SentenceCounter</a:t>
            </a:r>
            <a:r>
              <a:rPr lang="nl-BE" sz="1400" dirty="0" smtClean="0"/>
              <a:t> 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5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distributed programming?</a:t>
            </a:r>
          </a:p>
          <a:p>
            <a:pPr lvl="1"/>
            <a:r>
              <a:rPr lang="en-US" dirty="0" smtClean="0"/>
              <a:t>very large data structures (typically multidimensional arrays)</a:t>
            </a:r>
          </a:p>
          <a:p>
            <a:pPr lvl="1"/>
            <a:r>
              <a:rPr lang="en-US" dirty="0" smtClean="0"/>
              <a:t>large computational load</a:t>
            </a:r>
          </a:p>
          <a:p>
            <a:r>
              <a:rPr lang="en-US" dirty="0" smtClean="0"/>
              <a:t>Many problems require (non-trivial) efficient communication between processes</a:t>
            </a:r>
          </a:p>
          <a:p>
            <a:pPr lvl="1"/>
            <a:r>
              <a:rPr lang="en-US" dirty="0" smtClean="0"/>
              <a:t>exchange of data, state</a:t>
            </a:r>
          </a:p>
          <a:p>
            <a:r>
              <a:rPr lang="en-US" dirty="0" smtClean="0"/>
              <a:t>Need for standardization: </a:t>
            </a:r>
            <a:r>
              <a:rPr lang="en-US" dirty="0" err="1" smtClean="0"/>
              <a:t>Messsage</a:t>
            </a:r>
            <a:r>
              <a:rPr lang="en-US" dirty="0" smtClean="0"/>
              <a:t>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Library (API) defining communication functions</a:t>
            </a:r>
          </a:p>
          <a:p>
            <a:pPr lvl="1"/>
            <a:r>
              <a:rPr lang="en-US" dirty="0" smtClean="0"/>
              <a:t>standardized, currently MPI-3.1,</a:t>
            </a:r>
            <a:br>
              <a:rPr lang="en-US" dirty="0" smtClean="0"/>
            </a:br>
            <a:r>
              <a:rPr lang="en-US" dirty="0" smtClean="0"/>
              <a:t>implemented: most of MPI-3</a:t>
            </a:r>
          </a:p>
          <a:p>
            <a:pPr lvl="1"/>
            <a:r>
              <a:rPr lang="en-US" dirty="0" smtClean="0"/>
              <a:t>available for C and Fortran</a:t>
            </a:r>
          </a:p>
          <a:p>
            <a:pPr lvl="1"/>
            <a:r>
              <a:rPr lang="en-US" dirty="0" smtClean="0"/>
              <a:t>many implementations</a:t>
            </a:r>
          </a:p>
          <a:p>
            <a:pPr lvl="2"/>
            <a:r>
              <a:rPr lang="en-US" dirty="0" err="1" smtClean="0"/>
              <a:t>OpenMPI</a:t>
            </a:r>
            <a:r>
              <a:rPr lang="en-US" dirty="0" smtClean="0"/>
              <a:t>: open source</a:t>
            </a:r>
          </a:p>
          <a:p>
            <a:pPr lvl="2"/>
            <a:r>
              <a:rPr lang="en-US" dirty="0" smtClean="0"/>
              <a:t>mpich2, mvapich2: open source</a:t>
            </a:r>
          </a:p>
          <a:p>
            <a:pPr lvl="2"/>
            <a:r>
              <a:rPr lang="en-US" dirty="0" smtClean="0"/>
              <a:t>Intel MPI</a:t>
            </a:r>
          </a:p>
          <a:p>
            <a:pPr lvl="2"/>
            <a:r>
              <a:rPr lang="en-US" dirty="0" smtClean="0"/>
              <a:t>MPT (SGI)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</a:t>
            </a:r>
            <a:r>
              <a:rPr lang="nl-BE" dirty="0" smtClean="0">
                <a:hlinkClick r:id="rId2"/>
              </a:rPr>
              <a:t>/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Basis for much scientific software in many domains, e.g.,</a:t>
            </a:r>
          </a:p>
          <a:p>
            <a:pPr lvl="1"/>
            <a:r>
              <a:rPr lang="en-US" dirty="0" smtClean="0"/>
              <a:t>molecular dynamics: GROMACS, NAMD,…</a:t>
            </a:r>
          </a:p>
          <a:p>
            <a:pPr lvl="1"/>
            <a:r>
              <a:rPr lang="en-US" dirty="0" err="1" smtClean="0"/>
              <a:t>ab</a:t>
            </a:r>
            <a:r>
              <a:rPr lang="en-US" dirty="0" smtClean="0"/>
              <a:t>-initio calculations: </a:t>
            </a:r>
            <a:r>
              <a:rPr lang="en-US" dirty="0" err="1" smtClean="0"/>
              <a:t>QuantumExpresso</a:t>
            </a:r>
            <a:endParaRPr lang="en-US" dirty="0" smtClean="0"/>
          </a:p>
          <a:p>
            <a:pPr lvl="1"/>
            <a:r>
              <a:rPr lang="en-US" dirty="0" smtClean="0"/>
              <a:t>computational fluid dynamics: </a:t>
            </a:r>
            <a:r>
              <a:rPr lang="en-US" dirty="0" err="1" smtClean="0"/>
              <a:t>OpenFOAM</a:t>
            </a:r>
            <a:r>
              <a:rPr lang="en-US" dirty="0" smtClean="0"/>
              <a:t>, </a:t>
            </a:r>
            <a:r>
              <a:rPr lang="en-US" dirty="0" err="1" smtClean="0"/>
              <a:t>Ansys</a:t>
            </a:r>
            <a:r>
              <a:rPr lang="en-US" dirty="0" smtClean="0"/>
              <a:t> Fluent</a:t>
            </a:r>
          </a:p>
          <a:p>
            <a:pPr lvl="1"/>
            <a:r>
              <a:rPr lang="en-US" dirty="0" err="1" smtClean="0"/>
              <a:t>astroplasma</a:t>
            </a:r>
            <a:r>
              <a:rPr lang="en-US" dirty="0" smtClean="0"/>
              <a:t> physics: AMRVAC</a:t>
            </a:r>
          </a:p>
          <a:p>
            <a:pPr lvl="1"/>
            <a:r>
              <a:rPr lang="en-US" dirty="0" smtClean="0"/>
              <a:t>computational biology: </a:t>
            </a:r>
            <a:r>
              <a:rPr lang="en-US" dirty="0" err="1" smtClean="0"/>
              <a:t>MrBayes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HPC libraries, e.g.,</a:t>
            </a:r>
          </a:p>
          <a:p>
            <a:pPr lvl="1"/>
            <a:r>
              <a:rPr lang="en-US" dirty="0" smtClean="0"/>
              <a:t>linear algebra: PBLAS, </a:t>
            </a:r>
            <a:r>
              <a:rPr lang="en-US" dirty="0" err="1" smtClean="0"/>
              <a:t>Scalapack</a:t>
            </a:r>
            <a:endParaRPr lang="en-US" dirty="0" smtClean="0"/>
          </a:p>
          <a:p>
            <a:pPr lvl="1"/>
            <a:r>
              <a:rPr lang="en-US" dirty="0" smtClean="0"/>
              <a:t>Fourier transforms: FFTW3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Basis for fast, distributed I/O, e.g.,</a:t>
            </a:r>
          </a:p>
          <a:p>
            <a:pPr lvl="1"/>
            <a:r>
              <a:rPr lang="en-US" dirty="0" smtClean="0"/>
              <a:t>HDF5 data format</a:t>
            </a:r>
          </a:p>
          <a:p>
            <a:endParaRPr lang="nl-BE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 facto standard in</a:t>
            </a:r>
            <a:br>
              <a:rPr lang="en-US" sz="2800" dirty="0" smtClean="0"/>
            </a:br>
            <a:r>
              <a:rPr lang="en-US" sz="2800" dirty="0" smtClean="0"/>
              <a:t>distributed scientific</a:t>
            </a:r>
            <a:br>
              <a:rPr lang="en-US" sz="2800" dirty="0" smtClean="0"/>
            </a:br>
            <a:r>
              <a:rPr lang="en-US" sz="2800" dirty="0" smtClean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MPI on clusters</a:t>
            </a:r>
          </a:p>
          <a:p>
            <a:pPr lvl="1"/>
            <a:r>
              <a:rPr lang="en-US" dirty="0" smtClean="0"/>
              <a:t>fast networking, i.e.,</a:t>
            </a:r>
          </a:p>
          <a:p>
            <a:pPr lvl="2"/>
            <a:r>
              <a:rPr lang="en-US" dirty="0" smtClean="0"/>
              <a:t>high bandwidth</a:t>
            </a:r>
          </a:p>
          <a:p>
            <a:pPr lvl="2"/>
            <a:r>
              <a:rPr lang="en-US" dirty="0" smtClean="0"/>
              <a:t>low latency</a:t>
            </a:r>
          </a:p>
          <a:p>
            <a:pPr lvl="1"/>
            <a:r>
              <a:rPr lang="en-US" dirty="0" smtClean="0"/>
              <a:t>typically either</a:t>
            </a:r>
          </a:p>
          <a:p>
            <a:pPr lvl="2"/>
            <a:r>
              <a:rPr lang="en-US" dirty="0" smtClean="0"/>
              <a:t>10 </a:t>
            </a:r>
            <a:r>
              <a:rPr lang="en-US" dirty="0" err="1" smtClean="0"/>
              <a:t>GbE</a:t>
            </a:r>
            <a:endParaRPr lang="en-US" dirty="0" smtClean="0"/>
          </a:p>
          <a:p>
            <a:pPr lvl="2"/>
            <a:r>
              <a:rPr lang="en-US" dirty="0" err="1" smtClean="0"/>
              <a:t>Infiniband</a:t>
            </a:r>
            <a:endParaRPr lang="en-US" dirty="0" smtClean="0"/>
          </a:p>
          <a:p>
            <a:pPr lvl="2"/>
            <a:r>
              <a:rPr lang="en-US" dirty="0" smtClean="0"/>
              <a:t>Proprietary interconnect</a:t>
            </a:r>
          </a:p>
          <a:p>
            <a:pPr lvl="1"/>
            <a:r>
              <a:rPr lang="en-US" dirty="0" smtClean="0"/>
              <a:t>topology</a:t>
            </a:r>
          </a:p>
          <a:p>
            <a:pPr lvl="2"/>
            <a:r>
              <a:rPr lang="en-US" dirty="0" smtClean="0"/>
              <a:t>fat tree</a:t>
            </a:r>
          </a:p>
          <a:p>
            <a:pPr lvl="2"/>
            <a:r>
              <a:rPr lang="en-US" dirty="0" smtClean="0"/>
              <a:t>3D torus</a:t>
            </a:r>
            <a:endParaRPr lang="nl-BE" dirty="0"/>
          </a:p>
          <a:p>
            <a:pPr lvl="1"/>
            <a:r>
              <a:rPr lang="en-US" dirty="0" smtClean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when processes need to</a:t>
            </a:r>
            <a:br>
              <a:rPr lang="en-US" sz="2800" dirty="0" smtClean="0"/>
            </a:br>
            <a:r>
              <a:rPr lang="en-US" sz="2800" dirty="0" smtClean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primes.py 1000</a:t>
            </a:r>
          </a:p>
          <a:p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{'append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'list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0.001    0.000    0.001    0.000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{'join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 of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</a:t>
              </a:r>
              <a:r>
                <a:rPr lang="en-US" sz="2000" dirty="0" smtClean="0">
                  <a:solidFill>
                    <a:srgbClr val="C00000"/>
                  </a:solidFill>
                </a:rPr>
                <a:t>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consists of multiple processes</a:t>
            </a:r>
          </a:p>
          <a:p>
            <a:r>
              <a:rPr lang="en-US" dirty="0" smtClean="0"/>
              <a:t>Processes have own data, share nothing</a:t>
            </a:r>
          </a:p>
          <a:p>
            <a:r>
              <a:rPr lang="en-US" dirty="0" smtClean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identification &amp; default communicator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2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 smtClean="0"/>
              <a:t>run: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processes can run on same host,</a:t>
            </a:r>
            <a:br>
              <a:rPr lang="en-US" dirty="0" smtClean="0"/>
            </a:br>
            <a:r>
              <a:rPr lang="en-US" dirty="0" smtClean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7904728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{0:d} out of {1:d}'.format(rank, size)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out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Messages are passed using communicators</a:t>
            </a:r>
          </a:p>
          <a:p>
            <a:r>
              <a:rPr lang="en-US" dirty="0" smtClean="0"/>
              <a:t>Default communicator, always initialized: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Number of processes in communicator: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/>
              <a:t>Rank of a process in communicator, between 0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- 1, inclusive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MPI.Get_rank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5836854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0:d}'.format(rank)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print('{0:d}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processes'.format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(size))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</a:t>
            </a:r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 smtClean="0"/>
              <a:t> 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are private to process,</a:t>
            </a:r>
            <a:br>
              <a:rPr lang="en-US" sz="2400" dirty="0" smtClean="0"/>
            </a:br>
            <a:r>
              <a:rPr lang="en-US" sz="2400" i="1" dirty="0" smtClean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of Python objects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8582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communicator, e.g.,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peer to peer</a:t>
            </a:r>
          </a:p>
          <a:p>
            <a:pPr lvl="1"/>
            <a:r>
              <a:rPr lang="en-US" dirty="0" smtClean="0"/>
              <a:t>collective</a:t>
            </a:r>
          </a:p>
          <a:p>
            <a:pPr lvl="1"/>
            <a:r>
              <a:rPr lang="en-US" dirty="0" smtClean="0"/>
              <a:t>one-sided</a:t>
            </a:r>
          </a:p>
          <a:p>
            <a:r>
              <a:rPr lang="en-US" dirty="0" smtClean="0"/>
              <a:t>Can be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r>
              <a:rPr lang="en-US" dirty="0" smtClean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 smtClean="0"/>
              <a:t>Process </a:t>
            </a:r>
            <a:r>
              <a:rPr lang="en-US" i="1" dirty="0" smtClean="0"/>
              <a:t>s</a:t>
            </a:r>
            <a:r>
              <a:rPr lang="en-US" dirty="0" smtClean="0"/>
              <a:t> sends message to process </a:t>
            </a:r>
            <a:r>
              <a:rPr lang="en-US" i="1" dirty="0" smtClean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Anatomy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 smtClean="0"/>
              <a:t>Message to be send/received can be any Python type that can be pickled</a:t>
            </a:r>
          </a:p>
          <a:p>
            <a:pPr lvl="1"/>
            <a:r>
              <a:rPr lang="en-US" dirty="0" smtClean="0"/>
              <a:t>Overhead: memory &amp; processing!</a:t>
            </a:r>
          </a:p>
          <a:p>
            <a:r>
              <a:rPr lang="en-US" dirty="0" smtClean="0"/>
              <a:t>Destination/source: rank to send to/receive from</a:t>
            </a:r>
          </a:p>
          <a:p>
            <a:r>
              <a:rPr lang="en-US" dirty="0" smtClean="0"/>
              <a:t>Tag: used to filter messages, must match (optional)</a:t>
            </a:r>
          </a:p>
          <a:p>
            <a:r>
              <a:rPr lang="en-US" dirty="0" smtClean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Semantics of </a:t>
            </a:r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Blocking, i.e., will not return before buffer can be (re)used safely</a:t>
            </a:r>
          </a:p>
          <a:p>
            <a:r>
              <a:rPr lang="en-US" dirty="0" smtClean="0"/>
              <a:t>Destination/source of message</a:t>
            </a:r>
          </a:p>
          <a:p>
            <a:pPr lvl="1"/>
            <a:r>
              <a:rPr lang="en-US" dirty="0" smtClean="0"/>
              <a:t>can be wildcard for source in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Tags can optionally be used to distinguish message types</a:t>
            </a:r>
          </a:p>
          <a:p>
            <a:pPr lvl="1"/>
            <a:r>
              <a:rPr lang="en-US" dirty="0" smtClean="0"/>
              <a:t>can be wildcard for receiver (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 smtClean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profiles: </a:t>
            </a:r>
            <a:r>
              <a:rPr lang="en-US" dirty="0" err="1" smtClean="0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 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  -o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4836" y="2385904"/>
            <a:ext cx="1279517" cy="742246"/>
            <a:chOff x="224095" y="3885436"/>
            <a:chExt cx="1279517" cy="742246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341897" cy="342136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 smtClean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Involve </a:t>
            </a:r>
            <a:r>
              <a:rPr lang="en-US" b="1" i="1" dirty="0" smtClean="0"/>
              <a:t>all</a:t>
            </a:r>
            <a:r>
              <a:rPr lang="en-US" dirty="0" smtClean="0"/>
              <a:t> members of a communicator, </a:t>
            </a:r>
            <a:r>
              <a:rPr lang="en-US" b="1" i="1" dirty="0" smtClean="0"/>
              <a:t>all</a:t>
            </a:r>
            <a:r>
              <a:rPr lang="en-US" dirty="0" smtClean="0"/>
              <a:t> members must call</a:t>
            </a:r>
          </a:p>
          <a:p>
            <a:r>
              <a:rPr lang="en-US" dirty="0" smtClean="0"/>
              <a:t>Various types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 smtClean="0"/>
              <a:t>: send message from root to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 smtClean="0"/>
              <a:t>: send a possibly unique message from root to all members 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 smtClean="0"/>
              <a:t>: root retrieves unique messages from all members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/>
              <a:t>: perform reduction on data of all members, resulting in an aggregate value in root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 smtClean="0"/>
              <a:t>: all processes communicate values to one another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Synchronizes processes, unless unblocking</a:t>
            </a:r>
          </a:p>
          <a:p>
            <a:r>
              <a:rPr lang="en-US" dirty="0" smtClean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 smtClean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(buffer,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161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root, i.e., process </a:t>
              </a:r>
              <a:r>
                <a:rPr lang="en-US" i="1" dirty="0" err="1" smtClean="0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all processes of</a:t>
              </a:r>
              <a:br>
                <a:rPr lang="en-US" dirty="0" smtClean="0"/>
              </a:br>
              <a:r>
                <a:rPr lang="en-US" dirty="0" smtClean="0"/>
                <a:t>communicator,</a:t>
              </a:r>
              <a:br>
                <a:rPr lang="en-US" dirty="0" smtClean="0"/>
              </a:br>
              <a:r>
                <a:rPr lang="en-US" dirty="0" smtClean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162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163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nl-BE" i="1" dirty="0" smtClean="0"/>
              <a:t>i</a:t>
            </a:r>
            <a:endParaRPr lang="en-US" i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◦</a:t>
              </a:r>
              <a:endParaRPr lang="nl-BE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164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err="1" smtClean="0"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cs typeface="Courier New" panose="02070309020205020404" pitchFamily="49" charset="0"/>
              </a:rPr>
              <a:t> 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 for all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r>
              <a:rPr lang="en-US" dirty="0" smtClean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Logical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 smtClean="0"/>
              <a:t>Bitwise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process </a:t>
            </a:r>
            <a:r>
              <a:rPr lang="en-US" i="1" dirty="0" err="1" smtClean="0"/>
              <a:t>np</a:t>
            </a:r>
            <a:r>
              <a:rPr lang="en-US" dirty="0" smtClean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baseline="-25000" dirty="0" smtClean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x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y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/>
                  <a:t>z</a:t>
                </a:r>
                <a:r>
                  <a:rPr lang="en-US" sz="2400" i="1" baseline="-25000" dirty="0" smtClean="0"/>
                  <a:t>np</a:t>
                </a:r>
                <a:r>
                  <a:rPr lang="en-US" sz="2400" baseline="-25000" dirty="0" smtClean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x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y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baseline="-25000" dirty="0" smtClean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 smtClean="0"/>
                <a:t>z</a:t>
              </a:r>
              <a:r>
                <a:rPr lang="en-US" sz="2400" i="1" baseline="-25000" dirty="0" smtClean="0"/>
                <a:t>np</a:t>
              </a:r>
              <a:r>
                <a:rPr lang="en-US" sz="2400" baseline="-25000" dirty="0" smtClean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does not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           </a:t>
            </a:r>
            <a:r>
              <a:rPr lang="nl-BE" dirty="0" err="1" smtClean="0"/>
              <a:t>scale</a:t>
            </a:r>
            <a:r>
              <a:rPr lang="nl-BE" dirty="0" smtClean="0"/>
              <a:t>!</a:t>
            </a:r>
            <a:endParaRPr lang="en-US" dirty="0" smtClean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166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at </a:t>
            </a:r>
            <a:r>
              <a:rPr lang="en-US" sz="2000" i="1" dirty="0" smtClean="0">
                <a:cs typeface="Courier New" panose="02070309020205020404" pitchFamily="49" charset="0"/>
              </a:rPr>
              <a:t>j</a:t>
            </a:r>
            <a:r>
              <a:rPr lang="en-US" sz="2000" dirty="0" smtClean="0"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data[k]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 smtClean="0"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smtClean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calculate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Process 0 determines</a:t>
            </a:r>
          </a:p>
          <a:p>
            <a:pPr lvl="1"/>
            <a:r>
              <a:rPr lang="en-US" i="1" dirty="0" smtClean="0"/>
              <a:t>n</a:t>
            </a:r>
            <a:r>
              <a:rPr lang="en-US" dirty="0" smtClean="0"/>
              <a:t> (from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 smtClean="0"/>
              <a:t> if applicable)</a:t>
            </a:r>
          </a:p>
          <a:p>
            <a:pPr lvl="1"/>
            <a:r>
              <a:rPr lang="en-US" dirty="0" smtClean="0"/>
              <a:t>start and end index for each process' loop</a:t>
            </a:r>
          </a:p>
          <a:p>
            <a:r>
              <a:rPr lang="en-US" dirty="0" smtClean="0"/>
              <a:t>Process 0</a:t>
            </a:r>
          </a:p>
          <a:p>
            <a:pPr lvl="1"/>
            <a:r>
              <a:rPr lang="en-US" dirty="0" smtClean="0"/>
              <a:t>broadcasts </a:t>
            </a:r>
            <a:r>
              <a:rPr lang="en-US" i="1" dirty="0" smtClean="0"/>
              <a:t>n</a:t>
            </a:r>
          </a:p>
          <a:p>
            <a:pPr lvl="1"/>
            <a:r>
              <a:rPr lang="en-US" dirty="0" smtClean="0"/>
              <a:t>scatters start and end index</a:t>
            </a:r>
          </a:p>
          <a:p>
            <a:r>
              <a:rPr lang="en-US" dirty="0" smtClean="0"/>
              <a:t>All processes compute partial sum</a:t>
            </a:r>
          </a:p>
          <a:p>
            <a:r>
              <a:rPr lang="en-US" dirty="0" smtClean="0"/>
              <a:t>Reduction of partial sums to global sum at</a:t>
            </a:r>
            <a:br>
              <a:rPr lang="en-US" dirty="0" smtClean="0"/>
            </a:br>
            <a:r>
              <a:rPr lang="en-US" dirty="0" smtClean="0"/>
              <a:t>process 0</a:t>
            </a:r>
          </a:p>
          <a:p>
            <a:r>
              <a:rPr lang="en-US" dirty="0" smtClean="0"/>
              <a:t>Process 0 computes and prints </a:t>
            </a:r>
            <a:r>
              <a:rPr lang="en-US" dirty="0" smtClean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for calculating</a:t>
            </a:r>
            <a:r>
              <a:rPr lang="en-US" dirty="0" smtClean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356227" cy="52629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[], []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root=root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 == root: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print('pi = {0:.12f}'.format(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168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6"/>
            <a:ext cx="2267491" cy="2477729"/>
            <a:chOff x="6751763" y="2684206"/>
            <a:chExt cx="2267491" cy="2477729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6"/>
              <a:ext cx="248805" cy="2477729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handle parameters</a:t>
              </a:r>
              <a:br>
                <a:rPr lang="en-US" dirty="0" smtClean="0"/>
              </a:br>
              <a:r>
                <a:rPr lang="en-US" dirty="0" smtClean="0"/>
                <a:t>compute bounds</a:t>
              </a:r>
              <a:br>
                <a:rPr lang="en-US" dirty="0" smtClean="0"/>
              </a:br>
              <a:r>
                <a:rPr lang="en-US" dirty="0" smtClean="0"/>
                <a:t>(root)</a:t>
              </a:r>
            </a:p>
            <a:p>
              <a:r>
                <a:rPr lang="en-US" dirty="0" smtClean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147110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589630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612547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975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</a:t>
            </a:r>
            <a:r>
              <a:rPr lang="en-US" sz="1400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a2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python object that can be pickled</a:t>
            </a:r>
          </a:p>
          <a:p>
            <a:pPr lvl="1"/>
            <a:r>
              <a:rPr lang="en-US" dirty="0" smtClean="0"/>
              <a:t>pros: versatile, simple</a:t>
            </a:r>
          </a:p>
          <a:p>
            <a:pPr lvl="1"/>
            <a:r>
              <a:rPr lang="en-US" dirty="0" smtClean="0"/>
              <a:t>cons: slow, memory/bandwidth overhead</a:t>
            </a:r>
          </a:p>
          <a:p>
            <a:r>
              <a:rPr lang="en-US" dirty="0" smtClean="0"/>
              <a:t>Any python object exporting single segment buffer interface, e.g., </a:t>
            </a:r>
            <a:r>
              <a:rPr lang="en-US" dirty="0" err="1" smtClean="0"/>
              <a:t>str</a:t>
            </a:r>
            <a:r>
              <a:rPr lang="en-US" dirty="0" smtClean="0"/>
              <a:t>, Python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 array</a:t>
            </a:r>
          </a:p>
          <a:p>
            <a:pPr lvl="1"/>
            <a:r>
              <a:rPr lang="en-US" dirty="0" smtClean="0"/>
              <a:t>pros: much faster, more memory/bandwidth efficient</a:t>
            </a:r>
          </a:p>
          <a:p>
            <a:pPr lvl="1"/>
            <a:r>
              <a:rPr lang="en-US" dirty="0" smtClean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comm.Ssend</a:t>
            </a:r>
            <a:r>
              <a:rPr lang="en-US" dirty="0" smtClean="0"/>
              <a:t>/</a:t>
            </a:r>
            <a:r>
              <a:rPr lang="en-US" dirty="0" err="1" smtClean="0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Sending/receiving </a:t>
            </a:r>
            <a:r>
              <a:rPr lang="en-US" dirty="0" err="1" smtClean="0"/>
              <a:t>numpy</a:t>
            </a:r>
            <a:r>
              <a:rPr lang="en-US" dirty="0" smtClean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</a:t>
              </a:r>
              <a:r>
                <a:rPr lang="en-US" dirty="0" smtClean="0"/>
                <a:t>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077579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rank == i: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initialized on </a:t>
              </a:r>
              <a:r>
                <a:rPr lang="en-US" dirty="0"/>
                <a:t>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user-defined types</a:t>
            </a:r>
          </a:p>
          <a:p>
            <a:r>
              <a:rPr lang="en-US" dirty="0" smtClean="0"/>
              <a:t>Data must be in type that exports single-segment buffer interface</a:t>
            </a:r>
          </a:p>
          <a:p>
            <a:r>
              <a:rPr lang="en-US" dirty="0" smtClean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Implication: for, e.g., 2D halo exchange,</a:t>
            </a:r>
            <a:br>
              <a:rPr lang="en-US" sz="2400" dirty="0" smtClean="0"/>
            </a:br>
            <a:r>
              <a:rPr lang="en-US" sz="2400" dirty="0" smtClean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20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 2D or 3D, e.g.,</a:t>
            </a:r>
          </a:p>
          <a:p>
            <a:pPr lvl="1"/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many other applications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MPI allows to "arrange" processes in 1D, 2D, 3D, … grids, i.e., Cartesian topology</a:t>
            </a:r>
          </a:p>
          <a:p>
            <a:pPr lvl="1"/>
            <a:r>
              <a:rPr lang="en-US" dirty="0" smtClean="0"/>
              <a:t>easy to determine neighbors</a:t>
            </a:r>
          </a:p>
          <a:p>
            <a:pPr lvl="1"/>
            <a:r>
              <a:rPr lang="en-US" dirty="0" smtClean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Rearrange processes into virtual grid, e.g., 2D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reorder=False)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rank, determine coordinates</a:t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rank of neighbors in 2D</a:t>
            </a:r>
            <a:br>
              <a:rPr lang="en-US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177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E.g., for process 0: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Domain decomposition: often information exchange required, i.e.,</a:t>
            </a:r>
            <a:br>
              <a:rPr lang="en-US" dirty="0" smtClean="0"/>
            </a:br>
            <a:r>
              <a:rPr lang="en-US" dirty="0" smtClean="0"/>
              <a:t>edges need to be sent</a:t>
            </a:r>
            <a:br>
              <a:rPr lang="en-US" dirty="0" smtClean="0"/>
            </a:br>
            <a:r>
              <a:rPr lang="en-US" dirty="0" smtClean="0"/>
              <a:t>to "neighbors"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either</a:t>
            </a:r>
          </a:p>
          <a:p>
            <a:pPr lvl="1"/>
            <a:r>
              <a:rPr lang="en-US" dirty="0" smtClean="0"/>
              <a:t>four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one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cs typeface="Courier New" panose="02070309020205020404" pitchFamily="49" charset="0"/>
              </a:rPr>
              <a:t>(whenever it gets implemented)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178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Halo </a:t>
            </a:r>
            <a:r>
              <a:rPr lang="en-US" dirty="0"/>
              <a:t>exchange </a:t>
            </a:r>
            <a:r>
              <a:rPr lang="en-US" dirty="0" smtClean="0"/>
              <a:t>&amp; </a:t>
            </a:r>
            <a:r>
              <a:rPr lang="en-US" dirty="0" err="1" smtClean="0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0])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-1])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(matrix[0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[-1, :],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0113" y="1444134"/>
            <a:ext cx="3515214" cy="616714"/>
            <a:chOff x="5580113" y="1444134"/>
            <a:chExt cx="3515214" cy="616714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580113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80113" y="2524254"/>
            <a:ext cx="3515215" cy="1048762"/>
            <a:chOff x="5580113" y="2524254"/>
            <a:chExt cx="3515215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583046" y="2524254"/>
              <a:ext cx="3512282" cy="616714"/>
              <a:chOff x="5580112" y="1444134"/>
              <a:chExt cx="3512282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5580112" y="1628800"/>
                <a:ext cx="2160242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 smtClean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21229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identifies functions as hotspots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works on lines of code</a:t>
            </a:r>
          </a:p>
          <a:p>
            <a:pPr lvl="1"/>
            <a:r>
              <a:rPr lang="en-US" dirty="0" smtClean="0"/>
              <a:t>more detailed information</a:t>
            </a:r>
          </a:p>
          <a:p>
            <a:pPr lvl="1"/>
            <a:r>
              <a:rPr lang="en-US" dirty="0" smtClean="0"/>
              <a:t>(much) more overhead</a:t>
            </a:r>
          </a:p>
          <a:p>
            <a:r>
              <a:rPr lang="en-US" dirty="0" smtClean="0"/>
              <a:t>Optimization workflow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 smtClean="0"/>
              <a:t> to identify target functions for optimization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 smtClean="0"/>
              <a:t> only on those functions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 smtClean="0"/>
              <a:t> decorator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microbenchmarks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 smtClean="0"/>
              <a:t> to experiment</a:t>
            </a:r>
          </a:p>
          <a:p>
            <a:pPr lvl="1"/>
            <a:r>
              <a:rPr lang="en-US" dirty="0" smtClean="0"/>
              <a:t>run tests after each modification (use unit testing &amp; version control)!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Non-blocking communication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849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initiate communication</a:t>
            </a:r>
          </a:p>
          <a:p>
            <a:pPr lvl="1"/>
            <a:r>
              <a:rPr lang="en-US" dirty="0" smtClean="0"/>
              <a:t>do something else, i.e., compute</a:t>
            </a:r>
          </a:p>
          <a:p>
            <a:pPr lvl="1"/>
            <a:r>
              <a:rPr lang="en-US" dirty="0" smtClean="0"/>
              <a:t>check whether communication done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overlap communication &amp; computation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 smtClean="0"/>
              <a:t>Implemented for</a:t>
            </a:r>
          </a:p>
          <a:p>
            <a:pPr lvl="1"/>
            <a:r>
              <a:rPr lang="en-US" dirty="0" smtClean="0"/>
              <a:t>peer-to-peer communication</a:t>
            </a:r>
          </a:p>
          <a:p>
            <a:pPr lvl="1"/>
            <a:r>
              <a:rPr lang="en-US" dirty="0" smtClean="0"/>
              <a:t>collective communication (since MPI-3)</a:t>
            </a:r>
          </a:p>
          <a:p>
            <a:r>
              <a:rPr lang="en-US" dirty="0" smtClean="0"/>
              <a:t>In mpi4py, only peer-to-peer</a:t>
            </a:r>
          </a:p>
          <a:p>
            <a:pPr lvl="1"/>
            <a:r>
              <a:rPr lang="en-US" dirty="0" smtClean="0"/>
              <a:t>Python objects</a:t>
            </a:r>
          </a:p>
          <a:p>
            <a:pPr lvl="1"/>
            <a:r>
              <a:rPr lang="en-US" dirty="0" smtClean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181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depends on underlying</a:t>
              </a:r>
              <a:br>
                <a:rPr lang="en-US" dirty="0" smtClean="0"/>
              </a:br>
              <a:r>
                <a:rPr lang="en-US" dirty="0" smtClean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comm.isend</a:t>
            </a:r>
            <a:r>
              <a:rPr lang="en-US" dirty="0" smtClean="0"/>
              <a:t>/</a:t>
            </a:r>
            <a:r>
              <a:rPr lang="en-US" dirty="0" err="1" smtClean="0"/>
              <a:t>comm.irecv</a:t>
            </a:r>
            <a:r>
              <a:rPr lang="en-US" dirty="0" smtClean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 communication done, save to</a:t>
              </a:r>
              <a:br>
                <a:rPr lang="en-US" dirty="0" smtClean="0"/>
              </a:br>
              <a:r>
                <a:rPr lang="en-US" dirty="0" smtClean="0"/>
                <a:t>    use </a:t>
              </a:r>
              <a:r>
                <a:rPr lang="en-US" dirty="0" err="1" smtClean="0"/>
                <a:t>recv_buffer</a:t>
              </a:r>
              <a:r>
                <a:rPr lang="en-US" dirty="0" smtClean="0"/>
                <a:t>,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smtClean="0"/>
                <a:t>    </a:t>
              </a:r>
              <a:r>
                <a:rPr lang="nl-BE" dirty="0" err="1" smtClean="0"/>
                <a:t>reuse</a:t>
              </a:r>
              <a:r>
                <a:rPr lang="nl-BE" dirty="0" smtClean="0"/>
                <a:t> </a:t>
              </a:r>
              <a:r>
                <a:rPr lang="nl-BE" dirty="0" err="1" smtClean="0"/>
                <a:t>recv_buffer</a:t>
              </a:r>
              <a:endParaRPr lang="en-US" dirty="0" smtClean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modify send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Do not use receive buffer</a:t>
            </a:r>
            <a:br>
              <a:rPr lang="en-US" sz="2000" dirty="0" smtClean="0"/>
            </a:br>
            <a:r>
              <a:rPr lang="en-US" sz="2000" dirty="0" smtClean="0"/>
              <a:t>before communication</a:t>
            </a:r>
            <a:br>
              <a:rPr lang="en-US" sz="2000" dirty="0" smtClean="0"/>
            </a:br>
            <a:r>
              <a:rPr lang="en-US" sz="2000" dirty="0" smtClean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44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created communicators &amp; groups</a:t>
            </a:r>
          </a:p>
          <a:p>
            <a:r>
              <a:rPr lang="en-US" dirty="0" smtClean="0"/>
              <a:t>Many more collectives</a:t>
            </a:r>
          </a:p>
          <a:p>
            <a:r>
              <a:rPr lang="en-US" dirty="0" smtClean="0"/>
              <a:t>MPI I/O</a:t>
            </a:r>
            <a:endParaRPr lang="en-US" dirty="0"/>
          </a:p>
          <a:p>
            <a:r>
              <a:rPr lang="en-US" dirty="0" smtClean="0"/>
              <a:t>One sided communication</a:t>
            </a:r>
          </a:p>
          <a:p>
            <a:r>
              <a:rPr lang="en-US" dirty="0" smtClean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 of scope for this presentation,</a:t>
            </a:r>
            <a:br>
              <a:rPr lang="en-US" sz="2800" dirty="0" smtClean="0"/>
            </a:br>
            <a:r>
              <a:rPr lang="en-US" sz="2800" dirty="0" smtClean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Blocking communication</a:t>
            </a:r>
          </a:p>
          <a:p>
            <a:r>
              <a:rPr lang="en-US" dirty="0" smtClean="0"/>
              <a:t>Race conditions</a:t>
            </a:r>
          </a:p>
          <a:p>
            <a:pPr lvl="1"/>
            <a:r>
              <a:rPr lang="en-US" dirty="0" smtClean="0"/>
              <a:t>Non-blocking communication</a:t>
            </a:r>
          </a:p>
          <a:p>
            <a:pPr lvl="1"/>
            <a:r>
              <a:rPr lang="en-US" dirty="0" smtClean="0"/>
              <a:t>One-sided communication</a:t>
            </a:r>
          </a:p>
          <a:p>
            <a:r>
              <a:rPr lang="en-US" dirty="0" smtClean="0"/>
              <a:t>Bad performance</a:t>
            </a:r>
          </a:p>
          <a:p>
            <a:pPr lvl="1"/>
            <a:r>
              <a:rPr lang="en-US" dirty="0" smtClean="0"/>
              <a:t>Load imbalance</a:t>
            </a:r>
          </a:p>
          <a:p>
            <a:pPr lvl="1"/>
            <a:r>
              <a:rPr lang="en-US" dirty="0" smtClean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Follow the specs</a:t>
            </a:r>
            <a:br>
              <a:rPr lang="en-US" sz="2800" dirty="0" smtClean="0"/>
            </a:br>
            <a:r>
              <a:rPr lang="en-US" sz="2800" dirty="0" smtClean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MPI in general</a:t>
            </a:r>
          </a:p>
          <a:p>
            <a:pPr lvl="1"/>
            <a:r>
              <a:rPr lang="en-US" dirty="0" smtClean="0"/>
              <a:t>Nice</a:t>
            </a:r>
            <a:r>
              <a:rPr lang="en-US" dirty="0"/>
              <a:t>, versatile programming model </a:t>
            </a:r>
            <a:endParaRPr lang="en-US" dirty="0" smtClean="0"/>
          </a:p>
          <a:p>
            <a:pPr lvl="1"/>
            <a:r>
              <a:rPr lang="en-US" dirty="0" smtClean="0"/>
              <a:t>MPI has very extensive specification</a:t>
            </a:r>
          </a:p>
          <a:p>
            <a:pPr lvl="2"/>
            <a:r>
              <a:rPr lang="en-US" dirty="0" smtClean="0"/>
              <a:t>Freely available as PDF</a:t>
            </a:r>
          </a:p>
          <a:p>
            <a:pPr lvl="2"/>
            <a:r>
              <a:rPr lang="en-US" dirty="0" smtClean="0"/>
              <a:t>Easy to read, many examples</a:t>
            </a:r>
          </a:p>
          <a:p>
            <a:pPr lvl="1"/>
            <a:r>
              <a:rPr lang="en-US" dirty="0" smtClean="0"/>
              <a:t>Many nitty-gritty details</a:t>
            </a:r>
          </a:p>
          <a:p>
            <a:pPr lvl="2"/>
            <a:r>
              <a:rPr lang="en-US" dirty="0" smtClean="0"/>
              <a:t>Important for efficiency</a:t>
            </a:r>
          </a:p>
          <a:p>
            <a:r>
              <a:rPr lang="en-US" dirty="0" smtClean="0"/>
              <a:t>mpi4py specific</a:t>
            </a:r>
          </a:p>
          <a:p>
            <a:pPr lvl="1"/>
            <a:r>
              <a:rPr lang="en-US" dirty="0" smtClean="0"/>
              <a:t>Nice when used well</a:t>
            </a:r>
          </a:p>
          <a:p>
            <a:pPr lvl="1"/>
            <a:r>
              <a:rPr lang="en-US" dirty="0" smtClean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2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</a:p>
          <a:p>
            <a:pPr lvl="1"/>
            <a:r>
              <a:rPr lang="en-US" dirty="0" smtClean="0"/>
              <a:t>Volume</a:t>
            </a:r>
          </a:p>
          <a:p>
            <a:pPr lvl="1"/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Variety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Data will be analyzed by distributed computation</a:t>
            </a:r>
          </a:p>
          <a:p>
            <a:r>
              <a:rPr lang="en-US" dirty="0" smtClean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Mostly not that big, but well…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Hadoop</a:t>
            </a:r>
          </a:p>
          <a:p>
            <a:pPr lvl="1"/>
            <a:r>
              <a:rPr lang="en-US" dirty="0" smtClean="0"/>
              <a:t>Simple computational model: MapReduce</a:t>
            </a:r>
          </a:p>
          <a:p>
            <a:pPr lvl="2"/>
            <a:r>
              <a:rPr lang="en-US" dirty="0" smtClean="0"/>
              <a:t>Sequence of map and reduce operations</a:t>
            </a:r>
          </a:p>
          <a:p>
            <a:pPr lvl="2"/>
            <a:r>
              <a:rPr lang="en-US" dirty="0" smtClean="0"/>
              <a:t>Data flow model: DAG</a:t>
            </a:r>
          </a:p>
          <a:p>
            <a:pPr lvl="1"/>
            <a:r>
              <a:rPr lang="en-US" dirty="0" smtClean="0"/>
              <a:t>Ecosystem</a:t>
            </a:r>
          </a:p>
          <a:p>
            <a:pPr lvl="2"/>
            <a:r>
              <a:rPr lang="en-US" dirty="0" smtClean="0"/>
              <a:t>File system: HDFS</a:t>
            </a:r>
          </a:p>
          <a:p>
            <a:pPr lvl="2"/>
            <a:r>
              <a:rPr lang="en-US" dirty="0" smtClean="0"/>
              <a:t>Scheduler: </a:t>
            </a:r>
            <a:r>
              <a:rPr lang="en-US" dirty="0" err="1" smtClean="0"/>
              <a:t>JobTracker</a:t>
            </a:r>
            <a:r>
              <a:rPr lang="en-US" dirty="0" smtClean="0"/>
              <a:t>/</a:t>
            </a:r>
            <a:r>
              <a:rPr lang="en-US" dirty="0" err="1" smtClean="0"/>
              <a:t>TaskTracker</a:t>
            </a:r>
            <a:endParaRPr lang="en-US" dirty="0" smtClean="0"/>
          </a:p>
          <a:p>
            <a:pPr lvl="2"/>
            <a:r>
              <a:rPr lang="en-US" dirty="0" smtClean="0"/>
              <a:t>Resource managers: Yarn, </a:t>
            </a:r>
            <a:r>
              <a:rPr lang="en-US" dirty="0" err="1" smtClean="0"/>
              <a:t>Mesos</a:t>
            </a:r>
            <a:endParaRPr lang="en-US" dirty="0" smtClean="0"/>
          </a:p>
          <a:p>
            <a:pPr lvl="2"/>
            <a:r>
              <a:rPr lang="en-US" dirty="0" smtClean="0"/>
              <a:t>Distributed databases: </a:t>
            </a:r>
            <a:r>
              <a:rPr lang="en-US" dirty="0" err="1" smtClean="0"/>
              <a:t>Hbase</a:t>
            </a:r>
            <a:r>
              <a:rPr lang="en-US" dirty="0" smtClean="0"/>
              <a:t>, Hive</a:t>
            </a:r>
          </a:p>
          <a:p>
            <a:pPr lvl="2"/>
            <a:r>
              <a:rPr lang="en-US" dirty="0" smtClean="0"/>
              <a:t>Machine learning library: Mahout</a:t>
            </a:r>
          </a:p>
          <a:p>
            <a:pPr lvl="1"/>
            <a:r>
              <a:rPr lang="en-US" dirty="0" smtClean="0"/>
              <a:t>Deployment on cluster</a:t>
            </a:r>
          </a:p>
          <a:p>
            <a:pPr lvl="2"/>
            <a:r>
              <a:rPr lang="en-US" dirty="0" smtClean="0"/>
              <a:t>Management nodes</a:t>
            </a:r>
          </a:p>
          <a:p>
            <a:pPr lvl="2"/>
            <a:r>
              <a:rPr lang="en-US" dirty="0" smtClean="0"/>
              <a:t>Storage nodes</a:t>
            </a:r>
          </a:p>
          <a:p>
            <a:pPr lvl="2"/>
            <a:r>
              <a:rPr lang="en-US" dirty="0" smtClean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Mostly same nodes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Communication via file system</a:t>
            </a:r>
          </a:p>
          <a:p>
            <a:pPr lvl="1"/>
            <a:r>
              <a:rPr lang="en-US" dirty="0" smtClean="0"/>
              <a:t>Not so smart scheduler: many data transfers between nodes</a:t>
            </a:r>
          </a:p>
          <a:p>
            <a:r>
              <a:rPr lang="en-US" dirty="0" smtClean="0"/>
              <a:t>Computational model: DAG</a:t>
            </a:r>
          </a:p>
          <a:p>
            <a:pPr lvl="1"/>
            <a:r>
              <a:rPr lang="en-US" dirty="0" smtClean="0"/>
              <a:t>No iterations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In-memory processing</a:t>
            </a:r>
          </a:p>
          <a:p>
            <a:pPr lvl="1"/>
            <a:r>
              <a:rPr lang="en-US" dirty="0" smtClean="0"/>
              <a:t>If not possible, efficient spill over to disk</a:t>
            </a:r>
          </a:p>
          <a:p>
            <a:r>
              <a:rPr lang="en-US" dirty="0" smtClean="0"/>
              <a:t>Richer computational model</a:t>
            </a:r>
          </a:p>
          <a:p>
            <a:pPr lvl="1"/>
            <a:r>
              <a:rPr lang="en-US" dirty="0" smtClean="0"/>
              <a:t>Do what you want… if you don’t care about performance</a:t>
            </a:r>
          </a:p>
          <a:p>
            <a:r>
              <a:rPr lang="en-US" dirty="0" smtClean="0"/>
              <a:t>Basic building block: RDDs</a:t>
            </a:r>
          </a:p>
          <a:p>
            <a:pPr lvl="1"/>
            <a:r>
              <a:rPr lang="en-US" dirty="0" smtClean="0"/>
              <a:t>Resilient Distributed Datasets</a:t>
            </a:r>
          </a:p>
          <a:p>
            <a:pPr lvl="1"/>
            <a:r>
              <a:rPr lang="en-US" dirty="0" smtClean="0"/>
              <a:t>Similar in spirit to </a:t>
            </a:r>
            <a:r>
              <a:rPr lang="en-US" dirty="0" err="1" smtClean="0"/>
              <a:t>dataframes</a:t>
            </a:r>
            <a:r>
              <a:rPr lang="en-US" dirty="0" smtClean="0"/>
              <a:t> in R or pandas</a:t>
            </a:r>
          </a:p>
          <a:p>
            <a:r>
              <a:rPr lang="en-US" dirty="0" smtClean="0"/>
              <a:t>Programming Spark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Scala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RDDs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32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text file</a:t>
            </a:r>
          </a:p>
          <a:p>
            <a:pPr lvl="1"/>
            <a:r>
              <a:rPr lang="en-US" dirty="0" smtClean="0"/>
              <a:t>Each line is an item in RDD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('data.txt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list-like objects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From sequence files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 smtClean="0"/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 smtClean="0"/>
              <a:t>: </a:t>
            </a:r>
            <a:r>
              <a:rPr lang="en-US" sz="2400" dirty="0" err="1" smtClean="0"/>
              <a:t>SparkContext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some values (as a list)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all values as list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How many elements?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Save values to file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this blows up in your</a:t>
            </a:r>
            <a:br>
              <a:rPr lang="en-US" dirty="0" smtClean="0"/>
            </a:br>
            <a:r>
              <a:rPr lang="en-US" dirty="0" smtClean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function to each element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Filtering elements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Reductions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otal_sum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smtClean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local, little need</a:t>
            </a:r>
            <a:br>
              <a:rPr lang="en-US" dirty="0" smtClean="0"/>
            </a:br>
            <a:r>
              <a:rPr lang="en-US" dirty="0" smtClean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lazy evaluation, for transformations,</a:t>
            </a:r>
            <a:br>
              <a:rPr lang="en-US" dirty="0" smtClean="0"/>
            </a:br>
            <a:r>
              <a:rPr lang="en-US" dirty="0" smtClean="0"/>
              <a:t>           results 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can be interpreted as sets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 smtClean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very expensive operation</a:t>
            </a:r>
          </a:p>
          <a:p>
            <a:r>
              <a:rPr lang="en-US" dirty="0"/>
              <a:t>Cartesian product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V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data1.carthesian(data2)</a:t>
            </a:r>
            <a:r>
              <a:rPr lang="en-US" dirty="0"/>
              <a:t>: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255879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6" y="495483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convenient (or necessary) to label data for aggregation: key/value tuples, e.g.,</a:t>
            </a:r>
          </a:p>
          <a:p>
            <a:pPr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Key/value based operations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all operations are non-local, lots of</a:t>
            </a:r>
            <a:br>
              <a:rPr lang="en-US" dirty="0" smtClean="0"/>
            </a:br>
            <a:r>
              <a:rPr lang="en-US" dirty="0" smtClean="0"/>
              <a:t>           communication between workers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umba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 smtClean="0">
                <a:hlinkClick r:id="rId2"/>
              </a:rPr>
              <a:t>https://github.com/gjbex/training-material/tree/master/Python/Numba</a:t>
            </a:r>
            <a:r>
              <a:rPr lang="nl-BE" sz="14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4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Joining </a:t>
            </a:r>
            <a:r>
              <a:rPr lang="en-US" dirty="0" smtClean="0"/>
              <a:t>key/value </a:t>
            </a:r>
            <a:r>
              <a:rPr lang="en-US" dirty="0"/>
              <a:t>pair </a:t>
            </a:r>
            <a:r>
              <a:rPr lang="en-US" dirty="0" smtClean="0"/>
              <a:t>RDDs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(K, V</a:t>
            </a:r>
            <a:r>
              <a:rPr lang="en-US" baseline="-25000" dirty="0"/>
              <a:t>1</a:t>
            </a:r>
            <a:r>
              <a:rPr lang="en-US" dirty="0" smtClean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(K, V</a:t>
            </a:r>
            <a:r>
              <a:rPr lang="en-US" baseline="-25000" dirty="0"/>
              <a:t>2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 smtClean="0"/>
              <a:t>: (K, (V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)), only common keys</a:t>
            </a:r>
          </a:p>
          <a:p>
            <a:pPr lvl="1"/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 smtClean="0"/>
              <a:t>: </a:t>
            </a:r>
            <a:r>
              <a:rPr lang="en-US" dirty="0"/>
              <a:t>(K, </a:t>
            </a:r>
            <a:r>
              <a:rPr lang="en-US" dirty="0" smtClean="0"/>
              <a:t>(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1</a:t>
            </a:r>
            <a:r>
              <a:rPr lang="en-US" dirty="0"/>
              <a:t>, </a:t>
            </a:r>
            <a:r>
              <a:rPr lang="en-US" dirty="0" err="1" smtClean="0"/>
              <a:t>iterable</a:t>
            </a:r>
            <a:r>
              <a:rPr lang="en-US" dirty="0" smtClean="0"/>
              <a:t> V</a:t>
            </a:r>
            <a:r>
              <a:rPr lang="en-US" baseline="-25000" dirty="0" smtClean="0"/>
              <a:t>2</a:t>
            </a:r>
            <a:r>
              <a:rPr lang="en-US" dirty="0" smtClean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5" y="301789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transformation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variables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213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Read-only</a:t>
            </a:r>
            <a:r>
              <a:rPr lang="en-US" dirty="0" smtClean="0"/>
              <a:t> variable cached on each worker, e.g.,</a:t>
            </a:r>
          </a:p>
          <a:p>
            <a:pPr lvl="1"/>
            <a:r>
              <a:rPr lang="en-US" dirty="0" smtClean="0"/>
              <a:t>parameter settings for algorithm</a:t>
            </a:r>
          </a:p>
          <a:p>
            <a:pPr lvl="1"/>
            <a:r>
              <a:rPr lang="en-US" dirty="0" smtClean="0"/>
              <a:t>input data for parameter sweep scenarios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[0.5, 12.3]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Never modify </a:t>
            </a:r>
            <a:r>
              <a:rPr lang="en-US" dirty="0" err="1" smtClean="0">
                <a:cs typeface="Courier New" panose="02070309020205020404" pitchFamily="49" charset="0"/>
              </a:rPr>
              <a:t>global_params</a:t>
            </a:r>
            <a:r>
              <a:rPr lang="en-US" dirty="0" smtClean="0">
                <a:cs typeface="Courier New" panose="02070309020205020404" pitchFamily="49" charset="0"/>
              </a:rPr>
              <a:t>, or even </a:t>
            </a:r>
            <a:r>
              <a:rPr lang="en-US" dirty="0" err="1" smtClean="0">
                <a:cs typeface="Courier New" panose="02070309020205020404" pitchFamily="49" charset="0"/>
              </a:rPr>
              <a:t>params</a:t>
            </a:r>
            <a:r>
              <a:rPr lang="en-US" dirty="0" smtClean="0">
                <a:cs typeface="Courier New" panose="02070309020205020404" pitchFamily="49" charset="0"/>
              </a:rPr>
              <a:t>!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Use value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Update-only</a:t>
            </a:r>
            <a:r>
              <a:rPr lang="en-US" dirty="0" smtClean="0"/>
              <a:t> variable</a:t>
            </a:r>
          </a:p>
          <a:p>
            <a:pPr lvl="1"/>
            <a:r>
              <a:rPr lang="en-US" dirty="0" smtClean="0"/>
              <a:t>Used for counters</a:t>
            </a:r>
          </a:p>
          <a:p>
            <a:pPr lvl="1"/>
            <a:r>
              <a:rPr lang="en-US" dirty="0" smtClean="0"/>
              <a:t>Used for cumulative sums</a:t>
            </a:r>
          </a:p>
          <a:p>
            <a:r>
              <a:rPr lang="en-US" dirty="0" smtClean="0"/>
              <a:t>Creation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Update value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+= value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Final result</a:t>
            </a:r>
            <a:br>
              <a:rPr lang="en-US" dirty="0" smtClean="0"/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accumulators,</a:t>
            </a:r>
          </a:p>
          <a:p>
            <a:r>
              <a:rPr lang="en-US" sz="2400" i="1" dirty="0" smtClean="0"/>
              <a:t>not</a:t>
            </a:r>
            <a:r>
              <a:rPr lang="en-US" sz="2400" dirty="0" smtClean="0"/>
              <a:t> closures!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caveats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413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Computational model is rich</a:t>
            </a:r>
          </a:p>
          <a:p>
            <a:r>
              <a:rPr lang="en-US" dirty="0" smtClean="0"/>
              <a:t>Spark is fairly easy to use</a:t>
            </a:r>
          </a:p>
          <a:p>
            <a:r>
              <a:rPr lang="en-US" dirty="0" smtClean="0"/>
              <a:t>However… </a:t>
            </a:r>
            <a:r>
              <a:rPr lang="en-US" i="1" dirty="0" smtClean="0"/>
              <a:t>very slow </a:t>
            </a:r>
            <a:r>
              <a:rPr lang="en-US" dirty="0" smtClean="0"/>
              <a:t>when used unwisely</a:t>
            </a:r>
          </a:p>
          <a:p>
            <a:r>
              <a:rPr lang="en-US" dirty="0" smtClean="0"/>
              <a:t>Even then… lots of overhead with respect to worker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RDDs consist of partitions, distributed</a:t>
            </a:r>
          </a:p>
          <a:p>
            <a:r>
              <a:rPr lang="en-US" dirty="0" smtClean="0"/>
              <a:t>Some operation require non-local data,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Shuffle: data is transferred between workers</a:t>
            </a:r>
          </a:p>
          <a:p>
            <a:pPr lvl="1"/>
            <a:r>
              <a:rPr lang="en-US" dirty="0" smtClean="0"/>
              <a:t>Expensive operation in terms of performance</a:t>
            </a:r>
          </a:p>
          <a:p>
            <a:pPr lvl="1"/>
            <a:r>
              <a:rPr lang="en-US" dirty="0" smtClean="0"/>
              <a:t>Order of operations impacts performance</a:t>
            </a:r>
          </a:p>
          <a:p>
            <a:pPr lvl="2"/>
            <a:r>
              <a:rPr lang="en-US" dirty="0" smtClean="0"/>
              <a:t>Reduce data size as much as possible before shuffle</a:t>
            </a:r>
          </a:p>
          <a:p>
            <a:pPr lvl="1"/>
            <a:r>
              <a:rPr lang="en-US" dirty="0" smtClean="0"/>
              <a:t>RDDs can be repartitioned: causes shuffle, but may improve data locality</a:t>
            </a:r>
          </a:p>
          <a:p>
            <a:pPr lvl="1"/>
            <a:r>
              <a:rPr lang="en-US" dirty="0" smtClean="0"/>
              <a:t>RDDs can be coalesced: causes shuffle, but increases partition size, so more efficient computations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Partitions can be dropped to free memory</a:t>
            </a:r>
          </a:p>
          <a:p>
            <a:pPr lvl="1"/>
            <a:r>
              <a:rPr lang="en-US" dirty="0" smtClean="0"/>
              <a:t>Need to be recomputed when needed again</a:t>
            </a:r>
          </a:p>
          <a:p>
            <a:r>
              <a:rPr lang="en-US" dirty="0" smtClean="0"/>
              <a:t>Caching/persistence: indicate that RDD will be reused later during computation: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Several strategies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 smtClean="0"/>
              <a:t>: keep as much as possible in memory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 smtClean="0"/>
              <a:t>: overflow to disk storage if necessary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 smtClean="0">
                <a:cs typeface="Courier New" panose="02070309020205020404" pitchFamily="49" charset="0"/>
              </a:rPr>
              <a:t>, </a:t>
            </a:r>
            <a:r>
              <a:rPr lang="en-US" dirty="0" smtClean="0"/>
              <a:t>: better memory efficiency, CPU intensive reads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 smtClean="0"/>
              <a:t>, …: replication on two workers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&amp; 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929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details about Spark, RDDs</a:t>
            </a:r>
          </a:p>
          <a:p>
            <a:r>
              <a:rPr lang="en-US" dirty="0" err="1" smtClean="0"/>
              <a:t>SQLContext</a:t>
            </a:r>
            <a:endParaRPr lang="en-US" dirty="0" smtClean="0"/>
          </a:p>
          <a:p>
            <a:pPr lvl="1"/>
            <a:r>
              <a:rPr lang="en-US" dirty="0" err="1" smtClean="0"/>
              <a:t>dataframes</a:t>
            </a:r>
            <a:r>
              <a:rPr lang="en-US" dirty="0" smtClean="0"/>
              <a:t> from</a:t>
            </a:r>
          </a:p>
          <a:p>
            <a:pPr lvl="2"/>
            <a:r>
              <a:rPr lang="en-US" dirty="0" smtClean="0"/>
              <a:t>JSON files</a:t>
            </a:r>
          </a:p>
          <a:p>
            <a:pPr lvl="2"/>
            <a:r>
              <a:rPr lang="en-US" dirty="0" smtClean="0"/>
              <a:t>JDBC</a:t>
            </a:r>
          </a:p>
          <a:p>
            <a:pPr lvl="2"/>
            <a:r>
              <a:rPr lang="en-US" dirty="0" smtClean="0"/>
              <a:t>Hive</a:t>
            </a:r>
          </a:p>
          <a:p>
            <a:pPr lvl="2"/>
            <a:r>
              <a:rPr lang="en-US" dirty="0" smtClean="0"/>
              <a:t>Parquet files</a:t>
            </a:r>
          </a:p>
          <a:p>
            <a:r>
              <a:rPr lang="en-US" dirty="0" smtClean="0"/>
              <a:t>Machine learning library </a:t>
            </a:r>
            <a:r>
              <a:rPr lang="en-US" dirty="0" err="1" smtClean="0"/>
              <a:t>MLlib</a:t>
            </a:r>
            <a:endParaRPr lang="en-US" dirty="0" smtClean="0"/>
          </a:p>
          <a:p>
            <a:pPr lvl="1"/>
            <a:r>
              <a:rPr lang="en-US" dirty="0" smtClean="0"/>
              <a:t>statistics: hypothesis testing, significance testing</a:t>
            </a:r>
          </a:p>
          <a:p>
            <a:pPr lvl="1"/>
            <a:r>
              <a:rPr lang="en-US" dirty="0" smtClean="0"/>
              <a:t>linear models</a:t>
            </a:r>
          </a:p>
          <a:p>
            <a:pPr lvl="1"/>
            <a:r>
              <a:rPr lang="en-US" dirty="0" smtClean="0"/>
              <a:t>naïve Bayes</a:t>
            </a:r>
          </a:p>
          <a:p>
            <a:pPr lvl="1"/>
            <a:r>
              <a:rPr lang="en-US" dirty="0" smtClean="0"/>
              <a:t>decision trees, random forest</a:t>
            </a:r>
          </a:p>
          <a:p>
            <a:pPr lvl="1"/>
            <a:r>
              <a:rPr lang="en-US" dirty="0" smtClean="0"/>
              <a:t>SVD, PCA</a:t>
            </a:r>
          </a:p>
          <a:p>
            <a:pPr lvl="1"/>
            <a:r>
              <a:rPr lang="en-US" dirty="0" smtClean="0"/>
              <a:t>pattern mining</a:t>
            </a:r>
          </a:p>
          <a:p>
            <a:r>
              <a:rPr lang="en-US" dirty="0" smtClean="0"/>
              <a:t>Graph processing library </a:t>
            </a:r>
            <a:r>
              <a:rPr lang="en-US" dirty="0" err="1" smtClean="0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Lot of potential</a:t>
            </a:r>
          </a:p>
          <a:p>
            <a:r>
              <a:rPr lang="en-US" sz="2400" dirty="0" smtClean="0"/>
              <a:t>in data science!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Numba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7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PySpark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(Relatively) rich programming paradigm</a:t>
            </a:r>
          </a:p>
          <a:p>
            <a:r>
              <a:rPr lang="en-US" dirty="0" smtClean="0"/>
              <a:t>Efficient when used well</a:t>
            </a:r>
          </a:p>
          <a:p>
            <a:r>
              <a:rPr lang="en-US" dirty="0" smtClean="0"/>
              <a:t>Support multiple models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umba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Annotate Python functions with decorators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fully automatic and transparent</a:t>
            </a:r>
          </a:p>
          <a:p>
            <a:r>
              <a:rPr lang="en-US" dirty="0" smtClean="0"/>
              <a:t>For better performance, provide type information</a:t>
            </a:r>
          </a:p>
          <a:p>
            <a:r>
              <a:rPr lang="en-US" dirty="0" smtClean="0"/>
              <a:t>Can generate code for GPGPUs</a:t>
            </a:r>
          </a:p>
          <a:p>
            <a:pPr lvl="1"/>
            <a:r>
              <a:rPr lang="en-US" dirty="0" smtClean="0"/>
              <a:t>but you'd have to know some CUDA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7562" y="4341531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9961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112571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5.56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226 µs per loop (mean ± std. dev.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301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3.25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of 7 runs, 1 loop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54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50434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</a:t>
            </a:r>
            <a:r>
              <a:rPr lang="en-US" sz="2400" dirty="0" err="1" smtClean="0"/>
              <a:t>umba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265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1335" y="656923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primes_n.py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61" y="1301265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np.zeros(1000)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23092" y="1690689"/>
            <a:ext cx="111395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That was</a:t>
            </a:r>
            <a:br>
              <a:rPr lang="en-US" sz="2000" dirty="0" smtClean="0"/>
            </a:br>
            <a:r>
              <a:rPr lang="en-US" sz="2000" i="1" dirty="0" smtClean="0"/>
              <a:t>trivial!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58160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always work?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array import array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array('i', [0]*1000)</a:t>
              </a:r>
              <a:endParaRPr lang="nl-BE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4773" y="6573023"/>
              <a:ext cx="117763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primes_na.py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964" y="1297481"/>
            <a:ext cx="3887603" cy="5513272"/>
            <a:chOff x="304800" y="1371600"/>
            <a:chExt cx="3887603" cy="5513272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01335" y="6577095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primes_n.py</a:t>
              </a:r>
              <a:endParaRPr lang="nl-BE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7600" y="2696307"/>
            <a:ext cx="1341357" cy="882085"/>
            <a:chOff x="3657600" y="2696307"/>
            <a:chExt cx="1341357" cy="882085"/>
          </a:xfrm>
        </p:grpSpPr>
        <p:sp>
          <p:nvSpPr>
            <p:cNvPr id="14" name="TextBox 13"/>
            <p:cNvSpPr txBox="1"/>
            <p:nvPr/>
          </p:nvSpPr>
          <p:spPr>
            <a:xfrm>
              <a:off x="3867413" y="2932061"/>
              <a:ext cx="85921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Minor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change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657600" y="2696307"/>
              <a:ext cx="1341357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2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it always work: timings?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250429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primes_na.primes(1000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81.9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2.18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of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primes_pa.primes(1000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99.3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878 µs per loop (mean ± std.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of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runs, 10 loops each)</a:t>
            </a:r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89593" cy="1066800"/>
            <a:chOff x="6858000" y="3200400"/>
            <a:chExt cx="1989593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7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1.2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362554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</a:t>
            </a:r>
            <a:r>
              <a:rPr lang="en-US" sz="2400" dirty="0" err="1" smtClean="0"/>
              <a:t>umba</a:t>
            </a:r>
            <a:r>
              <a:rPr lang="en-US" sz="2400" dirty="0" smtClean="0"/>
              <a:t> is just slightly faster,</a:t>
            </a:r>
            <a:br>
              <a:rPr lang="en-US" sz="2400" dirty="0" smtClean="0"/>
            </a:br>
            <a:r>
              <a:rPr lang="en-US" sz="2400" dirty="0" smtClean="0"/>
              <a:t>there be dragons…</a:t>
            </a:r>
          </a:p>
        </p:txBody>
      </p:sp>
    </p:spTree>
    <p:extLst>
      <p:ext uri="{BB962C8B-B14F-4D97-AF65-F5344CB8AC3E}">
        <p14:creationId xmlns:p14="http://schemas.microsoft.com/office/powerpoint/2010/main" val="31716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Eager JIT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35706" y="1513233"/>
            <a:ext cx="8457418" cy="2308324"/>
            <a:chOff x="4951597" y="1371600"/>
            <a:chExt cx="8457418" cy="230832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enumerate(domain):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while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z.real*z.real + z.imag*z.imag &lt;= max_norm*max_norm):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093527" y="3372147"/>
              <a:ext cx="131548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julia_numba.py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5705" y="3985507"/>
            <a:ext cx="8457092" cy="2308324"/>
            <a:chOff x="4951597" y="1371600"/>
            <a:chExt cx="8457092" cy="2308324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jit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  <a:endParaRPr lang="nl-BE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jit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(void(complex128[:], int32[:], float64, int32))</a:t>
              </a:r>
              <a:endParaRPr lang="nl-BE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enumerate(domain):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while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z.real*z.real + z.imag*z.imag &lt;= max_norm*max_norm):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09414" y="3372147"/>
              <a:ext cx="17992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julia_numba_eager.py</a:t>
              </a:r>
              <a:endParaRPr lang="nl-BE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74971" y="4260813"/>
            <a:ext cx="2467634" cy="646331"/>
            <a:chOff x="3043431" y="140677"/>
            <a:chExt cx="246763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3579446" y="140677"/>
              <a:ext cx="19316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Function signature</a:t>
              </a:r>
              <a:br>
                <a:rPr lang="en-US" dirty="0" smtClean="0">
                  <a:solidFill>
                    <a:srgbClr val="0070C0"/>
                  </a:solidFill>
                </a:rPr>
              </a:br>
              <a:r>
                <a:rPr lang="en-US" dirty="0" smtClean="0">
                  <a:solidFill>
                    <a:srgbClr val="0070C0"/>
                  </a:solidFill>
                </a:rPr>
                <a:t>specification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>
              <a:off x="3043431" y="463843"/>
              <a:ext cx="536015" cy="2129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727418" y="6321366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2195 </a:t>
            </a:r>
            <a:r>
              <a:rPr lang="en-US" sz="2000" b="1" dirty="0" smtClean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 smtClean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7261" y="1087861"/>
            <a:ext cx="2809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912 </a:t>
            </a:r>
            <a:r>
              <a:rPr lang="en-US" sz="2000" b="1" dirty="0" smtClean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 smtClean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8368" y="2974385"/>
            <a:ext cx="769763" cy="1066800"/>
            <a:chOff x="6513537" y="3200400"/>
            <a:chExt cx="769763" cy="1066800"/>
          </a:xfrm>
        </p:grpSpPr>
        <p:sp>
          <p:nvSpPr>
            <p:cNvPr id="23" name="Curved Left Arrow 22"/>
            <p:cNvSpPr/>
            <p:nvPr/>
          </p:nvSpPr>
          <p:spPr>
            <a:xfrm>
              <a:off x="6858000" y="3200400"/>
              <a:ext cx="386861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537" y="3533745"/>
              <a:ext cx="7697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2.4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</a:t>
              </a:r>
            </a:p>
            <a:p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9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numba</a:t>
                      </a:r>
                      <a:r>
                        <a:rPr lang="en-US" dirty="0" smtClean="0"/>
                        <a:t>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int8, uint8, int16, uint16, int32, uint32,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uint64,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float32, float64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complex32, complex128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1D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2D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float64[:, 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2732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no maximum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in Python, </a:t>
            </a:r>
            <a:r>
              <a:rPr lang="en-US" sz="2400" dirty="0" err="1" smtClean="0"/>
              <a:t>numba</a:t>
            </a:r>
            <a:r>
              <a:rPr lang="en-US" sz="2400" dirty="0" smtClean="0"/>
              <a:t>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2256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ufunc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ufunc</a:t>
            </a:r>
            <a:endParaRPr lang="en-US" dirty="0" smtClean="0"/>
          </a:p>
          <a:p>
            <a:pPr lvl="1"/>
            <a:r>
              <a:rPr lang="en-US" dirty="0" smtClean="0"/>
              <a:t>element-wise on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lvl="1"/>
            <a:r>
              <a:rPr lang="en-US" dirty="0" smtClean="0"/>
              <a:t>support reduction, accumulation, broadcasting</a:t>
            </a:r>
          </a:p>
          <a:p>
            <a:pPr lvl="1"/>
            <a:r>
              <a:rPr lang="en-US" dirty="0" smtClean="0"/>
              <a:t>can be written in C/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2"/>
            <a:r>
              <a:rPr lang="en-US" dirty="0" smtClean="0"/>
              <a:t>cumbersome</a:t>
            </a:r>
          </a:p>
          <a:p>
            <a:r>
              <a:rPr lang="en-US" dirty="0" err="1" smtClean="0"/>
              <a:t>numba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vectorize</a:t>
            </a:r>
            <a:r>
              <a:rPr lang="en-US" dirty="0" smtClean="0"/>
              <a:t>: create </a:t>
            </a:r>
            <a:r>
              <a:rPr lang="en-US" dirty="0" err="1" smtClean="0"/>
              <a:t>ufunc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guvectorize</a:t>
            </a:r>
            <a:r>
              <a:rPr lang="en-US" dirty="0" smtClean="0"/>
              <a:t>: create generalized </a:t>
            </a:r>
            <a:r>
              <a:rPr lang="en-US" dirty="0" err="1" smtClean="0"/>
              <a:t>ufunc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50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Don't use vanilla Python for computations!!!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ufunc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43454" y="1715196"/>
            <a:ext cx="8454559" cy="2800767"/>
            <a:chOff x="4951597" y="1371600"/>
            <a:chExt cx="8454559" cy="2800767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4951597" y="1371600"/>
              <a:ext cx="8454559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guvectorize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@guvectorize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void(complex128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[:], float64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int32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int32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'(n),(),()-&gt;(n)'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max_norm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max_iters, 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i, z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enumerate(domain):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while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max_iters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z.real**2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z.imag**2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max_norm</a:t>
              </a:r>
              <a:r>
                <a:rPr lang="nl-BE" sz="1600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**2: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iterations[i]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5618" y="3864590"/>
              <a:ext cx="126053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julia_ufunc.py</a:t>
              </a:r>
              <a:endParaRPr lang="nl-BE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43454" y="4935965"/>
            <a:ext cx="647965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iterations = </a:t>
            </a:r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julia_set(domain, max_norm, max_iters)</a:t>
            </a:r>
          </a:p>
          <a:p>
            <a:r>
              <a: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79468" y="5575412"/>
            <a:ext cx="3386183" cy="1061775"/>
            <a:chOff x="2807250" y="-317096"/>
            <a:chExt cx="3386183" cy="1061775"/>
          </a:xfrm>
        </p:grpSpPr>
        <p:sp>
          <p:nvSpPr>
            <p:cNvPr id="15" name="TextBox 14"/>
            <p:cNvSpPr txBox="1"/>
            <p:nvPr/>
          </p:nvSpPr>
          <p:spPr>
            <a:xfrm>
              <a:off x="2807250" y="375347"/>
              <a:ext cx="338618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2D arrays: automatic broadcasting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3481453" y="-317096"/>
              <a:ext cx="1018889" cy="692443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/>
          <p:cNvCxnSpPr>
            <a:stCxn id="15" idx="0"/>
          </p:cNvCxnSpPr>
          <p:nvPr/>
        </p:nvCxnSpPr>
        <p:spPr>
          <a:xfrm flipV="1">
            <a:off x="2572560" y="5575412"/>
            <a:ext cx="955567" cy="692443"/>
          </a:xfrm>
          <a:prstGeom prst="straightConnector1">
            <a:avLst/>
          </a:prstGeom>
          <a:ln w="12700"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5692582" y="2938653"/>
            <a:ext cx="3451418" cy="1207771"/>
            <a:chOff x="5692582" y="2938653"/>
            <a:chExt cx="3451418" cy="1207771"/>
          </a:xfrm>
        </p:grpSpPr>
        <p:grpSp>
          <p:nvGrpSpPr>
            <p:cNvPr id="31" name="Group 30"/>
            <p:cNvGrpSpPr/>
            <p:nvPr/>
          </p:nvGrpSpPr>
          <p:grpSpPr>
            <a:xfrm>
              <a:off x="5692582" y="2938653"/>
              <a:ext cx="3317890" cy="768640"/>
              <a:chOff x="5692582" y="2938653"/>
              <a:chExt cx="3317890" cy="76864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223316" y="2938653"/>
                <a:ext cx="1787156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Don't forget!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6457950" y="3169486"/>
                <a:ext cx="765366" cy="537807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3" idx="1"/>
              </p:cNvCxnSpPr>
              <p:nvPr/>
            </p:nvCxnSpPr>
            <p:spPr>
              <a:xfrm flipH="1">
                <a:off x="5692582" y="3169486"/>
                <a:ext cx="1530734" cy="283841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1912" y="3354336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/>
          <p:cNvSpPr txBox="1"/>
          <p:nvPr/>
        </p:nvSpPr>
        <p:spPr>
          <a:xfrm>
            <a:off x="4857261" y="1356309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1680 </a:t>
            </a:r>
            <a:r>
              <a:rPr lang="en-US" sz="2000" b="1" dirty="0" smtClean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 smtClean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54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numba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numba</a:t>
            </a:r>
            <a:endParaRPr lang="en-US" dirty="0" smtClean="0"/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Very simple to use</a:t>
            </a:r>
          </a:p>
          <a:p>
            <a:pPr lvl="2"/>
            <a:r>
              <a:rPr lang="en-US" dirty="0" smtClean="0"/>
              <a:t>Offers excellent speedups when applicable</a:t>
            </a:r>
          </a:p>
          <a:p>
            <a:pPr lvl="2"/>
            <a:r>
              <a:rPr lang="en-US" dirty="0" smtClean="0"/>
              <a:t>Easy to create </a:t>
            </a:r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ufunc</a:t>
            </a:r>
            <a:endParaRPr lang="en-US" dirty="0" smtClean="0"/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Black box</a:t>
            </a:r>
          </a:p>
          <a:p>
            <a:pPr lvl="2"/>
            <a:r>
              <a:rPr lang="en-US" dirty="0" smtClean="0"/>
              <a:t>Requires </a:t>
            </a:r>
            <a:r>
              <a:rPr lang="en-US" dirty="0" err="1" smtClean="0"/>
              <a:t>numba</a:t>
            </a:r>
            <a:r>
              <a:rPr lang="en-US" dirty="0" smtClean="0"/>
              <a:t> install</a:t>
            </a:r>
          </a:p>
          <a:p>
            <a:r>
              <a:rPr lang="en-US" dirty="0" smtClean="0"/>
              <a:t>Features not covered here:</a:t>
            </a:r>
          </a:p>
          <a:p>
            <a:pPr lvl="1"/>
            <a:r>
              <a:rPr lang="en-US" dirty="0" smtClean="0"/>
              <a:t>Automatic parallelization: experimental</a:t>
            </a:r>
          </a:p>
          <a:p>
            <a:pPr lvl="1"/>
            <a:r>
              <a:rPr lang="en-US" dirty="0" smtClean="0"/>
              <a:t>CUDA code generation: requires familiarity with CUDA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</a:t>
            </a:r>
            <a:r>
              <a:rPr lang="nl-BE" sz="1400" dirty="0" smtClean="0">
                <a:hlinkClick r:id="rId2"/>
              </a:rPr>
              <a:t>github.com/gjbex/training-material/tree/master/Python/Cython</a:t>
            </a:r>
            <a:r>
              <a:rPr lang="nl-BE" sz="140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Python: interpreted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/>
              <a:t>very easy to </a:t>
            </a:r>
            <a:r>
              <a:rPr lang="en-US" dirty="0" smtClean="0"/>
              <a:t>develop</a:t>
            </a:r>
          </a:p>
          <a:p>
            <a:pPr lvl="2"/>
            <a:r>
              <a:rPr lang="en-US" dirty="0" smtClean="0"/>
              <a:t>very terse code</a:t>
            </a:r>
          </a:p>
          <a:p>
            <a:pPr lvl="2"/>
            <a:r>
              <a:rPr lang="en-US" dirty="0" smtClean="0"/>
              <a:t>edit/run cycle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overhead</a:t>
            </a:r>
          </a:p>
          <a:p>
            <a:pPr lvl="2"/>
            <a:r>
              <a:rPr lang="en-US" dirty="0" smtClean="0"/>
              <a:t>very little runtime optimization done</a:t>
            </a:r>
          </a:p>
          <a:p>
            <a:r>
              <a:rPr lang="en-US" dirty="0" smtClean="0"/>
              <a:t>C/C++/Fortran: compiled language</a:t>
            </a:r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good optimization, automatic vectorization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more verbose code</a:t>
            </a:r>
          </a:p>
          <a:p>
            <a:pPr lvl="2"/>
            <a:r>
              <a:rPr lang="en-US" dirty="0" smtClean="0"/>
              <a:t>edit/build/run cycle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2819400"/>
            <a:ext cx="24158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Compromise:</a:t>
            </a:r>
            <a:br>
              <a:rPr lang="en-US" sz="3200" dirty="0" smtClean="0"/>
            </a:br>
            <a:r>
              <a:rPr lang="en-US" sz="3200" dirty="0" err="1" smtClean="0"/>
              <a:t>Cython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7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Annotate Python code with type information</a:t>
            </a:r>
          </a:p>
          <a:p>
            <a:r>
              <a:rPr lang="en-US" dirty="0" smtClean="0"/>
              <a:t>Code (at least partially) transformed to C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Shared library is build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Motivating example: compute first </a:t>
            </a:r>
            <a:r>
              <a:rPr lang="en-US" i="1" dirty="0" smtClean="0"/>
              <a:t>n</a:t>
            </a:r>
            <a:r>
              <a:rPr lang="en-US" dirty="0" smtClean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72 </a:t>
              </a:r>
              <a:r>
                <a:rPr lang="en-US" sz="2000" b="1" dirty="0" smtClean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 smtClean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Cython</a:t>
            </a:r>
            <a:r>
              <a:rPr lang="en-US" sz="2400" dirty="0" smtClean="0"/>
              <a:t> implementation is much faster!</a:t>
            </a:r>
          </a:p>
          <a:p>
            <a:r>
              <a:rPr lang="en-US" sz="2400" dirty="0" smtClean="0"/>
              <a:t>but…</a:t>
            </a:r>
            <a:br>
              <a:rPr lang="en-US" sz="2400" dirty="0" smtClean="0"/>
            </a:br>
            <a:r>
              <a:rPr lang="en-US" sz="2400" dirty="0" smtClean="0"/>
              <a:t>    how much work to get there?</a:t>
            </a:r>
            <a:br>
              <a:rPr lang="en-US" sz="2400" dirty="0" smtClean="0"/>
            </a:br>
            <a:r>
              <a:rPr lang="en-US" sz="2400" dirty="0" smtClean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6989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 k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n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 p[i] !=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Motivating example:</a:t>
            </a:r>
            <a:br>
              <a:rPr lang="en-US" dirty="0" smtClean="0"/>
            </a:br>
            <a:r>
              <a:rPr lang="en-US" dirty="0" smtClean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Fairly painless,</a:t>
            </a:r>
            <a:br>
              <a:rPr lang="en-US" sz="2400" dirty="0" smtClean="0"/>
            </a:br>
            <a:r>
              <a:rPr lang="en-US" sz="2400" dirty="0" smtClean="0"/>
              <a:t>don't forget to</a:t>
            </a:r>
            <a:br>
              <a:rPr lang="en-US" sz="2400" dirty="0" smtClean="0"/>
            </a:br>
            <a:r>
              <a:rPr lang="en-US" sz="2400" dirty="0" smtClean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results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primes(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Import like any</a:t>
              </a:r>
              <a:r>
                <a:rPr lang="nl-BE" dirty="0"/>
                <a:t/>
              </a:r>
              <a:br>
                <a:rPr lang="nl-BE" dirty="0"/>
              </a:br>
              <a:r>
                <a:rPr lang="nl-BE" dirty="0" err="1" smtClean="0"/>
                <a:t>other</a:t>
              </a:r>
              <a:r>
                <a:rPr lang="nl-BE" dirty="0" smtClean="0"/>
                <a:t> Python module</a:t>
              </a:r>
              <a:endParaRPr lang="en-US" dirty="0" smtClean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[]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): 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m[i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c[i][j] = 0.0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range(n):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c[i][j] += a[i][k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]*b[k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&amp; </a:t>
            </a:r>
            <a:r>
              <a:rPr lang="en-US" dirty="0" err="1" smtClean="0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Default: </a:t>
            </a:r>
            <a:r>
              <a:rPr lang="en-US" dirty="0" err="1" smtClean="0"/>
              <a:t>Cython</a:t>
            </a:r>
            <a:r>
              <a:rPr lang="en-US" dirty="0" smtClean="0"/>
              <a:t> function not visible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total += f(a +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 smtClean="0"/>
              <a:t> will show</a:t>
            </a:r>
            <a:br>
              <a:rPr lang="en-US" sz="24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 smtClean="0"/>
              <a:t>, not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whole file: compiler directive </a:t>
            </a:r>
            <a:r>
              <a:rPr lang="en-US" i="1" dirty="0" smtClean="0"/>
              <a:t>on first line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total = 0.0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Caveat:</a:t>
            </a:r>
          </a:p>
          <a:p>
            <a:r>
              <a:rPr lang="en-US" dirty="0" smtClean="0"/>
              <a:t>Python functions</a:t>
            </a:r>
            <a:br>
              <a:rPr lang="en-US" dirty="0" smtClean="0"/>
            </a:br>
            <a:r>
              <a:rPr lang="en-US" dirty="0" smtClean="0"/>
              <a:t>sometimes disappear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Statically defined type: used at compile time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</a:t>
            </a:r>
            <a:r>
              <a:rPr lang="en-US" dirty="0" err="1" smtClean="0"/>
              <a:t>Cython</a:t>
            </a:r>
            <a:r>
              <a:rPr lang="en-US" dirty="0" smtClean="0"/>
              <a:t> keyword for declaration</a:t>
            </a:r>
          </a:p>
          <a:p>
            <a:pPr lvl="1"/>
            <a:r>
              <a:rPr lang="en-US" dirty="0" smtClean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Function parameters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Python types with C implementation:</a:t>
            </a:r>
            <a:r>
              <a:rPr lang="nl-BE" dirty="0" smtClean="0"/>
              <a:t>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 smtClean="0"/>
              <a:t>, 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 smtClean="0"/>
              <a:t>, </a:t>
            </a:r>
            <a:r>
              <a:rPr lang="nl-B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 smtClean="0">
                <a:cs typeface="Courier New" panose="02070309020205020404" pitchFamily="49" charset="0"/>
              </a:rPr>
              <a:t>, e.g.,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Array of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 smtClean="0"/>
                <a:t>,</a:t>
              </a:r>
              <a:br>
                <a:rPr lang="en-US" dirty="0" smtClean="0"/>
              </a:br>
              <a:r>
                <a:rPr lang="en-US" dirty="0" smtClean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 allows</a:t>
              </a:r>
              <a:br>
                <a:rPr lang="en-US" dirty="0" smtClean="0"/>
              </a:br>
              <a:r>
                <a:rPr lang="en-US" dirty="0" smtClean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C/C++ type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1504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no maximum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/>
              <a:t> in Python,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casts &amp; </a:t>
            </a:r>
            <a:r>
              <a:rPr lang="en-US" dirty="0" err="1" smtClean="0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</a:p>
          <a:p>
            <a:pPr lvl="1"/>
            <a:r>
              <a:rPr lang="en-US" dirty="0" smtClean="0"/>
              <a:t>In 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dirty="0" smtClean="0"/>
              <a:t>Type aliases</a:t>
            </a:r>
          </a:p>
          <a:p>
            <a:pPr lvl="1"/>
            <a:r>
              <a:rPr lang="en-US" dirty="0" smtClean="0"/>
              <a:t>In C: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dirty="0" err="1" smtClean="0"/>
              <a:t>struct</a:t>
            </a:r>
            <a:r>
              <a:rPr lang="en-US" dirty="0" smtClean="0"/>
              <a:t> type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Declare and use variables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double y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Python-like </a:t>
              </a:r>
              <a:r>
                <a:rPr lang="en-US" dirty="0"/>
                <a:t>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distance(Particle p):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315496" cy="819352"/>
            <a:chOff x="3091992" y="2293180"/>
            <a:chExt cx="5315496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31685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</a:t>
              </a:r>
              <a:r>
                <a:rPr lang="en-US" dirty="0" smtClean="0"/>
                <a:t>no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dirty="0" smtClean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mport particle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pointer variable</a:t>
            </a:r>
          </a:p>
          <a:p>
            <a:endParaRPr lang="en-US" dirty="0"/>
          </a:p>
          <a:p>
            <a:r>
              <a:rPr lang="en-US" dirty="0" smtClean="0"/>
              <a:t>Address operator</a:t>
            </a:r>
          </a:p>
          <a:p>
            <a:endParaRPr lang="en-US" dirty="0"/>
          </a:p>
          <a:p>
            <a:r>
              <a:rPr lang="en-US" dirty="0" smtClean="0"/>
              <a:t>Dereferencing</a:t>
            </a:r>
          </a:p>
          <a:p>
            <a:endParaRPr lang="en-US" dirty="0"/>
          </a:p>
          <a:p>
            <a:pPr lvl="1"/>
            <a:r>
              <a:rPr lang="en-US" dirty="0" smtClean="0"/>
              <a:t>C: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 smtClean="0"/>
              <a:t>Cython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pointer to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smtClean="0"/>
              <a:t> contains address of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 smtClean="0"/>
              <a:t> is value at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Python objects expose internal data through buffer protocol</a:t>
            </a:r>
          </a:p>
          <a:p>
            <a:pPr lvl="1"/>
            <a:r>
              <a:rPr lang="en-US" dirty="0" smtClean="0"/>
              <a:t>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For direct access, wrap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esult = compute(</a:t>
              </a:r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n =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for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pPr lvl="1"/>
            <a:r>
              <a:rPr lang="en-US" dirty="0" smtClean="0"/>
              <a:t>More mathematical functions</a:t>
            </a:r>
          </a:p>
          <a:p>
            <a:pPr lvl="1"/>
            <a:r>
              <a:rPr lang="en-US" dirty="0" smtClean="0"/>
              <a:t>Mathematical &amp; physics constants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Ordinary differential equations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Dense and sparse linear algebra</a:t>
            </a:r>
          </a:p>
          <a:p>
            <a:r>
              <a:rPr lang="en-US" dirty="0" smtClean="0"/>
              <a:t>Pandas: data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hlinkClick r:id="rId2"/>
              </a:rPr>
              <a:t>http://scipy.org/</a:t>
            </a:r>
            <a:r>
              <a:rPr lang="nl-BE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Almost as fast as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 smtClean="0">
                <a:cs typeface="Courier New" panose="02070309020205020404" pitchFamily="49" charset="0"/>
              </a:rPr>
              <a:t>lots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faster</a:t>
            </a:r>
            <a:r>
              <a:rPr lang="nl-BE" sz="2000" dirty="0" smtClean="0">
                <a:cs typeface="Courier New" panose="02070309020205020404" pitchFamily="49" charset="0"/>
              </a:rPr>
              <a:t> </a:t>
            </a:r>
            <a:r>
              <a:rPr lang="nl-BE" sz="2000" dirty="0" err="1" smtClean="0">
                <a:cs typeface="Courier New" panose="02070309020205020404" pitchFamily="49" charset="0"/>
              </a:rPr>
              <a:t>than</a:t>
            </a:r>
            <a:r>
              <a:rPr lang="nl-BE" sz="2000" dirty="0">
                <a:cs typeface="Courier New" panose="02070309020205020404" pitchFamily="49" charset="0"/>
              </a:rPr>
              <a:t/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 smtClean="0">
                <a:cs typeface="Courier New" panose="02070309020205020404" pitchFamily="49" charset="0"/>
              </a:rPr>
              <a:t>pure Python</a:t>
            </a:r>
            <a:endParaRPr lang="en-US" sz="2000" dirty="0" smtClean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urier New" panose="02070309020205020404" pitchFamily="49" charset="0"/>
                </a:rPr>
                <a:t>2D array,</a:t>
              </a:r>
              <a:br>
                <a:rPr lang="en-US" dirty="0" smtClean="0">
                  <a:cs typeface="Courier New" panose="02070309020205020404" pitchFamily="49" charset="0"/>
                </a:rPr>
              </a:br>
              <a:r>
                <a:rPr lang="en-US" dirty="0" smtClean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 smtClean="0"/>
              <a:t>    C-layout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 smtClean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Number of dimensions: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 smtClean="0"/>
              <a:t>Shape: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 smtClean="0"/>
              <a:t>Data type: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Data 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 smtClean="0"/>
              <a:t>Size: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 smtClean="0"/>
              <a:t>Strides: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Read only?: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6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Pure Python</a:t>
            </a:r>
          </a:p>
          <a:p>
            <a:pPr lvl="1"/>
            <a:r>
              <a:rPr lang="en-US" dirty="0" smtClean="0"/>
              <a:t>Can be called anywhere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low</a:t>
            </a:r>
          </a:p>
          <a:p>
            <a:r>
              <a:rPr lang="en-US" dirty="0" smtClean="0"/>
              <a:t>Pure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only be called from within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Fast, </a:t>
            </a:r>
            <a:r>
              <a:rPr lang="en-US" dirty="0" smtClean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 smtClean="0"/>
              <a:t>Python + </a:t>
            </a:r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an be called anywhere</a:t>
            </a:r>
          </a:p>
          <a:p>
            <a:pPr lvl="1"/>
            <a:r>
              <a:rPr lang="en-US" dirty="0" smtClean="0"/>
              <a:t>Can have only Python or convertible return types (e.g., no pointers)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of input parameters</a:t>
            </a:r>
          </a:p>
          <a:p>
            <a:r>
              <a:rPr lang="en-US" dirty="0" smtClean="0"/>
              <a:t>Result type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Optional, if applicable, inline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for simple functions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liminates function call overhead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303133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in </a:t>
            </a:r>
            <a:r>
              <a:rPr lang="en-US" dirty="0" err="1" smtClean="0"/>
              <a:t>Cython</a:t>
            </a:r>
            <a:r>
              <a:rPr lang="en-US" dirty="0" smtClean="0"/>
              <a:t> function is warning!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caught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 smtClean="0"/>
              <a:t> + nonsense value!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 smtClean="0"/>
              <a:t> clause to signature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Need not return</a:t>
              </a:r>
              <a:br>
                <a:rPr lang="en-US" dirty="0" smtClean="0"/>
              </a:br>
              <a:r>
                <a:rPr lang="en-US" dirty="0" smtClean="0"/>
                <a:t>that value to signal</a:t>
              </a:r>
              <a:br>
                <a:rPr lang="en-US" dirty="0" smtClean="0"/>
              </a:br>
              <a:r>
                <a:rPr lang="en-US" dirty="0" smtClean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Add '?' if value</a:t>
              </a:r>
              <a:br>
                <a:rPr lang="en-US" dirty="0" smtClean="0"/>
              </a:br>
              <a:r>
                <a:rPr lang="en-US" dirty="0" smtClean="0"/>
                <a:t>is valid return</a:t>
              </a:r>
              <a:br>
                <a:rPr lang="en-US" dirty="0" smtClean="0"/>
              </a:br>
              <a:r>
                <a:rPr lang="en-US" dirty="0" smtClean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br>
              <a:rPr lang="en-US" dirty="0" smtClean="0"/>
            </a:br>
            <a:r>
              <a:rPr lang="en-US" dirty="0" smtClean="0"/>
              <a:t>aka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 access m, x, v</a:t>
            </a:r>
          </a:p>
          <a:p>
            <a:r>
              <a:rPr lang="en-US" dirty="0" smtClean="0"/>
              <a:t>Can add arbitrary object attributes</a:t>
            </a:r>
          </a:p>
          <a:p>
            <a:r>
              <a:rPr lang="en-US" dirty="0" smtClean="0"/>
              <a:t>Attributes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Can't access m, x, v</a:t>
            </a:r>
          </a:p>
          <a:p>
            <a:r>
              <a:rPr lang="en-US" dirty="0" smtClean="0"/>
              <a:t>Can't add object attributes</a:t>
            </a:r>
          </a:p>
          <a:p>
            <a:r>
              <a:rPr lang="en-US" dirty="0" smtClean="0"/>
              <a:t>Attributes in C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object </a:t>
              </a:r>
              <a:br>
                <a:rPr lang="en-US" dirty="0" smtClean="0"/>
              </a:br>
              <a:r>
                <a:rPr lang="en-US" dirty="0" smtClean="0"/>
                <a:t>attribute</a:t>
              </a:r>
              <a:br>
                <a:rPr lang="en-US" dirty="0" smtClean="0"/>
              </a:br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884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Also called </a:t>
            </a:r>
            <a:r>
              <a:rPr lang="en-US" dirty="0" err="1" smtClean="0"/>
              <a:t>cdef</a:t>
            </a:r>
            <a:r>
              <a:rPr lang="en-US" dirty="0" smtClean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Private by default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accessible outside class scope</a:t>
            </a:r>
          </a:p>
          <a:p>
            <a:endParaRPr lang="en-US" dirty="0" smtClean="0"/>
          </a:p>
          <a:p>
            <a:r>
              <a:rPr lang="en-US" dirty="0" smtClean="0"/>
              <a:t>Read only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used everywhere</a:t>
            </a:r>
          </a:p>
          <a:p>
            <a:endParaRPr lang="en-US" dirty="0" smtClean="0"/>
          </a:p>
          <a:p>
            <a:r>
              <a:rPr lang="en-US" dirty="0" smtClean="0"/>
              <a:t>Public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 smtClean="0"/>
              <a:t>: setter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 smtClean="0"/>
              <a:t>: getter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 smtClean="0"/>
              <a:t>: setter</a:t>
            </a:r>
          </a:p>
          <a:p>
            <a:pPr lvl="1"/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0050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77384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property momentum: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return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1.0, (n, 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b):</a:t>
            </a:r>
            <a:br>
              <a:rPr lang="nl-BE" dirty="0" smtClean="0">
                <a:latin typeface="Courier New" pitchFamily="49" charset="0"/>
                <a:cs typeface="Courier New" pitchFamily="49" charset="0"/>
              </a:rPr>
            </a:br>
            <a:r>
              <a:rPr lang="nl-BE" dirty="0" smtClean="0">
                <a:latin typeface="Courier New" pitchFamily="49" charset="0"/>
                <a:cs typeface="Courier New" pitchFamily="49" charset="0"/>
              </a:rPr>
              <a:t>    return np.dot(a, b)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numpy</a:t>
              </a:r>
              <a:r>
                <a:rPr lang="en-US" dirty="0" smtClean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dynamic memory allocation (e.g.,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construction</a:t>
            </a:r>
          </a:p>
          <a:p>
            <a:pPr lvl="1"/>
            <a:r>
              <a:rPr lang="en-US" i="1" dirty="0" smtClean="0"/>
              <a:t>Don't </a:t>
            </a:r>
            <a:r>
              <a:rPr lang="en-US" dirty="0" smtClean="0"/>
              <a:t>allocate memory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Avoids memory leaks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smtClean="0"/>
              <a:t> method for memory deallocation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Guaranteed to be called exactly once during destruction</a:t>
            </a:r>
          </a:p>
          <a:p>
            <a:pPr lvl="1"/>
            <a:r>
              <a:rPr lang="en-US" dirty="0" smtClean="0"/>
              <a:t>Avoids segmentation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Extension types can inherit from</a:t>
            </a:r>
          </a:p>
          <a:p>
            <a:pPr lvl="1"/>
            <a:r>
              <a:rPr lang="en-US" dirty="0" smtClean="0"/>
              <a:t>Single superclass only</a:t>
            </a:r>
          </a:p>
          <a:p>
            <a:pPr lvl="1"/>
            <a:r>
              <a:rPr lang="en-US" dirty="0" smtClean="0"/>
              <a:t>Superclass is build-in class (e.g.,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/>
              <a:t>), or extension type</a:t>
            </a:r>
          </a:p>
          <a:p>
            <a:pPr lvl="1"/>
            <a:r>
              <a:rPr lang="en-US" dirty="0" smtClean="0"/>
              <a:t>Superclass can not be regular Python class</a:t>
            </a:r>
          </a:p>
          <a:p>
            <a:r>
              <a:rPr lang="en-US" dirty="0" smtClean="0"/>
              <a:t>Python classes can inherit from extension types</a:t>
            </a:r>
          </a:p>
          <a:p>
            <a:pPr lvl="1"/>
            <a:r>
              <a:rPr lang="en-US" dirty="0" smtClean="0"/>
              <a:t>Can not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</a:p>
          <a:p>
            <a:pPr lvl="1"/>
            <a:r>
              <a:rPr lang="en-US" dirty="0" smtClean="0"/>
              <a:t>Can not override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28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&amp; thread safety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Python interpreter </a:t>
            </a:r>
            <a:r>
              <a:rPr lang="en-US" dirty="0" err="1" smtClean="0"/>
              <a:t>CPython</a:t>
            </a:r>
            <a:endParaRPr lang="en-US" dirty="0" smtClean="0"/>
          </a:p>
          <a:p>
            <a:pPr lvl="1"/>
            <a:r>
              <a:rPr lang="en-US" b="1" i="1" dirty="0" smtClean="0"/>
              <a:t>not</a:t>
            </a:r>
            <a:r>
              <a:rPr lang="en-US" dirty="0" smtClean="0"/>
              <a:t> thread-safe!</a:t>
            </a:r>
          </a:p>
          <a:p>
            <a:pPr lvl="1"/>
            <a:r>
              <a:rPr lang="en-US" dirty="0" smtClean="0"/>
              <a:t>only one thread can access an object</a:t>
            </a:r>
          </a:p>
          <a:p>
            <a:pPr lvl="1"/>
            <a:r>
              <a:rPr lang="en-US" dirty="0" smtClean="0"/>
              <a:t>enforced by the GIL (Global Interpreter Lock)</a:t>
            </a:r>
          </a:p>
          <a:p>
            <a:pPr lvl="2"/>
            <a:r>
              <a:rPr lang="en-US" dirty="0" smtClean="0"/>
              <a:t>Okay for operations with high latency</a:t>
            </a:r>
          </a:p>
          <a:p>
            <a:pPr lvl="3"/>
            <a:r>
              <a:rPr lang="en-US" dirty="0" smtClean="0"/>
              <a:t>I/O</a:t>
            </a:r>
          </a:p>
          <a:p>
            <a:pPr lvl="3"/>
            <a:r>
              <a:rPr lang="en-US" dirty="0" smtClean="0"/>
              <a:t>networking</a:t>
            </a:r>
          </a:p>
          <a:p>
            <a:pPr lvl="2"/>
            <a:r>
              <a:rPr lang="en-US" b="1" i="1" dirty="0" smtClean="0">
                <a:solidFill>
                  <a:srgbClr val="C00000"/>
                </a:solidFill>
              </a:rPr>
              <a:t>Not okay</a:t>
            </a:r>
            <a:r>
              <a:rPr lang="en-US" dirty="0" smtClean="0"/>
              <a:t> for computationally intensive code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GIL is problematic for scientific computing!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Parallelization in </a:t>
            </a:r>
            <a:r>
              <a:rPr lang="en-US" dirty="0" err="1" smtClean="0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under the hood</a:t>
            </a:r>
          </a:p>
          <a:p>
            <a:r>
              <a:rPr lang="en-US" dirty="0" smtClean="0"/>
              <a:t>Single construct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implemented using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 smtClean="0"/>
              <a:t>Restrictions</a:t>
            </a:r>
          </a:p>
          <a:p>
            <a:pPr lvl="1"/>
            <a:r>
              <a:rPr lang="en-US" dirty="0" smtClean="0"/>
              <a:t>No use of Python objects in loop body!</a:t>
            </a:r>
          </a:p>
          <a:p>
            <a:pPr lvl="1"/>
            <a:r>
              <a:rPr lang="en-US" dirty="0" smtClean="0"/>
              <a:t>Iterations must be independent</a:t>
            </a:r>
          </a:p>
          <a:p>
            <a:pPr lvl="1"/>
            <a:r>
              <a:rPr lang="en-US" dirty="0" smtClean="0"/>
              <a:t>No break in loop body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set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julia_set(double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complex[:] domain, int[:]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iterations):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 complex 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300 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4.0):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Context with</a:t>
                </a:r>
                <a:br>
                  <a:rPr lang="en-US" dirty="0" smtClean="0"/>
                </a:br>
                <a:r>
                  <a:rPr lang="en-US" dirty="0" smtClean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Julia set timings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" name="Equation" r:id="rId5" imgW="609480" imgH="431640" progId="Equation.3">
                    <p:embed/>
                  </p:oleObj>
                </mc:Choice>
                <mc:Fallback>
                  <p:oleObj name="Equation" r:id="rId5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2" name="Equation" r:id="rId8" imgW="1231560" imgH="431640" progId="Equation.3">
                    <p:embed/>
                  </p:oleObj>
                </mc:Choice>
                <mc:Fallback>
                  <p:oleObj name="Equation" r:id="rId8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Pure python: 2350 s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Several schedules supported</a:t>
            </a:r>
          </a:p>
          <a:p>
            <a:pPr lvl="1"/>
            <a:r>
              <a:rPr lang="en-US" dirty="0" smtClean="0"/>
              <a:t>static: work divided equally among threads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dynamic: work assigned to threads requesting it, default chunk size = 1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guided: work assigned to threads requesting it, decreasing over time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runtime: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,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 smtClean="0"/>
              <a:t> environment variable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Cfr</a:t>
            </a:r>
            <a:r>
              <a:rPr lang="en-US" sz="2400" dirty="0" smtClean="0"/>
              <a:t>. </a:t>
            </a:r>
            <a:r>
              <a:rPr lang="en-US" sz="2400" dirty="0" err="1" smtClean="0"/>
              <a:t>OpenMP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Inferred automatically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Reduction on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 smtClean="0"/>
                <a:t> thread-private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 smtClean="0"/>
              <a:t> for specifying extra options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'],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compile and</a:t>
              </a:r>
            </a:p>
            <a:p>
              <a:r>
                <a:rPr lang="en-US" dirty="0" smtClean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&amp; </a:t>
            </a:r>
            <a:r>
              <a:rPr lang="en-US" dirty="0" err="1" smtClean="0"/>
              <a:t>numexpr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numexpr</a:t>
            </a:r>
            <a:r>
              <a:rPr lang="en-US" dirty="0" smtClean="0"/>
              <a:t> evaluates &amp; compiles </a:t>
            </a:r>
            <a:r>
              <a:rPr lang="en-US" dirty="0" err="1" smtClean="0"/>
              <a:t>numpy</a:t>
            </a:r>
            <a:r>
              <a:rPr lang="en-US" dirty="0" smtClean="0"/>
              <a:t> expression</a:t>
            </a:r>
          </a:p>
          <a:p>
            <a:pPr lvl="1"/>
            <a:r>
              <a:rPr lang="en-US" dirty="0" smtClean="0"/>
              <a:t>can speed up computations</a:t>
            </a:r>
          </a:p>
          <a:p>
            <a:pPr lvl="1"/>
            <a:r>
              <a:rPr lang="en-US" dirty="0" smtClean="0"/>
              <a:t>can conserve memory</a:t>
            </a:r>
          </a:p>
          <a:p>
            <a:r>
              <a:rPr lang="en-US" dirty="0" smtClean="0"/>
              <a:t>Can use Intel's VML library</a:t>
            </a:r>
          </a:p>
          <a:p>
            <a:pPr lvl="1"/>
            <a:r>
              <a:rPr lang="en-US" dirty="0" smtClean="0"/>
              <a:t>automatic multithreading</a:t>
            </a:r>
          </a:p>
          <a:p>
            <a:r>
              <a:rPr lang="en-US" dirty="0" smtClean="0"/>
              <a:t>Restrictions</a:t>
            </a:r>
          </a:p>
          <a:p>
            <a:pPr lvl="1"/>
            <a:r>
              <a:rPr lang="en-US" dirty="0" smtClean="0"/>
              <a:t>element-wise operators only</a:t>
            </a:r>
          </a:p>
          <a:p>
            <a:pPr lvl="1"/>
            <a:r>
              <a:rPr lang="en-US" dirty="0" smtClean="0"/>
              <a:t>(hyper)</a:t>
            </a:r>
            <a:r>
              <a:rPr lang="en-US" dirty="0" err="1" smtClean="0"/>
              <a:t>trigoniometric</a:t>
            </a:r>
            <a:r>
              <a:rPr lang="en-US" dirty="0" smtClean="0"/>
              <a:t> functions + inverse</a:t>
            </a:r>
          </a:p>
          <a:p>
            <a:pPr lvl="1"/>
            <a:r>
              <a:rPr lang="en-US" dirty="0" smtClean="0"/>
              <a:t>logarithmic &amp; exponential,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/>
            <a:r>
              <a:rPr lang="en-US" dirty="0" smtClean="0"/>
              <a:t>accumulation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42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Only needed when C-level access is required!</a:t>
            </a:r>
          </a:p>
          <a:p>
            <a:r>
              <a:rPr lang="en-US" dirty="0" smtClean="0"/>
              <a:t>Implementation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Implementation of all functions, except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 smtClean="0"/>
              <a:t>Class definitions, but not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 attributes</a:t>
            </a:r>
            <a:endParaRPr lang="en-US" dirty="0"/>
          </a:p>
          <a:p>
            <a:r>
              <a:rPr lang="en-US" dirty="0" smtClean="0"/>
              <a:t>Declarations files: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C-level declarations: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/>
              <a:t>Implementation of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Declaration file + implementation file</a:t>
            </a:r>
            <a:br>
              <a:rPr lang="en-US" dirty="0" smtClean="0"/>
            </a:br>
            <a:r>
              <a:rPr lang="en-US" dirty="0" smtClean="0"/>
              <a:t>              = one namespace!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</a:p>
            <a:p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…</a:t>
              </a:r>
              <a:endParaRPr lang="nl-BE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1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 smtClean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Cython</a:t>
            </a:r>
            <a:endParaRPr lang="en-US" dirty="0" smtClean="0"/>
          </a:p>
          <a:p>
            <a:pPr lvl="1"/>
            <a:r>
              <a:rPr lang="en-US" dirty="0" smtClean="0"/>
              <a:t>Pros</a:t>
            </a:r>
          </a:p>
          <a:p>
            <a:pPr lvl="2"/>
            <a:r>
              <a:rPr lang="en-US" dirty="0" smtClean="0"/>
              <a:t>Fairly simple to use</a:t>
            </a:r>
          </a:p>
          <a:p>
            <a:pPr lvl="2"/>
            <a:r>
              <a:rPr lang="en-US" dirty="0" smtClean="0"/>
              <a:t>Offers excellent speedups when use wisely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dirty="0" smtClean="0"/>
              <a:t>Good understanding of Python and C/C++</a:t>
            </a:r>
          </a:p>
          <a:p>
            <a:pPr lvl="2"/>
            <a:r>
              <a:rPr lang="en-US" dirty="0" smtClean="0"/>
              <a:t>Python only!</a:t>
            </a:r>
          </a:p>
          <a:p>
            <a:r>
              <a:rPr lang="en-US" dirty="0" smtClean="0"/>
              <a:t>Features not covered here: wrapping C/C++ code</a:t>
            </a:r>
          </a:p>
          <a:p>
            <a:pPr lvl="1"/>
            <a:r>
              <a:rPr lang="en-US" dirty="0" smtClean="0"/>
              <a:t>Pro: low overhead compared to, e.g., SWIG</a:t>
            </a:r>
          </a:p>
          <a:p>
            <a:pPr lvl="1"/>
            <a:r>
              <a:rPr lang="en-US" dirty="0" smtClean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Cython</a:t>
            </a:r>
            <a:r>
              <a:rPr lang="en-US" dirty="0"/>
              <a:t> </a:t>
            </a:r>
            <a:r>
              <a:rPr lang="en-US" dirty="0" smtClean="0"/>
              <a:t>website: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://cython.org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Cython</a:t>
            </a:r>
            <a:r>
              <a:rPr lang="en-US" dirty="0" smtClean="0"/>
              <a:t> </a:t>
            </a:r>
            <a:r>
              <a:rPr lang="en-US" dirty="0"/>
              <a:t>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Smith, Kurt (2015) </a:t>
            </a:r>
            <a:r>
              <a:rPr lang="en-US" i="1" dirty="0" err="1" smtClean="0"/>
              <a:t>Cython</a:t>
            </a:r>
            <a:r>
              <a:rPr lang="en-US" dirty="0" smtClean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Interfacing Python and C/C++/Fortran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github.com/gjbex/training-material/tree/master/Python/Interfacing_C_C%2B%2B_Fortran</a:t>
            </a:r>
            <a:r>
              <a:rPr lang="en-US" sz="12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typically much slower than C/C++/Fortran</a:t>
            </a:r>
          </a:p>
          <a:p>
            <a:pPr lvl="1"/>
            <a:r>
              <a:rPr lang="en-US" dirty="0" smtClean="0"/>
              <a:t>Implement </a:t>
            </a:r>
            <a:r>
              <a:rPr lang="en-US" i="1" dirty="0" smtClean="0">
                <a:solidFill>
                  <a:srgbClr val="FF0000"/>
                </a:solidFill>
              </a:rPr>
              <a:t>performance critical code </a:t>
            </a:r>
            <a:r>
              <a:rPr lang="en-US" dirty="0" smtClean="0"/>
              <a:t>in C/C++/Fortran</a:t>
            </a:r>
          </a:p>
          <a:p>
            <a:r>
              <a:rPr lang="en-US" dirty="0" smtClean="0"/>
              <a:t>Python is excellent glue language/prototyping environment</a:t>
            </a:r>
          </a:p>
          <a:p>
            <a:pPr lvl="1"/>
            <a:r>
              <a:rPr lang="en-US" dirty="0" smtClean="0"/>
              <a:t>Use existing shared libraries</a:t>
            </a:r>
          </a:p>
          <a:p>
            <a:pPr lvl="1"/>
            <a:r>
              <a:rPr lang="en-US" dirty="0" smtClean="0"/>
              <a:t>Wrap your own C/C++/Fortran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in Python standard library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Quite straightforward</a:t>
            </a:r>
          </a:p>
          <a:p>
            <a:pPr lvl="1"/>
            <a:r>
              <a:rPr lang="en-US" dirty="0" smtClean="0"/>
              <a:t>Part of standard distribution, so readily available</a:t>
            </a:r>
          </a:p>
          <a:p>
            <a:r>
              <a:rPr lang="en-US" dirty="0" smtClean="0">
                <a:hlinkClick r:id="rId3" action="ppaction://hlinksldjump"/>
              </a:rPr>
              <a:t>SWIG</a:t>
            </a:r>
            <a:r>
              <a:rPr lang="en-US" dirty="0" smtClean="0"/>
              <a:t> (</a:t>
            </a:r>
            <a:r>
              <a:rPr lang="en-US" dirty="0"/>
              <a:t>Simplified Wrapper and Interface </a:t>
            </a:r>
            <a:r>
              <a:rPr lang="en-US" dirty="0" smtClean="0"/>
              <a:t>Generator)</a:t>
            </a:r>
          </a:p>
          <a:p>
            <a:pPr lvl="1"/>
            <a:r>
              <a:rPr lang="en-US" dirty="0" smtClean="0"/>
              <a:t>More complex</a:t>
            </a:r>
          </a:p>
          <a:p>
            <a:pPr lvl="1"/>
            <a:r>
              <a:rPr lang="en-US" dirty="0" smtClean="0"/>
              <a:t>Supports C++</a:t>
            </a:r>
          </a:p>
          <a:p>
            <a:pPr lvl="1"/>
            <a:r>
              <a:rPr lang="en-US" dirty="0" smtClean="0"/>
              <a:t>Can make many languages interface with C/C++, e.g., Perl, Ruby, </a:t>
            </a:r>
            <a:r>
              <a:rPr lang="en-US" dirty="0" err="1" smtClean="0"/>
              <a:t>Tcl</a:t>
            </a:r>
            <a:r>
              <a:rPr lang="en-US" dirty="0" smtClean="0"/>
              <a:t>, </a:t>
            </a:r>
            <a:r>
              <a:rPr lang="en-US" dirty="0" err="1" smtClean="0"/>
              <a:t>Lua</a:t>
            </a:r>
            <a:r>
              <a:rPr lang="en-US" dirty="0" smtClean="0"/>
              <a:t>, Octave, R, Java,…</a:t>
            </a:r>
          </a:p>
          <a:p>
            <a:r>
              <a:rPr lang="en-US" dirty="0" smtClean="0">
                <a:hlinkClick r:id="rId4" action="ppaction://hlinksldjump"/>
              </a:rPr>
              <a:t>f2py</a:t>
            </a:r>
            <a:endParaRPr lang="en-US" dirty="0" smtClean="0"/>
          </a:p>
          <a:p>
            <a:pPr lvl="1"/>
            <a:r>
              <a:rPr lang="en-US" dirty="0" smtClean="0"/>
              <a:t>Fortran 90/95, some 2003</a:t>
            </a:r>
          </a:p>
          <a:p>
            <a:pPr lvl="1"/>
            <a:r>
              <a:rPr lang="en-US" dirty="0" smtClean="0"/>
              <a:t>Quite straightforward</a:t>
            </a:r>
          </a:p>
          <a:p>
            <a:r>
              <a:rPr lang="en-US" dirty="0" smtClean="0"/>
              <a:t>BOOST</a:t>
            </a:r>
          </a:p>
          <a:p>
            <a:pPr lvl="1"/>
            <a:r>
              <a:rPr lang="en-US" dirty="0" smtClean="0"/>
              <a:t>Two-way integration between C++ and Python</a:t>
            </a:r>
          </a:p>
          <a:p>
            <a:pPr lvl="1"/>
            <a:r>
              <a:rPr lang="en-US" dirty="0" smtClean="0"/>
              <a:t>May be overkill, harder to use, let's not go there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numexpr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operation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arithmetic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15421" y="2354301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numexpr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masked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('where(a &gt; 0.5, 1.0, -1.0)')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3235" y="3626521"/>
            <a:ext cx="39837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single core: 10 % faster than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np.where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421" y="4412415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('3*a + b*c**3')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5245956"/>
            <a:ext cx="3633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single core: 22 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en-US" dirty="0" smtClean="0"/>
              <a:t> faster than </a:t>
            </a:r>
            <a:r>
              <a:rPr lang="en-US" dirty="0" err="1" smtClean="0"/>
              <a:t>numpy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6216" y="1899491"/>
            <a:ext cx="2202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1000 </a:t>
            </a:r>
            <a:r>
              <a:rPr lang="en-US" dirty="0" smtClean="0">
                <a:sym typeface="Symbol" panose="05050102010706020507" pitchFamily="18" charset="2"/>
              </a:rPr>
              <a:t></a:t>
            </a:r>
            <a:r>
              <a:rPr lang="en-US" dirty="0" smtClean="0"/>
              <a:t> 1000 matrices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5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map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logistic map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shared library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ibmy_stuff.so: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</a:t>
            </a:r>
            <a:r>
              <a:rPr lang="en-US" sz="2000" dirty="0" err="1" smtClean="0"/>
              <a:t>gcc</a:t>
            </a:r>
            <a:r>
              <a:rPr lang="en-US" sz="2000" dirty="0" smtClean="0"/>
              <a:t> 4.6+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the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 smtClean="0"/>
              <a:t>Best to do with C main function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Better: write some unit test (</a:t>
            </a:r>
            <a:r>
              <a:rPr lang="en-US" sz="2400" dirty="0" err="1" smtClean="0"/>
              <a:t>CUnit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Best done in C!</a:t>
            </a:r>
            <a:endParaRPr lang="en-US" sz="2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library from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Simplest option: using </a:t>
            </a:r>
            <a:r>
              <a:rPr lang="en-US" dirty="0" err="1" smtClean="0"/>
              <a:t>ctypes</a:t>
            </a:r>
            <a:r>
              <a:rPr lang="en-US" dirty="0" smtClean="0"/>
              <a:t> in 4 easy steps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ctypes</a:t>
            </a:r>
            <a:r>
              <a:rPr lang="en-US" dirty="0" smtClean="0"/>
              <a:t> module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Load shared library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(0.5, 3.2, 1000))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log_map.py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types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/>
                <a:gridCol w="2914884"/>
                <a:gridCol w="1901011"/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 smtClean="0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structures: points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 (p1.y - p2.y)*(p1.y - p2.y));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structures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arrays: statistics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&amp;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Intel distribution for Python</a:t>
            </a:r>
          </a:p>
          <a:p>
            <a:pPr lvl="1"/>
            <a:r>
              <a:rPr lang="en-US" dirty="0" smtClean="0"/>
              <a:t>stand-alone installer</a:t>
            </a:r>
          </a:p>
          <a:p>
            <a:pPr lvl="1"/>
            <a:r>
              <a:rPr lang="en-US" dirty="0" err="1" smtClean="0"/>
              <a:t>conda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Optimized libraries, e.g.,</a:t>
            </a:r>
          </a:p>
          <a:p>
            <a:pPr lvl="1"/>
            <a:r>
              <a:rPr lang="en-US" dirty="0" err="1" smtClean="0"/>
              <a:t>numpy</a:t>
            </a:r>
            <a:r>
              <a:rPr lang="en-US" dirty="0" smtClean="0"/>
              <a:t> optimization/extensions, e.g., </a:t>
            </a:r>
            <a:r>
              <a:rPr lang="en-US" dirty="0" err="1" smtClean="0"/>
              <a:t>numpy.random_intel</a:t>
            </a:r>
            <a:endParaRPr lang="en-US" dirty="0" smtClean="0"/>
          </a:p>
          <a:p>
            <a:pPr lvl="1"/>
            <a:r>
              <a:rPr lang="en-US" dirty="0" smtClean="0"/>
              <a:t>thread scheduling with TBB</a:t>
            </a:r>
          </a:p>
          <a:p>
            <a:pPr lvl="1"/>
            <a:r>
              <a:rPr lang="en-US" dirty="0" smtClean="0"/>
              <a:t>optimized mpi4py using Intel MPI</a:t>
            </a:r>
          </a:p>
          <a:p>
            <a:pPr lvl="1"/>
            <a:r>
              <a:rPr lang="en-US" dirty="0" smtClean="0"/>
              <a:t>optimized </a:t>
            </a:r>
            <a:r>
              <a:rPr lang="en-US" dirty="0" err="1" smtClean="0"/>
              <a:t>scikit</a:t>
            </a:r>
            <a:r>
              <a:rPr lang="en-US" dirty="0" smtClean="0"/>
              <a:t>-learn through </a:t>
            </a:r>
            <a:r>
              <a:rPr lang="en-US" dirty="0" err="1" smtClean="0"/>
              <a:t>pyDAAL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2989736"/>
            <a:ext cx="583264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--add channels  intel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install  intelpython3_full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arrays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_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lib =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Varies with data size,</a:t>
            </a:r>
            <a:br>
              <a:rPr lang="en-US" sz="2000" dirty="0" smtClean="0"/>
            </a:br>
            <a:r>
              <a:rPr lang="en-US" sz="2000" dirty="0" smtClean="0"/>
              <a:t>hence wrapper function</a:t>
            </a:r>
            <a:br>
              <a:rPr lang="en-US" sz="2000" dirty="0" smtClean="0"/>
            </a:br>
            <a:r>
              <a:rPr lang="en-US" sz="2000" dirty="0" smtClean="0"/>
              <a:t>to set type to right size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_double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* n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the math…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8331127" cy="3539430"/>
            <a:chOff x="691677" y="1252504"/>
            <a:chExt cx="8331127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8331127" cy="35394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print('mean 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format(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                                                        </a:t>
              </a:r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))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2142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types</a:t>
            </a:r>
            <a:r>
              <a:rPr lang="en-US" dirty="0" smtClean="0"/>
              <a:t>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Interacting with C and C shared libraries is relatively straightforward</a:t>
            </a:r>
          </a:p>
          <a:p>
            <a:r>
              <a:rPr lang="en-US" dirty="0" smtClean="0"/>
              <a:t>Proper data type mapping helps a lot</a:t>
            </a:r>
          </a:p>
          <a:p>
            <a:pPr lvl="1"/>
            <a:r>
              <a:rPr lang="en-US" dirty="0" smtClean="0"/>
              <a:t>Map C structures to Python classes (inherit 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Arrays are a nuisance</a:t>
            </a:r>
          </a:p>
          <a:p>
            <a:pPr lvl="1"/>
            <a:r>
              <a:rPr lang="en-US" dirty="0" smtClean="0"/>
              <a:t>Write wrapper function that constructs and assigns the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&amp; C++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class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3305824"/>
            <a:ext cx="6939720" cy="3416320"/>
            <a:chOff x="691677" y="1541691"/>
            <a:chExt cx="6939720" cy="341632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939720" cy="3416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Point::Point(double x, double y)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this-&gt;x =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this-&gt;y =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q)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));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8898" y="4604931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point.cxx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9592" y="1394360"/>
            <a:ext cx="6939720" cy="1754326"/>
            <a:chOff x="691677" y="1412776"/>
            <a:chExt cx="6939720" cy="175432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93972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q);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};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47823" y="281180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SWIG interface file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an interface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Python module name: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Needs not be identical</a:t>
              </a:r>
              <a:br>
                <a:rPr lang="en-US" dirty="0" smtClean="0">
                  <a:cs typeface="Courier New" pitchFamily="49" charset="0"/>
                </a:rPr>
              </a:br>
              <a:r>
                <a:rPr lang="en-US" dirty="0" smtClean="0">
                  <a:cs typeface="Courier New" pitchFamily="49" charset="0"/>
                </a:rPr>
                <a:t>to C++ class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swig  -python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Creates: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shared library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g++  -O2  -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/include/python3.6  \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369856"/>
            <a:ext cx="7904728" cy="5355312"/>
            <a:chOff x="441028" y="1233494"/>
            <a:chExt cx="790472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90472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/include/python3.6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LIBS = -lpython3.6 -lm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$(CXX) $(CXXFLAGS) $(CPPFLAGS) -shared  -o $@ 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             $(OBJS) $(LDFLAGS) $(LIBS)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.o: %.cxx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$(CXX) $(CXXFLAGS)  -o $@  -c  $&lt;</a:t>
              </a:r>
            </a:p>
            <a:p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	swig  -python  -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580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Header file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Stats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 smtClean="0"/>
                <a:t> Python function</a:t>
              </a:r>
              <a:br>
                <a:rPr lang="en-US" sz="2000" dirty="0" smtClean="0"/>
              </a:br>
              <a:r>
                <a:rPr lang="en-US" sz="2000" dirty="0" smtClean="0"/>
                <a:t>creates array of C </a:t>
              </a:r>
              <a:r>
                <a:rPr lang="en-US" sz="2000" dirty="0" smtClean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range(n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 pitchFamily="49" charset="0"/>
                  <a:cs typeface="Courier New" pitchFamily="49" charset="0"/>
                </a:rPr>
                <a:t>compute_stats.py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4346</TotalTime>
  <Words>9866</Words>
  <Application>Microsoft Office PowerPoint</Application>
  <PresentationFormat>On-screen Show (4:3)</PresentationFormat>
  <Paragraphs>2653</Paragraphs>
  <Slides>210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210</vt:i4>
      </vt:variant>
    </vt:vector>
  </HeadingPairs>
  <TitlesOfParts>
    <vt:vector size="219" baseType="lpstr">
      <vt:lpstr>Arial</vt:lpstr>
      <vt:lpstr>Calibri</vt:lpstr>
      <vt:lpstr>Calibri Light</vt:lpstr>
      <vt:lpstr>Cambria Math</vt:lpstr>
      <vt:lpstr>Courier New</vt:lpstr>
      <vt:lpstr>Symbol</vt:lpstr>
      <vt:lpstr>Tahoma</vt:lpstr>
      <vt:lpstr>Office Theme</vt:lpstr>
      <vt:lpstr>Equation</vt:lpstr>
      <vt:lpstr>Python &amp; HPC</vt:lpstr>
      <vt:lpstr>General considerations</vt:lpstr>
      <vt:lpstr>Out of the box</vt:lpstr>
      <vt:lpstr>Python performance</vt:lpstr>
      <vt:lpstr>Libraries for numeric computation</vt:lpstr>
      <vt:lpstr>Python using numpy</vt:lpstr>
      <vt:lpstr>numpy &amp; numexpr</vt:lpstr>
      <vt:lpstr>numexpr examples</vt:lpstr>
      <vt:lpstr>Intel &amp; Python</vt:lpstr>
      <vt:lpstr>Alternative interpreter</vt:lpstr>
      <vt:lpstr>Further reading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numba to speed up Python</vt:lpstr>
      <vt:lpstr>Motivation</vt:lpstr>
      <vt:lpstr>numba</vt:lpstr>
      <vt:lpstr>Motivating example: timings</vt:lpstr>
      <vt:lpstr>Motivating example: code</vt:lpstr>
      <vt:lpstr>Does it always work?</vt:lpstr>
      <vt:lpstr>Does it always work: timings?</vt:lpstr>
      <vt:lpstr>Eager JIT</vt:lpstr>
      <vt:lpstr>Type mapping</vt:lpstr>
      <vt:lpstr>numpy ufunc</vt:lpstr>
      <vt:lpstr>ufunc example</vt:lpstr>
      <vt:lpstr>numba conclusions</vt:lpstr>
      <vt:lpstr>Cython to speed up Python</vt:lpstr>
      <vt:lpstr>Motivating example</vt:lpstr>
      <vt:lpstr>Motivation</vt:lpstr>
      <vt:lpstr>Cython</vt:lpstr>
      <vt:lpstr>Motivating example: timings</vt:lpstr>
      <vt:lpstr>Motivating example: code</vt:lpstr>
      <vt:lpstr>Motivating example: setup.py, building &amp; using</vt:lpstr>
      <vt:lpstr>Profiling</vt:lpstr>
      <vt:lpstr>Cython &amp; cProfile</vt:lpstr>
      <vt:lpstr>Switching on profiling</vt:lpstr>
      <vt:lpstr>Where to start?</vt:lpstr>
      <vt:lpstr>Types</vt:lpstr>
      <vt:lpstr>C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Functions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Multithreading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Code organization</vt:lpstr>
      <vt:lpstr>File types and import</vt:lpstr>
      <vt:lpstr>Declaration/implementation</vt:lpstr>
      <vt:lpstr>Conclusions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futures</vt:lpstr>
      <vt:lpstr>Pools again</vt:lpstr>
      <vt:lpstr>Future objects</vt:lpstr>
      <vt:lpstr> from the future</vt:lpstr>
      <vt:lpstr>Conclusions</vt:lpstr>
      <vt:lpstr>Multicore conclusions</vt:lpstr>
      <vt:lpstr>Dask for out-of-core &amp; distributed computing</vt:lpstr>
      <vt:lpstr>Motivation</vt:lpstr>
      <vt:lpstr>Out of core computation</vt:lpstr>
      <vt:lpstr>Dask solution</vt:lpstr>
      <vt:lpstr>Efficiency</vt:lpstr>
      <vt:lpstr>Data structures</vt:lpstr>
      <vt:lpstr>Dask: distributed computing</vt:lpstr>
      <vt:lpstr>Setting up &amp; executing</vt:lpstr>
      <vt:lpstr>Dask client</vt:lpstr>
      <vt:lpstr>Dask &amp; futures</vt:lpstr>
      <vt:lpstr>Dask conclusions</vt:lpstr>
      <vt:lpstr>References</vt:lpstr>
      <vt:lpstr>Distributed programming with Python using mpi4py</vt:lpstr>
      <vt:lpstr>Introduction</vt:lpstr>
      <vt:lpstr>Motivation</vt:lpstr>
      <vt:lpstr>What is MPI?</vt:lpstr>
      <vt:lpstr>Usage of MPI</vt:lpstr>
      <vt:lpstr>Hardware characteristics</vt:lpstr>
      <vt:lpstr>Programming model</vt:lpstr>
      <vt:lpstr>Process identification &amp; default communicator</vt:lpstr>
      <vt:lpstr>Hello world</vt:lpstr>
      <vt:lpstr>Communicators</vt:lpstr>
      <vt:lpstr>Hello again</vt:lpstr>
      <vt:lpstr>Communication of Python objects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Efficient communication</vt:lpstr>
      <vt:lpstr>Data types</vt:lpstr>
      <vt:lpstr>comm.Ssend/comm.Recv</vt:lpstr>
      <vt:lpstr>comm.Reduce</vt:lpstr>
      <vt:lpstr>Limitations</vt:lpstr>
      <vt:lpstr>Topology</vt:lpstr>
      <vt:lpstr>Topology</vt:lpstr>
      <vt:lpstr>comm.Create_cart</vt:lpstr>
      <vt:lpstr>Coordinates</vt:lpstr>
      <vt:lpstr>Halo exchange</vt:lpstr>
      <vt:lpstr>Halo exchange &amp; comm.Sendrecv</vt:lpstr>
      <vt:lpstr>Non-blocking communication</vt:lpstr>
      <vt:lpstr>Why the wait?</vt:lpstr>
      <vt:lpstr>comm.isend/comm.irecv &amp; wait</vt:lpstr>
      <vt:lpstr>Outlook &amp; conclusions</vt:lpstr>
      <vt:lpstr>Much more…</vt:lpstr>
      <vt:lpstr>Pitfalls</vt:lpstr>
      <vt:lpstr>mpi4py Conclusions</vt:lpstr>
      <vt:lpstr>pyspark</vt:lpstr>
      <vt:lpstr>Introduction</vt:lpstr>
      <vt:lpstr>The issue…</vt:lpstr>
      <vt:lpstr>The solution, take 1: Hadoop</vt:lpstr>
      <vt:lpstr>Problems</vt:lpstr>
      <vt:lpstr>The solution, take 2: Spark</vt:lpstr>
      <vt:lpstr>Architecture</vt:lpstr>
      <vt:lpstr>RDDs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Shared variables</vt:lpstr>
      <vt:lpstr>Broadcast variables</vt:lpstr>
      <vt:lpstr>Accumulators</vt:lpstr>
      <vt:lpstr>Performance caveats</vt:lpstr>
      <vt:lpstr>Seems simple?</vt:lpstr>
      <vt:lpstr>Shuffle</vt:lpstr>
      <vt:lpstr>Caching</vt:lpstr>
      <vt:lpstr>Outlook &amp; conclusions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110</cp:revision>
  <dcterms:created xsi:type="dcterms:W3CDTF">2016-03-16T14:21:03Z</dcterms:created>
  <dcterms:modified xsi:type="dcterms:W3CDTF">2017-11-07T09:14:30Z</dcterms:modified>
</cp:coreProperties>
</file>