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  <p:sldId id="258" r:id="rId7"/>
    <p:sldId id="261" r:id="rId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26D-DB64-4BA0-82BA-59C29F46B0C7}" type="datetimeFigureOut">
              <a:rPr lang="nl-BE" smtClean="0"/>
              <a:t>25/03/2015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2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26D-DB64-4BA0-82BA-59C29F46B0C7}" type="datetimeFigureOut">
              <a:rPr lang="nl-BE" smtClean="0"/>
              <a:t>25/03/2015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4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26D-DB64-4BA0-82BA-59C29F46B0C7}" type="datetimeFigureOut">
              <a:rPr lang="nl-BE" smtClean="0"/>
              <a:t>25/03/2015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1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26D-DB64-4BA0-82BA-59C29F46B0C7}" type="datetimeFigureOut">
              <a:rPr lang="nl-BE" smtClean="0"/>
              <a:t>25/03/2015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2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26D-DB64-4BA0-82BA-59C29F46B0C7}" type="datetimeFigureOut">
              <a:rPr lang="nl-BE" smtClean="0"/>
              <a:t>25/03/2015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26D-DB64-4BA0-82BA-59C29F46B0C7}" type="datetimeFigureOut">
              <a:rPr lang="nl-BE" smtClean="0"/>
              <a:t>25/03/2015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3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26D-DB64-4BA0-82BA-59C29F46B0C7}" type="datetimeFigureOut">
              <a:rPr lang="nl-BE" smtClean="0"/>
              <a:t>25/03/2015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8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26D-DB64-4BA0-82BA-59C29F46B0C7}" type="datetimeFigureOut">
              <a:rPr lang="nl-BE" smtClean="0"/>
              <a:t>25/03/2015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26D-DB64-4BA0-82BA-59C29F46B0C7}" type="datetimeFigureOut">
              <a:rPr lang="nl-BE" smtClean="0"/>
              <a:t>25/03/2015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1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26D-DB64-4BA0-82BA-59C29F46B0C7}" type="datetimeFigureOut">
              <a:rPr lang="nl-BE" smtClean="0"/>
              <a:t>25/03/2015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0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26D-DB64-4BA0-82BA-59C29F46B0C7}" type="datetimeFigureOut">
              <a:rPr lang="nl-BE" smtClean="0"/>
              <a:t>25/03/2015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10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7626D-DB64-4BA0-82BA-59C29F46B0C7}" type="datetimeFigureOut">
              <a:rPr lang="nl-BE" smtClean="0"/>
              <a:t>25/03/2015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0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Fortran for the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474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format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464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20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Convention: type based on first character of variable name</a:t>
            </a:r>
          </a:p>
          <a:p>
            <a:pPr lvl="1"/>
            <a:r>
              <a:rPr lang="en-US" dirty="0" smtClean="0"/>
              <a:t>'</a:t>
            </a:r>
            <a:r>
              <a:rPr lang="en-US" dirty="0" err="1" smtClean="0"/>
              <a:t>i</a:t>
            </a:r>
            <a:r>
              <a:rPr lang="en-US" dirty="0" smtClean="0"/>
              <a:t>' to 'p':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en-US" dirty="0" smtClean="0"/>
              <a:t>'a' to 'h', 'q' to 'z':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r>
              <a:rPr lang="en-US" dirty="0" smtClean="0"/>
              <a:t>Advantage: saves typing: no need to declare variables</a:t>
            </a:r>
          </a:p>
          <a:p>
            <a:r>
              <a:rPr lang="en-US" dirty="0" smtClean="0"/>
              <a:t>Disadvantage: no need to declare variables</a:t>
            </a:r>
          </a:p>
          <a:p>
            <a:pPr lvl="1"/>
            <a:r>
              <a:rPr lang="en-US" dirty="0" smtClean="0"/>
              <a:t>mistakes likely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930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implicits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variables </a:t>
            </a:r>
            <a:r>
              <a:rPr lang="en-US" i="1" dirty="0" smtClean="0">
                <a:cs typeface="Courier New" panose="02070309020205020404" pitchFamily="49" charset="0"/>
              </a:rPr>
              <a:t>must</a:t>
            </a:r>
            <a:r>
              <a:rPr lang="en-US" dirty="0" smtClean="0">
                <a:cs typeface="Courier New" panose="02070309020205020404" pitchFamily="49" charset="0"/>
              </a:rPr>
              <a:t> be declared explicitly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4293096"/>
            <a:ext cx="4176464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MODULE </a:t>
            </a:r>
            <a:r>
              <a:rPr lang="en-US" dirty="0" err="1" smtClean="0"/>
              <a:t>math_funcs</a:t>
            </a:r>
            <a:endParaRPr lang="en-US" dirty="0" smtClean="0"/>
          </a:p>
          <a:p>
            <a:r>
              <a:rPr lang="en-US" dirty="0" smtClean="0"/>
              <a:t>    USE </a:t>
            </a:r>
            <a:r>
              <a:rPr lang="en-US" dirty="0" err="1" smtClean="0"/>
              <a:t>iso_fortran_env</a:t>
            </a:r>
            <a:endParaRPr lang="en-US" dirty="0" smtClean="0"/>
          </a:p>
          <a:p>
            <a:r>
              <a:rPr lang="en-US" dirty="0" smtClean="0"/>
              <a:t>   IMPLICIT NONE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END MODULE </a:t>
            </a:r>
            <a:r>
              <a:rPr lang="en-US" dirty="0" err="1" smtClean="0"/>
              <a:t>math_funcs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5280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90 versus Fortran 95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4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INTEGER*4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INTEGER(KIND=4)</a:t>
            </a:r>
          </a:p>
          <a:p>
            <a:pPr lvl="1"/>
            <a:r>
              <a:rPr lang="en-US" dirty="0" smtClean="0"/>
              <a:t>8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INTEGER*8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INTEGER(KIND=8)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/>
              <a:t>single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REAL(KIND=4)</a:t>
            </a:r>
          </a:p>
          <a:p>
            <a:pPr lvl="1"/>
            <a:r>
              <a:rPr lang="en-US" dirty="0" smtClean="0"/>
              <a:t>double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REAL(KIND=8)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3420" y="5589240"/>
            <a:ext cx="31051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Still not portable!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59797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independence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</a:p>
          <a:p>
            <a:pPr lvl="1"/>
            <a:r>
              <a:rPr lang="en-US" dirty="0" smtClean="0"/>
              <a:t>SELECT_INT_KIND(r=…)</a:t>
            </a:r>
          </a:p>
          <a:p>
            <a:pPr lvl="1"/>
            <a:r>
              <a:rPr lang="en-US" dirty="0" smtClean="0"/>
              <a:t>SELECT_REAL_KIND(p=…, r=…)</a:t>
            </a:r>
          </a:p>
          <a:p>
            <a:r>
              <a:rPr lang="en-US" dirty="0" smtClean="0"/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9792" y="3429000"/>
            <a:ext cx="61206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IMPLICIT NONE</a:t>
            </a:r>
          </a:p>
          <a:p>
            <a:r>
              <a:rPr lang="en-US" sz="1600" dirty="0" smtClean="0"/>
              <a:t>INTEGER, PARAMETER :: </a:t>
            </a:r>
            <a:r>
              <a:rPr lang="en-US" sz="1600" dirty="0" err="1" smtClean="0"/>
              <a:t>sp</a:t>
            </a:r>
            <a:r>
              <a:rPr lang="en-US" sz="1600" dirty="0" smtClean="0"/>
              <a:t> = SELECTED_REAL_KIND(p=6, r=30), &amp;</a:t>
            </a:r>
          </a:p>
          <a:p>
            <a:r>
              <a:rPr lang="en-US" sz="1600" dirty="0" smtClean="0"/>
              <a:t>                                           </a:t>
            </a:r>
            <a:r>
              <a:rPr lang="en-US" sz="1600" dirty="0" err="1" smtClean="0"/>
              <a:t>dp</a:t>
            </a:r>
            <a:r>
              <a:rPr lang="en-US" sz="1600" dirty="0" smtClean="0"/>
              <a:t> = </a:t>
            </a:r>
            <a:r>
              <a:rPr lang="en-US" sz="1600" dirty="0" smtClean="0"/>
              <a:t>SELECTED_REAL_KIND </a:t>
            </a:r>
            <a:r>
              <a:rPr lang="en-US" sz="1600" dirty="0" smtClean="0"/>
              <a:t>(p=12, r=100), &amp;</a:t>
            </a:r>
          </a:p>
          <a:p>
            <a:r>
              <a:rPr lang="en-US" sz="1600" dirty="0" smtClean="0"/>
              <a:t>                                    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= </a:t>
            </a:r>
            <a:r>
              <a:rPr lang="en-US" sz="1600" dirty="0" smtClean="0"/>
              <a:t>SELECTED_INT_KIND</a:t>
            </a:r>
            <a:r>
              <a:rPr lang="en-US" sz="1600" dirty="0" smtClean="0"/>
              <a:t> (r=8), &amp;</a:t>
            </a:r>
          </a:p>
          <a:p>
            <a:r>
              <a:rPr lang="en-US" sz="1600" dirty="0" smtClean="0"/>
              <a:t>                                           long = </a:t>
            </a:r>
            <a:r>
              <a:rPr lang="en-US" sz="1600" dirty="0" smtClean="0"/>
              <a:t>SELECTED_INT_KIND(r=20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REAL(KIND=</a:t>
            </a:r>
            <a:r>
              <a:rPr lang="en-US" sz="1600" dirty="0" err="1" smtClean="0"/>
              <a:t>sp</a:t>
            </a:r>
            <a:r>
              <a:rPr lang="en-US" sz="1600" dirty="0" smtClean="0"/>
              <a:t>) :: x</a:t>
            </a:r>
          </a:p>
          <a:p>
            <a:r>
              <a:rPr lang="en-US" sz="1600" dirty="0" smtClean="0"/>
              <a:t>REAL(KIND=</a:t>
            </a:r>
            <a:r>
              <a:rPr lang="en-US" sz="1600" dirty="0" err="1" smtClean="0"/>
              <a:t>dp</a:t>
            </a:r>
            <a:r>
              <a:rPr lang="en-US" sz="1600" dirty="0" smtClean="0"/>
              <a:t>) :: y</a:t>
            </a:r>
          </a:p>
          <a:p>
            <a:r>
              <a:rPr lang="en-US" sz="1600" dirty="0" smtClean="0"/>
              <a:t>INTEGER(KIND=</a:t>
            </a:r>
            <a:r>
              <a:rPr lang="en-US" sz="1600" dirty="0" err="1" smtClean="0"/>
              <a:t>int</a:t>
            </a:r>
            <a:r>
              <a:rPr lang="en-US" sz="1600" dirty="0" smtClean="0"/>
              <a:t>) :: m</a:t>
            </a:r>
          </a:p>
          <a:p>
            <a:r>
              <a:rPr lang="en-US" sz="1600" dirty="0" smtClean="0"/>
              <a:t>INTEGER(KIND=long) :: n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x = 1.0</a:t>
            </a:r>
            <a:r>
              <a:rPr lang="en-US" sz="1600" b="1" dirty="0" smtClean="0">
                <a:solidFill>
                  <a:srgbClr val="C00000"/>
                </a:solidFill>
              </a:rPr>
              <a:t>_sp</a:t>
            </a:r>
            <a:r>
              <a:rPr lang="en-US" sz="1600" dirty="0" smtClean="0"/>
              <a:t>/3.0</a:t>
            </a:r>
            <a:r>
              <a:rPr lang="en-US" sz="1600" b="1" dirty="0" smtClean="0">
                <a:solidFill>
                  <a:srgbClr val="C00000"/>
                </a:solidFill>
              </a:rPr>
              <a:t>_sp</a:t>
            </a:r>
          </a:p>
          <a:p>
            <a:r>
              <a:rPr lang="en-US" sz="1600" dirty="0" smtClean="0"/>
              <a:t>n = 2</a:t>
            </a:r>
            <a:r>
              <a:rPr lang="en-US" sz="1600" b="1" dirty="0" smtClean="0">
                <a:solidFill>
                  <a:srgbClr val="C00000"/>
                </a:solidFill>
              </a:rPr>
              <a:t>_long</a:t>
            </a:r>
            <a:r>
              <a:rPr lang="en-US" sz="1600" dirty="0" smtClean="0"/>
              <a:t>**40</a:t>
            </a:r>
            <a:r>
              <a:rPr lang="en-US" sz="1600" b="1" dirty="0" smtClean="0">
                <a:solidFill>
                  <a:srgbClr val="C00000"/>
                </a:solidFill>
              </a:rPr>
              <a:t>_lon</a:t>
            </a:r>
            <a:r>
              <a:rPr lang="en-US" sz="1600" dirty="0" smtClean="0"/>
              <a:t>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07704" y="1403484"/>
            <a:ext cx="3418308" cy="1233428"/>
            <a:chOff x="1907704" y="1403484"/>
            <a:chExt cx="3418308" cy="1233428"/>
          </a:xfrm>
        </p:grpSpPr>
        <p:sp>
          <p:nvSpPr>
            <p:cNvPr id="5" name="Rounded Rectangle 4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907704" y="1403484"/>
                  <a:ext cx="3418308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integer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7704" y="1403484"/>
                  <a:ext cx="341830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421" t="-6349" b="-222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>
              <a:off x="3616858" y="1772816"/>
              <a:ext cx="811126" cy="5040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292080" y="2204864"/>
            <a:ext cx="3776430" cy="936104"/>
            <a:chOff x="4283968" y="1700808"/>
            <a:chExt cx="3776430" cy="936104"/>
          </a:xfrm>
        </p:grpSpPr>
        <p:sp>
          <p:nvSpPr>
            <p:cNvPr id="11" name="Rounded Rectangle 10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04048" y="1700808"/>
                  <a:ext cx="3056350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</a:t>
                  </a:r>
                  <a:r>
                    <a:rPr lang="en-US" dirty="0" err="1" smtClean="0">
                      <a:solidFill>
                        <a:srgbClr val="C00000"/>
                      </a:solidFill>
                    </a:rPr>
                    <a:t>realof</a:t>
                  </a:r>
                  <a:r>
                    <a:rPr lang="en-US" dirty="0" smtClean="0">
                      <a:solidFill>
                        <a:srgbClr val="C00000"/>
                      </a:solidFill>
                    </a:rPr>
                    <a:t>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1700808"/>
                  <a:ext cx="305635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89" t="-6452" b="-2419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1"/>
              <a:endCxn id="11" idx="0"/>
            </p:cNvCxnSpPr>
            <p:nvPr/>
          </p:nvCxnSpPr>
          <p:spPr>
            <a:xfrm flipH="1">
              <a:off x="4427984" y="1885474"/>
              <a:ext cx="57606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572000" y="1628800"/>
            <a:ext cx="4245154" cy="1506415"/>
            <a:chOff x="3851920" y="1700808"/>
            <a:chExt cx="4245154" cy="1506415"/>
          </a:xfrm>
        </p:grpSpPr>
        <p:sp>
          <p:nvSpPr>
            <p:cNvPr id="16" name="Rounded Rectangle 15"/>
            <p:cNvSpPr/>
            <p:nvPr/>
          </p:nvSpPr>
          <p:spPr>
            <a:xfrm>
              <a:off x="3851920" y="2847183"/>
              <a:ext cx="288032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04048" y="1700808"/>
              <a:ext cx="309302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precision: store at least </a:t>
              </a:r>
              <a:r>
                <a:rPr lang="en-US" i="1" dirty="0" smtClean="0">
                  <a:solidFill>
                    <a:srgbClr val="00B050"/>
                  </a:solidFill>
                </a:rPr>
                <a:t>p</a:t>
              </a:r>
              <a:r>
                <a:rPr lang="en-US" dirty="0" smtClean="0">
                  <a:solidFill>
                    <a:srgbClr val="00B050"/>
                  </a:solidFill>
                </a:rPr>
                <a:t> digits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0"/>
            </p:cNvCxnSpPr>
            <p:nvPr/>
          </p:nvCxnSpPr>
          <p:spPr>
            <a:xfrm flipH="1">
              <a:off x="3995936" y="1885474"/>
              <a:ext cx="1008112" cy="9617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8164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240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Fortran for the 21st century</vt:lpstr>
      <vt:lpstr>Code format</vt:lpstr>
      <vt:lpstr>Datatypes</vt:lpstr>
      <vt:lpstr>Implicit types</vt:lpstr>
      <vt:lpstr>No implicits</vt:lpstr>
      <vt:lpstr>Fortran 90 versus Fortran 95</vt:lpstr>
      <vt:lpstr>Platform independence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the 21st century</dc:title>
  <dc:creator>Geert Jan Bex</dc:creator>
  <cp:lastModifiedBy>Geert Jan Bex</cp:lastModifiedBy>
  <cp:revision>6</cp:revision>
  <dcterms:created xsi:type="dcterms:W3CDTF">2015-03-25T05:43:07Z</dcterms:created>
  <dcterms:modified xsi:type="dcterms:W3CDTF">2015-03-25T07:33:42Z</dcterms:modified>
</cp:coreProperties>
</file>