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notesSlides/notesSlide2.xml" ContentType="application/vnd.openxmlformats-officedocument.presentationml.notesSlide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2"/>
  </p:notesMasterIdLst>
  <p:sldIdLst>
    <p:sldId id="257" r:id="rId2"/>
    <p:sldId id="285" r:id="rId3"/>
    <p:sldId id="338" r:id="rId4"/>
    <p:sldId id="339" r:id="rId5"/>
    <p:sldId id="340" r:id="rId6"/>
    <p:sldId id="323" r:id="rId7"/>
    <p:sldId id="258" r:id="rId8"/>
    <p:sldId id="347" r:id="rId9"/>
    <p:sldId id="348" r:id="rId10"/>
    <p:sldId id="377" r:id="rId11"/>
    <p:sldId id="349" r:id="rId12"/>
    <p:sldId id="350" r:id="rId13"/>
    <p:sldId id="351" r:id="rId14"/>
    <p:sldId id="352" r:id="rId15"/>
    <p:sldId id="353" r:id="rId16"/>
    <p:sldId id="354" r:id="rId17"/>
    <p:sldId id="363" r:id="rId18"/>
    <p:sldId id="364" r:id="rId19"/>
    <p:sldId id="365" r:id="rId20"/>
    <p:sldId id="355" r:id="rId21"/>
    <p:sldId id="366" r:id="rId22"/>
    <p:sldId id="412" r:id="rId23"/>
    <p:sldId id="362" r:id="rId24"/>
    <p:sldId id="395" r:id="rId25"/>
    <p:sldId id="356" r:id="rId26"/>
    <p:sldId id="361" r:id="rId27"/>
    <p:sldId id="398" r:id="rId28"/>
    <p:sldId id="359" r:id="rId29"/>
    <p:sldId id="394" r:id="rId30"/>
    <p:sldId id="357" r:id="rId31"/>
    <p:sldId id="358" r:id="rId32"/>
    <p:sldId id="396" r:id="rId33"/>
    <p:sldId id="393" r:id="rId34"/>
    <p:sldId id="397" r:id="rId35"/>
    <p:sldId id="399" r:id="rId36"/>
    <p:sldId id="400" r:id="rId37"/>
    <p:sldId id="401" r:id="rId38"/>
    <p:sldId id="360" r:id="rId39"/>
    <p:sldId id="402" r:id="rId40"/>
    <p:sldId id="403" r:id="rId41"/>
    <p:sldId id="404" r:id="rId42"/>
    <p:sldId id="405" r:id="rId43"/>
    <p:sldId id="406" r:id="rId44"/>
    <p:sldId id="407" r:id="rId45"/>
    <p:sldId id="408" r:id="rId46"/>
    <p:sldId id="304" r:id="rId47"/>
    <p:sldId id="305" r:id="rId48"/>
    <p:sldId id="341" r:id="rId49"/>
    <p:sldId id="342" r:id="rId50"/>
    <p:sldId id="343" r:id="rId51"/>
    <p:sldId id="322" r:id="rId52"/>
    <p:sldId id="334" r:id="rId53"/>
    <p:sldId id="489" r:id="rId54"/>
    <p:sldId id="484" r:id="rId55"/>
    <p:sldId id="485" r:id="rId56"/>
    <p:sldId id="486" r:id="rId57"/>
    <p:sldId id="487" r:id="rId58"/>
    <p:sldId id="325" r:id="rId59"/>
    <p:sldId id="306" r:id="rId60"/>
    <p:sldId id="307" r:id="rId61"/>
    <p:sldId id="410" r:id="rId62"/>
    <p:sldId id="308" r:id="rId63"/>
    <p:sldId id="309" r:id="rId64"/>
    <p:sldId id="310" r:id="rId65"/>
    <p:sldId id="311" r:id="rId66"/>
    <p:sldId id="376" r:id="rId67"/>
    <p:sldId id="312" r:id="rId68"/>
    <p:sldId id="313" r:id="rId69"/>
    <p:sldId id="378" r:id="rId70"/>
    <p:sldId id="314" r:id="rId71"/>
    <p:sldId id="315" r:id="rId72"/>
    <p:sldId id="316" r:id="rId73"/>
    <p:sldId id="317" r:id="rId74"/>
    <p:sldId id="318" r:id="rId75"/>
    <p:sldId id="319" r:id="rId76"/>
    <p:sldId id="320" r:id="rId77"/>
    <p:sldId id="321" r:id="rId78"/>
    <p:sldId id="367" r:id="rId79"/>
    <p:sldId id="368" r:id="rId80"/>
    <p:sldId id="369" r:id="rId81"/>
    <p:sldId id="371" r:id="rId82"/>
    <p:sldId id="370" r:id="rId83"/>
    <p:sldId id="372" r:id="rId84"/>
    <p:sldId id="373" r:id="rId85"/>
    <p:sldId id="488" r:id="rId86"/>
    <p:sldId id="385" r:id="rId87"/>
    <p:sldId id="386" r:id="rId88"/>
    <p:sldId id="387" r:id="rId89"/>
    <p:sldId id="388" r:id="rId90"/>
    <p:sldId id="389" r:id="rId91"/>
    <p:sldId id="390" r:id="rId92"/>
    <p:sldId id="392" r:id="rId93"/>
    <p:sldId id="391" r:id="rId94"/>
    <p:sldId id="374" r:id="rId95"/>
    <p:sldId id="375" r:id="rId96"/>
    <p:sldId id="380" r:id="rId97"/>
    <p:sldId id="379" r:id="rId98"/>
    <p:sldId id="381" r:id="rId99"/>
    <p:sldId id="382" r:id="rId100"/>
    <p:sldId id="383" r:id="rId101"/>
    <p:sldId id="384" r:id="rId102"/>
    <p:sldId id="411" r:id="rId103"/>
    <p:sldId id="333" r:id="rId104"/>
    <p:sldId id="409" r:id="rId105"/>
    <p:sldId id="444" r:id="rId106"/>
    <p:sldId id="445" r:id="rId107"/>
    <p:sldId id="446" r:id="rId108"/>
    <p:sldId id="448" r:id="rId109"/>
    <p:sldId id="447" r:id="rId110"/>
    <p:sldId id="449" r:id="rId111"/>
    <p:sldId id="439" r:id="rId112"/>
    <p:sldId id="260" r:id="rId113"/>
    <p:sldId id="261" r:id="rId114"/>
    <p:sldId id="262" r:id="rId115"/>
    <p:sldId id="263" r:id="rId116"/>
    <p:sldId id="264" r:id="rId117"/>
    <p:sldId id="265" r:id="rId118"/>
    <p:sldId id="266" r:id="rId119"/>
    <p:sldId id="267" r:id="rId120"/>
    <p:sldId id="268" r:id="rId121"/>
    <p:sldId id="269" r:id="rId122"/>
    <p:sldId id="270" r:id="rId123"/>
    <p:sldId id="271" r:id="rId124"/>
    <p:sldId id="272" r:id="rId125"/>
    <p:sldId id="273" r:id="rId126"/>
    <p:sldId id="274" r:id="rId127"/>
    <p:sldId id="275" r:id="rId128"/>
    <p:sldId id="302" r:id="rId129"/>
    <p:sldId id="276" r:id="rId130"/>
    <p:sldId id="277" r:id="rId131"/>
    <p:sldId id="278" r:id="rId132"/>
    <p:sldId id="301" r:id="rId133"/>
    <p:sldId id="279" r:id="rId134"/>
    <p:sldId id="280" r:id="rId135"/>
    <p:sldId id="281" r:id="rId136"/>
    <p:sldId id="335" r:id="rId137"/>
    <p:sldId id="282" r:id="rId138"/>
    <p:sldId id="283" r:id="rId139"/>
    <p:sldId id="284" r:id="rId140"/>
    <p:sldId id="303" r:id="rId141"/>
    <p:sldId id="336" r:id="rId142"/>
    <p:sldId id="459" r:id="rId143"/>
    <p:sldId id="460" r:id="rId144"/>
    <p:sldId id="461" r:id="rId145"/>
    <p:sldId id="462" r:id="rId146"/>
    <p:sldId id="469" r:id="rId147"/>
    <p:sldId id="470" r:id="rId148"/>
    <p:sldId id="471" r:id="rId149"/>
    <p:sldId id="480" r:id="rId150"/>
    <p:sldId id="481" r:id="rId151"/>
    <p:sldId id="482" r:id="rId152"/>
    <p:sldId id="483" r:id="rId153"/>
    <p:sldId id="458" r:id="rId154"/>
    <p:sldId id="452" r:id="rId155"/>
    <p:sldId id="455" r:id="rId156"/>
    <p:sldId id="454" r:id="rId157"/>
    <p:sldId id="450" r:id="rId158"/>
    <p:sldId id="451" r:id="rId159"/>
    <p:sldId id="456" r:id="rId160"/>
    <p:sldId id="463" r:id="rId161"/>
    <p:sldId id="468" r:id="rId162"/>
    <p:sldId id="464" r:id="rId163"/>
    <p:sldId id="465" r:id="rId164"/>
    <p:sldId id="466" r:id="rId165"/>
    <p:sldId id="467" r:id="rId166"/>
    <p:sldId id="453" r:id="rId167"/>
    <p:sldId id="457" r:id="rId168"/>
    <p:sldId id="472" r:id="rId169"/>
    <p:sldId id="473" r:id="rId170"/>
    <p:sldId id="474" r:id="rId171"/>
    <p:sldId id="475" r:id="rId172"/>
    <p:sldId id="476" r:id="rId173"/>
    <p:sldId id="478" r:id="rId174"/>
    <p:sldId id="479" r:id="rId175"/>
    <p:sldId id="413" r:id="rId176"/>
    <p:sldId id="414" r:id="rId177"/>
    <p:sldId id="415" r:id="rId178"/>
    <p:sldId id="416" r:id="rId179"/>
    <p:sldId id="417" r:id="rId180"/>
    <p:sldId id="418" r:id="rId181"/>
    <p:sldId id="419" r:id="rId182"/>
    <p:sldId id="420" r:id="rId183"/>
    <p:sldId id="421" r:id="rId184"/>
    <p:sldId id="422" r:id="rId185"/>
    <p:sldId id="426" r:id="rId186"/>
    <p:sldId id="423" r:id="rId187"/>
    <p:sldId id="424" r:id="rId188"/>
    <p:sldId id="425" r:id="rId189"/>
    <p:sldId id="427" r:id="rId190"/>
    <p:sldId id="286" r:id="rId191"/>
    <p:sldId id="287" r:id="rId192"/>
    <p:sldId id="288" r:id="rId193"/>
    <p:sldId id="289" r:id="rId194"/>
    <p:sldId id="290" r:id="rId195"/>
    <p:sldId id="291" r:id="rId196"/>
    <p:sldId id="292" r:id="rId197"/>
    <p:sldId id="293" r:id="rId198"/>
    <p:sldId id="294" r:id="rId199"/>
    <p:sldId id="295" r:id="rId200"/>
    <p:sldId id="430" r:id="rId201"/>
    <p:sldId id="431" r:id="rId202"/>
    <p:sldId id="429" r:id="rId203"/>
    <p:sldId id="432" r:id="rId204"/>
    <p:sldId id="433" r:id="rId205"/>
    <p:sldId id="434" r:id="rId206"/>
    <p:sldId id="435" r:id="rId207"/>
    <p:sldId id="436" r:id="rId208"/>
    <p:sldId id="437" r:id="rId209"/>
    <p:sldId id="441" r:id="rId210"/>
    <p:sldId id="438" r:id="rId211"/>
    <p:sldId id="442" r:id="rId212"/>
    <p:sldId id="440" r:id="rId213"/>
    <p:sldId id="443" r:id="rId214"/>
    <p:sldId id="327" r:id="rId215"/>
    <p:sldId id="328" r:id="rId216"/>
    <p:sldId id="299" r:id="rId217"/>
    <p:sldId id="300" r:id="rId218"/>
    <p:sldId id="332" r:id="rId219"/>
    <p:sldId id="337" r:id="rId220"/>
    <p:sldId id="298" r:id="rId221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CEAC4F3-E14E-415C-AF60-0B36351704B4}">
          <p14:sldIdLst>
            <p14:sldId id="257"/>
          </p14:sldIdLst>
        </p14:section>
        <p14:section name="Introduction" id="{C6EE4066-3344-4E48-B8E1-BB4E3F58BE05}">
          <p14:sldIdLst>
            <p14:sldId id="285"/>
            <p14:sldId id="338"/>
            <p14:sldId id="339"/>
            <p14:sldId id="340"/>
            <p14:sldId id="323"/>
            <p14:sldId id="258"/>
          </p14:sldIdLst>
        </p14:section>
        <p14:section name="Coding style" id="{1139C0EC-ED1F-49BA-BDC8-768CB6FD86E2}">
          <p14:sldIdLst>
            <p14:sldId id="347"/>
            <p14:sldId id="348"/>
            <p14:sldId id="377"/>
            <p14:sldId id="349"/>
            <p14:sldId id="350"/>
            <p14:sldId id="351"/>
            <p14:sldId id="352"/>
            <p14:sldId id="353"/>
            <p14:sldId id="354"/>
            <p14:sldId id="363"/>
            <p14:sldId id="364"/>
            <p14:sldId id="365"/>
            <p14:sldId id="355"/>
            <p14:sldId id="366"/>
            <p14:sldId id="412"/>
          </p14:sldIdLst>
        </p14:section>
        <p14:section name="Documentation" id="{D68069DD-1C41-444A-8198-B3636CF923E4}">
          <p14:sldIdLst>
            <p14:sldId id="362"/>
            <p14:sldId id="395"/>
            <p14:sldId id="356"/>
            <p14:sldId id="361"/>
          </p14:sldIdLst>
        </p14:section>
        <p14:section name="doxygen" id="{6435240C-54EB-4B19-B7CB-CAB347819819}">
          <p14:sldIdLst>
            <p14:sldId id="398"/>
            <p14:sldId id="359"/>
            <p14:sldId id="394"/>
            <p14:sldId id="357"/>
            <p14:sldId id="358"/>
            <p14:sldId id="396"/>
            <p14:sldId id="393"/>
            <p14:sldId id="397"/>
            <p14:sldId id="399"/>
            <p14:sldId id="400"/>
            <p14:sldId id="401"/>
            <p14:sldId id="360"/>
          </p14:sldIdLst>
        </p14:section>
        <p14:section name="mkdocs" id="{201D0C99-AA27-4E1A-80E1-F59016CE1AD3}">
          <p14:sldIdLst>
            <p14:sldId id="402"/>
            <p14:sldId id="403"/>
            <p14:sldId id="404"/>
            <p14:sldId id="405"/>
            <p14:sldId id="406"/>
            <p14:sldId id="407"/>
            <p14:sldId id="408"/>
          </p14:sldIdLst>
        </p14:section>
        <p14:section name="Compilers" id="{717123CE-37C4-4258-B0BB-83C0F356218F}">
          <p14:sldIdLst>
            <p14:sldId id="304"/>
            <p14:sldId id="305"/>
            <p14:sldId id="341"/>
            <p14:sldId id="342"/>
            <p14:sldId id="343"/>
            <p14:sldId id="322"/>
            <p14:sldId id="334"/>
            <p14:sldId id="489"/>
          </p14:sldIdLst>
        </p14:section>
        <p14:section name="Static analysis" id="{A8804D55-DE76-4200-9C5F-9184DCAF9977}">
          <p14:sldIdLst>
            <p14:sldId id="484"/>
            <p14:sldId id="485"/>
            <p14:sldId id="486"/>
            <p14:sldId id="487"/>
          </p14:sldIdLst>
        </p14:section>
        <p14:section name="Defensive programming" id="{44B51025-43F4-4FC2-B8A0-FCEBADE2BE95}">
          <p14:sldIdLst>
            <p14:sldId id="325"/>
            <p14:sldId id="306"/>
            <p14:sldId id="307"/>
            <p14:sldId id="410"/>
          </p14:sldIdLst>
        </p14:section>
        <p14:section name="Assertions" id="{718F4070-14B8-4B1B-BDFE-675A971E841B}">
          <p14:sldIdLst>
            <p14:sldId id="308"/>
            <p14:sldId id="309"/>
            <p14:sldId id="310"/>
            <p14:sldId id="311"/>
            <p14:sldId id="376"/>
          </p14:sldIdLst>
        </p14:section>
        <p14:section name="Unit testing" id="{76CA9A46-43EF-4E53-8EF2-773EC044DA4A}">
          <p14:sldIdLst>
            <p14:sldId id="312"/>
            <p14:sldId id="313"/>
            <p14:sldId id="378"/>
          </p14:sldIdLst>
        </p14:section>
        <p14:section name="CUnit" id="{6525AEB8-8A40-4F26-AB0D-6A1555FF0955}">
          <p14:sldIdLst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</p14:sldIdLst>
        </p14:section>
        <p14:section name="pFUnit" id="{EBF88446-3406-41A2-A333-DBA9E9D2E987}">
          <p14:sldIdLst>
            <p14:sldId id="367"/>
            <p14:sldId id="368"/>
            <p14:sldId id="369"/>
            <p14:sldId id="371"/>
            <p14:sldId id="370"/>
            <p14:sldId id="372"/>
            <p14:sldId id="373"/>
            <p14:sldId id="488"/>
          </p14:sldIdLst>
        </p14:section>
        <p14:section name="Code coverage" id="{54DEB1FD-586A-499E-8033-8601165412C8}">
          <p14:sldIdLst>
            <p14:sldId id="385"/>
            <p14:sldId id="386"/>
            <p14:sldId id="387"/>
            <p14:sldId id="388"/>
            <p14:sldId id="389"/>
            <p14:sldId id="390"/>
            <p14:sldId id="392"/>
            <p14:sldId id="391"/>
          </p14:sldIdLst>
        </p14:section>
        <p14:section name="Functional testing" id="{9B4A5C1E-64B9-49EA-B786-574431DED9BC}">
          <p14:sldIdLst>
            <p14:sldId id="374"/>
            <p14:sldId id="375"/>
            <p14:sldId id="380"/>
            <p14:sldId id="379"/>
            <p14:sldId id="381"/>
            <p14:sldId id="382"/>
            <p14:sldId id="383"/>
            <p14:sldId id="384"/>
            <p14:sldId id="411"/>
          </p14:sldIdLst>
        </p14:section>
        <p14:section name="Debugging" id="{95074A2A-9938-4F6D-9652-4F29809F579D}">
          <p14:sldIdLst>
            <p14:sldId id="333"/>
            <p14:sldId id="409"/>
            <p14:sldId id="444"/>
            <p14:sldId id="445"/>
            <p14:sldId id="446"/>
            <p14:sldId id="448"/>
            <p14:sldId id="447"/>
            <p14:sldId id="449"/>
            <p14:sldId id="439"/>
          </p14:sldIdLst>
        </p14:section>
        <p14:section name="GDB" id="{CF85EFB3-1AB8-4864-93D6-A0DD014EE08A}">
          <p14:sldIdLst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302"/>
            <p14:sldId id="276"/>
            <p14:sldId id="277"/>
            <p14:sldId id="278"/>
            <p14:sldId id="301"/>
            <p14:sldId id="279"/>
            <p14:sldId id="280"/>
            <p14:sldId id="281"/>
            <p14:sldId id="335"/>
            <p14:sldId id="282"/>
            <p14:sldId id="283"/>
            <p14:sldId id="284"/>
            <p14:sldId id="303"/>
            <p14:sldId id="336"/>
          </p14:sldIdLst>
        </p14:section>
        <p14:section name="Control flow bugs" id="{3D86A1BE-B146-4771-ABC5-5182E0F07C9D}">
          <p14:sldIdLst>
            <p14:sldId id="459"/>
            <p14:sldId id="460"/>
            <p14:sldId id="461"/>
            <p14:sldId id="462"/>
            <p14:sldId id="469"/>
            <p14:sldId id="470"/>
            <p14:sldId id="471"/>
            <p14:sldId id="480"/>
            <p14:sldId id="481"/>
            <p14:sldId id="482"/>
            <p14:sldId id="483"/>
          </p14:sldIdLst>
        </p14:section>
        <p14:section name="Arithmetic bugs" id="{7314EFA1-459D-49B7-A55B-01CD8DB7FBA5}">
          <p14:sldIdLst>
            <p14:sldId id="458"/>
            <p14:sldId id="452"/>
            <p14:sldId id="455"/>
            <p14:sldId id="454"/>
            <p14:sldId id="450"/>
            <p14:sldId id="451"/>
            <p14:sldId id="456"/>
            <p14:sldId id="463"/>
            <p14:sldId id="468"/>
            <p14:sldId id="464"/>
            <p14:sldId id="465"/>
            <p14:sldId id="466"/>
            <p14:sldId id="467"/>
            <p14:sldId id="453"/>
            <p14:sldId id="457"/>
          </p14:sldIdLst>
        </p14:section>
        <p14:section name="Memory issues" id="{CAE6D302-C090-44FC-A947-B1C4C68B216B}">
          <p14:sldIdLst>
            <p14:sldId id="472"/>
            <p14:sldId id="473"/>
            <p14:sldId id="474"/>
            <p14:sldId id="475"/>
            <p14:sldId id="476"/>
            <p14:sldId id="478"/>
            <p14:sldId id="479"/>
          </p14:sldIdLst>
        </p14:section>
        <p14:section name="MUST" id="{7FCA80E8-DF35-4B2A-9409-29EC79C9181F}">
          <p14:sldIdLst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422"/>
            <p14:sldId id="426"/>
            <p14:sldId id="423"/>
            <p14:sldId id="424"/>
            <p14:sldId id="425"/>
            <p14:sldId id="427"/>
          </p14:sldIdLst>
        </p14:section>
        <p14:section name="Valgrind" id="{EFD2BD48-6C1E-4F8D-A1EC-1E0CDBE2B40B}">
          <p14:sldIdLst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</p14:sldIdLst>
        </p14:section>
        <p14:section name="Intel Inspector" id="{36F56122-E4E6-49B6-8BBF-10293874ED7E}">
          <p14:sldIdLst>
            <p14:sldId id="430"/>
            <p14:sldId id="431"/>
            <p14:sldId id="429"/>
            <p14:sldId id="432"/>
            <p14:sldId id="433"/>
            <p14:sldId id="434"/>
            <p14:sldId id="435"/>
            <p14:sldId id="436"/>
          </p14:sldIdLst>
        </p14:section>
        <p14:section name="Mystery" id="{C30DA3ED-E10B-4093-9A7B-36DBED338B5F}">
          <p14:sldIdLst>
            <p14:sldId id="437"/>
            <p14:sldId id="441"/>
            <p14:sldId id="438"/>
            <p14:sldId id="442"/>
            <p14:sldId id="440"/>
            <p14:sldId id="443"/>
          </p14:sldIdLst>
        </p14:section>
        <p14:section name="Tips" id="{FA3199F8-1C9C-4F11-874D-42BEC9C74712}">
          <p14:sldIdLst>
            <p14:sldId id="327"/>
            <p14:sldId id="328"/>
          </p14:sldIdLst>
        </p14:section>
        <p14:section name="Conclusions" id="{544B84BA-939C-479C-908D-F52B77A729F2}">
          <p14:sldIdLst>
            <p14:sldId id="299"/>
            <p14:sldId id="300"/>
            <p14:sldId id="332"/>
            <p14:sldId id="337"/>
            <p14:sldId id="2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ert Jan Bex" initials="gjb" lastIdx="8" clrIdx="0">
    <p:extLst>
      <p:ext uri="{19B8F6BF-5375-455C-9EA6-DF929625EA0E}">
        <p15:presenceInfo xmlns:p15="http://schemas.microsoft.com/office/powerpoint/2012/main" userId="Geert Jan Bex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110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6" d="100"/>
        <a:sy n="76" d="100"/>
      </p:scale>
      <p:origin x="0" y="-3697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26" Type="http://schemas.openxmlformats.org/officeDocument/2006/relationships/theme" Target="theme/theme1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11" Type="http://schemas.openxmlformats.org/officeDocument/2006/relationships/slide" Target="slides/slide210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71" Type="http://schemas.openxmlformats.org/officeDocument/2006/relationships/slide" Target="slides/slide170.xml"/><Relationship Id="rId176" Type="http://schemas.openxmlformats.org/officeDocument/2006/relationships/slide" Target="slides/slide175.xml"/><Relationship Id="rId192" Type="http://schemas.openxmlformats.org/officeDocument/2006/relationships/slide" Target="slides/slide191.xml"/><Relationship Id="rId197" Type="http://schemas.openxmlformats.org/officeDocument/2006/relationships/slide" Target="slides/slide196.xml"/><Relationship Id="rId206" Type="http://schemas.openxmlformats.org/officeDocument/2006/relationships/slide" Target="slides/slide205.xml"/><Relationship Id="rId227" Type="http://schemas.openxmlformats.org/officeDocument/2006/relationships/tableStyles" Target="tableStyles.xml"/><Relationship Id="rId201" Type="http://schemas.openxmlformats.org/officeDocument/2006/relationships/slide" Target="slides/slide200.xml"/><Relationship Id="rId222" Type="http://schemas.openxmlformats.org/officeDocument/2006/relationships/notesMaster" Target="notesMasters/notesMaster1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82" Type="http://schemas.openxmlformats.org/officeDocument/2006/relationships/slide" Target="slides/slide181.xml"/><Relationship Id="rId187" Type="http://schemas.openxmlformats.org/officeDocument/2006/relationships/slide" Target="slides/slide186.xml"/><Relationship Id="rId217" Type="http://schemas.openxmlformats.org/officeDocument/2006/relationships/slide" Target="slides/slide2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12" Type="http://schemas.openxmlformats.org/officeDocument/2006/relationships/slide" Target="slides/slide211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2" Type="http://schemas.openxmlformats.org/officeDocument/2006/relationships/slide" Target="slides/slide201.xml"/><Relationship Id="rId207" Type="http://schemas.openxmlformats.org/officeDocument/2006/relationships/slide" Target="slides/slide206.xml"/><Relationship Id="rId223" Type="http://schemas.openxmlformats.org/officeDocument/2006/relationships/commentAuthors" Target="commentAuthor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3" Type="http://schemas.openxmlformats.org/officeDocument/2006/relationships/slide" Target="slides/slide212.xml"/><Relationship Id="rId218" Type="http://schemas.openxmlformats.org/officeDocument/2006/relationships/slide" Target="slides/slide217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208" Type="http://schemas.openxmlformats.org/officeDocument/2006/relationships/slide" Target="slides/slide207.xml"/><Relationship Id="rId19" Type="http://schemas.openxmlformats.org/officeDocument/2006/relationships/slide" Target="slides/slide18.xml"/><Relationship Id="rId224" Type="http://schemas.openxmlformats.org/officeDocument/2006/relationships/presProps" Target="presProps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219" Type="http://schemas.openxmlformats.org/officeDocument/2006/relationships/slide" Target="slides/slide21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0" Type="http://schemas.openxmlformats.org/officeDocument/2006/relationships/slide" Target="slides/slide219.xml"/><Relationship Id="rId225" Type="http://schemas.openxmlformats.org/officeDocument/2006/relationships/viewProps" Target="viewProp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slide" Target="slides/slide214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9-08T10:42:03.641" idx="1">
    <p:pos x="10" y="10"/>
    <p:text>Add illustration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9-08T12:20:25.865" idx="2">
    <p:pos x="10" y="10"/>
    <p:text>This slide should be split up at some point, perhaps adding sample code.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0-06T07:38:14.653" idx="8">
    <p:pos x="10" y="10"/>
    <p:text>To check:
--Wpointer-arith
-Wbad-function-cast
-Wcast-align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9-08T12:23:54.973" idx="3">
    <p:pos x="10" y="10"/>
    <p:text>Add slides on Travis CI?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9-14T12:37:50.494" idx="4">
    <p:pos x="10" y="10"/>
    <p:text>Restructure by problem, rather than tool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9-18T17:22:03.514" idx="7">
    <p:pos x="10" y="10"/>
    <p:text>Needs to be extended</p:text>
    <p:extLst>
      <p:ext uri="{C676402C-5697-4E1C-873F-D02D1690AC5C}">
        <p15:threadingInfo xmlns:p15="http://schemas.microsoft.com/office/powerpoint/2012/main" timeZoneBias="-120"/>
      </p:ext>
    </p:extLs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2C2D9C-5F44-4BEA-A487-7844C0A6EA6F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50F47E-6C17-4C25-A9DF-0BF2F4B21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475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C7BFDAD-DF5A-4CA6-BBB3-03855AD9181C}" type="slidenum">
              <a:rPr lang="en-US" altLang="nl-BE" smtClean="0"/>
              <a:pPr eaLnBrk="1" hangingPunct="1">
                <a:spcBef>
                  <a:spcPct val="0"/>
                </a:spcBef>
              </a:pPr>
              <a:t>11</a:t>
            </a:fld>
            <a:endParaRPr lang="en-US" altLang="nl-BE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156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50F47E-6C17-4C25-A9DF-0BF2F4B21233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1886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46782CB-81CF-43B6-8C15-07A54DAC4CAF}" type="slidenum">
              <a:rPr lang="en-US" smtClean="0">
                <a:latin typeface="Arial" pitchFamily="34" charset="0"/>
              </a:rPr>
              <a:pPr>
                <a:defRPr/>
              </a:pPr>
              <a:t>155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84324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46782CB-81CF-43B6-8C15-07A54DAC4CAF}" type="slidenum">
              <a:rPr lang="en-US" smtClean="0">
                <a:latin typeface="Arial" pitchFamily="34" charset="0"/>
              </a:rPr>
              <a:pPr>
                <a:defRPr/>
              </a:pPr>
              <a:t>156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840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0793B-6B2D-4C15-AA3B-2B590D678484}" type="datetime1">
              <a:rPr lang="nl-BE" smtClean="0"/>
              <a:t>3/07/2018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154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7E66E-B716-4606-B8B1-9B6252DA1C31}" type="datetime1">
              <a:rPr lang="nl-BE" smtClean="0"/>
              <a:t>3/07/2018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0825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BE024-1EC1-4CF3-892F-E5AEDBBDAF43}" type="datetime1">
              <a:rPr lang="nl-BE" smtClean="0"/>
              <a:t>3/07/2018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01480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5A459-17E9-40CB-8DFF-3495D9532F5F}" type="datetime1">
              <a:rPr lang="nl-BE" smtClean="0"/>
              <a:t>3/07/2018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2097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E9FFD-C954-4452-B7AA-4258EE843141}" type="datetime1">
              <a:rPr lang="nl-BE" smtClean="0"/>
              <a:t>3/07/2018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35464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3177-87BD-40F9-B185-7AFB7D4CEF73}" type="datetime1">
              <a:rPr lang="nl-BE" smtClean="0"/>
              <a:t>3/07/2018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4574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48501-D7B5-4BCB-9078-D703F110142A}" type="datetime1">
              <a:rPr lang="nl-BE" smtClean="0"/>
              <a:t>3/07/2018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66157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356EE-368E-44B1-99B8-D1873F9EF3C7}" type="datetime1">
              <a:rPr lang="nl-BE" smtClean="0"/>
              <a:t>3/07/2018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19045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629CF-4829-4382-B971-3BE68878549E}" type="datetime1">
              <a:rPr lang="nl-BE" smtClean="0"/>
              <a:t>3/07/2018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12425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7DD13-C48A-4BFB-8D81-B2AA98934241}" type="datetime1">
              <a:rPr lang="nl-BE" smtClean="0"/>
              <a:t>3/07/2018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7844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CF485-62E7-4248-8840-CBD8B411E02C}" type="datetime1">
              <a:rPr lang="nl-BE" smtClean="0"/>
              <a:t>3/07/2018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0132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FE4AAB-B594-45D1-940E-556EEBDDCDA0}" type="datetime1">
              <a:rPr lang="nl-BE" smtClean="0"/>
              <a:t>3/07/2018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04515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5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6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hyperlink" Target="https://www.gnu.org/software/gdb/" TargetMode="Externa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oogle.github.io/styleguide/cppguide.html" TargetMode="External"/><Relationship Id="rId7" Type="http://schemas.openxmlformats.org/officeDocument/2006/relationships/hyperlink" Target="https://developers.google.com/style/" TargetMode="External"/><Relationship Id="rId2" Type="http://schemas.openxmlformats.org/officeDocument/2006/relationships/hyperlink" Target="https://cseweb.ucsd.edu/~ricko/CSE30/indhill-cstyl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ython.org/dev/peps/pep-0008/" TargetMode="External"/><Relationship Id="rId5" Type="http://schemas.openxmlformats.org/officeDocument/2006/relationships/hyperlink" Target="http://www.fortran90.org/src/best-practices.html" TargetMode="External"/><Relationship Id="rId4" Type="http://schemas.openxmlformats.org/officeDocument/2006/relationships/hyperlink" Target="http://isocpp.github.io/CppCoreGuidelines/" TargetMode="Externa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hyperlink" Target="http://ieeexplore.ieee.org/document/4610935/" TargetMode="Externa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2.bin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flake8.pycqa.org/en/latest/" TargetMode="External"/><Relationship Id="rId2" Type="http://schemas.openxmlformats.org/officeDocument/2006/relationships/hyperlink" Target="https://github.com/xuy/google-astyle" TargetMode="Externa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hyperlink" Target="https://www.pylint.org/" TargetMode="Externa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2.jpeg"/><Relationship Id="rId4" Type="http://schemas.openxmlformats.org/officeDocument/2006/relationships/image" Target="../media/image15.wmf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145/103162.103163" TargetMode="External"/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doc.itc.rwth-aachen.de/display/CCP/Project+MUST" TargetMode="External"/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://valgrind.org/" TargetMode="External"/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6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tack.nl/~dimitri/doxygen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lab.com/" TargetMode="External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sixsigma.com/industries/software-it/defect-prevention-reducing-costs-and-enhancing-quality/" TargetMode="External"/><Relationship Id="rId2" Type="http://schemas.openxmlformats.org/officeDocument/2006/relationships/hyperlink" Target="http://www.prweb.com/releases/2013/1/prweb10298185.htm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thods.co.nz/asciidoc/" TargetMode="External"/><Relationship Id="rId2" Type="http://schemas.openxmlformats.org/officeDocument/2006/relationships/hyperlink" Target="https://readthedocs.org/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raygun.com/blog/10-costly-software-errors-history/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ware.intel.com/en-us/cpp-compiler-18.0-developer-guide-and-reference-compiler-options" TargetMode="External"/><Relationship Id="rId2" Type="http://schemas.openxmlformats.org/officeDocument/2006/relationships/hyperlink" Target="https://gcc.gnu.org/onlinedocs/gcc-7.3.0/gcc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oftware.intel.com/en-us/fortran-compiler-18.0-developer-guide-and-reference-compiler-options" TargetMode="Externa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sourceforge.net/projects/cppcheck/files/cppcheck/" TargetMode="External"/><Relationship Id="rId2" Type="http://schemas.openxmlformats.org/officeDocument/2006/relationships/hyperlink" Target="https://www.grammatech.com/products/source-code-analysi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koalaman/shellcheck" TargetMode="External"/><Relationship Id="rId5" Type="http://schemas.openxmlformats.org/officeDocument/2006/relationships/hyperlink" Target="http://flake8.pycqa.org/en/latest/" TargetMode="External"/><Relationship Id="rId4" Type="http://schemas.openxmlformats.org/officeDocument/2006/relationships/hyperlink" Target="https://www.pylint.org/" TargetMode="Externa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yerdan.com/ruby/2012/11/11/bugs-per-line-of-code-ratio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145/2502932.2502933" TargetMode="Externa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hyperlink" Target="http://nasarb.rubyforge.org/" TargetMode="Externa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hyperlink" Target="http://cunit.sourceforge.net/" TargetMode="Externa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hyperlink" Target="http://cunit.sourceforge.net/" TargetMode="Externa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hyperlink" Target="https://sourceforge.net/projects/pfunit/" TargetMode="External"/><Relationship Id="rId2" Type="http://schemas.openxmlformats.org/officeDocument/2006/relationships/hyperlink" Target="http://cunit.sourceforge.net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catchorg/Catch2" TargetMode="External"/><Relationship Id="rId4" Type="http://schemas.openxmlformats.org/officeDocument/2006/relationships/hyperlink" Target="https://freedesktop.org/wiki/Software/cppunit/" TargetMode="Externa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Debugging techniques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  <a:endParaRPr lang="en-US" dirty="0"/>
          </a:p>
          <a:p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79712" y="5661248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Commons, see</a:t>
            </a:r>
            <a:br>
              <a:rPr lang="en-US" dirty="0" smtClean="0"/>
            </a:br>
            <a:r>
              <a:rPr lang="nl-BE" dirty="0">
                <a:hlinkClick r:id="rId3"/>
              </a:rPr>
              <a:t>http://creativecommons.org/publicdomain/zero/1.0</a:t>
            </a:r>
            <a:r>
              <a:rPr lang="nl-BE" dirty="0" smtClean="0">
                <a:hlinkClick r:id="rId3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1192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</a:t>
            </a:fld>
            <a:endParaRPr lang="nl-BE"/>
          </a:p>
        </p:txBody>
      </p:sp>
      <p:sp>
        <p:nvSpPr>
          <p:cNvPr id="3" name="TextBox 2"/>
          <p:cNvSpPr txBox="1"/>
          <p:nvPr/>
        </p:nvSpPr>
        <p:spPr>
          <a:xfrm>
            <a:off x="1043608" y="1772816"/>
            <a:ext cx="4761240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Code should be as simple</a:t>
            </a:r>
          </a:p>
          <a:p>
            <a:r>
              <a:rPr lang="en-US" sz="3200" dirty="0" smtClean="0"/>
              <a:t>as possible, but not simpler</a:t>
            </a:r>
            <a:endParaRPr lang="en-US" sz="3200" dirty="0"/>
          </a:p>
        </p:txBody>
      </p:sp>
      <p:grpSp>
        <p:nvGrpSpPr>
          <p:cNvPr id="8" name="Group 7"/>
          <p:cNvGrpSpPr/>
          <p:nvPr/>
        </p:nvGrpSpPr>
        <p:grpSpPr>
          <a:xfrm>
            <a:off x="4788024" y="3573016"/>
            <a:ext cx="3322712" cy="2304256"/>
            <a:chOff x="4403585" y="2996953"/>
            <a:chExt cx="3322712" cy="2304256"/>
          </a:xfrm>
        </p:grpSpPr>
        <p:sp>
          <p:nvSpPr>
            <p:cNvPr id="5" name="Rounded Rectangle 4"/>
            <p:cNvSpPr/>
            <p:nvPr/>
          </p:nvSpPr>
          <p:spPr>
            <a:xfrm>
              <a:off x="4403585" y="2996953"/>
              <a:ext cx="3322712" cy="2304256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554955" y="3014917"/>
              <a:ext cx="3166251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Everyone knows that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debugging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is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twice as hard as writing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a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program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in the first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place.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So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if you're as clever as you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can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be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when you write it, how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will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ever debug it?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57344" y="4869161"/>
              <a:ext cx="19389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Brian Kernighan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9843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shunit2: types of 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b="1" dirty="0" smtClean="0"/>
              <a:t>assertEquals</a:t>
            </a:r>
            <a:r>
              <a:rPr lang="nl-BE" dirty="0" smtClean="0"/>
              <a:t>  [message]  expected  actual</a:t>
            </a:r>
          </a:p>
          <a:p>
            <a:r>
              <a:rPr lang="nl-BE" b="1" dirty="0" smtClean="0"/>
              <a:t>assertNotEquals</a:t>
            </a:r>
            <a:r>
              <a:rPr lang="nl-BE" dirty="0" smtClean="0"/>
              <a:t>  </a:t>
            </a:r>
            <a:r>
              <a:rPr lang="nl-BE" dirty="0"/>
              <a:t>[message]  expected  </a:t>
            </a:r>
            <a:r>
              <a:rPr lang="nl-BE" dirty="0" smtClean="0"/>
              <a:t>actual</a:t>
            </a:r>
          </a:p>
          <a:p>
            <a:r>
              <a:rPr lang="nl-BE" b="1" dirty="0" smtClean="0"/>
              <a:t>assertNull</a:t>
            </a:r>
            <a:r>
              <a:rPr lang="nl-BE" dirty="0" smtClean="0"/>
              <a:t>  </a:t>
            </a:r>
            <a:r>
              <a:rPr lang="nl-BE" dirty="0"/>
              <a:t>[message]  </a:t>
            </a:r>
            <a:r>
              <a:rPr lang="nl-BE" dirty="0" smtClean="0"/>
              <a:t>value</a:t>
            </a:r>
          </a:p>
          <a:p>
            <a:pPr lvl="1"/>
            <a:r>
              <a:rPr lang="nl-BE" dirty="0" smtClean="0"/>
              <a:t>succeeds if value is empty string</a:t>
            </a:r>
          </a:p>
          <a:p>
            <a:r>
              <a:rPr lang="nl-BE" b="1" dirty="0" smtClean="0"/>
              <a:t>assertNotNull</a:t>
            </a:r>
            <a:r>
              <a:rPr lang="nl-BE" dirty="0" smtClean="0"/>
              <a:t>  </a:t>
            </a:r>
            <a:r>
              <a:rPr lang="nl-BE" dirty="0"/>
              <a:t>[message]  </a:t>
            </a:r>
            <a:r>
              <a:rPr lang="nl-BE" dirty="0" smtClean="0"/>
              <a:t>value</a:t>
            </a:r>
          </a:p>
          <a:p>
            <a:r>
              <a:rPr lang="nl-BE" b="1" dirty="0" smtClean="0"/>
              <a:t>assertTrue</a:t>
            </a:r>
            <a:r>
              <a:rPr lang="nl-BE" dirty="0" smtClean="0"/>
              <a:t>  </a:t>
            </a:r>
            <a:r>
              <a:rPr lang="nl-BE" dirty="0"/>
              <a:t>[message]  </a:t>
            </a:r>
            <a:r>
              <a:rPr lang="nl-BE" dirty="0" smtClean="0"/>
              <a:t>value</a:t>
            </a:r>
          </a:p>
          <a:p>
            <a:pPr lvl="1"/>
            <a:r>
              <a:rPr lang="nl-BE" dirty="0" smtClean="0"/>
              <a:t>succeeds if value is 0</a:t>
            </a:r>
          </a:p>
          <a:p>
            <a:r>
              <a:rPr lang="nl-BE" b="1" dirty="0" smtClean="0"/>
              <a:t>assertFalse</a:t>
            </a:r>
            <a:r>
              <a:rPr lang="nl-BE" dirty="0" smtClean="0"/>
              <a:t>  </a:t>
            </a:r>
            <a:r>
              <a:rPr lang="nl-BE" dirty="0"/>
              <a:t>[message]  </a:t>
            </a:r>
            <a:r>
              <a:rPr lang="nl-BE" dirty="0" smtClean="0"/>
              <a:t>value</a:t>
            </a:r>
          </a:p>
          <a:p>
            <a:r>
              <a:rPr lang="nl-BE" b="1" dirty="0" smtClean="0"/>
              <a:t>fail  </a:t>
            </a:r>
            <a:r>
              <a:rPr lang="nl-BE" dirty="0" smtClean="0"/>
              <a:t>[message]</a:t>
            </a:r>
            <a:endParaRPr lang="nl-BE" b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100</a:t>
            </a:fld>
            <a:endParaRPr lang="nl-BE"/>
          </a:p>
        </p:txBody>
      </p:sp>
      <p:sp>
        <p:nvSpPr>
          <p:cNvPr id="13" name="TextBox 12"/>
          <p:cNvSpPr txBox="1"/>
          <p:nvPr/>
        </p:nvSpPr>
        <p:spPr>
          <a:xfrm>
            <a:off x="3851920" y="5987018"/>
            <a:ext cx="360098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optional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en-US" dirty="0" smtClean="0"/>
              <a:t> must be quoted!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5940152" y="2639671"/>
            <a:ext cx="3079115" cy="438581"/>
            <a:chOff x="5648660" y="6096055"/>
            <a:chExt cx="3079115" cy="438581"/>
          </a:xfrm>
        </p:grpSpPr>
        <p:sp>
          <p:nvSpPr>
            <p:cNvPr id="15" name="TextBox 14"/>
            <p:cNvSpPr txBox="1"/>
            <p:nvPr/>
          </p:nvSpPr>
          <p:spPr>
            <a:xfrm>
              <a:off x="5940152" y="6165304"/>
              <a:ext cx="278762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only for strings and integers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1"/>
            </p:cNvCxnSpPr>
            <p:nvPr/>
          </p:nvCxnSpPr>
          <p:spPr>
            <a:xfrm flipH="1" flipV="1">
              <a:off x="5648660" y="6096055"/>
              <a:ext cx="291492" cy="2539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66740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shunit2: setting the stage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neTimeSetUp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shell function run once before tests start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shell function run before each test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shell function run after each test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oneTimeTearDown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shell function run once after all tests done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97133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Test-driven development: by example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Kent Beck</a:t>
            </a:r>
            <a:br>
              <a:rPr lang="en-US" dirty="0" smtClean="0"/>
            </a:br>
            <a:r>
              <a:rPr lang="en-US" dirty="0" smtClean="0"/>
              <a:t>Addison-Wesley, 2002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82869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29175" flipV="1">
            <a:off x="4273182" y="3520284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619672" y="2843986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81544">
            <a:off x="2699792" y="3673846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922660" y="2435404"/>
            <a:ext cx="5241628" cy="156966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C00000"/>
                </a:solidFill>
              </a:rPr>
              <a:t>Harbor no illusions,</a:t>
            </a:r>
          </a:p>
          <a:p>
            <a:r>
              <a:rPr lang="en-US" sz="4800" dirty="0" smtClean="0">
                <a:solidFill>
                  <a:srgbClr val="C00000"/>
                </a:solidFill>
              </a:rPr>
              <a:t>code </a:t>
            </a:r>
            <a:r>
              <a:rPr lang="en-US" sz="4800" i="1" dirty="0" smtClean="0">
                <a:solidFill>
                  <a:srgbClr val="C00000"/>
                </a:solidFill>
              </a:rPr>
              <a:t>will</a:t>
            </a:r>
            <a:r>
              <a:rPr lang="en-US" sz="4800" dirty="0" smtClean="0">
                <a:solidFill>
                  <a:srgbClr val="C00000"/>
                </a:solidFill>
              </a:rPr>
              <a:t> have bugs!</a:t>
            </a:r>
            <a:endParaRPr lang="nl-BE" sz="4800" dirty="0">
              <a:solidFill>
                <a:srgbClr val="C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103</a:t>
            </a:fld>
            <a:endParaRPr lang="nl-BE"/>
          </a:p>
        </p:txBody>
      </p:sp>
      <p:pic>
        <p:nvPicPr>
          <p:cNvPr id="2050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2075404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566576">
            <a:off x="6193917" y="2860283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024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Ada Lovelace, analytical engine (1843)</a:t>
            </a:r>
            <a:br>
              <a:rPr lang="en-US" dirty="0" smtClean="0"/>
            </a:br>
            <a:r>
              <a:rPr lang="en-US" sz="2000" dirty="0" smtClean="0">
                <a:solidFill>
                  <a:srgbClr val="0070C0"/>
                </a:solidFill>
                <a:latin typeface="Informal Roman" panose="030604020304060B0204" pitchFamily="66" charset="0"/>
              </a:rPr>
              <a:t>… an </a:t>
            </a:r>
            <a:r>
              <a:rPr lang="en-US" sz="2000" dirty="0" err="1">
                <a:solidFill>
                  <a:srgbClr val="0070C0"/>
                </a:solidFill>
                <a:latin typeface="Informal Roman" panose="030604020304060B0204" pitchFamily="66" charset="0"/>
              </a:rPr>
              <a:t>analysing</a:t>
            </a:r>
            <a:r>
              <a:rPr lang="en-US" sz="2000" dirty="0">
                <a:solidFill>
                  <a:srgbClr val="0070C0"/>
                </a:solidFill>
                <a:latin typeface="Informal Roman" panose="030604020304060B0204" pitchFamily="66" charset="0"/>
              </a:rPr>
              <a:t> process must equally have been performed in order to furnish the Analytical Engine with the necessary operative data; and that herein may also lie a possible source of error. Granted that the actual mechanism is unerring in its processes, the cards may give it wrong </a:t>
            </a:r>
            <a:r>
              <a:rPr lang="en-US" sz="2000" dirty="0" smtClean="0">
                <a:solidFill>
                  <a:srgbClr val="0070C0"/>
                </a:solidFill>
                <a:latin typeface="Informal Roman" panose="030604020304060B0204" pitchFamily="66" charset="0"/>
              </a:rPr>
              <a:t>orders.</a:t>
            </a:r>
            <a:endParaRPr lang="en-US" dirty="0" smtClean="0">
              <a:solidFill>
                <a:srgbClr val="0070C0"/>
              </a:solidFill>
              <a:latin typeface="Informal Roman" panose="030604020304060B0204" pitchFamily="66" charset="0"/>
            </a:endParaRPr>
          </a:p>
          <a:p>
            <a:r>
              <a:rPr lang="en-US" dirty="0" smtClean="0"/>
              <a:t>Term "bug" coined by Thomas Edison (1873)</a:t>
            </a:r>
          </a:p>
          <a:p>
            <a:r>
              <a:rPr lang="en-US" dirty="0" smtClean="0"/>
              <a:t>Bug report, Computational</a:t>
            </a:r>
            <a:br>
              <a:rPr lang="en-US" dirty="0" smtClean="0"/>
            </a:br>
            <a:r>
              <a:rPr lang="en-US" dirty="0" smtClean="0"/>
              <a:t>Laboratory, Harvard</a:t>
            </a:r>
            <a:br>
              <a:rPr lang="en-US" dirty="0" smtClean="0"/>
            </a:br>
            <a:r>
              <a:rPr lang="en-US" dirty="0" smtClean="0"/>
              <a:t>(September 9, 1947)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104</a:t>
            </a:fld>
            <a:endParaRPr lang="nl-BE"/>
          </a:p>
        </p:txBody>
      </p:sp>
      <p:pic>
        <p:nvPicPr>
          <p:cNvPr id="2050" name="Picture 2" descr="https://upload.wikimedia.org/wikipedia/commons/8/8a/H96566k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21"/>
          <a:stretch/>
        </p:blipFill>
        <p:spPr bwMode="auto">
          <a:xfrm>
            <a:off x="5531563" y="3967183"/>
            <a:ext cx="3155237" cy="2400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311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Taxonomy of bugs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</a:p>
          <a:p>
            <a:r>
              <a:rPr lang="en-US" dirty="0" smtClean="0"/>
              <a:t>Structural bugs</a:t>
            </a:r>
          </a:p>
          <a:p>
            <a:r>
              <a:rPr lang="en-US" dirty="0" smtClean="0"/>
              <a:t>Data</a:t>
            </a:r>
          </a:p>
          <a:p>
            <a:r>
              <a:rPr lang="en-US" dirty="0" smtClean="0"/>
              <a:t>Implementation &amp; coding</a:t>
            </a:r>
          </a:p>
          <a:p>
            <a:r>
              <a:rPr lang="en-US" dirty="0" smtClean="0"/>
              <a:t>Integration &amp; interfacing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8286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Potential issues</a:t>
            </a:r>
          </a:p>
          <a:p>
            <a:pPr lvl="1"/>
            <a:r>
              <a:rPr lang="en-US" dirty="0" smtClean="0"/>
              <a:t>incomplete</a:t>
            </a:r>
          </a:p>
          <a:p>
            <a:pPr lvl="1"/>
            <a:r>
              <a:rPr lang="en-US" dirty="0" smtClean="0"/>
              <a:t>inconsistent</a:t>
            </a:r>
          </a:p>
          <a:p>
            <a:pPr lvl="1"/>
            <a:r>
              <a:rPr lang="en-US" dirty="0" smtClean="0"/>
              <a:t>ambiguous</a:t>
            </a:r>
          </a:p>
          <a:p>
            <a:r>
              <a:rPr lang="en-US" dirty="0" smtClean="0"/>
              <a:t>Validation</a:t>
            </a:r>
          </a:p>
          <a:p>
            <a:pPr lvl="1"/>
            <a:r>
              <a:rPr lang="en-US" dirty="0" smtClean="0"/>
              <a:t>cross-check with colleagues: completeness, consistency</a:t>
            </a:r>
          </a:p>
          <a:p>
            <a:pPr lvl="1"/>
            <a:r>
              <a:rPr lang="en-US" dirty="0" smtClean="0"/>
              <a:t>doable?</a:t>
            </a:r>
          </a:p>
          <a:p>
            <a:pPr lvl="1"/>
            <a:r>
              <a:rPr lang="en-US" dirty="0" smtClean="0"/>
              <a:t>resource usage?</a:t>
            </a:r>
          </a:p>
          <a:p>
            <a:pPr lvl="1"/>
            <a:r>
              <a:rPr lang="en-US" dirty="0" smtClean="0"/>
              <a:t>unnecessary features?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2469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Structural bugs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Bugs in</a:t>
            </a:r>
          </a:p>
          <a:p>
            <a:pPr lvl="1"/>
            <a:r>
              <a:rPr lang="en-US" dirty="0" smtClean="0"/>
              <a:t>control &amp; sequence</a:t>
            </a:r>
          </a:p>
          <a:p>
            <a:pPr lvl="2"/>
            <a:r>
              <a:rPr lang="en-US" dirty="0" smtClean="0"/>
              <a:t>forgotten paths</a:t>
            </a:r>
          </a:p>
          <a:p>
            <a:pPr lvl="2"/>
            <a:r>
              <a:rPr lang="en-US" dirty="0" smtClean="0"/>
              <a:t>loop termination</a:t>
            </a:r>
          </a:p>
          <a:p>
            <a:pPr lvl="2"/>
            <a:r>
              <a:rPr lang="en-US" dirty="0" smtClean="0"/>
              <a:t>duplicate processing</a:t>
            </a:r>
          </a:p>
          <a:p>
            <a:pPr lvl="1"/>
            <a:r>
              <a:rPr lang="en-US" dirty="0" smtClean="0"/>
              <a:t>logic</a:t>
            </a:r>
          </a:p>
          <a:p>
            <a:pPr lvl="2"/>
            <a:r>
              <a:rPr lang="en-US" dirty="0" smtClean="0"/>
              <a:t>"impossible" cases</a:t>
            </a:r>
          </a:p>
          <a:p>
            <a:pPr lvl="2"/>
            <a:r>
              <a:rPr lang="en-US" dirty="0" smtClean="0"/>
              <a:t>improper negation</a:t>
            </a:r>
          </a:p>
          <a:p>
            <a:pPr lvl="2"/>
            <a:r>
              <a:rPr lang="en-US" dirty="0" smtClean="0"/>
              <a:t>improper combination of cases</a:t>
            </a:r>
          </a:p>
          <a:p>
            <a:pPr lvl="2"/>
            <a:r>
              <a:rPr lang="en-US" dirty="0" smtClean="0"/>
              <a:t>overlap of exclusive cases</a:t>
            </a:r>
          </a:p>
          <a:p>
            <a:pPr lvl="2"/>
            <a:r>
              <a:rPr lang="en-US" dirty="0" smtClean="0"/>
              <a:t>misunderstood semantics of logic evaluation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5902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Structural bugs II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Bugs in</a:t>
            </a:r>
          </a:p>
          <a:p>
            <a:pPr lvl="1"/>
            <a:r>
              <a:rPr lang="en-US" dirty="0"/>
              <a:t>processing</a:t>
            </a:r>
          </a:p>
          <a:p>
            <a:pPr lvl="2"/>
            <a:r>
              <a:rPr lang="en-US" dirty="0"/>
              <a:t>arithmetic bugs,  function evaluation &amp; algorithm selection</a:t>
            </a:r>
          </a:p>
          <a:p>
            <a:pPr lvl="2"/>
            <a:r>
              <a:rPr lang="en-US" dirty="0"/>
              <a:t>ignoring overflow</a:t>
            </a:r>
          </a:p>
          <a:p>
            <a:pPr lvl="2"/>
            <a:r>
              <a:rPr lang="en-US" dirty="0"/>
              <a:t>floating point comparison</a:t>
            </a:r>
          </a:p>
          <a:p>
            <a:pPr lvl="2"/>
            <a:r>
              <a:rPr lang="en-US" dirty="0"/>
              <a:t>data representation </a:t>
            </a:r>
            <a:r>
              <a:rPr lang="en-US" dirty="0" smtClean="0"/>
              <a:t>conversion</a:t>
            </a:r>
          </a:p>
          <a:p>
            <a:pPr lvl="2"/>
            <a:r>
              <a:rPr lang="en-US" dirty="0" smtClean="0"/>
              <a:t>resource leaks</a:t>
            </a:r>
            <a:endParaRPr lang="en-US" dirty="0"/>
          </a:p>
          <a:p>
            <a:pPr lvl="1"/>
            <a:r>
              <a:rPr lang="en-US" dirty="0"/>
              <a:t>initialization</a:t>
            </a:r>
          </a:p>
          <a:p>
            <a:pPr lvl="2"/>
            <a:r>
              <a:rPr lang="en-US" dirty="0"/>
              <a:t>using uninitialized variables</a:t>
            </a:r>
          </a:p>
          <a:p>
            <a:pPr lvl="2"/>
            <a:r>
              <a:rPr lang="en-US" dirty="0"/>
              <a:t>bug in first value of loop </a:t>
            </a:r>
            <a:r>
              <a:rPr lang="en-US" dirty="0" smtClean="0"/>
              <a:t>control</a:t>
            </a:r>
          </a:p>
          <a:p>
            <a:pPr lvl="2"/>
            <a:r>
              <a:rPr lang="en-US" dirty="0" smtClean="0"/>
              <a:t>using unallocated memory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2727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wrong format, number of items</a:t>
            </a:r>
          </a:p>
          <a:p>
            <a:r>
              <a:rPr lang="en-US" dirty="0" smtClean="0"/>
              <a:t>dynamic data</a:t>
            </a:r>
          </a:p>
          <a:p>
            <a:pPr lvl="1"/>
            <a:r>
              <a:rPr lang="en-US" dirty="0" smtClean="0"/>
              <a:t>garbage in arrays</a:t>
            </a:r>
          </a:p>
          <a:p>
            <a:pPr lvl="1"/>
            <a:r>
              <a:rPr lang="en-US" dirty="0" smtClean="0"/>
              <a:t>dangling pointers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996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dirty="0" smtClean="0"/>
              <a:t>Step back: what is programming?</a:t>
            </a:r>
          </a:p>
        </p:txBody>
      </p:sp>
      <p:sp>
        <p:nvSpPr>
          <p:cNvPr id="8195" name="Rectangle 4"/>
          <p:cNvSpPr>
            <a:spLocks noChangeArrowheads="1"/>
          </p:cNvSpPr>
          <p:nvPr/>
        </p:nvSpPr>
        <p:spPr bwMode="auto">
          <a:xfrm>
            <a:off x="755650" y="2709863"/>
            <a:ext cx="792163" cy="647700"/>
          </a:xfrm>
          <a:prstGeom prst="rect">
            <a:avLst/>
          </a:prstGeom>
          <a:solidFill>
            <a:schemeClr val="folHlink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folHlink"/>
            </a:extrusionClr>
          </a:sp3d>
        </p:spPr>
        <p:txBody>
          <a:bodyPr wrap="none" anchor="ctr">
            <a:flatTx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8196" name="Oval 5"/>
          <p:cNvSpPr>
            <a:spLocks noChangeArrowheads="1"/>
          </p:cNvSpPr>
          <p:nvPr/>
        </p:nvSpPr>
        <p:spPr bwMode="auto">
          <a:xfrm rot="-6452479">
            <a:off x="1402557" y="2997993"/>
            <a:ext cx="647700" cy="576263"/>
          </a:xfrm>
          <a:prstGeom prst="ellipse">
            <a:avLst/>
          </a:prstGeom>
          <a:solidFill>
            <a:srgbClr val="FF0000">
              <a:alpha val="0"/>
            </a:srgbClr>
          </a:solidFill>
          <a:ln w="9525">
            <a:round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0000"/>
            </a:extrusionClr>
          </a:sp3d>
        </p:spPr>
        <p:txBody>
          <a:bodyPr wrap="none" anchor="ctr">
            <a:flatTx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8197" name="Rectangle 7"/>
          <p:cNvSpPr>
            <a:spLocks noChangeArrowheads="1"/>
          </p:cNvSpPr>
          <p:nvPr/>
        </p:nvSpPr>
        <p:spPr bwMode="auto">
          <a:xfrm>
            <a:off x="971550" y="3286125"/>
            <a:ext cx="647700" cy="863600"/>
          </a:xfrm>
          <a:prstGeom prst="rect">
            <a:avLst/>
          </a:prstGeom>
          <a:solidFill>
            <a:schemeClr val="hlink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8198" name="Text Box 13"/>
          <p:cNvSpPr txBox="1">
            <a:spLocks noChangeArrowheads="1"/>
          </p:cNvSpPr>
          <p:nvPr/>
        </p:nvSpPr>
        <p:spPr bwMode="auto">
          <a:xfrm>
            <a:off x="641350" y="1693863"/>
            <a:ext cx="1627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Real world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3132138" y="1557338"/>
            <a:ext cx="2016125" cy="3887787"/>
            <a:chOff x="1973" y="981"/>
            <a:chExt cx="1270" cy="2449"/>
          </a:xfrm>
        </p:grpSpPr>
        <p:sp>
          <p:nvSpPr>
            <p:cNvPr id="8205" name="Rectangle 8"/>
            <p:cNvSpPr>
              <a:spLocks noChangeArrowheads="1"/>
            </p:cNvSpPr>
            <p:nvPr/>
          </p:nvSpPr>
          <p:spPr bwMode="auto">
            <a:xfrm>
              <a:off x="2268" y="1706"/>
              <a:ext cx="499" cy="408"/>
            </a:xfrm>
            <a:prstGeom prst="rect">
              <a:avLst/>
            </a:prstGeom>
            <a:solidFill>
              <a:schemeClr val="folHlink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chemeClr val="folHlink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8206" name="Oval 9"/>
            <p:cNvSpPr>
              <a:spLocks noChangeArrowheads="1"/>
            </p:cNvSpPr>
            <p:nvPr/>
          </p:nvSpPr>
          <p:spPr bwMode="auto">
            <a:xfrm rot="-6452479">
              <a:off x="2676" y="1887"/>
              <a:ext cx="408" cy="363"/>
            </a:xfrm>
            <a:prstGeom prst="ellipse">
              <a:avLst/>
            </a:prstGeom>
            <a:solidFill>
              <a:srgbClr val="FF0000">
                <a:alpha val="0"/>
              </a:srgbClr>
            </a:solidFill>
            <a:ln w="9525">
              <a:round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rgbClr val="FF0000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8207" name="Rectangle 10"/>
            <p:cNvSpPr>
              <a:spLocks noChangeArrowheads="1"/>
            </p:cNvSpPr>
            <p:nvPr/>
          </p:nvSpPr>
          <p:spPr bwMode="auto">
            <a:xfrm>
              <a:off x="2404" y="2069"/>
              <a:ext cx="408" cy="544"/>
            </a:xfrm>
            <a:prstGeom prst="rect">
              <a:avLst/>
            </a:prstGeom>
            <a:solidFill>
              <a:schemeClr val="hlink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graphicFrame>
          <p:nvGraphicFramePr>
            <p:cNvPr id="8208" name="Object 11"/>
            <p:cNvGraphicFramePr>
              <a:graphicFrameLocks noChangeAspect="1"/>
            </p:cNvGraphicFramePr>
            <p:nvPr/>
          </p:nvGraphicFramePr>
          <p:xfrm>
            <a:off x="2154" y="2704"/>
            <a:ext cx="1089" cy="5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13" name="Equation" r:id="rId4" imgW="1320227" imgH="710891" progId="Equation.3">
                    <p:embed/>
                  </p:oleObj>
                </mc:Choice>
                <mc:Fallback>
                  <p:oleObj name="Equation" r:id="rId4" imgW="1320227" imgH="71089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54" y="2704"/>
                          <a:ext cx="1089" cy="5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09" name="Text Box 14"/>
            <p:cNvSpPr txBox="1">
              <a:spLocks noChangeArrowheads="1"/>
            </p:cNvSpPr>
            <p:nvPr/>
          </p:nvSpPr>
          <p:spPr bwMode="auto">
            <a:xfrm>
              <a:off x="2376" y="1067"/>
              <a:ext cx="6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2400"/>
                <a:t>Model</a:t>
              </a:r>
            </a:p>
          </p:txBody>
        </p:sp>
        <p:sp>
          <p:nvSpPr>
            <p:cNvPr id="8210" name="Line 16"/>
            <p:cNvSpPr>
              <a:spLocks noChangeShapeType="1"/>
            </p:cNvSpPr>
            <p:nvPr/>
          </p:nvSpPr>
          <p:spPr bwMode="auto">
            <a:xfrm>
              <a:off x="1973" y="981"/>
              <a:ext cx="0" cy="244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5435602" y="1557338"/>
            <a:ext cx="3297239" cy="3887787"/>
            <a:chOff x="3424" y="981"/>
            <a:chExt cx="2077" cy="2449"/>
          </a:xfrm>
        </p:grpSpPr>
        <p:sp>
          <p:nvSpPr>
            <p:cNvPr id="8202" name="Text Box 12"/>
            <p:cNvSpPr txBox="1">
              <a:spLocks noChangeArrowheads="1"/>
            </p:cNvSpPr>
            <p:nvPr/>
          </p:nvSpPr>
          <p:spPr bwMode="auto">
            <a:xfrm>
              <a:off x="3660" y="1889"/>
              <a:ext cx="1841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 err="1" smtClean="0">
                  <a:latin typeface="Times New Roman" pitchFamily="18" charset="0"/>
                </a:rPr>
                <a:t>def</a:t>
              </a:r>
              <a:r>
                <a:rPr lang="en-US" altLang="nl-BE" sz="1800" dirty="0" smtClean="0">
                  <a:latin typeface="Times New Roman" pitchFamily="18" charset="0"/>
                </a:rPr>
                <a:t> </a:t>
              </a:r>
              <a:r>
                <a:rPr lang="en-US" altLang="nl-BE" sz="1800" dirty="0" err="1" smtClean="0">
                  <a:latin typeface="Times New Roman" pitchFamily="18" charset="0"/>
                </a:rPr>
                <a:t>compute_volume</a:t>
              </a:r>
              <a:r>
                <a:rPr lang="en-US" altLang="nl-BE" sz="1800" dirty="0" smtClean="0">
                  <a:latin typeface="Times New Roman" pitchFamily="18" charset="0"/>
                </a:rPr>
                <a:t>(object):</a:t>
              </a:r>
              <a:endParaRPr lang="en-US" altLang="nl-BE" sz="1800" dirty="0">
                <a:latin typeface="Times New Roman" pitchFamily="18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>
                  <a:latin typeface="Times New Roman" pitchFamily="18" charset="0"/>
                </a:rPr>
                <a:t>    </a:t>
              </a:r>
              <a:r>
                <a:rPr lang="en-US" altLang="nl-BE" sz="1800" dirty="0" smtClean="0">
                  <a:latin typeface="Times New Roman" pitchFamily="18" charset="0"/>
                </a:rPr>
                <a:t>…</a:t>
              </a:r>
              <a:endParaRPr lang="en-US" altLang="nl-BE" sz="1800" dirty="0">
                <a:latin typeface="Times New Roman" pitchFamily="18" charset="0"/>
              </a:endParaRPr>
            </a:p>
          </p:txBody>
        </p:sp>
        <p:sp>
          <p:nvSpPr>
            <p:cNvPr id="8203" name="Text Box 15"/>
            <p:cNvSpPr txBox="1">
              <a:spLocks noChangeArrowheads="1"/>
            </p:cNvSpPr>
            <p:nvPr/>
          </p:nvSpPr>
          <p:spPr bwMode="auto">
            <a:xfrm>
              <a:off x="3796" y="1071"/>
              <a:ext cx="143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2400"/>
                <a:t>Implementation</a:t>
              </a:r>
            </a:p>
          </p:txBody>
        </p:sp>
        <p:sp>
          <p:nvSpPr>
            <p:cNvPr id="8204" name="Line 18"/>
            <p:cNvSpPr>
              <a:spLocks noChangeShapeType="1"/>
            </p:cNvSpPr>
            <p:nvPr/>
          </p:nvSpPr>
          <p:spPr bwMode="auto">
            <a:xfrm>
              <a:off x="3424" y="981"/>
              <a:ext cx="0" cy="244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sp>
        <p:nvSpPr>
          <p:cNvPr id="8211" name="Text Box 19"/>
          <p:cNvSpPr txBox="1">
            <a:spLocks noChangeArrowheads="1"/>
          </p:cNvSpPr>
          <p:nvPr/>
        </p:nvSpPr>
        <p:spPr bwMode="auto">
          <a:xfrm>
            <a:off x="179388" y="5831031"/>
            <a:ext cx="873125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Minimize discrepancies: real world </a:t>
            </a:r>
            <a:r>
              <a:rPr lang="en-US" altLang="nl-BE" sz="2400">
                <a:sym typeface="Symbol" pitchFamily="18" charset="2"/>
              </a:rPr>
              <a:t></a:t>
            </a:r>
            <a:r>
              <a:rPr lang="en-US" altLang="nl-BE" sz="2400"/>
              <a:t> model </a:t>
            </a:r>
            <a:r>
              <a:rPr lang="en-US" altLang="nl-BE" sz="2400">
                <a:sym typeface="Symbol" pitchFamily="18" charset="2"/>
              </a:rPr>
              <a:t></a:t>
            </a:r>
            <a:r>
              <a:rPr lang="en-US" altLang="nl-BE" sz="2400"/>
              <a:t> implementation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09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11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&amp;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Typos</a:t>
            </a:r>
          </a:p>
          <a:p>
            <a:pPr lvl="1"/>
            <a:r>
              <a:rPr lang="en-US" dirty="0" smtClean="0"/>
              <a:t>l versus I, 0 versus O?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dirty="0" smtClean="0"/>
              <a:t> </a:t>
            </a:r>
            <a:r>
              <a:rPr lang="en-US" dirty="0"/>
              <a:t>versus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dirty="0" smtClean="0">
                <a:cs typeface="Courier New" panose="02070309020205020404" pitchFamily="49" charset="0"/>
              </a:rPr>
              <a:t> versus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Misinterpretation of statement semantics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Mistakes in documentation </a:t>
            </a:r>
            <a:r>
              <a:rPr lang="en-US" dirty="0" smtClean="0">
                <a:cs typeface="Courier New" panose="02070309020205020404" pitchFamily="49" charset="0"/>
                <a:sym typeface="Symbol" panose="05050102010706020507" pitchFamily="18" charset="2"/>
              </a:rPr>
              <a:t></a:t>
            </a:r>
            <a:r>
              <a:rPr lang="en-US" dirty="0" smtClean="0">
                <a:cs typeface="Courier New" panose="02070309020205020404" pitchFamily="49" charset="0"/>
              </a:rPr>
              <a:t> more bugs!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898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Bugs in parallel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Extra hard to find: execution is non-deterministic!</a:t>
            </a:r>
          </a:p>
          <a:p>
            <a:r>
              <a:rPr lang="en-US" dirty="0" smtClean="0"/>
              <a:t>Specific types of bugs</a:t>
            </a:r>
          </a:p>
          <a:p>
            <a:pPr lvl="1"/>
            <a:r>
              <a:rPr lang="en-US" dirty="0" smtClean="0"/>
              <a:t>deadlocks</a:t>
            </a:r>
          </a:p>
          <a:p>
            <a:pPr lvl="1"/>
            <a:r>
              <a:rPr lang="en-US" dirty="0" smtClean="0"/>
              <a:t>race conditions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08952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2851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Command line debugger, allows to</a:t>
            </a:r>
          </a:p>
          <a:p>
            <a:pPr lvl="1"/>
            <a:r>
              <a:rPr lang="en-US" dirty="0" smtClean="0"/>
              <a:t>Step through code while executing</a:t>
            </a:r>
          </a:p>
          <a:p>
            <a:pPr lvl="1"/>
            <a:r>
              <a:rPr lang="en-US" dirty="0" smtClean="0"/>
              <a:t>View values of variables</a:t>
            </a:r>
          </a:p>
          <a:p>
            <a:pPr lvl="1"/>
            <a:r>
              <a:rPr lang="en-US" dirty="0" smtClean="0"/>
              <a:t>Watch for changes</a:t>
            </a:r>
          </a:p>
          <a:p>
            <a:r>
              <a:rPr lang="en-US" dirty="0" smtClean="0"/>
              <a:t>Works on</a:t>
            </a:r>
          </a:p>
          <a:p>
            <a:pPr lvl="1"/>
            <a:r>
              <a:rPr lang="en-US" dirty="0" smtClean="0"/>
              <a:t>Sequential programs</a:t>
            </a:r>
          </a:p>
          <a:p>
            <a:pPr lvl="1"/>
            <a:r>
              <a:rPr lang="en-US" dirty="0" smtClean="0"/>
              <a:t>Multithreaded programs (including OpenMP)</a:t>
            </a:r>
          </a:p>
          <a:p>
            <a:pPr lvl="1"/>
            <a:r>
              <a:rPr lang="en-US" dirty="0" smtClean="0"/>
              <a:t>Remote processes</a:t>
            </a:r>
          </a:p>
          <a:p>
            <a:r>
              <a:rPr lang="en-US" dirty="0" smtClean="0"/>
              <a:t>Programming languages</a:t>
            </a:r>
          </a:p>
          <a:p>
            <a:pPr lvl="1"/>
            <a:r>
              <a:rPr lang="en-US" dirty="0" smtClean="0"/>
              <a:t>C/C++</a:t>
            </a:r>
          </a:p>
          <a:p>
            <a:pPr lvl="1"/>
            <a:r>
              <a:rPr lang="en-US" dirty="0" smtClean="0"/>
              <a:t>Fortran</a:t>
            </a:r>
          </a:p>
          <a:p>
            <a:r>
              <a:rPr lang="en-US" dirty="0">
                <a:hlinkClick r:id="rId2"/>
              </a:rPr>
              <a:t>https://www.gnu.org/software/gdb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9512" y="6094740"/>
            <a:ext cx="782836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Most IDE's have (visual) debuggers: similar approach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113</a:t>
            </a:fld>
            <a:endParaRPr lang="nl-BE"/>
          </a:p>
        </p:txBody>
      </p:sp>
      <p:pic>
        <p:nvPicPr>
          <p:cNvPr id="3074" name="Picture 2" descr="[image of Archer&#10;Fish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2060848"/>
            <a:ext cx="1905000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8379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example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35284" y="5734997"/>
            <a:ext cx="2252540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035349" y="5589240"/>
            <a:ext cx="4560987" cy="790347"/>
            <a:chOff x="3035349" y="5589240"/>
            <a:chExt cx="4560987" cy="790347"/>
          </a:xfrm>
        </p:grpSpPr>
        <p:sp>
          <p:nvSpPr>
            <p:cNvPr id="7" name="TextBox 6"/>
            <p:cNvSpPr txBox="1"/>
            <p:nvPr/>
          </p:nvSpPr>
          <p:spPr>
            <a:xfrm>
              <a:off x="3827356" y="5733256"/>
              <a:ext cx="376898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octave:1&gt; </a:t>
              </a:r>
              <a:r>
                <a:rPr lang="fr-FR" dirty="0" err="1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fr-FR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([0:9]))</a:t>
              </a:r>
            </a:p>
            <a:p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ans =  19.306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197956" y="5733256"/>
              <a:ext cx="4379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>
                  <a:sym typeface="Symbol"/>
                </a:rPr>
                <a:t></a:t>
              </a:r>
              <a:endParaRPr lang="en-US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035349" y="5589240"/>
              <a:ext cx="744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Oops!</a:t>
              </a:r>
              <a:endParaRPr lang="en-US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79512" y="1413351"/>
            <a:ext cx="4392488" cy="4032878"/>
            <a:chOff x="179512" y="1413351"/>
            <a:chExt cx="4392488" cy="4032878"/>
          </a:xfrm>
        </p:grpSpPr>
        <p:sp>
          <p:nvSpPr>
            <p:cNvPr id="6" name="TextBox 5"/>
            <p:cNvSpPr txBox="1"/>
            <p:nvPr/>
          </p:nvSpPr>
          <p:spPr>
            <a:xfrm>
              <a:off x="179512" y="1413351"/>
              <a:ext cx="4381328" cy="403187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math.h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show.h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a[10], sum;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sum +=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("sum", sum);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883717" y="5138452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788024" y="3629342"/>
            <a:ext cx="3640740" cy="1815882"/>
            <a:chOff x="4788024" y="3629342"/>
            <a:chExt cx="3640740" cy="1815882"/>
          </a:xfrm>
        </p:grpSpPr>
        <p:sp>
          <p:nvSpPr>
            <p:cNvPr id="12" name="TextBox 11"/>
            <p:cNvSpPr txBox="1"/>
            <p:nvPr/>
          </p:nvSpPr>
          <p:spPr>
            <a:xfrm>
              <a:off x="4788024" y="3629342"/>
              <a:ext cx="3640740" cy="18158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(char *name,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double r)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("%s = %f\n",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name, r);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96336" y="5137447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show.c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788024" y="1412776"/>
            <a:ext cx="3640740" cy="1817956"/>
            <a:chOff x="4788024" y="1412776"/>
            <a:chExt cx="3640740" cy="1817956"/>
          </a:xfrm>
        </p:grpSpPr>
        <p:sp>
          <p:nvSpPr>
            <p:cNvPr id="9" name="TextBox 8"/>
            <p:cNvSpPr txBox="1"/>
            <p:nvPr/>
          </p:nvSpPr>
          <p:spPr>
            <a:xfrm>
              <a:off x="4788024" y="1412776"/>
              <a:ext cx="3640740" cy="18158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ifndef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SHOW_HDR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#define SHOW_HDR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(char *name,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double r);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596336" y="2922955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show.h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5497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Courier New" pitchFamily="49" charset="0"/>
              </a:rPr>
              <a:t>gdb: compiling code &amp; starting gdb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>
                <a:cs typeface="Courier New" pitchFamily="49" charset="0"/>
              </a:rPr>
              <a:t>Compile program for debugging</a:t>
            </a:r>
          </a:p>
          <a:p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dirty="0" smtClean="0">
                <a:cs typeface="Courier New" pitchFamily="49" charset="0"/>
              </a:rPr>
              <a:t>Running under gdb control: start gdb</a:t>
            </a:r>
            <a:endParaRPr lang="en-US" sz="2800" dirty="0"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68902" y="2204864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–g2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array-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show.c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4311" y="3230974"/>
            <a:ext cx="8180445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gdb 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GNU gdb 6.8.0.20080328-cvs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cygwin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-special)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Copyright (C) 2008 Free Software Foundation, Inc.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License GPLv3+: GNU GPL version 3 or later &lt;http://gnu.o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is free software: you are free to change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redist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There is NO WARRANTY, to the extent permitted by law.  T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and "show warranty" for details.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GDB was configured as "i686-pc-cygwin"...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Symbol"/>
              </a:rPr>
              <a:t>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7916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listing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799"/>
            <a:ext cx="8229600" cy="4536505"/>
          </a:xfrm>
        </p:spPr>
        <p:txBody>
          <a:bodyPr/>
          <a:lstStyle/>
          <a:p>
            <a:r>
              <a:rPr lang="en-US" sz="2800" dirty="0" smtClean="0"/>
              <a:t>Listing code 10 line window: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l(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ist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sz="2800" dirty="0" smtClean="0"/>
          </a:p>
          <a:p>
            <a:r>
              <a:rPr lang="en-US" sz="2800" dirty="0" smtClean="0"/>
              <a:t>Listing next 10 lines: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2169438"/>
            <a:ext cx="6336704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math.h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3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5       #include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8           double a[10], sum;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9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3608" y="4955684"/>
            <a:ext cx="6336704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12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    sum +=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14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("sum = %lf\n", sum);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15          return EXIT_SUCCESS;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16      }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1221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listing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799"/>
            <a:ext cx="8229600" cy="4536505"/>
          </a:xfrm>
        </p:spPr>
        <p:txBody>
          <a:bodyPr/>
          <a:lstStyle/>
          <a:p>
            <a:r>
              <a:rPr lang="en-US" sz="2800" dirty="0" smtClean="0"/>
              <a:t>Listing code 10 line window around line 9: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9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sz="2800" dirty="0" smtClean="0"/>
          </a:p>
          <a:p>
            <a:r>
              <a:rPr lang="en-US" sz="2800" dirty="0" smtClean="0"/>
              <a:t>Listing from line 10 to line 13: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10,13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2169438"/>
            <a:ext cx="6336704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 9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5       #include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8           double a[10], sum;</a:t>
            </a:r>
          </a:p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9          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12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    sum +=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];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3608" y="5013176"/>
            <a:ext cx="6336704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(gdb) l 10,13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10          for (i = 0; i &lt;= 10; i++)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11              a[i] = sqrt(i);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12          for (i = 0; i &lt; 10; i++)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13              sum += a[i];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(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34891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listing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36505"/>
          </a:xfrm>
        </p:spPr>
        <p:txBody>
          <a:bodyPr/>
          <a:lstStyle/>
          <a:p>
            <a:r>
              <a:rPr lang="en-US" sz="2800" dirty="0" smtClean="0"/>
              <a:t>Listing function: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2800" dirty="0" smtClean="0"/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sz="2800" dirty="0" smtClean="0"/>
          </a:p>
          <a:p>
            <a:r>
              <a:rPr lang="en-US" sz="2800" dirty="0" smtClean="0"/>
              <a:t>Listing function in other file: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&lt;file&gt;:&lt;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2204864"/>
            <a:ext cx="6336704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(gdb) l main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2       #include &lt;stdio.h&gt;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3       #include &lt;stdlib.h&gt;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5       #include "show.h"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nn-NO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7       int main(int argc, char *argv[]) {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8           double a[10], sum;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9           int i;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10          for (i = 0; i &lt;= 10; i++)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11              a[i] = sqrt(i);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3608" y="4941168"/>
            <a:ext cx="6336704" cy="13849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show.c:printResult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</a:t>
            </a:r>
          </a:p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3       void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printResult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(char *name, double r)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4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("%s = %f\n", name, r);</a:t>
            </a:r>
          </a:p>
          <a:p>
            <a:pPr marL="228600" indent="-228600">
              <a:buAutoNum type="arabicPlain" startAt="5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228600" indent="-228600">
              <a:buAutoNum type="arabicPlain" startAt="5"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22481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running a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the code: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r(un)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 so interesting, but one can</a:t>
            </a:r>
          </a:p>
          <a:p>
            <a:pPr lvl="1"/>
            <a:r>
              <a:rPr lang="en-US" dirty="0" smtClean="0"/>
              <a:t>Set breakpoints</a:t>
            </a:r>
          </a:p>
          <a:p>
            <a:pPr lvl="1"/>
            <a:r>
              <a:rPr lang="en-US" dirty="0" smtClean="0"/>
              <a:t>Set conditional breakpoints</a:t>
            </a:r>
          </a:p>
          <a:p>
            <a:pPr lvl="1"/>
            <a:r>
              <a:rPr lang="en-US" dirty="0" smtClean="0"/>
              <a:t>Watch stuff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43608" y="2204864"/>
            <a:ext cx="6336704" cy="13849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./a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13704.0x32e0]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13704.0x2110]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Program exited normally.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39752" y="2060848"/>
            <a:ext cx="5219276" cy="369332"/>
            <a:chOff x="1547664" y="3851756"/>
            <a:chExt cx="5219276" cy="369332"/>
          </a:xfrm>
        </p:grpSpPr>
        <p:cxnSp>
          <p:nvCxnSpPr>
            <p:cNvPr id="6" name="Straight Arrow Connector 5"/>
            <p:cNvCxnSpPr/>
            <p:nvPr/>
          </p:nvCxnSpPr>
          <p:spPr>
            <a:xfrm flipH="1">
              <a:off x="1547664" y="4005064"/>
              <a:ext cx="1728192" cy="134724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275856" y="3851756"/>
              <a:ext cx="34910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 command line arguments here</a:t>
              </a:r>
              <a:endParaRPr lang="en-US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61618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readability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Choose names aptly</a:t>
            </a:r>
          </a:p>
          <a:p>
            <a:r>
              <a:rPr lang="en-US" dirty="0" smtClean="0"/>
              <a:t>Be brief</a:t>
            </a:r>
          </a:p>
          <a:p>
            <a:r>
              <a:rPr lang="en-US" dirty="0" smtClean="0"/>
              <a:t>Respect formatting conventions</a:t>
            </a:r>
          </a:p>
          <a:p>
            <a:r>
              <a:rPr lang="en-US" dirty="0" smtClean="0"/>
              <a:t>Respect coding style standards</a:t>
            </a:r>
          </a:p>
          <a:p>
            <a:r>
              <a:rPr lang="en-US" dirty="0" smtClean="0"/>
              <a:t>Be explicit, express intent</a:t>
            </a:r>
          </a:p>
          <a:p>
            <a:r>
              <a:rPr lang="en-US" dirty="0" smtClean="0"/>
              <a:t>Use language idioms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71600" y="5864553"/>
            <a:ext cx="697857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Same principles for all programming languages</a:t>
            </a:r>
            <a:endParaRPr lang="en-US" sz="2800" dirty="0"/>
          </a:p>
        </p:txBody>
      </p:sp>
      <p:grpSp>
        <p:nvGrpSpPr>
          <p:cNvPr id="6" name="Group 5"/>
          <p:cNvGrpSpPr/>
          <p:nvPr/>
        </p:nvGrpSpPr>
        <p:grpSpPr>
          <a:xfrm>
            <a:off x="5508104" y="3926290"/>
            <a:ext cx="3250704" cy="1728192"/>
            <a:chOff x="4821276" y="3871774"/>
            <a:chExt cx="3250704" cy="1728192"/>
          </a:xfrm>
        </p:grpSpPr>
        <p:sp>
          <p:nvSpPr>
            <p:cNvPr id="7" name="Rounded Rectangle 6"/>
            <p:cNvSpPr/>
            <p:nvPr/>
          </p:nvSpPr>
          <p:spPr>
            <a:xfrm>
              <a:off x="4821276" y="3871774"/>
              <a:ext cx="3250704" cy="1728192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860032" y="3896713"/>
              <a:ext cx="313900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Always code as if the guy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who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ends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up maintaining your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code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will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be a violent psychopath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who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knows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where you live.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127764" y="5148739"/>
              <a:ext cx="17835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John F. Woods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9713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Set breakpoint at line number: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b(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reak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) 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Set breakpoint at function: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b 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43608" y="4797152"/>
            <a:ext cx="6336704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printResult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0x40123a: file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4.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1043608" y="2924944"/>
            <a:ext cx="6336704" cy="1018979"/>
            <a:chOff x="1043608" y="2924944"/>
            <a:chExt cx="6336704" cy="1018979"/>
          </a:xfrm>
        </p:grpSpPr>
        <p:sp>
          <p:nvSpPr>
            <p:cNvPr id="5" name="Rectangle 4"/>
            <p:cNvSpPr/>
            <p:nvPr/>
          </p:nvSpPr>
          <p:spPr>
            <a:xfrm>
              <a:off x="1043608" y="2924944"/>
              <a:ext cx="6336704" cy="10156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8           double a[10], sum;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9          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10          for (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11              a[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12          for (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1512168" y="3434963"/>
              <a:ext cx="467544" cy="1588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692029" y="3636146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043608" y="5517232"/>
            <a:ext cx="6336704" cy="1016990"/>
            <a:chOff x="1043608" y="5517232"/>
            <a:chExt cx="6336704" cy="1016990"/>
          </a:xfrm>
        </p:grpSpPr>
        <p:sp>
          <p:nvSpPr>
            <p:cNvPr id="9" name="Rectangle 8"/>
            <p:cNvSpPr/>
            <p:nvPr/>
          </p:nvSpPr>
          <p:spPr>
            <a:xfrm>
              <a:off x="1043608" y="5517232"/>
              <a:ext cx="6336704" cy="10156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       #include &lt;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2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3       void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(char *name, double r) {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4          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("%s = %f\n", name, r);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5       }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1512168" y="6216984"/>
              <a:ext cx="467544" cy="1588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551239" y="6226445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show.c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043608" y="2204864"/>
            <a:ext cx="6336704" cy="646331"/>
            <a:chOff x="1043608" y="2204864"/>
            <a:chExt cx="6336704" cy="646331"/>
          </a:xfrm>
        </p:grpSpPr>
        <p:sp>
          <p:nvSpPr>
            <p:cNvPr id="4" name="Rectangle 3"/>
            <p:cNvSpPr/>
            <p:nvPr/>
          </p:nvSpPr>
          <p:spPr>
            <a:xfrm>
              <a:off x="1043608" y="2204864"/>
              <a:ext cx="6336704" cy="64633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(gdb) b 10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Breakpoint 1 at 0x401199: file array-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, line 10.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(gdb) r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115616" y="2420888"/>
              <a:ext cx="1107738" cy="216024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45982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at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Inspect value of variables: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 smtClean="0"/>
              <a:t>Proceed execution by</a:t>
            </a:r>
          </a:p>
          <a:p>
            <a:pPr lvl="1"/>
            <a:r>
              <a:rPr lang="en-US" dirty="0" smtClean="0"/>
              <a:t>Stepping</a:t>
            </a:r>
          </a:p>
          <a:p>
            <a:pPr lvl="2"/>
            <a:r>
              <a:rPr lang="en-US" dirty="0" smtClean="0"/>
              <a:t>With descending into subroutines: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2"/>
            <a:r>
              <a:rPr lang="en-US" dirty="0" smtClean="0"/>
              <a:t>Without descending into subroutines: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n(ext)</a:t>
            </a:r>
          </a:p>
          <a:p>
            <a:pPr lvl="2"/>
            <a:r>
              <a:rPr lang="en-US" dirty="0" smtClean="0">
                <a:cs typeface="Courier New" pitchFamily="49" charset="0"/>
              </a:rPr>
              <a:t>Until next statement: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u(until)</a:t>
            </a:r>
          </a:p>
          <a:p>
            <a:pPr lvl="1"/>
            <a:r>
              <a:rPr lang="en-US" dirty="0" smtClean="0"/>
              <a:t>Continuing to next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ontinue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Step out of function: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finish</a:t>
            </a:r>
          </a:p>
          <a:p>
            <a:r>
              <a:rPr lang="en-US" dirty="0" smtClean="0"/>
              <a:t>Handle breakpoints</a:t>
            </a:r>
          </a:p>
          <a:p>
            <a:pPr lvl="1"/>
            <a:r>
              <a:rPr lang="en-US" dirty="0" smtClean="0"/>
              <a:t>List: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b(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reakpoints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Remove: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elete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Disable/enable: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disable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>
                <a:cs typeface="Courier New" pitchFamily="49" charset="0"/>
              </a:rPr>
              <a:t>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enable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14163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example stepping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43608" y="1412776"/>
            <a:ext cx="6336704" cy="47089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main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0x401194: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7.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cygdrive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/c/Users/lucg5005/Documents/My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Dropbox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/Projects/HPC/Samples/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DebuggingProfiling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/trunk/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11372.0x352c]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11372.0x322c]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array-bounds.c:7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n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n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$2 = {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0, 1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8.0461413318721078e-315, 0, 4.7233218921966505e+192, 4.7151331558996709e+192, 2.9835385156662606e-314,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4.0742432477169204e-312, 5.0488079539729615e-314, 3.5150220537551154e+159}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235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counted steps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43608" y="1412776"/>
            <a:ext cx="6336704" cy="30469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3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3,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Will ignore next 4 crossings of breakpoint 3.  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3,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$2 = 5</a:t>
            </a:r>
          </a:p>
        </p:txBody>
      </p:sp>
      <p:sp>
        <p:nvSpPr>
          <p:cNvPr id="4" name="Rectangle 3"/>
          <p:cNvSpPr/>
          <p:nvPr/>
        </p:nvSpPr>
        <p:spPr>
          <a:xfrm>
            <a:off x="1592054" y="3077838"/>
            <a:ext cx="459666" cy="21602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6377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gdb: example handling breakpoints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3568" y="1412776"/>
            <a:ext cx="7488832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0x4011e1: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12.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b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Num     Type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Enb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Address    What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breakpoint     keep y   0x00401194 in main at array-bounds.c:7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breakpoint already hit 1 time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breakpoint     keep y   0x004011e1 in main at array-bounds.c:12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delete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info breakpoints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Num     Type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Enb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Address    What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breakpoint     keep y   0x004011e1 in main at array-bounds.c:12</a:t>
            </a:r>
          </a:p>
        </p:txBody>
      </p:sp>
      <p:sp>
        <p:nvSpPr>
          <p:cNvPr id="4" name="Rectangle 3"/>
          <p:cNvSpPr/>
          <p:nvPr/>
        </p:nvSpPr>
        <p:spPr>
          <a:xfrm>
            <a:off x="683568" y="4041646"/>
            <a:ext cx="7488832" cy="17543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2, main () at array-bounds.c:12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12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$3 = {0, 1, 1.4142135623730951, 1.7320508075688772, 2, 2.2360679774997898,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2.4494897427831779, 2.6457513110645907, 2.8284271247461903, 3}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022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conditional breakpoint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Break conditionally: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 if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3568" y="2348880"/>
            <a:ext cx="7488832" cy="26776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 if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== 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7,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Program exited normally.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83044" y="5343599"/>
            <a:ext cx="429617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Only break when condition holds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1763688" y="2362240"/>
            <a:ext cx="963722" cy="21602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4104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dis/enabling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Disable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disable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99592" y="2132856"/>
            <a:ext cx="7200800" cy="45243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0x4011ea: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13.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disable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2, main () at array-bounds.c:13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    sum +=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b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Num     Type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Enb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Address    What</a:t>
            </a: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breakpoint     keep n   0x004011a2 in main at array-bounds.c:11</a:t>
            </a: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breakpoint already hit 2 times</a:t>
            </a: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breakpoint     keep y   0x004011ea in main at array-bounds.c:13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breakpoint already hit 1 time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4549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issuing commands at break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Commands associated with breakpoint will be executed each time the breakpoint is hit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3568" y="2767568"/>
            <a:ext cx="7488832" cy="3416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commands 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Type commands for when breakpoint 2 is hit, one per line.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End with a line saying just "end".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&gt;silent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%d\n",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&gt;continue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&gt;end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0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2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8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9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10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771800" y="3851756"/>
            <a:ext cx="3175941" cy="369332"/>
            <a:chOff x="2771800" y="3851756"/>
            <a:chExt cx="3175941" cy="369332"/>
          </a:xfrm>
        </p:grpSpPr>
        <p:cxnSp>
          <p:nvCxnSpPr>
            <p:cNvPr id="6" name="Straight Arrow Connector 5"/>
            <p:cNvCxnSpPr/>
            <p:nvPr/>
          </p:nvCxnSpPr>
          <p:spPr>
            <a:xfrm rot="10800000">
              <a:off x="2771800" y="3861048"/>
              <a:ext cx="504056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275856" y="3851756"/>
              <a:ext cx="26718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don't print breakpoint info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979712" y="4293096"/>
            <a:ext cx="3060333" cy="369332"/>
            <a:chOff x="2771800" y="3851756"/>
            <a:chExt cx="3060333" cy="369332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>
              <a:off x="2771800" y="3861048"/>
              <a:ext cx="504056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75856" y="3851756"/>
              <a:ext cx="255627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don't stop at breakpoint </a:t>
              </a:r>
              <a:endParaRPr lang="en-US" dirty="0"/>
            </a:p>
          </p:txBody>
        </p:sp>
      </p:grpSp>
      <p:sp>
        <p:nvSpPr>
          <p:cNvPr id="5" name="Rectangle 4"/>
          <p:cNvSpPr/>
          <p:nvPr/>
        </p:nvSpPr>
        <p:spPr>
          <a:xfrm>
            <a:off x="683568" y="3717032"/>
            <a:ext cx="2160240" cy="729372"/>
          </a:xfrm>
          <a:prstGeom prst="rect">
            <a:avLst/>
          </a:prstGeom>
          <a:solidFill>
            <a:srgbClr val="FFFF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6086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</a:t>
            </a:r>
            <a:r>
              <a:rPr lang="en-US" dirty="0" err="1" smtClean="0"/>
              <a:t>db</a:t>
            </a:r>
            <a:r>
              <a:rPr lang="en-US" dirty="0" smtClean="0"/>
              <a:t>: easier tracing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Dynamic </a:t>
            </a:r>
            <a:r>
              <a:rPr lang="en-US" dirty="0" err="1" smtClean="0"/>
              <a:t>printf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Features</a:t>
            </a:r>
          </a:p>
          <a:p>
            <a:pPr lvl="1"/>
            <a:r>
              <a:rPr lang="en-US" dirty="0" smtClean="0"/>
              <a:t>Use custom function for printing</a:t>
            </a:r>
          </a:p>
          <a:p>
            <a:pPr lvl="1"/>
            <a:r>
              <a:rPr lang="en-US" dirty="0" smtClean="0"/>
              <a:t>Print to "channel"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3568" y="2241446"/>
            <a:ext cx="7488832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11,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%d\n",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0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2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8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9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10</a:t>
            </a:r>
          </a:p>
        </p:txBody>
      </p:sp>
      <p:sp>
        <p:nvSpPr>
          <p:cNvPr id="5" name="Rectangle 4"/>
          <p:cNvSpPr/>
          <p:nvPr/>
        </p:nvSpPr>
        <p:spPr>
          <a:xfrm>
            <a:off x="1259632" y="2276872"/>
            <a:ext cx="2448272" cy="21602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69862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watch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halt on change: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watch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3568" y="2276872"/>
            <a:ext cx="7488832" cy="41549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b 10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0x401199: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8.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cygdrive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/c/Users/lucg5005/Documents/My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Dropbox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/Projects/HPC/Samples/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DebuggingProfiling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/trunk/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4556.0x17ec]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4556.0x102c]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array-bounds.c:10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watch a[5]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2: a[5]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2: a[5]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Old value = 4.7151331558996709e+192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New value = 2.2360679774997898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main () at array-bounds.c:10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5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99626" y="4247722"/>
            <a:ext cx="467544" cy="1588"/>
          </a:xfrm>
          <a:prstGeom prst="straightConnector1">
            <a:avLst/>
          </a:prstGeom>
          <a:ln w="66675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4139952" y="4941168"/>
            <a:ext cx="2016224" cy="648072"/>
            <a:chOff x="4139952" y="4941168"/>
            <a:chExt cx="2016224" cy="648072"/>
          </a:xfrm>
        </p:grpSpPr>
        <p:sp>
          <p:nvSpPr>
            <p:cNvPr id="7" name="Right Brace 6"/>
            <p:cNvSpPr/>
            <p:nvPr/>
          </p:nvSpPr>
          <p:spPr>
            <a:xfrm>
              <a:off x="4139952" y="4941168"/>
              <a:ext cx="144016" cy="648072"/>
            </a:xfrm>
            <a:prstGeom prst="rightBrace">
              <a:avLst/>
            </a:prstGeom>
            <a:ln w="3492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440642" y="5075892"/>
              <a:ext cx="171553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a[5] </a:t>
              </a:r>
              <a:r>
                <a:rPr lang="en-US" dirty="0" smtClean="0"/>
                <a:t>modified</a:t>
              </a:r>
              <a:endParaRPr lang="en-US" dirty="0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71405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things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Variables represent things</a:t>
            </a:r>
          </a:p>
          <a:p>
            <a:pPr lvl="1"/>
            <a:r>
              <a:rPr lang="en-US" dirty="0" smtClean="0"/>
              <a:t>nouns in natural language</a:t>
            </a:r>
          </a:p>
          <a:p>
            <a:r>
              <a:rPr lang="en-US" dirty="0" smtClean="0"/>
              <a:t>Functions/methods represent</a:t>
            </a:r>
          </a:p>
          <a:p>
            <a:pPr lvl="1"/>
            <a:r>
              <a:rPr lang="en-US" dirty="0" smtClean="0"/>
              <a:t>actions</a:t>
            </a:r>
          </a:p>
          <a:p>
            <a:pPr lvl="2"/>
            <a:r>
              <a:rPr lang="en-US" dirty="0" smtClean="0"/>
              <a:t>verbs in natural language</a:t>
            </a:r>
          </a:p>
          <a:p>
            <a:pPr lvl="1"/>
            <a:r>
              <a:rPr lang="en-US" dirty="0" smtClean="0"/>
              <a:t>property tests</a:t>
            </a:r>
          </a:p>
          <a:p>
            <a:pPr lvl="2"/>
            <a:r>
              <a:rPr lang="en-US" dirty="0" smtClean="0"/>
              <a:t>questions in natural language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36170" y="5229200"/>
            <a:ext cx="5561138" cy="147732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with open(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'r')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for line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data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parse_line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(line)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if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is_valid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avg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compute_avg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20245" y="2452255"/>
            <a:ext cx="212506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Principle of</a:t>
            </a:r>
          </a:p>
          <a:p>
            <a:pPr algn="ctr"/>
            <a:r>
              <a:rPr lang="en-US" sz="2800" dirty="0" smtClean="0"/>
              <a:t>least surprise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155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more watch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Types of watch points:</a:t>
            </a:r>
          </a:p>
          <a:p>
            <a:pPr lvl="1"/>
            <a:r>
              <a:rPr lang="en-US" dirty="0" smtClean="0"/>
              <a:t>Halt on write variable: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watch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dirty="0" smtClean="0"/>
              <a:t>Halt on read variable: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rwatch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dirty="0" smtClean="0"/>
              <a:t>Halt on read/write variable: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awatch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 smtClean="0"/>
              <a:t>List </a:t>
            </a:r>
            <a:r>
              <a:rPr lang="en-US" dirty="0" err="1" smtClean="0"/>
              <a:t>watchpoints</a:t>
            </a:r>
            <a:r>
              <a:rPr lang="en-US" dirty="0" smtClean="0"/>
              <a:t>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(info)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watchpoints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Also shows breakpoints</a:t>
            </a:r>
          </a:p>
          <a:p>
            <a:pPr lvl="1"/>
            <a:r>
              <a:rPr lang="en-US" dirty="0" smtClean="0"/>
              <a:t>Synonym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b(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reakpoints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/>
              <a:t>Removing, disabling/enabling </a:t>
            </a:r>
            <a:r>
              <a:rPr lang="en-US" dirty="0" err="1" smtClean="0"/>
              <a:t>watchpoints</a:t>
            </a:r>
            <a:endParaRPr lang="en-US" dirty="0" smtClean="0"/>
          </a:p>
          <a:p>
            <a:pPr lvl="1"/>
            <a:r>
              <a:rPr lang="en-US" dirty="0" smtClean="0"/>
              <a:t>Same as for breakpoints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2177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watch example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3568" y="1844824"/>
            <a:ext cx="7488832" cy="19389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watch sum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3: sum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3: sum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Old value = 5.2844206111867101e+159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New value = 3.1622776601683795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main () at array-bounds.c:10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5944" y="4005064"/>
            <a:ext cx="271593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Oops, not expected!</a:t>
            </a:r>
            <a:endParaRPr lang="en-US" sz="2400" dirty="0"/>
          </a:p>
        </p:txBody>
      </p:sp>
      <p:grpSp>
        <p:nvGrpSpPr>
          <p:cNvPr id="3" name="Group 2"/>
          <p:cNvGrpSpPr/>
          <p:nvPr/>
        </p:nvGrpSpPr>
        <p:grpSpPr>
          <a:xfrm>
            <a:off x="3791072" y="3861048"/>
            <a:ext cx="4381328" cy="2565654"/>
            <a:chOff x="3791072" y="3861048"/>
            <a:chExt cx="4381328" cy="2565654"/>
          </a:xfrm>
        </p:grpSpPr>
        <p:sp>
          <p:nvSpPr>
            <p:cNvPr id="6" name="TextBox 5"/>
            <p:cNvSpPr txBox="1"/>
            <p:nvPr/>
          </p:nvSpPr>
          <p:spPr>
            <a:xfrm>
              <a:off x="3791072" y="3861048"/>
              <a:ext cx="4381328" cy="25545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a[10], sum;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sum +=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("sum", sum);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484117" y="6118925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220072" y="4149080"/>
              <a:ext cx="1296144" cy="288032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796136" y="4607762"/>
              <a:ext cx="936104" cy="288032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80802" y="5877272"/>
            <a:ext cx="221349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watch variables</a:t>
            </a:r>
          </a:p>
          <a:p>
            <a:r>
              <a:rPr lang="en-US" dirty="0" smtClean="0"/>
              <a:t>must be in scope!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92264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</a:t>
            </a:r>
            <a:r>
              <a:rPr lang="en-US" dirty="0" err="1" smtClean="0"/>
              <a:t>db</a:t>
            </a:r>
            <a:r>
              <a:rPr lang="en-US" dirty="0" smtClean="0"/>
              <a:t>: saving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Save breakpoints for next debugging session: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save breakpoints bp.txt</a:t>
            </a:r>
          </a:p>
          <a:p>
            <a:r>
              <a:rPr lang="en-US" dirty="0" smtClean="0"/>
              <a:t>Load breakpoints in next session: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source bp.txt</a:t>
            </a:r>
            <a:endParaRPr lang="en-US" dirty="0" smtClean="0"/>
          </a:p>
          <a:p>
            <a:r>
              <a:rPr lang="en-US" dirty="0" smtClean="0"/>
              <a:t>However</a:t>
            </a:r>
          </a:p>
          <a:p>
            <a:pPr lvl="1"/>
            <a:r>
              <a:rPr lang="en-US" dirty="0" smtClean="0"/>
              <a:t>Adding or removing lines of code </a:t>
            </a:r>
            <a:r>
              <a:rPr lang="en-US" i="1" dirty="0" smtClean="0"/>
              <a:t>doesn't</a:t>
            </a:r>
            <a:r>
              <a:rPr lang="en-US" dirty="0" smtClean="0"/>
              <a:t> move breakpoints: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inconsistencies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Better to keep debugger open while editing: automatic reload of executable and source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6090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stack frames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755576" y="1655004"/>
            <a:ext cx="5373966" cy="4528056"/>
            <a:chOff x="755576" y="1655004"/>
            <a:chExt cx="5373966" cy="4528056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5368777" cy="452431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fib(long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if (n &lt; 2)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return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else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long a = fib(n-1);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long b = fib(n-2);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return a + b;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long n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atol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[1]);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("fib(%ld) = %ld\n", n, fib(n));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407870" y="5875283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fib.c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122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</a:t>
            </a:r>
            <a:r>
              <a:rPr lang="en-US" dirty="0" err="1" smtClean="0"/>
              <a:t>backtrace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3568" y="1484784"/>
            <a:ext cx="7488832" cy="50783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0x40118d: file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fib.c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6.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cygdrive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/c/Users/lucg5005/Documents/My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Dropbox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/Projects/HPC/Samples/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DebuggingProfiling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/trunk/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/fib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7548.0x1ee8]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7548.0x2534]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fib (n=1) at fib.c:6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               return 1;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bt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#0  fib (n=1) at fib.c:6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#1  0x004011a4 in fib (n=2)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#2  0x004011a4 in fib (n=3)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#3  0x004011a4 in fib (n=4)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#4  0x004011a4 in fib (n=5)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#5  0x004011f9 in main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=2,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=0xbd49d8) at fib.c:13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frame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#0  fib (n=1) at fib.c:6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               return 1;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frame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#1  0x004011a4 in fib (n=2)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8               return fib(n-1) + fib(n-2);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frame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#5  0x004011f9 in main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=2,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=0xbd49d8) at fib.c:13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("fib(%ld) = %ld\n", n, fib(n));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6729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inspecting 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Getting information</a:t>
            </a:r>
          </a:p>
          <a:p>
            <a:pPr lvl="1"/>
            <a:r>
              <a:rPr lang="en-US" dirty="0" smtClean="0"/>
              <a:t>Print local variables: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locals</a:t>
            </a:r>
          </a:p>
          <a:p>
            <a:pPr lvl="1"/>
            <a:r>
              <a:rPr lang="en-US" dirty="0" smtClean="0"/>
              <a:t>Print all frame info: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f(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/>
              <a:t>Moving to other frame</a:t>
            </a:r>
          </a:p>
          <a:p>
            <a:pPr lvl="1"/>
            <a:r>
              <a:rPr lang="en-US" dirty="0" smtClean="0"/>
              <a:t>Move to another frame: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&lt;fn&gt;</a:t>
            </a:r>
          </a:p>
          <a:p>
            <a:pPr lvl="1"/>
            <a:r>
              <a:rPr lang="en-US" dirty="0" smtClean="0"/>
              <a:t>Move up a frame: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</a:t>
            </a:r>
          </a:p>
          <a:p>
            <a:pPr lvl="1"/>
            <a:r>
              <a:rPr lang="en-US" dirty="0" smtClean="0"/>
              <a:t>Move down a frame: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down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4420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: hypothesis testing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Calling a function/subroutine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&gt;(&lt;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&gt;)</a:t>
            </a:r>
          </a:p>
          <a:p>
            <a:r>
              <a:rPr lang="en-US" dirty="0" smtClean="0"/>
              <a:t>Modifying a variable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&gt;=&lt;expr&gt;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35696" y="4221088"/>
            <a:ext cx="443769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Nice for testing hypotheses, but…</a:t>
            </a:r>
            <a:br>
              <a:rPr lang="en-US" sz="2400" dirty="0" smtClean="0"/>
            </a:br>
            <a:r>
              <a:rPr lang="en-US" sz="2400" dirty="0" smtClean="0"/>
              <a:t>modifies state of program!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3794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reverse debugging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77301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For gdb </a:t>
            </a:r>
            <a:r>
              <a:rPr lang="en-US" dirty="0" smtClean="0">
                <a:sym typeface="Symbol"/>
              </a:rPr>
              <a:t></a:t>
            </a:r>
            <a:r>
              <a:rPr lang="en-US" dirty="0" smtClean="0"/>
              <a:t> 7.3! (introduced in 7.0)</a:t>
            </a:r>
          </a:p>
          <a:p>
            <a:r>
              <a:rPr lang="en-US" dirty="0" smtClean="0"/>
              <a:t>Allows to "step back in time", i.e., reverse execution (records changes)</a:t>
            </a:r>
          </a:p>
          <a:p>
            <a:r>
              <a:rPr lang="en-US" dirty="0" smtClean="0"/>
              <a:t>Slow, so</a:t>
            </a:r>
          </a:p>
          <a:p>
            <a:pPr lvl="1"/>
            <a:r>
              <a:rPr lang="en-US" dirty="0" smtClean="0"/>
              <a:t>Set breakpoint close to (but before) point of interest</a:t>
            </a:r>
          </a:p>
          <a:p>
            <a:pPr lvl="1"/>
            <a:r>
              <a:rPr lang="en-US" dirty="0" smtClean="0"/>
              <a:t>Run up to breakpoint,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record</a:t>
            </a:r>
          </a:p>
          <a:p>
            <a:pPr lvl="1"/>
            <a:r>
              <a:rPr lang="en-US" dirty="0" smtClean="0"/>
              <a:t>Continue till error</a:t>
            </a:r>
          </a:p>
          <a:p>
            <a:pPr lvl="1"/>
            <a:r>
              <a:rPr lang="en-US" dirty="0" smtClean="0"/>
              <a:t>Step back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reverse-next</a:t>
            </a:r>
            <a:r>
              <a:rPr lang="en-US" dirty="0" smtClean="0"/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rn</a:t>
            </a:r>
            <a:r>
              <a:rPr lang="en-US" dirty="0" smtClean="0"/>
              <a:t>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reverse-step</a:t>
            </a:r>
            <a:r>
              <a:rPr lang="en-US" dirty="0" smtClean="0"/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</a:t>
            </a:r>
            <a:r>
              <a:rPr lang="en-US" dirty="0" smtClean="0"/>
              <a:t>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reverse-continue</a:t>
            </a:r>
            <a:r>
              <a:rPr lang="en-US" dirty="0" smtClean="0"/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Breakpoints/watch expression should all work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47864" y="5703639"/>
            <a:ext cx="238302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U</a:t>
            </a:r>
            <a:r>
              <a:rPr lang="en-US" sz="2400" dirty="0" smtClean="0"/>
              <a:t>se with caution!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1785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multithreaded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OpenMP code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23528" y="2277447"/>
            <a:ext cx="8577989" cy="4031873"/>
            <a:chOff x="323528" y="2277447"/>
            <a:chExt cx="8577989" cy="4031873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2277447"/>
              <a:ext cx="8577989" cy="403187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program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hello_world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integer*4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&amp;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&amp;    OMP_GET_NUM_THREADS, OMP_GET_THREAD_NUM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Fork a team of threads giving them their own copies of variables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!$OMP PARALLEL PRIVATE(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Obtain thread number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OMP_GET_THREAD_NUM()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print *, 'Hello World from thread = ',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Only master thread does this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if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== 0) then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OMP_GET_NUM_THREADS()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print *, 'Number of threads = ',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end if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All threads join master thread and disband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!$OMP END PARALLEL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end program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hello_world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101611" y="5992212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Hello-world.f90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1422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switching 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thread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to switch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Break in specific thread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13 thread 1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3568" y="2091620"/>
            <a:ext cx="7488832" cy="37856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hello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0xb7fe7b70 (LWP 1432)]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Swithing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to thread 0xb7fe7b70 (LWP 1432)]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 at hello-world.f90:11</a:t>
            </a:r>
          </a:p>
          <a:p>
            <a:pPr marL="228600" indent="-228600">
              <a:buAutoNum type="arabicPlain" startAt="11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print *, 'Hello World from thread = ',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info threads</a:t>
            </a:r>
          </a:p>
          <a:p>
            <a:pPr>
              <a:buFont typeface="Arial" charset="0"/>
              <a:buChar char="•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 Thread 0xb7fe7b70 (LWP 1432)  MAAIN__.omp_fn.0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at hello-world.f90:11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1 Thread 0xb7fe8700 (LWP 1429)  MAAIN__.omp_fn.0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at hello-world.f90:11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thread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[Switching to thread 1 (Thread 0xb7fe8700 (LWP 1429)]#0 MAIN__.omp_fn.0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 at hello-world.f90:11</a:t>
            </a:r>
          </a:p>
          <a:p>
            <a:pPr marL="228600" indent="-228600">
              <a:buAutoNum type="arabicPlain" startAt="11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print *, 'Hello World from thread = ',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$2 = 0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835696" y="2204864"/>
            <a:ext cx="4426106" cy="369332"/>
            <a:chOff x="1835696" y="3851756"/>
            <a:chExt cx="4426106" cy="369332"/>
          </a:xfrm>
        </p:grpSpPr>
        <p:cxnSp>
          <p:nvCxnSpPr>
            <p:cNvPr id="6" name="Straight Arrow Connector 5"/>
            <p:cNvCxnSpPr/>
            <p:nvPr/>
          </p:nvCxnSpPr>
          <p:spPr>
            <a:xfrm rot="10800000">
              <a:off x="1835696" y="3923764"/>
              <a:ext cx="1440160" cy="8130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275856" y="3851756"/>
              <a:ext cx="298594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breakpoint hit in </a:t>
              </a:r>
              <a:r>
                <a:rPr lang="en-US" i="1" dirty="0" smtClean="0"/>
                <a:t>every</a:t>
              </a:r>
              <a:r>
                <a:rPr lang="en-US" dirty="0" smtClean="0"/>
                <a:t> thread</a:t>
              </a:r>
              <a:endParaRPr lang="en-US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5978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Long functions</a:t>
            </a:r>
          </a:p>
          <a:p>
            <a:pPr lvl="1"/>
            <a:r>
              <a:rPr lang="en-US" dirty="0" smtClean="0"/>
              <a:t>hard to follow</a:t>
            </a:r>
          </a:p>
          <a:p>
            <a:pPr lvl="1"/>
            <a:r>
              <a:rPr lang="en-US" dirty="0" smtClean="0"/>
              <a:t>too many variables</a:t>
            </a:r>
          </a:p>
          <a:p>
            <a:pPr lvl="1"/>
            <a:r>
              <a:rPr lang="en-US" dirty="0" smtClean="0"/>
              <a:t>number of bugs </a:t>
            </a:r>
            <a:r>
              <a:rPr lang="en-US" dirty="0" smtClean="0">
                <a:sym typeface="Symbol" panose="05050102010706020507" pitchFamily="18" charset="2"/>
              </a:rPr>
              <a:t></a:t>
            </a:r>
            <a:r>
              <a:rPr lang="en-US" dirty="0" smtClean="0"/>
              <a:t> code length!</a:t>
            </a:r>
          </a:p>
          <a:p>
            <a:r>
              <a:rPr lang="en-US" dirty="0" smtClean="0"/>
              <a:t>Introduce </a:t>
            </a:r>
            <a:r>
              <a:rPr lang="en-US" dirty="0" err="1" smtClean="0"/>
              <a:t>subfunction</a:t>
            </a:r>
            <a:endParaRPr lang="en-US" dirty="0" smtClean="0"/>
          </a:p>
          <a:p>
            <a:pPr lvl="1"/>
            <a:r>
              <a:rPr lang="en-US" dirty="0" smtClean="0"/>
              <a:t>enrich vocabulary</a:t>
            </a:r>
          </a:p>
          <a:p>
            <a:pPr lvl="1"/>
            <a:r>
              <a:rPr lang="en-US" dirty="0" smtClean="0"/>
              <a:t>raise description level</a:t>
            </a:r>
          </a:p>
          <a:p>
            <a:r>
              <a:rPr lang="en-US" dirty="0" smtClean="0"/>
              <a:t>Top-down versus bottom-up development</a:t>
            </a:r>
          </a:p>
          <a:p>
            <a:pPr lvl="1"/>
            <a:r>
              <a:rPr lang="en-US" dirty="0" smtClean="0"/>
              <a:t>matter of taste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51335" y="2204864"/>
            <a:ext cx="2635465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no longer </a:t>
            </a:r>
            <a:r>
              <a:rPr lang="en-US" sz="3200" dirty="0" smtClean="0"/>
              <a:t>than</a:t>
            </a:r>
            <a:br>
              <a:rPr lang="en-US" sz="3200" dirty="0" smtClean="0"/>
            </a:br>
            <a:r>
              <a:rPr lang="en-US" sz="3200" dirty="0" smtClean="0"/>
              <a:t>fits </a:t>
            </a:r>
            <a:r>
              <a:rPr lang="en-US" sz="3200" dirty="0"/>
              <a:t>on screen</a:t>
            </a:r>
          </a:p>
        </p:txBody>
      </p:sp>
    </p:spTree>
    <p:extLst>
      <p:ext uri="{BB962C8B-B14F-4D97-AF65-F5344CB8AC3E}">
        <p14:creationId xmlns:p14="http://schemas.microsoft.com/office/powerpoint/2010/main" val="2202753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: checkpoint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Checkpoints can be used to restart program from previous state</a:t>
            </a:r>
            <a:endParaRPr lang="nl-BE" dirty="0" smtClean="0"/>
          </a:p>
          <a:p>
            <a:r>
              <a:rPr lang="en-US" dirty="0" smtClean="0"/>
              <a:t>create checkpoint: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checkpoint</a:t>
            </a:r>
          </a:p>
          <a:p>
            <a:r>
              <a:rPr lang="en-US" dirty="0" smtClean="0"/>
              <a:t>Restart from that point: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restart &lt;checkpoint-id&gt;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526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: post mortem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Examine state of crashed program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gdb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&lt;executable&gt; &lt;core-file&gt;</a:t>
            </a:r>
          </a:p>
          <a:p>
            <a:pPr lvl="1"/>
            <a:r>
              <a:rPr lang="en-US" dirty="0" err="1" smtClean="0"/>
              <a:t>Backtrace</a:t>
            </a:r>
            <a:r>
              <a:rPr lang="en-US" dirty="0" smtClean="0"/>
              <a:t> to see call stack</a:t>
            </a:r>
          </a:p>
          <a:p>
            <a:pPr lvl="1"/>
            <a:r>
              <a:rPr lang="en-US" dirty="0" smtClean="0"/>
              <a:t>Switch frames/threads</a:t>
            </a:r>
          </a:p>
          <a:p>
            <a:pPr lvl="1"/>
            <a:r>
              <a:rPr lang="en-US" dirty="0" smtClean="0"/>
              <a:t>Inspect values of variables</a:t>
            </a:r>
          </a:p>
          <a:p>
            <a:r>
              <a:rPr lang="en-US" dirty="0" smtClean="0"/>
              <a:t>Requires core file, if necessary, set </a:t>
            </a:r>
            <a:r>
              <a:rPr lang="en-US" dirty="0" err="1" smtClean="0"/>
              <a:t>ulimit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ulimit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-c unlimited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11760" y="5445224"/>
            <a:ext cx="375391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core files can be </a:t>
            </a:r>
            <a:r>
              <a:rPr lang="en-US" sz="2400" i="1" dirty="0" smtClean="0"/>
              <a:t>huge!</a:t>
            </a:r>
            <a:endParaRPr lang="nl-BE" sz="2400" i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9618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flow bugs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84413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Fortran logical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Evaluation order in Fortran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143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755576" y="2204864"/>
            <a:ext cx="6264696" cy="3046989"/>
            <a:chOff x="179512" y="1413351"/>
            <a:chExt cx="6264696" cy="3046989"/>
          </a:xfrm>
        </p:grpSpPr>
        <p:sp>
          <p:nvSpPr>
            <p:cNvPr id="6" name="TextBox 5"/>
            <p:cNvSpPr txBox="1"/>
            <p:nvPr/>
          </p:nvSpPr>
          <p:spPr>
            <a:xfrm>
              <a:off x="179512" y="1413351"/>
              <a:ext cx="6264696" cy="30469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function accumulate(x, normalize) result(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acc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implicit none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real, dimension(:), intent(in) :: x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real, intent(in), 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optional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:: normalize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real ::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acc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acc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sum(x)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if (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present(normalize) .and. normalize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 then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acc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acc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/size(x)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end if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end function accumulate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433721" y="4152563"/>
              <a:ext cx="201048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logical_order.f90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788024" y="3220527"/>
            <a:ext cx="3736287" cy="784537"/>
            <a:chOff x="4788024" y="3220527"/>
            <a:chExt cx="3736287" cy="784537"/>
          </a:xfrm>
        </p:grpSpPr>
        <p:sp>
          <p:nvSpPr>
            <p:cNvPr id="8" name="TextBox 7"/>
            <p:cNvSpPr txBox="1"/>
            <p:nvPr/>
          </p:nvSpPr>
          <p:spPr>
            <a:xfrm>
              <a:off x="6532804" y="3220527"/>
              <a:ext cx="1991507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No guarantee on</a:t>
              </a:r>
              <a:br>
                <a:rPr lang="en-US" sz="2000" dirty="0" smtClean="0"/>
              </a:br>
              <a:r>
                <a:rPr lang="en-US" sz="2000" dirty="0" smtClean="0"/>
                <a:t>evaluation order!</a:t>
              </a:r>
              <a:endParaRPr lang="en-US" sz="2000" dirty="0"/>
            </a:p>
          </p:txBody>
        </p:sp>
        <p:cxnSp>
          <p:nvCxnSpPr>
            <p:cNvPr id="10" name="Straight Arrow Connector 9"/>
            <p:cNvCxnSpPr>
              <a:stCxn id="8" idx="1"/>
            </p:cNvCxnSpPr>
            <p:nvPr/>
          </p:nvCxnSpPr>
          <p:spPr>
            <a:xfrm flipH="1">
              <a:off x="4788024" y="3574470"/>
              <a:ext cx="1744780" cy="43059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755576" y="5398036"/>
            <a:ext cx="6264696" cy="1323439"/>
            <a:chOff x="179512" y="1413351"/>
            <a:chExt cx="6264696" cy="1323439"/>
          </a:xfrm>
        </p:grpSpPr>
        <p:sp>
          <p:nvSpPr>
            <p:cNvPr id="16" name="TextBox 15"/>
            <p:cNvSpPr txBox="1"/>
            <p:nvPr/>
          </p:nvSpPr>
          <p:spPr>
            <a:xfrm>
              <a:off x="179512" y="1413351"/>
              <a:ext cx="6264696" cy="132343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if (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present(normalize)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 then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if (normalize)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acc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acc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/size(x)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end if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433721" y="2429013"/>
              <a:ext cx="201048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logical_order.f90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pic>
        <p:nvPicPr>
          <p:cNvPr id="18" name="Picture 2" descr="C:\Users\lucg5005\AppData\Local\Microsoft\Windows\Temporary Internet Files\Content.IE5\CWZUAEH4\lgi01a201309290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6764" y="4005064"/>
            <a:ext cx="731055" cy="75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6764" y="5621859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71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C/C++ logical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Evaluation order in C/C++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144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683568" y="2372865"/>
            <a:ext cx="6264696" cy="1077218"/>
            <a:chOff x="179512" y="1413351"/>
            <a:chExt cx="6264696" cy="1077218"/>
          </a:xfrm>
        </p:grpSpPr>
        <p:sp>
          <p:nvSpPr>
            <p:cNvPr id="6" name="TextBox 5"/>
            <p:cNvSpPr txBox="1"/>
            <p:nvPr/>
          </p:nvSpPr>
          <p:spPr>
            <a:xfrm>
              <a:off x="179512" y="1413351"/>
              <a:ext cx="6264696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if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strlen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(string) &gt; 0 &amp;&amp; string != NULL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("hello %s!\n", string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637479" y="2182792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logical_order.c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275856" y="1625827"/>
            <a:ext cx="5037644" cy="1047832"/>
            <a:chOff x="3497631" y="3220527"/>
            <a:chExt cx="5037644" cy="1047832"/>
          </a:xfrm>
        </p:grpSpPr>
        <p:sp>
          <p:nvSpPr>
            <p:cNvPr id="8" name="TextBox 7"/>
            <p:cNvSpPr txBox="1"/>
            <p:nvPr/>
          </p:nvSpPr>
          <p:spPr>
            <a:xfrm>
              <a:off x="6532804" y="3220527"/>
              <a:ext cx="2002471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Evaluation order</a:t>
              </a:r>
            </a:p>
            <a:p>
              <a:r>
                <a:rPr lang="en-US" sz="2000" dirty="0" smtClean="0"/>
                <a:t>from left to right!</a:t>
              </a:r>
              <a:endParaRPr lang="en-US" sz="2000" dirty="0"/>
            </a:p>
          </p:txBody>
        </p:sp>
        <p:cxnSp>
          <p:nvCxnSpPr>
            <p:cNvPr id="10" name="Straight Arrow Connector 9"/>
            <p:cNvCxnSpPr>
              <a:stCxn id="8" idx="1"/>
            </p:cNvCxnSpPr>
            <p:nvPr/>
          </p:nvCxnSpPr>
          <p:spPr>
            <a:xfrm flipH="1">
              <a:off x="3497631" y="3574470"/>
              <a:ext cx="3035173" cy="69388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8" name="Picture 2" descr="C:\Users\lucg5005\AppData\Local\Microsoft\Windows\Temporary Internet Files\Content.IE5\CWZUAEH4\lgi01a201309290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0540" y="2516275"/>
            <a:ext cx="731055" cy="75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0540" y="4295801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Group 19"/>
          <p:cNvGrpSpPr/>
          <p:nvPr/>
        </p:nvGrpSpPr>
        <p:grpSpPr>
          <a:xfrm>
            <a:off x="683568" y="4081228"/>
            <a:ext cx="6264696" cy="1077218"/>
            <a:chOff x="179512" y="1413351"/>
            <a:chExt cx="6264696" cy="1077218"/>
          </a:xfrm>
        </p:grpSpPr>
        <p:sp>
          <p:nvSpPr>
            <p:cNvPr id="21" name="TextBox 20"/>
            <p:cNvSpPr txBox="1"/>
            <p:nvPr/>
          </p:nvSpPr>
          <p:spPr>
            <a:xfrm>
              <a:off x="179512" y="1413351"/>
              <a:ext cx="6264696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if (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string != NULL 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&amp;&amp; </a:t>
              </a:r>
              <a:r>
                <a:rPr lang="en-US" sz="1600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strlen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(string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 &gt; 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("hello %s!\n", string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637479" y="2182792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logical_order.c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627784" y="3332092"/>
            <a:ext cx="2238049" cy="40011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segmentation fault!</a:t>
            </a:r>
            <a:endParaRPr lang="en-US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6867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Valgrind</a:t>
            </a:r>
            <a:r>
              <a:rPr lang="en-US" dirty="0" smtClean="0"/>
              <a:t>: finding NULL pointers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1681063"/>
            <a:ext cx="8577989" cy="156966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valgrind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./logical_order_c.exe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==41564== Invalid read of size 1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==41564==    at 0x400590: main (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logical_order.c:15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==41564==  Address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0x0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is not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stack'd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malloc'd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or (recently)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free'd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145</a:t>
            </a:fld>
            <a:endParaRPr lang="nl-BE"/>
          </a:p>
        </p:txBody>
      </p:sp>
      <p:grpSp>
        <p:nvGrpSpPr>
          <p:cNvPr id="9" name="Group 8"/>
          <p:cNvGrpSpPr/>
          <p:nvPr/>
        </p:nvGrpSpPr>
        <p:grpSpPr>
          <a:xfrm>
            <a:off x="323528" y="4311680"/>
            <a:ext cx="6264696" cy="1077218"/>
            <a:chOff x="179512" y="1413351"/>
            <a:chExt cx="6264696" cy="1077218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1413351"/>
              <a:ext cx="6264696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15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 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strlen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string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 &gt; 0 &amp;&amp; string != NULL)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16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("hello %s!\n", string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637479" y="2182792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logical_order.c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843808" y="2946344"/>
            <a:ext cx="2698544" cy="1634784"/>
            <a:chOff x="2843808" y="2946344"/>
            <a:chExt cx="2698544" cy="1634784"/>
          </a:xfrm>
        </p:grpSpPr>
        <p:grpSp>
          <p:nvGrpSpPr>
            <p:cNvPr id="6" name="Group 5"/>
            <p:cNvGrpSpPr/>
            <p:nvPr/>
          </p:nvGrpSpPr>
          <p:grpSpPr>
            <a:xfrm>
              <a:off x="3131840" y="2946344"/>
              <a:ext cx="2410512" cy="971818"/>
              <a:chOff x="2340620" y="3249270"/>
              <a:chExt cx="2410512" cy="971818"/>
            </a:xfrm>
          </p:grpSpPr>
          <p:cxnSp>
            <p:nvCxnSpPr>
              <p:cNvPr id="7" name="Straight Arrow Connector 6"/>
              <p:cNvCxnSpPr>
                <a:stCxn id="8" idx="1"/>
              </p:cNvCxnSpPr>
              <p:nvPr/>
            </p:nvCxnSpPr>
            <p:spPr>
              <a:xfrm flipH="1" flipV="1">
                <a:off x="2340620" y="3249270"/>
                <a:ext cx="935236" cy="78715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3275856" y="3851756"/>
                <a:ext cx="1475276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NULL</a:t>
                </a:r>
                <a:r>
                  <a:rPr lang="en-US" dirty="0" smtClean="0">
                    <a:cs typeface="Courier New" pitchFamily="49" charset="0"/>
                  </a:rPr>
                  <a:t> pointer</a:t>
                </a:r>
                <a:endParaRPr lang="en-US" dirty="0">
                  <a:cs typeface="Courier New" pitchFamily="49" charset="0"/>
                </a:endParaRPr>
              </a:p>
            </p:txBody>
          </p:sp>
        </p:grpSp>
        <p:cxnSp>
          <p:nvCxnSpPr>
            <p:cNvPr id="12" name="Straight Arrow Connector 11"/>
            <p:cNvCxnSpPr>
              <a:stCxn id="8" idx="1"/>
            </p:cNvCxnSpPr>
            <p:nvPr/>
          </p:nvCxnSpPr>
          <p:spPr>
            <a:xfrm flipH="1">
              <a:off x="2843808" y="3733496"/>
              <a:ext cx="1223268" cy="84763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49462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ones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Application</a:t>
            </a:r>
          </a:p>
          <a:p>
            <a:pPr lvl="1"/>
            <a:r>
              <a:rPr lang="en-US" dirty="0" smtClean="0"/>
              <a:t>generate integer arrays, 0/1 elements</a:t>
            </a:r>
          </a:p>
          <a:p>
            <a:pPr lvl="1"/>
            <a:r>
              <a:rPr lang="en-US" dirty="0" smtClean="0"/>
              <a:t>count &amp; print number of 1 elements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146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889670" y="3501008"/>
            <a:ext cx="3517310" cy="156966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sv-SE" sz="1600" dirty="0">
                <a:latin typeface="Courier New" pitchFamily="49" charset="0"/>
                <a:cs typeface="Courier New" pitchFamily="49" charset="0"/>
              </a:rPr>
              <a:t>$ ./init_proc_vars_f90.exe </a:t>
            </a:r>
          </a:p>
          <a:p>
            <a:r>
              <a:rPr lang="sv-SE" sz="1600" dirty="0">
                <a:latin typeface="Courier New" pitchFamily="49" charset="0"/>
                <a:cs typeface="Courier New" pitchFamily="49" charset="0"/>
              </a:rPr>
              <a:t>    1   4/5</a:t>
            </a:r>
          </a:p>
          <a:p>
            <a:r>
              <a:rPr lang="sv-SE" sz="1600" dirty="0">
                <a:latin typeface="Courier New" pitchFamily="49" charset="0"/>
                <a:cs typeface="Courier New" pitchFamily="49" charset="0"/>
              </a:rPr>
              <a:t>    2   4/5</a:t>
            </a:r>
          </a:p>
          <a:p>
            <a:r>
              <a:rPr lang="sv-SE" sz="1600" dirty="0">
                <a:latin typeface="Courier New" pitchFamily="49" charset="0"/>
                <a:cs typeface="Courier New" pitchFamily="49" charset="0"/>
              </a:rPr>
              <a:t>    3   5/5</a:t>
            </a:r>
          </a:p>
          <a:p>
            <a:r>
              <a:rPr lang="sv-SE" sz="1600" dirty="0">
                <a:latin typeface="Courier New" pitchFamily="49" charset="0"/>
                <a:cs typeface="Courier New" pitchFamily="49" charset="0"/>
              </a:rPr>
              <a:t>    4   </a:t>
            </a:r>
            <a:r>
              <a:rPr lang="sv-SE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8/5</a:t>
            </a:r>
          </a:p>
          <a:p>
            <a:r>
              <a:rPr lang="sv-SE" sz="1600" dirty="0">
                <a:latin typeface="Courier New" pitchFamily="49" charset="0"/>
                <a:cs typeface="Courier New" pitchFamily="49" charset="0"/>
              </a:rPr>
              <a:t>    5  </a:t>
            </a:r>
            <a:r>
              <a:rPr lang="sv-SE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11/5</a:t>
            </a:r>
          </a:p>
        </p:txBody>
      </p:sp>
      <p:pic>
        <p:nvPicPr>
          <p:cNvPr id="10" name="Picture 2" descr="C:\Users\lucg5005\AppData\Local\Microsoft\Windows\Temporary Internet Files\Content.IE5\CWZUAEH4\lgi01a201309290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6182" y="4503120"/>
            <a:ext cx="731055" cy="75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/>
          <p:cNvGrpSpPr/>
          <p:nvPr/>
        </p:nvGrpSpPr>
        <p:grpSpPr>
          <a:xfrm>
            <a:off x="2473846" y="3612672"/>
            <a:ext cx="4690442" cy="1360874"/>
            <a:chOff x="1907704" y="3555180"/>
            <a:chExt cx="4690442" cy="1360874"/>
          </a:xfrm>
        </p:grpSpPr>
        <p:grpSp>
          <p:nvGrpSpPr>
            <p:cNvPr id="7" name="Group 6"/>
            <p:cNvGrpSpPr/>
            <p:nvPr/>
          </p:nvGrpSpPr>
          <p:grpSpPr>
            <a:xfrm>
              <a:off x="2076172" y="3555180"/>
              <a:ext cx="4521974" cy="1097956"/>
              <a:chOff x="4078447" y="3220527"/>
              <a:chExt cx="4521974" cy="1097956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6532804" y="3220527"/>
                <a:ext cx="2067617" cy="70788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More 1 than array</a:t>
                </a:r>
              </a:p>
              <a:p>
                <a:r>
                  <a:rPr lang="en-US" sz="2000" dirty="0" smtClean="0"/>
                  <a:t>size: unlikely</a:t>
                </a:r>
                <a:endParaRPr lang="en-US" sz="2000" dirty="0"/>
              </a:p>
            </p:txBody>
          </p:sp>
          <p:cxnSp>
            <p:nvCxnSpPr>
              <p:cNvPr id="9" name="Straight Arrow Connector 8"/>
              <p:cNvCxnSpPr>
                <a:stCxn id="8" idx="1"/>
              </p:cNvCxnSpPr>
              <p:nvPr/>
            </p:nvCxnSpPr>
            <p:spPr>
              <a:xfrm flipH="1">
                <a:off x="4078447" y="3574470"/>
                <a:ext cx="2454357" cy="74401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Right Brace 11"/>
            <p:cNvSpPr/>
            <p:nvPr/>
          </p:nvSpPr>
          <p:spPr>
            <a:xfrm>
              <a:off x="1907704" y="4468285"/>
              <a:ext cx="144016" cy="447769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51685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147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755576" y="2132856"/>
            <a:ext cx="7200800" cy="3293209"/>
            <a:chOff x="-76797" y="1413351"/>
            <a:chExt cx="7200800" cy="3293209"/>
          </a:xfrm>
        </p:grpSpPr>
        <p:sp>
          <p:nvSpPr>
            <p:cNvPr id="5" name="TextBox 4"/>
            <p:cNvSpPr txBox="1"/>
            <p:nvPr/>
          </p:nvSpPr>
          <p:spPr>
            <a:xfrm>
              <a:off x="-76797" y="1413351"/>
              <a:ext cx="7200800" cy="329320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30     function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count_one_wrong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(a) result(result)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31         implicit none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32         integer, dimension(:), intent(in) :: a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33         integer :: result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34         integer :: count = 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35         integer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36         do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1, size(a)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37             if (a(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 &gt; 0) count = count + 1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38         end do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39         result = count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40     end function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count_one_wrong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006116" y="4398783"/>
              <a:ext cx="211788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sv-SE" sz="1400" b="1" dirty="0" smtClean="0">
                  <a:latin typeface="Courier New" pitchFamily="49" charset="0"/>
                  <a:cs typeface="Courier New" pitchFamily="49" charset="0"/>
                </a:rPr>
                <a:t>init_proc_vars.f90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411760" y="5771951"/>
            <a:ext cx="50931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Seems pretty innocent, use GDB, set break at line 36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201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trace value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148</a:t>
            </a:fld>
            <a:endParaRPr lang="nl-BE"/>
          </a:p>
        </p:txBody>
      </p:sp>
      <p:sp>
        <p:nvSpPr>
          <p:cNvPr id="4" name="Rectangle 3"/>
          <p:cNvSpPr/>
          <p:nvPr/>
        </p:nvSpPr>
        <p:spPr>
          <a:xfrm>
            <a:off x="1043608" y="1772816"/>
            <a:ext cx="7128792" cy="42780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dprintf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36, "count = %d\n", 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count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Dprintf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at 0x400914: file init_proc_vars.f90, line 36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 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count = 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count = 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count = 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count = 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count = 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1   4/5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count 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count 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count 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count 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count 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2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4/5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339752" y="2492896"/>
            <a:ext cx="4047193" cy="1944216"/>
            <a:chOff x="4711990" y="3220527"/>
            <a:chExt cx="4047193" cy="1944216"/>
          </a:xfrm>
        </p:grpSpPr>
        <p:sp>
          <p:nvSpPr>
            <p:cNvPr id="8" name="TextBox 7"/>
            <p:cNvSpPr txBox="1"/>
            <p:nvPr/>
          </p:nvSpPr>
          <p:spPr>
            <a:xfrm>
              <a:off x="6532804" y="3220527"/>
              <a:ext cx="2226379" cy="10156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count</a:t>
              </a:r>
              <a:r>
                <a:rPr lang="en-US" sz="2000" dirty="0" smtClean="0"/>
                <a:t> keeps value</a:t>
              </a:r>
            </a:p>
            <a:p>
              <a:r>
                <a:rPr lang="en-US" sz="2000" dirty="0" smtClean="0"/>
                <a:t>between function</a:t>
              </a:r>
            </a:p>
            <a:p>
              <a:r>
                <a:rPr lang="en-US" sz="2000" dirty="0" smtClean="0"/>
                <a:t>invocations!</a:t>
              </a:r>
              <a:endParaRPr lang="en-US" sz="2000" dirty="0"/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4711990" y="3728359"/>
              <a:ext cx="1820814" cy="143638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195457" y="3898690"/>
            <a:ext cx="5120960" cy="833536"/>
            <a:chOff x="-76796" y="1413351"/>
            <a:chExt cx="5120960" cy="833536"/>
          </a:xfrm>
        </p:grpSpPr>
        <p:sp>
          <p:nvSpPr>
            <p:cNvPr id="12" name="TextBox 11"/>
            <p:cNvSpPr txBox="1"/>
            <p:nvPr/>
          </p:nvSpPr>
          <p:spPr>
            <a:xfrm>
              <a:off x="-76796" y="1413351"/>
              <a:ext cx="5120960" cy="8309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34     integer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 count = 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926276" y="1939110"/>
              <a:ext cx="211788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sv-SE" sz="1400" b="1" dirty="0" smtClean="0">
                  <a:latin typeface="Courier New" pitchFamily="49" charset="0"/>
                  <a:cs typeface="Courier New" pitchFamily="49" charset="0"/>
                </a:rPr>
                <a:t>init_proc_vars.f90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195455" y="4815147"/>
            <a:ext cx="5120961" cy="1625894"/>
            <a:chOff x="3195455" y="4815147"/>
            <a:chExt cx="5120961" cy="1625894"/>
          </a:xfrm>
        </p:grpSpPr>
        <p:grpSp>
          <p:nvGrpSpPr>
            <p:cNvPr id="15" name="Group 14"/>
            <p:cNvGrpSpPr/>
            <p:nvPr/>
          </p:nvGrpSpPr>
          <p:grpSpPr>
            <a:xfrm>
              <a:off x="3195455" y="5363823"/>
              <a:ext cx="5120961" cy="1077218"/>
              <a:chOff x="-76797" y="1413351"/>
              <a:chExt cx="5120961" cy="1077218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-76797" y="1413351"/>
                <a:ext cx="5120961" cy="107721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…</a:t>
                </a:r>
              </a:p>
              <a:p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 34     integer </a:t>
                </a:r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:: 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count</a:t>
                </a:r>
              </a:p>
              <a:p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35     count </a:t>
                </a:r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= 0</a:t>
                </a:r>
              </a:p>
              <a:p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…</a:t>
                </a:r>
                <a:endParaRPr lang="en-US" sz="1600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2926277" y="2182792"/>
                <a:ext cx="2117887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sv-SE" sz="1400" b="1" dirty="0" smtClean="0">
                    <a:latin typeface="Courier New" pitchFamily="49" charset="0"/>
                    <a:cs typeface="Courier New" pitchFamily="49" charset="0"/>
                  </a:rPr>
                  <a:t>init_proc_vars.f90</a:t>
                </a:r>
                <a:endParaRPr lang="en-US" sz="14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cxnSp>
          <p:nvCxnSpPr>
            <p:cNvPr id="19" name="Straight Arrow Connector 18"/>
            <p:cNvCxnSpPr/>
            <p:nvPr/>
          </p:nvCxnSpPr>
          <p:spPr>
            <a:xfrm>
              <a:off x="5851052" y="4815147"/>
              <a:ext cx="0" cy="502168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42214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Computing Fibonacci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program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Analyze core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149</a:t>
            </a:fld>
            <a:endParaRPr lang="nl-BE"/>
          </a:p>
        </p:txBody>
      </p:sp>
      <p:pic>
        <p:nvPicPr>
          <p:cNvPr id="18" name="Picture 2" descr="C:\Users\lucg5005\AppData\Local\Microsoft\Windows\Temporary Internet Files\Content.IE5\CWZUAEH4\lgi01a201309290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3605" y="2111314"/>
            <a:ext cx="731055" cy="75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899592" y="2268161"/>
            <a:ext cx="4751621" cy="584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$ ./stack_overflow_f90.exe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Segmentation fault (core dumped)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99591" y="4149080"/>
            <a:ext cx="4751622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./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stack_overflow_f90.exe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core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7331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Conventions are important</a:t>
            </a:r>
          </a:p>
          <a:p>
            <a:pPr lvl="1"/>
            <a:r>
              <a:rPr lang="en-US" dirty="0" smtClean="0"/>
              <a:t>common ground</a:t>
            </a:r>
          </a:p>
          <a:p>
            <a:pPr lvl="1"/>
            <a:r>
              <a:rPr lang="en-US" dirty="0" smtClean="0"/>
              <a:t>facilitate efficient communication</a:t>
            </a:r>
          </a:p>
          <a:p>
            <a:pPr lvl="1"/>
            <a:r>
              <a:rPr lang="en-US" dirty="0" smtClean="0"/>
              <a:t>shared vocabulary</a:t>
            </a:r>
          </a:p>
          <a:p>
            <a:r>
              <a:rPr lang="en-US" dirty="0" smtClean="0"/>
              <a:t>C</a:t>
            </a:r>
          </a:p>
          <a:p>
            <a:pPr lvl="1"/>
            <a:r>
              <a:rPr lang="en-US" dirty="0" smtClean="0"/>
              <a:t>Kernighan &amp; Ritchie, </a:t>
            </a:r>
            <a:r>
              <a:rPr lang="en-US" i="1" dirty="0" smtClean="0"/>
              <a:t>The C programming language</a:t>
            </a:r>
            <a:r>
              <a:rPr lang="en-US" dirty="0" smtClean="0"/>
              <a:t>, 1988, Prentice Hall, ISBN 978-0131103627</a:t>
            </a:r>
          </a:p>
          <a:p>
            <a:pPr lvl="1"/>
            <a:r>
              <a:rPr lang="en-US" dirty="0">
                <a:hlinkClick r:id="rId2"/>
              </a:rPr>
              <a:t>https://cseweb.ucsd.edu/~</a:t>
            </a:r>
            <a:r>
              <a:rPr lang="en-US" dirty="0" smtClean="0">
                <a:hlinkClick r:id="rId2"/>
              </a:rPr>
              <a:t>ricko/CSE30/indhill-cstyle.html</a:t>
            </a:r>
            <a:r>
              <a:rPr lang="en-US" dirty="0" smtClean="0"/>
              <a:t> </a:t>
            </a:r>
          </a:p>
          <a:p>
            <a:r>
              <a:rPr lang="en-US" dirty="0" smtClean="0"/>
              <a:t>C++</a:t>
            </a:r>
          </a:p>
          <a:p>
            <a:pPr lvl="1"/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google.github.io/styleguide/cppguide.html</a:t>
            </a:r>
            <a:r>
              <a:rPr lang="en-US" dirty="0" smtClean="0"/>
              <a:t> </a:t>
            </a:r>
          </a:p>
          <a:p>
            <a:pPr lvl="1"/>
            <a:r>
              <a:rPr lang="en-US" dirty="0">
                <a:hlinkClick r:id="rId4"/>
              </a:rPr>
              <a:t>http://isocpp.github.io/CppCoreGuidelines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Fortran</a:t>
            </a:r>
          </a:p>
          <a:p>
            <a:pPr lvl="1"/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www.fortran90.org/src/best-practices.html</a:t>
            </a:r>
            <a:r>
              <a:rPr lang="en-US" dirty="0" smtClean="0"/>
              <a:t> </a:t>
            </a:r>
          </a:p>
          <a:p>
            <a:r>
              <a:rPr lang="en-US" dirty="0"/>
              <a:t>Python</a:t>
            </a:r>
          </a:p>
          <a:p>
            <a:pPr lvl="1"/>
            <a:r>
              <a:rPr lang="en-US" dirty="0">
                <a:hlinkClick r:id="rId6"/>
              </a:rPr>
              <a:t>https://www.python.org/dev/peps/pep-0008/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Developer documentation</a:t>
            </a:r>
          </a:p>
          <a:p>
            <a:pPr lvl="1"/>
            <a:r>
              <a:rPr lang="en-US" dirty="0">
                <a:hlinkClick r:id="rId7"/>
              </a:rPr>
              <a:t>https://developers.google.com/style</a:t>
            </a:r>
            <a:r>
              <a:rPr lang="en-US" dirty="0" smtClean="0">
                <a:hlinkClick r:id="rId7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724128" y="2060848"/>
            <a:ext cx="2244782" cy="5232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</a:rPr>
              <a:t>Be consistent!</a:t>
            </a:r>
            <a:endParaRPr lang="en-US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6025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figure it out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150</a:t>
            </a:fld>
            <a:endParaRPr lang="nl-BE"/>
          </a:p>
        </p:txBody>
      </p:sp>
      <p:sp>
        <p:nvSpPr>
          <p:cNvPr id="4" name="Rectangle 3"/>
          <p:cNvSpPr/>
          <p:nvPr/>
        </p:nvSpPr>
        <p:spPr>
          <a:xfrm>
            <a:off x="251520" y="1772816"/>
            <a:ext cx="8640960" cy="18158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Core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was generated by `./stack_overflow_f90.exe'.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Program terminated with signal SIGSEGV, Segmentation fault.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#0  0x00000000004009c2 in fib (n=-261724) at stack_overflow.f90:22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22	        r = fib(n-1) + fib(n-2)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p n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$1 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-261724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979712" y="3385940"/>
            <a:ext cx="4370933" cy="400110"/>
            <a:chOff x="4935387" y="3220527"/>
            <a:chExt cx="4370933" cy="400110"/>
          </a:xfrm>
        </p:grpSpPr>
        <p:sp>
          <p:nvSpPr>
            <p:cNvPr id="8" name="TextBox 7"/>
            <p:cNvSpPr txBox="1"/>
            <p:nvPr/>
          </p:nvSpPr>
          <p:spPr>
            <a:xfrm>
              <a:off x="6532804" y="3220527"/>
              <a:ext cx="2773516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000" dirty="0" smtClean="0"/>
                <a:t> should not be negative</a:t>
              </a:r>
              <a:endParaRPr lang="en-US" sz="2000" dirty="0"/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4935387" y="3292535"/>
              <a:ext cx="1597417" cy="12804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ectangle 17"/>
          <p:cNvSpPr/>
          <p:nvPr/>
        </p:nvSpPr>
        <p:spPr>
          <a:xfrm>
            <a:off x="251520" y="4031193"/>
            <a:ext cx="8640960" cy="20621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bt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0  0x00000000004009c2 in fib (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n=-261724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at stack_overflow.f90:22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#1  0x00000000004009d9 in fib (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n=-261723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at stack_overflow.f90:22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#2  0x00000000004009d9 in fib (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n=-261722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at stack_overflow.f90:22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#3  0x00000000004009d9 in fib (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n=-261721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at stack_overflow.f90:22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#4  0x00000000004009d9 in fib (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n=-261720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at stack_overflow.f90:22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#5  0x00000000004009d9 in fib (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n=-261719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at stack_overflow.f90:22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---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Type &lt;return&gt; to continue, or q &lt;return&gt; to quit---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64088" y="6125517"/>
            <a:ext cx="244971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Infinite recursion?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13349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/>
          <a:lstStyle/>
          <a:p>
            <a:r>
              <a:rPr lang="en-US" dirty="0" smtClean="0"/>
              <a:t>Oops: no base case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Fix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151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457200" y="1772816"/>
            <a:ext cx="6563072" cy="2554545"/>
            <a:chOff x="-375173" y="1413351"/>
            <a:chExt cx="6563072" cy="2554545"/>
          </a:xfrm>
        </p:grpSpPr>
        <p:sp>
          <p:nvSpPr>
            <p:cNvPr id="5" name="TextBox 4"/>
            <p:cNvSpPr txBox="1"/>
            <p:nvPr/>
          </p:nvSpPr>
          <p:spPr>
            <a:xfrm>
              <a:off x="-375173" y="1413351"/>
              <a:ext cx="6563072" cy="25545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16 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recursive function fib(n)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result(r)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17         use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intrinsic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iso_fortran_env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&amp;</a:t>
              </a:r>
            </a:p>
            <a:p>
              <a:pPr marL="342900" indent="-342900">
                <a:buAutoNum type="arabicPlain" startAt="18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only : i64 =&gt; INT64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19     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implicit none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20     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integer(kind=i64), intent(in) :: n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21     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integer(kind=i64) :: r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22     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r = fib(n-1) + fib(n-2)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23     end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function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fib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070011" y="3654100"/>
              <a:ext cx="211788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sv-SE" sz="1400" b="1" dirty="0" smtClean="0">
                  <a:latin typeface="Courier New" pitchFamily="49" charset="0"/>
                  <a:cs typeface="Courier New" pitchFamily="49" charset="0"/>
                </a:rPr>
                <a:t>stack_overflow.f90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57200" y="4725144"/>
            <a:ext cx="6563072" cy="1815882"/>
            <a:chOff x="-375173" y="1413351"/>
            <a:chExt cx="6563072" cy="1815882"/>
          </a:xfrm>
        </p:grpSpPr>
        <p:sp>
          <p:nvSpPr>
            <p:cNvPr id="9" name="TextBox 8"/>
            <p:cNvSpPr txBox="1"/>
            <p:nvPr/>
          </p:nvSpPr>
          <p:spPr>
            <a:xfrm>
              <a:off x="-375173" y="1413351"/>
              <a:ext cx="6563072" cy="18158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21         if (n &gt; 2_i64) then</a:t>
              </a:r>
            </a:p>
            <a:p>
              <a:pPr marL="342900" indent="-342900">
                <a:buAutoNum type="arabicPlain" startAt="2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r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= fib(n-1) + fib(n-2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pPr marL="342900" indent="-342900">
                <a:buAutoNum type="arabicPlain" startAt="22"/>
              </a:pP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else</a:t>
              </a:r>
            </a:p>
            <a:p>
              <a:pPr marL="342900" indent="-342900">
                <a:buAutoNum type="arabicPlain" startAt="22"/>
              </a:pP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r = 1_i64</a:t>
              </a:r>
            </a:p>
            <a:p>
              <a:pPr marL="342900" indent="-342900">
                <a:buAutoNum type="arabicPlain" startAt="22"/>
              </a:pP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end if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070012" y="2921456"/>
              <a:ext cx="211788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sv-SE" sz="1400" b="1" dirty="0" smtClean="0">
                  <a:latin typeface="Courier New" pitchFamily="49" charset="0"/>
                  <a:cs typeface="Courier New" pitchFamily="49" charset="0"/>
                </a:rPr>
                <a:t>stack_overflow.f90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2038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Valgrind</a:t>
            </a:r>
            <a:r>
              <a:rPr lang="en-US" dirty="0" smtClean="0"/>
              <a:t> &amp; stack overflow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152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07504" y="2268161"/>
            <a:ext cx="8928992" cy="230832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valgrind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./stack_overflow_f90.exe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==11914==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Memcheck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a memory error detector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==11914== Command: ./stack_overflow_f90.exe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==11914==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==11914==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Stack overflow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in thread #1: can't grow stack to 0x1ffe801000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==11914== Stack overflow in thread #1: can't grow stack to 0x1ffe801000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==11914== Can't extend stack to 0x1ffe8010a8 during signal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delivery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==11914== for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thread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1: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no stack segment</a:t>
            </a:r>
          </a:p>
        </p:txBody>
      </p:sp>
    </p:spTree>
    <p:extLst>
      <p:ext uri="{BB962C8B-B14F-4D97-AF65-F5344CB8AC3E}">
        <p14:creationId xmlns:p14="http://schemas.microsoft.com/office/powerpoint/2010/main" val="2218113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 bugs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52858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Integer overflow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Count nucleotides in DNA sequence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154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755576" y="2278613"/>
            <a:ext cx="5904656" cy="2031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./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dna_generator.py --A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32972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--C 29484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--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G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33493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--T 30149 |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./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overflow.exe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A: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-32564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C: 29484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G: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-32043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T: 30149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55576" y="4540468"/>
            <a:ext cx="5904656" cy="2062103"/>
            <a:chOff x="179512" y="1413351"/>
            <a:chExt cx="5904656" cy="2062103"/>
          </a:xfrm>
        </p:grpSpPr>
        <p:sp>
          <p:nvSpPr>
            <p:cNvPr id="7" name="TextBox 6"/>
            <p:cNvSpPr txBox="1"/>
            <p:nvPr/>
          </p:nvSpPr>
          <p:spPr>
            <a:xfrm>
              <a:off x="179512" y="1413351"/>
              <a:ext cx="5904656" cy="20621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::int16_t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nr_A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{0};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while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cin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&gt;&gt; c)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switch (c)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'A':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nr_A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++;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break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610688" y="3167677"/>
              <a:ext cx="14734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overflow.cpp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009220" y="4869160"/>
            <a:ext cx="2664296" cy="514176"/>
            <a:chOff x="5796136" y="4221088"/>
            <a:chExt cx="2664296" cy="514176"/>
          </a:xfrm>
        </p:grpSpPr>
        <p:sp>
          <p:nvSpPr>
            <p:cNvPr id="11" name="Rectangle 10"/>
            <p:cNvSpPr/>
            <p:nvPr/>
          </p:nvSpPr>
          <p:spPr>
            <a:xfrm>
              <a:off x="5796136" y="4221088"/>
              <a:ext cx="2664296" cy="5141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837312" y="4244644"/>
              <a:ext cx="1940343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32767 + 1 = …</a:t>
              </a:r>
              <a:endParaRPr lang="en-US" sz="24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515286" y="4900087"/>
            <a:ext cx="1056700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-32768</a:t>
            </a:r>
          </a:p>
        </p:txBody>
      </p:sp>
      <p:pic>
        <p:nvPicPr>
          <p:cNvPr id="13" name="Picture 2" descr="C:\Users\lucg5005\AppData\Local\Microsoft\Windows\Temporary Internet Files\Content.IE5\CWZUAEH4\lgi01a201309290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1986" y="3962019"/>
            <a:ext cx="731055" cy="75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4231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BE" dirty="0" smtClean="0">
                <a:latin typeface="Times New Roman" pitchFamily="18" charset="0"/>
              </a:rPr>
              <a:t>IEEE floating point</a:t>
            </a:r>
            <a:r>
              <a:rPr lang="en-US" altLang="nl-BE" dirty="0" smtClean="0"/>
              <a:t> </a:t>
            </a:r>
            <a:endParaRPr lang="en-US" altLang="nl-BE" dirty="0" smtClean="0">
              <a:latin typeface="Times New Roman" pitchFamily="18" charset="0"/>
            </a:endParaRPr>
          </a:p>
        </p:txBody>
      </p:sp>
      <p:sp>
        <p:nvSpPr>
          <p:cNvPr id="52255" name="Rectangle 31"/>
          <p:cNvSpPr>
            <a:spLocks noChangeArrowheads="1"/>
          </p:cNvSpPr>
          <p:nvPr/>
        </p:nvSpPr>
        <p:spPr bwMode="auto">
          <a:xfrm flipV="1">
            <a:off x="1123950" y="6480175"/>
            <a:ext cx="288925" cy="377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grpSp>
        <p:nvGrpSpPr>
          <p:cNvPr id="20" name="Group 19"/>
          <p:cNvGrpSpPr/>
          <p:nvPr/>
        </p:nvGrpSpPr>
        <p:grpSpPr>
          <a:xfrm>
            <a:off x="662856" y="3861048"/>
            <a:ext cx="5132387" cy="1828244"/>
            <a:chOff x="662856" y="3861048"/>
            <a:chExt cx="5132387" cy="1828244"/>
          </a:xfrm>
        </p:grpSpPr>
        <p:grpSp>
          <p:nvGrpSpPr>
            <p:cNvPr id="18" name="Group 17"/>
            <p:cNvGrpSpPr/>
            <p:nvPr/>
          </p:nvGrpSpPr>
          <p:grpSpPr>
            <a:xfrm>
              <a:off x="1329606" y="4869110"/>
              <a:ext cx="4465637" cy="144463"/>
              <a:chOff x="1329606" y="4869110"/>
              <a:chExt cx="4465637" cy="144463"/>
            </a:xfrm>
          </p:grpSpPr>
          <p:sp>
            <p:nvSpPr>
              <p:cNvPr id="52277" name="Rectangle 53"/>
              <p:cNvSpPr>
                <a:spLocks noChangeArrowheads="1"/>
              </p:cNvSpPr>
              <p:nvPr/>
            </p:nvSpPr>
            <p:spPr bwMode="auto">
              <a:xfrm>
                <a:off x="1329606" y="4869110"/>
                <a:ext cx="4465637" cy="14446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nl-BE" altLang="nl-BE" sz="1800"/>
              </a:p>
            </p:txBody>
          </p:sp>
          <p:sp>
            <p:nvSpPr>
              <p:cNvPr id="52278" name="Line 54"/>
              <p:cNvSpPr>
                <a:spLocks noChangeShapeType="1"/>
              </p:cNvSpPr>
              <p:nvPr/>
            </p:nvSpPr>
            <p:spPr bwMode="auto">
              <a:xfrm>
                <a:off x="1474068" y="4869110"/>
                <a:ext cx="0" cy="14446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79" name="Line 55"/>
              <p:cNvSpPr>
                <a:spLocks noChangeShapeType="1"/>
              </p:cNvSpPr>
              <p:nvPr/>
            </p:nvSpPr>
            <p:spPr bwMode="auto">
              <a:xfrm>
                <a:off x="1618531" y="4869110"/>
                <a:ext cx="0" cy="144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80" name="Line 56"/>
              <p:cNvSpPr>
                <a:spLocks noChangeShapeType="1"/>
              </p:cNvSpPr>
              <p:nvPr/>
            </p:nvSpPr>
            <p:spPr bwMode="auto">
              <a:xfrm>
                <a:off x="1762993" y="4869110"/>
                <a:ext cx="0" cy="144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84" name="Line 60"/>
              <p:cNvSpPr>
                <a:spLocks noChangeShapeType="1"/>
              </p:cNvSpPr>
              <p:nvPr/>
            </p:nvSpPr>
            <p:spPr bwMode="auto">
              <a:xfrm>
                <a:off x="5506318" y="4869110"/>
                <a:ext cx="0" cy="144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85" name="Line 61"/>
              <p:cNvSpPr>
                <a:spLocks noChangeShapeType="1"/>
              </p:cNvSpPr>
              <p:nvPr/>
            </p:nvSpPr>
            <p:spPr bwMode="auto">
              <a:xfrm>
                <a:off x="5650781" y="4869110"/>
                <a:ext cx="0" cy="144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86" name="Line 62"/>
              <p:cNvSpPr>
                <a:spLocks noChangeShapeType="1"/>
              </p:cNvSpPr>
              <p:nvPr/>
            </p:nvSpPr>
            <p:spPr bwMode="auto">
              <a:xfrm>
                <a:off x="2410693" y="4869110"/>
                <a:ext cx="0" cy="144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87" name="Line 63"/>
              <p:cNvSpPr>
                <a:spLocks noChangeShapeType="1"/>
              </p:cNvSpPr>
              <p:nvPr/>
            </p:nvSpPr>
            <p:spPr bwMode="auto">
              <a:xfrm>
                <a:off x="2555156" y="4869110"/>
                <a:ext cx="0" cy="144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88" name="Line 64"/>
              <p:cNvSpPr>
                <a:spLocks noChangeShapeType="1"/>
              </p:cNvSpPr>
              <p:nvPr/>
            </p:nvSpPr>
            <p:spPr bwMode="auto">
              <a:xfrm>
                <a:off x="2699618" y="4869110"/>
                <a:ext cx="0" cy="14446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89" name="Line 65"/>
              <p:cNvSpPr>
                <a:spLocks noChangeShapeType="1"/>
              </p:cNvSpPr>
              <p:nvPr/>
            </p:nvSpPr>
            <p:spPr bwMode="auto">
              <a:xfrm>
                <a:off x="2844081" y="4869110"/>
                <a:ext cx="0" cy="144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90" name="Line 66"/>
              <p:cNvSpPr>
                <a:spLocks noChangeShapeType="1"/>
              </p:cNvSpPr>
              <p:nvPr/>
            </p:nvSpPr>
            <p:spPr bwMode="auto">
              <a:xfrm>
                <a:off x="2986956" y="4869110"/>
                <a:ext cx="0" cy="144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</p:grpSp>
        <p:sp>
          <p:nvSpPr>
            <p:cNvPr id="52291" name="Text Box 67"/>
            <p:cNvSpPr txBox="1">
              <a:spLocks noChangeArrowheads="1"/>
            </p:cNvSpPr>
            <p:nvPr/>
          </p:nvSpPr>
          <p:spPr bwMode="auto">
            <a:xfrm>
              <a:off x="1885231" y="4684960"/>
              <a:ext cx="4127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…</a:t>
              </a:r>
            </a:p>
          </p:txBody>
        </p:sp>
        <p:sp>
          <p:nvSpPr>
            <p:cNvPr id="52292" name="Text Box 68"/>
            <p:cNvSpPr txBox="1">
              <a:spLocks noChangeArrowheads="1"/>
            </p:cNvSpPr>
            <p:nvPr/>
          </p:nvSpPr>
          <p:spPr bwMode="auto">
            <a:xfrm>
              <a:off x="3942631" y="4694485"/>
              <a:ext cx="4127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…</a:t>
              </a:r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662856" y="3861048"/>
              <a:ext cx="668337" cy="936625"/>
              <a:chOff x="662856" y="3861048"/>
              <a:chExt cx="668337" cy="936625"/>
            </a:xfrm>
          </p:grpSpPr>
          <p:sp>
            <p:nvSpPr>
              <p:cNvPr id="52293" name="Text Box 69"/>
              <p:cNvSpPr txBox="1">
                <a:spLocks noChangeArrowheads="1"/>
              </p:cNvSpPr>
              <p:nvPr/>
            </p:nvSpPr>
            <p:spPr bwMode="auto">
              <a:xfrm>
                <a:off x="662856" y="3861048"/>
                <a:ext cx="603250" cy="641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/>
                  <a:t>sign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/>
                  <a:t>bit</a:t>
                </a:r>
              </a:p>
            </p:txBody>
          </p:sp>
          <p:sp>
            <p:nvSpPr>
              <p:cNvPr id="52296" name="Line 72"/>
              <p:cNvSpPr>
                <a:spLocks noChangeShapeType="1"/>
              </p:cNvSpPr>
              <p:nvPr/>
            </p:nvSpPr>
            <p:spPr bwMode="auto">
              <a:xfrm>
                <a:off x="1115293" y="4437310"/>
                <a:ext cx="215900" cy="3603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1475656" y="3861048"/>
              <a:ext cx="1223962" cy="865187"/>
              <a:chOff x="1475656" y="3861048"/>
              <a:chExt cx="1223962" cy="865187"/>
            </a:xfrm>
          </p:grpSpPr>
          <p:sp>
            <p:nvSpPr>
              <p:cNvPr id="52294" name="Text Box 70"/>
              <p:cNvSpPr txBox="1">
                <a:spLocks noChangeArrowheads="1"/>
              </p:cNvSpPr>
              <p:nvPr/>
            </p:nvSpPr>
            <p:spPr bwMode="auto">
              <a:xfrm>
                <a:off x="1475656" y="3861048"/>
                <a:ext cx="1123950" cy="641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/>
                  <a:t>exponent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/>
                  <a:t>11 bits</a:t>
                </a:r>
              </a:p>
            </p:txBody>
          </p:sp>
          <p:sp>
            <p:nvSpPr>
              <p:cNvPr id="52297" name="AutoShape 73"/>
              <p:cNvSpPr>
                <a:spLocks/>
              </p:cNvSpPr>
              <p:nvPr/>
            </p:nvSpPr>
            <p:spPr bwMode="auto">
              <a:xfrm rot="-5400000">
                <a:off x="2015406" y="4042023"/>
                <a:ext cx="144462" cy="1223962"/>
              </a:xfrm>
              <a:prstGeom prst="rightBrace">
                <a:avLst>
                  <a:gd name="adj1" fmla="val 70605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nl-BE" altLang="nl-BE" sz="1800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2699618" y="3861048"/>
              <a:ext cx="3095625" cy="865187"/>
              <a:chOff x="2699618" y="3861048"/>
              <a:chExt cx="3095625" cy="865187"/>
            </a:xfrm>
          </p:grpSpPr>
          <p:sp>
            <p:nvSpPr>
              <p:cNvPr id="52295" name="Text Box 71"/>
              <p:cNvSpPr txBox="1">
                <a:spLocks noChangeArrowheads="1"/>
              </p:cNvSpPr>
              <p:nvPr/>
            </p:nvSpPr>
            <p:spPr bwMode="auto">
              <a:xfrm>
                <a:off x="3707681" y="3861048"/>
                <a:ext cx="933450" cy="641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/>
                  <a:t>fraction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/>
                  <a:t>52 bits</a:t>
                </a:r>
              </a:p>
            </p:txBody>
          </p:sp>
          <p:sp>
            <p:nvSpPr>
              <p:cNvPr id="52298" name="AutoShape 74"/>
              <p:cNvSpPr>
                <a:spLocks/>
              </p:cNvSpPr>
              <p:nvPr/>
            </p:nvSpPr>
            <p:spPr bwMode="auto">
              <a:xfrm rot="-5400000">
                <a:off x="4175200" y="3106191"/>
                <a:ext cx="144462" cy="3095625"/>
              </a:xfrm>
              <a:prstGeom prst="rightBrace">
                <a:avLst>
                  <a:gd name="adj1" fmla="val 178572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nl-BE" altLang="nl-BE" sz="1800"/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1331193" y="5156448"/>
              <a:ext cx="4464050" cy="532844"/>
              <a:chOff x="1331193" y="5156448"/>
              <a:chExt cx="4464050" cy="532844"/>
            </a:xfrm>
          </p:grpSpPr>
          <p:sp>
            <p:nvSpPr>
              <p:cNvPr id="52299" name="AutoShape 75"/>
              <p:cNvSpPr>
                <a:spLocks/>
              </p:cNvSpPr>
              <p:nvPr/>
            </p:nvSpPr>
            <p:spPr bwMode="auto">
              <a:xfrm rot="5400000" flipV="1">
                <a:off x="3490987" y="2996654"/>
                <a:ext cx="144462" cy="4464050"/>
              </a:xfrm>
              <a:prstGeom prst="rightBrace">
                <a:avLst>
                  <a:gd name="adj1" fmla="val 257510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nl-BE" altLang="nl-BE" sz="1800"/>
              </a:p>
            </p:txBody>
          </p:sp>
          <p:sp>
            <p:nvSpPr>
              <p:cNvPr id="52300" name="Text Box 76"/>
              <p:cNvSpPr txBox="1">
                <a:spLocks noChangeArrowheads="1"/>
              </p:cNvSpPr>
              <p:nvPr/>
            </p:nvSpPr>
            <p:spPr bwMode="auto">
              <a:xfrm>
                <a:off x="2370502" y="5319960"/>
                <a:ext cx="2345514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 smtClean="0">
                    <a:latin typeface="Times New Roman" pitchFamily="18" charset="0"/>
                  </a:rPr>
                  <a:t>double precision</a:t>
                </a:r>
                <a:r>
                  <a:rPr lang="en-US" altLang="nl-BE" sz="1800" dirty="0" smtClean="0"/>
                  <a:t> </a:t>
                </a:r>
                <a:r>
                  <a:rPr lang="en-US" altLang="nl-BE" sz="1800" dirty="0"/>
                  <a:t>64 bit</a:t>
                </a:r>
              </a:p>
            </p:txBody>
          </p:sp>
        </p:grp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155</a:t>
            </a:fld>
            <a:endParaRPr lang="nl-BE"/>
          </a:p>
        </p:txBody>
      </p:sp>
      <p:sp>
        <p:nvSpPr>
          <p:cNvPr id="90" name="Rectangle 53"/>
          <p:cNvSpPr>
            <a:spLocks noChangeArrowheads="1"/>
          </p:cNvSpPr>
          <p:nvPr/>
        </p:nvSpPr>
        <p:spPr bwMode="auto">
          <a:xfrm>
            <a:off x="1330499" y="2692627"/>
            <a:ext cx="2233389" cy="1444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91" name="Line 54"/>
          <p:cNvSpPr>
            <a:spLocks noChangeShapeType="1"/>
          </p:cNvSpPr>
          <p:nvPr/>
        </p:nvSpPr>
        <p:spPr bwMode="auto">
          <a:xfrm>
            <a:off x="1479264" y="2692627"/>
            <a:ext cx="0" cy="1444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92" name="Line 55"/>
          <p:cNvSpPr>
            <a:spLocks noChangeShapeType="1"/>
          </p:cNvSpPr>
          <p:nvPr/>
        </p:nvSpPr>
        <p:spPr bwMode="auto">
          <a:xfrm>
            <a:off x="1623727" y="2692627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93" name="Line 56"/>
          <p:cNvSpPr>
            <a:spLocks noChangeShapeType="1"/>
          </p:cNvSpPr>
          <p:nvPr/>
        </p:nvSpPr>
        <p:spPr bwMode="auto">
          <a:xfrm>
            <a:off x="1768189" y="2692627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94" name="Line 60"/>
          <p:cNvSpPr>
            <a:spLocks noChangeShapeType="1"/>
          </p:cNvSpPr>
          <p:nvPr/>
        </p:nvSpPr>
        <p:spPr bwMode="auto">
          <a:xfrm>
            <a:off x="3284169" y="2692627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95" name="Line 61"/>
          <p:cNvSpPr>
            <a:spLocks noChangeShapeType="1"/>
          </p:cNvSpPr>
          <p:nvPr/>
        </p:nvSpPr>
        <p:spPr bwMode="auto">
          <a:xfrm>
            <a:off x="3428632" y="2692627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96" name="Line 62"/>
          <p:cNvSpPr>
            <a:spLocks noChangeShapeType="1"/>
          </p:cNvSpPr>
          <p:nvPr/>
        </p:nvSpPr>
        <p:spPr bwMode="auto">
          <a:xfrm>
            <a:off x="2051720" y="2692627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97" name="Line 63"/>
          <p:cNvSpPr>
            <a:spLocks noChangeShapeType="1"/>
          </p:cNvSpPr>
          <p:nvPr/>
        </p:nvSpPr>
        <p:spPr bwMode="auto">
          <a:xfrm>
            <a:off x="2196183" y="2692627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98" name="Line 64"/>
          <p:cNvSpPr>
            <a:spLocks noChangeShapeType="1"/>
          </p:cNvSpPr>
          <p:nvPr/>
        </p:nvSpPr>
        <p:spPr bwMode="auto">
          <a:xfrm>
            <a:off x="2340645" y="2692627"/>
            <a:ext cx="0" cy="1444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99" name="Line 65"/>
          <p:cNvSpPr>
            <a:spLocks noChangeShapeType="1"/>
          </p:cNvSpPr>
          <p:nvPr/>
        </p:nvSpPr>
        <p:spPr bwMode="auto">
          <a:xfrm>
            <a:off x="2485108" y="2692627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00" name="Line 66"/>
          <p:cNvSpPr>
            <a:spLocks noChangeShapeType="1"/>
          </p:cNvSpPr>
          <p:nvPr/>
        </p:nvSpPr>
        <p:spPr bwMode="auto">
          <a:xfrm>
            <a:off x="2627983" y="2692627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01" name="Text Box 67"/>
          <p:cNvSpPr txBox="1">
            <a:spLocks noChangeArrowheads="1"/>
          </p:cNvSpPr>
          <p:nvPr/>
        </p:nvSpPr>
        <p:spPr bwMode="auto">
          <a:xfrm>
            <a:off x="1710978" y="2508477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/>
              <a:t>…</a:t>
            </a:r>
          </a:p>
        </p:txBody>
      </p:sp>
      <p:sp>
        <p:nvSpPr>
          <p:cNvPr id="102" name="Text Box 68"/>
          <p:cNvSpPr txBox="1">
            <a:spLocks noChangeArrowheads="1"/>
          </p:cNvSpPr>
          <p:nvPr/>
        </p:nvSpPr>
        <p:spPr bwMode="auto">
          <a:xfrm>
            <a:off x="2802243" y="2518002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/>
              <a:t>…</a:t>
            </a:r>
          </a:p>
        </p:txBody>
      </p:sp>
      <p:grpSp>
        <p:nvGrpSpPr>
          <p:cNvPr id="103" name="Group 102"/>
          <p:cNvGrpSpPr/>
          <p:nvPr/>
        </p:nvGrpSpPr>
        <p:grpSpPr>
          <a:xfrm>
            <a:off x="668052" y="1684565"/>
            <a:ext cx="668337" cy="936625"/>
            <a:chOff x="662856" y="3861048"/>
            <a:chExt cx="668337" cy="936625"/>
          </a:xfrm>
        </p:grpSpPr>
        <p:sp>
          <p:nvSpPr>
            <p:cNvPr id="104" name="Text Box 69"/>
            <p:cNvSpPr txBox="1">
              <a:spLocks noChangeArrowheads="1"/>
            </p:cNvSpPr>
            <p:nvPr/>
          </p:nvSpPr>
          <p:spPr bwMode="auto">
            <a:xfrm>
              <a:off x="662856" y="3861048"/>
              <a:ext cx="603250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sign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bit</a:t>
              </a:r>
            </a:p>
          </p:txBody>
        </p:sp>
        <p:sp>
          <p:nvSpPr>
            <p:cNvPr id="105" name="Line 72"/>
            <p:cNvSpPr>
              <a:spLocks noChangeShapeType="1"/>
            </p:cNvSpPr>
            <p:nvPr/>
          </p:nvSpPr>
          <p:spPr bwMode="auto">
            <a:xfrm>
              <a:off x="1115293" y="4437310"/>
              <a:ext cx="215900" cy="360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1347844" y="1684565"/>
            <a:ext cx="1123950" cy="865187"/>
            <a:chOff x="1342648" y="3861048"/>
            <a:chExt cx="1123950" cy="865187"/>
          </a:xfrm>
        </p:grpSpPr>
        <p:sp>
          <p:nvSpPr>
            <p:cNvPr id="107" name="Text Box 70"/>
            <p:cNvSpPr txBox="1">
              <a:spLocks noChangeArrowheads="1"/>
            </p:cNvSpPr>
            <p:nvPr/>
          </p:nvSpPr>
          <p:spPr bwMode="auto">
            <a:xfrm>
              <a:off x="1342648" y="3861048"/>
              <a:ext cx="1123950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/>
                <a:t>exponent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 smtClean="0"/>
                <a:t>8 bits</a:t>
              </a:r>
              <a:endParaRPr lang="en-US" altLang="nl-BE" sz="1800" dirty="0"/>
            </a:p>
          </p:txBody>
        </p:sp>
        <p:sp>
          <p:nvSpPr>
            <p:cNvPr id="108" name="AutoShape 73"/>
            <p:cNvSpPr>
              <a:spLocks/>
            </p:cNvSpPr>
            <p:nvPr/>
          </p:nvSpPr>
          <p:spPr bwMode="auto">
            <a:xfrm rot="16200000">
              <a:off x="1833322" y="4224107"/>
              <a:ext cx="144462" cy="859793"/>
            </a:xfrm>
            <a:prstGeom prst="rightBrace">
              <a:avLst>
                <a:gd name="adj1" fmla="val 70605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2340649" y="1684565"/>
            <a:ext cx="1223242" cy="884235"/>
            <a:chOff x="2335453" y="3861048"/>
            <a:chExt cx="1223242" cy="884235"/>
          </a:xfrm>
        </p:grpSpPr>
        <p:sp>
          <p:nvSpPr>
            <p:cNvPr id="110" name="Text Box 71"/>
            <p:cNvSpPr txBox="1">
              <a:spLocks noChangeArrowheads="1"/>
            </p:cNvSpPr>
            <p:nvPr/>
          </p:nvSpPr>
          <p:spPr bwMode="auto">
            <a:xfrm>
              <a:off x="2478572" y="3861048"/>
              <a:ext cx="933450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/>
                <a:t>fraction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 smtClean="0"/>
                <a:t>23 bits</a:t>
              </a:r>
              <a:endParaRPr lang="en-US" altLang="nl-BE" sz="1800" dirty="0"/>
            </a:p>
          </p:txBody>
        </p:sp>
        <p:sp>
          <p:nvSpPr>
            <p:cNvPr id="111" name="AutoShape 74"/>
            <p:cNvSpPr>
              <a:spLocks/>
            </p:cNvSpPr>
            <p:nvPr/>
          </p:nvSpPr>
          <p:spPr bwMode="auto">
            <a:xfrm rot="16200000">
              <a:off x="2865318" y="4051907"/>
              <a:ext cx="163511" cy="1223242"/>
            </a:xfrm>
            <a:prstGeom prst="rightBrace">
              <a:avLst>
                <a:gd name="adj1" fmla="val 178572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1331640" y="2969429"/>
            <a:ext cx="2268570" cy="543380"/>
            <a:chOff x="1326444" y="5145912"/>
            <a:chExt cx="2268570" cy="543380"/>
          </a:xfrm>
        </p:grpSpPr>
        <p:sp>
          <p:nvSpPr>
            <p:cNvPr id="113" name="AutoShape 75"/>
            <p:cNvSpPr>
              <a:spLocks/>
            </p:cNvSpPr>
            <p:nvPr/>
          </p:nvSpPr>
          <p:spPr bwMode="auto">
            <a:xfrm rot="5400000" flipV="1">
              <a:off x="2367444" y="4109661"/>
              <a:ext cx="154998" cy="2227499"/>
            </a:xfrm>
            <a:prstGeom prst="rightBrace">
              <a:avLst>
                <a:gd name="adj1" fmla="val 25751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114" name="Text Box 76"/>
            <p:cNvSpPr txBox="1">
              <a:spLocks noChangeArrowheads="1"/>
            </p:cNvSpPr>
            <p:nvPr/>
          </p:nvSpPr>
          <p:spPr bwMode="auto">
            <a:xfrm>
              <a:off x="1326444" y="5319960"/>
              <a:ext cx="226857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 smtClean="0">
                  <a:latin typeface="Times New Roman" pitchFamily="18" charset="0"/>
                </a:rPr>
                <a:t>single precision</a:t>
              </a:r>
              <a:r>
                <a:rPr lang="en-US" altLang="nl-BE" sz="1800" dirty="0" smtClean="0"/>
                <a:t> 32 </a:t>
              </a:r>
              <a:r>
                <a:rPr lang="en-US" altLang="nl-BE" sz="1800" dirty="0"/>
                <a:t>bit</a:t>
              </a:r>
            </a:p>
          </p:txBody>
        </p:sp>
      </p:grpSp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8311102"/>
              </p:ext>
            </p:extLst>
          </p:nvPr>
        </p:nvGraphicFramePr>
        <p:xfrm>
          <a:off x="4884424" y="2428877"/>
          <a:ext cx="2757066" cy="4034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9" name="Equation" r:id="rId4" imgW="1562040" imgH="228600" progId="Equation.3">
                  <p:embed/>
                </p:oleObj>
              </mc:Choice>
              <mc:Fallback>
                <p:oleObj name="Equation" r:id="rId4" imgW="156204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884424" y="2428877"/>
                        <a:ext cx="2757066" cy="403473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88827" y="5888087"/>
            <a:ext cx="511749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IEEE 754-2008 standard for floating </a:t>
            </a:r>
            <a:r>
              <a:rPr lang="en-US" dirty="0"/>
              <a:t>point arithmetic:</a:t>
            </a:r>
            <a:br>
              <a:rPr lang="en-US" dirty="0"/>
            </a:br>
            <a:r>
              <a:rPr lang="en-US" dirty="0">
                <a:hlinkClick r:id="rId6"/>
              </a:rPr>
              <a:t>http://ieeexplore.ieee.org/document/4610935</a:t>
            </a:r>
            <a:r>
              <a:rPr lang="en-US" dirty="0" smtClean="0">
                <a:hlinkClick r:id="rId6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513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98"/>
          <p:cNvGrpSpPr/>
          <p:nvPr/>
        </p:nvGrpSpPr>
        <p:grpSpPr>
          <a:xfrm>
            <a:off x="107504" y="4283804"/>
            <a:ext cx="7200800" cy="369332"/>
            <a:chOff x="107504" y="1809315"/>
            <a:chExt cx="7200800" cy="369332"/>
          </a:xfrm>
        </p:grpSpPr>
        <p:sp>
          <p:nvSpPr>
            <p:cNvPr id="100" name="Rectangle 99"/>
            <p:cNvSpPr/>
            <p:nvPr/>
          </p:nvSpPr>
          <p:spPr>
            <a:xfrm>
              <a:off x="107504" y="1890230"/>
              <a:ext cx="7200800" cy="223156"/>
            </a:xfrm>
            <a:prstGeom prst="rect">
              <a:avLst/>
            </a:prstGeom>
            <a:solidFill>
              <a:srgbClr val="00B0F0">
                <a:alpha val="2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5076056" y="1809315"/>
              <a:ext cx="1180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Underflow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07504" y="1257996"/>
            <a:ext cx="7200800" cy="1246978"/>
            <a:chOff x="107504" y="1257996"/>
            <a:chExt cx="7200800" cy="1246978"/>
          </a:xfrm>
        </p:grpSpPr>
        <p:sp>
          <p:nvSpPr>
            <p:cNvPr id="15" name="Rectangle 14"/>
            <p:cNvSpPr/>
            <p:nvPr/>
          </p:nvSpPr>
          <p:spPr>
            <a:xfrm>
              <a:off x="107504" y="1257996"/>
              <a:ext cx="7200800" cy="1246978"/>
            </a:xfrm>
            <a:prstGeom prst="rect">
              <a:avLst/>
            </a:prstGeom>
            <a:solidFill>
              <a:srgbClr val="C00000">
                <a:alpha val="2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076056" y="1653659"/>
              <a:ext cx="1043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Overflow</a:t>
              </a:r>
              <a:endParaRPr lang="en-US" dirty="0"/>
            </a:p>
          </p:txBody>
        </p:sp>
      </p:grp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BE" dirty="0" smtClean="0"/>
              <a:t>Representation consequences</a:t>
            </a:r>
            <a:endParaRPr lang="en-US" altLang="nl-BE" dirty="0" smtClean="0">
              <a:latin typeface="Times New Roman" pitchFamily="18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592138" y="1198563"/>
            <a:ext cx="639762" cy="5254625"/>
            <a:chOff x="592138" y="1198563"/>
            <a:chExt cx="639762" cy="5254625"/>
          </a:xfrm>
        </p:grpSpPr>
        <p:grpSp>
          <p:nvGrpSpPr>
            <p:cNvPr id="12" name="Group 11"/>
            <p:cNvGrpSpPr/>
            <p:nvPr/>
          </p:nvGrpSpPr>
          <p:grpSpPr>
            <a:xfrm>
              <a:off x="684213" y="1198563"/>
              <a:ext cx="431800" cy="5254625"/>
              <a:chOff x="684213" y="1198563"/>
              <a:chExt cx="431800" cy="5254625"/>
            </a:xfrm>
          </p:grpSpPr>
          <p:sp>
            <p:nvSpPr>
              <p:cNvPr id="10243" name="Line 3"/>
              <p:cNvSpPr>
                <a:spLocks noChangeShapeType="1"/>
              </p:cNvSpPr>
              <p:nvPr/>
            </p:nvSpPr>
            <p:spPr bwMode="auto">
              <a:xfrm flipV="1">
                <a:off x="1116013" y="1412875"/>
                <a:ext cx="0" cy="504031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28" name="Text Box 4"/>
              <p:cNvSpPr txBox="1">
                <a:spLocks noChangeArrowheads="1"/>
              </p:cNvSpPr>
              <p:nvPr/>
            </p:nvSpPr>
            <p:spPr bwMode="auto">
              <a:xfrm>
                <a:off x="684213" y="1198563"/>
                <a:ext cx="407987" cy="4619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2400" b="1" dirty="0">
                    <a:latin typeface="+mn-lt"/>
                    <a:cs typeface="+mn-cs"/>
                    <a:sym typeface="Euclid Extra" pitchFamily="18" charset="2"/>
                  </a:rPr>
                  <a:t>R</a:t>
                </a: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592138" y="4316413"/>
              <a:ext cx="639762" cy="366712"/>
              <a:chOff x="592138" y="4316413"/>
              <a:chExt cx="639762" cy="366712"/>
            </a:xfrm>
          </p:grpSpPr>
          <p:sp>
            <p:nvSpPr>
              <p:cNvPr id="10247" name="Text Box 7"/>
              <p:cNvSpPr txBox="1">
                <a:spLocks noChangeArrowheads="1"/>
              </p:cNvSpPr>
              <p:nvPr/>
            </p:nvSpPr>
            <p:spPr bwMode="auto">
              <a:xfrm>
                <a:off x="592138" y="4316413"/>
                <a:ext cx="298450" cy="366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>
                    <a:latin typeface="Euclid"/>
                  </a:rPr>
                  <a:t>0</a:t>
                </a:r>
              </a:p>
            </p:txBody>
          </p:sp>
          <p:sp>
            <p:nvSpPr>
              <p:cNvPr id="10253" name="Line 13"/>
              <p:cNvSpPr>
                <a:spLocks noChangeShapeType="1"/>
              </p:cNvSpPr>
              <p:nvPr/>
            </p:nvSpPr>
            <p:spPr bwMode="auto">
              <a:xfrm>
                <a:off x="1016000" y="4475163"/>
                <a:ext cx="2159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</p:grpSp>
      </p:grpSp>
      <p:sp>
        <p:nvSpPr>
          <p:cNvPr id="52245" name="Text Box 21"/>
          <p:cNvSpPr txBox="1">
            <a:spLocks noChangeArrowheads="1"/>
          </p:cNvSpPr>
          <p:nvPr/>
        </p:nvSpPr>
        <p:spPr bwMode="auto">
          <a:xfrm>
            <a:off x="1692275" y="4286250"/>
            <a:ext cx="4699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0.0</a:t>
            </a:r>
          </a:p>
        </p:txBody>
      </p:sp>
      <p:sp>
        <p:nvSpPr>
          <p:cNvPr id="52247" name="Line 23"/>
          <p:cNvSpPr>
            <a:spLocks noChangeShapeType="1"/>
          </p:cNvSpPr>
          <p:nvPr/>
        </p:nvSpPr>
        <p:spPr bwMode="auto">
          <a:xfrm>
            <a:off x="1187450" y="4475163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201613" y="2225675"/>
            <a:ext cx="2771775" cy="402670"/>
            <a:chOff x="201613" y="2225675"/>
            <a:chExt cx="2771775" cy="402670"/>
          </a:xfrm>
        </p:grpSpPr>
        <p:sp>
          <p:nvSpPr>
            <p:cNvPr id="52229" name="Text Box 5"/>
            <p:cNvSpPr txBox="1">
              <a:spLocks noChangeArrowheads="1"/>
            </p:cNvSpPr>
            <p:nvPr/>
          </p:nvSpPr>
          <p:spPr bwMode="auto">
            <a:xfrm>
              <a:off x="201613" y="2259013"/>
              <a:ext cx="94448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 smtClean="0">
                  <a:latin typeface="Euclid"/>
                  <a:sym typeface="Symbol"/>
                </a:rPr>
                <a:t></a:t>
              </a:r>
              <a:r>
                <a:rPr lang="en-US" altLang="nl-BE" sz="1800" dirty="0" smtClean="0">
                  <a:latin typeface="Euclid"/>
                  <a:sym typeface="Euclid Symbol"/>
                </a:rPr>
                <a:t> </a:t>
              </a:r>
              <a:r>
                <a:rPr lang="en-US" altLang="nl-BE" sz="1800" dirty="0">
                  <a:latin typeface="Euclid"/>
                </a:rPr>
                <a:t>10</a:t>
              </a:r>
              <a:r>
                <a:rPr lang="en-US" altLang="nl-BE" sz="1800" baseline="30000" dirty="0">
                  <a:latin typeface="Euclid"/>
                </a:rPr>
                <a:t>308</a:t>
              </a:r>
            </a:p>
          </p:txBody>
        </p:sp>
        <p:sp>
          <p:nvSpPr>
            <p:cNvPr id="52234" name="Line 10"/>
            <p:cNvSpPr>
              <a:spLocks noChangeShapeType="1"/>
            </p:cNvSpPr>
            <p:nvPr/>
          </p:nvSpPr>
          <p:spPr bwMode="auto">
            <a:xfrm>
              <a:off x="998538" y="2492375"/>
              <a:ext cx="215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52239" name="Text Box 15"/>
            <p:cNvSpPr txBox="1">
              <a:spLocks noChangeArrowheads="1"/>
            </p:cNvSpPr>
            <p:nvPr/>
          </p:nvSpPr>
          <p:spPr bwMode="auto">
            <a:xfrm>
              <a:off x="1627188" y="2225675"/>
              <a:ext cx="1346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 DBL_MAX</a:t>
              </a:r>
            </a:p>
          </p:txBody>
        </p:sp>
        <p:sp>
          <p:nvSpPr>
            <p:cNvPr id="52248" name="AutoShape 24"/>
            <p:cNvSpPr>
              <a:spLocks/>
            </p:cNvSpPr>
            <p:nvPr/>
          </p:nvSpPr>
          <p:spPr bwMode="auto">
            <a:xfrm>
              <a:off x="1235075" y="2373313"/>
              <a:ext cx="144463" cy="215900"/>
            </a:xfrm>
            <a:prstGeom prst="rightBrace">
              <a:avLst>
                <a:gd name="adj1" fmla="val 12454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52251" name="Line 27"/>
            <p:cNvSpPr>
              <a:spLocks noChangeShapeType="1"/>
            </p:cNvSpPr>
            <p:nvPr/>
          </p:nvSpPr>
          <p:spPr bwMode="auto">
            <a:xfrm flipV="1">
              <a:off x="1387475" y="2405063"/>
              <a:ext cx="288925" cy="714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250950" y="1341438"/>
            <a:ext cx="957263" cy="1008062"/>
            <a:chOff x="1250950" y="1341438"/>
            <a:chExt cx="957263" cy="1008062"/>
          </a:xfrm>
        </p:grpSpPr>
        <p:sp>
          <p:nvSpPr>
            <p:cNvPr id="52242" name="Text Box 18"/>
            <p:cNvSpPr txBox="1">
              <a:spLocks noChangeArrowheads="1"/>
            </p:cNvSpPr>
            <p:nvPr/>
          </p:nvSpPr>
          <p:spPr bwMode="auto">
            <a:xfrm>
              <a:off x="1671638" y="1531938"/>
              <a:ext cx="536575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>
                  <a:latin typeface="Times New Roman" pitchFamily="18" charset="0"/>
                </a:rPr>
                <a:t>+</a:t>
              </a:r>
              <a:r>
                <a:rPr lang="en-US" altLang="nl-BE" sz="1800" dirty="0">
                  <a:latin typeface="Euclid"/>
                  <a:sym typeface="Symbol" pitchFamily="18" charset="2"/>
                </a:rPr>
                <a:t></a:t>
              </a:r>
              <a:endParaRPr lang="en-US" altLang="nl-BE" sz="1800" dirty="0">
                <a:latin typeface="Euclid"/>
                <a:sym typeface="Euclid Symbol"/>
              </a:endParaRPr>
            </a:p>
          </p:txBody>
        </p:sp>
        <p:sp>
          <p:nvSpPr>
            <p:cNvPr id="52249" name="AutoShape 25"/>
            <p:cNvSpPr>
              <a:spLocks/>
            </p:cNvSpPr>
            <p:nvPr/>
          </p:nvSpPr>
          <p:spPr bwMode="auto">
            <a:xfrm>
              <a:off x="1250950" y="1341438"/>
              <a:ext cx="152400" cy="1008062"/>
            </a:xfrm>
            <a:prstGeom prst="rightBrace">
              <a:avLst>
                <a:gd name="adj1" fmla="val 55122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52252" name="Line 28"/>
            <p:cNvSpPr>
              <a:spLocks noChangeShapeType="1"/>
            </p:cNvSpPr>
            <p:nvPr/>
          </p:nvSpPr>
          <p:spPr bwMode="auto">
            <a:xfrm flipV="1">
              <a:off x="1384302" y="1741486"/>
              <a:ext cx="284161" cy="1016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79388" y="3789363"/>
            <a:ext cx="2649537" cy="1295400"/>
            <a:chOff x="179388" y="3789363"/>
            <a:chExt cx="2649537" cy="1295400"/>
          </a:xfrm>
        </p:grpSpPr>
        <p:sp>
          <p:nvSpPr>
            <p:cNvPr id="52243" name="AutoShape 19"/>
            <p:cNvSpPr>
              <a:spLocks/>
            </p:cNvSpPr>
            <p:nvPr/>
          </p:nvSpPr>
          <p:spPr bwMode="auto">
            <a:xfrm>
              <a:off x="1214438" y="4243388"/>
              <a:ext cx="144462" cy="215900"/>
            </a:xfrm>
            <a:prstGeom prst="rightBrace">
              <a:avLst>
                <a:gd name="adj1" fmla="val 12454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52244" name="AutoShape 20"/>
            <p:cNvSpPr>
              <a:spLocks/>
            </p:cNvSpPr>
            <p:nvPr/>
          </p:nvSpPr>
          <p:spPr bwMode="auto">
            <a:xfrm>
              <a:off x="1225550" y="4481513"/>
              <a:ext cx="144463" cy="215900"/>
            </a:xfrm>
            <a:prstGeom prst="rightBrace">
              <a:avLst>
                <a:gd name="adj1" fmla="val 12454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179388" y="3789363"/>
              <a:ext cx="2649537" cy="1295400"/>
              <a:chOff x="179388" y="3789363"/>
              <a:chExt cx="2649537" cy="1295400"/>
            </a:xfrm>
          </p:grpSpPr>
          <p:sp>
            <p:nvSpPr>
              <p:cNvPr id="52232" name="Text Box 8"/>
              <p:cNvSpPr txBox="1">
                <a:spLocks noChangeArrowheads="1"/>
              </p:cNvSpPr>
              <p:nvPr/>
            </p:nvSpPr>
            <p:spPr bwMode="auto">
              <a:xfrm>
                <a:off x="179388" y="4070350"/>
                <a:ext cx="946150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>
                    <a:latin typeface="Euclid"/>
                    <a:sym typeface="Symbol"/>
                  </a:rPr>
                  <a:t></a:t>
                </a:r>
                <a:r>
                  <a:rPr lang="en-US" altLang="nl-BE" sz="1800" dirty="0" smtClean="0">
                    <a:latin typeface="Euclid"/>
                    <a:sym typeface="Euclid Symbol"/>
                  </a:rPr>
                  <a:t> </a:t>
                </a:r>
                <a:r>
                  <a:rPr lang="en-US" altLang="nl-BE" sz="1800" dirty="0">
                    <a:latin typeface="Euclid"/>
                  </a:rPr>
                  <a:t>10</a:t>
                </a:r>
                <a:r>
                  <a:rPr lang="en-US" altLang="nl-BE" sz="1800" baseline="30000" dirty="0">
                    <a:latin typeface="Euclid"/>
                  </a:rPr>
                  <a:t>-308</a:t>
                </a:r>
              </a:p>
            </p:txBody>
          </p:sp>
          <p:sp>
            <p:nvSpPr>
              <p:cNvPr id="52233" name="Text Box 9"/>
              <p:cNvSpPr txBox="1">
                <a:spLocks noChangeArrowheads="1"/>
              </p:cNvSpPr>
              <p:nvPr/>
            </p:nvSpPr>
            <p:spPr bwMode="auto">
              <a:xfrm>
                <a:off x="179388" y="4591050"/>
                <a:ext cx="1015021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 smtClean="0">
                    <a:latin typeface="Euclid"/>
                    <a:sym typeface="Symbol"/>
                  </a:rPr>
                  <a:t> </a:t>
                </a:r>
                <a:r>
                  <a:rPr lang="en-US" altLang="nl-BE" sz="1800" dirty="0" smtClean="0">
                    <a:latin typeface="Euclid"/>
                    <a:sym typeface="Euclid Symbol"/>
                  </a:rPr>
                  <a:t>-</a:t>
                </a:r>
                <a:r>
                  <a:rPr lang="en-US" altLang="nl-BE" sz="1800" dirty="0">
                    <a:latin typeface="Euclid"/>
                  </a:rPr>
                  <a:t>10</a:t>
                </a:r>
                <a:r>
                  <a:rPr lang="en-US" altLang="nl-BE" sz="1800" baseline="30000" dirty="0">
                    <a:latin typeface="Euclid"/>
                  </a:rPr>
                  <a:t>-308</a:t>
                </a:r>
              </a:p>
            </p:txBody>
          </p:sp>
          <p:sp>
            <p:nvSpPr>
              <p:cNvPr id="52235" name="Line 11"/>
              <p:cNvSpPr>
                <a:spLocks noChangeShapeType="1"/>
              </p:cNvSpPr>
              <p:nvPr/>
            </p:nvSpPr>
            <p:spPr bwMode="auto">
              <a:xfrm>
                <a:off x="998538" y="4365625"/>
                <a:ext cx="2159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36" name="Line 12"/>
              <p:cNvSpPr>
                <a:spLocks noChangeShapeType="1"/>
              </p:cNvSpPr>
              <p:nvPr/>
            </p:nvSpPr>
            <p:spPr bwMode="auto">
              <a:xfrm>
                <a:off x="1009650" y="4581525"/>
                <a:ext cx="2159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40" name="Text Box 16"/>
              <p:cNvSpPr txBox="1">
                <a:spLocks noChangeArrowheads="1"/>
              </p:cNvSpPr>
              <p:nvPr/>
            </p:nvSpPr>
            <p:spPr bwMode="auto">
              <a:xfrm>
                <a:off x="1571625" y="3789363"/>
                <a:ext cx="1257300" cy="366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>
                    <a:latin typeface="Times New Roman" pitchFamily="18" charset="0"/>
                  </a:rPr>
                  <a:t> DBL_MIN</a:t>
                </a:r>
              </a:p>
            </p:txBody>
          </p:sp>
          <p:sp>
            <p:nvSpPr>
              <p:cNvPr id="52241" name="Text Box 17"/>
              <p:cNvSpPr txBox="1">
                <a:spLocks noChangeArrowheads="1"/>
              </p:cNvSpPr>
              <p:nvPr/>
            </p:nvSpPr>
            <p:spPr bwMode="auto">
              <a:xfrm>
                <a:off x="1547813" y="4718050"/>
                <a:ext cx="1276350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>
                    <a:latin typeface="Times New Roman" pitchFamily="18" charset="0"/>
                  </a:rPr>
                  <a:t>-DBL_MIN</a:t>
                </a:r>
              </a:p>
            </p:txBody>
          </p:sp>
          <p:sp>
            <p:nvSpPr>
              <p:cNvPr id="52246" name="Line 22"/>
              <p:cNvSpPr>
                <a:spLocks noChangeShapeType="1"/>
              </p:cNvSpPr>
              <p:nvPr/>
            </p:nvSpPr>
            <p:spPr bwMode="auto">
              <a:xfrm flipV="1">
                <a:off x="1331913" y="4076700"/>
                <a:ext cx="215900" cy="2889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53" name="Line 29"/>
              <p:cNvSpPr>
                <a:spLocks noChangeShapeType="1"/>
              </p:cNvSpPr>
              <p:nvPr/>
            </p:nvSpPr>
            <p:spPr bwMode="auto">
              <a:xfrm>
                <a:off x="1347788" y="4579938"/>
                <a:ext cx="215900" cy="2889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</p:grpSp>
      </p:grpSp>
      <p:grpSp>
        <p:nvGrpSpPr>
          <p:cNvPr id="9" name="Group 8"/>
          <p:cNvGrpSpPr/>
          <p:nvPr/>
        </p:nvGrpSpPr>
        <p:grpSpPr>
          <a:xfrm>
            <a:off x="508000" y="3350319"/>
            <a:ext cx="3244850" cy="366713"/>
            <a:chOff x="508000" y="3350319"/>
            <a:chExt cx="3244850" cy="366713"/>
          </a:xfrm>
        </p:grpSpPr>
        <p:sp>
          <p:nvSpPr>
            <p:cNvPr id="10274" name="Line 37"/>
            <p:cNvSpPr>
              <a:spLocks noChangeShapeType="1"/>
            </p:cNvSpPr>
            <p:nvPr/>
          </p:nvSpPr>
          <p:spPr bwMode="auto">
            <a:xfrm>
              <a:off x="996950" y="3520182"/>
              <a:ext cx="215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52262" name="Text Box 38"/>
            <p:cNvSpPr txBox="1">
              <a:spLocks noChangeArrowheads="1"/>
            </p:cNvSpPr>
            <p:nvPr/>
          </p:nvSpPr>
          <p:spPr bwMode="auto">
            <a:xfrm>
              <a:off x="1625600" y="3350319"/>
              <a:ext cx="21272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>
                  <a:latin typeface="Times New Roman" pitchFamily="18" charset="0"/>
                </a:rPr>
                <a:t> 0.666666666666667</a:t>
              </a:r>
            </a:p>
          </p:txBody>
        </p:sp>
        <p:sp>
          <p:nvSpPr>
            <p:cNvPr id="52263" name="AutoShape 39"/>
            <p:cNvSpPr>
              <a:spLocks/>
            </p:cNvSpPr>
            <p:nvPr/>
          </p:nvSpPr>
          <p:spPr bwMode="auto">
            <a:xfrm>
              <a:off x="1233488" y="3401120"/>
              <a:ext cx="144462" cy="215900"/>
            </a:xfrm>
            <a:prstGeom prst="rightBrace">
              <a:avLst>
                <a:gd name="adj1" fmla="val 12454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52264" name="Line 40"/>
            <p:cNvSpPr>
              <a:spLocks noChangeShapeType="1"/>
            </p:cNvSpPr>
            <p:nvPr/>
          </p:nvSpPr>
          <p:spPr bwMode="auto">
            <a:xfrm>
              <a:off x="1385888" y="3504306"/>
              <a:ext cx="282575" cy="319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10278" name="Text Box 41"/>
            <p:cNvSpPr txBox="1">
              <a:spLocks noChangeArrowheads="1"/>
            </p:cNvSpPr>
            <p:nvPr/>
          </p:nvSpPr>
          <p:spPr bwMode="auto">
            <a:xfrm>
              <a:off x="508000" y="3350320"/>
              <a:ext cx="5270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>
                  <a:latin typeface="Euclid"/>
                </a:rPr>
                <a:t>2/3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156</a:t>
            </a:fld>
            <a:endParaRPr lang="nl-BE"/>
          </a:p>
        </p:txBody>
      </p:sp>
      <p:grpSp>
        <p:nvGrpSpPr>
          <p:cNvPr id="10" name="Group 9"/>
          <p:cNvGrpSpPr/>
          <p:nvPr/>
        </p:nvGrpSpPr>
        <p:grpSpPr>
          <a:xfrm>
            <a:off x="606173" y="2822592"/>
            <a:ext cx="3407010" cy="418427"/>
            <a:chOff x="606173" y="2822592"/>
            <a:chExt cx="3407010" cy="418427"/>
          </a:xfrm>
        </p:grpSpPr>
        <p:sp>
          <p:nvSpPr>
            <p:cNvPr id="52269" name="Text Box 45"/>
            <p:cNvSpPr txBox="1">
              <a:spLocks noChangeArrowheads="1"/>
            </p:cNvSpPr>
            <p:nvPr/>
          </p:nvSpPr>
          <p:spPr bwMode="auto">
            <a:xfrm>
              <a:off x="3539977" y="2871687"/>
              <a:ext cx="4732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 smtClean="0">
                  <a:latin typeface="Times New Roman" pitchFamily="18" charset="0"/>
                </a:rPr>
                <a:t>1.0</a:t>
              </a:r>
              <a:endParaRPr lang="en-US" altLang="nl-BE" sz="1800" dirty="0">
                <a:latin typeface="Times New Roman" pitchFamily="18" charset="0"/>
              </a:endParaRPr>
            </a:p>
          </p:txBody>
        </p:sp>
        <p:sp>
          <p:nvSpPr>
            <p:cNvPr id="75" name="Text Box 41"/>
            <p:cNvSpPr txBox="1">
              <a:spLocks noChangeArrowheads="1"/>
            </p:cNvSpPr>
            <p:nvPr/>
          </p:nvSpPr>
          <p:spPr bwMode="auto">
            <a:xfrm>
              <a:off x="606173" y="2822592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 smtClean="0">
                  <a:latin typeface="Euclid"/>
                </a:rPr>
                <a:t>1</a:t>
              </a:r>
              <a:endParaRPr lang="en-US" altLang="nl-BE" sz="1800" dirty="0">
                <a:latin typeface="Euclid"/>
              </a:endParaRPr>
            </a:p>
          </p:txBody>
        </p:sp>
        <p:sp>
          <p:nvSpPr>
            <p:cNvPr id="76" name="Line 37"/>
            <p:cNvSpPr>
              <a:spLocks noChangeShapeType="1"/>
            </p:cNvSpPr>
            <p:nvPr/>
          </p:nvSpPr>
          <p:spPr bwMode="auto">
            <a:xfrm>
              <a:off x="996950" y="3007258"/>
              <a:ext cx="215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86" name="Line 72"/>
            <p:cNvSpPr>
              <a:spLocks noChangeShapeType="1"/>
            </p:cNvSpPr>
            <p:nvPr/>
          </p:nvSpPr>
          <p:spPr bwMode="auto">
            <a:xfrm flipH="1" flipV="1">
              <a:off x="1312948" y="3036887"/>
              <a:ext cx="2227029" cy="18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009548" y="2504973"/>
            <a:ext cx="4774954" cy="395945"/>
            <a:chOff x="1009548" y="2504973"/>
            <a:chExt cx="4774954" cy="395945"/>
          </a:xfrm>
        </p:grpSpPr>
        <p:sp>
          <p:nvSpPr>
            <p:cNvPr id="84" name="Text Box 45"/>
            <p:cNvSpPr txBox="1">
              <a:spLocks noChangeArrowheads="1"/>
            </p:cNvSpPr>
            <p:nvPr/>
          </p:nvSpPr>
          <p:spPr bwMode="auto">
            <a:xfrm>
              <a:off x="3539977" y="2504973"/>
              <a:ext cx="22445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 smtClean="0">
                  <a:latin typeface="Times New Roman" pitchFamily="18" charset="0"/>
                </a:rPr>
                <a:t>1.0 + DBL_EPSILON</a:t>
              </a:r>
              <a:endParaRPr lang="en-US" altLang="nl-BE" sz="1800" dirty="0">
                <a:latin typeface="Times New Roman" pitchFamily="18" charset="0"/>
              </a:endParaRPr>
            </a:p>
          </p:txBody>
        </p:sp>
        <p:sp>
          <p:nvSpPr>
            <p:cNvPr id="85" name="Line 37"/>
            <p:cNvSpPr>
              <a:spLocks noChangeShapeType="1"/>
            </p:cNvSpPr>
            <p:nvPr/>
          </p:nvSpPr>
          <p:spPr bwMode="auto">
            <a:xfrm>
              <a:off x="1009548" y="2888779"/>
              <a:ext cx="215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87" name="Line 72"/>
            <p:cNvSpPr>
              <a:spLocks noChangeShapeType="1"/>
            </p:cNvSpPr>
            <p:nvPr/>
          </p:nvSpPr>
          <p:spPr bwMode="auto">
            <a:xfrm flipH="1">
              <a:off x="1323974" y="2709169"/>
              <a:ext cx="2216001" cy="1917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07504" y="5300663"/>
            <a:ext cx="7200800" cy="1557337"/>
            <a:chOff x="107504" y="5300663"/>
            <a:chExt cx="7200800" cy="1557337"/>
          </a:xfrm>
        </p:grpSpPr>
        <p:sp>
          <p:nvSpPr>
            <p:cNvPr id="52255" name="Rectangle 31"/>
            <p:cNvSpPr>
              <a:spLocks noChangeArrowheads="1"/>
            </p:cNvSpPr>
            <p:nvPr/>
          </p:nvSpPr>
          <p:spPr bwMode="auto">
            <a:xfrm flipV="1">
              <a:off x="1123950" y="6480175"/>
              <a:ext cx="288925" cy="3778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179388" y="5300663"/>
              <a:ext cx="2757487" cy="511175"/>
              <a:chOff x="179388" y="5300663"/>
              <a:chExt cx="2757487" cy="511175"/>
            </a:xfrm>
          </p:grpSpPr>
          <p:sp>
            <p:nvSpPr>
              <p:cNvPr id="52230" name="Text Box 6"/>
              <p:cNvSpPr txBox="1">
                <a:spLocks noChangeArrowheads="1"/>
              </p:cNvSpPr>
              <p:nvPr/>
            </p:nvSpPr>
            <p:spPr bwMode="auto">
              <a:xfrm>
                <a:off x="179388" y="5300663"/>
                <a:ext cx="963725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 smtClean="0">
                    <a:latin typeface="Euclid"/>
                    <a:sym typeface="Symbol"/>
                  </a:rPr>
                  <a:t> </a:t>
                </a:r>
                <a:r>
                  <a:rPr lang="en-US" altLang="nl-BE" sz="1800" dirty="0" smtClean="0">
                    <a:latin typeface="Euclid"/>
                    <a:sym typeface="Euclid Symbol"/>
                  </a:rPr>
                  <a:t>-</a:t>
                </a:r>
                <a:r>
                  <a:rPr lang="en-US" altLang="nl-BE" sz="1800" dirty="0">
                    <a:latin typeface="Euclid"/>
                  </a:rPr>
                  <a:t>10</a:t>
                </a:r>
                <a:r>
                  <a:rPr lang="en-US" altLang="nl-BE" sz="1800" baseline="30000" dirty="0">
                    <a:latin typeface="Euclid"/>
                  </a:rPr>
                  <a:t>308</a:t>
                </a:r>
              </a:p>
            </p:txBody>
          </p:sp>
          <p:sp>
            <p:nvSpPr>
              <p:cNvPr id="52238" name="Line 14"/>
              <p:cNvSpPr>
                <a:spLocks noChangeShapeType="1"/>
              </p:cNvSpPr>
              <p:nvPr/>
            </p:nvSpPr>
            <p:spPr bwMode="auto">
              <a:xfrm>
                <a:off x="1004888" y="5522913"/>
                <a:ext cx="2159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grpSp>
            <p:nvGrpSpPr>
              <p:cNvPr id="2" name="Group 32"/>
              <p:cNvGrpSpPr>
                <a:grpSpLocks/>
              </p:cNvGrpSpPr>
              <p:nvPr/>
            </p:nvGrpSpPr>
            <p:grpSpPr bwMode="auto">
              <a:xfrm>
                <a:off x="1179513" y="5384800"/>
                <a:ext cx="1757362" cy="427038"/>
                <a:chOff x="3404" y="3206"/>
                <a:chExt cx="1107" cy="269"/>
              </a:xfrm>
            </p:grpSpPr>
            <p:sp>
              <p:nvSpPr>
                <p:cNvPr id="10311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3651" y="3244"/>
                  <a:ext cx="860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nl-BE" sz="1800">
                      <a:latin typeface="Times New Roman" pitchFamily="18" charset="0"/>
                    </a:rPr>
                    <a:t>-DBL_MAX</a:t>
                  </a:r>
                </a:p>
              </p:txBody>
            </p:sp>
            <p:sp>
              <p:nvSpPr>
                <p:cNvPr id="10312" name="AutoShape 34"/>
                <p:cNvSpPr>
                  <a:spLocks/>
                </p:cNvSpPr>
                <p:nvPr/>
              </p:nvSpPr>
              <p:spPr bwMode="auto">
                <a:xfrm>
                  <a:off x="3404" y="3206"/>
                  <a:ext cx="91" cy="136"/>
                </a:xfrm>
                <a:prstGeom prst="rightBrace">
                  <a:avLst>
                    <a:gd name="adj1" fmla="val 12454"/>
                    <a:gd name="adj2" fmla="val 50000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nl-BE" altLang="nl-BE" sz="1800"/>
                </a:p>
              </p:txBody>
            </p:sp>
            <p:sp>
              <p:nvSpPr>
                <p:cNvPr id="10313" name="Line 35"/>
                <p:cNvSpPr>
                  <a:spLocks noChangeShapeType="1"/>
                </p:cNvSpPr>
                <p:nvPr/>
              </p:nvSpPr>
              <p:spPr bwMode="auto">
                <a:xfrm>
                  <a:off x="3500" y="3274"/>
                  <a:ext cx="182" cy="4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nl-BE"/>
                </a:p>
              </p:txBody>
            </p:sp>
          </p:grpSp>
        </p:grpSp>
        <p:grpSp>
          <p:nvGrpSpPr>
            <p:cNvPr id="5" name="Group 4"/>
            <p:cNvGrpSpPr/>
            <p:nvPr/>
          </p:nvGrpSpPr>
          <p:grpSpPr>
            <a:xfrm>
              <a:off x="1187450" y="5595938"/>
              <a:ext cx="908050" cy="1008062"/>
              <a:chOff x="1187450" y="5595938"/>
              <a:chExt cx="908050" cy="1008062"/>
            </a:xfrm>
          </p:grpSpPr>
          <p:sp>
            <p:nvSpPr>
              <p:cNvPr id="52254" name="AutoShape 30"/>
              <p:cNvSpPr>
                <a:spLocks/>
              </p:cNvSpPr>
              <p:nvPr/>
            </p:nvSpPr>
            <p:spPr bwMode="auto">
              <a:xfrm flipV="1">
                <a:off x="1187450" y="5595938"/>
                <a:ext cx="152400" cy="1008062"/>
              </a:xfrm>
              <a:prstGeom prst="rightBrace">
                <a:avLst>
                  <a:gd name="adj1" fmla="val 55122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nl-BE" altLang="nl-BE" sz="1800"/>
              </a:p>
            </p:txBody>
          </p:sp>
          <p:sp>
            <p:nvSpPr>
              <p:cNvPr id="52260" name="Line 36"/>
              <p:cNvSpPr>
                <a:spLocks noChangeShapeType="1"/>
              </p:cNvSpPr>
              <p:nvPr/>
            </p:nvSpPr>
            <p:spPr bwMode="auto">
              <a:xfrm>
                <a:off x="1343025" y="6100763"/>
                <a:ext cx="288925" cy="1444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70" name="Text Box 46"/>
              <p:cNvSpPr txBox="1">
                <a:spLocks noChangeArrowheads="1"/>
              </p:cNvSpPr>
              <p:nvPr/>
            </p:nvSpPr>
            <p:spPr bwMode="auto">
              <a:xfrm>
                <a:off x="1668463" y="6157913"/>
                <a:ext cx="427037" cy="369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>
                    <a:latin typeface="Times New Roman" pitchFamily="18" charset="0"/>
                  </a:rPr>
                  <a:t>-</a:t>
                </a:r>
                <a:r>
                  <a:rPr lang="en-US" altLang="nl-BE" sz="1800" dirty="0">
                    <a:latin typeface="Euclid"/>
                    <a:sym typeface="Symbol" pitchFamily="18" charset="2"/>
                  </a:rPr>
                  <a:t></a:t>
                </a:r>
                <a:endParaRPr lang="en-US" altLang="nl-BE" sz="1800" dirty="0">
                  <a:latin typeface="Euclid"/>
                  <a:sym typeface="Euclid Symbol"/>
                </a:endParaRPr>
              </a:p>
            </p:txBody>
          </p:sp>
        </p:grpSp>
        <p:grpSp>
          <p:nvGrpSpPr>
            <p:cNvPr id="96" name="Group 95"/>
            <p:cNvGrpSpPr/>
            <p:nvPr/>
          </p:nvGrpSpPr>
          <p:grpSpPr>
            <a:xfrm>
              <a:off x="107504" y="5525878"/>
              <a:ext cx="7200800" cy="1246978"/>
              <a:chOff x="107504" y="1257996"/>
              <a:chExt cx="7200800" cy="1246978"/>
            </a:xfrm>
          </p:grpSpPr>
          <p:sp>
            <p:nvSpPr>
              <p:cNvPr id="97" name="Rectangle 96"/>
              <p:cNvSpPr/>
              <p:nvPr/>
            </p:nvSpPr>
            <p:spPr>
              <a:xfrm>
                <a:off x="107504" y="1257996"/>
                <a:ext cx="7200800" cy="1246978"/>
              </a:xfrm>
              <a:prstGeom prst="rect">
                <a:avLst/>
              </a:prstGeom>
              <a:solidFill>
                <a:srgbClr val="C00000">
                  <a:alpha val="2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5076056" y="1653659"/>
                <a:ext cx="10439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Overflow</a:t>
                </a:r>
                <a:endParaRPr lang="en-US" dirty="0"/>
              </a:p>
            </p:txBody>
          </p:sp>
        </p:grpSp>
      </p:grpSp>
      <p:grpSp>
        <p:nvGrpSpPr>
          <p:cNvPr id="102" name="Group 101"/>
          <p:cNvGrpSpPr/>
          <p:nvPr/>
        </p:nvGrpSpPr>
        <p:grpSpPr>
          <a:xfrm>
            <a:off x="107504" y="3320409"/>
            <a:ext cx="7200800" cy="369332"/>
            <a:chOff x="107504" y="1809315"/>
            <a:chExt cx="7200800" cy="369332"/>
          </a:xfrm>
        </p:grpSpPr>
        <p:sp>
          <p:nvSpPr>
            <p:cNvPr id="103" name="Rectangle 102"/>
            <p:cNvSpPr/>
            <p:nvPr/>
          </p:nvSpPr>
          <p:spPr>
            <a:xfrm>
              <a:off x="107504" y="1890230"/>
              <a:ext cx="7200800" cy="223156"/>
            </a:xfrm>
            <a:prstGeom prst="rect">
              <a:avLst/>
            </a:prstGeom>
            <a:solidFill>
              <a:schemeClr val="accent6">
                <a:lumMod val="75000"/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5076056" y="1809315"/>
              <a:ext cx="11058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Round off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78514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versus real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/>
              <a:t>Result </a:t>
            </a:r>
            <a:r>
              <a:rPr lang="en-US" dirty="0" smtClean="0">
                <a:sym typeface="Symbol" panose="05050102010706020507" pitchFamily="18" charset="2"/>
              </a:rPr>
              <a:t></a:t>
            </a:r>
            <a:r>
              <a:rPr lang="en-US" dirty="0" smtClean="0"/>
              <a:t> 1.000000005</a:t>
            </a:r>
          </a:p>
          <a:p>
            <a:r>
              <a:rPr lang="en-US" dirty="0" smtClean="0"/>
              <a:t>Actual result = 1.0</a:t>
            </a:r>
          </a:p>
          <a:p>
            <a:r>
              <a:rPr lang="en-US" dirty="0"/>
              <a:t>Adding floating point numbers is</a:t>
            </a:r>
          </a:p>
          <a:p>
            <a:pPr lvl="1"/>
            <a:r>
              <a:rPr lang="en-US" dirty="0"/>
              <a:t>not associative</a:t>
            </a:r>
          </a:p>
          <a:p>
            <a:pPr lvl="1"/>
            <a:r>
              <a:rPr lang="en-US" dirty="0"/>
              <a:t>not commutative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157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899592" y="1844824"/>
            <a:ext cx="5121915" cy="1323439"/>
            <a:chOff x="179512" y="1413351"/>
            <a:chExt cx="5121915" cy="1323439"/>
          </a:xfrm>
        </p:grpSpPr>
        <p:sp>
          <p:nvSpPr>
            <p:cNvPr id="6" name="TextBox 5"/>
            <p:cNvSpPr txBox="1"/>
            <p:nvPr/>
          </p:nvSpPr>
          <p:spPr>
            <a:xfrm>
              <a:off x="179512" y="1413351"/>
              <a:ext cx="5121915" cy="132343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double result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1.0;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for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&lt;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1000000000;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result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+= (1.0e-17*rand())/RAND_MAX;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042749" y="2429013"/>
              <a:ext cx="125867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addition.c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526601" y="3412887"/>
            <a:ext cx="720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?</a:t>
            </a:r>
            <a:endParaRPr lang="en-US" sz="3200" dirty="0"/>
          </a:p>
        </p:txBody>
      </p:sp>
      <p:pic>
        <p:nvPicPr>
          <p:cNvPr id="9" name="Picture 2" descr="C:\Users\lucg5005\AppData\Local\Microsoft\Windows\Temporary Internet Files\Content.IE5\CWZUAEH4\lgi01a201309290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6640" y="5090351"/>
            <a:ext cx="731055" cy="75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5011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equality?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Oops?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158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755576" y="1772816"/>
            <a:ext cx="5739072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./equality.exe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1.0*(0.5 - 0.4 - 0.1) != 0.0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55576" y="3429000"/>
            <a:ext cx="5739072" cy="1815882"/>
            <a:chOff x="179512" y="1413351"/>
            <a:chExt cx="5739072" cy="1815882"/>
          </a:xfrm>
        </p:grpSpPr>
        <p:sp>
          <p:nvSpPr>
            <p:cNvPr id="7" name="TextBox 6"/>
            <p:cNvSpPr txBox="1"/>
            <p:nvPr/>
          </p:nvSpPr>
          <p:spPr>
            <a:xfrm>
              <a:off x="179512" y="1413351"/>
              <a:ext cx="5739072" cy="18158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double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result = 1.0*(0.5 - 0.4 - 0.1);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if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result == 0.0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("1.0*(0.5 - 0.4 - 0.1) == 0.0\n");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else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("1.0*(0.5 - 0.4 - 0.1) != 0.0\n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659906" y="2921456"/>
              <a:ext cx="125867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equality.c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339752" y="2968387"/>
            <a:ext cx="2560140" cy="748645"/>
            <a:chOff x="2339752" y="2968387"/>
            <a:chExt cx="2560140" cy="748645"/>
          </a:xfrm>
        </p:grpSpPr>
        <p:sp>
          <p:nvSpPr>
            <p:cNvPr id="9" name="TextBox 8"/>
            <p:cNvSpPr txBox="1"/>
            <p:nvPr/>
          </p:nvSpPr>
          <p:spPr>
            <a:xfrm>
              <a:off x="3347864" y="2968387"/>
              <a:ext cx="155202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-2.775558e-17</a:t>
              </a:r>
            </a:p>
          </p:txBody>
        </p:sp>
        <p:cxnSp>
          <p:nvCxnSpPr>
            <p:cNvPr id="11" name="Straight Arrow Connector 10"/>
            <p:cNvCxnSpPr>
              <a:endCxn id="9" idx="1"/>
            </p:cNvCxnSpPr>
            <p:nvPr/>
          </p:nvCxnSpPr>
          <p:spPr>
            <a:xfrm flipV="1">
              <a:off x="2339752" y="3153053"/>
              <a:ext cx="1008112" cy="56397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584562" y="5664498"/>
            <a:ext cx="797487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 not use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sz="2400" dirty="0" smtClean="0"/>
              <a:t> or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sz="2400" dirty="0" smtClean="0"/>
              <a:t> (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sz="2400" dirty="0" smtClean="0"/>
              <a:t> or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/=</a:t>
            </a:r>
            <a:r>
              <a:rPr lang="en-US" sz="2400" dirty="0" smtClean="0"/>
              <a:t>) for floating point comparisons</a:t>
            </a:r>
            <a:endParaRPr lang="en-US" sz="2400" dirty="0"/>
          </a:p>
        </p:txBody>
      </p:sp>
      <p:grpSp>
        <p:nvGrpSpPr>
          <p:cNvPr id="19" name="Group 18"/>
          <p:cNvGrpSpPr/>
          <p:nvPr/>
        </p:nvGrpSpPr>
        <p:grpSpPr>
          <a:xfrm>
            <a:off x="3131840" y="3693515"/>
            <a:ext cx="5906474" cy="646331"/>
            <a:chOff x="3131840" y="3693515"/>
            <a:chExt cx="5906474" cy="646331"/>
          </a:xfrm>
        </p:grpSpPr>
        <p:sp>
          <p:nvSpPr>
            <p:cNvPr id="14" name="TextBox 13"/>
            <p:cNvSpPr txBox="1"/>
            <p:nvPr/>
          </p:nvSpPr>
          <p:spPr>
            <a:xfrm>
              <a:off x="6372200" y="3693515"/>
              <a:ext cx="2666114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replace by</a:t>
              </a:r>
            </a:p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fabs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(result) &lt; eps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1"/>
            </p:cNvCxnSpPr>
            <p:nvPr/>
          </p:nvCxnSpPr>
          <p:spPr>
            <a:xfrm flipH="1">
              <a:off x="3131840" y="4016681"/>
              <a:ext cx="3240360" cy="11779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Picture 2" descr="C:\Users\lucg5005\AppData\Local\Microsoft\Windows\Temporary Internet Files\Content.IE5\CWZUAEH4\lgi01a201309290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8382" y="4766833"/>
            <a:ext cx="731055" cy="75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3945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13" grpId="0" animBg="1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overflow &amp; </a:t>
            </a:r>
            <a:r>
              <a:rPr lang="en-US" dirty="0" err="1" smtClean="0"/>
              <a:t>NaN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159</a:t>
            </a:fld>
            <a:endParaRPr lang="nl-BE"/>
          </a:p>
        </p:txBody>
      </p:sp>
      <p:sp>
        <p:nvSpPr>
          <p:cNvPr id="8" name="Rectangle 7"/>
          <p:cNvSpPr/>
          <p:nvPr/>
        </p:nvSpPr>
        <p:spPr>
          <a:xfrm>
            <a:off x="827584" y="1916832"/>
            <a:ext cx="7200800" cy="2308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./float_overflow_nan.exe 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exp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(1.0e10) =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inf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pow(-1.0e10, 51.0) =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inf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1.0/0.0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inf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-1.0/0.0 =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inf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(-1.0) =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-nan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0.0/0.0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-nan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06235" y="4829087"/>
            <a:ext cx="706616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inf</a:t>
            </a:r>
            <a:r>
              <a:rPr lang="en-US" sz="2400" dirty="0" smtClean="0"/>
              <a:t> &amp;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en-US" sz="2400" dirty="0" smtClean="0"/>
              <a:t> propagates, use debugger to trace origin(s)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85834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Style checking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C/C++</a:t>
            </a:r>
          </a:p>
          <a:p>
            <a:pPr lvl="1"/>
            <a:r>
              <a:rPr lang="en-US" dirty="0" err="1" smtClean="0"/>
              <a:t>astyle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github.com/xuy/google-astyle</a:t>
            </a:r>
            <a:r>
              <a:rPr lang="en-US" dirty="0" smtClean="0"/>
              <a:t>)</a:t>
            </a:r>
          </a:p>
          <a:p>
            <a:r>
              <a:rPr lang="en-US" dirty="0" smtClean="0"/>
              <a:t>Python</a:t>
            </a:r>
          </a:p>
          <a:p>
            <a:pPr lvl="1"/>
            <a:r>
              <a:rPr lang="en-US" dirty="0"/>
              <a:t>flake8 (</a:t>
            </a:r>
            <a:r>
              <a:rPr lang="en-US" dirty="0">
                <a:hlinkClick r:id="rId3"/>
              </a:rPr>
              <a:t>http://flake8.pycqa.org/en/latest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pylint</a:t>
            </a:r>
            <a:r>
              <a:rPr lang="en-US" dirty="0"/>
              <a:t> (</a:t>
            </a:r>
            <a:r>
              <a:rPr lang="en-US" dirty="0">
                <a:hlinkClick r:id="rId4"/>
              </a:rPr>
              <a:t>https://www.pylint.org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2040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tackle?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Trap floating point exceptions</a:t>
            </a:r>
          </a:p>
          <a:p>
            <a:pPr lvl="1"/>
            <a:r>
              <a:rPr lang="en-US" dirty="0" smtClean="0"/>
              <a:t>Fortran: easy, compiler flags</a:t>
            </a:r>
          </a:p>
          <a:p>
            <a:pPr lvl="2"/>
            <a:r>
              <a:rPr lang="en-US" dirty="0" err="1" smtClean="0"/>
              <a:t>gfortran</a:t>
            </a:r>
            <a:r>
              <a:rPr lang="en-US" dirty="0" smtClean="0"/>
              <a:t>:</a:t>
            </a:r>
          </a:p>
          <a:p>
            <a:pPr lvl="2"/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dirty="0" err="1" smtClean="0"/>
              <a:t>ifort</a:t>
            </a:r>
            <a:r>
              <a:rPr lang="en-US" dirty="0" smtClean="0"/>
              <a:t>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-fpe0</a:t>
            </a:r>
          </a:p>
          <a:p>
            <a:pPr lvl="1"/>
            <a:r>
              <a:rPr lang="en-US" dirty="0" smtClean="0"/>
              <a:t>C/C++: function call required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160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1569232" y="4581128"/>
            <a:ext cx="4586944" cy="2063988"/>
            <a:chOff x="179512" y="1413351"/>
            <a:chExt cx="4586944" cy="2063988"/>
          </a:xfrm>
        </p:grpSpPr>
        <p:sp>
          <p:nvSpPr>
            <p:cNvPr id="6" name="TextBox 5"/>
            <p:cNvSpPr txBox="1"/>
            <p:nvPr/>
          </p:nvSpPr>
          <p:spPr>
            <a:xfrm>
              <a:off x="179512" y="1413351"/>
              <a:ext cx="4586944" cy="20621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fenv.h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feenableexcept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(FE_DIVBYZERO |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FE_OVERFLOW  |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FE_UNDERFLOW |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FE_INVALID);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507778" y="3169562"/>
              <a:ext cx="125867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fpe_trap.c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5512589" y="4725144"/>
            <a:ext cx="244650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</a:t>
            </a:r>
            <a:r>
              <a:rPr lang="en-US" dirty="0" err="1" smtClean="0"/>
              <a:t>gcc</a:t>
            </a:r>
            <a:r>
              <a:rPr lang="en-US" dirty="0" smtClean="0"/>
              <a:t>/g++, compile</a:t>
            </a:r>
          </a:p>
          <a:p>
            <a:r>
              <a:rPr lang="en-US" dirty="0" smtClean="0"/>
              <a:t>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-D_GNU_SOURCE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85857" y="3140968"/>
            <a:ext cx="6112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ffpe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-trap=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zero,invalid,overflow,underflow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232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9" grpId="0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IEEE floating point exceptions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Divide by zero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zero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FE_DIVBYZERO</a:t>
            </a:r>
            <a:r>
              <a:rPr lang="en-US" dirty="0"/>
              <a:t>,</a:t>
            </a:r>
            <a:endParaRPr lang="en-US" dirty="0" smtClean="0"/>
          </a:p>
          <a:p>
            <a:r>
              <a:rPr lang="en-US" dirty="0" smtClean="0"/>
              <a:t>Invalid operation,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(-1.0)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0.0/0.0</a:t>
            </a:r>
            <a:r>
              <a:rPr lang="en-US" dirty="0" smtClean="0"/>
              <a:t>, …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invalid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FE_INVALID</a:t>
            </a:r>
          </a:p>
          <a:p>
            <a:r>
              <a:rPr lang="en-US" dirty="0" smtClean="0"/>
              <a:t>Overflow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overflow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FE_OVERFLOW</a:t>
            </a:r>
          </a:p>
          <a:p>
            <a:r>
              <a:rPr lang="en-US" dirty="0" smtClean="0"/>
              <a:t>Underflow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underflow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FE_UNDERFLOW</a:t>
            </a:r>
          </a:p>
          <a:p>
            <a:r>
              <a:rPr lang="en-US" dirty="0" smtClean="0"/>
              <a:t>Loss of precision, 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2.0/3.0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inexact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FE_INEXACT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915816" y="5479832"/>
            <a:ext cx="511627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almost any floating point operation is inexact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411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Trapped!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162</a:t>
            </a:fld>
            <a:endParaRPr lang="nl-BE"/>
          </a:p>
        </p:txBody>
      </p:sp>
      <p:sp>
        <p:nvSpPr>
          <p:cNvPr id="8" name="Rectangle 7"/>
          <p:cNvSpPr/>
          <p:nvPr/>
        </p:nvSpPr>
        <p:spPr>
          <a:xfrm>
            <a:off x="971600" y="1916832"/>
            <a:ext cx="7200800" cy="31393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./trace_nan_f90.exe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Program received signal SIGFPE: Floating-point exception - erroneous arithmetic operation.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Backtrace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for this error: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#0  0x7F3A56A84E08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#1  0x7F3A56A83F90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#2  0x7F3A566D44AF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#3  0x40081A in MAIN__ at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trace_nan.f90:11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Floating point exception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(core dumped)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99193" y="5475419"/>
            <a:ext cx="4190121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However, 5 % runtime overhead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72879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GDB to inspect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GDB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Run application &amp; explore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163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827584" y="4064342"/>
            <a:ext cx="7200800" cy="20621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Program received signal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SIGFPE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Arithmetic exception.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0x000000000040081a in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trace_nan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() at trace_nan.f90:11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11	       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b(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 =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(a(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p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$1 = 3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6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 a(</a:t>
            </a:r>
            <a:r>
              <a:rPr lang="en-US" sz="16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$2 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-3</a:t>
            </a:r>
          </a:p>
        </p:txBody>
      </p:sp>
      <p:sp>
        <p:nvSpPr>
          <p:cNvPr id="7" name="Rectangle 6"/>
          <p:cNvSpPr/>
          <p:nvPr/>
        </p:nvSpPr>
        <p:spPr>
          <a:xfrm>
            <a:off x="827584" y="2390060"/>
            <a:ext cx="72008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./trace_nan_f90.exe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39112" y="5764436"/>
            <a:ext cx="4283801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Note: unreliable when build with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-O2</a:t>
            </a:r>
            <a:r>
              <a:rPr lang="en-US" sz="2000" dirty="0" smtClean="0">
                <a:cs typeface="Courier New" panose="02070309020205020404" pitchFamily="49" charset="0"/>
              </a:rPr>
              <a:t>,</a:t>
            </a:r>
          </a:p>
          <a:p>
            <a:r>
              <a:rPr lang="en-US" sz="2000" b="1" dirty="0" smtClean="0">
                <a:solidFill>
                  <a:srgbClr val="C00000"/>
                </a:solidFill>
              </a:rPr>
              <a:t>build with </a:t>
            </a:r>
            <a:r>
              <a:rPr lang="en-US" sz="20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-O0 </a:t>
            </a:r>
            <a:r>
              <a:rPr lang="en-US" sz="2000" b="1" dirty="0" smtClean="0">
                <a:solidFill>
                  <a:srgbClr val="C00000"/>
                </a:solidFill>
              </a:rPr>
              <a:t>to debug!</a:t>
            </a:r>
            <a:endParaRPr lang="en-US" sz="2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5668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  <p:bldP spid="6" grpId="0" animBg="1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 &amp; optimized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C/C++ application build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-O2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164</a:t>
            </a:fld>
            <a:endParaRPr lang="nl-BE"/>
          </a:p>
        </p:txBody>
      </p:sp>
      <p:sp>
        <p:nvSpPr>
          <p:cNvPr id="7" name="Rectangle 6"/>
          <p:cNvSpPr/>
          <p:nvPr/>
        </p:nvSpPr>
        <p:spPr>
          <a:xfrm>
            <a:off x="755576" y="2276872"/>
            <a:ext cx="7200800" cy="18158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Program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received signal SIGFPE, Arithmetic exception.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main () at trace_nan.c:16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16	        b[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 a[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value has been optimized out</a:t>
            </a:r>
          </a:p>
        </p:txBody>
      </p:sp>
    </p:spTree>
    <p:extLst>
      <p:ext uri="{BB962C8B-B14F-4D97-AF65-F5344CB8AC3E}">
        <p14:creationId xmlns:p14="http://schemas.microsoft.com/office/powerpoint/2010/main" val="3377903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 &amp; optimized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C/C++ application build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-O0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165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755576" y="2276872"/>
            <a:ext cx="7200800" cy="40318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Program received signal SIGFPE, Arithmetic exception.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kernel_standard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(x=-3, y=-3, type=26) at ../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sysdeps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/ieee754/k_standard.c:597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597	../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sysdeps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/ieee754/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k_standard.c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 No such file or directory.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bt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#0 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kernel_standard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(x=-3, y=-3, type=26)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at ../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sysdeps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/ieee754/k_standard.c:597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#1  0x000000000040075c in main () at trace_nan.c:16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up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#1  0x000000000040075c in main () at trace_nan.c:16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16	        b[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 a[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$1 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-3</a:t>
            </a:r>
          </a:p>
        </p:txBody>
      </p:sp>
    </p:spTree>
    <p:extLst>
      <p:ext uri="{BB962C8B-B14F-4D97-AF65-F5344CB8AC3E}">
        <p14:creationId xmlns:p14="http://schemas.microsoft.com/office/powerpoint/2010/main" val="2012195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underflow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Multiplying numbers &gt; 0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Oops?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1.0e-31f*1.0e-31f</a:t>
            </a:r>
            <a:r>
              <a:rPr lang="en-US" dirty="0" smtClean="0"/>
              <a:t>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0.0f</a:t>
            </a:r>
          </a:p>
          <a:p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Workaround?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166</a:t>
            </a:fld>
            <a:endParaRPr lang="nl-BE"/>
          </a:p>
        </p:txBody>
      </p:sp>
      <p:sp>
        <p:nvSpPr>
          <p:cNvPr id="8" name="Rectangle 7"/>
          <p:cNvSpPr/>
          <p:nvPr/>
        </p:nvSpPr>
        <p:spPr>
          <a:xfrm>
            <a:off x="755576" y="2422629"/>
            <a:ext cx="7488832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./underflow.exe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1.0e-31f * 1.0e-31f * 5.0f * 1.0e31f * 1.0e31f =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0.0f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8824303"/>
              </p:ext>
            </p:extLst>
          </p:nvPr>
        </p:nvGraphicFramePr>
        <p:xfrm>
          <a:off x="3563888" y="4996550"/>
          <a:ext cx="224155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5" name="Equation" r:id="rId3" imgW="1269720" imgH="431640" progId="Equation.3">
                  <p:embed/>
                </p:oleObj>
              </mc:Choice>
              <mc:Fallback>
                <p:oleObj name="Equation" r:id="rId3" imgW="126972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63888" y="4996550"/>
                        <a:ext cx="2241550" cy="762000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2" descr="C:\Users\lucg5005\AppData\Local\Microsoft\Windows\Temporary Internet Files\Content.IE5\CWZUAEH4\lgi01a201309290600[1]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9794" y="3472396"/>
            <a:ext cx="731055" cy="75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7059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David Goldberg (1991) </a:t>
            </a:r>
            <a:r>
              <a:rPr lang="en-US" i="1" dirty="0" smtClean="0"/>
              <a:t>What every computer scientist should know about floating-point arithmetic</a:t>
            </a:r>
            <a:r>
              <a:rPr lang="en-US" dirty="0" smtClean="0"/>
              <a:t>, ACM Computing Surveys, volume 23, issue 1, p. </a:t>
            </a:r>
            <a:r>
              <a:rPr lang="en-US" dirty="0"/>
              <a:t>5</a:t>
            </a:r>
            <a:r>
              <a:rPr lang="en-US" dirty="0" smtClean="0"/>
              <a:t>‒48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doi.org/10.1145%2F103162.103163</a:t>
            </a:r>
            <a:r>
              <a:rPr lang="en-US" dirty="0" smtClean="0"/>
              <a:t> </a:t>
            </a:r>
          </a:p>
          <a:p>
            <a:r>
              <a:rPr lang="en-US" dirty="0" smtClean="0"/>
              <a:t>Forman Acton (2005) </a:t>
            </a:r>
            <a:r>
              <a:rPr lang="en-US" i="1" dirty="0" smtClean="0"/>
              <a:t>Real computing made real: preventing errors in scientific and engineering calculations</a:t>
            </a:r>
            <a:r>
              <a:rPr lang="en-US" dirty="0" smtClean="0"/>
              <a:t>, Dover Books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73354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issues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484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leaks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application &amp; monitor memory usage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169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276872"/>
            <a:ext cx="5581600" cy="4186201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1907704" y="3429000"/>
            <a:ext cx="1800200" cy="578197"/>
            <a:chOff x="6372200" y="3693515"/>
            <a:chExt cx="1800200" cy="578197"/>
          </a:xfrm>
        </p:grpSpPr>
        <p:sp>
          <p:nvSpPr>
            <p:cNvPr id="8" name="TextBox 7"/>
            <p:cNvSpPr txBox="1"/>
            <p:nvPr/>
          </p:nvSpPr>
          <p:spPr>
            <a:xfrm>
              <a:off x="6372200" y="3693515"/>
              <a:ext cx="1257524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Expected?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3"/>
            </p:cNvCxnSpPr>
            <p:nvPr/>
          </p:nvCxnSpPr>
          <p:spPr>
            <a:xfrm>
              <a:off x="7629724" y="3893570"/>
              <a:ext cx="542676" cy="37814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6325032" y="3807693"/>
            <a:ext cx="2465675" cy="1163505"/>
            <a:chOff x="6325032" y="3807693"/>
            <a:chExt cx="2465675" cy="1163505"/>
          </a:xfrm>
        </p:grpSpPr>
        <p:pic>
          <p:nvPicPr>
            <p:cNvPr id="12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26815" y="4221088"/>
              <a:ext cx="731055" cy="750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6325032" y="3807693"/>
              <a:ext cx="246567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At least suspicious</a:t>
              </a:r>
              <a:endParaRPr lang="en-US" sz="2400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039041" y="2556462"/>
            <a:ext cx="2319340" cy="707059"/>
            <a:chOff x="4427984" y="2420200"/>
            <a:chExt cx="2319340" cy="707059"/>
          </a:xfrm>
        </p:grpSpPr>
        <p:grpSp>
          <p:nvGrpSpPr>
            <p:cNvPr id="15" name="Group 14"/>
            <p:cNvGrpSpPr/>
            <p:nvPr/>
          </p:nvGrpSpPr>
          <p:grpSpPr>
            <a:xfrm>
              <a:off x="4932040" y="2420200"/>
              <a:ext cx="1815284" cy="438502"/>
              <a:chOff x="5377525" y="3693515"/>
              <a:chExt cx="1815284" cy="438502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6372200" y="3693515"/>
                <a:ext cx="820609" cy="4001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crash!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7" name="Straight Arrow Connector 16"/>
              <p:cNvCxnSpPr>
                <a:stCxn id="16" idx="1"/>
                <a:endCxn id="11" idx="6"/>
              </p:cNvCxnSpPr>
              <p:nvPr/>
            </p:nvCxnSpPr>
            <p:spPr>
              <a:xfrm flipH="1">
                <a:off x="5377525" y="3893570"/>
                <a:ext cx="994675" cy="238447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Oval 10"/>
            <p:cNvSpPr/>
            <p:nvPr/>
          </p:nvSpPr>
          <p:spPr>
            <a:xfrm>
              <a:off x="4427984" y="2590144"/>
              <a:ext cx="504056" cy="537115"/>
            </a:xfrm>
            <a:prstGeom prst="ellipse">
              <a:avLst/>
            </a:prstGeom>
            <a:solidFill>
              <a:srgbClr val="C00000">
                <a:alpha val="42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11926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standards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For new development, use modern language features, e.g.,</a:t>
            </a:r>
          </a:p>
          <a:p>
            <a:pPr lvl="1"/>
            <a:r>
              <a:rPr lang="en-US" dirty="0" smtClean="0"/>
              <a:t>C99</a:t>
            </a:r>
          </a:p>
          <a:p>
            <a:pPr lvl="1"/>
            <a:r>
              <a:rPr lang="en-US" dirty="0" smtClean="0"/>
              <a:t>C++14</a:t>
            </a:r>
          </a:p>
          <a:p>
            <a:pPr lvl="1"/>
            <a:r>
              <a:rPr lang="en-US" dirty="0" smtClean="0"/>
              <a:t>Fortran 2003+</a:t>
            </a:r>
          </a:p>
          <a:p>
            <a:pPr lvl="1"/>
            <a:r>
              <a:rPr lang="en-US" dirty="0" smtClean="0"/>
              <a:t>Python 3.6+</a:t>
            </a:r>
          </a:p>
          <a:p>
            <a:r>
              <a:rPr lang="en-US" dirty="0" smtClean="0"/>
              <a:t>Beware of very latest version</a:t>
            </a:r>
          </a:p>
          <a:p>
            <a:pPr lvl="1"/>
            <a:r>
              <a:rPr lang="en-US" dirty="0" smtClean="0"/>
              <a:t>might not be implemented by all compilers (reliably)</a:t>
            </a:r>
          </a:p>
          <a:p>
            <a:r>
              <a:rPr lang="en-US" dirty="0" smtClean="0"/>
              <a:t>Don't use language extensions!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37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Valgrind</a:t>
            </a:r>
            <a:r>
              <a:rPr lang="en-US" dirty="0" smtClean="0"/>
              <a:t> </a:t>
            </a:r>
            <a:r>
              <a:rPr lang="en-US" dirty="0" err="1" smtClean="0"/>
              <a:t>memcheck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with </a:t>
            </a:r>
            <a:r>
              <a:rPr lang="en-US" dirty="0" err="1" smtClean="0"/>
              <a:t>valgrind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277838"/>
            <a:ext cx="7837402" cy="35394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valgrind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./memory_leak.exe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==72184== HEAP SUMMARY: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==72184==     in use at exit: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16,000,000 bytes in 2,000 blocks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==72184==   total heap usage: 2,001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allocs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1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frees,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==72184==                     16,001,024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bytes allocated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==72184==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==72184== LEAK SUMMARY: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==72184==   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definitely lost: 16,000,000 bytes in 2,000 blocks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==72184==    indirectly lost: 0 bytes in 0 blocks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==72184==      possibly lost: 0 bytes in 0 blocks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==72184==    still reachable: 0 bytes in 0 blocks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==72184==         suppressed: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112968" y="4581128"/>
            <a:ext cx="1193468" cy="1366948"/>
            <a:chOff x="6372200" y="2726677"/>
            <a:chExt cx="1193468" cy="1366948"/>
          </a:xfrm>
        </p:grpSpPr>
        <p:sp>
          <p:nvSpPr>
            <p:cNvPr id="7" name="TextBox 6"/>
            <p:cNvSpPr txBox="1"/>
            <p:nvPr/>
          </p:nvSpPr>
          <p:spPr>
            <a:xfrm>
              <a:off x="6372200" y="3693515"/>
              <a:ext cx="1193468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Not okay!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6372200" y="2726677"/>
              <a:ext cx="596734" cy="96683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00989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with </a:t>
            </a:r>
            <a:r>
              <a:rPr lang="en-US" dirty="0" err="1" smtClean="0"/>
              <a:t>valgrind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95536" y="2191093"/>
            <a:ext cx="7848872" cy="181588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valgrind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--leak-check=full  ./memory_leak.exe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==72215==    at 0x4C3A586: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(vg_replace_malloc.c:299)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==72215==    by 0x400627: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create_vector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(memory_leak.c: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24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==72215==    by 0x4006CF: main (memory_leak.c: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14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72184==         suppressed: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95536" y="4122068"/>
            <a:ext cx="7848872" cy="2557431"/>
            <a:chOff x="-706152" y="1374186"/>
            <a:chExt cx="7848872" cy="2557431"/>
          </a:xfrm>
        </p:grpSpPr>
        <p:sp>
          <p:nvSpPr>
            <p:cNvPr id="10" name="TextBox 9"/>
            <p:cNvSpPr txBox="1"/>
            <p:nvPr/>
          </p:nvSpPr>
          <p:spPr>
            <a:xfrm>
              <a:off x="-706152" y="1377072"/>
              <a:ext cx="7848872" cy="25545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13 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for 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nr_iters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14        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double *x =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create_vector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(n);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15     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sum +=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compute_avg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(x, n);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16 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21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double *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create_vector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 </a:t>
              </a:r>
            </a:p>
            <a:p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24     if ((x = (double *)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malloc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(n*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(double))) == NULL)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561838" y="1374186"/>
              <a:ext cx="158088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memory_leak.c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Valgrind</a:t>
            </a:r>
            <a:r>
              <a:rPr lang="en-US" dirty="0" smtClean="0"/>
              <a:t> full leak check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455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1309"/>
            <a:ext cx="8229600" cy="4525963"/>
          </a:xfrm>
        </p:spPr>
        <p:txBody>
          <a:bodyPr/>
          <a:lstStyle/>
          <a:p>
            <a:r>
              <a:rPr lang="en-US" dirty="0" smtClean="0"/>
              <a:t>Segmentation fault run with </a:t>
            </a:r>
            <a:r>
              <a:rPr lang="en-US" dirty="0" err="1" smtClean="0"/>
              <a:t>valgrind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7858" y="1916832"/>
            <a:ext cx="8948283" cy="280076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valgrind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./stack_issue.exe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==9807== Invalid read of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size 8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==9807==    at 0x400699: main (stack_issue.c: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13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==9807==  Address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0x0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is not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stack'd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malloc'd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or (recently)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free'd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==9807==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==9807==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==9807== Process terminating with default action of signal 11 (SIGSEGV)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==9807==  Access not within mapped region at address 0x0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==9807==    at 0x400699: main (stack_issue.c:13)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97857" y="4855932"/>
            <a:ext cx="8948283" cy="1569660"/>
            <a:chOff x="-968962" y="2301718"/>
            <a:chExt cx="8948283" cy="1569660"/>
          </a:xfrm>
        </p:grpSpPr>
        <p:sp>
          <p:nvSpPr>
            <p:cNvPr id="10" name="TextBox 9"/>
            <p:cNvSpPr txBox="1"/>
            <p:nvPr/>
          </p:nvSpPr>
          <p:spPr>
            <a:xfrm>
              <a:off x="-968962" y="2301718"/>
              <a:ext cx="8948283" cy="15696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4     double sum = 0.0;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12    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for (i = 0; i &lt; n; i++)</a:t>
              </a:r>
            </a:p>
            <a:p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13     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sum += x[i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];</a:t>
              </a:r>
              <a:endPara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291038" y="3557972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memory_issue.c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203848" y="5357737"/>
            <a:ext cx="4130390" cy="591543"/>
            <a:chOff x="3975248" y="3678036"/>
            <a:chExt cx="4130390" cy="591543"/>
          </a:xfrm>
        </p:grpSpPr>
        <p:sp>
          <p:nvSpPr>
            <p:cNvPr id="13" name="TextBox 12"/>
            <p:cNvSpPr txBox="1"/>
            <p:nvPr/>
          </p:nvSpPr>
          <p:spPr>
            <a:xfrm>
              <a:off x="5775448" y="3678036"/>
              <a:ext cx="2330190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  <a:r>
                <a:rPr lang="en-US" sz="2000" dirty="0" smtClean="0"/>
                <a:t> seems to be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NULL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3975248" y="3878091"/>
              <a:ext cx="1800200" cy="39148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40447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using GDB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Application core dumped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95536" y="2191093"/>
            <a:ext cx="7848872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./stack_issue.exe  core</a:t>
            </a:r>
          </a:p>
        </p:txBody>
      </p:sp>
      <p:sp>
        <p:nvSpPr>
          <p:cNvPr id="6" name="Rectangle 5"/>
          <p:cNvSpPr/>
          <p:nvPr/>
        </p:nvSpPr>
        <p:spPr>
          <a:xfrm>
            <a:off x="395536" y="2755033"/>
            <a:ext cx="7848872" cy="28007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Core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was generated by `./stack_issue.exe'.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Program terminated with signal SIGSEGV, Segmentation fault.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#0  0x0000000000400619 in main () at stack_issue.c:13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13	        sum += x[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p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$1 = 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p sum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$3 = 0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p x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$2 = (double *)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0x0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691680" y="3955361"/>
            <a:ext cx="4536504" cy="481751"/>
            <a:chOff x="3399184" y="3678036"/>
            <a:chExt cx="4536504" cy="481751"/>
          </a:xfrm>
        </p:grpSpPr>
        <p:sp>
          <p:nvSpPr>
            <p:cNvPr id="8" name="TextBox 7"/>
            <p:cNvSpPr txBox="1"/>
            <p:nvPr/>
          </p:nvSpPr>
          <p:spPr>
            <a:xfrm>
              <a:off x="5775448" y="3678036"/>
              <a:ext cx="2160240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cs typeface="Courier New" panose="02070309020205020404" pitchFamily="49" charset="0"/>
                </a:rPr>
                <a:t>first iteration</a:t>
              </a:r>
              <a:endParaRPr lang="en-US" sz="2000" dirty="0"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3399184" y="3878091"/>
              <a:ext cx="2376264" cy="28169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691680" y="4399777"/>
            <a:ext cx="4536504" cy="481751"/>
            <a:chOff x="3399184" y="3678036"/>
            <a:chExt cx="4536504" cy="481751"/>
          </a:xfrm>
        </p:grpSpPr>
        <p:sp>
          <p:nvSpPr>
            <p:cNvPr id="13" name="TextBox 12"/>
            <p:cNvSpPr txBox="1"/>
            <p:nvPr/>
          </p:nvSpPr>
          <p:spPr>
            <a:xfrm>
              <a:off x="5775448" y="3678036"/>
              <a:ext cx="2160240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sum</a:t>
              </a:r>
              <a:r>
                <a:rPr lang="en-US" sz="2000" dirty="0" smtClean="0">
                  <a:cs typeface="Courier New" panose="02070309020205020404" pitchFamily="49" charset="0"/>
                </a:rPr>
                <a:t> is fine</a:t>
              </a:r>
              <a:endParaRPr lang="en-US" sz="2000" dirty="0">
                <a:cs typeface="Courier New" panose="02070309020205020404" pitchFamily="49" charset="0"/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3399184" y="3878091"/>
              <a:ext cx="2376264" cy="28169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915816" y="4841797"/>
            <a:ext cx="3312368" cy="531419"/>
            <a:chOff x="4623320" y="3678036"/>
            <a:chExt cx="3312368" cy="531419"/>
          </a:xfrm>
        </p:grpSpPr>
        <p:sp>
          <p:nvSpPr>
            <p:cNvPr id="17" name="TextBox 16"/>
            <p:cNvSpPr txBox="1"/>
            <p:nvPr/>
          </p:nvSpPr>
          <p:spPr>
            <a:xfrm>
              <a:off x="5775448" y="3678036"/>
              <a:ext cx="2160240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  <a:r>
                <a:rPr lang="en-US" sz="2000" dirty="0" smtClean="0">
                  <a:cs typeface="Courier New" panose="02070309020205020404" pitchFamily="49" charset="0"/>
                </a:rPr>
                <a:t> is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NULL</a:t>
              </a:r>
              <a:r>
                <a:rPr lang="en-US" sz="2000" dirty="0" smtClean="0">
                  <a:cs typeface="Courier New" panose="02070309020205020404" pitchFamily="49" charset="0"/>
                </a:rPr>
                <a:t> pointer</a:t>
              </a:r>
              <a:endParaRPr lang="en-US" sz="2000" dirty="0"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4623320" y="3878091"/>
              <a:ext cx="1152128" cy="33136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54318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Culprit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However…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457200" y="4518503"/>
            <a:ext cx="7848872" cy="156966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-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=c99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-g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-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O0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-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o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stack_issue.exe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stack_issue.c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stack_issue.c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 In function ‘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init_vector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’: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stack_issue.c:23:12: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warning: function returns address of local variable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[-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Wreturn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-local-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addr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return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^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57200" y="2123554"/>
            <a:ext cx="7848872" cy="1818768"/>
            <a:chOff x="-706152" y="1374186"/>
            <a:chExt cx="7848872" cy="1818768"/>
          </a:xfrm>
        </p:grpSpPr>
        <p:sp>
          <p:nvSpPr>
            <p:cNvPr id="10" name="TextBox 9"/>
            <p:cNvSpPr txBox="1"/>
            <p:nvPr/>
          </p:nvSpPr>
          <p:spPr>
            <a:xfrm>
              <a:off x="-706152" y="1377072"/>
              <a:ext cx="7848872" cy="18158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17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double *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init_vector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18 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double x[n];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22 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return x;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23 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561838" y="1374186"/>
              <a:ext cx="158088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stack_issue.c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Actual problem </a:t>
            </a:r>
            <a:r>
              <a:rPr lang="en-US" smtClean="0"/>
              <a:t>&amp; solution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2555778" y="3297178"/>
            <a:ext cx="4169411" cy="707886"/>
            <a:chOff x="4238471" y="3678036"/>
            <a:chExt cx="4169411" cy="707886"/>
          </a:xfrm>
        </p:grpSpPr>
        <p:sp>
          <p:nvSpPr>
            <p:cNvPr id="14" name="TextBox 13"/>
            <p:cNvSpPr txBox="1"/>
            <p:nvPr/>
          </p:nvSpPr>
          <p:spPr>
            <a:xfrm>
              <a:off x="5775447" y="3678036"/>
              <a:ext cx="2632435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cs typeface="Courier New" panose="02070309020205020404" pitchFamily="49" charset="0"/>
                </a:rPr>
                <a:t>Oops,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  <a:r>
                <a:rPr lang="en-US" sz="2000" dirty="0" smtClean="0">
                  <a:cs typeface="Courier New" panose="02070309020205020404" pitchFamily="49" charset="0"/>
                </a:rPr>
                <a:t> stack variable,</a:t>
              </a:r>
            </a:p>
            <a:p>
              <a:r>
                <a:rPr lang="en-US" sz="2000" dirty="0" smtClean="0">
                  <a:cs typeface="Courier New" panose="02070309020205020404" pitchFamily="49" charset="0"/>
                </a:rPr>
                <a:t>goes out of scope</a:t>
              </a:r>
              <a:endParaRPr lang="en-US" sz="2000" dirty="0"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1"/>
            </p:cNvCxnSpPr>
            <p:nvPr/>
          </p:nvCxnSpPr>
          <p:spPr>
            <a:xfrm flipH="1" flipV="1">
              <a:off x="4238471" y="3678038"/>
              <a:ext cx="1536976" cy="35394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3059832" y="5847655"/>
            <a:ext cx="4199739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Don't ignore compiler warnings!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290304" y="3087987"/>
            <a:ext cx="1443857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Solution:</a:t>
            </a:r>
          </a:p>
          <a:p>
            <a:r>
              <a:rPr lang="en-US" sz="2400" dirty="0" smtClean="0"/>
              <a:t>Allocate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on heap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49887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6" grpId="0" animBg="1"/>
      <p:bldP spid="17" grpId="0" animBg="1"/>
    </p:bld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7898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Validator for MPI, checks</a:t>
            </a:r>
          </a:p>
          <a:p>
            <a:pPr lvl="1"/>
            <a:r>
              <a:rPr lang="en-US" dirty="0" smtClean="0"/>
              <a:t>constants and integer values</a:t>
            </a:r>
          </a:p>
          <a:p>
            <a:pPr lvl="1"/>
            <a:r>
              <a:rPr lang="en-US" dirty="0" smtClean="0"/>
              <a:t>communicator usage</a:t>
            </a:r>
          </a:p>
          <a:p>
            <a:pPr lvl="1"/>
            <a:r>
              <a:rPr lang="en-US" dirty="0" smtClean="0"/>
              <a:t>datatype usage</a:t>
            </a:r>
          </a:p>
          <a:p>
            <a:pPr lvl="1"/>
            <a:r>
              <a:rPr lang="en-US" dirty="0" smtClean="0"/>
              <a:t>group usage</a:t>
            </a:r>
          </a:p>
          <a:p>
            <a:pPr lvl="1"/>
            <a:r>
              <a:rPr lang="en-US" dirty="0" smtClean="0"/>
              <a:t>operation usage</a:t>
            </a:r>
          </a:p>
          <a:p>
            <a:pPr lvl="1"/>
            <a:r>
              <a:rPr lang="en-US" dirty="0" smtClean="0"/>
              <a:t>request usage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leak checks</a:t>
            </a:r>
            <a:r>
              <a:rPr lang="en-US" dirty="0" smtClean="0"/>
              <a:t> (MPI resources not freed)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type mismatches</a:t>
            </a:r>
          </a:p>
          <a:p>
            <a:pPr lvl="1"/>
            <a:r>
              <a:rPr lang="en-US" dirty="0" smtClean="0"/>
              <a:t>overlapping buffers passed to MPI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deadlocks due to MPI calls</a:t>
            </a:r>
          </a:p>
          <a:p>
            <a:pPr lvl="1"/>
            <a:r>
              <a:rPr lang="en-US" dirty="0" smtClean="0"/>
              <a:t>basic checks for thread-level usage (</a:t>
            </a:r>
            <a:r>
              <a:rPr lang="en-US" dirty="0" err="1" smtClean="0"/>
              <a:t>MPI_Init_thread</a:t>
            </a:r>
            <a:r>
              <a:rPr lang="en-US" dirty="0" smtClean="0"/>
              <a:t>)</a:t>
            </a:r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doc.itc.rwth-aachen.de/display/CCP/Project+MUST</a:t>
            </a:r>
            <a:endParaRPr lang="en-US" dirty="0" smtClean="0"/>
          </a:p>
          <a:p>
            <a:r>
              <a:rPr lang="en-US" dirty="0" smtClean="0"/>
              <a:t>Note: Intel MPI can catch some of these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176</a:t>
            </a:fld>
            <a:endParaRPr lang="nl-BE"/>
          </a:p>
        </p:txBody>
      </p:sp>
      <p:pic>
        <p:nvPicPr>
          <p:cNvPr id="2050" name="Picture 2" descr="https://doc.itc.rwth-aachen.de/download/attachments/7373495/Must_Logo.png?version=1&amp;modificationDate=1394460114000&amp;api=v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3278" y="2420888"/>
            <a:ext cx="1859844" cy="679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0943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MUST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MUST uses </a:t>
            </a:r>
            <a:r>
              <a:rPr lang="en-US" dirty="0"/>
              <a:t>P</a:t>
            </a:r>
            <a:r>
              <a:rPr lang="en-US" dirty="0" smtClean="0"/>
              <a:t>MPI interface, so no instrumentation required</a:t>
            </a:r>
          </a:p>
          <a:p>
            <a:r>
              <a:rPr lang="en-US" dirty="0" smtClean="0"/>
              <a:t>Run application with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mustrun</a:t>
            </a:r>
            <a:r>
              <a:rPr lang="en-US" dirty="0" smtClean="0"/>
              <a:t>, not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mpirun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HTML report is generated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08065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MUST deadlock run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178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251520" y="1412776"/>
            <a:ext cx="8640960" cy="48013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mustrun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-np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  ./deadlock.exe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[MUST] MUST configuration ... centralized checks with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fall-back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application crash handling (very slow)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MUST] Using prebuilt infrastructure at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[MUST] Weaver ... success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[MUST] Generating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P^nMPI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configuration ... success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[MUST] Search for linked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P^nMPI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... not found ... using LD_PRELOAD to load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P^nMPI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... success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[MUST] Executing application: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============MUST===============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ERROR: MUST detected a deadlock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detailed information is available in the MUST output file. You should either investigate details with a debugger or abort, the operation of MUST will stop from now.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===============================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^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C^C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MUST] Execution finished, inspect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"/MUST_Output.html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"!</a:t>
            </a:r>
          </a:p>
        </p:txBody>
      </p:sp>
    </p:spTree>
    <p:extLst>
      <p:ext uri="{BB962C8B-B14F-4D97-AF65-F5344CB8AC3E}">
        <p14:creationId xmlns:p14="http://schemas.microsoft.com/office/powerpoint/2010/main" val="2162735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MUST deadlock report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179</a:t>
            </a:fld>
            <a:endParaRPr lang="nl-BE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" y="1556792"/>
            <a:ext cx="7219950" cy="4410075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1261889" y="3470726"/>
            <a:ext cx="2384627" cy="1075268"/>
            <a:chOff x="5940152" y="6165304"/>
            <a:chExt cx="2384627" cy="1075268"/>
          </a:xfrm>
        </p:grpSpPr>
        <p:sp>
          <p:nvSpPr>
            <p:cNvPr id="8" name="TextBox 7"/>
            <p:cNvSpPr txBox="1"/>
            <p:nvPr/>
          </p:nvSpPr>
          <p:spPr>
            <a:xfrm>
              <a:off x="5940152" y="6165304"/>
              <a:ext cx="238462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MPI_Sendrecv</a:t>
              </a:r>
              <a:r>
                <a:rPr lang="en-US" dirty="0" smtClean="0"/>
                <a:t> waits</a:t>
              </a:r>
            </a:p>
            <a:p>
              <a:r>
                <a:rPr lang="en-US" dirty="0" smtClean="0"/>
                <a:t>for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MPI_Bcast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7132466" y="6811635"/>
              <a:ext cx="1069499" cy="42893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6742833" y="3157330"/>
            <a:ext cx="2159502" cy="1279782"/>
            <a:chOff x="5940152" y="6165304"/>
            <a:chExt cx="2159502" cy="1279782"/>
          </a:xfrm>
        </p:grpSpPr>
        <p:sp>
          <p:nvSpPr>
            <p:cNvPr id="14" name="TextBox 13"/>
            <p:cNvSpPr txBox="1"/>
            <p:nvPr/>
          </p:nvSpPr>
          <p:spPr>
            <a:xfrm>
              <a:off x="5940152" y="6165304"/>
              <a:ext cx="2159502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MPI_Bcast</a:t>
              </a:r>
              <a:r>
                <a:rPr lang="en-US" dirty="0">
                  <a:cs typeface="Courier New" panose="02070309020205020404" pitchFamily="49" charset="0"/>
                </a:rPr>
                <a:t> </a:t>
              </a:r>
              <a:r>
                <a:rPr lang="en-US" dirty="0" smtClean="0"/>
                <a:t>waits</a:t>
              </a:r>
            </a:p>
            <a:p>
              <a:r>
                <a:rPr lang="en-US" dirty="0" smtClean="0"/>
                <a:t>for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MPI_Sendrecv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2"/>
            </p:cNvCxnSpPr>
            <p:nvPr/>
          </p:nvCxnSpPr>
          <p:spPr>
            <a:xfrm flipH="1">
              <a:off x="6217591" y="6811635"/>
              <a:ext cx="802312" cy="6334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4376768" y="3153387"/>
            <a:ext cx="1635384" cy="4616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= deadlock!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422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advice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Global variables </a:t>
            </a:r>
            <a:r>
              <a:rPr lang="en-US" i="1" dirty="0" smtClean="0"/>
              <a:t>are evil!</a:t>
            </a:r>
          </a:p>
          <a:p>
            <a:pPr lvl="1"/>
            <a:r>
              <a:rPr lang="en-US" dirty="0" smtClean="0"/>
              <a:t>Fortran: avoid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COMMON</a:t>
            </a:r>
            <a:r>
              <a:rPr lang="en-US" dirty="0" smtClean="0"/>
              <a:t> blocks</a:t>
            </a:r>
          </a:p>
          <a:p>
            <a:pPr lvl="1"/>
            <a:r>
              <a:rPr lang="en-US" dirty="0" smtClean="0"/>
              <a:t>in general: minimum scope for variables</a:t>
            </a:r>
          </a:p>
          <a:p>
            <a:r>
              <a:rPr lang="en-US" dirty="0" smtClean="0"/>
              <a:t>If something shouldn't change,</a:t>
            </a:r>
            <a:br>
              <a:rPr lang="en-US" dirty="0" smtClean="0"/>
            </a:br>
            <a:r>
              <a:rPr lang="en-US" dirty="0" smtClean="0"/>
              <a:t>be explicit</a:t>
            </a:r>
          </a:p>
          <a:p>
            <a:pPr lvl="1"/>
            <a:r>
              <a:rPr lang="en-US" dirty="0" smtClean="0"/>
              <a:t>C/C++: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Fortran: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PARAMETER</a:t>
            </a:r>
          </a:p>
          <a:p>
            <a:r>
              <a:rPr lang="en-US" dirty="0" smtClean="0"/>
              <a:t>Be liberal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</a:p>
          <a:p>
            <a:pPr lvl="1"/>
            <a:r>
              <a:rPr lang="en-US" dirty="0" smtClean="0"/>
              <a:t>Law of Demeter, principle of least knowledge</a:t>
            </a:r>
          </a:p>
          <a:p>
            <a:r>
              <a:rPr lang="en-US" dirty="0" smtClean="0"/>
              <a:t>Be explicit about intent of function arguments</a:t>
            </a:r>
          </a:p>
          <a:p>
            <a:pPr lvl="1"/>
            <a:r>
              <a:rPr lang="en-US" dirty="0" smtClean="0"/>
              <a:t>C/C++: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Fortran: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INTENT(IN/OUT/INOUT)</a:t>
            </a:r>
          </a:p>
          <a:p>
            <a:r>
              <a:rPr lang="en-US" dirty="0" smtClean="0"/>
              <a:t>Functions/classes should have single purpose</a:t>
            </a:r>
          </a:p>
          <a:p>
            <a:r>
              <a:rPr lang="en-US" dirty="0" smtClean="0"/>
              <a:t>Initialize variables explicitly</a:t>
            </a:r>
          </a:p>
          <a:p>
            <a:r>
              <a:rPr lang="en-US" dirty="0" smtClean="0"/>
              <a:t>Don't use implicit typing</a:t>
            </a:r>
          </a:p>
          <a:p>
            <a:pPr lvl="1"/>
            <a:r>
              <a:rPr lang="en-US" dirty="0" smtClean="0"/>
              <a:t>Fortran: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IMPLICIT NONE</a:t>
            </a:r>
            <a:r>
              <a:rPr lang="en-US" dirty="0" smtClean="0"/>
              <a:t> in program, modules, functions, subroutines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5497760" y="1412776"/>
            <a:ext cx="3322712" cy="1944216"/>
            <a:chOff x="4821276" y="3871774"/>
            <a:chExt cx="3322712" cy="1944216"/>
          </a:xfrm>
        </p:grpSpPr>
        <p:sp>
          <p:nvSpPr>
            <p:cNvPr id="6" name="Rounded Rectangle 5"/>
            <p:cNvSpPr/>
            <p:nvPr/>
          </p:nvSpPr>
          <p:spPr>
            <a:xfrm>
              <a:off x="4821276" y="3871774"/>
              <a:ext cx="3322712" cy="1944216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60032" y="3896713"/>
              <a:ext cx="3185487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Maybe "just one little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global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variable"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isn't too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unmanageable,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but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that style leads to code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that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is useless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except to its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original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programmer</a:t>
              </a:r>
              <a:endParaRPr lang="en-US" sz="2000" dirty="0">
                <a:solidFill>
                  <a:srgbClr val="0070C0"/>
                </a:solidFill>
                <a:latin typeface="Informal Roman" panose="030604020304060B0204" pitchFamily="66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901396" y="5383942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Bjarne </a:t>
              </a:r>
              <a:r>
                <a:rPr lang="en-US" dirty="0" err="1" smtClean="0">
                  <a:solidFill>
                    <a:srgbClr val="0070C0"/>
                  </a:solidFill>
                </a:rPr>
                <a:t>Stroustrup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6786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Deadlock code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180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529868" y="1700808"/>
            <a:ext cx="8084264" cy="4031873"/>
            <a:chOff x="323528" y="2277447"/>
            <a:chExt cx="8084264" cy="4031873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2277447"/>
              <a:ext cx="8084264" cy="403187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 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comm_rank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== 0) then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if 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command_argument_count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== 1) then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get_command_argument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(1, buffer)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read (buffer, '(I5)') 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else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n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default_n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end if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else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MPI_Bcast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(n, 1, MPI_INTEGER, 0, MPI_COMM_WORLD,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end if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MPI_Sendrecv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(matrix(2, 1), 1,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row_type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up, tag, &amp;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matrix(1, 1), 1,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row_type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down, tag, &amp;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MPI_STATUS_IGNORE,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934312" y="6001543"/>
              <a:ext cx="14734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deadlock.f90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228184" y="2607212"/>
            <a:ext cx="1518429" cy="1279782"/>
            <a:chOff x="5940152" y="6165304"/>
            <a:chExt cx="1518429" cy="1279782"/>
          </a:xfrm>
        </p:grpSpPr>
        <p:sp>
          <p:nvSpPr>
            <p:cNvPr id="8" name="TextBox 7"/>
            <p:cNvSpPr txBox="1"/>
            <p:nvPr/>
          </p:nvSpPr>
          <p:spPr>
            <a:xfrm>
              <a:off x="5940152" y="6165304"/>
              <a:ext cx="151842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cs typeface="Courier New" panose="02070309020205020404" pitchFamily="49" charset="0"/>
                </a:rPr>
                <a:t>rank 0 doesn't</a:t>
              </a:r>
            </a:p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MPI_Bcast</a:t>
              </a:r>
              <a:r>
                <a:rPr lang="en-US" dirty="0" smtClean="0">
                  <a:cs typeface="Courier New" panose="02070309020205020404" pitchFamily="49" charset="0"/>
                </a:rPr>
                <a:t>!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 flipH="1">
              <a:off x="6217607" y="6811635"/>
              <a:ext cx="481760" cy="6334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1475656" y="5013176"/>
            <a:ext cx="3314818" cy="1532176"/>
            <a:chOff x="5940152" y="5279459"/>
            <a:chExt cx="3314818" cy="1532176"/>
          </a:xfrm>
        </p:grpSpPr>
        <p:sp>
          <p:nvSpPr>
            <p:cNvPr id="11" name="TextBox 10"/>
            <p:cNvSpPr txBox="1"/>
            <p:nvPr/>
          </p:nvSpPr>
          <p:spPr>
            <a:xfrm>
              <a:off x="5940152" y="6165304"/>
              <a:ext cx="3314818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cs typeface="Courier New" panose="02070309020205020404" pitchFamily="49" charset="0"/>
                </a:rPr>
                <a:t>rank 0 starts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MPI_Sendrecv</a:t>
              </a:r>
              <a:r>
                <a:rPr lang="en-US" dirty="0" smtClean="0">
                  <a:cs typeface="Courier New" panose="02070309020205020404" pitchFamily="49" charset="0"/>
                </a:rPr>
                <a:t> all</a:t>
              </a:r>
            </a:p>
            <a:p>
              <a:r>
                <a:rPr lang="en-US" dirty="0" smtClean="0">
                  <a:cs typeface="Courier New" panose="02070309020205020404" pitchFamily="49" charset="0"/>
                </a:rPr>
                <a:t>others stuck in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MPI_Bcast</a:t>
              </a:r>
              <a:r>
                <a:rPr lang="en-US" dirty="0" smtClean="0">
                  <a:cs typeface="Courier New" panose="02070309020205020404" pitchFamily="49" charset="0"/>
                </a:rPr>
                <a:t>!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0"/>
            </p:cNvCxnSpPr>
            <p:nvPr/>
          </p:nvCxnSpPr>
          <p:spPr>
            <a:xfrm flipH="1" flipV="1">
              <a:off x="6876256" y="5279459"/>
              <a:ext cx="721305" cy="88584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10712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MUST leaked resources report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181</a:t>
            </a:fld>
            <a:endParaRPr lang="nl-BE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380" y="1168040"/>
            <a:ext cx="7971804" cy="5212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824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Leaky code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182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365913" y="1700808"/>
            <a:ext cx="8454559" cy="3293209"/>
            <a:chOff x="323528" y="2277447"/>
            <a:chExt cx="8454559" cy="3293209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2277447"/>
              <a:ext cx="8454559" cy="329320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dims = 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periodic = .true.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reorder = .true.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MPI_Dims_create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comm_size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nr_dims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dims,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MPI_Cart_create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(MPI_COMM_WORLD,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nr_dims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, dims, periodic, 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&amp;</a:t>
              </a:r>
            </a:p>
            <a:p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                   reorder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cart_comm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MPI_Type_vector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(n, 1, n, MPI_DOUBLE_PRECISION,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row_type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MPI_Type_commit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row_type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MPI_type_contiguous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(n, MPI_DOUBLE_PRECISION,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col_type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MPI_Type_commit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col_type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734211" y="5262879"/>
              <a:ext cx="10438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leak.f90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639862" y="1442007"/>
            <a:ext cx="3042821" cy="1482937"/>
            <a:chOff x="5940152" y="6165304"/>
            <a:chExt cx="3042821" cy="1482937"/>
          </a:xfrm>
        </p:grpSpPr>
        <p:sp>
          <p:nvSpPr>
            <p:cNvPr id="8" name="TextBox 7"/>
            <p:cNvSpPr txBox="1"/>
            <p:nvPr/>
          </p:nvSpPr>
          <p:spPr>
            <a:xfrm>
              <a:off x="5940152" y="6165304"/>
              <a:ext cx="3042821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MPI_Cart_create</a:t>
              </a:r>
              <a:r>
                <a:rPr lang="en-US" dirty="0" smtClean="0">
                  <a:cs typeface="Courier New" panose="02070309020205020404" pitchFamily="49" charset="0"/>
                </a:rPr>
                <a:t> without</a:t>
              </a:r>
            </a:p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MPI_Comm_free</a:t>
              </a:r>
              <a:r>
                <a:rPr lang="en-US" dirty="0" smtClean="0">
                  <a:cs typeface="Courier New" panose="02070309020205020404" pitchFamily="49" charset="0"/>
                </a:rPr>
                <a:t>!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7461563" y="6811635"/>
              <a:ext cx="75023" cy="8366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995936" y="4511100"/>
            <a:ext cx="2842445" cy="1532175"/>
            <a:chOff x="5940152" y="5279460"/>
            <a:chExt cx="2842445" cy="1532175"/>
          </a:xfrm>
        </p:grpSpPr>
        <p:sp>
          <p:nvSpPr>
            <p:cNvPr id="11" name="TextBox 10"/>
            <p:cNvSpPr txBox="1"/>
            <p:nvPr/>
          </p:nvSpPr>
          <p:spPr>
            <a:xfrm>
              <a:off x="5940152" y="6165304"/>
              <a:ext cx="284244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cs typeface="Courier New" panose="02070309020205020404" pitchFamily="49" charset="0"/>
                </a:rPr>
                <a:t>two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MPI_Type_commit</a:t>
              </a:r>
              <a:r>
                <a:rPr lang="en-US" dirty="0" smtClean="0">
                  <a:cs typeface="Courier New" panose="02070309020205020404" pitchFamily="49" charset="0"/>
                </a:rPr>
                <a:t>,</a:t>
              </a:r>
            </a:p>
            <a:p>
              <a:r>
                <a:rPr lang="en-US" dirty="0" smtClean="0">
                  <a:cs typeface="Courier New" panose="02070309020205020404" pitchFamily="49" charset="0"/>
                </a:rPr>
                <a:t>without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MPI_Type_free</a:t>
              </a:r>
              <a:r>
                <a:rPr lang="en-US" dirty="0" smtClean="0">
                  <a:cs typeface="Courier New" panose="02070309020205020404" pitchFamily="49" charset="0"/>
                </a:rPr>
                <a:t>!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0"/>
            </p:cNvCxnSpPr>
            <p:nvPr/>
          </p:nvCxnSpPr>
          <p:spPr>
            <a:xfrm flipH="1" flipV="1">
              <a:off x="6876263" y="5279460"/>
              <a:ext cx="485112" cy="88584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10396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MUST buffer sizes report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183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" y="1692374"/>
            <a:ext cx="8943975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077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Mismatched buffer size code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184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365913" y="1700808"/>
            <a:ext cx="8577989" cy="3785652"/>
            <a:chOff x="323528" y="2277447"/>
            <a:chExt cx="8577989" cy="3785652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2277447"/>
              <a:ext cx="8577989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integer, parameter ::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send_buff_size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= 6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integer, parameter ::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recv_buff_size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= 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integer, dimension(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send_buff_size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send_buff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integer, dimension(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recv_buff_size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recv_buff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 (rank == 0) then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MPI_Ssend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send_buff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send_buff_size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MPI_INTEGER, 1, tag, &amp;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    MPI_COMM_WORLD,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else if (rank == 1) then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MPI_Recv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recv_buff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recv_buff_size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MPI_INTEGER, 0, tag, &amp;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   MPI_COMM_WORLD, MPI_STATUS_IGNORE,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end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998432" y="5755322"/>
              <a:ext cx="190308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message_size.f90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783849" y="5778540"/>
            <a:ext cx="374211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send buffer &gt; receive buffer!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31300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Mismatched buffer Intel MPI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185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251520" y="1973739"/>
            <a:ext cx="8640960" cy="2031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mustrun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-np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  ./message_size.exe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Fatal error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MPI_Recv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Message truncated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error stack: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MPI_Recv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(224).....................: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MPI_Recv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buf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=0x6b0b80, count=5, MPI_INTEGER,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=0, tag=17, MPI_COMM_WORLD, status=0x1) failed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MPIDI_CH3U_Receive_data_found(131):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Message from rank 0 and tag 17 truncated; 24 bytes received but buffer size is 20</a:t>
            </a:r>
          </a:p>
        </p:txBody>
      </p:sp>
    </p:spTree>
    <p:extLst>
      <p:ext uri="{BB962C8B-B14F-4D97-AF65-F5344CB8AC3E}">
        <p14:creationId xmlns:p14="http://schemas.microsoft.com/office/powerpoint/2010/main" val="984173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MUST buffer types report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186</a:t>
            </a:fld>
            <a:endParaRPr lang="nl-BE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988840"/>
            <a:ext cx="8915400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92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Mismatched buffer type code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187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365913" y="1556792"/>
            <a:ext cx="8577989" cy="4035036"/>
            <a:chOff x="323528" y="2277447"/>
            <a:chExt cx="8577989" cy="4035036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2277447"/>
              <a:ext cx="8454559" cy="403187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use, intrinsic ::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iso_fortran_env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only :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dp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=&gt; REAL64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integer, parameter ::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integer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dimension(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send_buff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real(kind=</a:t>
              </a:r>
              <a:r>
                <a:rPr lang="en-US" sz="1600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dp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dimension(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recv_buff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 (rank == 0) then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MPI_Ssend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send_buff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MPI_INTEGER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&amp;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1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tag,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MPI_COMM_WORLD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else if (rank == 1) then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MPI_Recv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recv_buff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MPI_DOUBLE_PRECISION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&amp;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0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tag,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MPI_COMM_WORLD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MPI_STATUS_IGNORE,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end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998432" y="6004706"/>
              <a:ext cx="190308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message_type.f90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370674" y="5885473"/>
            <a:ext cx="662168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send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 panose="05050102010706020507" pitchFamily="18" charset="2"/>
              </a:rPr>
              <a:t></a:t>
            </a:r>
            <a:r>
              <a:rPr lang="en-US" sz="2400" dirty="0" smtClean="0"/>
              <a:t> receive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DOUBLE_PRECISION</a:t>
            </a:r>
            <a:r>
              <a:rPr lang="en-US" sz="2400" dirty="0" smtClean="0"/>
              <a:t>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22416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However…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188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381490" y="1507059"/>
            <a:ext cx="8331127" cy="3539430"/>
            <a:chOff x="323528" y="2277447"/>
            <a:chExt cx="8331127" cy="3539430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2277447"/>
              <a:ext cx="8331127" cy="35394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use, intrinsic ::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iso_fortran_env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only : INT64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integer, parameter ::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integer(kind=INT64)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dimension(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 ::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send_buff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recv_buff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 (rank == 0) then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MPI_Ssend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send_buff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MPI_INTEGER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&amp;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1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tag,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MPI_COMM_WORLD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else if (rank == 1) then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MPI_Recv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recv_buff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MPI_INTEGER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&amp;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0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tag,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MPI_COMM_WORLD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MPI_STATUS_IGNORE,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end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751570" y="5509100"/>
              <a:ext cx="190308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message_type.f90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69896" y="5437939"/>
            <a:ext cx="558973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MPI_INTEGER</a:t>
            </a:r>
            <a:r>
              <a:rPr lang="en-US" sz="2400" dirty="0" smtClean="0"/>
              <a:t>: 4 byte </a:t>
            </a:r>
            <a:r>
              <a:rPr lang="en-US" sz="2400" dirty="0">
                <a:sym typeface="Symbol" panose="05050102010706020507" pitchFamily="18" charset="2"/>
              </a:rPr>
              <a:t>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INT64</a:t>
            </a:r>
            <a:r>
              <a:rPr lang="en-US" sz="2400" dirty="0" smtClean="0"/>
              <a:t>: 8 byte  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 rot="20642741">
            <a:off x="4201384" y="5740443"/>
            <a:ext cx="3843681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 caught: PMPI has no clue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45789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</p:bld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Buffer aliasing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3051634"/>
            <a:ext cx="8229600" cy="3074530"/>
          </a:xfrm>
        </p:spPr>
        <p:txBody>
          <a:bodyPr/>
          <a:lstStyle/>
          <a:p>
            <a:r>
              <a:rPr lang="en-US" dirty="0" smtClean="0"/>
              <a:t>MUST 1.5 crashes: no error report</a:t>
            </a:r>
          </a:p>
          <a:p>
            <a:r>
              <a:rPr lang="en-US" dirty="0" smtClean="0"/>
              <a:t>Intel MPI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189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251520" y="1744230"/>
            <a:ext cx="8640960" cy="1077218"/>
            <a:chOff x="260558" y="2277447"/>
            <a:chExt cx="8640960" cy="1077218"/>
          </a:xfrm>
        </p:grpSpPr>
        <p:sp>
          <p:nvSpPr>
            <p:cNvPr id="5" name="TextBox 4"/>
            <p:cNvSpPr txBox="1"/>
            <p:nvPr/>
          </p:nvSpPr>
          <p:spPr>
            <a:xfrm>
              <a:off x="260558" y="2277447"/>
              <a:ext cx="8640960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MPI_Reduce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MPI_INTEGER, MPI_SUM, root, &amp;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 MPI_COMM_WORLD,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998432" y="3046888"/>
              <a:ext cx="190308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message_type.f90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Rectangle 6"/>
          <p:cNvSpPr/>
          <p:nvPr/>
        </p:nvSpPr>
        <p:spPr>
          <a:xfrm>
            <a:off x="255696" y="4293096"/>
            <a:ext cx="8640960" cy="17543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mpirun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-np 2 ./buffer_overlap.exe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Fatal error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PMPI_Reduce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Invalid buffer pointer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error stack: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PMPI_Reduce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(2334):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MPI_Reduce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sbuf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=0x6b0a20,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rbuf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=0x6b0a20, count=5, MPI_INTEGER, MPI_SUM, root=0, MPI_COMM_WORLD) failed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PMPI_Reduce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(2255):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Buffers must not be aliased</a:t>
            </a:r>
          </a:p>
        </p:txBody>
      </p:sp>
    </p:spTree>
    <p:extLst>
      <p:ext uri="{BB962C8B-B14F-4D97-AF65-F5344CB8AC3E}">
        <p14:creationId xmlns:p14="http://schemas.microsoft.com/office/powerpoint/2010/main" val="1510129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Unused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Code commented out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 smtClean="0"/>
              <a:t> hard to read</a:t>
            </a:r>
            <a:br>
              <a:rPr lang="en-US" dirty="0" smtClean="0"/>
            </a:br>
            <a:r>
              <a:rPr lang="en-US" dirty="0" smtClean="0"/>
              <a:t>                                        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bugs</a:t>
            </a:r>
          </a:p>
          <a:p>
            <a:pPr lvl="1"/>
            <a:r>
              <a:rPr lang="en-US" dirty="0" smtClean="0"/>
              <a:t>modify/remove</a:t>
            </a:r>
          </a:p>
          <a:p>
            <a:pPr lvl="1"/>
            <a:r>
              <a:rPr lang="en-US" dirty="0" smtClean="0"/>
              <a:t>use version control, so nothing "lost"</a:t>
            </a:r>
          </a:p>
          <a:p>
            <a:r>
              <a:rPr lang="en-US" dirty="0" smtClean="0"/>
              <a:t>Unused code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not tested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not </a:t>
            </a:r>
            <a:r>
              <a:rPr lang="en-US" dirty="0" smtClean="0"/>
              <a:t>updated</a:t>
            </a:r>
            <a:br>
              <a:rPr lang="en-US" dirty="0" smtClean="0"/>
            </a:br>
            <a:r>
              <a:rPr lang="en-US" dirty="0" smtClean="0"/>
              <a:t>                                                 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bugs</a:t>
            </a:r>
          </a:p>
          <a:p>
            <a:pPr lvl="1"/>
            <a:r>
              <a:rPr lang="en-US" dirty="0" smtClean="0"/>
              <a:t>remove</a:t>
            </a:r>
          </a:p>
          <a:p>
            <a:pPr lvl="1"/>
            <a:r>
              <a:rPr lang="en-US" dirty="0" smtClean="0"/>
              <a:t>use version control, so nothing "lost"</a:t>
            </a:r>
          </a:p>
          <a:p>
            <a:pPr lvl="1"/>
            <a:r>
              <a:rPr lang="en-US" dirty="0" smtClean="0"/>
              <a:t>functions, methods, classes, unused code paths</a:t>
            </a:r>
          </a:p>
          <a:p>
            <a:r>
              <a:rPr lang="en-US" dirty="0" smtClean="0"/>
              <a:t>Use code coverage tool to detect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06480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3779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00200"/>
            <a:ext cx="8229600" cy="4525963"/>
          </a:xfrm>
        </p:spPr>
        <p:txBody>
          <a:bodyPr/>
          <a:lstStyle/>
          <a:p>
            <a:r>
              <a:rPr lang="en-US" dirty="0" smtClean="0"/>
              <a:t>Memory checker that finds</a:t>
            </a:r>
          </a:p>
          <a:p>
            <a:pPr lvl="1"/>
            <a:r>
              <a:rPr lang="en-US" dirty="0" smtClean="0"/>
              <a:t>Memory leaks (</a:t>
            </a:r>
            <a:r>
              <a:rPr lang="en-US" dirty="0" err="1" smtClean="0"/>
              <a:t>memcheck</a:t>
            </a:r>
            <a:r>
              <a:rPr lang="en-US" dirty="0" smtClean="0"/>
              <a:t> = default)</a:t>
            </a:r>
          </a:p>
          <a:p>
            <a:pPr lvl="1"/>
            <a:r>
              <a:rPr lang="en-US" dirty="0" smtClean="0"/>
              <a:t>Illegal accesses to memory locations (</a:t>
            </a:r>
            <a:r>
              <a:rPr lang="en-US" dirty="0" err="1" smtClean="0"/>
              <a:t>memcheck</a:t>
            </a:r>
            <a:r>
              <a:rPr lang="en-US" dirty="0" smtClean="0"/>
              <a:t>, </a:t>
            </a:r>
            <a:r>
              <a:rPr lang="en-US" dirty="0" err="1" smtClean="0"/>
              <a:t>ptrcheck</a:t>
            </a:r>
            <a:r>
              <a:rPr lang="en-US" dirty="0" smtClean="0"/>
              <a:t>)</a:t>
            </a:r>
          </a:p>
          <a:p>
            <a:r>
              <a:rPr lang="en-US" dirty="0" smtClean="0"/>
              <a:t>Problems with threads</a:t>
            </a:r>
          </a:p>
          <a:p>
            <a:pPr lvl="1"/>
            <a:r>
              <a:rPr lang="en-US" dirty="0" smtClean="0"/>
              <a:t>race conditions (</a:t>
            </a:r>
            <a:r>
              <a:rPr lang="en-US" dirty="0" err="1" smtClean="0"/>
              <a:t>drd</a:t>
            </a:r>
            <a:r>
              <a:rPr lang="en-US" dirty="0" smtClean="0"/>
              <a:t>)</a:t>
            </a:r>
          </a:p>
          <a:p>
            <a:r>
              <a:rPr lang="en-US" dirty="0">
                <a:hlinkClick r:id="rId2"/>
              </a:rPr>
              <a:t>http://valgrind.org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191</a:t>
            </a:fld>
            <a:endParaRPr lang="nl-BE"/>
          </a:p>
        </p:txBody>
      </p:sp>
      <p:pic>
        <p:nvPicPr>
          <p:cNvPr id="4100" name="Picture 4" descr="Valgrind Hom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663"/>
          <a:stretch/>
        </p:blipFill>
        <p:spPr bwMode="auto">
          <a:xfrm>
            <a:off x="7164288" y="1600200"/>
            <a:ext cx="1152525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325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example memory leak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725799" y="1681063"/>
            <a:ext cx="6726521" cy="3539430"/>
            <a:chOff x="755576" y="1655004"/>
            <a:chExt cx="6726521" cy="3539430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726521" cy="35394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double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(double *)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(double));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a;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45619" y="4886486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leak.c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788024" y="2780928"/>
            <a:ext cx="2304256" cy="441340"/>
            <a:chOff x="2916684" y="3779748"/>
            <a:chExt cx="2304256" cy="441340"/>
          </a:xfrm>
        </p:grpSpPr>
        <p:cxnSp>
          <p:nvCxnSpPr>
            <p:cNvPr id="9" name="Straight Arrow Connector 8"/>
            <p:cNvCxnSpPr/>
            <p:nvPr/>
          </p:nvCxnSpPr>
          <p:spPr>
            <a:xfrm rot="10800000">
              <a:off x="2916684" y="3779748"/>
              <a:ext cx="359172" cy="2253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19450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memory allocation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355976" y="4283804"/>
            <a:ext cx="3273437" cy="369332"/>
            <a:chOff x="2556644" y="3851756"/>
            <a:chExt cx="3273437" cy="369332"/>
          </a:xfrm>
        </p:grpSpPr>
        <p:cxnSp>
          <p:nvCxnSpPr>
            <p:cNvPr id="13" name="Straight Arrow Connector 12"/>
            <p:cNvCxnSpPr/>
            <p:nvPr/>
          </p:nvCxnSpPr>
          <p:spPr>
            <a:xfrm rot="10800000" flipV="1">
              <a:off x="2556644" y="4005064"/>
              <a:ext cx="719212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275856" y="3851756"/>
              <a:ext cx="255422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 memory </a:t>
              </a:r>
              <a:r>
                <a:rPr lang="en-US" dirty="0" err="1" smtClean="0"/>
                <a:t>deallocation</a:t>
              </a:r>
              <a:r>
                <a:rPr lang="en-US" dirty="0" smtClean="0"/>
                <a:t>!</a:t>
              </a:r>
              <a:endParaRPr lang="en-US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9866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running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with debug information</a:t>
            </a:r>
          </a:p>
          <a:p>
            <a:endParaRPr lang="en-US" dirty="0" smtClean="0"/>
          </a:p>
          <a:p>
            <a:r>
              <a:rPr lang="en-US" dirty="0" smtClean="0"/>
              <a:t>Execute program under Valgrind control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84926" y="2267580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–g2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-o leak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leak.c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84926" y="3501008"/>
            <a:ext cx="4995186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valgrind  ./leak  2&gt;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leak.report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42.0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88641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report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496" y="1681063"/>
            <a:ext cx="9071714" cy="477053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Memcheck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a memory error detector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Copyright (C) 2002-2010, and GNU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GPL'd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by Julian Seward et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Using Valgrind-3.6.1 and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LibVEX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rerun with -h for copyright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Command: ./leak.exe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HEAP SUMMARY: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 in use at exit: 80 bytes in 1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total heap usage: 1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allocs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0 frees, 80 bytes allocated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LEAK SUMMARY: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definitely lost: 80 bytes in 1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indirectly lost: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  possibly lost: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still reachable: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     suppressed: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Rerun with --leak-check=full to see details of leaked memory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For counts of detected and suppressed errors, rerun with: -v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ERROR SUMMARY: 0 errors from 0 contexts (suppressed: 11 from 6)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355976" y="3789040"/>
            <a:ext cx="2017965" cy="369332"/>
            <a:chOff x="2556644" y="3851756"/>
            <a:chExt cx="2017965" cy="369332"/>
          </a:xfrm>
        </p:grpSpPr>
        <p:cxnSp>
          <p:nvCxnSpPr>
            <p:cNvPr id="7" name="Straight Arrow Connector 6"/>
            <p:cNvCxnSpPr/>
            <p:nvPr/>
          </p:nvCxnSpPr>
          <p:spPr>
            <a:xfrm rot="10800000" flipV="1">
              <a:off x="2556644" y="4005064"/>
              <a:ext cx="719212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275856" y="3851756"/>
              <a:ext cx="129875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double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580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memory leak fixed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725799" y="1681063"/>
            <a:ext cx="6726521" cy="3785652"/>
            <a:chOff x="755576" y="1655004"/>
            <a:chExt cx="6726521" cy="3785652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726521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double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(double *)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(double));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a;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free(a);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45619" y="5129144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leak.c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4" name="Group 7"/>
          <p:cNvGrpSpPr/>
          <p:nvPr/>
        </p:nvGrpSpPr>
        <p:grpSpPr>
          <a:xfrm>
            <a:off x="4788024" y="2780928"/>
            <a:ext cx="2304256" cy="441340"/>
            <a:chOff x="2916684" y="3779748"/>
            <a:chExt cx="2304256" cy="441340"/>
          </a:xfrm>
        </p:grpSpPr>
        <p:cxnSp>
          <p:nvCxnSpPr>
            <p:cNvPr id="9" name="Straight Arrow Connector 8"/>
            <p:cNvCxnSpPr/>
            <p:nvPr/>
          </p:nvCxnSpPr>
          <p:spPr>
            <a:xfrm rot="10800000">
              <a:off x="2916684" y="3779748"/>
              <a:ext cx="359172" cy="2253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19450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memory allocation</a:t>
              </a:r>
              <a:endParaRPr lang="en-US" dirty="0"/>
            </a:p>
          </p:txBody>
        </p:sp>
      </p:grpSp>
      <p:grpSp>
        <p:nvGrpSpPr>
          <p:cNvPr id="5" name="Group 11"/>
          <p:cNvGrpSpPr/>
          <p:nvPr/>
        </p:nvGrpSpPr>
        <p:grpSpPr>
          <a:xfrm>
            <a:off x="3203848" y="4499828"/>
            <a:ext cx="5029056" cy="369332"/>
            <a:chOff x="1908572" y="3851756"/>
            <a:chExt cx="5029056" cy="369332"/>
          </a:xfrm>
        </p:grpSpPr>
        <p:cxnSp>
          <p:nvCxnSpPr>
            <p:cNvPr id="13" name="Straight Arrow Connector 12"/>
            <p:cNvCxnSpPr/>
            <p:nvPr/>
          </p:nvCxnSpPr>
          <p:spPr>
            <a:xfrm rot="10800000" flipV="1">
              <a:off x="1908572" y="4005064"/>
              <a:ext cx="1367284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275856" y="3851756"/>
              <a:ext cx="366177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corresponding memory </a:t>
              </a:r>
              <a:r>
                <a:rPr lang="en-US" dirty="0" err="1" smtClean="0"/>
                <a:t>deallocation</a:t>
              </a:r>
              <a:endParaRPr lang="en-US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3400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good report!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496" y="1681063"/>
            <a:ext cx="9071714" cy="35394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Memcheck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a memory error detector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Copyright (C) 2002-2010, and GNU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GPL'd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by Julian Seward et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Using Valgrind-3.6.1 and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LibVEX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rerun with -h for copyright…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Command: ./leak.exe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HEAP SUMMARY: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    in use at exit: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  total heap usage: 1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allocs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1 frees, 80 bytes allocated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All heap blocks were freed -- no leaks are possible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For counts of detected and suppressed errors, rerun with: -v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ERROR SUMMARY: 0 errors from 0 contexts (suppressed: 11 from 6)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570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no initialization example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725799" y="1681063"/>
            <a:ext cx="6232796" cy="3785652"/>
            <a:chOff x="755576" y="1655004"/>
            <a:chExt cx="6232796" cy="3785652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6232796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sum,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result = 10;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*x =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*)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   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sum +=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result += sum;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("result = %d\n", result);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free(x);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14 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15 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182357" y="5129144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uninitialized.c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7"/>
          <p:cNvGrpSpPr/>
          <p:nvPr/>
        </p:nvGrpSpPr>
        <p:grpSpPr>
          <a:xfrm>
            <a:off x="3735810" y="3645024"/>
            <a:ext cx="3500486" cy="369332"/>
            <a:chOff x="2628652" y="3851756"/>
            <a:chExt cx="3500486" cy="369332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>
              <a:off x="2628652" y="4005064"/>
              <a:ext cx="64720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75856" y="3851756"/>
              <a:ext cx="285328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en-US" dirty="0" smtClean="0"/>
                <a:t> used, but not initialized</a:t>
              </a:r>
              <a:endParaRPr lang="en-US" dirty="0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1329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uninitialized use found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881" y="1269335"/>
            <a:ext cx="8454559" cy="403187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Use of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 of size 4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0x407A806: _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itoa_word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(_itoa.c:195)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0x407D33F: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vfprintf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(vfprintf.c:1619)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0x408589F: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(printf.c:35)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0x80484A1: main (uninitialized.c:12)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 was created by a stack allocation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0x804842A: main (uninitialized.c:4)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Conditional jump or move depends on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value(s)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0x407A80E: _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itoa_word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(_itoa.c:195)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0x407D33F: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vfprintf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(vfprintf.c:1619)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0x408589F: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(printf.c:35)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0x80484A1: main (uninitialized.c:12)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 was created by a stack allocation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0x804842A: main (uninitialized.c:4)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659684" y="2996952"/>
            <a:ext cx="6232796" cy="3785652"/>
            <a:chOff x="755576" y="1655004"/>
            <a:chExt cx="6232796" cy="3785652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232796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sum,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result = 10;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*x =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*)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   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sum +=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result += sum;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("result = %d\n", result);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free(x);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14 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15 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182357" y="5129144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uninitialized.c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005089" y="4797152"/>
            <a:ext cx="3031407" cy="792089"/>
            <a:chOff x="3275856" y="3851756"/>
            <a:chExt cx="3031407" cy="792089"/>
          </a:xfrm>
        </p:grpSpPr>
        <p:cxnSp>
          <p:nvCxnSpPr>
            <p:cNvPr id="9" name="Straight Arrow Connector 8"/>
            <p:cNvCxnSpPr>
              <a:stCxn id="10" idx="2"/>
            </p:cNvCxnSpPr>
            <p:nvPr/>
          </p:nvCxnSpPr>
          <p:spPr>
            <a:xfrm rot="5400000">
              <a:off x="4365926" y="4218210"/>
              <a:ext cx="422756" cy="428513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303140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first time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en-US" dirty="0" smtClean="0"/>
                <a:t> used for output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55576" y="4046313"/>
            <a:ext cx="2664296" cy="873375"/>
            <a:chOff x="3491880" y="3347713"/>
            <a:chExt cx="2664296" cy="873375"/>
          </a:xfrm>
        </p:grpSpPr>
        <p:cxnSp>
          <p:nvCxnSpPr>
            <p:cNvPr id="14" name="Straight Arrow Connector 13"/>
            <p:cNvCxnSpPr>
              <a:stCxn id="15" idx="0"/>
            </p:cNvCxnSpPr>
            <p:nvPr/>
          </p:nvCxnSpPr>
          <p:spPr>
            <a:xfrm rot="5400000" flipH="1" flipV="1">
              <a:off x="5171241" y="2866822"/>
              <a:ext cx="504043" cy="146582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491880" y="3851756"/>
              <a:ext cx="239693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stack allocation for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97819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array bounds overrun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725799" y="1681063"/>
            <a:ext cx="6232796" cy="2308324"/>
            <a:chOff x="755576" y="1655004"/>
            <a:chExt cx="6232796" cy="2308324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6232796" cy="23083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*x =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*)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x[10] = 12;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free(x);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182357" y="3653472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overrun.c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7"/>
          <p:cNvGrpSpPr/>
          <p:nvPr/>
        </p:nvGrpSpPr>
        <p:grpSpPr>
          <a:xfrm>
            <a:off x="3275856" y="2996952"/>
            <a:ext cx="2997399" cy="369332"/>
            <a:chOff x="2628652" y="3851756"/>
            <a:chExt cx="2997399" cy="369332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>
              <a:off x="2628652" y="4005064"/>
              <a:ext cx="64720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75856" y="3851756"/>
              <a:ext cx="235019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a[10]</a:t>
              </a:r>
              <a:r>
                <a:rPr lang="en-US" dirty="0" smtClean="0"/>
                <a:t> is not allocated</a:t>
              </a:r>
              <a:endParaRPr lang="en-US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77881" y="4293096"/>
            <a:ext cx="8948283" cy="181588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Invalid write of size 4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  at 0x804841C: main (array-overrun.c:6)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Address 0x41a1050 is 0 bytes after a block of size 40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alloc'd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  at 0x4025315: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(vg_replace_malloc.c:467)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  by 0x8048410: main (array-overrun.c:5)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27553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3839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idioms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Program languages have own style</a:t>
            </a:r>
          </a:p>
          <a:p>
            <a:r>
              <a:rPr lang="en-US" dirty="0" smtClean="0"/>
              <a:t>Respect that style!</a:t>
            </a:r>
          </a:p>
          <a:p>
            <a:pPr lvl="1"/>
            <a:r>
              <a:rPr lang="en-US" dirty="0" smtClean="0"/>
              <a:t>when, e.g., writing Python, don't write C</a:t>
            </a:r>
          </a:p>
          <a:p>
            <a:r>
              <a:rPr lang="en-US" dirty="0" smtClean="0"/>
              <a:t>Example</a:t>
            </a:r>
          </a:p>
          <a:p>
            <a:pPr lvl="1"/>
            <a:r>
              <a:rPr lang="en-US" dirty="0" smtClean="0"/>
              <a:t>don't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do</a:t>
            </a:r>
          </a:p>
          <a:p>
            <a:endParaRPr lang="en-US" dirty="0" smtClean="0"/>
          </a:p>
          <a:p>
            <a:r>
              <a:rPr lang="en-US" dirty="0" smtClean="0"/>
              <a:t>Be careful when switching programming languages</a:t>
            </a:r>
          </a:p>
          <a:p>
            <a:pPr lvl="1"/>
            <a:r>
              <a:rPr lang="en-US" dirty="0" smtClean="0"/>
              <a:t>semantics may subtly differ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46678" y="3257232"/>
            <a:ext cx="5843780" cy="6463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result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compute_something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46678" y="4127674"/>
            <a:ext cx="5836854" cy="6463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data_item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data: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result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compute_something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data_item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602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 animBg="1"/>
    </p:bld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 Inspector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9083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 Inspector: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Tool to detect</a:t>
            </a:r>
          </a:p>
          <a:p>
            <a:pPr lvl="1"/>
            <a:r>
              <a:rPr lang="en-US" dirty="0" smtClean="0"/>
              <a:t>thread issues: deadlocks, race conditions</a:t>
            </a:r>
          </a:p>
          <a:p>
            <a:pPr lvl="1"/>
            <a:r>
              <a:rPr lang="en-US" dirty="0" smtClean="0"/>
              <a:t>memory issues: leaks</a:t>
            </a:r>
          </a:p>
          <a:p>
            <a:r>
              <a:rPr lang="en-US" dirty="0" smtClean="0"/>
              <a:t>Can be used</a:t>
            </a:r>
          </a:p>
          <a:p>
            <a:pPr lvl="1"/>
            <a:r>
              <a:rPr lang="en-US" dirty="0" smtClean="0"/>
              <a:t>GUI</a:t>
            </a:r>
          </a:p>
          <a:p>
            <a:pPr lvl="1"/>
            <a:r>
              <a:rPr lang="en-US" dirty="0" smtClean="0"/>
              <a:t>command line</a:t>
            </a:r>
          </a:p>
          <a:p>
            <a:r>
              <a:rPr lang="en-US" dirty="0" smtClean="0"/>
              <a:t>Commercial product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6512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</a:t>
            </a:r>
            <a:r>
              <a:rPr lang="en-US" dirty="0">
                <a:sym typeface="Symbol" panose="05050102010706020507" pitchFamily="18" charset="2"/>
              </a:rPr>
              <a:t></a:t>
            </a:r>
            <a:r>
              <a:rPr lang="en-US" dirty="0" smtClean="0"/>
              <a:t> using </a:t>
            </a:r>
            <a:r>
              <a:rPr lang="en-US" dirty="0" err="1" smtClean="0"/>
              <a:t>OpenMP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202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584926" y="2276872"/>
            <a:ext cx="6939402" cy="28623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export OMP_NUM_THREADS=1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./pi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3.14059997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export OMP_NUM_THREADS=4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pi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0.506071389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./pi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0.243729278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$./pi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0.442173123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59832" y="2708920"/>
            <a:ext cx="131093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 too bad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847393" y="5646002"/>
            <a:ext cx="34492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May be symptom of race condition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2627784" y="3501008"/>
            <a:ext cx="3999178" cy="1512168"/>
            <a:chOff x="2627784" y="3501008"/>
            <a:chExt cx="3999178" cy="1512168"/>
          </a:xfrm>
        </p:grpSpPr>
        <p:sp>
          <p:nvSpPr>
            <p:cNvPr id="7" name="TextBox 6"/>
            <p:cNvSpPr txBox="1"/>
            <p:nvPr/>
          </p:nvSpPr>
          <p:spPr>
            <a:xfrm>
              <a:off x="3059832" y="4072426"/>
              <a:ext cx="356713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 really </a:t>
              </a:r>
              <a:r>
                <a:rPr lang="en-US" dirty="0" smtClean="0">
                  <a:sym typeface="Symbol" panose="05050102010706020507" pitchFamily="18" charset="2"/>
                </a:rPr>
                <a:t></a:t>
              </a:r>
              <a:r>
                <a:rPr lang="en-US" dirty="0" smtClean="0"/>
                <a:t>, not even deterministic!</a:t>
              </a:r>
              <a:endParaRPr lang="en-US" dirty="0"/>
            </a:p>
          </p:txBody>
        </p:sp>
        <p:sp>
          <p:nvSpPr>
            <p:cNvPr id="9" name="Right Brace 8"/>
            <p:cNvSpPr/>
            <p:nvPr/>
          </p:nvSpPr>
          <p:spPr>
            <a:xfrm>
              <a:off x="2627784" y="3501008"/>
              <a:ext cx="219609" cy="1512168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0304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Inspector is project-based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203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298" y="2132856"/>
            <a:ext cx="7766206" cy="4223494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4395800" y="3068960"/>
            <a:ext cx="3642673" cy="1564123"/>
            <a:chOff x="3605452" y="3068960"/>
            <a:chExt cx="3642673" cy="1564123"/>
          </a:xfrm>
        </p:grpSpPr>
        <p:sp>
          <p:nvSpPr>
            <p:cNvPr id="6" name="Rounded Rectangle 5"/>
            <p:cNvSpPr/>
            <p:nvPr/>
          </p:nvSpPr>
          <p:spPr>
            <a:xfrm>
              <a:off x="3605452" y="4417059"/>
              <a:ext cx="936104" cy="216024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720510" y="3068960"/>
              <a:ext cx="2527615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C00000"/>
                  </a:solidFill>
                </a:rPr>
                <a:t>create new project</a:t>
              </a:r>
              <a:endParaRPr lang="en-US" sz="24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7" idx="2"/>
              <a:endCxn id="6" idx="0"/>
            </p:cNvCxnSpPr>
            <p:nvPr/>
          </p:nvCxnSpPr>
          <p:spPr>
            <a:xfrm flipH="1">
              <a:off x="4073504" y="3530625"/>
              <a:ext cx="1910814" cy="886434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6" y="4811522"/>
            <a:ext cx="4320133" cy="1865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310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Configure target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204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224590"/>
            <a:ext cx="6973019" cy="5499605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1669550" y="2060848"/>
            <a:ext cx="5328592" cy="28803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911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Configure analysis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205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196752"/>
            <a:ext cx="7672146" cy="5328592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5004048" y="4021690"/>
            <a:ext cx="3123236" cy="648072"/>
            <a:chOff x="5004048" y="4005064"/>
            <a:chExt cx="3123236" cy="648072"/>
          </a:xfrm>
        </p:grpSpPr>
        <p:sp>
          <p:nvSpPr>
            <p:cNvPr id="5" name="Right Brace 4"/>
            <p:cNvSpPr/>
            <p:nvPr/>
          </p:nvSpPr>
          <p:spPr>
            <a:xfrm>
              <a:off x="5004048" y="4077072"/>
              <a:ext cx="72008" cy="576064"/>
            </a:xfrm>
            <a:prstGeom prst="rightBrac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5076056" y="4005064"/>
              <a:ext cx="3051228" cy="400110"/>
              <a:chOff x="4285708" y="4005064"/>
              <a:chExt cx="3051228" cy="400110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4789764" y="4005064"/>
                <a:ext cx="2547172" cy="4001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increased from default</a:t>
                </a:r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9" name="Straight Arrow Connector 8"/>
              <p:cNvCxnSpPr>
                <a:stCxn id="8" idx="1"/>
                <a:endCxn id="5" idx="1"/>
              </p:cNvCxnSpPr>
              <p:nvPr/>
            </p:nvCxnSpPr>
            <p:spPr>
              <a:xfrm flipH="1">
                <a:off x="4285708" y="4205119"/>
                <a:ext cx="504056" cy="159985"/>
              </a:xfrm>
              <a:prstGeom prst="straightConnector1">
                <a:avLst/>
              </a:prstGeom>
              <a:ln w="15875">
                <a:solidFill>
                  <a:srgbClr val="C00000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" name="Group 15"/>
          <p:cNvGrpSpPr/>
          <p:nvPr/>
        </p:nvGrpSpPr>
        <p:grpSpPr>
          <a:xfrm>
            <a:off x="2051720" y="1844824"/>
            <a:ext cx="5040560" cy="1080120"/>
            <a:chOff x="2051720" y="1844824"/>
            <a:chExt cx="5040560" cy="1080120"/>
          </a:xfrm>
        </p:grpSpPr>
        <p:sp>
          <p:nvSpPr>
            <p:cNvPr id="14" name="Rounded Rectangle 13"/>
            <p:cNvSpPr/>
            <p:nvPr/>
          </p:nvSpPr>
          <p:spPr>
            <a:xfrm>
              <a:off x="2051720" y="1844824"/>
              <a:ext cx="1512168" cy="1080120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5580112" y="1844824"/>
              <a:ext cx="1512168" cy="1080120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61729" y="2539644"/>
            <a:ext cx="1806914" cy="1054962"/>
            <a:chOff x="4811805" y="1518849"/>
            <a:chExt cx="1806914" cy="1054962"/>
          </a:xfrm>
        </p:grpSpPr>
        <p:sp>
          <p:nvSpPr>
            <p:cNvPr id="18" name="Rounded Rectangle 17"/>
            <p:cNvSpPr/>
            <p:nvPr/>
          </p:nvSpPr>
          <p:spPr>
            <a:xfrm>
              <a:off x="4984673" y="1518849"/>
              <a:ext cx="1634046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811805" y="2173701"/>
              <a:ext cx="1522404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analysis type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20" name="Straight Arrow Connector 19"/>
            <p:cNvCxnSpPr>
              <a:stCxn id="19" idx="0"/>
              <a:endCxn id="18" idx="2"/>
            </p:cNvCxnSpPr>
            <p:nvPr/>
          </p:nvCxnSpPr>
          <p:spPr>
            <a:xfrm flipV="1">
              <a:off x="5573007" y="1878889"/>
              <a:ext cx="228689" cy="294812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01593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summary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206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80" y="1484784"/>
            <a:ext cx="8532440" cy="4408706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107504" y="5301208"/>
            <a:ext cx="2092952" cy="1180389"/>
            <a:chOff x="4485337" y="1518669"/>
            <a:chExt cx="2092952" cy="1180389"/>
          </a:xfrm>
        </p:grpSpPr>
        <p:sp>
          <p:nvSpPr>
            <p:cNvPr id="6" name="Rounded Rectangle 5"/>
            <p:cNvSpPr/>
            <p:nvPr/>
          </p:nvSpPr>
          <p:spPr>
            <a:xfrm>
              <a:off x="5853489" y="1518669"/>
              <a:ext cx="724800" cy="216204"/>
            </a:xfrm>
            <a:prstGeom prst="round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485337" y="2298948"/>
              <a:ext cx="1709571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pi_sum</a:t>
              </a:r>
              <a:r>
                <a:rPr lang="en-US" sz="2000" dirty="0" smtClean="0"/>
                <a:t> write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  <a:endCxn id="6" idx="2"/>
            </p:cNvCxnSpPr>
            <p:nvPr/>
          </p:nvCxnSpPr>
          <p:spPr>
            <a:xfrm flipV="1">
              <a:off x="5340123" y="1734873"/>
              <a:ext cx="875766" cy="564075"/>
            </a:xfrm>
            <a:prstGeom prst="straightConnector1">
              <a:avLst/>
            </a:prstGeom>
            <a:ln w="15875">
              <a:solidFill>
                <a:schemeClr val="accent3">
                  <a:lumMod val="7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2246060" y="4296898"/>
            <a:ext cx="2236145" cy="2184699"/>
            <a:chOff x="-490244" y="4296898"/>
            <a:chExt cx="2236145" cy="2184699"/>
          </a:xfrm>
        </p:grpSpPr>
        <p:sp>
          <p:nvSpPr>
            <p:cNvPr id="25" name="TextBox 24"/>
            <p:cNvSpPr txBox="1"/>
            <p:nvPr/>
          </p:nvSpPr>
          <p:spPr>
            <a:xfrm>
              <a:off x="107504" y="6081487"/>
              <a:ext cx="1638397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pi_sum</a:t>
              </a:r>
              <a:r>
                <a:rPr lang="en-US" sz="2000" dirty="0" smtClean="0"/>
                <a:t> read</a:t>
              </a:r>
              <a:endParaRPr lang="en-US" sz="2000" dirty="0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-490244" y="4296898"/>
              <a:ext cx="597748" cy="216204"/>
            </a:xfrm>
            <a:prstGeom prst="round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Arrow Connector 22"/>
            <p:cNvCxnSpPr>
              <a:stCxn id="25" idx="0"/>
              <a:endCxn id="22" idx="2"/>
            </p:cNvCxnSpPr>
            <p:nvPr/>
          </p:nvCxnSpPr>
          <p:spPr>
            <a:xfrm flipH="1" flipV="1">
              <a:off x="-191370" y="4513102"/>
              <a:ext cx="1118073" cy="1568385"/>
            </a:xfrm>
            <a:prstGeom prst="straightConnector1">
              <a:avLst/>
            </a:prstGeom>
            <a:ln w="15875">
              <a:solidFill>
                <a:schemeClr val="accent3">
                  <a:lumMod val="7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22191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Race condition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207</a:t>
            </a:fld>
            <a:endParaRPr lang="nl-BE"/>
          </a:p>
        </p:txBody>
      </p:sp>
      <p:grpSp>
        <p:nvGrpSpPr>
          <p:cNvPr id="40" name="Group 39"/>
          <p:cNvGrpSpPr/>
          <p:nvPr/>
        </p:nvGrpSpPr>
        <p:grpSpPr>
          <a:xfrm>
            <a:off x="1394469" y="2231286"/>
            <a:ext cx="1535534" cy="450706"/>
            <a:chOff x="1394469" y="2231286"/>
            <a:chExt cx="1535534" cy="450706"/>
          </a:xfrm>
        </p:grpSpPr>
        <p:sp>
          <p:nvSpPr>
            <p:cNvPr id="8" name="TextBox 7"/>
            <p:cNvSpPr txBox="1"/>
            <p:nvPr/>
          </p:nvSpPr>
          <p:spPr>
            <a:xfrm>
              <a:off x="2628317" y="2312660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1394469" y="2231286"/>
              <a:ext cx="1233848" cy="266040"/>
              <a:chOff x="1394469" y="2231286"/>
              <a:chExt cx="1233848" cy="266040"/>
            </a:xfrm>
          </p:grpSpPr>
          <p:cxnSp>
            <p:nvCxnSpPr>
              <p:cNvPr id="13" name="Straight Arrow Connector 12"/>
              <p:cNvCxnSpPr>
                <a:stCxn id="7" idx="3"/>
                <a:endCxn id="8" idx="1"/>
              </p:cNvCxnSpPr>
              <p:nvPr/>
            </p:nvCxnSpPr>
            <p:spPr>
              <a:xfrm>
                <a:off x="1394469" y="2389530"/>
                <a:ext cx="1233848" cy="10779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/>
              <p:cNvSpPr txBox="1"/>
              <p:nvPr/>
            </p:nvSpPr>
            <p:spPr>
              <a:xfrm>
                <a:off x="1907704" y="2231286"/>
                <a:ext cx="44595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read</a:t>
                </a:r>
                <a:endParaRPr lang="en-US" sz="1100" dirty="0"/>
              </a:p>
            </p:txBody>
          </p:sp>
        </p:grpSp>
      </p:grpSp>
      <p:grpSp>
        <p:nvGrpSpPr>
          <p:cNvPr id="42" name="Group 41"/>
          <p:cNvGrpSpPr/>
          <p:nvPr/>
        </p:nvGrpSpPr>
        <p:grpSpPr>
          <a:xfrm>
            <a:off x="1394469" y="2774282"/>
            <a:ext cx="3454474" cy="474019"/>
            <a:chOff x="1394469" y="2774282"/>
            <a:chExt cx="3454474" cy="474019"/>
          </a:xfrm>
        </p:grpSpPr>
        <p:sp>
          <p:nvSpPr>
            <p:cNvPr id="10" name="TextBox 9"/>
            <p:cNvSpPr txBox="1"/>
            <p:nvPr/>
          </p:nvSpPr>
          <p:spPr>
            <a:xfrm>
              <a:off x="4547257" y="2878969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1394469" y="2774282"/>
              <a:ext cx="3152788" cy="289353"/>
              <a:chOff x="1394469" y="2774282"/>
              <a:chExt cx="3152788" cy="289353"/>
            </a:xfrm>
          </p:grpSpPr>
          <p:cxnSp>
            <p:nvCxnSpPr>
              <p:cNvPr id="14" name="Straight Arrow Connector 13"/>
              <p:cNvCxnSpPr>
                <a:stCxn id="9" idx="3"/>
                <a:endCxn id="10" idx="1"/>
              </p:cNvCxnSpPr>
              <p:nvPr/>
            </p:nvCxnSpPr>
            <p:spPr>
              <a:xfrm>
                <a:off x="1394469" y="2901147"/>
                <a:ext cx="3152788" cy="1624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/>
              <p:cNvSpPr txBox="1"/>
              <p:nvPr/>
            </p:nvSpPr>
            <p:spPr>
              <a:xfrm>
                <a:off x="3026470" y="2774282"/>
                <a:ext cx="44595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read</a:t>
                </a:r>
                <a:endParaRPr lang="en-US" sz="1100" dirty="0"/>
              </a:p>
            </p:txBody>
          </p:sp>
        </p:grpSp>
      </p:grpSp>
      <p:grpSp>
        <p:nvGrpSpPr>
          <p:cNvPr id="41" name="Group 40"/>
          <p:cNvGrpSpPr/>
          <p:nvPr/>
        </p:nvGrpSpPr>
        <p:grpSpPr>
          <a:xfrm>
            <a:off x="1092783" y="2297497"/>
            <a:ext cx="2371002" cy="788316"/>
            <a:chOff x="1092783" y="2297497"/>
            <a:chExt cx="2371002" cy="788316"/>
          </a:xfrm>
        </p:grpSpPr>
        <p:sp>
          <p:nvSpPr>
            <p:cNvPr id="9" name="TextBox 8"/>
            <p:cNvSpPr txBox="1"/>
            <p:nvPr/>
          </p:nvSpPr>
          <p:spPr>
            <a:xfrm>
              <a:off x="1092783" y="2716481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1394469" y="2497326"/>
              <a:ext cx="1233848" cy="403821"/>
              <a:chOff x="1394469" y="2497326"/>
              <a:chExt cx="1233848" cy="403821"/>
            </a:xfrm>
          </p:grpSpPr>
          <p:cxnSp>
            <p:nvCxnSpPr>
              <p:cNvPr id="20" name="Straight Arrow Connector 19"/>
              <p:cNvCxnSpPr>
                <a:stCxn id="8" idx="1"/>
                <a:endCxn id="9" idx="3"/>
              </p:cNvCxnSpPr>
              <p:nvPr/>
            </p:nvCxnSpPr>
            <p:spPr>
              <a:xfrm flipH="1">
                <a:off x="1394469" y="2497326"/>
                <a:ext cx="1233848" cy="40382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Box 27"/>
              <p:cNvSpPr txBox="1"/>
              <p:nvPr/>
            </p:nvSpPr>
            <p:spPr>
              <a:xfrm>
                <a:off x="1979712" y="2591326"/>
                <a:ext cx="48442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write</a:t>
                </a:r>
                <a:endParaRPr lang="en-US" sz="1100" dirty="0"/>
              </a:p>
            </p:txBody>
          </p:sp>
        </p:grpSp>
        <p:sp>
          <p:nvSpPr>
            <p:cNvPr id="35" name="TextBox 34"/>
            <p:cNvSpPr txBox="1"/>
            <p:nvPr/>
          </p:nvSpPr>
          <p:spPr>
            <a:xfrm>
              <a:off x="2993785" y="2297497"/>
              <a:ext cx="470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+ 1</a:t>
              </a:r>
              <a:endParaRPr lang="en-US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092783" y="2879435"/>
            <a:ext cx="4309257" cy="717995"/>
            <a:chOff x="1092783" y="2879435"/>
            <a:chExt cx="4309257" cy="717995"/>
          </a:xfrm>
        </p:grpSpPr>
        <p:sp>
          <p:nvSpPr>
            <p:cNvPr id="11" name="TextBox 10"/>
            <p:cNvSpPr txBox="1"/>
            <p:nvPr/>
          </p:nvSpPr>
          <p:spPr>
            <a:xfrm>
              <a:off x="1092783" y="3228098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1394469" y="3063635"/>
              <a:ext cx="3152788" cy="349129"/>
              <a:chOff x="1394469" y="3063635"/>
              <a:chExt cx="3152788" cy="349129"/>
            </a:xfrm>
          </p:grpSpPr>
          <p:cxnSp>
            <p:nvCxnSpPr>
              <p:cNvPr id="17" name="Straight Arrow Connector 16"/>
              <p:cNvCxnSpPr>
                <a:stCxn id="10" idx="1"/>
                <a:endCxn id="11" idx="3"/>
              </p:cNvCxnSpPr>
              <p:nvPr/>
            </p:nvCxnSpPr>
            <p:spPr>
              <a:xfrm flipH="1">
                <a:off x="1394469" y="3063635"/>
                <a:ext cx="3152788" cy="34912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/>
              <p:cNvSpPr txBox="1"/>
              <p:nvPr/>
            </p:nvSpPr>
            <p:spPr>
              <a:xfrm>
                <a:off x="2143889" y="3080727"/>
                <a:ext cx="48442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write</a:t>
                </a:r>
                <a:endParaRPr lang="en-US" sz="1100" dirty="0"/>
              </a:p>
            </p:txBody>
          </p:sp>
        </p:grpSp>
        <p:sp>
          <p:nvSpPr>
            <p:cNvPr id="36" name="TextBox 35"/>
            <p:cNvSpPr txBox="1"/>
            <p:nvPr/>
          </p:nvSpPr>
          <p:spPr>
            <a:xfrm>
              <a:off x="4932040" y="2879435"/>
              <a:ext cx="470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+ 1</a:t>
              </a:r>
              <a:endParaRPr lang="en-US" dirty="0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404006" y="1641362"/>
            <a:ext cx="5165551" cy="2075670"/>
            <a:chOff x="404006" y="1641362"/>
            <a:chExt cx="5165551" cy="2075670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772816"/>
              <a:ext cx="9761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memory</a:t>
              </a:r>
              <a:endParaRPr 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907704" y="1772816"/>
              <a:ext cx="17429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register thread 0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826644" y="1772816"/>
              <a:ext cx="17429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register thread 1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92783" y="2204864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404006" y="2094309"/>
              <a:ext cx="369332" cy="1569320"/>
              <a:chOff x="404006" y="2094309"/>
              <a:chExt cx="369332" cy="1569320"/>
            </a:xfrm>
          </p:grpSpPr>
          <p:cxnSp>
            <p:nvCxnSpPr>
              <p:cNvPr id="23" name="Straight Arrow Connector 22"/>
              <p:cNvCxnSpPr/>
              <p:nvPr/>
            </p:nvCxnSpPr>
            <p:spPr>
              <a:xfrm>
                <a:off x="755576" y="2094309"/>
                <a:ext cx="0" cy="156932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/>
              <p:cNvSpPr txBox="1"/>
              <p:nvPr/>
            </p:nvSpPr>
            <p:spPr>
              <a:xfrm rot="16200000">
                <a:off x="281536" y="2696665"/>
                <a:ext cx="6142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time</a:t>
                </a:r>
                <a:endParaRPr lang="en-US" dirty="0"/>
              </a:p>
            </p:txBody>
          </p:sp>
        </p:grpSp>
        <p:cxnSp>
          <p:nvCxnSpPr>
            <p:cNvPr id="38" name="Straight Connector 37"/>
            <p:cNvCxnSpPr/>
            <p:nvPr/>
          </p:nvCxnSpPr>
          <p:spPr>
            <a:xfrm>
              <a:off x="3779912" y="1700808"/>
              <a:ext cx="0" cy="2016224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1813051" y="1641362"/>
              <a:ext cx="0" cy="2016224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1394469" y="4550080"/>
            <a:ext cx="1535534" cy="450706"/>
            <a:chOff x="1394469" y="2231286"/>
            <a:chExt cx="1535534" cy="450706"/>
          </a:xfrm>
        </p:grpSpPr>
        <p:grpSp>
          <p:nvGrpSpPr>
            <p:cNvPr id="54" name="Group 53"/>
            <p:cNvGrpSpPr/>
            <p:nvPr/>
          </p:nvGrpSpPr>
          <p:grpSpPr>
            <a:xfrm>
              <a:off x="1394469" y="2231286"/>
              <a:ext cx="1233848" cy="266040"/>
              <a:chOff x="1394469" y="2231286"/>
              <a:chExt cx="1233848" cy="266040"/>
            </a:xfrm>
          </p:grpSpPr>
          <p:cxnSp>
            <p:nvCxnSpPr>
              <p:cNvPr id="55" name="Straight Arrow Connector 54"/>
              <p:cNvCxnSpPr>
                <a:stCxn id="48" idx="3"/>
                <a:endCxn id="53" idx="1"/>
              </p:cNvCxnSpPr>
              <p:nvPr/>
            </p:nvCxnSpPr>
            <p:spPr>
              <a:xfrm>
                <a:off x="1394469" y="2389530"/>
                <a:ext cx="1233848" cy="10779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TextBox 55"/>
              <p:cNvSpPr txBox="1"/>
              <p:nvPr/>
            </p:nvSpPr>
            <p:spPr>
              <a:xfrm>
                <a:off x="1907704" y="2231286"/>
                <a:ext cx="44595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read</a:t>
                </a:r>
                <a:endParaRPr lang="en-US" sz="1100" dirty="0"/>
              </a:p>
            </p:txBody>
          </p:sp>
        </p:grpSp>
        <p:sp>
          <p:nvSpPr>
            <p:cNvPr id="53" name="TextBox 52"/>
            <p:cNvSpPr txBox="1"/>
            <p:nvPr/>
          </p:nvSpPr>
          <p:spPr>
            <a:xfrm>
              <a:off x="2628317" y="2312660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1394469" y="4708324"/>
            <a:ext cx="3454474" cy="858771"/>
            <a:chOff x="1394469" y="2389530"/>
            <a:chExt cx="3454474" cy="858771"/>
          </a:xfrm>
        </p:grpSpPr>
        <p:sp>
          <p:nvSpPr>
            <p:cNvPr id="58" name="TextBox 57"/>
            <p:cNvSpPr txBox="1"/>
            <p:nvPr/>
          </p:nvSpPr>
          <p:spPr>
            <a:xfrm>
              <a:off x="4547257" y="2878969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1394469" y="2389530"/>
              <a:ext cx="3152788" cy="674105"/>
              <a:chOff x="1394469" y="2389530"/>
              <a:chExt cx="3152788" cy="674105"/>
            </a:xfrm>
          </p:grpSpPr>
          <p:cxnSp>
            <p:nvCxnSpPr>
              <p:cNvPr id="60" name="Straight Arrow Connector 59"/>
              <p:cNvCxnSpPr>
                <a:stCxn id="48" idx="3"/>
                <a:endCxn id="58" idx="1"/>
              </p:cNvCxnSpPr>
              <p:nvPr/>
            </p:nvCxnSpPr>
            <p:spPr>
              <a:xfrm>
                <a:off x="1394469" y="2389530"/>
                <a:ext cx="3152788" cy="67410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TextBox 60"/>
              <p:cNvSpPr txBox="1"/>
              <p:nvPr/>
            </p:nvSpPr>
            <p:spPr>
              <a:xfrm>
                <a:off x="3026470" y="2774282"/>
                <a:ext cx="44595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read</a:t>
                </a:r>
                <a:endParaRPr lang="en-US" sz="1100" dirty="0"/>
              </a:p>
            </p:txBody>
          </p:sp>
        </p:grpSp>
      </p:grpSp>
      <p:grpSp>
        <p:nvGrpSpPr>
          <p:cNvPr id="62" name="Group 61"/>
          <p:cNvGrpSpPr/>
          <p:nvPr/>
        </p:nvGrpSpPr>
        <p:grpSpPr>
          <a:xfrm>
            <a:off x="1092783" y="4616291"/>
            <a:ext cx="2371002" cy="788316"/>
            <a:chOff x="1092783" y="2297497"/>
            <a:chExt cx="2371002" cy="788316"/>
          </a:xfrm>
        </p:grpSpPr>
        <p:sp>
          <p:nvSpPr>
            <p:cNvPr id="63" name="TextBox 62"/>
            <p:cNvSpPr txBox="1"/>
            <p:nvPr/>
          </p:nvSpPr>
          <p:spPr>
            <a:xfrm>
              <a:off x="1092783" y="2716481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1394469" y="2497326"/>
              <a:ext cx="1233848" cy="403821"/>
              <a:chOff x="1394469" y="2497326"/>
              <a:chExt cx="1233848" cy="403821"/>
            </a:xfrm>
          </p:grpSpPr>
          <p:cxnSp>
            <p:nvCxnSpPr>
              <p:cNvPr id="66" name="Straight Arrow Connector 65"/>
              <p:cNvCxnSpPr>
                <a:stCxn id="53" idx="1"/>
                <a:endCxn id="63" idx="3"/>
              </p:cNvCxnSpPr>
              <p:nvPr/>
            </p:nvCxnSpPr>
            <p:spPr>
              <a:xfrm flipH="1">
                <a:off x="1394469" y="2497326"/>
                <a:ext cx="1233848" cy="40382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TextBox 66"/>
              <p:cNvSpPr txBox="1"/>
              <p:nvPr/>
            </p:nvSpPr>
            <p:spPr>
              <a:xfrm>
                <a:off x="1871643" y="2632891"/>
                <a:ext cx="48442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write</a:t>
                </a:r>
                <a:endParaRPr lang="en-US" sz="1100" dirty="0"/>
              </a:p>
            </p:txBody>
          </p:sp>
        </p:grpSp>
        <p:sp>
          <p:nvSpPr>
            <p:cNvPr id="65" name="TextBox 64"/>
            <p:cNvSpPr txBox="1"/>
            <p:nvPr/>
          </p:nvSpPr>
          <p:spPr>
            <a:xfrm>
              <a:off x="2993785" y="2297497"/>
              <a:ext cx="470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+ 1</a:t>
              </a:r>
              <a:endParaRPr lang="en-US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1092783" y="5198229"/>
            <a:ext cx="4309257" cy="717995"/>
            <a:chOff x="1092783" y="2879435"/>
            <a:chExt cx="4309257" cy="717995"/>
          </a:xfrm>
        </p:grpSpPr>
        <p:sp>
          <p:nvSpPr>
            <p:cNvPr id="69" name="TextBox 68"/>
            <p:cNvSpPr txBox="1"/>
            <p:nvPr/>
          </p:nvSpPr>
          <p:spPr>
            <a:xfrm>
              <a:off x="1092783" y="3228098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grpSp>
          <p:nvGrpSpPr>
            <p:cNvPr id="70" name="Group 69"/>
            <p:cNvGrpSpPr/>
            <p:nvPr/>
          </p:nvGrpSpPr>
          <p:grpSpPr>
            <a:xfrm>
              <a:off x="1394469" y="3063635"/>
              <a:ext cx="3152788" cy="349129"/>
              <a:chOff x="1394469" y="3063635"/>
              <a:chExt cx="3152788" cy="349129"/>
            </a:xfrm>
          </p:grpSpPr>
          <p:cxnSp>
            <p:nvCxnSpPr>
              <p:cNvPr id="72" name="Straight Arrow Connector 71"/>
              <p:cNvCxnSpPr>
                <a:stCxn id="58" idx="1"/>
                <a:endCxn id="69" idx="3"/>
              </p:cNvCxnSpPr>
              <p:nvPr/>
            </p:nvCxnSpPr>
            <p:spPr>
              <a:xfrm flipH="1">
                <a:off x="1394469" y="3063635"/>
                <a:ext cx="3152788" cy="34912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TextBox 72"/>
              <p:cNvSpPr txBox="1"/>
              <p:nvPr/>
            </p:nvSpPr>
            <p:spPr>
              <a:xfrm>
                <a:off x="2143889" y="3080727"/>
                <a:ext cx="48442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write</a:t>
                </a:r>
                <a:endParaRPr lang="en-US" sz="1100" dirty="0"/>
              </a:p>
            </p:txBody>
          </p:sp>
        </p:grpSp>
        <p:sp>
          <p:nvSpPr>
            <p:cNvPr id="71" name="TextBox 70"/>
            <p:cNvSpPr txBox="1"/>
            <p:nvPr/>
          </p:nvSpPr>
          <p:spPr>
            <a:xfrm>
              <a:off x="4932040" y="2879435"/>
              <a:ext cx="470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+ 1</a:t>
              </a:r>
              <a:endParaRPr lang="en-US" dirty="0"/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404006" y="3960156"/>
            <a:ext cx="5165551" cy="2075670"/>
            <a:chOff x="404006" y="3960156"/>
            <a:chExt cx="5165551" cy="2075670"/>
          </a:xfrm>
        </p:grpSpPr>
        <p:sp>
          <p:nvSpPr>
            <p:cNvPr id="48" name="TextBox 47"/>
            <p:cNvSpPr txBox="1"/>
            <p:nvPr/>
          </p:nvSpPr>
          <p:spPr>
            <a:xfrm>
              <a:off x="1092783" y="4523658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grpSp>
          <p:nvGrpSpPr>
            <p:cNvPr id="82" name="Group 81"/>
            <p:cNvGrpSpPr/>
            <p:nvPr/>
          </p:nvGrpSpPr>
          <p:grpSpPr>
            <a:xfrm>
              <a:off x="404006" y="3960156"/>
              <a:ext cx="5165551" cy="2075670"/>
              <a:chOff x="404006" y="3960156"/>
              <a:chExt cx="5165551" cy="2075670"/>
            </a:xfrm>
          </p:grpSpPr>
          <p:sp>
            <p:nvSpPr>
              <p:cNvPr id="45" name="TextBox 44"/>
              <p:cNvSpPr txBox="1"/>
              <p:nvPr/>
            </p:nvSpPr>
            <p:spPr>
              <a:xfrm>
                <a:off x="755576" y="4091610"/>
                <a:ext cx="9761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memory</a:t>
                </a:r>
                <a:endParaRPr lang="en-US" dirty="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1907704" y="4091610"/>
                <a:ext cx="17429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register thread 0</a:t>
                </a:r>
                <a:endParaRPr lang="en-US" dirty="0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3826644" y="4091610"/>
                <a:ext cx="17429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register thread 1</a:t>
                </a:r>
                <a:endParaRPr lang="en-US" dirty="0"/>
              </a:p>
            </p:txBody>
          </p:sp>
          <p:grpSp>
            <p:nvGrpSpPr>
              <p:cNvPr id="49" name="Group 48"/>
              <p:cNvGrpSpPr/>
              <p:nvPr/>
            </p:nvGrpSpPr>
            <p:grpSpPr>
              <a:xfrm>
                <a:off x="404006" y="4413103"/>
                <a:ext cx="369332" cy="1569320"/>
                <a:chOff x="404006" y="2094309"/>
                <a:chExt cx="369332" cy="1569320"/>
              </a:xfrm>
            </p:grpSpPr>
            <p:cxnSp>
              <p:nvCxnSpPr>
                <p:cNvPr id="50" name="Straight Arrow Connector 49"/>
                <p:cNvCxnSpPr/>
                <p:nvPr/>
              </p:nvCxnSpPr>
              <p:spPr>
                <a:xfrm>
                  <a:off x="755576" y="2094309"/>
                  <a:ext cx="0" cy="156932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1" name="TextBox 50"/>
                <p:cNvSpPr txBox="1"/>
                <p:nvPr/>
              </p:nvSpPr>
              <p:spPr>
                <a:xfrm rot="16200000">
                  <a:off x="281536" y="2696665"/>
                  <a:ext cx="61427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time</a:t>
                  </a:r>
                  <a:endParaRPr lang="en-US" dirty="0"/>
                </a:p>
              </p:txBody>
            </p:sp>
          </p:grpSp>
          <p:cxnSp>
            <p:nvCxnSpPr>
              <p:cNvPr id="74" name="Straight Connector 73"/>
              <p:cNvCxnSpPr/>
              <p:nvPr/>
            </p:nvCxnSpPr>
            <p:spPr>
              <a:xfrm>
                <a:off x="3779912" y="4019602"/>
                <a:ext cx="0" cy="2016224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1813051" y="3960156"/>
                <a:ext cx="0" cy="2016224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5122" name="Picture 2" descr="Check marks Free Vector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64" t="9216" r="20072" b="52299"/>
          <a:stretch/>
        </p:blipFill>
        <p:spPr bwMode="auto">
          <a:xfrm>
            <a:off x="5508104" y="1988840"/>
            <a:ext cx="1152128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2" descr="Check marks Free Vector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91" t="52077" r="37366" b="15359"/>
          <a:stretch/>
        </p:blipFill>
        <p:spPr bwMode="auto">
          <a:xfrm>
            <a:off x="5581092" y="4231858"/>
            <a:ext cx="648072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" name="TextBox 85"/>
          <p:cNvSpPr txBox="1"/>
          <p:nvPr/>
        </p:nvSpPr>
        <p:spPr>
          <a:xfrm>
            <a:off x="6228184" y="2924944"/>
            <a:ext cx="27717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correctness depends</a:t>
            </a:r>
          </a:p>
          <a:p>
            <a:pPr algn="ctr"/>
            <a:r>
              <a:rPr lang="en-US" sz="2400" dirty="0"/>
              <a:t>on execution order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6591150" y="3722766"/>
            <a:ext cx="19663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=</a:t>
            </a:r>
          </a:p>
          <a:p>
            <a:pPr algn="ctr"/>
            <a:r>
              <a:rPr lang="en-US" sz="2400" dirty="0" smtClean="0"/>
              <a:t>race condition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1490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  <p:bldP spid="90" grpId="0"/>
    </p:bld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mystery of the vanishing bug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2857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 thy stuff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Crucial to understand</a:t>
            </a:r>
          </a:p>
          <a:p>
            <a:pPr lvl="1"/>
            <a:r>
              <a:rPr lang="en-US" dirty="0" smtClean="0"/>
              <a:t>hardware architecture</a:t>
            </a:r>
          </a:p>
          <a:p>
            <a:pPr lvl="1"/>
            <a:r>
              <a:rPr lang="en-US" dirty="0" smtClean="0"/>
              <a:t>compiler behavior</a:t>
            </a:r>
          </a:p>
          <a:p>
            <a:pPr lvl="1"/>
            <a:r>
              <a:rPr lang="en-US" dirty="0" smtClean="0"/>
              <a:t>programming language semantics</a:t>
            </a:r>
          </a:p>
          <a:p>
            <a:r>
              <a:rPr lang="en-US" dirty="0" smtClean="0"/>
              <a:t>Subtle interplay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"weird" behavior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9551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bldLvl="2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Not-invented-here syndrome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not reinvent the wheel</a:t>
            </a:r>
          </a:p>
          <a:p>
            <a:r>
              <a:rPr lang="en-US" dirty="0" smtClean="0"/>
              <a:t>Use standard libraries</a:t>
            </a:r>
          </a:p>
          <a:p>
            <a:pPr lvl="1"/>
            <a:r>
              <a:rPr lang="en-US" dirty="0"/>
              <a:t>Data structures/algorithms</a:t>
            </a:r>
          </a:p>
          <a:p>
            <a:pPr lvl="2"/>
            <a:r>
              <a:rPr lang="en-US" dirty="0"/>
              <a:t>C++: STL</a:t>
            </a:r>
          </a:p>
          <a:p>
            <a:pPr lvl="2"/>
            <a:r>
              <a:rPr lang="en-US" dirty="0"/>
              <a:t>Python: standard library</a:t>
            </a:r>
          </a:p>
          <a:p>
            <a:pPr lvl="1"/>
            <a:r>
              <a:rPr lang="en-US" dirty="0" smtClean="0"/>
              <a:t>Linear algebra: BLAS,LAPACK</a:t>
            </a:r>
          </a:p>
          <a:p>
            <a:pPr lvl="1"/>
            <a:r>
              <a:rPr lang="en-US" dirty="0" smtClean="0"/>
              <a:t>Communication: MPI</a:t>
            </a:r>
          </a:p>
          <a:p>
            <a:pPr lvl="1"/>
            <a:r>
              <a:rPr lang="en-US" dirty="0" smtClean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21</a:t>
            </a:fld>
            <a:endParaRPr lang="nl-BE"/>
          </a:p>
        </p:txBody>
      </p:sp>
      <p:pic>
        <p:nvPicPr>
          <p:cNvPr id="2050" name="Picture 2" descr="Image result for don't reinvent the whee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600200"/>
            <a:ext cx="2202681" cy="169146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3503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210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1187624" y="1624836"/>
            <a:ext cx="6603090" cy="4770537"/>
            <a:chOff x="755576" y="1655004"/>
            <a:chExt cx="6603090" cy="4770537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603090" cy="47705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#define N 8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main(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old_val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15;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new_val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42;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b, a[N];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long shift = &amp;b - &amp;(a[0]);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b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old_val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("b = %d\n", b);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&lt; N;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a[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a[shift]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new_val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("setting a[%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] = %d\n", shift,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new_val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("a[%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ld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%d\n", shift, a[shift]);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("b = %d\n", b);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EXIT_SUCCESS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70383" y="6117764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array_bounds.c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 rot="20152617">
            <a:off x="5200632" y="2754700"/>
            <a:ext cx="3520387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Written to be buggy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42769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bug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211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1763688" y="2405999"/>
            <a:ext cx="4917326" cy="419976"/>
            <a:chOff x="4182969" y="3455188"/>
            <a:chExt cx="4917326" cy="419976"/>
          </a:xfrm>
        </p:grpSpPr>
        <p:sp>
          <p:nvSpPr>
            <p:cNvPr id="7" name="Rectangle 6"/>
            <p:cNvSpPr/>
            <p:nvPr/>
          </p:nvSpPr>
          <p:spPr>
            <a:xfrm>
              <a:off x="4182969" y="3497122"/>
              <a:ext cx="4896544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820537" y="3497122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a[0]</a:t>
              </a:r>
              <a:endParaRPr lang="en-US" baseline="-250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421925" y="3497122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a[1]</a:t>
              </a:r>
              <a:endParaRPr lang="en-US" baseline="-250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246367" y="3497122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a[7]</a:t>
              </a:r>
              <a:endParaRPr lang="en-US" baseline="-250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945469" y="3505435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baseline="-25000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5386323" y="3486731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5983169" y="3485632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6559233" y="3485632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4831041" y="3496023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7196914" y="3485632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783369" y="3485632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8389877" y="3497122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182969" y="3496023"/>
              <a:ext cx="489654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203751" y="3866454"/>
              <a:ext cx="489654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8592133" y="3455188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326985" y="3455188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600902" y="3505832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a[6]</a:t>
              </a:r>
              <a:endParaRPr lang="en-US" baseline="-25000" dirty="0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3697016" y="240599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426368" y="2067111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a[8]</a:t>
            </a:r>
            <a:endParaRPr lang="en-US" baseline="-25000" dirty="0"/>
          </a:p>
        </p:txBody>
      </p:sp>
      <p:sp>
        <p:nvSpPr>
          <p:cNvPr id="29" name="TextBox 28"/>
          <p:cNvSpPr txBox="1"/>
          <p:nvPr/>
        </p:nvSpPr>
        <p:spPr>
          <a:xfrm>
            <a:off x="1652108" y="3425833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613374" y="3425833"/>
            <a:ext cx="1274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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613374" y="3992843"/>
            <a:ext cx="2012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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*(a +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613374" y="4559853"/>
            <a:ext cx="2012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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613374" y="5126864"/>
            <a:ext cx="1274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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[a]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679435" y="4110129"/>
            <a:ext cx="274677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assignment to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a[8]</a:t>
            </a:r>
          </a:p>
          <a:p>
            <a:r>
              <a:rPr lang="en-US" sz="2400" dirty="0" smtClean="0"/>
              <a:t>modifies value of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8150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0" grpId="0"/>
      <p:bldP spid="31" grpId="0"/>
      <p:bldP spid="32" grpId="0"/>
      <p:bldP spid="33" grpId="0"/>
      <p:bldP spid="34" grpId="0" animBg="1"/>
    </p:bld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be or not to be…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you see it…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and now you don't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212</a:t>
            </a:fld>
            <a:endParaRPr lang="nl-BE"/>
          </a:p>
        </p:txBody>
      </p:sp>
      <p:sp>
        <p:nvSpPr>
          <p:cNvPr id="4" name="Rectangle 3"/>
          <p:cNvSpPr/>
          <p:nvPr/>
        </p:nvSpPr>
        <p:spPr>
          <a:xfrm>
            <a:off x="1232018" y="2141169"/>
            <a:ext cx="4995186" cy="17543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–O1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array_bounds.c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 = 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setting a[8] = 42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a[8] = 42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 =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42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32018" y="4486931"/>
            <a:ext cx="4995186" cy="17543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–O2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array_bounds.c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 = 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setting a[8] = 42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a[8] = 42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 =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15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7" name="Picture 2" descr="Check marks Free Vector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64" t="9216" r="20072" b="52299"/>
          <a:stretch/>
        </p:blipFill>
        <p:spPr bwMode="auto">
          <a:xfrm>
            <a:off x="6444208" y="2217446"/>
            <a:ext cx="1152128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heck marks Free Vector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91" t="52077" r="37366" b="15359"/>
          <a:stretch/>
        </p:blipFill>
        <p:spPr bwMode="auto">
          <a:xfrm>
            <a:off x="6520849" y="4653136"/>
            <a:ext cx="648072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097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4" grpId="0" animBg="1"/>
      <p:bldP spid="5" grpId="0" animBg="1"/>
    </p:bld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Explanation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Aggressive optimization (Intel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-O2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 smtClean="0"/>
              <a:t> array stored in RAM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 smtClean="0"/>
              <a:t> stored only in CPU register for immediate reuse</a:t>
            </a:r>
          </a:p>
          <a:p>
            <a:pPr lvl="1"/>
            <a:r>
              <a:rPr lang="en-US" dirty="0" smtClean="0"/>
              <a:t>update of memory location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a[8]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no effect on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Looking at assembly code may help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8301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tips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990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tips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Typically, compile without optimizations</a:t>
            </a:r>
          </a:p>
          <a:p>
            <a:pPr lvl="1"/>
            <a:r>
              <a:rPr lang="en-US" dirty="0" smtClean="0"/>
              <a:t>Consistency between source and debugger state</a:t>
            </a:r>
          </a:p>
          <a:p>
            <a:pPr lvl="1"/>
            <a:r>
              <a:rPr lang="en-US" dirty="0" smtClean="0"/>
              <a:t>However, bug may "disappear"</a:t>
            </a:r>
          </a:p>
          <a:p>
            <a:pPr lvl="2"/>
            <a:r>
              <a:rPr lang="en-US" dirty="0" smtClean="0"/>
              <a:t>no variable on stack, data in register</a:t>
            </a:r>
          </a:p>
          <a:p>
            <a:pPr lvl="2"/>
            <a:r>
              <a:rPr lang="en-US" dirty="0" smtClean="0"/>
              <a:t>different data alignment in memory</a:t>
            </a:r>
          </a:p>
          <a:p>
            <a:pPr lvl="2"/>
            <a:r>
              <a:rPr lang="en-US" dirty="0" smtClean="0"/>
              <a:t>timing issues in parallel code (race conditions disappear)</a:t>
            </a:r>
          </a:p>
          <a:p>
            <a:r>
              <a:rPr lang="en-US" dirty="0" smtClean="0"/>
              <a:t>Use a profiler to detect</a:t>
            </a:r>
          </a:p>
          <a:p>
            <a:pPr lvl="1"/>
            <a:r>
              <a:rPr lang="en-US" dirty="0" smtClean="0"/>
              <a:t>Unexpected load imbalance between processes/threads</a:t>
            </a:r>
          </a:p>
          <a:p>
            <a:pPr lvl="1"/>
            <a:r>
              <a:rPr lang="en-US" dirty="0" smtClean="0"/>
              <a:t>Unexpected communication patterns</a:t>
            </a:r>
          </a:p>
          <a:p>
            <a:r>
              <a:rPr lang="en-US" dirty="0" smtClean="0"/>
              <a:t>Use visualization software</a:t>
            </a:r>
          </a:p>
          <a:p>
            <a:pPr lvl="1"/>
            <a:r>
              <a:rPr lang="en-US" dirty="0" smtClean="0"/>
              <a:t>Helps spot anomalies in data structures</a:t>
            </a:r>
          </a:p>
          <a:p>
            <a:r>
              <a:rPr lang="en-US" dirty="0" smtClean="0"/>
              <a:t>Have string representation for objects/data structures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4756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452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 is powerful</a:t>
            </a:r>
          </a:p>
          <a:p>
            <a:pPr lvl="1"/>
            <a:r>
              <a:rPr lang="en-US" dirty="0" smtClean="0"/>
              <a:t>Stepping</a:t>
            </a:r>
          </a:p>
          <a:p>
            <a:pPr lvl="1"/>
            <a:r>
              <a:rPr lang="en-US" dirty="0" err="1" smtClean="0"/>
              <a:t>Watchin</a:t>
            </a:r>
            <a:r>
              <a:rPr lang="nl-BE" dirty="0" smtClean="0"/>
              <a:t>g</a:t>
            </a:r>
          </a:p>
          <a:p>
            <a:pPr lvl="1"/>
            <a:r>
              <a:rPr lang="en-US" dirty="0" smtClean="0"/>
              <a:t>Tracing</a:t>
            </a:r>
          </a:p>
          <a:p>
            <a:r>
              <a:rPr lang="en-US" dirty="0" err="1" smtClean="0"/>
              <a:t>Valgrind</a:t>
            </a:r>
            <a:endParaRPr lang="en-US" dirty="0"/>
          </a:p>
          <a:p>
            <a:pPr lvl="1"/>
            <a:r>
              <a:rPr lang="en-US" dirty="0" smtClean="0"/>
              <a:t>Memory leaks</a:t>
            </a:r>
          </a:p>
          <a:p>
            <a:pPr lvl="1"/>
            <a:r>
              <a:rPr lang="en-US" dirty="0" smtClean="0"/>
              <a:t>Uninitialized variables</a:t>
            </a:r>
          </a:p>
          <a:p>
            <a:pPr lvl="1"/>
            <a:r>
              <a:rPr lang="en-US" dirty="0" smtClean="0"/>
              <a:t>Buffer overruns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73537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tools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Debuggers</a:t>
            </a:r>
          </a:p>
          <a:p>
            <a:pPr lvl="1"/>
            <a:r>
              <a:rPr lang="en-US" dirty="0" smtClean="0"/>
              <a:t>Python: </a:t>
            </a:r>
            <a:r>
              <a:rPr lang="en-US" dirty="0" err="1" smtClean="0"/>
              <a:t>pdb</a:t>
            </a:r>
            <a:endParaRPr lang="en-US" dirty="0" smtClean="0"/>
          </a:p>
          <a:p>
            <a:pPr lvl="1"/>
            <a:r>
              <a:rPr lang="en-US" dirty="0" smtClean="0"/>
              <a:t>To visualize data structures: </a:t>
            </a:r>
            <a:r>
              <a:rPr lang="en-US" dirty="0" err="1" smtClean="0"/>
              <a:t>ddd</a:t>
            </a:r>
            <a:endParaRPr lang="en-US" dirty="0" smtClean="0"/>
          </a:p>
          <a:p>
            <a:pPr lvl="1"/>
            <a:r>
              <a:rPr lang="en-US" dirty="0" smtClean="0"/>
              <a:t>IDEs, e.g., Eclipse</a:t>
            </a:r>
          </a:p>
          <a:p>
            <a:pPr lvl="1"/>
            <a:r>
              <a:rPr lang="en-US" dirty="0" smtClean="0"/>
              <a:t>Parallel debuggers: </a:t>
            </a:r>
            <a:r>
              <a:rPr lang="en-US" dirty="0" err="1" smtClean="0"/>
              <a:t>Allinea</a:t>
            </a:r>
            <a:r>
              <a:rPr lang="en-US" dirty="0" smtClean="0"/>
              <a:t> DDT, </a:t>
            </a:r>
            <a:r>
              <a:rPr lang="en-US" dirty="0" err="1" smtClean="0"/>
              <a:t>RogueWave</a:t>
            </a:r>
            <a:r>
              <a:rPr lang="en-US" dirty="0" smtClean="0"/>
              <a:t> </a:t>
            </a:r>
            <a:r>
              <a:rPr lang="en-US" dirty="0" err="1" smtClean="0"/>
              <a:t>TotalView</a:t>
            </a:r>
            <a:endParaRPr lang="en-US" dirty="0" smtClean="0"/>
          </a:p>
          <a:p>
            <a:r>
              <a:rPr lang="en-US" dirty="0" smtClean="0"/>
              <a:t>MPI tracing tools</a:t>
            </a:r>
          </a:p>
          <a:p>
            <a:pPr lvl="1"/>
            <a:r>
              <a:rPr lang="en-US" dirty="0" smtClean="0"/>
              <a:t>Intel ITAC</a:t>
            </a:r>
          </a:p>
          <a:p>
            <a:pPr lvl="2"/>
            <a:r>
              <a:rPr lang="en-US" dirty="0" smtClean="0"/>
              <a:t>Record MPI events</a:t>
            </a:r>
          </a:p>
          <a:p>
            <a:pPr lvl="2"/>
            <a:r>
              <a:rPr lang="en-US" dirty="0" smtClean="0"/>
              <a:t>Add markers in your own code</a:t>
            </a:r>
          </a:p>
          <a:p>
            <a:pPr lvl="1"/>
            <a:r>
              <a:rPr lang="en-US" dirty="0" smtClean="0"/>
              <a:t>MPE2</a:t>
            </a:r>
          </a:p>
          <a:p>
            <a:r>
              <a:rPr lang="en-US" dirty="0" smtClean="0"/>
              <a:t>Thread checkers</a:t>
            </a:r>
          </a:p>
          <a:p>
            <a:pPr lvl="1"/>
            <a:r>
              <a:rPr lang="en-US" dirty="0" smtClean="0"/>
              <a:t>Intel Inspector</a:t>
            </a:r>
          </a:p>
          <a:p>
            <a:pPr lvl="2"/>
            <a:r>
              <a:rPr lang="en-US" dirty="0" smtClean="0"/>
              <a:t>Detects race conditions</a:t>
            </a:r>
          </a:p>
          <a:p>
            <a:pPr lvl="2"/>
            <a:r>
              <a:rPr lang="en-US" dirty="0" smtClean="0"/>
              <a:t>Detects memory leaks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88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The art of debugging with </a:t>
            </a:r>
            <a:r>
              <a:rPr lang="en-US" i="1" dirty="0" err="1" smtClean="0"/>
              <a:t>gdb</a:t>
            </a:r>
            <a:r>
              <a:rPr lang="en-US" i="1" dirty="0" smtClean="0"/>
              <a:t>, </a:t>
            </a:r>
            <a:r>
              <a:rPr lang="en-US" i="1" dirty="0" err="1" smtClean="0"/>
              <a:t>ddd</a:t>
            </a:r>
            <a:r>
              <a:rPr lang="en-US" i="1" dirty="0" smtClean="0"/>
              <a:t>, and Eclipse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Norman </a:t>
            </a:r>
            <a:r>
              <a:rPr lang="en-US" dirty="0" err="1" smtClean="0"/>
              <a:t>Matloff</a:t>
            </a:r>
            <a:r>
              <a:rPr lang="en-US" dirty="0" smtClean="0"/>
              <a:t> &amp; Peter Jay </a:t>
            </a:r>
            <a:r>
              <a:rPr lang="en-US" dirty="0" err="1" smtClean="0"/>
              <a:t>Salzman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 Starch Press, 2008</a:t>
            </a:r>
          </a:p>
          <a:p>
            <a:r>
              <a:rPr lang="en-US" i="1" dirty="0" smtClean="0"/>
              <a:t>Effective debugging: 66 specific ways to debug software and systems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Diomidis</a:t>
            </a:r>
            <a:r>
              <a:rPr lang="en-US" dirty="0" smtClean="0"/>
              <a:t> </a:t>
            </a:r>
            <a:r>
              <a:rPr lang="en-US" dirty="0" err="1" smtClean="0"/>
              <a:t>Spinellis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Addison-Wesley, 2010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6374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i="1" dirty="0" smtClean="0"/>
              <a:t>Clean code: a handbook of agile software </a:t>
            </a:r>
            <a:r>
              <a:rPr lang="en-US" i="1" dirty="0" err="1" smtClean="0"/>
              <a:t>craftmanship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Robert C. Martin</a:t>
            </a:r>
            <a:br>
              <a:rPr lang="en-US" dirty="0" smtClean="0"/>
            </a:br>
            <a:r>
              <a:rPr lang="en-US" dirty="0" smtClean="0"/>
              <a:t>Prentice Hall, 2008</a:t>
            </a:r>
          </a:p>
          <a:p>
            <a:r>
              <a:rPr lang="en-US" i="1" dirty="0" smtClean="0"/>
              <a:t>Design patterns: elements of reusable object-oriented software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Erich Gamma, Richard Helm, Ralph Johnson, John </a:t>
            </a:r>
            <a:r>
              <a:rPr lang="en-US" dirty="0" err="1" smtClean="0"/>
              <a:t>Vlissides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Addison-Wesley, 1994</a:t>
            </a:r>
          </a:p>
          <a:p>
            <a:r>
              <a:rPr lang="en-US" i="1" dirty="0" smtClean="0"/>
              <a:t>Refactoring: improving the design of existing code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Martin Fowler</a:t>
            </a:r>
            <a:br>
              <a:rPr lang="en-US" dirty="0" smtClean="0"/>
            </a:br>
            <a:r>
              <a:rPr lang="en-US" dirty="0" smtClean="0"/>
              <a:t>Addison-Wesley, 1999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0064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Allinea</a:t>
            </a:r>
            <a:r>
              <a:rPr lang="en-US" dirty="0" smtClean="0"/>
              <a:t> DDT: demo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6017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0550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Comments</a:t>
            </a:r>
          </a:p>
          <a:p>
            <a:pPr lvl="1"/>
            <a:r>
              <a:rPr lang="en-US" dirty="0" smtClean="0"/>
              <a:t>if you had to think about it, comment</a:t>
            </a:r>
          </a:p>
          <a:p>
            <a:pPr lvl="1"/>
            <a:r>
              <a:rPr lang="en-US" dirty="0" smtClean="0"/>
              <a:t>never a substitute for clear code!</a:t>
            </a:r>
          </a:p>
          <a:p>
            <a:r>
              <a:rPr lang="en-US" dirty="0" smtClean="0"/>
              <a:t>Comments as to-do lists</a:t>
            </a:r>
          </a:p>
          <a:p>
            <a:pPr lvl="1"/>
            <a:r>
              <a:rPr lang="en-US" dirty="0" smtClean="0"/>
              <a:t>follow convention, editors support that, e.g.,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 TODO: implement check */</a:t>
            </a:r>
          </a:p>
          <a:p>
            <a:pPr lvl="1"/>
            <a:r>
              <a:rPr lang="en-US" dirty="0" smtClean="0"/>
              <a:t>better: issue in version control system</a:t>
            </a:r>
          </a:p>
          <a:p>
            <a:r>
              <a:rPr lang="en-US" dirty="0" smtClean="0"/>
              <a:t>Inaccurate comments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waste of time + bugs</a:t>
            </a:r>
          </a:p>
          <a:p>
            <a:pPr lvl="1"/>
            <a:r>
              <a:rPr lang="en-US" i="1" dirty="0" smtClean="0">
                <a:solidFill>
                  <a:srgbClr val="C00000"/>
                </a:solidFill>
              </a:rPr>
              <a:t>keep comments up to date!</a:t>
            </a:r>
          </a:p>
          <a:p>
            <a:r>
              <a:rPr lang="en-US" dirty="0" smtClean="0"/>
              <a:t>Comments </a:t>
            </a:r>
            <a:r>
              <a:rPr lang="en-US" dirty="0" smtClean="0">
                <a:sym typeface="Symbol" panose="05050102010706020507" pitchFamily="18" charset="2"/>
              </a:rPr>
              <a:t></a:t>
            </a:r>
            <a:r>
              <a:rPr lang="en-US" dirty="0" smtClean="0"/>
              <a:t> documentation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985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Things to document</a:t>
            </a:r>
          </a:p>
          <a:p>
            <a:pPr lvl="1"/>
            <a:r>
              <a:rPr lang="en-US" dirty="0" smtClean="0"/>
              <a:t>Application Programming Interface (API)</a:t>
            </a:r>
          </a:p>
          <a:p>
            <a:pPr lvl="2"/>
            <a:r>
              <a:rPr lang="en-US" dirty="0" smtClean="0"/>
              <a:t>modules: content, overall functionality</a:t>
            </a:r>
          </a:p>
          <a:p>
            <a:pPr lvl="2"/>
            <a:r>
              <a:rPr lang="en-US" dirty="0" smtClean="0"/>
              <a:t>classes/user defined types</a:t>
            </a:r>
          </a:p>
          <a:p>
            <a:pPr lvl="2"/>
            <a:r>
              <a:rPr lang="en-US" dirty="0" smtClean="0"/>
              <a:t>methods/functions</a:t>
            </a:r>
          </a:p>
          <a:p>
            <a:pPr lvl="2"/>
            <a:r>
              <a:rPr lang="en-US" dirty="0" smtClean="0"/>
              <a:t>constants: semantics, units</a:t>
            </a:r>
          </a:p>
          <a:p>
            <a:pPr lvl="1"/>
            <a:r>
              <a:rPr lang="en-US" dirty="0"/>
              <a:t>user </a:t>
            </a:r>
            <a:r>
              <a:rPr lang="en-US" dirty="0" smtClean="0"/>
              <a:t>interface</a:t>
            </a:r>
          </a:p>
          <a:p>
            <a:r>
              <a:rPr lang="en-US" dirty="0" smtClean="0"/>
              <a:t>Tools</a:t>
            </a:r>
          </a:p>
          <a:p>
            <a:pPr lvl="1"/>
            <a:r>
              <a:rPr lang="en-US" dirty="0" smtClean="0"/>
              <a:t>API for (almost) any language: </a:t>
            </a:r>
            <a:r>
              <a:rPr lang="en-US" dirty="0" err="1" smtClean="0"/>
              <a:t>doxygen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>
                <a:hlinkClick r:id="rId2"/>
              </a:rPr>
              <a:t>http://www.stack.nl/~dimitri/doxygen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For Python API in addition: </a:t>
            </a:r>
            <a:r>
              <a:rPr lang="en-US" dirty="0" err="1" smtClean="0"/>
              <a:t>docstring</a:t>
            </a:r>
            <a:endParaRPr lang="en-US" dirty="0" smtClean="0"/>
          </a:p>
          <a:p>
            <a:pPr lvl="1"/>
            <a:r>
              <a:rPr lang="en-US" dirty="0"/>
              <a:t>user interface: </a:t>
            </a:r>
            <a:r>
              <a:rPr lang="en-US" dirty="0" err="1"/>
              <a:t>mkdocs</a:t>
            </a:r>
            <a:endParaRPr lang="en-US" dirty="0" smtClean="0"/>
          </a:p>
          <a:p>
            <a:r>
              <a:rPr lang="en-US" dirty="0" smtClean="0"/>
              <a:t>Bad documentation worse than no documentation</a:t>
            </a:r>
          </a:p>
          <a:p>
            <a:pPr lvl="1"/>
            <a:r>
              <a:rPr lang="en-US" i="1" dirty="0" smtClean="0">
                <a:solidFill>
                  <a:srgbClr val="C00000"/>
                </a:solidFill>
              </a:rPr>
              <a:t>keep documentation up to date!</a:t>
            </a:r>
            <a:endParaRPr lang="en-US" i="1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97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Development process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Version Control System, e.g., </a:t>
            </a:r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en-US" dirty="0" smtClean="0"/>
              <a:t>concurrent development</a:t>
            </a:r>
          </a:p>
          <a:p>
            <a:pPr lvl="1"/>
            <a:r>
              <a:rPr lang="en-US" dirty="0" smtClean="0"/>
              <a:t>documentation of changes</a:t>
            </a:r>
          </a:p>
          <a:p>
            <a:r>
              <a:rPr lang="en-US" dirty="0" smtClean="0"/>
              <a:t>Online services</a:t>
            </a:r>
          </a:p>
          <a:p>
            <a:pPr lvl="1"/>
            <a:r>
              <a:rPr lang="en-US" dirty="0"/>
              <a:t>issue tracking</a:t>
            </a:r>
          </a:p>
          <a:p>
            <a:pPr lvl="1"/>
            <a:r>
              <a:rPr lang="en-US" dirty="0"/>
              <a:t>"backup"</a:t>
            </a:r>
          </a:p>
          <a:p>
            <a:pPr lvl="1"/>
            <a:r>
              <a:rPr lang="en-US" dirty="0"/>
              <a:t>wiki</a:t>
            </a:r>
          </a:p>
          <a:p>
            <a:pPr lvl="1"/>
            <a:r>
              <a:rPr lang="en-US" dirty="0" smtClean="0"/>
              <a:t>e.g.,</a:t>
            </a:r>
          </a:p>
          <a:p>
            <a:pPr lvl="2"/>
            <a:r>
              <a:rPr lang="en-US" dirty="0" smtClean="0"/>
              <a:t>on premise?</a:t>
            </a:r>
          </a:p>
          <a:p>
            <a:pPr lvl="2"/>
            <a:r>
              <a:rPr lang="en-US" dirty="0"/>
              <a:t>GitHub (</a:t>
            </a:r>
            <a:r>
              <a:rPr lang="en-US" dirty="0">
                <a:hlinkClick r:id="rId2"/>
              </a:rPr>
              <a:t>https://github.com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2"/>
            <a:r>
              <a:rPr lang="en-US" dirty="0" err="1" smtClean="0"/>
              <a:t>GitLab</a:t>
            </a:r>
            <a:r>
              <a:rPr lang="en-US" dirty="0" smtClean="0"/>
              <a:t> (</a:t>
            </a:r>
            <a:r>
              <a:rPr lang="en-US" dirty="0" smtClean="0">
                <a:hlinkClick r:id="rId3"/>
              </a:rPr>
              <a:t>https://gitlab.com/</a:t>
            </a:r>
            <a:r>
              <a:rPr lang="en-US" dirty="0" smtClean="0"/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951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documentation: </a:t>
            </a:r>
            <a:r>
              <a:rPr lang="en-US" dirty="0" err="1" smtClean="0"/>
              <a:t>doxygen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39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Class/module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Documentation on</a:t>
            </a:r>
          </a:p>
          <a:p>
            <a:pPr lvl="1"/>
            <a:r>
              <a:rPr lang="en-US" dirty="0" smtClean="0"/>
              <a:t>purpose</a:t>
            </a:r>
          </a:p>
          <a:p>
            <a:pPr lvl="1"/>
            <a:r>
              <a:rPr lang="en-US" dirty="0" smtClean="0"/>
              <a:t>attributes</a:t>
            </a:r>
          </a:p>
          <a:p>
            <a:pPr lvl="2"/>
            <a:r>
              <a:rPr lang="en-US" dirty="0" smtClean="0"/>
              <a:t>semantics, units</a:t>
            </a:r>
          </a:p>
          <a:p>
            <a:pPr lvl="2"/>
            <a:r>
              <a:rPr lang="en-US" dirty="0" smtClean="0"/>
              <a:t>expectations, i.e., invariants</a:t>
            </a:r>
          </a:p>
          <a:p>
            <a:pPr lvl="1"/>
            <a:r>
              <a:rPr lang="en-US" dirty="0" smtClean="0"/>
              <a:t>methods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2592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module documentation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 entry point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Other module</a:t>
            </a: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29</a:t>
            </a:fld>
            <a:endParaRPr lang="nl-BE"/>
          </a:p>
        </p:txBody>
      </p:sp>
      <p:grpSp>
        <p:nvGrpSpPr>
          <p:cNvPr id="8" name="Group 7"/>
          <p:cNvGrpSpPr/>
          <p:nvPr/>
        </p:nvGrpSpPr>
        <p:grpSpPr>
          <a:xfrm>
            <a:off x="611559" y="2132856"/>
            <a:ext cx="7273145" cy="2462213"/>
            <a:chOff x="611559" y="2276872"/>
            <a:chExt cx="7273145" cy="2462213"/>
          </a:xfrm>
        </p:grpSpPr>
        <p:sp>
          <p:nvSpPr>
            <p:cNvPr id="5" name="TextBox 4"/>
            <p:cNvSpPr txBox="1"/>
            <p:nvPr/>
          </p:nvSpPr>
          <p:spPr>
            <a:xfrm>
              <a:off x="611559" y="2276872"/>
              <a:ext cx="7273145" cy="246221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\file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\brief Declaration of the tree_2k data structures and functions.</a:t>
              </a:r>
            </a:p>
            <a:p>
              <a:endPara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mainpage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tree_2k library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This is a library that implements a tree data structure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to store and query spatial data.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It is similar to a 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quadtree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but works for any specified rank. </a:t>
              </a:r>
            </a:p>
            <a:p>
              <a:r>
                <a:rPr lang="en-US" sz="1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*/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732552" y="4431308"/>
              <a:ext cx="115127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tree_2k.h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11559" y="5071705"/>
            <a:ext cx="7272270" cy="1169551"/>
            <a:chOff x="611559" y="5071705"/>
            <a:chExt cx="7272270" cy="1169551"/>
          </a:xfrm>
        </p:grpSpPr>
        <p:sp>
          <p:nvSpPr>
            <p:cNvPr id="4" name="TextBox 3"/>
            <p:cNvSpPr txBox="1"/>
            <p:nvPr/>
          </p:nvSpPr>
          <p:spPr>
            <a:xfrm>
              <a:off x="611559" y="5071705"/>
              <a:ext cx="7272270" cy="11695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\file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\brief Declaration of the node_2k functions.</a:t>
              </a:r>
            </a:p>
            <a:p>
              <a:r>
                <a:rPr lang="en-US" sz="1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*/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732552" y="5933479"/>
              <a:ext cx="115127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node_2k.h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6732552" y="1967093"/>
            <a:ext cx="165910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doxygen</a:t>
            </a:r>
            <a:r>
              <a:rPr lang="en-US" dirty="0" smtClean="0"/>
              <a:t> format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349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63419" y="2060848"/>
            <a:ext cx="630044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/>
              <a:t>What the most used</a:t>
            </a:r>
            <a:br>
              <a:rPr lang="en-US" sz="4400" dirty="0" smtClean="0"/>
            </a:br>
            <a:r>
              <a:rPr lang="en-US" sz="4400" dirty="0" smtClean="0"/>
              <a:t>language in programming?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3545591" y="4099719"/>
            <a:ext cx="21360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>
                <a:solidFill>
                  <a:srgbClr val="C00000"/>
                </a:solidFill>
                <a:latin typeface="Brush Script MT" panose="03060802040406070304" pitchFamily="66" charset="0"/>
              </a:rPr>
              <a:t>Profanity!</a:t>
            </a:r>
            <a:endParaRPr lang="en-US" sz="4400" dirty="0">
              <a:solidFill>
                <a:srgbClr val="C00000"/>
              </a:solidFill>
              <a:latin typeface="Brush Script MT" panose="03060802040406070304" pitchFamily="66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12186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Function/method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Documentation on</a:t>
            </a:r>
          </a:p>
          <a:p>
            <a:pPr lvl="1"/>
            <a:r>
              <a:rPr lang="en-US" dirty="0" smtClean="0"/>
              <a:t>purpose</a:t>
            </a:r>
          </a:p>
          <a:p>
            <a:pPr lvl="1"/>
            <a:r>
              <a:rPr lang="en-US" dirty="0" smtClean="0"/>
              <a:t>arguments</a:t>
            </a:r>
          </a:p>
          <a:p>
            <a:pPr lvl="2"/>
            <a:r>
              <a:rPr lang="en-US" dirty="0" smtClean="0"/>
              <a:t>semantics, units</a:t>
            </a:r>
          </a:p>
          <a:p>
            <a:pPr lvl="2"/>
            <a:r>
              <a:rPr lang="en-US" dirty="0" smtClean="0"/>
              <a:t>expectations, i.e., preconditions</a:t>
            </a:r>
          </a:p>
          <a:p>
            <a:pPr lvl="1"/>
            <a:r>
              <a:rPr lang="en-US" dirty="0" smtClean="0"/>
              <a:t>return value</a:t>
            </a:r>
          </a:p>
          <a:p>
            <a:pPr lvl="2"/>
            <a:r>
              <a:rPr lang="en-US" dirty="0" smtClean="0"/>
              <a:t>semantics, units</a:t>
            </a:r>
          </a:p>
          <a:p>
            <a:pPr lvl="2"/>
            <a:r>
              <a:rPr lang="en-US" dirty="0" smtClean="0"/>
              <a:t>guarantees, i.e., </a:t>
            </a:r>
            <a:r>
              <a:rPr lang="en-US" dirty="0" err="1" smtClean="0"/>
              <a:t>postconditions</a:t>
            </a:r>
            <a:endParaRPr lang="en-US" dirty="0" smtClean="0"/>
          </a:p>
          <a:p>
            <a:pPr lvl="1"/>
            <a:r>
              <a:rPr lang="en-US" dirty="0" smtClean="0"/>
              <a:t>error conditions, i.e., exceptions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146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function documentation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31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5364088" y="5877272"/>
            <a:ext cx="165910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doxygen</a:t>
            </a:r>
            <a:r>
              <a:rPr lang="en-US" dirty="0" smtClean="0"/>
              <a:t> format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559523" y="1628800"/>
            <a:ext cx="8024954" cy="3970318"/>
            <a:chOff x="559523" y="1628800"/>
            <a:chExt cx="8024954" cy="3970318"/>
          </a:xfrm>
        </p:grpSpPr>
        <p:sp>
          <p:nvSpPr>
            <p:cNvPr id="5" name="TextBox 4"/>
            <p:cNvSpPr txBox="1"/>
            <p:nvPr/>
          </p:nvSpPr>
          <p:spPr>
            <a:xfrm>
              <a:off x="559523" y="1628800"/>
              <a:ext cx="8024954" cy="39703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\brief Node constructor, will allocate the node itself, all data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structures required for a node without points inserted into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it, and initialize all members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param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node Double dereferenced pointer to the node to be allocated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and initialized.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param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tree Address of the tree the node is part off.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param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center An array of size rank containing the </a:t>
              </a:r>
              <a:r>
                <a:rPr lang="en-US" sz="1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coordinates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of the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</a:t>
              </a:r>
              <a:r>
                <a:rPr lang="en-US" sz="1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new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node's center as double precision numbers,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param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extent An array of size rank containing the extent for each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</a:t>
              </a:r>
              <a:r>
                <a:rPr lang="en-US" sz="1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dimension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 the new node as double precision numbers,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\return TREE_2K_SUCCESS if the allocation and initialization succeeded,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 an error code otherwise.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tree_2k_err_t node_2k_alloc(node_2k_t **node, tree_2k_t *tree,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      double *center, double *extent)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{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…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433200" y="5291341"/>
              <a:ext cx="115127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tree_2k.c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6657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defined type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Documentation on</a:t>
            </a:r>
          </a:p>
          <a:p>
            <a:pPr lvl="1"/>
            <a:r>
              <a:rPr lang="en-US" dirty="0" smtClean="0"/>
              <a:t>purpose</a:t>
            </a:r>
          </a:p>
          <a:p>
            <a:pPr lvl="1"/>
            <a:r>
              <a:rPr lang="en-US" dirty="0" smtClean="0"/>
              <a:t>attributes</a:t>
            </a:r>
          </a:p>
          <a:p>
            <a:pPr lvl="2"/>
            <a:r>
              <a:rPr lang="en-US" dirty="0" smtClean="0"/>
              <a:t>semantics, units</a:t>
            </a:r>
          </a:p>
          <a:p>
            <a:pPr lvl="2"/>
            <a:r>
              <a:rPr lang="en-US" dirty="0" smtClean="0"/>
              <a:t>expectations, i.e., invariants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0281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data structure documentation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33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559523" y="1484784"/>
            <a:ext cx="8132354" cy="4832092"/>
            <a:chOff x="559523" y="1484784"/>
            <a:chExt cx="8132354" cy="4832092"/>
          </a:xfrm>
        </p:grpSpPr>
        <p:sp>
          <p:nvSpPr>
            <p:cNvPr id="4" name="TextBox 3"/>
            <p:cNvSpPr txBox="1"/>
            <p:nvPr/>
          </p:nvSpPr>
          <p:spPr>
            <a:xfrm>
              <a:off x="559523" y="1484784"/>
              <a:ext cx="8132354" cy="48320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\brief Data structure for the nodes in the tree.</a:t>
              </a:r>
            </a:p>
            <a:p>
              <a:endPara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This data structure should not be used directly by users of the library.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*/</a:t>
              </a:r>
            </a:p>
            <a:p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typedef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struct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node_2k {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 Tree this node is part of. 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struct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tree_2k *tree;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 Node's bucket, contains the indices of the points 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stored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by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this node, will be NULL is node is split. 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*bucket;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 Number of points in this node, may be zero if the node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has regions. 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nr_points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 The node's center. 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double *center;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 The node's extent. 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double *extent;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 Array containing the node's region nodes, NULL if node is not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split.  Note that only populated regions are non-NULL. 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struct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node_2k **region;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 node_2k_t;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535523" y="6009099"/>
              <a:ext cx="115127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tree_2k.h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5220072" y="6132210"/>
            <a:ext cx="165910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doxygen</a:t>
            </a:r>
            <a:r>
              <a:rPr lang="en-US" dirty="0" smtClean="0"/>
              <a:t> format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248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doxygen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Configuration, start from template, defaults mostly okay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Build documentation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34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539552" y="2780928"/>
            <a:ext cx="7595349" cy="1600438"/>
            <a:chOff x="611559" y="2276872"/>
            <a:chExt cx="7595349" cy="1600438"/>
          </a:xfrm>
        </p:grpSpPr>
        <p:sp>
          <p:nvSpPr>
            <p:cNvPr id="6" name="TextBox 5"/>
            <p:cNvSpPr txBox="1"/>
            <p:nvPr/>
          </p:nvSpPr>
          <p:spPr>
            <a:xfrm>
              <a:off x="611559" y="2276872"/>
              <a:ext cx="7595349" cy="160043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PROJECT_NAME           = "tree_2k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PROJECT_BRIEF          = "Data structure for storing n-dimensional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…"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OUTPUT_DIRECTORY       = ../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doc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840828" y="3569533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doxygen.cfg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39551" y="5139189"/>
            <a:ext cx="7595349" cy="954107"/>
            <a:chOff x="611559" y="2276872"/>
            <a:chExt cx="7595349" cy="954107"/>
          </a:xfrm>
        </p:grpSpPr>
        <p:sp>
          <p:nvSpPr>
            <p:cNvPr id="9" name="TextBox 8"/>
            <p:cNvSpPr txBox="1"/>
            <p:nvPr/>
          </p:nvSpPr>
          <p:spPr>
            <a:xfrm>
              <a:off x="611559" y="2276872"/>
              <a:ext cx="7595349" cy="95410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docs: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$(SRCS)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doxygen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doxygen.cfg</a:t>
              </a:r>
              <a:endPara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163032" y="2923202"/>
              <a:ext cx="10438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7891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 main page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35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959"/>
          <a:stretch/>
        </p:blipFill>
        <p:spPr>
          <a:xfrm>
            <a:off x="514400" y="2132856"/>
            <a:ext cx="8172400" cy="2941882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5796136" y="1984194"/>
            <a:ext cx="2700300" cy="1799623"/>
            <a:chOff x="5796136" y="1984194"/>
            <a:chExt cx="2700300" cy="1799623"/>
          </a:xfrm>
        </p:grpSpPr>
        <p:grpSp>
          <p:nvGrpSpPr>
            <p:cNvPr id="5" name="Group 4"/>
            <p:cNvGrpSpPr/>
            <p:nvPr/>
          </p:nvGrpSpPr>
          <p:grpSpPr>
            <a:xfrm>
              <a:off x="5796136" y="1984194"/>
              <a:ext cx="2052228" cy="1439583"/>
              <a:chOff x="5940152" y="6165304"/>
              <a:chExt cx="2052228" cy="1439583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5940152" y="6165304"/>
                <a:ext cx="119757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searchable</a:t>
                </a:r>
                <a:endParaRPr lang="en-US" dirty="0"/>
              </a:p>
            </p:txBody>
          </p:sp>
          <p:cxnSp>
            <p:nvCxnSpPr>
              <p:cNvPr id="7" name="Straight Arrow Connector 6"/>
              <p:cNvCxnSpPr>
                <a:stCxn id="6" idx="2"/>
                <a:endCxn id="10" idx="0"/>
              </p:cNvCxnSpPr>
              <p:nvPr/>
            </p:nvCxnSpPr>
            <p:spPr>
              <a:xfrm>
                <a:off x="6538938" y="6534636"/>
                <a:ext cx="1453442" cy="107025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ounded Rectangle 9"/>
            <p:cNvSpPr/>
            <p:nvPr/>
          </p:nvSpPr>
          <p:spPr>
            <a:xfrm>
              <a:off x="7200292" y="3423777"/>
              <a:ext cx="1296144" cy="36004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203848" y="5328291"/>
            <a:ext cx="230422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Fully hyperlinked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27489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documentation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36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850"/>
          <a:stretch/>
        </p:blipFill>
        <p:spPr>
          <a:xfrm>
            <a:off x="371366" y="1271166"/>
            <a:ext cx="8401267" cy="5085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869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 documentation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37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266" b="16401"/>
          <a:stretch/>
        </p:blipFill>
        <p:spPr>
          <a:xfrm>
            <a:off x="501557" y="1020366"/>
            <a:ext cx="7454819" cy="573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218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Usage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Examples help convey semantics</a:t>
            </a:r>
          </a:p>
          <a:p>
            <a:pPr lvl="1"/>
            <a:r>
              <a:rPr lang="en-US" dirty="0" smtClean="0"/>
              <a:t>part of good documentation</a:t>
            </a:r>
          </a:p>
          <a:p>
            <a:r>
              <a:rPr lang="en-US" dirty="0" smtClean="0"/>
              <a:t>Can be used as tests</a:t>
            </a:r>
          </a:p>
          <a:p>
            <a:pPr lvl="1"/>
            <a:r>
              <a:rPr lang="en-US" dirty="0" smtClean="0"/>
              <a:t>easily check code integrity after changes</a:t>
            </a:r>
          </a:p>
          <a:p>
            <a:r>
              <a:rPr lang="en-US" dirty="0" smtClean="0"/>
              <a:t>Unit testing</a:t>
            </a:r>
          </a:p>
          <a:p>
            <a:r>
              <a:rPr lang="en-US" dirty="0" smtClean="0"/>
              <a:t>Integration testing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38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5364088" y="4005064"/>
            <a:ext cx="3528392" cy="2232248"/>
            <a:chOff x="4821276" y="3871774"/>
            <a:chExt cx="3528392" cy="2232248"/>
          </a:xfrm>
        </p:grpSpPr>
        <p:sp>
          <p:nvSpPr>
            <p:cNvPr id="6" name="Rounded Rectangle 5"/>
            <p:cNvSpPr/>
            <p:nvPr/>
          </p:nvSpPr>
          <p:spPr>
            <a:xfrm>
              <a:off x="4821276" y="3871774"/>
              <a:ext cx="3528392" cy="2232248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60032" y="3896713"/>
              <a:ext cx="3400290" cy="1938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If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 do anything useful it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will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haunt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 forever after, and if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have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 major success you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get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decades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of hard manual labor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-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meaning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 have to work on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the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manual.</a:t>
              </a:r>
              <a:endParaRPr lang="en-US" sz="2000" dirty="0">
                <a:solidFill>
                  <a:srgbClr val="0070C0"/>
                </a:solidFill>
                <a:latin typeface="Informal Roman" panose="030604020304060B0204" pitchFamily="66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20853" y="5599966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Bjarne </a:t>
              </a:r>
              <a:r>
                <a:rPr lang="en-US" dirty="0" err="1" smtClean="0">
                  <a:solidFill>
                    <a:srgbClr val="0070C0"/>
                  </a:solidFill>
                </a:rPr>
                <a:t>Stroustrup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9842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 documentation: </a:t>
            </a:r>
            <a:r>
              <a:rPr lang="en-US" dirty="0" err="1" smtClean="0"/>
              <a:t>mkdocs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0452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Cambridge University, </a:t>
            </a:r>
            <a:r>
              <a:rPr lang="en-US" i="1" dirty="0" smtClean="0">
                <a:hlinkClick r:id="rId2"/>
              </a:rPr>
              <a:t>Undo</a:t>
            </a:r>
            <a:r>
              <a:rPr lang="en-US" dirty="0" smtClean="0">
                <a:hlinkClick r:id="rId2"/>
              </a:rPr>
              <a:t>, </a:t>
            </a:r>
            <a:r>
              <a:rPr lang="en-US" i="1" dirty="0" err="1" smtClean="0">
                <a:hlinkClick r:id="rId2"/>
              </a:rPr>
              <a:t>RogueWave</a:t>
            </a:r>
            <a:endParaRPr lang="en-US" i="1" dirty="0" smtClean="0"/>
          </a:p>
          <a:p>
            <a:pPr lvl="1"/>
            <a:r>
              <a:rPr lang="en-US" dirty="0" smtClean="0"/>
              <a:t>Estimated annual economic cost of bugs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Estimate developers' time finding + fixing bugs</a:t>
            </a:r>
          </a:p>
          <a:p>
            <a:endParaRPr lang="en-US" dirty="0"/>
          </a:p>
          <a:p>
            <a:r>
              <a:rPr lang="en-US" dirty="0" smtClean="0">
                <a:hlinkClick r:id="rId3"/>
              </a:rPr>
              <a:t>System Science Institute (IBM)</a:t>
            </a:r>
            <a:endParaRPr lang="en-US" dirty="0" smtClean="0"/>
          </a:p>
          <a:p>
            <a:pPr lvl="1"/>
            <a:r>
              <a:rPr lang="en-US" dirty="0" smtClean="0"/>
              <a:t>relative cost of bugs found in Q&amp;A: </a:t>
            </a:r>
            <a:r>
              <a:rPr lang="en-US" dirty="0" smtClean="0">
                <a:sym typeface="Symbol" panose="05050102010706020507" pitchFamily="18" charset="2"/>
              </a:rPr>
              <a:t> </a:t>
            </a:r>
            <a:r>
              <a:rPr lang="en-US" dirty="0" smtClean="0"/>
              <a:t>15 </a:t>
            </a:r>
          </a:p>
          <a:p>
            <a:pPr lvl="1"/>
            <a:r>
              <a:rPr lang="en-US" dirty="0" smtClean="0"/>
              <a:t>relative cost of bugs found in production: </a:t>
            </a:r>
            <a:r>
              <a:rPr lang="en-US" dirty="0" smtClean="0">
                <a:sym typeface="Symbol" panose="05050102010706020507" pitchFamily="18" charset="2"/>
              </a:rPr>
              <a:t> </a:t>
            </a:r>
            <a:r>
              <a:rPr lang="en-US" dirty="0" smtClean="0"/>
              <a:t>100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51831" y="2636912"/>
            <a:ext cx="2683748" cy="58477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US$ 312 billion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99819" y="3673624"/>
            <a:ext cx="987771" cy="58477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50 %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4754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mkdocs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Documentation written in </a:t>
            </a:r>
            <a:r>
              <a:rPr lang="en-US" dirty="0" err="1" smtClean="0"/>
              <a:t>MarkDown</a:t>
            </a:r>
            <a:endParaRPr lang="en-US" dirty="0" smtClean="0"/>
          </a:p>
          <a:p>
            <a:pPr lvl="1"/>
            <a:r>
              <a:rPr lang="en-US" dirty="0" smtClean="0"/>
              <a:t>nice, highlighted rendering of code fragments</a:t>
            </a:r>
          </a:p>
          <a:p>
            <a:r>
              <a:rPr lang="en-US" dirty="0" smtClean="0"/>
              <a:t>Configuration via YAML file</a:t>
            </a:r>
          </a:p>
          <a:p>
            <a:pPr lvl="1"/>
            <a:r>
              <a:rPr lang="en-US" dirty="0" smtClean="0"/>
              <a:t>defines structure of documentation</a:t>
            </a:r>
          </a:p>
          <a:p>
            <a:r>
              <a:rPr lang="en-US" dirty="0" smtClean="0"/>
              <a:t>Good preview via local webserver</a:t>
            </a:r>
          </a:p>
          <a:p>
            <a:r>
              <a:rPr lang="en-US" dirty="0" smtClean="0"/>
              <a:t>Easy to deploy on </a:t>
            </a:r>
            <a:r>
              <a:rPr lang="en-US" dirty="0"/>
              <a:t>Read the Docs (</a:t>
            </a:r>
            <a:r>
              <a:rPr lang="en-US" dirty="0">
                <a:hlinkClick r:id="rId2"/>
              </a:rPr>
              <a:t>https://readthedocs.org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r>
              <a:rPr lang="en-US" dirty="0" smtClean="0"/>
              <a:t>Alternative: </a:t>
            </a:r>
            <a:r>
              <a:rPr lang="en-US" dirty="0" err="1" smtClean="0"/>
              <a:t>AsciiDoc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(</a:t>
            </a:r>
            <a:r>
              <a:rPr lang="en-US" dirty="0">
                <a:hlinkClick r:id="rId3"/>
              </a:rPr>
              <a:t>http://www.methods.co.nz/asciidoc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6645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page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41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424759" y="1979543"/>
            <a:ext cx="8239756" cy="4185761"/>
            <a:chOff x="424759" y="1628800"/>
            <a:chExt cx="8239756" cy="4185761"/>
          </a:xfrm>
        </p:grpSpPr>
        <p:sp>
          <p:nvSpPr>
            <p:cNvPr id="5" name="TextBox 4"/>
            <p:cNvSpPr txBox="1"/>
            <p:nvPr/>
          </p:nvSpPr>
          <p:spPr>
            <a:xfrm>
              <a:off x="424759" y="1628800"/>
              <a:ext cx="8239756" cy="418576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 Monitoring jobs and resuming tasks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Keeping track of the tasks already completed,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successfully 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or not, or tasks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still pending can be somewhat annoying.  Resuming tasks that were not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completed, or that failed requires a level of bookkeeping you may prefer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 avoid.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arange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is designed to help with both issues.</a:t>
              </a:r>
            </a:p>
            <a:p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Note that for this to work, your job should do logging using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[`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alog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`](alog.md)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</a:p>
            <a:p>
              <a:endPara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## Monitoring a running job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Given either the CSV file or the task identifier range for a job, and its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log file as generated by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alog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arange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will provide statistics on the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progress of a running job, or a summary on a completed job.</a:t>
              </a:r>
            </a:p>
            <a:p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If the log file's name is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`bootstrap.pbs.log10493`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and the job was based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on an CSV data file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`data.csv`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a summary can be obtained by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```bash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$ 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arange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--data data.csv  --log bootstrap.pbs.log10493  --summary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```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405837" y="5506784"/>
              <a:ext cx="125867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arrange.md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671473" y="1475487"/>
            <a:ext cx="1934613" cy="504056"/>
            <a:chOff x="4067947" y="3212976"/>
            <a:chExt cx="1934613" cy="504056"/>
          </a:xfrm>
        </p:grpSpPr>
        <p:sp>
          <p:nvSpPr>
            <p:cNvPr id="11" name="TextBox 10"/>
            <p:cNvSpPr txBox="1"/>
            <p:nvPr/>
          </p:nvSpPr>
          <p:spPr>
            <a:xfrm>
              <a:off x="4492403" y="3212976"/>
              <a:ext cx="151015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level 1 header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11" idx="1"/>
            </p:cNvCxnSpPr>
            <p:nvPr/>
          </p:nvCxnSpPr>
          <p:spPr>
            <a:xfrm flipH="1">
              <a:off x="4067947" y="3397642"/>
              <a:ext cx="424456" cy="3193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491880" y="3568367"/>
            <a:ext cx="2020063" cy="504056"/>
            <a:chOff x="3982497" y="3212976"/>
            <a:chExt cx="2020063" cy="504056"/>
          </a:xfrm>
        </p:grpSpPr>
        <p:sp>
          <p:nvSpPr>
            <p:cNvPr id="13" name="TextBox 12"/>
            <p:cNvSpPr txBox="1"/>
            <p:nvPr/>
          </p:nvSpPr>
          <p:spPr>
            <a:xfrm>
              <a:off x="4492403" y="3212976"/>
              <a:ext cx="151015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level 2 header</a:t>
              </a:r>
              <a:endParaRPr lang="en-US" dirty="0"/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3982497" y="3397642"/>
              <a:ext cx="509906" cy="3193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411760" y="3006462"/>
            <a:ext cx="1565516" cy="504056"/>
            <a:chOff x="3982497" y="3212976"/>
            <a:chExt cx="1565516" cy="504056"/>
          </a:xfrm>
        </p:grpSpPr>
        <p:sp>
          <p:nvSpPr>
            <p:cNvPr id="17" name="TextBox 16"/>
            <p:cNvSpPr txBox="1"/>
            <p:nvPr/>
          </p:nvSpPr>
          <p:spPr>
            <a:xfrm>
              <a:off x="4492403" y="3212976"/>
              <a:ext cx="105561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hyperlink</a:t>
              </a:r>
              <a:endParaRPr lang="en-US" dirty="0"/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3982497" y="3397642"/>
              <a:ext cx="509906" cy="3193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2481848" y="2406120"/>
            <a:ext cx="2472366" cy="504056"/>
            <a:chOff x="3982497" y="3212976"/>
            <a:chExt cx="2472366" cy="504056"/>
          </a:xfrm>
        </p:grpSpPr>
        <p:sp>
          <p:nvSpPr>
            <p:cNvPr id="20" name="TextBox 19"/>
            <p:cNvSpPr txBox="1"/>
            <p:nvPr/>
          </p:nvSpPr>
          <p:spPr>
            <a:xfrm>
              <a:off x="4492403" y="3212976"/>
              <a:ext cx="196246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inline code snippet</a:t>
              </a:r>
              <a:endParaRPr lang="en-US" dirty="0"/>
            </a:p>
          </p:txBody>
        </p:sp>
        <p:cxnSp>
          <p:nvCxnSpPr>
            <p:cNvPr id="21" name="Straight Arrow Connector 20"/>
            <p:cNvCxnSpPr>
              <a:stCxn id="20" idx="1"/>
            </p:cNvCxnSpPr>
            <p:nvPr/>
          </p:nvCxnSpPr>
          <p:spPr>
            <a:xfrm flipH="1">
              <a:off x="3982497" y="3397642"/>
              <a:ext cx="509906" cy="3193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1547664" y="5857528"/>
            <a:ext cx="4269288" cy="721116"/>
            <a:chOff x="3882643" y="2861192"/>
            <a:chExt cx="4269288" cy="721116"/>
          </a:xfrm>
        </p:grpSpPr>
        <p:sp>
          <p:nvSpPr>
            <p:cNvPr id="23" name="TextBox 22"/>
            <p:cNvSpPr txBox="1"/>
            <p:nvPr/>
          </p:nvSpPr>
          <p:spPr>
            <a:xfrm>
              <a:off x="4492403" y="3212976"/>
              <a:ext cx="36595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code snippet with syntax highlighting</a:t>
              </a:r>
              <a:endParaRPr lang="en-US" dirty="0"/>
            </a:p>
          </p:txBody>
        </p:sp>
        <p:cxnSp>
          <p:nvCxnSpPr>
            <p:cNvPr id="24" name="Straight Arrow Connector 23"/>
            <p:cNvCxnSpPr>
              <a:stCxn id="23" idx="1"/>
            </p:cNvCxnSpPr>
            <p:nvPr/>
          </p:nvCxnSpPr>
          <p:spPr>
            <a:xfrm flipH="1" flipV="1">
              <a:off x="3882643" y="2861192"/>
              <a:ext cx="609760" cy="53645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69421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more formatting elements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numbered/unnumbered lists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Text formatting</a:t>
            </a:r>
          </a:p>
          <a:p>
            <a:pPr lvl="1"/>
            <a:r>
              <a:rPr lang="en-US" i="1" dirty="0" smtClean="0"/>
              <a:t>italics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_italic text_</a:t>
            </a:r>
          </a:p>
          <a:p>
            <a:pPr lvl="1"/>
            <a:r>
              <a:rPr lang="en-US" b="1" dirty="0" smtClean="0"/>
              <a:t>bold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*bold text*</a:t>
            </a:r>
          </a:p>
          <a:p>
            <a:r>
              <a:rPr lang="en-US" dirty="0" smtClean="0"/>
              <a:t>External link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[the documentation](https://…)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4071558" y="2132990"/>
            <a:ext cx="3084499" cy="138499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Requirements: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 compiler, tested with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GNU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Intel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icc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MPI library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BLAS library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211960" y="3387614"/>
            <a:ext cx="3065689" cy="721116"/>
            <a:chOff x="3882643" y="2861192"/>
            <a:chExt cx="3065689" cy="721116"/>
          </a:xfrm>
        </p:grpSpPr>
        <p:sp>
          <p:nvSpPr>
            <p:cNvPr id="7" name="TextBox 6"/>
            <p:cNvSpPr txBox="1"/>
            <p:nvPr/>
          </p:nvSpPr>
          <p:spPr>
            <a:xfrm>
              <a:off x="4492403" y="3212976"/>
              <a:ext cx="245592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indentation per list level</a:t>
              </a:r>
              <a:endParaRPr lang="en-US" dirty="0"/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 flipV="1">
              <a:off x="3882643" y="2861192"/>
              <a:ext cx="609760" cy="53645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755576" y="2132856"/>
            <a:ext cx="2654894" cy="95410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Build steps: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run `./configure`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run `make`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run `make install`</a:t>
            </a:r>
          </a:p>
        </p:txBody>
      </p:sp>
    </p:spTree>
    <p:extLst>
      <p:ext uri="{BB962C8B-B14F-4D97-AF65-F5344CB8AC3E}">
        <p14:creationId xmlns:p14="http://schemas.microsoft.com/office/powerpoint/2010/main" val="1667405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9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</a:t>
            </a:r>
            <a:endParaRPr lang="en-US" dirty="0"/>
          </a:p>
        </p:txBody>
      </p:sp>
      <p:sp>
        <p:nvSpPr>
          <p:cNvPr id="30" name="Content Placeholder 29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Site definition file in top directory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MarkDown</a:t>
            </a:r>
            <a:r>
              <a:rPr lang="en-US" dirty="0" smtClean="0"/>
              <a:t> files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docs</a:t>
            </a:r>
            <a:r>
              <a:rPr lang="en-US" dirty="0" smtClean="0"/>
              <a:t> subdirectory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43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539552" y="2071604"/>
            <a:ext cx="5447325" cy="2677656"/>
            <a:chOff x="424759" y="1628800"/>
            <a:chExt cx="5447325" cy="2677656"/>
          </a:xfrm>
        </p:grpSpPr>
        <p:sp>
          <p:nvSpPr>
            <p:cNvPr id="6" name="TextBox 5"/>
            <p:cNvSpPr txBox="1"/>
            <p:nvPr/>
          </p:nvSpPr>
          <p:spPr>
            <a:xfrm>
              <a:off x="424759" y="1628800"/>
              <a:ext cx="5447325" cy="26776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site_name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atools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(Job array tools) documentation</a:t>
              </a:r>
            </a:p>
            <a:p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site_description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atools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is a set of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utilities…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site_author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Geert Jan Bex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pages: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 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Introduction and motivation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'index.md'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What are job arrays?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'job_arrays.md'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Getting your parameters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'aenv.md'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Change log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'changes.md'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Contact and support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'contact.md'</a:t>
              </a:r>
            </a:p>
            <a:p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site_dir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html_docs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atools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theme: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readthedocs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613406" y="3998679"/>
              <a:ext cx="125867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mkdocs.yml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122703" y="2060848"/>
            <a:ext cx="2863788" cy="678515"/>
            <a:chOff x="6007910" y="1958396"/>
            <a:chExt cx="2863788" cy="678515"/>
          </a:xfrm>
        </p:grpSpPr>
        <p:grpSp>
          <p:nvGrpSpPr>
            <p:cNvPr id="8" name="Group 7"/>
            <p:cNvGrpSpPr/>
            <p:nvPr/>
          </p:nvGrpSpPr>
          <p:grpSpPr>
            <a:xfrm>
              <a:off x="6215846" y="1958396"/>
              <a:ext cx="2655852" cy="369332"/>
              <a:chOff x="4067803" y="3212976"/>
              <a:chExt cx="2655852" cy="369332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4492403" y="3212976"/>
                <a:ext cx="223125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site meta-information</a:t>
                </a:r>
                <a:endParaRPr lang="en-US" dirty="0"/>
              </a:p>
            </p:txBody>
          </p:sp>
          <p:cxnSp>
            <p:nvCxnSpPr>
              <p:cNvPr id="10" name="Straight Arrow Connector 9"/>
              <p:cNvCxnSpPr>
                <a:stCxn id="9" idx="1"/>
              </p:cNvCxnSpPr>
              <p:nvPr/>
            </p:nvCxnSpPr>
            <p:spPr>
              <a:xfrm flipH="1">
                <a:off x="4067803" y="3397642"/>
                <a:ext cx="424600" cy="18466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Right Brace 10"/>
            <p:cNvSpPr/>
            <p:nvPr/>
          </p:nvSpPr>
          <p:spPr>
            <a:xfrm>
              <a:off x="6007910" y="2016542"/>
              <a:ext cx="148266" cy="620369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122703" y="2790063"/>
            <a:ext cx="2057863" cy="1307062"/>
            <a:chOff x="6007910" y="2016542"/>
            <a:chExt cx="2057863" cy="1307062"/>
          </a:xfrm>
        </p:grpSpPr>
        <p:grpSp>
          <p:nvGrpSpPr>
            <p:cNvPr id="15" name="Group 14"/>
            <p:cNvGrpSpPr/>
            <p:nvPr/>
          </p:nvGrpSpPr>
          <p:grpSpPr>
            <a:xfrm>
              <a:off x="6215846" y="2243484"/>
              <a:ext cx="1849927" cy="646331"/>
              <a:chOff x="4067803" y="3498064"/>
              <a:chExt cx="1849927" cy="646331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4492403" y="3498064"/>
                <a:ext cx="1425327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site structure</a:t>
                </a:r>
              </a:p>
              <a:p>
                <a:r>
                  <a:rPr lang="en-US" dirty="0" smtClean="0"/>
                  <a:t>definition</a:t>
                </a:r>
                <a:endParaRPr lang="en-US" dirty="0"/>
              </a:p>
            </p:txBody>
          </p:sp>
          <p:cxnSp>
            <p:nvCxnSpPr>
              <p:cNvPr id="18" name="Straight Arrow Connector 17"/>
              <p:cNvCxnSpPr>
                <a:stCxn id="17" idx="1"/>
              </p:cNvCxnSpPr>
              <p:nvPr/>
            </p:nvCxnSpPr>
            <p:spPr>
              <a:xfrm flipH="1">
                <a:off x="4067803" y="3821230"/>
                <a:ext cx="424600" cy="4616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Right Brace 15"/>
            <p:cNvSpPr/>
            <p:nvPr/>
          </p:nvSpPr>
          <p:spPr>
            <a:xfrm>
              <a:off x="6007910" y="2016542"/>
              <a:ext cx="148266" cy="1307062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224854" y="4661756"/>
            <a:ext cx="2021779" cy="621104"/>
            <a:chOff x="971600" y="4569695"/>
            <a:chExt cx="2021779" cy="621104"/>
          </a:xfrm>
        </p:grpSpPr>
        <p:sp>
          <p:nvSpPr>
            <p:cNvPr id="19" name="TextBox 18"/>
            <p:cNvSpPr txBox="1"/>
            <p:nvPr/>
          </p:nvSpPr>
          <p:spPr>
            <a:xfrm>
              <a:off x="1403648" y="4821467"/>
              <a:ext cx="158973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rendering style</a:t>
              </a:r>
              <a:endParaRPr lang="en-US" dirty="0"/>
            </a:p>
          </p:txBody>
        </p:sp>
        <p:cxnSp>
          <p:nvCxnSpPr>
            <p:cNvPr id="20" name="Straight Arrow Connector 19"/>
            <p:cNvCxnSpPr>
              <a:stCxn id="19" idx="1"/>
            </p:cNvCxnSpPr>
            <p:nvPr/>
          </p:nvCxnSpPr>
          <p:spPr>
            <a:xfrm flipH="1" flipV="1">
              <a:off x="971600" y="4569695"/>
              <a:ext cx="432048" cy="43643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3124778" y="4441483"/>
            <a:ext cx="2660738" cy="841377"/>
            <a:chOff x="885676" y="4349422"/>
            <a:chExt cx="2660738" cy="841377"/>
          </a:xfrm>
        </p:grpSpPr>
        <p:sp>
          <p:nvSpPr>
            <p:cNvPr id="26" name="TextBox 25"/>
            <p:cNvSpPr txBox="1"/>
            <p:nvPr/>
          </p:nvSpPr>
          <p:spPr>
            <a:xfrm>
              <a:off x="1403648" y="4821467"/>
              <a:ext cx="214276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destination directory</a:t>
              </a:r>
            </a:p>
          </p:txBody>
        </p:sp>
        <p:cxnSp>
          <p:nvCxnSpPr>
            <p:cNvPr id="27" name="Straight Arrow Connector 26"/>
            <p:cNvCxnSpPr>
              <a:stCxn id="26" idx="1"/>
            </p:cNvCxnSpPr>
            <p:nvPr/>
          </p:nvCxnSpPr>
          <p:spPr>
            <a:xfrm flipH="1" flipV="1">
              <a:off x="885676" y="4349422"/>
              <a:ext cx="517972" cy="65671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17497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Building &amp; deploying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Individual build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mkdocs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build</a:t>
            </a:r>
          </a:p>
          <a:p>
            <a:r>
              <a:rPr lang="en-US" dirty="0" smtClean="0"/>
              <a:t>Clean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mkdocs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build --clean</a:t>
            </a:r>
            <a:endParaRPr lang="en-US" dirty="0" smtClean="0"/>
          </a:p>
          <a:p>
            <a:r>
              <a:rPr lang="en-US" dirty="0" smtClean="0"/>
              <a:t>During development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mkdocs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serve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view in web browser</a:t>
            </a:r>
          </a:p>
          <a:p>
            <a:r>
              <a:rPr lang="en-US" dirty="0" smtClean="0"/>
              <a:t>Deployment</a:t>
            </a:r>
          </a:p>
          <a:p>
            <a:pPr lvl="1"/>
            <a:r>
              <a:rPr lang="en-US" dirty="0" smtClean="0"/>
              <a:t>connect Read the Docs to GitHub</a:t>
            </a:r>
          </a:p>
          <a:p>
            <a:pPr lvl="1"/>
            <a:r>
              <a:rPr lang="en-US" dirty="0" smtClean="0"/>
              <a:t>GitHub release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Read the Docs build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71600" y="5949280"/>
            <a:ext cx="662476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Online documentation always in sync with releases!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97294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45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556792"/>
            <a:ext cx="8824862" cy="3885514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210685" y="1392908"/>
            <a:ext cx="3655506" cy="1336794"/>
            <a:chOff x="2618122" y="2087560"/>
            <a:chExt cx="3655506" cy="1336794"/>
          </a:xfrm>
        </p:grpSpPr>
        <p:grpSp>
          <p:nvGrpSpPr>
            <p:cNvPr id="6" name="Group 5"/>
            <p:cNvGrpSpPr/>
            <p:nvPr/>
          </p:nvGrpSpPr>
          <p:grpSpPr>
            <a:xfrm>
              <a:off x="3775081" y="2087560"/>
              <a:ext cx="2498547" cy="760730"/>
              <a:chOff x="3919097" y="6268670"/>
              <a:chExt cx="2498547" cy="760730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5220072" y="6268670"/>
                <a:ext cx="119757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searchable</a:t>
                </a:r>
                <a:endParaRPr lang="en-US" dirty="0"/>
              </a:p>
            </p:txBody>
          </p:sp>
          <p:cxnSp>
            <p:nvCxnSpPr>
              <p:cNvPr id="9" name="Straight Arrow Connector 8"/>
              <p:cNvCxnSpPr>
                <a:stCxn id="8" idx="1"/>
                <a:endCxn id="7" idx="0"/>
              </p:cNvCxnSpPr>
              <p:nvPr/>
            </p:nvCxnSpPr>
            <p:spPr>
              <a:xfrm flipH="1">
                <a:off x="3919097" y="6453336"/>
                <a:ext cx="1300975" cy="57606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Rounded Rectangle 6"/>
            <p:cNvSpPr/>
            <p:nvPr/>
          </p:nvSpPr>
          <p:spPr>
            <a:xfrm>
              <a:off x="2618122" y="2848290"/>
              <a:ext cx="2313918" cy="57606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64034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Compilers &amp; settings, static checkers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051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Compilers: general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Switch on warnings at compile time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Fix code until no more warnings remain</a:t>
            </a:r>
          </a:p>
          <a:p>
            <a:r>
              <a:rPr lang="en-US" dirty="0"/>
              <a:t>Switch compilers</a:t>
            </a:r>
          </a:p>
          <a:p>
            <a:pPr lvl="1"/>
            <a:r>
              <a:rPr lang="en-US" dirty="0"/>
              <a:t>Check whether you get warnings/errors with any compiler you have, fix </a:t>
            </a:r>
            <a:r>
              <a:rPr lang="en-US" dirty="0" smtClean="0"/>
              <a:t>them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Intel </a:t>
            </a:r>
            <a:r>
              <a:rPr lang="en-US" dirty="0" err="1" smtClean="0">
                <a:cs typeface="Courier New" pitchFamily="49" charset="0"/>
              </a:rPr>
              <a:t>icc</a:t>
            </a:r>
            <a:r>
              <a:rPr lang="en-US" dirty="0" smtClean="0">
                <a:cs typeface="Courier New" pitchFamily="49" charset="0"/>
              </a:rPr>
              <a:t>/</a:t>
            </a:r>
            <a:r>
              <a:rPr lang="en-US" dirty="0" err="1" smtClean="0">
                <a:cs typeface="Courier New" pitchFamily="49" charset="0"/>
              </a:rPr>
              <a:t>icpc</a:t>
            </a:r>
            <a:r>
              <a:rPr lang="en-US" dirty="0" smtClean="0">
                <a:cs typeface="Courier New" pitchFamily="49" charset="0"/>
              </a:rPr>
              <a:t> more strict than GNU </a:t>
            </a:r>
            <a:r>
              <a:rPr lang="en-US" dirty="0" err="1" smtClean="0">
                <a:cs typeface="Courier New" pitchFamily="49" charset="0"/>
              </a:rPr>
              <a:t>gcc</a:t>
            </a:r>
            <a:r>
              <a:rPr lang="en-US" dirty="0" smtClean="0">
                <a:cs typeface="Courier New" pitchFamily="49" charset="0"/>
              </a:rPr>
              <a:t>/g++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GNU </a:t>
            </a:r>
            <a:r>
              <a:rPr lang="en-US" dirty="0" err="1" smtClean="0">
                <a:cs typeface="Courier New" pitchFamily="49" charset="0"/>
              </a:rPr>
              <a:t>gfortran</a:t>
            </a:r>
            <a:r>
              <a:rPr lang="en-US" dirty="0" smtClean="0">
                <a:cs typeface="Courier New" pitchFamily="49" charset="0"/>
              </a:rPr>
              <a:t> more strict than Intel </a:t>
            </a:r>
            <a:r>
              <a:rPr lang="en-US" dirty="0" err="1" smtClean="0">
                <a:cs typeface="Courier New" pitchFamily="49" charset="0"/>
              </a:rPr>
              <a:t>ifort</a:t>
            </a:r>
            <a:endParaRPr lang="en-US" dirty="0" smtClean="0">
              <a:cs typeface="Courier New" pitchFamily="49" charset="0"/>
            </a:endParaRPr>
          </a:p>
          <a:p>
            <a:r>
              <a:rPr lang="en-US" dirty="0" smtClean="0"/>
              <a:t>Compile with debugging information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-g2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>
                <a:cs typeface="Courier New" pitchFamily="49" charset="0"/>
              </a:rPr>
              <a:t>No runtime overhead!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4305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 paranoid, or </a:t>
            </a:r>
            <a:r>
              <a:rPr lang="en-US" i="1" dirty="0" smtClean="0"/>
              <a:t>die!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79302"/>
            <a:ext cx="8229600" cy="3846861"/>
          </a:xfrm>
        </p:spPr>
        <p:txBody>
          <a:bodyPr/>
          <a:lstStyle/>
          <a:p>
            <a:r>
              <a:rPr lang="en-US" dirty="0" err="1" smtClean="0"/>
              <a:t>icc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-Wall</a:t>
            </a:r>
          </a:p>
          <a:p>
            <a:pPr lvl="1"/>
            <a:r>
              <a:rPr lang="en-US" dirty="0" smtClean="0"/>
              <a:t>no warnings, very incorrect results</a:t>
            </a:r>
          </a:p>
          <a:p>
            <a:r>
              <a:rPr lang="en-US" dirty="0" err="1" smtClean="0"/>
              <a:t>icc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-Wall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Wremarks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Wchecks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-w3</a:t>
            </a:r>
          </a:p>
          <a:p>
            <a:pPr lvl="1"/>
            <a:r>
              <a:rPr lang="en-US" dirty="0" smtClean="0"/>
              <a:t>relevant, if cryptic warning, still very incorrect results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0997" y="1620089"/>
            <a:ext cx="7960834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static double __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__;</a:t>
            </a:r>
          </a:p>
          <a:p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SQR(a) ((__arg__ = (a)) == 0.0 ? 0.0 : __arg__*__arg__)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5535" y="5012516"/>
            <a:ext cx="7956295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icc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-Wall -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Wremarks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-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Wchecks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-w3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spooky_macro.c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(29): remark #981: operands are evaluated in unspecified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order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a[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SQR(b[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]) + SQR(c[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          ^</a:t>
            </a:r>
          </a:p>
        </p:txBody>
      </p:sp>
      <p:sp>
        <p:nvSpPr>
          <p:cNvPr id="7" name="TextBox 6"/>
          <p:cNvSpPr txBox="1"/>
          <p:nvPr/>
        </p:nvSpPr>
        <p:spPr>
          <a:xfrm rot="19978096">
            <a:off x="4227418" y="1681643"/>
            <a:ext cx="1637628" cy="461665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Bad code!!!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1292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Switching compilers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07315"/>
            <a:ext cx="8229600" cy="3718848"/>
          </a:xfrm>
        </p:spPr>
        <p:txBody>
          <a:bodyPr/>
          <a:lstStyle/>
          <a:p>
            <a:r>
              <a:rPr lang="en-US" dirty="0" smtClean="0"/>
              <a:t>Intel </a:t>
            </a:r>
            <a:r>
              <a:rPr lang="en-US" dirty="0" err="1" smtClean="0"/>
              <a:t>icc</a:t>
            </a:r>
            <a:r>
              <a:rPr lang="en-US" dirty="0" smtClean="0"/>
              <a:t> executable output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GNU </a:t>
            </a:r>
            <a:r>
              <a:rPr lang="en-US" dirty="0" err="1" smtClean="0"/>
              <a:t>gcc</a:t>
            </a:r>
            <a:r>
              <a:rPr lang="en-US" dirty="0" smtClean="0"/>
              <a:t> executable output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90997" y="1620089"/>
            <a:ext cx="7960834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static double __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__;</a:t>
            </a:r>
          </a:p>
          <a:p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SQR(a) ((__arg__ = (a)) == 0.0 ? 0.0 : __arg__*__arg__)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 rot="19978096">
            <a:off x="4227418" y="1681643"/>
            <a:ext cx="1637628" cy="461665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Bad code!!!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5536" y="3204265"/>
            <a:ext cx="7956295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./bad_code_icc.exe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sum = 166581086880546.25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sum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224904286352835.62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0997" y="4868861"/>
            <a:ext cx="7956295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./bad_code_gcc.exe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sum = 166581086880546.25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sum = 166581086880546.25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7584" y="5979647"/>
            <a:ext cx="7248716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 not generalize: Intel compilers are very good!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90677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1962: Mariner 1</a:t>
            </a:r>
          </a:p>
          <a:p>
            <a:pPr lvl="1"/>
            <a:r>
              <a:rPr lang="en-US" dirty="0" smtClean="0"/>
              <a:t>omitted hyphen </a:t>
            </a:r>
            <a:r>
              <a:rPr lang="en-US" dirty="0" smtClean="0">
                <a:sym typeface="Symbol" panose="05050102010706020507" pitchFamily="18" charset="2"/>
              </a:rPr>
              <a:t> incorrect guidance instructions  self-destruct command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US$ 18 million</a:t>
            </a:r>
          </a:p>
          <a:p>
            <a:r>
              <a:rPr lang="en-US" dirty="0" smtClean="0">
                <a:sym typeface="Symbol" panose="05050102010706020507" pitchFamily="18" charset="2"/>
              </a:rPr>
              <a:t>2009: Toyota Lexus recall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bug in anti-lock-break software  four people died  9 million cars recalled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US$ 3 billion</a:t>
            </a:r>
          </a:p>
          <a:p>
            <a:r>
              <a:rPr lang="en-US" dirty="0" smtClean="0">
                <a:sym typeface="Symbol" panose="05050102010706020507" pitchFamily="18" charset="2"/>
              </a:rPr>
              <a:t>2012: Knight's Capital Group trading violations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one server used old code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1 million+ stock orders in 1 hour  disturbance of the market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US$ 440 million</a:t>
            </a:r>
          </a:p>
          <a:p>
            <a:r>
              <a:rPr lang="en-US" dirty="0">
                <a:sym typeface="Symbol" panose="05050102010706020507" pitchFamily="18" charset="2"/>
                <a:hlinkClick r:id="rId2"/>
              </a:rPr>
              <a:t>https://raygun.com/blog/10-costly-software-errors-history</a:t>
            </a:r>
            <a:r>
              <a:rPr lang="en-US" dirty="0" smtClean="0">
                <a:sym typeface="Symbol" panose="05050102010706020507" pitchFamily="18" charset="2"/>
                <a:hlinkClick r:id="rId2"/>
              </a:rPr>
              <a:t>/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0640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C/C++ compiler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At least: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-Wall  -g</a:t>
            </a:r>
          </a:p>
          <a:p>
            <a:r>
              <a:rPr lang="en-US" dirty="0" smtClean="0"/>
              <a:t>More warnings</a:t>
            </a:r>
          </a:p>
          <a:p>
            <a:pPr lvl="1"/>
            <a:r>
              <a:rPr lang="en-US" dirty="0" err="1" smtClean="0"/>
              <a:t>gcc</a:t>
            </a:r>
            <a:r>
              <a:rPr lang="en-US" dirty="0" smtClean="0"/>
              <a:t>/g++: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Wextra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anose="02070309020205020404" pitchFamily="49" charset="0"/>
              </a:rPr>
              <a:t>icc</a:t>
            </a:r>
            <a:r>
              <a:rPr lang="en-US" dirty="0" smtClean="0"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cs typeface="Courier New" panose="02070309020205020404" pitchFamily="49" charset="0"/>
              </a:rPr>
              <a:t>icpc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Wremarks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Wchecks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–w3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Using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dirty="0" smtClean="0"/>
              <a:t> for floating point, </a:t>
            </a:r>
            <a:r>
              <a:rPr lang="en-US" dirty="0" err="1" smtClean="0"/>
              <a:t>gcc</a:t>
            </a:r>
            <a:r>
              <a:rPr lang="en-US" dirty="0" smtClean="0"/>
              <a:t>/g++: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Wfloat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-equal</a:t>
            </a:r>
          </a:p>
          <a:p>
            <a:r>
              <a:rPr lang="en-US" dirty="0" smtClean="0"/>
              <a:t>Local variable shadows other local: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Wshadow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Undefined preprocessor variable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#if</a:t>
            </a:r>
            <a:r>
              <a:rPr lang="en-US" dirty="0" smtClean="0"/>
              <a:t>, </a:t>
            </a:r>
            <a:r>
              <a:rPr lang="en-US" dirty="0" err="1" smtClean="0"/>
              <a:t>gcc</a:t>
            </a:r>
            <a:r>
              <a:rPr lang="en-US" dirty="0" smtClean="0"/>
              <a:t>/g++: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Wundef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Pointer arithmetic depending on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dirty="0" smtClean="0"/>
              <a:t> function pointer or void: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Wpointer-arith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Inappropriate function call cast: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Wbad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-function-cast</a:t>
            </a:r>
          </a:p>
          <a:p>
            <a:r>
              <a:rPr lang="en-US" dirty="0" smtClean="0"/>
              <a:t>Lost type qualifier in cast: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Wcast-qual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incompatible alignment due to cast, </a:t>
            </a:r>
            <a:r>
              <a:rPr lang="en-US" dirty="0" err="1" smtClean="0"/>
              <a:t>gcc</a:t>
            </a:r>
            <a:r>
              <a:rPr lang="en-US" dirty="0" smtClean="0"/>
              <a:t>/g++: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Wcast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-align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8777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Fortran compiler options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At least</a:t>
            </a:r>
          </a:p>
          <a:p>
            <a:pPr lvl="1"/>
            <a:r>
              <a:rPr lang="en-US" dirty="0" err="1" smtClean="0"/>
              <a:t>gfortran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-Wall  -g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/>
              <a:t>ifort</a:t>
            </a:r>
            <a:r>
              <a:rPr lang="en-US" dirty="0" smtClean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-warn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all  -g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More warnings</a:t>
            </a:r>
          </a:p>
          <a:p>
            <a:pPr lvl="1"/>
            <a:r>
              <a:rPr lang="en-US" dirty="0" err="1" smtClean="0">
                <a:cs typeface="Courier New" pitchFamily="49" charset="0"/>
              </a:rPr>
              <a:t>gfortran</a:t>
            </a:r>
            <a:r>
              <a:rPr lang="en-US" dirty="0" smtClean="0">
                <a:cs typeface="Courier New" pitchFamily="49" charset="0"/>
              </a:rPr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Wextra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itchFamily="49" charset="0"/>
              </a:rPr>
              <a:t>ifort</a:t>
            </a:r>
            <a:r>
              <a:rPr lang="en-US" dirty="0" smtClean="0">
                <a:cs typeface="Courier New" pitchFamily="49" charset="0"/>
              </a:rPr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diag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-enable remark</a:t>
            </a:r>
            <a:endParaRPr lang="en-US" dirty="0"/>
          </a:p>
          <a:p>
            <a:r>
              <a:rPr lang="en-US" dirty="0" smtClean="0"/>
              <a:t>Compile with no </a:t>
            </a:r>
            <a:r>
              <a:rPr lang="en-US" dirty="0" err="1" smtClean="0"/>
              <a:t>implicits</a:t>
            </a:r>
            <a:r>
              <a:rPr lang="en-US" dirty="0" smtClean="0"/>
              <a:t> allowed:</a:t>
            </a:r>
          </a:p>
          <a:p>
            <a:pPr lvl="1"/>
            <a:r>
              <a:rPr lang="en-US" dirty="0" err="1">
                <a:cs typeface="Courier New" panose="02070309020205020404" pitchFamily="49" charset="0"/>
              </a:rPr>
              <a:t>gfortran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fimplicit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-none</a:t>
            </a:r>
            <a:endParaRPr lang="en-US" dirty="0" smtClean="0"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implicitnone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While developing, switch on array bound checking at runtime</a:t>
            </a:r>
          </a:p>
          <a:p>
            <a:pPr lvl="1"/>
            <a:r>
              <a:rPr lang="en-US" dirty="0" err="1">
                <a:cs typeface="Courier New" panose="02070309020205020404" pitchFamily="49" charset="0"/>
              </a:rPr>
              <a:t>gfortran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fbounds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-check</a:t>
            </a:r>
            <a:endParaRPr lang="en-US" dirty="0" smtClean="0"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-check bounds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Check for not explicitly initialized variables</a:t>
            </a:r>
          </a:p>
          <a:p>
            <a:pPr lvl="1"/>
            <a:r>
              <a:rPr lang="en-US" dirty="0" err="1">
                <a:cs typeface="Courier New" panose="02070309020205020404" pitchFamily="49" charset="0"/>
              </a:rPr>
              <a:t>gfortran</a:t>
            </a:r>
            <a:r>
              <a:rPr lang="en-US" dirty="0">
                <a:cs typeface="Courier New" panose="02070309020205020404" pitchFamily="49" charset="0"/>
              </a:rPr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-integer=-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  <a:r>
              <a:rPr lang="en-US" dirty="0" smtClean="0"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-real=nan</a:t>
            </a:r>
            <a:endParaRPr lang="en-US" dirty="0" smtClean="0"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-check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uninit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cs typeface="Courier New" panose="02070309020205020404" pitchFamily="49" charset="0"/>
            </a:endParaRPr>
          </a:p>
          <a:p>
            <a:pPr lvl="1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4960011" y="4509120"/>
            <a:ext cx="37267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incurs performance penalty!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51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4788024" y="5591881"/>
            <a:ext cx="3219862" cy="514652"/>
            <a:chOff x="2843808" y="3706436"/>
            <a:chExt cx="3219862" cy="514652"/>
          </a:xfrm>
        </p:grpSpPr>
        <p:cxnSp>
          <p:nvCxnSpPr>
            <p:cNvPr id="9" name="Straight Arrow Connector 8"/>
            <p:cNvCxnSpPr/>
            <p:nvPr/>
          </p:nvCxnSpPr>
          <p:spPr>
            <a:xfrm flipH="1" flipV="1">
              <a:off x="2843808" y="3706436"/>
              <a:ext cx="432048" cy="29862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278781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pick value that makes sense</a:t>
              </a:r>
              <a:endParaRPr lang="en-US" dirty="0"/>
            </a:p>
          </p:txBody>
        </p:sp>
      </p:grpSp>
      <p:cxnSp>
        <p:nvCxnSpPr>
          <p:cNvPr id="8" name="Straight Arrow Connector 7"/>
          <p:cNvCxnSpPr>
            <a:stCxn id="4" idx="1"/>
          </p:cNvCxnSpPr>
          <p:nvPr/>
        </p:nvCxnSpPr>
        <p:spPr>
          <a:xfrm flipH="1" flipV="1">
            <a:off x="4355976" y="4739952"/>
            <a:ext cx="604035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9595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Optimizations may alter numerical results: round off</a:t>
            </a:r>
          </a:p>
          <a:p>
            <a:r>
              <a:rPr lang="en-US" dirty="0" smtClean="0"/>
              <a:t>Compilers</a:t>
            </a:r>
          </a:p>
          <a:p>
            <a:pPr lvl="1"/>
            <a:r>
              <a:rPr lang="en-US" dirty="0" smtClean="0"/>
              <a:t>GCC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-O2</a:t>
            </a:r>
            <a:r>
              <a:rPr lang="en-US" dirty="0" smtClean="0"/>
              <a:t>: faithful to source</a:t>
            </a:r>
          </a:p>
          <a:p>
            <a:pPr lvl="1"/>
            <a:r>
              <a:rPr lang="en-US" dirty="0" smtClean="0"/>
              <a:t>Intel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-O2</a:t>
            </a:r>
            <a:r>
              <a:rPr lang="en-US" dirty="0" smtClean="0"/>
              <a:t>: optimizations may rearrange expressions</a:t>
            </a:r>
          </a:p>
          <a:p>
            <a:pPr lvl="2"/>
            <a:r>
              <a:rPr lang="en-US" dirty="0" smtClean="0"/>
              <a:t>to avoid: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-model source</a:t>
            </a:r>
            <a:r>
              <a:rPr lang="en-US" dirty="0" smtClean="0"/>
              <a:t> (performance impact) or even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-model precise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5864553"/>
            <a:ext cx="484049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However, revise your algorithm!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0848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BE" dirty="0" smtClean="0"/>
              <a:t>GCC documentation</a:t>
            </a:r>
            <a:br>
              <a:rPr lang="en-BE" dirty="0" smtClean="0"/>
            </a:br>
            <a:r>
              <a:rPr lang="en-US" sz="1400" dirty="0" smtClean="0">
                <a:hlinkClick r:id="rId2"/>
              </a:rPr>
              <a:t>https</a:t>
            </a:r>
            <a:r>
              <a:rPr lang="en-US" sz="1400" dirty="0">
                <a:hlinkClick r:id="rId2"/>
              </a:rPr>
              <a:t>://gcc.gnu.org/onlinedocs/gcc-7.3.0/gcc</a:t>
            </a:r>
            <a:r>
              <a:rPr lang="en-US" sz="1400" dirty="0" smtClean="0">
                <a:hlinkClick r:id="rId2"/>
              </a:rPr>
              <a:t>/</a:t>
            </a:r>
            <a:endParaRPr lang="en-BE" sz="3600" dirty="0" smtClean="0"/>
          </a:p>
          <a:p>
            <a:r>
              <a:rPr lang="en-BE" dirty="0" smtClean="0"/>
              <a:t>Intel C/C++ compiler documentation</a:t>
            </a:r>
            <a:br>
              <a:rPr lang="en-BE" dirty="0" smtClean="0"/>
            </a:br>
            <a:r>
              <a:rPr lang="en-US" sz="1400" dirty="0">
                <a:hlinkClick r:id="rId3"/>
              </a:rPr>
              <a:t>https://</a:t>
            </a:r>
            <a:r>
              <a:rPr lang="en-US" sz="1400" dirty="0" smtClean="0">
                <a:hlinkClick r:id="rId3"/>
              </a:rPr>
              <a:t>software.intel.com/en-us/cpp-compiler-18.0-developer-guide-and-reference-compiler-options</a:t>
            </a:r>
            <a:r>
              <a:rPr lang="en-BE" sz="1400" dirty="0" smtClean="0"/>
              <a:t> </a:t>
            </a:r>
            <a:endParaRPr lang="en-BE" dirty="0" smtClean="0"/>
          </a:p>
          <a:p>
            <a:r>
              <a:rPr lang="en-BE" dirty="0" smtClean="0"/>
              <a:t>Intel Fortran compiler documentation</a:t>
            </a:r>
            <a:br>
              <a:rPr lang="en-BE" dirty="0" smtClean="0"/>
            </a:br>
            <a:r>
              <a:rPr lang="en-US" sz="1400" dirty="0">
                <a:hlinkClick r:id="rId4"/>
              </a:rPr>
              <a:t>https://</a:t>
            </a:r>
            <a:r>
              <a:rPr lang="en-US" sz="1400" dirty="0" smtClean="0">
                <a:hlinkClick r:id="rId4"/>
              </a:rPr>
              <a:t>software.intel.com/en-us/fortran-compiler-18.0-developer-guide-and-reference-compiler-options</a:t>
            </a:r>
            <a:r>
              <a:rPr lang="en-BE" sz="14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2085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analysis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D65314-B0AE-428C-9440-AF3587EB0BBA}" type="slidenum">
              <a:rPr kumimoji="0" lang="nl-B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nl-B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9549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Analyze source code</a:t>
            </a:r>
          </a:p>
          <a:p>
            <a:pPr lvl="1"/>
            <a:r>
              <a:rPr lang="en-US" dirty="0" smtClean="0"/>
              <a:t>syntax</a:t>
            </a:r>
          </a:p>
          <a:p>
            <a:pPr lvl="1"/>
            <a:r>
              <a:rPr lang="en-US" dirty="0" smtClean="0"/>
              <a:t>style</a:t>
            </a:r>
          </a:p>
          <a:p>
            <a:pPr lvl="1"/>
            <a:r>
              <a:rPr lang="en-US" dirty="0" smtClean="0"/>
              <a:t>semantics</a:t>
            </a:r>
          </a:p>
          <a:p>
            <a:r>
              <a:rPr lang="en-US" dirty="0" smtClean="0"/>
              <a:t>Will detect runtime problems</a:t>
            </a:r>
          </a:p>
          <a:p>
            <a:pPr lvl="1"/>
            <a:r>
              <a:rPr lang="en-US" dirty="0" smtClean="0"/>
              <a:t>not all</a:t>
            </a:r>
          </a:p>
          <a:p>
            <a:r>
              <a:rPr lang="en-US" dirty="0" smtClean="0"/>
              <a:t>Some overlap with compiler checks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49929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Cppcheck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Detects (some!)</a:t>
            </a:r>
          </a:p>
          <a:p>
            <a:pPr lvl="1"/>
            <a:r>
              <a:rPr lang="en-US" dirty="0" smtClean="0"/>
              <a:t>memory leaks</a:t>
            </a:r>
          </a:p>
          <a:p>
            <a:pPr lvl="1"/>
            <a:r>
              <a:rPr lang="en-US" dirty="0" smtClean="0"/>
              <a:t>function returning stack array variables</a:t>
            </a:r>
          </a:p>
          <a:p>
            <a:pPr lvl="1"/>
            <a:r>
              <a:rPr lang="en-US" dirty="0" smtClean="0"/>
              <a:t>inappropriate string formatting codes</a:t>
            </a:r>
          </a:p>
          <a:p>
            <a:pPr lvl="1"/>
            <a:r>
              <a:rPr lang="en-US" dirty="0" smtClean="0"/>
              <a:t>variable scope too wide</a:t>
            </a:r>
          </a:p>
          <a:p>
            <a:pPr lvl="1"/>
            <a:r>
              <a:rPr lang="en-US" dirty="0" smtClean="0"/>
              <a:t>uninitialized variables</a:t>
            </a:r>
          </a:p>
          <a:p>
            <a:pPr lvl="1"/>
            <a:r>
              <a:rPr lang="en-US" dirty="0" smtClean="0"/>
              <a:t>unused variables</a:t>
            </a:r>
          </a:p>
          <a:p>
            <a:pPr lvl="1"/>
            <a:r>
              <a:rPr lang="en-US" dirty="0" smtClean="0"/>
              <a:t>unused functions/methods</a:t>
            </a:r>
            <a:endParaRPr lang="en-US" dirty="0"/>
          </a:p>
          <a:p>
            <a:pPr lvl="1"/>
            <a:r>
              <a:rPr lang="en-US" dirty="0" smtClean="0"/>
              <a:t>suspicious arithmetic operations</a:t>
            </a:r>
          </a:p>
          <a:p>
            <a:pPr lvl="1"/>
            <a:r>
              <a:rPr lang="en-US" dirty="0" smtClean="0"/>
              <a:t>control flow problems (logical operand order)</a:t>
            </a:r>
          </a:p>
          <a:p>
            <a:pPr lvl="1"/>
            <a:r>
              <a:rPr lang="en-US" dirty="0" smtClean="0"/>
              <a:t>missing copy constructor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6265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CodeSonar</a:t>
            </a:r>
            <a:r>
              <a:rPr lang="en-US" dirty="0" smtClean="0"/>
              <a:t>: C/C++, commercial</a:t>
            </a:r>
          </a:p>
          <a:p>
            <a:pPr lvl="1"/>
            <a:r>
              <a:rPr lang="en-US" sz="2100" dirty="0" smtClean="0">
                <a:hlinkClick r:id="rId2"/>
              </a:rPr>
              <a:t>https://www.grammatech.com/products/source-code-analysis</a:t>
            </a:r>
            <a:endParaRPr lang="en-US" dirty="0" smtClean="0">
              <a:sym typeface="Symbol" panose="05050102010706020507" pitchFamily="18" charset="2"/>
            </a:endParaRPr>
          </a:p>
          <a:p>
            <a:r>
              <a:rPr lang="en-US" dirty="0" err="1" smtClean="0">
                <a:sym typeface="Symbol" panose="05050102010706020507" pitchFamily="18" charset="2"/>
              </a:rPr>
              <a:t>Cppcheck</a:t>
            </a:r>
            <a:r>
              <a:rPr lang="en-US" dirty="0" smtClean="0">
                <a:sym typeface="Symbol" panose="05050102010706020507" pitchFamily="18" charset="2"/>
              </a:rPr>
              <a:t>: C++, open source</a:t>
            </a:r>
          </a:p>
          <a:p>
            <a:pPr lvl="1"/>
            <a:r>
              <a:rPr lang="en-US" sz="1900" dirty="0">
                <a:sym typeface="Symbol" panose="05050102010706020507" pitchFamily="18" charset="2"/>
                <a:hlinkClick r:id="rId3"/>
              </a:rPr>
              <a:t>https://sourceforge.net/projects/cppcheck/files/cppcheck</a:t>
            </a:r>
            <a:r>
              <a:rPr lang="en-US" sz="1900" dirty="0" smtClean="0">
                <a:sym typeface="Symbol" panose="05050102010706020507" pitchFamily="18" charset="2"/>
                <a:hlinkClick r:id="rId3"/>
              </a:rPr>
              <a:t>/</a:t>
            </a:r>
            <a:r>
              <a:rPr lang="en-US" sz="1900" dirty="0" smtClean="0">
                <a:sym typeface="Symbol" panose="05050102010706020507" pitchFamily="18" charset="2"/>
              </a:rPr>
              <a:t> </a:t>
            </a:r>
            <a:endParaRPr lang="en-US" dirty="0" smtClean="0">
              <a:sym typeface="Symbol" panose="05050102010706020507" pitchFamily="18" charset="2"/>
            </a:endParaRPr>
          </a:p>
          <a:p>
            <a:r>
              <a:rPr lang="en-US" dirty="0" err="1" smtClean="0">
                <a:sym typeface="Symbol" panose="05050102010706020507" pitchFamily="18" charset="2"/>
              </a:rPr>
              <a:t>Pylint</a:t>
            </a:r>
            <a:r>
              <a:rPr lang="en-US" dirty="0" smtClean="0">
                <a:sym typeface="Symbol" panose="05050102010706020507" pitchFamily="18" charset="2"/>
              </a:rPr>
              <a:t>: Python, open source</a:t>
            </a:r>
          </a:p>
          <a:p>
            <a:pPr lvl="1"/>
            <a:r>
              <a:rPr lang="en-US" sz="1800" dirty="0">
                <a:sym typeface="Symbol" panose="05050102010706020507" pitchFamily="18" charset="2"/>
                <a:hlinkClick r:id="rId4"/>
              </a:rPr>
              <a:t>https://www.pylint.org</a:t>
            </a:r>
            <a:r>
              <a:rPr lang="en-US" sz="1800" dirty="0" smtClean="0">
                <a:sym typeface="Symbol" panose="05050102010706020507" pitchFamily="18" charset="2"/>
                <a:hlinkClick r:id="rId4"/>
              </a:rPr>
              <a:t>/</a:t>
            </a:r>
            <a:r>
              <a:rPr lang="en-US" sz="1800" dirty="0" smtClean="0">
                <a:sym typeface="Symbol" panose="05050102010706020507" pitchFamily="18" charset="2"/>
              </a:rPr>
              <a:t> </a:t>
            </a:r>
          </a:p>
          <a:p>
            <a:r>
              <a:rPr lang="en-US" dirty="0" smtClean="0">
                <a:sym typeface="Symbol" panose="05050102010706020507" pitchFamily="18" charset="2"/>
              </a:rPr>
              <a:t>Flake8: </a:t>
            </a:r>
            <a:r>
              <a:rPr lang="en-US" dirty="0">
                <a:sym typeface="Symbol" panose="05050102010706020507" pitchFamily="18" charset="2"/>
              </a:rPr>
              <a:t>Python, open </a:t>
            </a:r>
            <a:r>
              <a:rPr lang="en-US" dirty="0" smtClean="0">
                <a:sym typeface="Symbol" panose="05050102010706020507" pitchFamily="18" charset="2"/>
              </a:rPr>
              <a:t>source</a:t>
            </a:r>
          </a:p>
          <a:p>
            <a:pPr lvl="1"/>
            <a:r>
              <a:rPr lang="en-US" sz="1800" dirty="0">
                <a:sym typeface="Symbol" panose="05050102010706020507" pitchFamily="18" charset="2"/>
                <a:hlinkClick r:id="rId5"/>
              </a:rPr>
              <a:t>http://flake8.pycqa.org/en/latest</a:t>
            </a:r>
            <a:r>
              <a:rPr lang="en-US" sz="1800" dirty="0" smtClean="0">
                <a:sym typeface="Symbol" panose="05050102010706020507" pitchFamily="18" charset="2"/>
                <a:hlinkClick r:id="rId5"/>
              </a:rPr>
              <a:t>/</a:t>
            </a:r>
            <a:r>
              <a:rPr lang="en-US" sz="1800" dirty="0" smtClean="0">
                <a:sym typeface="Symbol" panose="05050102010706020507" pitchFamily="18" charset="2"/>
              </a:rPr>
              <a:t> </a:t>
            </a:r>
          </a:p>
          <a:p>
            <a:r>
              <a:rPr lang="en-US" dirty="0" err="1" smtClean="0">
                <a:sym typeface="Symbol" panose="05050102010706020507" pitchFamily="18" charset="2"/>
              </a:rPr>
              <a:t>ShellCheck</a:t>
            </a:r>
            <a:r>
              <a:rPr lang="en-US" dirty="0" smtClean="0">
                <a:sym typeface="Symbol" panose="05050102010706020507" pitchFamily="18" charset="2"/>
              </a:rPr>
              <a:t>: bash scripts, open source</a:t>
            </a:r>
          </a:p>
          <a:p>
            <a:pPr lvl="1"/>
            <a:r>
              <a:rPr lang="en-US" sz="1800" dirty="0">
                <a:sym typeface="Symbol" panose="05050102010706020507" pitchFamily="18" charset="2"/>
                <a:hlinkClick r:id="rId6"/>
              </a:rPr>
              <a:t>https://</a:t>
            </a:r>
            <a:r>
              <a:rPr lang="en-US" sz="1800" dirty="0" smtClean="0">
                <a:sym typeface="Symbol" panose="05050102010706020507" pitchFamily="18" charset="2"/>
                <a:hlinkClick r:id="rId6"/>
              </a:rPr>
              <a:t>github.com/koalaman/shellcheck</a:t>
            </a:r>
            <a:r>
              <a:rPr lang="en-US" sz="1800" dirty="0" smtClean="0">
                <a:sym typeface="Symbol" panose="05050102010706020507" pitchFamily="18" charset="2"/>
              </a:rPr>
              <a:t> 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D65314-B0AE-428C-9440-AF3587EB0BBA}" type="slidenum">
              <a:rPr kumimoji="0" lang="nl-B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endParaRPr kumimoji="0" lang="nl-B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2074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Defensive programming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201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 warnings &amp;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048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For C, 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err.h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warn(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err(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exit_code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warnx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errx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exit_code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  <a:endParaRPr lang="en-US" dirty="0" smtClean="0"/>
          </a:p>
          <a:p>
            <a:r>
              <a:rPr lang="en-US" dirty="0" smtClean="0"/>
              <a:t>Example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5220072" y="1973602"/>
            <a:ext cx="2814492" cy="735318"/>
            <a:chOff x="6012160" y="2348880"/>
            <a:chExt cx="2814492" cy="735318"/>
          </a:xfrm>
        </p:grpSpPr>
        <p:sp>
          <p:nvSpPr>
            <p:cNvPr id="4" name="Right Brace 3"/>
            <p:cNvSpPr/>
            <p:nvPr/>
          </p:nvSpPr>
          <p:spPr>
            <a:xfrm>
              <a:off x="6012160" y="2348880"/>
              <a:ext cx="144016" cy="72008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228184" y="2376312"/>
              <a:ext cx="259846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append error message</a:t>
              </a:r>
              <a:br>
                <a:rPr lang="en-US" sz="2000" dirty="0" smtClean="0"/>
              </a:br>
              <a:r>
                <a:rPr lang="en-US" sz="2000" dirty="0" smtClean="0"/>
                <a:t>associated with ERRNO</a:t>
              </a:r>
              <a:endParaRPr lang="en-US" sz="20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923928" y="2708920"/>
            <a:ext cx="2710622" cy="504056"/>
            <a:chOff x="3988347" y="3212976"/>
            <a:chExt cx="2710622" cy="504056"/>
          </a:xfrm>
        </p:grpSpPr>
        <p:grpSp>
          <p:nvGrpSpPr>
            <p:cNvPr id="7" name="Group 6"/>
            <p:cNvGrpSpPr/>
            <p:nvPr/>
          </p:nvGrpSpPr>
          <p:grpSpPr>
            <a:xfrm>
              <a:off x="3988347" y="3212976"/>
              <a:ext cx="2710622" cy="369332"/>
              <a:chOff x="2771800" y="3851756"/>
              <a:chExt cx="2710622" cy="369332"/>
            </a:xfrm>
          </p:grpSpPr>
          <p:cxnSp>
            <p:nvCxnSpPr>
              <p:cNvPr id="8" name="Straight Arrow Connector 7"/>
              <p:cNvCxnSpPr/>
              <p:nvPr/>
            </p:nvCxnSpPr>
            <p:spPr>
              <a:xfrm rot="10800000">
                <a:off x="2771800" y="3861048"/>
                <a:ext cx="504056" cy="144016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3275856" y="3851756"/>
                <a:ext cx="2206566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exit code for program</a:t>
                </a:r>
                <a:endParaRPr lang="en-US" dirty="0"/>
              </a:p>
            </p:txBody>
          </p:sp>
        </p:grpSp>
        <p:cxnSp>
          <p:nvCxnSpPr>
            <p:cNvPr id="11" name="Straight Arrow Connector 10"/>
            <p:cNvCxnSpPr>
              <a:stCxn id="9" idx="1"/>
            </p:cNvCxnSpPr>
            <p:nvPr/>
          </p:nvCxnSpPr>
          <p:spPr>
            <a:xfrm rot="10800000" flipV="1">
              <a:off x="4067945" y="3397642"/>
              <a:ext cx="424459" cy="3193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170320" y="3933056"/>
            <a:ext cx="7590539" cy="28007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err.h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("this is warning nr. %d:\n  start", 1);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FILE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if ((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fopen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("non-existing-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file.blabla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", "r")) == NULL)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err(5, "this is error nr. %d", 2);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return EXIT_SUCCESS;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860032" y="3573016"/>
            <a:ext cx="4176464" cy="18158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warnErr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warnErr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 this is warning nr. 1: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start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warnErr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 this is error nr. 2: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No such file or directory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echo $?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44985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Bugs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(non-trivial) code has bugs!</a:t>
            </a:r>
          </a:p>
          <a:p>
            <a:pPr lvl="1"/>
            <a:r>
              <a:rPr lang="en-US" dirty="0" smtClean="0"/>
              <a:t>on average 8/1000 lines of code or </a:t>
            </a:r>
            <a:r>
              <a:rPr lang="en-US" dirty="0" smtClean="0">
                <a:hlinkClick r:id="rId2"/>
              </a:rPr>
              <a:t>worse</a:t>
            </a:r>
            <a:endParaRPr lang="en-US" dirty="0" smtClean="0"/>
          </a:p>
          <a:p>
            <a:r>
              <a:rPr lang="en-US" dirty="0" smtClean="0"/>
              <a:t>First priority: try to avoid them</a:t>
            </a:r>
          </a:p>
          <a:p>
            <a:pPr lvl="1"/>
            <a:r>
              <a:rPr lang="en-US" dirty="0" smtClean="0"/>
              <a:t>Some advice &amp; best practices</a:t>
            </a:r>
          </a:p>
          <a:p>
            <a:pPr lvl="1"/>
            <a:r>
              <a:rPr lang="en-US" dirty="0" smtClean="0"/>
              <a:t>Some techniques</a:t>
            </a:r>
          </a:p>
          <a:p>
            <a:r>
              <a:rPr lang="en-US" dirty="0" smtClean="0"/>
              <a:t>Find bugs: use the right tools</a:t>
            </a:r>
            <a:endParaRPr lang="nl-B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2855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for runtime errors!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Dynamic memory allocation</a:t>
            </a:r>
          </a:p>
          <a:p>
            <a:endParaRPr lang="en-US" dirty="0" smtClean="0"/>
          </a:p>
          <a:p>
            <a:r>
              <a:rPr lang="en-US" dirty="0" smtClean="0"/>
              <a:t>File operations</a:t>
            </a:r>
          </a:p>
          <a:p>
            <a:pPr lvl="1"/>
            <a:r>
              <a:rPr lang="en-US" dirty="0" smtClean="0"/>
              <a:t>open</a:t>
            </a:r>
          </a:p>
          <a:p>
            <a:pPr lvl="1"/>
            <a:r>
              <a:rPr lang="en-US" dirty="0" smtClean="0"/>
              <a:t>read</a:t>
            </a:r>
          </a:p>
          <a:p>
            <a:pPr lvl="1"/>
            <a:r>
              <a:rPr lang="en-US" dirty="0" smtClean="0"/>
              <a:t>write</a:t>
            </a:r>
          </a:p>
          <a:p>
            <a:r>
              <a:rPr lang="en-US" dirty="0" smtClean="0"/>
              <a:t>MPI calls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87624" y="2204864"/>
            <a:ext cx="5245347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((a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(n,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))) == NULL)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errx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(EXIT_FAILURE, "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failed");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26549" y="2996952"/>
            <a:ext cx="5121915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integer :: status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character(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=1024) ::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msg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open(unit=9, file="non-existing.bla", &amp;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status="old", action="read", &amp;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iostat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=status,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iomsg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(status /= 0) then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print *,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msg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stop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if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97885" y="5417929"/>
            <a:ext cx="7590539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call MPI_REDUCE(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partial_sum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sum, 1, MPI_DOUBLE_PRECISION, &amp;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MPI_SUM, 0, MPI_COMM_WORLD, status)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(status /= 0) then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if</a:t>
            </a:r>
          </a:p>
        </p:txBody>
      </p:sp>
      <p:sp>
        <p:nvSpPr>
          <p:cNvPr id="4" name="TextBox 3"/>
          <p:cNvSpPr txBox="1"/>
          <p:nvPr/>
        </p:nvSpPr>
        <p:spPr>
          <a:xfrm rot="-540000">
            <a:off x="2490028" y="5879593"/>
            <a:ext cx="4067011" cy="40011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srgbClr val="C00000">
                <a:alpha val="40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Don't bother: unrecoverable anyway!</a:t>
            </a:r>
            <a:endParaRPr lang="nl-BE" sz="2000" dirty="0">
              <a:solidFill>
                <a:srgbClr val="C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1545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7" grpId="0" uiExpand="1" animBg="1"/>
      <p:bldP spid="8" grpId="0" animBg="1"/>
      <p:bldP spid="4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not go overboard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file for reading</a:t>
            </a:r>
          </a:p>
          <a:p>
            <a:pPr lvl="1"/>
            <a:r>
              <a:rPr lang="en-US" dirty="0" smtClean="0"/>
              <a:t>test whether file exists</a:t>
            </a:r>
          </a:p>
          <a:p>
            <a:pPr lvl="1"/>
            <a:r>
              <a:rPr lang="en-US" dirty="0" smtClean="0"/>
              <a:t>test whether file can be read</a:t>
            </a:r>
          </a:p>
          <a:p>
            <a:pPr lvl="1"/>
            <a:r>
              <a:rPr lang="en-US" dirty="0" smtClean="0"/>
              <a:t>open file, verify success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61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4894389" y="5161137"/>
            <a:ext cx="3317621" cy="1080120"/>
            <a:chOff x="4403585" y="2996953"/>
            <a:chExt cx="3317621" cy="1080120"/>
          </a:xfrm>
        </p:grpSpPr>
        <p:sp>
          <p:nvSpPr>
            <p:cNvPr id="6" name="Rounded Rectangle 5"/>
            <p:cNvSpPr/>
            <p:nvPr/>
          </p:nvSpPr>
          <p:spPr>
            <a:xfrm>
              <a:off x="4403585" y="2996953"/>
              <a:ext cx="3168352" cy="108012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554955" y="3014917"/>
              <a:ext cx="316625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It's easier to ask forgiveness than it is to get permission.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681015" y="3662583"/>
              <a:ext cx="17492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Grace Hopper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403648" y="2245078"/>
            <a:ext cx="3456384" cy="967898"/>
            <a:chOff x="1403648" y="2245078"/>
            <a:chExt cx="3456384" cy="967898"/>
          </a:xfrm>
        </p:grpSpPr>
        <p:cxnSp>
          <p:nvCxnSpPr>
            <p:cNvPr id="10" name="Straight Connector 9"/>
            <p:cNvCxnSpPr/>
            <p:nvPr/>
          </p:nvCxnSpPr>
          <p:spPr>
            <a:xfrm flipV="1">
              <a:off x="1403648" y="2276872"/>
              <a:ext cx="3024336" cy="936104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835696" y="2245078"/>
              <a:ext cx="3024336" cy="936104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1791029" y="3940722"/>
            <a:ext cx="472789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Reason for failure can be figured 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38774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13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>
                <a:cs typeface="Courier New" pitchFamily="49" charset="0"/>
              </a:rPr>
              <a:t>General principles</a:t>
            </a:r>
          </a:p>
          <a:p>
            <a:pPr lvl="1"/>
            <a:r>
              <a:rPr lang="en-US" dirty="0" smtClean="0"/>
              <a:t>Run time check of Boolean condition</a:t>
            </a:r>
          </a:p>
          <a:p>
            <a:pPr lvl="2"/>
            <a:r>
              <a:rPr lang="en-US" dirty="0" smtClean="0"/>
              <a:t>Sanity check</a:t>
            </a:r>
          </a:p>
          <a:p>
            <a:pPr lvl="2"/>
            <a:r>
              <a:rPr lang="en-US" dirty="0" smtClean="0"/>
              <a:t>Pre- and </a:t>
            </a:r>
            <a:r>
              <a:rPr lang="en-US" dirty="0" err="1" smtClean="0"/>
              <a:t>postconditions</a:t>
            </a:r>
            <a:r>
              <a:rPr lang="en-US" dirty="0" smtClean="0"/>
              <a:t> for functions</a:t>
            </a:r>
          </a:p>
          <a:p>
            <a:pPr lvl="2"/>
            <a:r>
              <a:rPr lang="en-US" dirty="0" smtClean="0"/>
              <a:t>Invariants</a:t>
            </a:r>
          </a:p>
          <a:p>
            <a:pPr lvl="1"/>
            <a:r>
              <a:rPr lang="en-US" dirty="0" smtClean="0"/>
              <a:t>Can be switched off when compiling for release/production code</a:t>
            </a:r>
          </a:p>
          <a:p>
            <a:pPr lvl="2"/>
            <a:r>
              <a:rPr lang="en-US" i="1" dirty="0" smtClean="0"/>
              <a:t>Never</a:t>
            </a:r>
            <a:r>
              <a:rPr lang="en-US" dirty="0" smtClean="0"/>
              <a:t> in production code</a:t>
            </a:r>
          </a:p>
          <a:p>
            <a:pPr lvl="2"/>
            <a:r>
              <a:rPr lang="en-US" dirty="0" smtClean="0"/>
              <a:t>Does </a:t>
            </a:r>
            <a:r>
              <a:rPr lang="en-US" i="1" dirty="0" smtClean="0"/>
              <a:t>not</a:t>
            </a:r>
            <a:r>
              <a:rPr lang="en-US" dirty="0" smtClean="0"/>
              <a:t> replace error handling, input validation</a:t>
            </a:r>
          </a:p>
          <a:p>
            <a:pPr lvl="2"/>
            <a:r>
              <a:rPr lang="en-US" dirty="0" smtClean="0"/>
              <a:t>Aid in development, catching bugs</a:t>
            </a:r>
          </a:p>
          <a:p>
            <a:pPr lvl="2"/>
            <a:r>
              <a:rPr lang="en-US" dirty="0" smtClean="0"/>
              <a:t>Incurs performance penalty</a:t>
            </a:r>
          </a:p>
          <a:p>
            <a:pPr lvl="2"/>
            <a:r>
              <a:rPr lang="en-US" dirty="0" smtClean="0"/>
              <a:t>Not really for testing code: use unit testing</a:t>
            </a:r>
          </a:p>
          <a:p>
            <a:r>
              <a:rPr lang="en-US" dirty="0" smtClean="0"/>
              <a:t>Implemented in</a:t>
            </a:r>
          </a:p>
          <a:p>
            <a:pPr lvl="1"/>
            <a:r>
              <a:rPr lang="en-US" dirty="0" smtClean="0"/>
              <a:t>C </a:t>
            </a:r>
            <a:r>
              <a:rPr lang="en-US" dirty="0"/>
              <a:t>standard library: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assert.h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endParaRPr lang="en-US" dirty="0" smtClean="0"/>
          </a:p>
          <a:p>
            <a:pPr lvl="1"/>
            <a:r>
              <a:rPr lang="en-US" dirty="0" smtClean="0"/>
              <a:t>Python 2.7.x, 3.x: part of language specs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5764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Assertions: example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275856" y="2204864"/>
            <a:ext cx="2106870" cy="576064"/>
            <a:chOff x="5724128" y="2204864"/>
            <a:chExt cx="2106870" cy="576064"/>
          </a:xfrm>
        </p:grpSpPr>
        <p:cxnSp>
          <p:nvCxnSpPr>
            <p:cNvPr id="5" name="Straight Arrow Connector 4"/>
            <p:cNvCxnSpPr/>
            <p:nvPr/>
          </p:nvCxnSpPr>
          <p:spPr>
            <a:xfrm rot="10800000" flipV="1">
              <a:off x="5724128" y="2420888"/>
              <a:ext cx="720080" cy="3600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6444208" y="2204864"/>
              <a:ext cx="138679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precondition</a:t>
              </a:r>
              <a:endParaRPr lang="en-US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707904" y="3140968"/>
            <a:ext cx="1727343" cy="576064"/>
            <a:chOff x="5724128" y="2204864"/>
            <a:chExt cx="1727343" cy="576064"/>
          </a:xfrm>
        </p:grpSpPr>
        <p:cxnSp>
          <p:nvCxnSpPr>
            <p:cNvPr id="9" name="Straight Arrow Connector 8"/>
            <p:cNvCxnSpPr/>
            <p:nvPr/>
          </p:nvCxnSpPr>
          <p:spPr>
            <a:xfrm rot="10800000" flipV="1">
              <a:off x="5724128" y="2420888"/>
              <a:ext cx="720080" cy="3600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6444208" y="2204864"/>
              <a:ext cx="100726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invariant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899592" y="1412776"/>
            <a:ext cx="4998484" cy="5022454"/>
            <a:chOff x="899592" y="1412776"/>
            <a:chExt cx="4998484" cy="5022454"/>
          </a:xfrm>
        </p:grpSpPr>
        <p:sp>
          <p:nvSpPr>
            <p:cNvPr id="3" name="TextBox 2"/>
            <p:cNvSpPr txBox="1"/>
            <p:nvPr/>
          </p:nvSpPr>
          <p:spPr>
            <a:xfrm>
              <a:off x="899592" y="1412776"/>
              <a:ext cx="4998484" cy="501675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assert.h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(long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assert(n &gt;= 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long f =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 ; n &gt; 1; n--)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f *= n;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assert(f &gt; 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f;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(5) = %ld\n",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(50) = %ld\n",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(50));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(-3) = %ld\n",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(-3));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166170" y="6127453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857065" y="3789040"/>
            <a:ext cx="2731159" cy="821705"/>
            <a:chOff x="3707905" y="3789040"/>
            <a:chExt cx="2731159" cy="821705"/>
          </a:xfrm>
        </p:grpSpPr>
        <p:sp>
          <p:nvSpPr>
            <p:cNvPr id="4" name="TextBox 3"/>
            <p:cNvSpPr txBox="1"/>
            <p:nvPr/>
          </p:nvSpPr>
          <p:spPr>
            <a:xfrm>
              <a:off x="5157623" y="4149080"/>
              <a:ext cx="1281441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invariant</a:t>
              </a:r>
              <a:endParaRPr lang="nl-BE" sz="2400" dirty="0"/>
            </a:p>
          </p:txBody>
        </p:sp>
        <p:cxnSp>
          <p:nvCxnSpPr>
            <p:cNvPr id="14" name="Straight Arrow Connector 13"/>
            <p:cNvCxnSpPr>
              <a:stCxn id="4" idx="1"/>
            </p:cNvCxnSpPr>
            <p:nvPr/>
          </p:nvCxnSpPr>
          <p:spPr>
            <a:xfrm flipH="1" flipV="1">
              <a:off x="3707905" y="3789040"/>
              <a:ext cx="1449718" cy="5908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3491880" y="2210148"/>
            <a:ext cx="3080415" cy="570781"/>
            <a:chOff x="3182638" y="4149080"/>
            <a:chExt cx="3080415" cy="570781"/>
          </a:xfrm>
        </p:grpSpPr>
        <p:sp>
          <p:nvSpPr>
            <p:cNvPr id="17" name="TextBox 16"/>
            <p:cNvSpPr txBox="1"/>
            <p:nvPr/>
          </p:nvSpPr>
          <p:spPr>
            <a:xfrm>
              <a:off x="4478782" y="4149080"/>
              <a:ext cx="1784271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precondition</a:t>
              </a:r>
              <a:endParaRPr lang="nl-BE" sz="2400" dirty="0"/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3182638" y="4379913"/>
              <a:ext cx="1296144" cy="33994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25749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Assertions: running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code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program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68902" y="2348880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-g2  -o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8902" y="4067780"/>
            <a:ext cx="7731490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(5) = 120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assertion "f &gt; 0" failed: file "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", line 10, function: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Aborted (core dumped)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352209" y="3330482"/>
            <a:ext cx="4705157" cy="1322654"/>
            <a:chOff x="2478191" y="4149080"/>
            <a:chExt cx="4705157" cy="1322654"/>
          </a:xfrm>
        </p:grpSpPr>
        <p:sp>
          <p:nvSpPr>
            <p:cNvPr id="7" name="TextBox 6"/>
            <p:cNvSpPr txBox="1"/>
            <p:nvPr/>
          </p:nvSpPr>
          <p:spPr>
            <a:xfrm>
              <a:off x="4729919" y="4149080"/>
              <a:ext cx="2453429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invariant violated!</a:t>
              </a:r>
              <a:endParaRPr lang="nl-BE" sz="2400" dirty="0"/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2478191" y="4379913"/>
              <a:ext cx="2251728" cy="109182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25525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3" grpId="0" animBg="1"/>
      <p:bldP spid="5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Assertions: release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code to skip assertions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program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8902" y="2348880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-O2  -DNDEBUG  -o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8902" y="4067780"/>
            <a:ext cx="5067194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(5) = 120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(50) = 0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(-3) =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92546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Arjen Markus (2013) </a:t>
            </a:r>
            <a:r>
              <a:rPr lang="en-US" i="1" dirty="0" smtClean="0"/>
              <a:t>Exception handling in Fortran</a:t>
            </a:r>
            <a:r>
              <a:rPr lang="en-US" dirty="0" smtClean="0"/>
              <a:t>, Newsletter ACM SIGPLAN Fortran Forum, volume 32, issue 2, p. </a:t>
            </a:r>
            <a:r>
              <a:rPr lang="en-US" dirty="0"/>
              <a:t>7‒13</a:t>
            </a:r>
            <a:br>
              <a:rPr lang="en-US" dirty="0"/>
            </a:b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doi.org/10.1145/2502932.2502933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628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6758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Library to write and handle tests</a:t>
            </a:r>
          </a:p>
          <a:p>
            <a:r>
              <a:rPr lang="en-US" dirty="0" smtClean="0"/>
              <a:t>First write test code, then code to be tested</a:t>
            </a:r>
          </a:p>
          <a:p>
            <a:r>
              <a:rPr lang="en-US" dirty="0" smtClean="0"/>
              <a:t>Implementations of framework</a:t>
            </a:r>
          </a:p>
          <a:p>
            <a:pPr lvl="1"/>
            <a:r>
              <a:rPr lang="en-US" dirty="0" smtClean="0"/>
              <a:t>CUnit for C</a:t>
            </a:r>
          </a:p>
          <a:p>
            <a:pPr lvl="1"/>
            <a:r>
              <a:rPr lang="en-US" dirty="0" err="1" smtClean="0"/>
              <a:t>CppUnit</a:t>
            </a:r>
            <a:r>
              <a:rPr lang="en-US" dirty="0" smtClean="0"/>
              <a:t> for C++</a:t>
            </a:r>
          </a:p>
          <a:p>
            <a:pPr lvl="1"/>
            <a:r>
              <a:rPr lang="en-US" dirty="0" err="1" smtClean="0"/>
              <a:t>pFUnit</a:t>
            </a:r>
            <a:r>
              <a:rPr lang="en-US" dirty="0" smtClean="0"/>
              <a:t> </a:t>
            </a:r>
            <a:r>
              <a:rPr lang="en-US" dirty="0"/>
              <a:t>for Fortran (</a:t>
            </a:r>
            <a:r>
              <a:rPr lang="en-US" dirty="0">
                <a:hlinkClick r:id="rId2"/>
              </a:rPr>
              <a:t>http://nasarb.rubyforge.org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unittest</a:t>
            </a:r>
            <a:r>
              <a:rPr lang="en-US" dirty="0" smtClean="0"/>
              <a:t> in Python standard library</a:t>
            </a:r>
          </a:p>
          <a:p>
            <a:r>
              <a:rPr lang="en-US" dirty="0" smtClean="0"/>
              <a:t>Tests are functions</a:t>
            </a:r>
          </a:p>
          <a:p>
            <a:r>
              <a:rPr lang="en-US" dirty="0" smtClean="0"/>
              <a:t>Tests are organized in test suites</a:t>
            </a:r>
          </a:p>
          <a:p>
            <a:r>
              <a:rPr lang="en-US" dirty="0" smtClean="0"/>
              <a:t>Test suites reside in repository</a:t>
            </a:r>
          </a:p>
          <a:p>
            <a:r>
              <a:rPr lang="en-US" dirty="0" smtClean="0"/>
              <a:t>Easy to run, so run often</a:t>
            </a:r>
          </a:p>
          <a:p>
            <a:r>
              <a:rPr lang="en-US" dirty="0" smtClean="0"/>
              <a:t>Invaluable when modifying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68</a:t>
            </a:fld>
            <a:endParaRPr lang="nl-BE"/>
          </a:p>
        </p:txBody>
      </p:sp>
      <p:grpSp>
        <p:nvGrpSpPr>
          <p:cNvPr id="8" name="Group 7"/>
          <p:cNvGrpSpPr/>
          <p:nvPr/>
        </p:nvGrpSpPr>
        <p:grpSpPr>
          <a:xfrm>
            <a:off x="5364088" y="4005064"/>
            <a:ext cx="3528392" cy="1980559"/>
            <a:chOff x="4821276" y="3871774"/>
            <a:chExt cx="3528392" cy="1980559"/>
          </a:xfrm>
        </p:grpSpPr>
        <p:sp>
          <p:nvSpPr>
            <p:cNvPr id="7" name="Rounded Rectangle 6"/>
            <p:cNvSpPr/>
            <p:nvPr/>
          </p:nvSpPr>
          <p:spPr>
            <a:xfrm>
              <a:off x="4821276" y="3871774"/>
              <a:ext cx="3528392" cy="198055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860032" y="3896713"/>
              <a:ext cx="3457998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"How to test?" is a question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that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cannot be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answered in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general.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"When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to test?" however, does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have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a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general answer: as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early and as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often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as possible.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220853" y="5408069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Bjarne </a:t>
              </a:r>
              <a:r>
                <a:rPr lang="en-US" dirty="0" err="1" smtClean="0">
                  <a:solidFill>
                    <a:srgbClr val="0070C0"/>
                  </a:solidFill>
                </a:rPr>
                <a:t>Stroustrup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378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concerns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Unit test are</a:t>
            </a:r>
          </a:p>
          <a:p>
            <a:pPr lvl="1"/>
            <a:r>
              <a:rPr lang="en-US" dirty="0" smtClean="0"/>
              <a:t>atomic: test a single property</a:t>
            </a:r>
          </a:p>
          <a:p>
            <a:pPr lvl="1"/>
            <a:r>
              <a:rPr lang="en-US" dirty="0" smtClean="0"/>
              <a:t>independent: do not assume order</a:t>
            </a:r>
          </a:p>
          <a:p>
            <a:r>
              <a:rPr lang="en-US" dirty="0" smtClean="0"/>
              <a:t>Test for edge cases, corner cases</a:t>
            </a:r>
          </a:p>
          <a:p>
            <a:r>
              <a:rPr lang="en-US" dirty="0" smtClean="0"/>
              <a:t>Test for failure</a:t>
            </a:r>
          </a:p>
          <a:p>
            <a:pPr lvl="1"/>
            <a:r>
              <a:rPr lang="en-US" dirty="0" smtClean="0"/>
              <a:t>is exception thrown when it should?</a:t>
            </a:r>
          </a:p>
          <a:p>
            <a:r>
              <a:rPr lang="en-US" dirty="0" smtClean="0"/>
              <a:t>Tests should cover complete code base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22911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 bugs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Write sane code!</a:t>
            </a:r>
          </a:p>
          <a:p>
            <a:r>
              <a:rPr lang="en-US" dirty="0" smtClean="0"/>
              <a:t>Document your code, development process</a:t>
            </a:r>
          </a:p>
          <a:p>
            <a:r>
              <a:rPr lang="en-US" dirty="0" smtClean="0"/>
              <a:t>Use tools to detect bugs</a:t>
            </a:r>
          </a:p>
          <a:p>
            <a:r>
              <a:rPr lang="en-US" dirty="0" smtClean="0"/>
              <a:t>Program defensively</a:t>
            </a:r>
          </a:p>
          <a:p>
            <a:r>
              <a:rPr lang="en-US" dirty="0" smtClean="0">
                <a:cs typeface="Courier New" pitchFamily="49" charset="0"/>
              </a:rPr>
              <a:t>Test code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unit testing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integration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5292080" y="4797152"/>
            <a:ext cx="3317621" cy="1296144"/>
            <a:chOff x="4403585" y="2996953"/>
            <a:chExt cx="3317621" cy="1296144"/>
          </a:xfrm>
        </p:grpSpPr>
        <p:sp>
          <p:nvSpPr>
            <p:cNvPr id="6" name="Rounded Rectangle 5"/>
            <p:cNvSpPr/>
            <p:nvPr/>
          </p:nvSpPr>
          <p:spPr>
            <a:xfrm>
              <a:off x="4403585" y="2996953"/>
              <a:ext cx="3096344" cy="1296144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554955" y="3014917"/>
              <a:ext cx="316625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I’m not a great programmer; I’m just a good programmer with great habits.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866147" y="3891435"/>
              <a:ext cx="13694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Kent Beck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5300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test code first!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to test </a:t>
            </a:r>
            <a:r>
              <a:rPr lang="en-US" i="1" dirty="0" smtClean="0"/>
              <a:t>n</a:t>
            </a:r>
            <a:r>
              <a:rPr lang="en-US" dirty="0" smtClean="0"/>
              <a:t>!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07441" y="2428302"/>
            <a:ext cx="4140623" cy="3304954"/>
            <a:chOff x="899592" y="1412776"/>
            <a:chExt cx="4140623" cy="3304954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4134465" cy="329320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test_fac_0(void)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(0), 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test_fac_1(void)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(1), 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test_fac_4(void)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(4), 24);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103740" y="4409953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817395" y="2872095"/>
            <a:ext cx="2282997" cy="585703"/>
            <a:chOff x="4469983" y="2872095"/>
            <a:chExt cx="2282997" cy="585703"/>
          </a:xfrm>
        </p:grpSpPr>
        <p:sp>
          <p:nvSpPr>
            <p:cNvPr id="7" name="TextBox 6"/>
            <p:cNvSpPr txBox="1"/>
            <p:nvPr/>
          </p:nvSpPr>
          <p:spPr>
            <a:xfrm>
              <a:off x="4469983" y="2872095"/>
              <a:ext cx="2282997" cy="584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(long n);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30266" y="3150021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70</a:t>
            </a:fld>
            <a:endParaRPr lang="nl-BE"/>
          </a:p>
        </p:txBody>
      </p:sp>
      <p:sp>
        <p:nvSpPr>
          <p:cNvPr id="11" name="TextBox 10"/>
          <p:cNvSpPr txBox="1"/>
          <p:nvPr/>
        </p:nvSpPr>
        <p:spPr>
          <a:xfrm>
            <a:off x="5817395" y="5579367"/>
            <a:ext cx="264463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Test-drive development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40549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implementation next!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implementing </a:t>
            </a:r>
            <a:r>
              <a:rPr lang="en-US" i="1" dirty="0" smtClean="0"/>
              <a:t>n</a:t>
            </a:r>
            <a:r>
              <a:rPr lang="en-US" dirty="0" smtClean="0"/>
              <a:t>!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07441" y="2428302"/>
            <a:ext cx="3034936" cy="1569764"/>
            <a:chOff x="899592" y="1412776"/>
            <a:chExt cx="3034936" cy="1569764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3023585" cy="15696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(long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long f =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 ; n &gt; 1; n--)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f *= n;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f;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212856" y="2674763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36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Setup a registry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Adding a test suite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007441" y="2204864"/>
            <a:ext cx="7722917" cy="2811590"/>
            <a:chOff x="1007441" y="2428302"/>
            <a:chExt cx="7722917" cy="2811590"/>
          </a:xfrm>
        </p:grpSpPr>
        <p:sp>
          <p:nvSpPr>
            <p:cNvPr id="5" name="TextBox 4"/>
            <p:cNvSpPr txBox="1"/>
            <p:nvPr/>
          </p:nvSpPr>
          <p:spPr>
            <a:xfrm>
              <a:off x="1007441" y="2428302"/>
              <a:ext cx="7713971" cy="28007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err.h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CUnit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/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CUnit.h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if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CU_initialize_registry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() != CUE_SUCCESS)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errx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(EXIT_FAILURE, "can't initialize test registry");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CU_cleanup_registry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793883" y="4932115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framework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51520" y="4005064"/>
            <a:ext cx="8496944" cy="2324001"/>
            <a:chOff x="251520" y="4005064"/>
            <a:chExt cx="8496944" cy="2324001"/>
          </a:xfrm>
        </p:grpSpPr>
        <p:grpSp>
          <p:nvGrpSpPr>
            <p:cNvPr id="9" name="Group 8"/>
            <p:cNvGrpSpPr/>
            <p:nvPr/>
          </p:nvGrpSpPr>
          <p:grpSpPr>
            <a:xfrm>
              <a:off x="1004778" y="5733256"/>
              <a:ext cx="7743686" cy="595809"/>
              <a:chOff x="1832707" y="5239892"/>
              <a:chExt cx="7743686" cy="595809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1832707" y="5239892"/>
                <a:ext cx="7743686" cy="58477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CU_pSuite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facSuite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 = </a:t>
                </a:r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CU_add_suite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("</a:t>
                </a:r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fac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", NULL, NULL);</a:t>
                </a:r>
              </a:p>
              <a:p>
                <a:endParaRPr lang="en-US" sz="1600" dirty="0" smtClean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8639918" y="5527924"/>
                <a:ext cx="936475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err="1" smtClean="0">
                    <a:latin typeface="Courier New" pitchFamily="49" charset="0"/>
                    <a:cs typeface="Courier New" pitchFamily="49" charset="0"/>
                  </a:rPr>
                  <a:t>tests.c</a:t>
                </a:r>
                <a:endParaRPr lang="en-US" sz="14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sp>
          <p:nvSpPr>
            <p:cNvPr id="17" name="Curved Right Arrow 16"/>
            <p:cNvSpPr/>
            <p:nvPr/>
          </p:nvSpPr>
          <p:spPr>
            <a:xfrm flipV="1">
              <a:off x="251520" y="4005064"/>
              <a:ext cx="576064" cy="2016224"/>
            </a:xfrm>
            <a:prstGeom prst="curved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724128" y="6093296"/>
            <a:ext cx="1581206" cy="441340"/>
            <a:chOff x="5724128" y="6093296"/>
            <a:chExt cx="1581206" cy="441340"/>
          </a:xfrm>
        </p:grpSpPr>
        <p:sp>
          <p:nvSpPr>
            <p:cNvPr id="18" name="TextBox 17"/>
            <p:cNvSpPr txBox="1"/>
            <p:nvPr/>
          </p:nvSpPr>
          <p:spPr>
            <a:xfrm>
              <a:off x="5940152" y="6165304"/>
              <a:ext cx="136518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suite's name</a:t>
              </a:r>
              <a:endParaRPr lang="en-US" dirty="0"/>
            </a:p>
          </p:txBody>
        </p:sp>
        <p:cxnSp>
          <p:nvCxnSpPr>
            <p:cNvPr id="20" name="Straight Arrow Connector 19"/>
            <p:cNvCxnSpPr>
              <a:stCxn id="18" idx="1"/>
            </p:cNvCxnSpPr>
            <p:nvPr/>
          </p:nvCxnSpPr>
          <p:spPr>
            <a:xfrm rot="10800000">
              <a:off x="5724128" y="6093296"/>
              <a:ext cx="216024" cy="2566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6267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tests to a suite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Executing the test suite(s)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04778" y="2204864"/>
            <a:ext cx="7743686" cy="830997"/>
            <a:chOff x="1832707" y="5239892"/>
            <a:chExt cx="7743686" cy="830997"/>
          </a:xfrm>
        </p:grpSpPr>
        <p:sp>
          <p:nvSpPr>
            <p:cNvPr id="5" name="TextBox 4"/>
            <p:cNvSpPr txBox="1"/>
            <p:nvPr/>
          </p:nvSpPr>
          <p:spPr>
            <a:xfrm>
              <a:off x="1832707" y="5239892"/>
              <a:ext cx="7743686" cy="8309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CU_add_test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(0)", test_fac_0);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CU_add_test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(1)", test_fac_1);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CU_add_test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(4)", test_fac_4);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639918" y="5759999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923928" y="2987660"/>
            <a:ext cx="1264833" cy="873388"/>
            <a:chOff x="5940152" y="5661248"/>
            <a:chExt cx="1264833" cy="873388"/>
          </a:xfrm>
        </p:grpSpPr>
        <p:sp>
          <p:nvSpPr>
            <p:cNvPr id="8" name="TextBox 7"/>
            <p:cNvSpPr txBox="1"/>
            <p:nvPr/>
          </p:nvSpPr>
          <p:spPr>
            <a:xfrm>
              <a:off x="5940152" y="6165304"/>
              <a:ext cx="126483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test's name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8" idx="0"/>
            </p:cNvCxnSpPr>
            <p:nvPr/>
          </p:nvCxnSpPr>
          <p:spPr>
            <a:xfrm rot="5400000" flipH="1" flipV="1">
              <a:off x="6328368" y="5905449"/>
              <a:ext cx="504056" cy="156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467407" y="2988084"/>
            <a:ext cx="2235612" cy="873378"/>
            <a:chOff x="5940152" y="5661258"/>
            <a:chExt cx="2235612" cy="873378"/>
          </a:xfrm>
        </p:grpSpPr>
        <p:sp>
          <p:nvSpPr>
            <p:cNvPr id="11" name="TextBox 10"/>
            <p:cNvSpPr txBox="1"/>
            <p:nvPr/>
          </p:nvSpPr>
          <p:spPr>
            <a:xfrm>
              <a:off x="5940152" y="6165304"/>
              <a:ext cx="223561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test's implementation</a:t>
              </a:r>
              <a:endParaRPr lang="en-US" dirty="0"/>
            </a:p>
          </p:txBody>
        </p:sp>
        <p:cxnSp>
          <p:nvCxnSpPr>
            <p:cNvPr id="12" name="Straight Arrow Connector 11"/>
            <p:cNvCxnSpPr>
              <a:stCxn id="11" idx="0"/>
            </p:cNvCxnSpPr>
            <p:nvPr/>
          </p:nvCxnSpPr>
          <p:spPr>
            <a:xfrm rot="16200000" flipV="1">
              <a:off x="6571070" y="5678416"/>
              <a:ext cx="504046" cy="4697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004778" y="4581128"/>
            <a:ext cx="7743686" cy="595809"/>
            <a:chOff x="1832707" y="5239892"/>
            <a:chExt cx="7743686" cy="595809"/>
          </a:xfrm>
        </p:grpSpPr>
        <p:sp>
          <p:nvSpPr>
            <p:cNvPr id="14" name="TextBox 13"/>
            <p:cNvSpPr txBox="1"/>
            <p:nvPr/>
          </p:nvSpPr>
          <p:spPr>
            <a:xfrm>
              <a:off x="1832707" y="5239892"/>
              <a:ext cx="7743686" cy="584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CU_basic_run_tests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639918" y="5527924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4264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compiling &amp; running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Compiling tests</a:t>
            </a:r>
          </a:p>
          <a:p>
            <a:endParaRPr lang="en-US" dirty="0" smtClean="0"/>
          </a:p>
          <a:p>
            <a:r>
              <a:rPr lang="en-US" dirty="0" smtClean="0"/>
              <a:t>Running the test program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1520" y="2339588"/>
            <a:ext cx="864096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-g2  -o tests.exe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tests.c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lcunit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1520" y="3501008"/>
            <a:ext cx="8640960" cy="28623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./tests.exe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CUnit - A unit testing framework for C - Version 2.1-2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dirty="0" smtClean="0">
                <a:latin typeface="Courier New" pitchFamily="49" charset="0"/>
                <a:cs typeface="Courier New" pitchFamily="49" charset="0"/>
                <a:hlinkClick r:id="rId2"/>
              </a:rPr>
              <a:t>http://cunit.sourceforge.net/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Run Summary:    Type  Total    Ran Passed Failed Inactive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suites      1      1    n/a      0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tests      3      3      3      0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asserts      3      3      3      0      n/a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Elapsed time =    0.000 seconds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6297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failures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Additional test</a:t>
            </a:r>
          </a:p>
          <a:p>
            <a:r>
              <a:rPr lang="en-US" dirty="0" smtClean="0"/>
              <a:t>Running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575125" y="1628800"/>
            <a:ext cx="5245347" cy="830997"/>
            <a:chOff x="899592" y="1412776"/>
            <a:chExt cx="5245347" cy="830997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5245347" cy="8309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test_fac_too_large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(13), 6227020800);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201616" y="1935047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Rectangle 6"/>
          <p:cNvSpPr/>
          <p:nvPr/>
        </p:nvSpPr>
        <p:spPr>
          <a:xfrm>
            <a:off x="251520" y="2924944"/>
            <a:ext cx="8640960" cy="36933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./tests.exe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CUnit - A unit testing framework for C - Version 2.1-2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dirty="0" smtClean="0">
                <a:latin typeface="Courier New" pitchFamily="49" charset="0"/>
                <a:cs typeface="Courier New" pitchFamily="49" charset="0"/>
                <a:hlinkClick r:id="rId2"/>
              </a:rPr>
              <a:t>http://cunit.sourceforge.net/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Suite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(13) had failures: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1. units.c:39  - CU_ASSERT_EQUAL(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(13),6227020800)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Run Summary:    Type  Total    Ran Passed Failed Inactive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suites      1      1    n/a      0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tests      4      4      3      1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asserts      4      4      3      1      n/a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Elapsed time =    0.000 seconds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98912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types of 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nl-BE" b="1" dirty="0" smtClean="0"/>
              <a:t>CU_ASSERT</a:t>
            </a:r>
            <a:r>
              <a:rPr lang="nl-BE" dirty="0" smtClean="0"/>
              <a:t>(int </a:t>
            </a:r>
            <a:r>
              <a:rPr lang="nl-BE" dirty="0" err="1" smtClean="0"/>
              <a:t>expression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CU_ASSERT_TRUE</a:t>
            </a:r>
            <a:r>
              <a:rPr lang="nl-BE" dirty="0" smtClean="0"/>
              <a:t>(</a:t>
            </a:r>
            <a:r>
              <a:rPr lang="nl-BE" dirty="0" err="1" smtClean="0"/>
              <a:t>value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CU_ASSERT_FALSE</a:t>
            </a:r>
            <a:r>
              <a:rPr lang="nl-BE" dirty="0" smtClean="0"/>
              <a:t>(</a:t>
            </a:r>
            <a:r>
              <a:rPr lang="nl-BE" dirty="0" err="1" smtClean="0"/>
              <a:t>value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CU_ASSERT_PTR_(NOT_)EQUAL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CU_ASSERT_PTR_(NOT_)NULL</a:t>
            </a:r>
            <a:r>
              <a:rPr lang="nl-BE" dirty="0" smtClean="0"/>
              <a:t>(</a:t>
            </a:r>
            <a:r>
              <a:rPr lang="nl-BE" dirty="0" err="1" smtClean="0"/>
              <a:t>value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CU_ASSERT_STRING_(NOT_)EQUAL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CU_ASSERT_NSTRING_(NOT_)EQUAL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, </a:t>
            </a:r>
            <a:r>
              <a:rPr lang="nl-BE" dirty="0" err="1" smtClean="0"/>
              <a:t>count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CU_ASSERT_DOUBLE_(NOT_)EQUAL</a:t>
            </a:r>
            <a:r>
              <a:rPr lang="nl-BE" dirty="0" smtClean="0"/>
              <a:t>(actual, expected, tolerance)</a:t>
            </a:r>
          </a:p>
          <a:p>
            <a:r>
              <a:rPr lang="nl-BE" b="1" dirty="0" smtClean="0"/>
              <a:t>CU_PASS</a:t>
            </a:r>
            <a:r>
              <a:rPr lang="nl-BE" dirty="0" smtClean="0"/>
              <a:t>(message)</a:t>
            </a:r>
          </a:p>
          <a:p>
            <a:r>
              <a:rPr lang="nl-BE" b="1" dirty="0" smtClean="0"/>
              <a:t>CU_FAIL</a:t>
            </a:r>
            <a:r>
              <a:rPr lang="nl-BE" dirty="0" smtClean="0"/>
              <a:t>(message)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5478323"/>
            <a:ext cx="800411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sz="2400" b="1" dirty="0" err="1" smtClean="0"/>
              <a:t>xxx</a:t>
            </a:r>
            <a:r>
              <a:rPr lang="en-US" sz="2400" dirty="0" smtClean="0"/>
              <a:t> continue after failure in test function</a:t>
            </a:r>
          </a:p>
          <a:p>
            <a:r>
              <a:rPr lang="nl-BE" sz="2400" b="1" dirty="0" err="1" smtClean="0"/>
              <a:t>xxx</a:t>
            </a:r>
            <a:r>
              <a:rPr lang="nl-BE" sz="2400" b="1" dirty="0" smtClean="0"/>
              <a:t>_FATAL</a:t>
            </a:r>
            <a:r>
              <a:rPr lang="en-US" sz="2400" dirty="0" smtClean="0"/>
              <a:t> returns immediately upon failure from test function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546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setting the stage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Before executing tests from suite, initialize</a:t>
            </a:r>
          </a:p>
          <a:p>
            <a:pPr lvl="1"/>
            <a:r>
              <a:rPr lang="en-US" dirty="0" smtClean="0"/>
              <a:t>Open connections</a:t>
            </a:r>
          </a:p>
          <a:p>
            <a:pPr lvl="1"/>
            <a:r>
              <a:rPr lang="en-US" dirty="0" smtClean="0"/>
              <a:t>Create temporary file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After executing tests from suite, clean up</a:t>
            </a:r>
          </a:p>
          <a:p>
            <a:pPr lvl="1"/>
            <a:r>
              <a:rPr lang="en-US" dirty="0" smtClean="0"/>
              <a:t>Close connections</a:t>
            </a:r>
          </a:p>
          <a:p>
            <a:pPr lvl="1"/>
            <a:r>
              <a:rPr lang="en-US" dirty="0" smtClean="0"/>
              <a:t>Remove temporary file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Create suite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932040" y="2207766"/>
            <a:ext cx="3754583" cy="1077218"/>
            <a:chOff x="4274543" y="1451685"/>
            <a:chExt cx="3754583" cy="1077218"/>
          </a:xfrm>
        </p:grpSpPr>
        <p:sp>
          <p:nvSpPr>
            <p:cNvPr id="5" name="TextBox 4"/>
            <p:cNvSpPr txBox="1"/>
            <p:nvPr/>
          </p:nvSpPr>
          <p:spPr>
            <a:xfrm>
              <a:off x="4274543" y="1451685"/>
              <a:ext cx="3754212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static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suiteInit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092651" y="2215150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949796" y="4149080"/>
            <a:ext cx="3764172" cy="1077218"/>
            <a:chOff x="4274543" y="1451685"/>
            <a:chExt cx="3764172" cy="1077218"/>
          </a:xfrm>
        </p:grpSpPr>
        <p:sp>
          <p:nvSpPr>
            <p:cNvPr id="8" name="TextBox 7"/>
            <p:cNvSpPr txBox="1"/>
            <p:nvPr/>
          </p:nvSpPr>
          <p:spPr>
            <a:xfrm>
              <a:off x="4274543" y="1451685"/>
              <a:ext cx="3764172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static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suiteClean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101529" y="2215150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83568" y="6001543"/>
            <a:ext cx="8064896" cy="595809"/>
            <a:chOff x="1511497" y="5239892"/>
            <a:chExt cx="8064896" cy="595809"/>
          </a:xfrm>
        </p:grpSpPr>
        <p:sp>
          <p:nvSpPr>
            <p:cNvPr id="11" name="TextBox 10"/>
            <p:cNvSpPr txBox="1"/>
            <p:nvPr/>
          </p:nvSpPr>
          <p:spPr>
            <a:xfrm>
              <a:off x="1511497" y="5239892"/>
              <a:ext cx="8064896" cy="584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CU_pSuite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suiteInit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suiteClean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639918" y="5527924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6882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test code first!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to test </a:t>
            </a:r>
            <a:r>
              <a:rPr lang="en-US" i="1" dirty="0" smtClean="0"/>
              <a:t>n</a:t>
            </a:r>
            <a:r>
              <a:rPr lang="en-US" dirty="0" smtClean="0"/>
              <a:t>!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056300" y="2204865"/>
            <a:ext cx="3764172" cy="3785652"/>
            <a:chOff x="899592" y="1412776"/>
            <a:chExt cx="3764172" cy="3785652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3764172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@test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subroutine test_fac_0()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use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use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pfunit_mod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implicit none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@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assertEqual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(1,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(0))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end subroutine test_fac_0</a:t>
              </a: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@test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subroutine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test_fac_5()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use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use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pfunit_mod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implicit none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@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assertEqual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(120,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(5))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end subroutine test_fac_1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190284" y="1412776"/>
              <a:ext cx="14734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fac_tests.fp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23528" y="2204864"/>
            <a:ext cx="4134465" cy="3785653"/>
            <a:chOff x="4469983" y="2872094"/>
            <a:chExt cx="4134465" cy="3785653"/>
          </a:xfrm>
        </p:grpSpPr>
        <p:sp>
          <p:nvSpPr>
            <p:cNvPr id="7" name="TextBox 6"/>
            <p:cNvSpPr txBox="1"/>
            <p:nvPr/>
          </p:nvSpPr>
          <p:spPr>
            <a:xfrm>
              <a:off x="4469983" y="2872095"/>
              <a:ext cx="4134465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module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implicit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none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public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contains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function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(n) result(r)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implicit none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integer,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intent(in) :: 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integer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 r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integer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r = 1_i32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do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2, 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r = r*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end do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end function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end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module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fac_mod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238368" y="2872094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fac_mod.f90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15543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test suite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Preprocessing tests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framework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611560" y="2276872"/>
            <a:ext cx="7743686" cy="338554"/>
            <a:chOff x="1832707" y="5239892"/>
            <a:chExt cx="7743686" cy="338554"/>
          </a:xfrm>
        </p:grpSpPr>
        <p:sp>
          <p:nvSpPr>
            <p:cNvPr id="10" name="TextBox 9"/>
            <p:cNvSpPr txBox="1"/>
            <p:nvPr/>
          </p:nvSpPr>
          <p:spPr>
            <a:xfrm>
              <a:off x="1832707" y="5239892"/>
              <a:ext cx="7743686" cy="3385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ADD_TEST_SUITE(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fac_tests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_suite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888110" y="5268978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testSuites.inc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139952" y="2577318"/>
            <a:ext cx="3908766" cy="441340"/>
            <a:chOff x="5724128" y="6093296"/>
            <a:chExt cx="3908766" cy="441340"/>
          </a:xfrm>
        </p:grpSpPr>
        <p:sp>
          <p:nvSpPr>
            <p:cNvPr id="18" name="TextBox 17"/>
            <p:cNvSpPr txBox="1"/>
            <p:nvPr/>
          </p:nvSpPr>
          <p:spPr>
            <a:xfrm>
              <a:off x="5940152" y="6165304"/>
              <a:ext cx="369274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suite's name: based on module name</a:t>
              </a:r>
              <a:endParaRPr lang="en-US" dirty="0"/>
            </a:p>
          </p:txBody>
        </p:sp>
        <p:cxnSp>
          <p:nvCxnSpPr>
            <p:cNvPr id="20" name="Straight Arrow Connector 19"/>
            <p:cNvCxnSpPr>
              <a:stCxn id="18" idx="1"/>
            </p:cNvCxnSpPr>
            <p:nvPr/>
          </p:nvCxnSpPr>
          <p:spPr>
            <a:xfrm flipH="1" flipV="1">
              <a:off x="5724128" y="6093296"/>
              <a:ext cx="216024" cy="2566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79</a:t>
            </a:fld>
            <a:endParaRPr lang="nl-BE"/>
          </a:p>
        </p:txBody>
      </p:sp>
      <p:grpSp>
        <p:nvGrpSpPr>
          <p:cNvPr id="16" name="Group 15"/>
          <p:cNvGrpSpPr/>
          <p:nvPr/>
        </p:nvGrpSpPr>
        <p:grpSpPr>
          <a:xfrm>
            <a:off x="611560" y="3436545"/>
            <a:ext cx="7743686" cy="2554545"/>
            <a:chOff x="1832707" y="5239892"/>
            <a:chExt cx="7743686" cy="2554545"/>
          </a:xfrm>
        </p:grpSpPr>
        <p:sp>
          <p:nvSpPr>
            <p:cNvPr id="19" name="TextBox 18"/>
            <p:cNvSpPr txBox="1"/>
            <p:nvPr/>
          </p:nvSpPr>
          <p:spPr>
            <a:xfrm>
              <a:off x="1832707" y="5239892"/>
              <a:ext cx="7743686" cy="25545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ifneq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($(BASEMK_INCLUDED),YES)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include $(PFUNIT)/include/base.mk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testSuites.inc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 $(SRCS)</a:t>
              </a: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%.F90: %.pf</a:t>
              </a:r>
            </a:p>
            <a:p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	$(PFUNIT)/bin/pFUnitParser.py 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$&lt; 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$@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532517" y="7484795"/>
              <a:ext cx="10438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8903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style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4102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make file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80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388506" y="1417638"/>
            <a:ext cx="8352928" cy="4893647"/>
            <a:chOff x="1832707" y="5239892"/>
            <a:chExt cx="8352928" cy="4893647"/>
          </a:xfrm>
        </p:grpSpPr>
        <p:sp>
          <p:nvSpPr>
            <p:cNvPr id="5" name="TextBox 4"/>
            <p:cNvSpPr txBox="1"/>
            <p:nvPr/>
          </p:nvSpPr>
          <p:spPr>
            <a:xfrm>
              <a:off x="1832707" y="5239892"/>
              <a:ext cx="8352928" cy="489364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tests: tests.exe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	./$&lt;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ifneq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 ($(BASEMK_INCLUDED),YES)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include $(PFUNIT)/include/base.mk</a:t>
              </a:r>
            </a:p>
            <a:p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FC = </a:t>
              </a:r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gfortran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CPPFLAGS 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+=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-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.  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-I$(PFUNIT)/mod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LDLIBS 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= $(PFUNIT)/lib/</a:t>
              </a:r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libpfunit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$(LIB_EXT)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TEST_SRCS 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= $(wildcard *.pf)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TEST_OBJS 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= $(</a:t>
              </a:r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SRCS:.pf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=.o)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APPL_OBJS = </a:t>
              </a:r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fac_mod.o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tests.exe: $(APPL_OBJS)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$(TEST_OBJS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	$(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FC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)  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$(FFLAGS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) $(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PPFLAGS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)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-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o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$@  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\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        </a:t>
              </a:r>
              <a:r>
                <a:rPr lang="en-US" sz="12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$(</a:t>
              </a:r>
              <a:r>
                <a:rPr lang="en-US" sz="12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PFUNIT)/include/driver.F90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$^  $(LDLIBS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testSuites.inc: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$(TEST_SRCS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%.F90: %.pf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	$(PFUNIT)/bin/pFUnitParser.py $&lt;  $@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%.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o: %.F90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	$(FC) -c $(FFLAGS)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$(CPPFLAGS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) $&lt;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141759" y="9825762"/>
              <a:ext cx="10438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139952" y="4797152"/>
            <a:ext cx="1722719" cy="441340"/>
            <a:chOff x="5724128" y="6093296"/>
            <a:chExt cx="1722719" cy="441340"/>
          </a:xfrm>
        </p:grpSpPr>
        <p:sp>
          <p:nvSpPr>
            <p:cNvPr id="8" name="TextBox 7"/>
            <p:cNvSpPr txBox="1"/>
            <p:nvPr/>
          </p:nvSpPr>
          <p:spPr>
            <a:xfrm>
              <a:off x="5940152" y="6165304"/>
              <a:ext cx="150669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main program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5724128" y="6093296"/>
              <a:ext cx="216024" cy="2566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93086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building and running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Run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81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755576" y="2177782"/>
            <a:ext cx="4608512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make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Rectangle 5"/>
          <p:cNvSpPr/>
          <p:nvPr/>
        </p:nvSpPr>
        <p:spPr>
          <a:xfrm>
            <a:off x="683568" y="3978930"/>
            <a:ext cx="4680520" cy="17543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tests.exe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Time:         0.001 seconds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OK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(3 tests)</a:t>
            </a:r>
          </a:p>
        </p:txBody>
      </p:sp>
    </p:spTree>
    <p:extLst>
      <p:ext uri="{BB962C8B-B14F-4D97-AF65-F5344CB8AC3E}">
        <p14:creationId xmlns:p14="http://schemas.microsoft.com/office/powerpoint/2010/main" val="1442862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failing tests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82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251520" y="1916832"/>
            <a:ext cx="8640960" cy="4247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tests.exe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...F.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Time:         0.000 seconds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Failure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in: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fac_tests_suite.test_fac_4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Location: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[fac_tests.pf:25]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expected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 but found: 24;  difference: |4|.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FAILURES!!!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Tests run: 4, Failures: 1, Errors: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ERROR STOP *** Encountered 1 or more failures/errors during testing. ***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64088" y="3645024"/>
            <a:ext cx="155337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Obviously, test</a:t>
            </a:r>
          </a:p>
          <a:p>
            <a:r>
              <a:rPr lang="en-US" dirty="0" smtClean="0"/>
              <a:t>is incorrect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925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types of 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nl-BE" b="1" dirty="0" smtClean="0"/>
              <a:t>@assertEqual</a:t>
            </a:r>
            <a:r>
              <a:rPr lang="nl-BE" dirty="0" smtClean="0"/>
              <a:t>(expected, actual </a:t>
            </a:r>
            <a:r>
              <a:rPr lang="nl-BE" dirty="0" smtClean="0">
                <a:solidFill>
                  <a:srgbClr val="C00000"/>
                </a:solidFill>
              </a:rPr>
              <a:t>[, tolerance] </a:t>
            </a:r>
            <a:r>
              <a:rPr lang="nl-BE" dirty="0" smtClean="0"/>
              <a:t>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assertNotEqual</a:t>
            </a:r>
            <a:r>
              <a:rPr lang="nl-BE" dirty="0" smtClean="0"/>
              <a:t>(expected</a:t>
            </a:r>
            <a:r>
              <a:rPr lang="nl-BE" dirty="0"/>
              <a:t>, actual </a:t>
            </a:r>
            <a:r>
              <a:rPr lang="nl-BE" dirty="0">
                <a:solidFill>
                  <a:srgbClr val="C00000"/>
                </a:solidFill>
              </a:rPr>
              <a:t>[, tolerance] </a:t>
            </a:r>
            <a:r>
              <a:rPr lang="nl-BE" dirty="0"/>
              <a:t>)</a:t>
            </a:r>
            <a:endParaRPr lang="nl-BE" dirty="0" smtClean="0"/>
          </a:p>
          <a:p>
            <a:r>
              <a:rPr lang="nl-BE" b="1" dirty="0" smtClean="0"/>
              <a:t>@assertTrue</a:t>
            </a:r>
            <a:r>
              <a:rPr lang="nl-BE" dirty="0" smtClean="0"/>
              <a:t>(logical_value), </a:t>
            </a:r>
            <a:r>
              <a:rPr lang="nl-BE" b="1" dirty="0" smtClean="0"/>
              <a:t>@assertFalse</a:t>
            </a:r>
            <a:r>
              <a:rPr lang="nl-BE" dirty="0" smtClean="0"/>
              <a:t>(logical_value)</a:t>
            </a:r>
          </a:p>
          <a:p>
            <a:r>
              <a:rPr lang="nl-BE" b="1" dirty="0" smtClean="0"/>
              <a:t>@assertLessThan</a:t>
            </a:r>
            <a:r>
              <a:rPr lang="nl-BE" dirty="0" smtClean="0"/>
              <a:t>(num_value1, num_value2)</a:t>
            </a:r>
          </a:p>
          <a:p>
            <a:r>
              <a:rPr lang="nl-BE" b="1" dirty="0" smtClean="0"/>
              <a:t>@assertLessThanOrEqual</a:t>
            </a:r>
            <a:r>
              <a:rPr lang="nl-BE" dirty="0" smtClean="0"/>
              <a:t>(num_value1, num_value2)</a:t>
            </a:r>
          </a:p>
          <a:p>
            <a:r>
              <a:rPr lang="nl-BE" b="1" dirty="0" smtClean="0"/>
              <a:t>@assertGreaterThan</a:t>
            </a:r>
            <a:r>
              <a:rPr lang="nl-BE" dirty="0" smtClean="0"/>
              <a:t>(num_value1</a:t>
            </a:r>
            <a:r>
              <a:rPr lang="nl-BE" dirty="0"/>
              <a:t>, </a:t>
            </a:r>
            <a:r>
              <a:rPr lang="nl-BE" dirty="0" smtClean="0"/>
              <a:t>num_value2</a:t>
            </a:r>
            <a:r>
              <a:rPr lang="nl-BE" dirty="0"/>
              <a:t>)</a:t>
            </a:r>
            <a:endParaRPr lang="nl-BE" dirty="0" smtClean="0"/>
          </a:p>
          <a:p>
            <a:r>
              <a:rPr lang="nl-BE" b="1" dirty="0"/>
              <a:t>@</a:t>
            </a:r>
            <a:r>
              <a:rPr lang="nl-BE" b="1" dirty="0" smtClean="0"/>
              <a:t>assertGreaterThanOrEqual</a:t>
            </a:r>
            <a:r>
              <a:rPr lang="nl-BE" dirty="0" smtClean="0"/>
              <a:t>(value1</a:t>
            </a:r>
            <a:r>
              <a:rPr lang="nl-BE" dirty="0"/>
              <a:t>, value2)</a:t>
            </a:r>
            <a:endParaRPr lang="nl-BE" dirty="0" smtClean="0"/>
          </a:p>
          <a:p>
            <a:r>
              <a:rPr lang="nl-BE" b="1" dirty="0" smtClean="0"/>
              <a:t>@assertAny(</a:t>
            </a:r>
            <a:r>
              <a:rPr lang="nl-BE" dirty="0" smtClean="0"/>
              <a:t>logical_array), </a:t>
            </a:r>
            <a:r>
              <a:rPr lang="nl-BE" b="1" dirty="0" smtClean="0"/>
              <a:t>@assertNone(</a:t>
            </a:r>
            <a:r>
              <a:rPr lang="nl-BE" dirty="0" smtClean="0"/>
              <a:t>logical_array)</a:t>
            </a:r>
          </a:p>
          <a:p>
            <a:r>
              <a:rPr lang="nl-BE" b="1" dirty="0" smtClean="0"/>
              <a:t>@assertAll(</a:t>
            </a:r>
            <a:r>
              <a:rPr lang="nl-BE" dirty="0" smtClean="0"/>
              <a:t>logical_array), </a:t>
            </a:r>
            <a:r>
              <a:rPr lang="nl-BE" b="1" dirty="0" smtClean="0"/>
              <a:t>@assertNotAll(</a:t>
            </a:r>
            <a:r>
              <a:rPr lang="nl-BE" dirty="0" smtClean="0"/>
              <a:t>logical_array)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assertSameShape</a:t>
            </a:r>
            <a:r>
              <a:rPr lang="nl-BE" dirty="0" smtClean="0"/>
              <a:t>(shape_array1</a:t>
            </a:r>
            <a:r>
              <a:rPr lang="nl-BE" dirty="0"/>
              <a:t>, </a:t>
            </a:r>
            <a:r>
              <a:rPr lang="nl-BE" dirty="0" smtClean="0"/>
              <a:t>shape_array2)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assertIsNaN</a:t>
            </a:r>
            <a:r>
              <a:rPr lang="nl-BE" dirty="0" smtClean="0"/>
              <a:t>(real_value)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assertIsFinite</a:t>
            </a:r>
            <a:r>
              <a:rPr lang="nl-BE" dirty="0" smtClean="0"/>
              <a:t>(real_value)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assertAssociated</a:t>
            </a:r>
            <a:r>
              <a:rPr lang="nl-BE" dirty="0" smtClean="0"/>
              <a:t>(pointer </a:t>
            </a:r>
            <a:r>
              <a:rPr lang="nl-BE" dirty="0"/>
              <a:t>[, </a:t>
            </a:r>
            <a:r>
              <a:rPr lang="nl-BE" dirty="0" smtClean="0"/>
              <a:t>target] ), </a:t>
            </a:r>
            <a:r>
              <a:rPr lang="nl-BE" b="1" dirty="0"/>
              <a:t>@</a:t>
            </a:r>
            <a:r>
              <a:rPr lang="nl-BE" b="1" dirty="0" smtClean="0"/>
              <a:t>assertNotAssociated</a:t>
            </a:r>
            <a:r>
              <a:rPr lang="nl-BE" dirty="0" smtClean="0"/>
              <a:t>(pointer </a:t>
            </a:r>
            <a:r>
              <a:rPr lang="nl-BE" dirty="0"/>
              <a:t>[, target] </a:t>
            </a:r>
            <a:r>
              <a:rPr lang="nl-BE" dirty="0" smtClean="0"/>
              <a:t>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assertEquivalent</a:t>
            </a:r>
            <a:r>
              <a:rPr lang="nl-BE" dirty="0" smtClean="0"/>
              <a:t>(logical_value1</a:t>
            </a:r>
            <a:r>
              <a:rPr lang="nl-BE" dirty="0"/>
              <a:t>, </a:t>
            </a:r>
            <a:r>
              <a:rPr lang="nl-BE" dirty="0" smtClean="0"/>
              <a:t>logical_value2)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assertExceptionRaised</a:t>
            </a:r>
            <a:r>
              <a:rPr lang="nl-BE" dirty="0" smtClean="0"/>
              <a:t>()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assertFail</a:t>
            </a:r>
            <a:r>
              <a:rPr lang="nl-BE" dirty="0" smtClean="0"/>
              <a:t>()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83</a:t>
            </a:fld>
            <a:endParaRPr lang="nl-BE"/>
          </a:p>
        </p:txBody>
      </p:sp>
      <p:grpSp>
        <p:nvGrpSpPr>
          <p:cNvPr id="12" name="Group 11"/>
          <p:cNvGrpSpPr/>
          <p:nvPr/>
        </p:nvGrpSpPr>
        <p:grpSpPr>
          <a:xfrm>
            <a:off x="5652120" y="1340765"/>
            <a:ext cx="2685034" cy="1754326"/>
            <a:chOff x="5652120" y="1340765"/>
            <a:chExt cx="2685034" cy="1754326"/>
          </a:xfrm>
        </p:grpSpPr>
        <p:grpSp>
          <p:nvGrpSpPr>
            <p:cNvPr id="6" name="Group 5"/>
            <p:cNvGrpSpPr/>
            <p:nvPr/>
          </p:nvGrpSpPr>
          <p:grpSpPr>
            <a:xfrm>
              <a:off x="5832140" y="1340765"/>
              <a:ext cx="2505014" cy="1754326"/>
              <a:chOff x="5003068" y="6165304"/>
              <a:chExt cx="2505014" cy="1754326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5940152" y="6165304"/>
                <a:ext cx="1567930" cy="17543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overloaded for</a:t>
                </a:r>
              </a:p>
              <a:p>
                <a:r>
                  <a:rPr lang="en-US" dirty="0" smtClean="0">
                    <a:sym typeface="Symbol" panose="05050102010706020507" pitchFamily="18" charset="2"/>
                  </a:rPr>
                  <a:t> 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real</a:t>
                </a:r>
              </a:p>
              <a:p>
                <a:r>
                  <a:rPr lang="en-US" dirty="0">
                    <a:sym typeface="Symbol" panose="05050102010706020507" pitchFamily="18" charset="2"/>
                  </a:rPr>
                  <a:t> 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complex</a:t>
                </a:r>
              </a:p>
              <a:p>
                <a:r>
                  <a:rPr lang="en-US" dirty="0">
                    <a:sym typeface="Symbol" panose="05050102010706020507" pitchFamily="18" charset="2"/>
                  </a:rPr>
                  <a:t> 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integer</a:t>
                </a:r>
              </a:p>
              <a:p>
                <a:r>
                  <a:rPr lang="en-US" dirty="0">
                    <a:sym typeface="Symbol" panose="05050102010706020507" pitchFamily="18" charset="2"/>
                  </a:rPr>
                  <a:t> 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logical</a:t>
                </a:r>
              </a:p>
              <a:p>
                <a:r>
                  <a:rPr lang="en-US" dirty="0">
                    <a:sym typeface="Symbol" panose="05050102010706020507" pitchFamily="18" charset="2"/>
                  </a:rPr>
                  <a:t> 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string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8" name="Straight Arrow Connector 7"/>
              <p:cNvCxnSpPr>
                <a:stCxn id="7" idx="1"/>
              </p:cNvCxnSpPr>
              <p:nvPr/>
            </p:nvCxnSpPr>
            <p:spPr>
              <a:xfrm flipH="1" flipV="1">
                <a:off x="5003068" y="6714879"/>
                <a:ext cx="937084" cy="327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ight Brace 9"/>
            <p:cNvSpPr/>
            <p:nvPr/>
          </p:nvSpPr>
          <p:spPr>
            <a:xfrm>
              <a:off x="5652120" y="1647825"/>
              <a:ext cx="144016" cy="485031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3203848" y="6195412"/>
            <a:ext cx="43968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All asserts take optional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en-US" dirty="0" smtClean="0"/>
              <a:t> argument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4572000" y="1137877"/>
            <a:ext cx="1873785" cy="462323"/>
            <a:chOff x="5576652" y="6165304"/>
            <a:chExt cx="1873785" cy="462323"/>
          </a:xfrm>
        </p:grpSpPr>
        <p:sp>
          <p:nvSpPr>
            <p:cNvPr id="15" name="TextBox 14"/>
            <p:cNvSpPr txBox="1"/>
            <p:nvPr/>
          </p:nvSpPr>
          <p:spPr>
            <a:xfrm>
              <a:off x="5940152" y="6165304"/>
              <a:ext cx="15102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only for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real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1"/>
              <a:endCxn id="3" idx="0"/>
            </p:cNvCxnSpPr>
            <p:nvPr/>
          </p:nvCxnSpPr>
          <p:spPr>
            <a:xfrm flipH="1">
              <a:off x="5576652" y="6349970"/>
              <a:ext cx="363500" cy="2776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41880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setting the stage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User defined type, extend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TestCase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override procedure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override procedure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Before executing tests from suite, initialize</a:t>
            </a:r>
          </a:p>
          <a:p>
            <a:pPr lvl="1"/>
            <a:r>
              <a:rPr lang="en-US" dirty="0" smtClean="0"/>
              <a:t>Open connections</a:t>
            </a:r>
          </a:p>
          <a:p>
            <a:pPr lvl="1"/>
            <a:r>
              <a:rPr lang="en-US" dirty="0" smtClean="0"/>
              <a:t>Create temporary file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After executing tests from suite, clean up</a:t>
            </a:r>
          </a:p>
          <a:p>
            <a:pPr lvl="1"/>
            <a:r>
              <a:rPr lang="en-US" dirty="0" smtClean="0"/>
              <a:t>Close connections</a:t>
            </a:r>
          </a:p>
          <a:p>
            <a:pPr lvl="1"/>
            <a:r>
              <a:rPr lang="en-US" dirty="0" smtClean="0"/>
              <a:t>Remove temporary file</a:t>
            </a:r>
          </a:p>
          <a:p>
            <a:pPr lvl="1"/>
            <a:r>
              <a:rPr lang="en-US" dirty="0" smtClean="0"/>
              <a:t>…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32423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Unit testing frameworks</a:t>
            </a:r>
          </a:p>
          <a:p>
            <a:pPr lvl="1"/>
            <a:r>
              <a:rPr lang="en-US" dirty="0" err="1" smtClean="0"/>
              <a:t>CUnit</a:t>
            </a:r>
            <a:r>
              <a:rPr lang="en-US" dirty="0"/>
              <a:t/>
            </a:r>
            <a:br>
              <a:rPr lang="en-US" dirty="0"/>
            </a:br>
            <a:r>
              <a:rPr lang="en-US" sz="2000" dirty="0">
                <a:hlinkClick r:id="rId2"/>
              </a:rPr>
              <a:t>http://cunit.sourceforge.net</a:t>
            </a:r>
            <a:r>
              <a:rPr lang="en-US" sz="2000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pFUnit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 smtClean="0">
                <a:hlinkClick r:id="rId3"/>
              </a:rPr>
              <a:t>https</a:t>
            </a:r>
            <a:r>
              <a:rPr lang="en-US" sz="2000" dirty="0">
                <a:hlinkClick r:id="rId3"/>
              </a:rPr>
              <a:t>://sourceforge.net/projects/pfunit</a:t>
            </a:r>
            <a:r>
              <a:rPr lang="en-US" sz="2000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Cppunit</a:t>
            </a:r>
            <a:r>
              <a:rPr lang="en-US" dirty="0"/>
              <a:t/>
            </a:r>
            <a:br>
              <a:rPr lang="en-US" dirty="0"/>
            </a:br>
            <a:r>
              <a:rPr lang="en-US" sz="2000" dirty="0">
                <a:hlinkClick r:id="rId4"/>
              </a:rPr>
              <a:t>https://freedesktop.org/wiki/Software/cppunit</a:t>
            </a:r>
            <a:r>
              <a:rPr lang="en-US" sz="2000" dirty="0" smtClean="0">
                <a:hlinkClick r:id="rId4"/>
              </a:rPr>
              <a:t>/</a:t>
            </a:r>
            <a:r>
              <a:rPr lang="en-US" dirty="0" smtClean="0"/>
              <a:t> </a:t>
            </a:r>
          </a:p>
          <a:p>
            <a:pPr lvl="1"/>
            <a:r>
              <a:rPr lang="en-US" dirty="0"/>
              <a:t>Catch2</a:t>
            </a:r>
            <a:br>
              <a:rPr lang="en-US" dirty="0"/>
            </a:br>
            <a:r>
              <a:rPr lang="en-US" sz="2000" dirty="0">
                <a:hlinkClick r:id="rId5"/>
              </a:rPr>
              <a:t>https://</a:t>
            </a:r>
            <a:r>
              <a:rPr lang="en-US" sz="2000" dirty="0" smtClean="0">
                <a:hlinkClick r:id="rId5"/>
              </a:rPr>
              <a:t>github.com/catchorg/Catch2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2162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coverage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878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never executed = dead weight</a:t>
            </a:r>
          </a:p>
          <a:p>
            <a:pPr lvl="1"/>
            <a:r>
              <a:rPr lang="en-US" dirty="0" smtClean="0"/>
              <a:t>has to be maintained</a:t>
            </a:r>
          </a:p>
          <a:p>
            <a:pPr lvl="1"/>
            <a:r>
              <a:rPr lang="en-US" dirty="0" smtClean="0"/>
              <a:t>discrepancies will creep in</a:t>
            </a:r>
          </a:p>
          <a:p>
            <a:r>
              <a:rPr lang="en-US" dirty="0" smtClean="0"/>
              <a:t>Code not tested doesn’t work</a:t>
            </a:r>
          </a:p>
          <a:p>
            <a:pPr lvl="1"/>
            <a:r>
              <a:rPr lang="en-US" dirty="0" smtClean="0"/>
              <a:t>all functions/methods tested?</a:t>
            </a:r>
          </a:p>
          <a:p>
            <a:pPr lvl="1"/>
            <a:r>
              <a:rPr lang="en-US" dirty="0" smtClean="0"/>
              <a:t>all code paths tested?</a:t>
            </a:r>
          </a:p>
          <a:p>
            <a:r>
              <a:rPr lang="en-US" dirty="0" smtClean="0"/>
              <a:t>Remove dead code</a:t>
            </a:r>
          </a:p>
          <a:p>
            <a:pPr lvl="1"/>
            <a:r>
              <a:rPr lang="en-US" dirty="0" smtClean="0"/>
              <a:t>not lost, version control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8280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coverage 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Keeps track while code executes</a:t>
            </a:r>
          </a:p>
          <a:p>
            <a:r>
              <a:rPr lang="en-US" dirty="0" smtClean="0"/>
              <a:t>Reports by line of code</a:t>
            </a:r>
          </a:p>
          <a:p>
            <a:r>
              <a:rPr lang="en-US" dirty="0" smtClean="0"/>
              <a:t>For C/C++/Fortran: compiler support + tool</a:t>
            </a:r>
          </a:p>
          <a:p>
            <a:pPr lvl="1"/>
            <a:r>
              <a:rPr lang="en-US" dirty="0" smtClean="0"/>
              <a:t>instrument code during build</a:t>
            </a:r>
          </a:p>
          <a:p>
            <a:pPr lvl="1"/>
            <a:r>
              <a:rPr lang="en-US" dirty="0" smtClean="0"/>
              <a:t>run</a:t>
            </a:r>
          </a:p>
          <a:p>
            <a:pPr lvl="1"/>
            <a:r>
              <a:rPr lang="en-US" dirty="0" smtClean="0"/>
              <a:t>report using tool</a:t>
            </a:r>
          </a:p>
          <a:p>
            <a:r>
              <a:rPr lang="en-US" dirty="0" smtClean="0"/>
              <a:t>For Python: coverage</a:t>
            </a:r>
          </a:p>
          <a:p>
            <a:pPr lvl="1"/>
            <a:r>
              <a:rPr lang="en-US" dirty="0" smtClean="0"/>
              <a:t>run &amp; report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652120" y="3863181"/>
            <a:ext cx="239520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Generates considerable</a:t>
            </a:r>
          </a:p>
          <a:p>
            <a:r>
              <a:rPr lang="en-US" dirty="0" smtClean="0"/>
              <a:t>run time overhead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045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GCC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gcc</a:t>
            </a:r>
            <a:r>
              <a:rPr lang="en-US" dirty="0" smtClean="0"/>
              <a:t>/g++/</a:t>
            </a:r>
            <a:r>
              <a:rPr lang="en-US" dirty="0" err="1" smtClean="0"/>
              <a:t>gfortran</a:t>
            </a:r>
            <a:r>
              <a:rPr lang="en-US" dirty="0" smtClean="0"/>
              <a:t> compile </a:t>
            </a:r>
            <a:r>
              <a:rPr lang="en-US" dirty="0"/>
              <a:t>and link options</a:t>
            </a:r>
            <a:br>
              <a:rPr lang="en-US" dirty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-g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fprofile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-arcs \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ftest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-coverage</a:t>
            </a:r>
          </a:p>
          <a:p>
            <a:r>
              <a:rPr lang="en-US" dirty="0" smtClean="0"/>
              <a:t>Run application normally</a:t>
            </a:r>
          </a:p>
          <a:p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gcov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 smtClean="0"/>
              <a:t> for report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89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827584" y="4460919"/>
            <a:ext cx="5184576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gcov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funcs.c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File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funcs.c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Lines executed:45.45% of 11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Creating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funcs.c.gcov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1327172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should be easy to understand</a:t>
            </a:r>
          </a:p>
          <a:p>
            <a:pPr lvl="1"/>
            <a:r>
              <a:rPr lang="en-US" dirty="0" smtClean="0"/>
              <a:t>by you</a:t>
            </a:r>
          </a:p>
          <a:p>
            <a:pPr lvl="1"/>
            <a:r>
              <a:rPr lang="en-US" dirty="0" smtClean="0"/>
              <a:t>by your colleagues/community</a:t>
            </a:r>
          </a:p>
          <a:p>
            <a:r>
              <a:rPr lang="en-US" dirty="0" smtClean="0"/>
              <a:t>Why?</a:t>
            </a:r>
          </a:p>
          <a:p>
            <a:pPr lvl="1"/>
            <a:r>
              <a:rPr lang="en-US" dirty="0" smtClean="0"/>
              <a:t>easier to identify issues</a:t>
            </a:r>
          </a:p>
          <a:p>
            <a:pPr lvl="1"/>
            <a:r>
              <a:rPr lang="en-US" dirty="0" smtClean="0"/>
              <a:t>easier to maintain</a:t>
            </a:r>
          </a:p>
          <a:p>
            <a:pPr lvl="1"/>
            <a:r>
              <a:rPr lang="en-US" dirty="0" smtClean="0"/>
              <a:t>reduces number of bugs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8576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gcov</a:t>
            </a:r>
            <a:r>
              <a:rPr lang="en-US" dirty="0" smtClean="0"/>
              <a:t> report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90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2627784" y="1785393"/>
            <a:ext cx="5889580" cy="4278094"/>
            <a:chOff x="4224046" y="3417792"/>
            <a:chExt cx="5889580" cy="4278094"/>
          </a:xfrm>
        </p:grpSpPr>
        <p:sp>
          <p:nvSpPr>
            <p:cNvPr id="5" name="TextBox 4"/>
            <p:cNvSpPr txBox="1"/>
            <p:nvPr/>
          </p:nvSpPr>
          <p:spPr>
            <a:xfrm>
              <a:off x="4224046" y="3417792"/>
              <a:ext cx="5889580" cy="427809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0:Source:funcs.c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0:Graph:funcs.gcno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0:Data:funcs.gcda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0:Runs:1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0:Programs:1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1:#include &lt;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err.h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2:#include "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funcs.h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3: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16:    4:int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16:    5:    if (n &lt; 0)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#####: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6:   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errx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(1, "### error: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…");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16:    7:    } else if (n == 0 || n == 1)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6:    8:        return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9:    } else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10:   10:        return n*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 - 1);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11:    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12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:}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640146" y="7388109"/>
              <a:ext cx="14734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funcs.c.gcov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88652" y="2643941"/>
            <a:ext cx="2671180" cy="715581"/>
            <a:chOff x="5940152" y="6165304"/>
            <a:chExt cx="2671180" cy="715581"/>
          </a:xfrm>
        </p:grpSpPr>
        <p:sp>
          <p:nvSpPr>
            <p:cNvPr id="9" name="TextBox 8"/>
            <p:cNvSpPr txBox="1"/>
            <p:nvPr/>
          </p:nvSpPr>
          <p:spPr>
            <a:xfrm>
              <a:off x="5940152" y="6165304"/>
              <a:ext cx="174759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not executable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3"/>
            </p:cNvCxnSpPr>
            <p:nvPr/>
          </p:nvCxnSpPr>
          <p:spPr>
            <a:xfrm>
              <a:off x="7687746" y="6349970"/>
              <a:ext cx="923586" cy="5309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388652" y="3359522"/>
            <a:ext cx="2599172" cy="646331"/>
            <a:chOff x="5940152" y="6165304"/>
            <a:chExt cx="2599172" cy="646331"/>
          </a:xfrm>
        </p:grpSpPr>
        <p:sp>
          <p:nvSpPr>
            <p:cNvPr id="14" name="TextBox 13"/>
            <p:cNvSpPr txBox="1"/>
            <p:nvPr/>
          </p:nvSpPr>
          <p:spPr>
            <a:xfrm>
              <a:off x="5940152" y="6165304"/>
              <a:ext cx="1747594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number of times</a:t>
              </a:r>
            </a:p>
            <a:p>
              <a:r>
                <a:rPr lang="en-US" dirty="0" smtClean="0"/>
                <a:t>executed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3"/>
            </p:cNvCxnSpPr>
            <p:nvPr/>
          </p:nvCxnSpPr>
          <p:spPr>
            <a:xfrm>
              <a:off x="7687746" y="6488470"/>
              <a:ext cx="851578" cy="3231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392440" y="4365022"/>
            <a:ext cx="2239133" cy="369332"/>
            <a:chOff x="5940151" y="6165304"/>
            <a:chExt cx="2239133" cy="369332"/>
          </a:xfrm>
        </p:grpSpPr>
        <p:sp>
          <p:nvSpPr>
            <p:cNvPr id="18" name="TextBox 17"/>
            <p:cNvSpPr txBox="1"/>
            <p:nvPr/>
          </p:nvSpPr>
          <p:spPr>
            <a:xfrm>
              <a:off x="5940151" y="6165304"/>
              <a:ext cx="174380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 smtClean="0"/>
                <a:t>not executed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9" name="Straight Arrow Connector 18"/>
            <p:cNvCxnSpPr>
              <a:stCxn id="18" idx="3"/>
            </p:cNvCxnSpPr>
            <p:nvPr/>
          </p:nvCxnSpPr>
          <p:spPr>
            <a:xfrm flipV="1">
              <a:off x="7683957" y="6237312"/>
              <a:ext cx="495327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8530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 compilers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 fontScale="92500"/>
          </a:bodyPr>
          <a:lstStyle/>
          <a:p>
            <a:r>
              <a:rPr lang="en-US" dirty="0" err="1" smtClean="0"/>
              <a:t>icc</a:t>
            </a:r>
            <a:r>
              <a:rPr lang="en-US" dirty="0" smtClean="0"/>
              <a:t>/</a:t>
            </a:r>
            <a:r>
              <a:rPr lang="en-US" dirty="0" err="1" smtClean="0"/>
              <a:t>icpc</a:t>
            </a:r>
            <a:r>
              <a:rPr lang="en-US" dirty="0" smtClean="0"/>
              <a:t>/</a:t>
            </a:r>
            <a:r>
              <a:rPr lang="en-US" dirty="0" err="1" smtClean="0"/>
              <a:t>ifort</a:t>
            </a:r>
            <a:r>
              <a:rPr lang="en-US" dirty="0" smtClean="0"/>
              <a:t> compile </a:t>
            </a:r>
            <a:r>
              <a:rPr lang="en-US" dirty="0"/>
              <a:t>and link options</a:t>
            </a:r>
            <a:br>
              <a:rPr lang="en-US" dirty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-g -prof-gen=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srcpos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-prof-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=./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profiles</a:t>
            </a:r>
          </a:p>
          <a:p>
            <a:r>
              <a:rPr lang="en-US" dirty="0" smtClean="0"/>
              <a:t>Run application normally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Merge build &amp; run time info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profmerge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-prof-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=./profiles</a:t>
            </a:r>
            <a:endParaRPr lang="en-US" dirty="0" smtClean="0"/>
          </a:p>
          <a:p>
            <a:r>
              <a:rPr lang="en-US" dirty="0" smtClean="0"/>
              <a:t>Generate code </a:t>
            </a:r>
            <a:r>
              <a:rPr lang="en-US" dirty="0"/>
              <a:t>coverage report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codecov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-dpi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profiles/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pgopti.dpi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profiles/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pgopti.spi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56349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codecov</a:t>
            </a:r>
            <a:r>
              <a:rPr lang="en-US" dirty="0" smtClean="0"/>
              <a:t> HTML report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92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51" b="24800"/>
          <a:stretch/>
        </p:blipFill>
        <p:spPr>
          <a:xfrm>
            <a:off x="75811" y="1268760"/>
            <a:ext cx="8992378" cy="4968552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323528" y="3753036"/>
            <a:ext cx="2379360" cy="657282"/>
            <a:chOff x="5940151" y="5877354"/>
            <a:chExt cx="2379360" cy="657282"/>
          </a:xfrm>
        </p:grpSpPr>
        <p:sp>
          <p:nvSpPr>
            <p:cNvPr id="7" name="TextBox 6"/>
            <p:cNvSpPr txBox="1"/>
            <p:nvPr/>
          </p:nvSpPr>
          <p:spPr>
            <a:xfrm>
              <a:off x="5940151" y="6165304"/>
              <a:ext cx="174380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 smtClean="0"/>
                <a:t>overall summary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3"/>
            </p:cNvCxnSpPr>
            <p:nvPr/>
          </p:nvCxnSpPr>
          <p:spPr>
            <a:xfrm flipV="1">
              <a:off x="7683957" y="5877354"/>
              <a:ext cx="635554" cy="4726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23528" y="5086076"/>
            <a:ext cx="2592288" cy="575172"/>
            <a:chOff x="5940151" y="6165304"/>
            <a:chExt cx="2592288" cy="575172"/>
          </a:xfrm>
        </p:grpSpPr>
        <p:sp>
          <p:nvSpPr>
            <p:cNvPr id="11" name="TextBox 10"/>
            <p:cNvSpPr txBox="1"/>
            <p:nvPr/>
          </p:nvSpPr>
          <p:spPr>
            <a:xfrm>
              <a:off x="5940151" y="6165304"/>
              <a:ext cx="194421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 smtClean="0"/>
                <a:t>breakdown per file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3"/>
            </p:cNvCxnSpPr>
            <p:nvPr/>
          </p:nvCxnSpPr>
          <p:spPr>
            <a:xfrm>
              <a:off x="7884367" y="6349970"/>
              <a:ext cx="648072" cy="3905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65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codecov</a:t>
            </a:r>
            <a:r>
              <a:rPr lang="en-US" dirty="0" smtClean="0"/>
              <a:t> source report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93</a:t>
            </a:fld>
            <a:endParaRPr lang="nl-BE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411560"/>
            <a:ext cx="7429500" cy="525780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6012160" y="2554560"/>
            <a:ext cx="2808312" cy="874440"/>
            <a:chOff x="4660434" y="6165304"/>
            <a:chExt cx="2808312" cy="874440"/>
          </a:xfrm>
        </p:grpSpPr>
        <p:sp>
          <p:nvSpPr>
            <p:cNvPr id="9" name="TextBox 8"/>
            <p:cNvSpPr txBox="1"/>
            <p:nvPr/>
          </p:nvSpPr>
          <p:spPr>
            <a:xfrm>
              <a:off x="5940152" y="6165304"/>
              <a:ext cx="1528594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code paths not executed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4660434" y="6488470"/>
              <a:ext cx="1279718" cy="5512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526935" y="3501008"/>
            <a:ext cx="1528594" cy="973107"/>
            <a:chOff x="5940152" y="5838528"/>
            <a:chExt cx="1528594" cy="973107"/>
          </a:xfrm>
        </p:grpSpPr>
        <p:sp>
          <p:nvSpPr>
            <p:cNvPr id="21" name="TextBox 20"/>
            <p:cNvSpPr txBox="1"/>
            <p:nvPr/>
          </p:nvSpPr>
          <p:spPr>
            <a:xfrm>
              <a:off x="5940152" y="6165304"/>
              <a:ext cx="1528594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functions not executed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V="1">
              <a:off x="6704449" y="5838528"/>
              <a:ext cx="112416" cy="3267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8792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</a:t>
            </a:r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9872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</a:t>
            </a:r>
            <a:r>
              <a:rPr lang="en-US" dirty="0" smtClean="0"/>
              <a:t>testing: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Done after unit testing</a:t>
            </a:r>
          </a:p>
          <a:p>
            <a:r>
              <a:rPr lang="en-US" dirty="0" smtClean="0"/>
              <a:t>Exceeds scope of unit testing</a:t>
            </a:r>
          </a:p>
          <a:p>
            <a:r>
              <a:rPr lang="en-US" dirty="0" smtClean="0"/>
              <a:t>Tests aggregation of several software modules</a:t>
            </a:r>
          </a:p>
          <a:p>
            <a:pPr lvl="1"/>
            <a:r>
              <a:rPr lang="en-US" dirty="0" smtClean="0"/>
              <a:t>e.g., command line application</a:t>
            </a:r>
          </a:p>
          <a:p>
            <a:r>
              <a:rPr lang="en-US" dirty="0" smtClean="0"/>
              <a:t>Implementations of framework</a:t>
            </a:r>
          </a:p>
          <a:p>
            <a:pPr lvl="1"/>
            <a:r>
              <a:rPr lang="en-US" dirty="0" smtClean="0"/>
              <a:t>shunit2</a:t>
            </a:r>
          </a:p>
          <a:p>
            <a:pPr lvl="1"/>
            <a:r>
              <a:rPr lang="en-US" dirty="0" smtClean="0"/>
              <a:t>much better: continuous integration</a:t>
            </a:r>
          </a:p>
          <a:p>
            <a:r>
              <a:rPr lang="en-US" dirty="0" smtClean="0"/>
              <a:t>Tests reside in repository</a:t>
            </a:r>
          </a:p>
          <a:p>
            <a:r>
              <a:rPr lang="en-US" dirty="0" smtClean="0"/>
              <a:t>Easy to run</a:t>
            </a:r>
          </a:p>
          <a:p>
            <a:pPr lvl="1"/>
            <a:r>
              <a:rPr lang="en-US" dirty="0" smtClean="0"/>
              <a:t>may take long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95</a:t>
            </a:fld>
            <a:endParaRPr lang="nl-BE"/>
          </a:p>
        </p:txBody>
      </p:sp>
      <p:grpSp>
        <p:nvGrpSpPr>
          <p:cNvPr id="9" name="Group 8"/>
          <p:cNvGrpSpPr/>
          <p:nvPr/>
        </p:nvGrpSpPr>
        <p:grpSpPr>
          <a:xfrm>
            <a:off x="5508104" y="4756502"/>
            <a:ext cx="3317621" cy="1336794"/>
            <a:chOff x="4403585" y="2996953"/>
            <a:chExt cx="3317621" cy="1336794"/>
          </a:xfrm>
        </p:grpSpPr>
        <p:sp>
          <p:nvSpPr>
            <p:cNvPr id="10" name="Rounded Rectangle 9"/>
            <p:cNvSpPr/>
            <p:nvPr/>
          </p:nvSpPr>
          <p:spPr>
            <a:xfrm>
              <a:off x="4403585" y="2996953"/>
              <a:ext cx="3168352" cy="1336794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554955" y="3014917"/>
              <a:ext cx="316625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Beware of bugs in the above code; I have only proved it correct, not tried it.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771737" y="3964415"/>
              <a:ext cx="17295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Donald Knuth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6415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under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Computes number of permutations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Example run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96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827584" y="2276872"/>
            <a:ext cx="6732748" cy="2031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./fac.exe -h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usage: fac.exe [-h] n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compute number of permutations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positional arguments: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n           number of items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optional arguments: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-h, --help  show this help message and exit</a:t>
            </a:r>
          </a:p>
        </p:txBody>
      </p:sp>
      <p:sp>
        <p:nvSpPr>
          <p:cNvPr id="6" name="Rectangle 5"/>
          <p:cNvSpPr/>
          <p:nvPr/>
        </p:nvSpPr>
        <p:spPr>
          <a:xfrm>
            <a:off x="827584" y="5157192"/>
            <a:ext cx="6732748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./fac.exe 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val="330639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shunit2: test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bash script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Run script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97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639285" y="2200796"/>
            <a:ext cx="6120680" cy="2308324"/>
            <a:chOff x="2364488" y="7134532"/>
            <a:chExt cx="6120680" cy="2308324"/>
          </a:xfrm>
        </p:grpSpPr>
        <p:sp>
          <p:nvSpPr>
            <p:cNvPr id="6" name="TextBox 5"/>
            <p:cNvSpPr txBox="1"/>
            <p:nvPr/>
          </p:nvSpPr>
          <p:spPr>
            <a:xfrm>
              <a:off x="2364488" y="7134532"/>
              <a:ext cx="6120680" cy="23083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#!/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usr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/bin/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env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bash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tes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tFac0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result=$(./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fac.exe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0)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assertEquals</a:t>
              </a:r>
              <a:r>
                <a:rPr lang="en-US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1 ${result}</a:t>
              </a:r>
            </a:p>
            <a:p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source shunit2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119088" y="9135079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test_fac.sh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Rectangle 7"/>
          <p:cNvSpPr/>
          <p:nvPr/>
        </p:nvSpPr>
        <p:spPr>
          <a:xfrm>
            <a:off x="661524" y="5159924"/>
            <a:ext cx="6098441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./test_fac.sh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testFac0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Ran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tests.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OK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066772" y="2388088"/>
            <a:ext cx="2585327" cy="462323"/>
            <a:chOff x="5576652" y="6165304"/>
            <a:chExt cx="2585327" cy="462323"/>
          </a:xfrm>
        </p:grpSpPr>
        <p:sp>
          <p:nvSpPr>
            <p:cNvPr id="10" name="TextBox 9"/>
            <p:cNvSpPr txBox="1"/>
            <p:nvPr/>
          </p:nvSpPr>
          <p:spPr>
            <a:xfrm>
              <a:off x="5940152" y="6165304"/>
              <a:ext cx="222182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tests = bash functions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>
              <a:off x="5576652" y="6349970"/>
              <a:ext cx="363500" cy="2776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627784" y="4412403"/>
            <a:ext cx="2842703" cy="414790"/>
            <a:chOff x="5648660" y="6119846"/>
            <a:chExt cx="2842703" cy="414790"/>
          </a:xfrm>
        </p:grpSpPr>
        <p:sp>
          <p:nvSpPr>
            <p:cNvPr id="14" name="TextBox 13"/>
            <p:cNvSpPr txBox="1"/>
            <p:nvPr/>
          </p:nvSpPr>
          <p:spPr>
            <a:xfrm>
              <a:off x="5940152" y="6165304"/>
              <a:ext cx="255121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gather &amp; execute all tests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1"/>
            </p:cNvCxnSpPr>
            <p:nvPr/>
          </p:nvCxnSpPr>
          <p:spPr>
            <a:xfrm flipH="1" flipV="1">
              <a:off x="5648660" y="6119846"/>
              <a:ext cx="291492" cy="2301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4320332" y="2991785"/>
            <a:ext cx="2365555" cy="369332"/>
            <a:chOff x="5134768" y="6165304"/>
            <a:chExt cx="2365555" cy="369332"/>
          </a:xfrm>
        </p:grpSpPr>
        <p:sp>
          <p:nvSpPr>
            <p:cNvPr id="17" name="TextBox 16"/>
            <p:cNvSpPr txBox="1"/>
            <p:nvPr/>
          </p:nvSpPr>
          <p:spPr>
            <a:xfrm>
              <a:off x="5940152" y="6165304"/>
              <a:ext cx="15601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capture </a:t>
              </a:r>
              <a:r>
                <a:rPr lang="en-US" dirty="0" err="1" smtClean="0"/>
                <a:t>stdout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5134768" y="6349970"/>
              <a:ext cx="805384" cy="1367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3963645" y="3634593"/>
            <a:ext cx="2480563" cy="542532"/>
            <a:chOff x="5188524" y="5992104"/>
            <a:chExt cx="2480563" cy="542532"/>
          </a:xfrm>
        </p:grpSpPr>
        <p:sp>
          <p:nvSpPr>
            <p:cNvPr id="22" name="TextBox 21"/>
            <p:cNvSpPr txBox="1"/>
            <p:nvPr/>
          </p:nvSpPr>
          <p:spPr>
            <a:xfrm>
              <a:off x="5940152" y="6165304"/>
              <a:ext cx="172893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computed result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2" idx="1"/>
            </p:cNvCxnSpPr>
            <p:nvPr/>
          </p:nvCxnSpPr>
          <p:spPr>
            <a:xfrm flipH="1" flipV="1">
              <a:off x="5188524" y="5992104"/>
              <a:ext cx="751628" cy="3578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970857" y="3629245"/>
            <a:ext cx="2095915" cy="542532"/>
            <a:chOff x="5940152" y="5992104"/>
            <a:chExt cx="2095915" cy="542532"/>
          </a:xfrm>
        </p:grpSpPr>
        <p:sp>
          <p:nvSpPr>
            <p:cNvPr id="25" name="TextBox 24"/>
            <p:cNvSpPr txBox="1"/>
            <p:nvPr/>
          </p:nvSpPr>
          <p:spPr>
            <a:xfrm>
              <a:off x="5940152" y="6165304"/>
              <a:ext cx="172893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computed result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6" name="Straight Arrow Connector 25"/>
            <p:cNvCxnSpPr>
              <a:stCxn id="25" idx="3"/>
            </p:cNvCxnSpPr>
            <p:nvPr/>
          </p:nvCxnSpPr>
          <p:spPr>
            <a:xfrm flipV="1">
              <a:off x="7669087" y="5992104"/>
              <a:ext cx="366980" cy="3578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99828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shunit2: testing for failure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test for invalid argument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98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639284" y="2200796"/>
            <a:ext cx="8253195" cy="2862322"/>
            <a:chOff x="2364487" y="7134532"/>
            <a:chExt cx="8253195" cy="2862322"/>
          </a:xfrm>
        </p:grpSpPr>
        <p:sp>
          <p:nvSpPr>
            <p:cNvPr id="6" name="TextBox 5"/>
            <p:cNvSpPr txBox="1"/>
            <p:nvPr/>
          </p:nvSpPr>
          <p:spPr>
            <a:xfrm>
              <a:off x="2364487" y="7134532"/>
              <a:ext cx="8253195" cy="28623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testFacNegative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result=$(./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fac.exe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-333 2&gt;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tmp_err.txt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exit_code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=$?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assertEquals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1 ${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exit_code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assertNull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"${result}"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assertEquals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"### error: argument should be positive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" \ 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"$(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cat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tmp_err.txt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)"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246457" y="9689077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test_fac.sh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724128" y="2348880"/>
            <a:ext cx="1878787" cy="462323"/>
            <a:chOff x="5576652" y="6165304"/>
            <a:chExt cx="1878787" cy="462323"/>
          </a:xfrm>
        </p:grpSpPr>
        <p:sp>
          <p:nvSpPr>
            <p:cNvPr id="9" name="TextBox 8"/>
            <p:cNvSpPr txBox="1"/>
            <p:nvPr/>
          </p:nvSpPr>
          <p:spPr>
            <a:xfrm>
              <a:off x="5940152" y="6165304"/>
              <a:ext cx="151528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capture </a:t>
              </a:r>
              <a:r>
                <a:rPr lang="en-US" dirty="0" err="1" smtClean="0"/>
                <a:t>stderr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5576652" y="6349970"/>
              <a:ext cx="363500" cy="2776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707904" y="3131676"/>
            <a:ext cx="3382370" cy="369332"/>
            <a:chOff x="4362956" y="6165304"/>
            <a:chExt cx="3382370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5940152" y="6165304"/>
              <a:ext cx="180517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capture exit code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4362956" y="6246604"/>
              <a:ext cx="1577196" cy="1033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411761" y="2302384"/>
            <a:ext cx="2703473" cy="508819"/>
            <a:chOff x="4796850" y="6165304"/>
            <a:chExt cx="2703473" cy="508819"/>
          </a:xfrm>
        </p:grpSpPr>
        <p:sp>
          <p:nvSpPr>
            <p:cNvPr id="16" name="TextBox 15"/>
            <p:cNvSpPr txBox="1"/>
            <p:nvPr/>
          </p:nvSpPr>
          <p:spPr>
            <a:xfrm>
              <a:off x="5940152" y="6165304"/>
              <a:ext cx="15601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capture </a:t>
              </a:r>
              <a:r>
                <a:rPr lang="en-US" dirty="0" err="1" smtClean="0"/>
                <a:t>stdout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7" name="Straight Arrow Connector 16"/>
            <p:cNvCxnSpPr>
              <a:stCxn id="16" idx="1"/>
            </p:cNvCxnSpPr>
            <p:nvPr/>
          </p:nvCxnSpPr>
          <p:spPr>
            <a:xfrm flipH="1">
              <a:off x="4796850" y="6349970"/>
              <a:ext cx="1143302" cy="3241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539552" y="5323479"/>
            <a:ext cx="5040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assertNull</a:t>
            </a:r>
            <a:r>
              <a:rPr lang="en-US" dirty="0" smtClean="0"/>
              <a:t> succeeds if argument is empty string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847930" y="5987073"/>
            <a:ext cx="565648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quoting strings correctly is important!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99756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shunit2: artifacts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script leaves file(s)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dedicated temporary directory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99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639284" y="2200796"/>
            <a:ext cx="8253195" cy="923330"/>
            <a:chOff x="2364487" y="7134532"/>
            <a:chExt cx="8253195" cy="923330"/>
          </a:xfrm>
        </p:grpSpPr>
        <p:sp>
          <p:nvSpPr>
            <p:cNvPr id="6" name="TextBox 5"/>
            <p:cNvSpPr txBox="1"/>
            <p:nvPr/>
          </p:nvSpPr>
          <p:spPr>
            <a:xfrm>
              <a:off x="2364487" y="7134532"/>
              <a:ext cx="8253195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result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=$(./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fac.exe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-333 2&gt; 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tmp_err.txt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251602" y="7750085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test_fac.sh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39284" y="3890143"/>
            <a:ext cx="8253195" cy="2585323"/>
            <a:chOff x="2364487" y="7134532"/>
            <a:chExt cx="8253195" cy="2585323"/>
          </a:xfrm>
        </p:grpSpPr>
        <p:sp>
          <p:nvSpPr>
            <p:cNvPr id="9" name="TextBox 8"/>
            <p:cNvSpPr txBox="1"/>
            <p:nvPr/>
          </p:nvSpPr>
          <p:spPr>
            <a:xfrm>
              <a:off x="2364487" y="7134532"/>
              <a:ext cx="8253195" cy="25853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testFacNegative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err_file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="${SHUNIT_TMPDIR}/err.txt"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result=$(./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fac.exe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-333 2&gt; 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${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err_file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assertEquals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"### error: argument should be positive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" \ 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"$(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cat 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${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err_file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)"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251602" y="9412078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test_fac.sh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6042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12657</Words>
  <Application>Microsoft Office PowerPoint</Application>
  <PresentationFormat>On-screen Show (4:3)</PresentationFormat>
  <Paragraphs>3013</Paragraphs>
  <Slides>220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220</vt:i4>
      </vt:variant>
    </vt:vector>
  </HeadingPairs>
  <TitlesOfParts>
    <vt:vector size="232" baseType="lpstr">
      <vt:lpstr>Arial</vt:lpstr>
      <vt:lpstr>Brush Script MT</vt:lpstr>
      <vt:lpstr>Calibri</vt:lpstr>
      <vt:lpstr>Courier New</vt:lpstr>
      <vt:lpstr>Euclid</vt:lpstr>
      <vt:lpstr>Euclid Extra</vt:lpstr>
      <vt:lpstr>Euclid Symbol</vt:lpstr>
      <vt:lpstr>Informal Roman</vt:lpstr>
      <vt:lpstr>Symbol</vt:lpstr>
      <vt:lpstr>Times New Roman</vt:lpstr>
      <vt:lpstr>Office Theme</vt:lpstr>
      <vt:lpstr>Equation</vt:lpstr>
      <vt:lpstr>Debugging techniques</vt:lpstr>
      <vt:lpstr>Introduction</vt:lpstr>
      <vt:lpstr>Motivation</vt:lpstr>
      <vt:lpstr>Motivation</vt:lpstr>
      <vt:lpstr>Examples</vt:lpstr>
      <vt:lpstr>Bugs</vt:lpstr>
      <vt:lpstr>Avoid bugs</vt:lpstr>
      <vt:lpstr>Coding style</vt:lpstr>
      <vt:lpstr>Motivation</vt:lpstr>
      <vt:lpstr>PowerPoint Presentation</vt:lpstr>
      <vt:lpstr>Step back: what is programming?</vt:lpstr>
      <vt:lpstr>Code readability</vt:lpstr>
      <vt:lpstr>Naming things</vt:lpstr>
      <vt:lpstr>Brevity</vt:lpstr>
      <vt:lpstr>Coding style</vt:lpstr>
      <vt:lpstr>Style checking tools</vt:lpstr>
      <vt:lpstr>Language standards</vt:lpstr>
      <vt:lpstr>General advice</vt:lpstr>
      <vt:lpstr>Unused code</vt:lpstr>
      <vt:lpstr>Language idioms</vt:lpstr>
      <vt:lpstr>Not-invented-here syndrome</vt:lpstr>
      <vt:lpstr>References</vt:lpstr>
      <vt:lpstr>Documentation</vt:lpstr>
      <vt:lpstr>Comments</vt:lpstr>
      <vt:lpstr>Documentation</vt:lpstr>
      <vt:lpstr>Development process documentation</vt:lpstr>
      <vt:lpstr>API documentation: doxygen</vt:lpstr>
      <vt:lpstr>Class/module documentation</vt:lpstr>
      <vt:lpstr>Example module documentation</vt:lpstr>
      <vt:lpstr>Function/method documentation</vt:lpstr>
      <vt:lpstr>Example function documentation</vt:lpstr>
      <vt:lpstr>User defined type documentation</vt:lpstr>
      <vt:lpstr>Example data structure documentation</vt:lpstr>
      <vt:lpstr>Using doxygen</vt:lpstr>
      <vt:lpstr>Documentation main page</vt:lpstr>
      <vt:lpstr>Function documentation</vt:lpstr>
      <vt:lpstr>Data structure documentation</vt:lpstr>
      <vt:lpstr>Usage examples</vt:lpstr>
      <vt:lpstr>User interface documentation: mkdocs</vt:lpstr>
      <vt:lpstr>mkdocs</vt:lpstr>
      <vt:lpstr>Example page</vt:lpstr>
      <vt:lpstr>Some more formatting elements</vt:lpstr>
      <vt:lpstr>Setup</vt:lpstr>
      <vt:lpstr>Building &amp; deploying documentation</vt:lpstr>
      <vt:lpstr>Result</vt:lpstr>
      <vt:lpstr>Compilers &amp; settings, static checkers</vt:lpstr>
      <vt:lpstr>Compilers: general</vt:lpstr>
      <vt:lpstr>Be paranoid, or die!</vt:lpstr>
      <vt:lpstr>Switching compilers</vt:lpstr>
      <vt:lpstr>C/C++ compiler options</vt:lpstr>
      <vt:lpstr>Fortran compiler options</vt:lpstr>
      <vt:lpstr>Floating point model</vt:lpstr>
      <vt:lpstr>References</vt:lpstr>
      <vt:lpstr>Static analysis</vt:lpstr>
      <vt:lpstr>Static analysis</vt:lpstr>
      <vt:lpstr>Cppcheck</vt:lpstr>
      <vt:lpstr>Tools</vt:lpstr>
      <vt:lpstr>Defensive programming</vt:lpstr>
      <vt:lpstr>Report warnings &amp; errors</vt:lpstr>
      <vt:lpstr>Check for runtime errors!</vt:lpstr>
      <vt:lpstr>Do not go overboard</vt:lpstr>
      <vt:lpstr>Assertions</vt:lpstr>
      <vt:lpstr>Assertions: example</vt:lpstr>
      <vt:lpstr>Assertions: running</vt:lpstr>
      <vt:lpstr>Assertions: release</vt:lpstr>
      <vt:lpstr>References</vt:lpstr>
      <vt:lpstr>Unit testing</vt:lpstr>
      <vt:lpstr>Unit testing: what is it?</vt:lpstr>
      <vt:lpstr>General concerns</vt:lpstr>
      <vt:lpstr>CUnit: test code first!</vt:lpstr>
      <vt:lpstr>CUnit: implementation next!</vt:lpstr>
      <vt:lpstr>CUnit: framework</vt:lpstr>
      <vt:lpstr>CUnit: framework</vt:lpstr>
      <vt:lpstr>CUnit: compiling &amp; running</vt:lpstr>
      <vt:lpstr>CUnit: failures</vt:lpstr>
      <vt:lpstr>CUnit: types of assertions</vt:lpstr>
      <vt:lpstr>CUnit: setting the stage</vt:lpstr>
      <vt:lpstr>pFUnit: test code first!</vt:lpstr>
      <vt:lpstr>pFUnit: framework</vt:lpstr>
      <vt:lpstr>pFUnit: make file</vt:lpstr>
      <vt:lpstr>pFUnit: building and running tests</vt:lpstr>
      <vt:lpstr>pFUnit: failing tests</vt:lpstr>
      <vt:lpstr>pFUnit: types of assertions</vt:lpstr>
      <vt:lpstr>pFUnit: setting the stage</vt:lpstr>
      <vt:lpstr>Unit testing references</vt:lpstr>
      <vt:lpstr>Code coverage</vt:lpstr>
      <vt:lpstr>Motivation</vt:lpstr>
      <vt:lpstr>Code coverage tool</vt:lpstr>
      <vt:lpstr>GCC</vt:lpstr>
      <vt:lpstr>gcov report</vt:lpstr>
      <vt:lpstr>Intel compilers</vt:lpstr>
      <vt:lpstr>codecov HTML report</vt:lpstr>
      <vt:lpstr>codecov source report</vt:lpstr>
      <vt:lpstr>Functional testing</vt:lpstr>
      <vt:lpstr>Functional testing: what is it?</vt:lpstr>
      <vt:lpstr>Application under test</vt:lpstr>
      <vt:lpstr>shunit2: test script</vt:lpstr>
      <vt:lpstr>shunit2: testing for failure</vt:lpstr>
      <vt:lpstr>shunit2: artifacts</vt:lpstr>
      <vt:lpstr>shunit2: types of assertions</vt:lpstr>
      <vt:lpstr>shunit2: setting the stage</vt:lpstr>
      <vt:lpstr>References</vt:lpstr>
      <vt:lpstr>PowerPoint Presentation</vt:lpstr>
      <vt:lpstr>History</vt:lpstr>
      <vt:lpstr>Taxonomy of bugs</vt:lpstr>
      <vt:lpstr>Requirements</vt:lpstr>
      <vt:lpstr>Structural bugs I</vt:lpstr>
      <vt:lpstr>Structural bugs II</vt:lpstr>
      <vt:lpstr>Data</vt:lpstr>
      <vt:lpstr>Coding &amp; implementation</vt:lpstr>
      <vt:lpstr>Bugs in parallel code</vt:lpstr>
      <vt:lpstr>gdb</vt:lpstr>
      <vt:lpstr>gdb: what is it?</vt:lpstr>
      <vt:lpstr>gdb: example</vt:lpstr>
      <vt:lpstr>gdb: compiling code &amp; starting gdb</vt:lpstr>
      <vt:lpstr>gdb: listing source code</vt:lpstr>
      <vt:lpstr>gdb: listing source code</vt:lpstr>
      <vt:lpstr>gdb: listing source code</vt:lpstr>
      <vt:lpstr>gdb: running a program</vt:lpstr>
      <vt:lpstr>gdb: breakpoints</vt:lpstr>
      <vt:lpstr>gdb: at breakpoints</vt:lpstr>
      <vt:lpstr>gdb: example stepping</vt:lpstr>
      <vt:lpstr>gdb: counted steps</vt:lpstr>
      <vt:lpstr>gdb: example handling breakpoints</vt:lpstr>
      <vt:lpstr>gdb: conditional breakpoint</vt:lpstr>
      <vt:lpstr>gdb: dis/enabling breakpoints</vt:lpstr>
      <vt:lpstr>gdb: issuing commands at break</vt:lpstr>
      <vt:lpstr>gdb: easier tracing</vt:lpstr>
      <vt:lpstr>gdb: watch</vt:lpstr>
      <vt:lpstr>gdb: more watch</vt:lpstr>
      <vt:lpstr>gdb: watch example</vt:lpstr>
      <vt:lpstr>gdb: saving breakpoints</vt:lpstr>
      <vt:lpstr>gdb: stack frames</vt:lpstr>
      <vt:lpstr>gdb: backtrace</vt:lpstr>
      <vt:lpstr>gdb: inspecting frames</vt:lpstr>
      <vt:lpstr>gdb: hypothesis testing</vt:lpstr>
      <vt:lpstr>gdb: reverse debugging</vt:lpstr>
      <vt:lpstr>gdb: multithreaded programs</vt:lpstr>
      <vt:lpstr>gdb: switching threads</vt:lpstr>
      <vt:lpstr>gdb: checkpoint</vt:lpstr>
      <vt:lpstr>gdb: post mortem</vt:lpstr>
      <vt:lpstr>Control flow bugs</vt:lpstr>
      <vt:lpstr>Fortran logical expressions</vt:lpstr>
      <vt:lpstr>C/C++ logical expressions</vt:lpstr>
      <vt:lpstr>Valgrind: finding NULL pointers</vt:lpstr>
      <vt:lpstr>Counting ones</vt:lpstr>
      <vt:lpstr>Code</vt:lpstr>
      <vt:lpstr>GDB: trace value</vt:lpstr>
      <vt:lpstr>Computing Fibonacci numbers</vt:lpstr>
      <vt:lpstr>GDB: figure it out</vt:lpstr>
      <vt:lpstr>Recursion</vt:lpstr>
      <vt:lpstr>Valgrind &amp; stack overflow</vt:lpstr>
      <vt:lpstr>Arithmetic bugs</vt:lpstr>
      <vt:lpstr>Integer overflow</vt:lpstr>
      <vt:lpstr>IEEE floating point </vt:lpstr>
      <vt:lpstr>Representation consequences</vt:lpstr>
      <vt:lpstr>Floating point versus real numbers</vt:lpstr>
      <vt:lpstr>Floating point equality?</vt:lpstr>
      <vt:lpstr>Floating point overflow &amp; NaN</vt:lpstr>
      <vt:lpstr>How to tackle?</vt:lpstr>
      <vt:lpstr>IEEE floating point exceptions</vt:lpstr>
      <vt:lpstr>Trapped!</vt:lpstr>
      <vt:lpstr>Use GDB to inspect</vt:lpstr>
      <vt:lpstr>GDB &amp; optimized code</vt:lpstr>
      <vt:lpstr>GDB &amp; optimized code</vt:lpstr>
      <vt:lpstr>Floating point underflow</vt:lpstr>
      <vt:lpstr>References</vt:lpstr>
      <vt:lpstr>Memory issues</vt:lpstr>
      <vt:lpstr>Memory leaks</vt:lpstr>
      <vt:lpstr>Valgrind memcheck</vt:lpstr>
      <vt:lpstr>Valgrind full leak check</vt:lpstr>
      <vt:lpstr>Stack variables</vt:lpstr>
      <vt:lpstr>Check using GDB</vt:lpstr>
      <vt:lpstr>Actual problem &amp; solution</vt:lpstr>
      <vt:lpstr>MUST</vt:lpstr>
      <vt:lpstr>MUST</vt:lpstr>
      <vt:lpstr>Using MUST</vt:lpstr>
      <vt:lpstr>MUST deadlock run</vt:lpstr>
      <vt:lpstr>MUST deadlock report</vt:lpstr>
      <vt:lpstr>Deadlock code</vt:lpstr>
      <vt:lpstr>MUST leaked resources report</vt:lpstr>
      <vt:lpstr>Leaky code</vt:lpstr>
      <vt:lpstr>MUST buffer sizes report</vt:lpstr>
      <vt:lpstr>Mismatched buffer size code</vt:lpstr>
      <vt:lpstr>Mismatched buffer Intel MPI</vt:lpstr>
      <vt:lpstr>MUST buffer types report</vt:lpstr>
      <vt:lpstr>Mismatched buffer type code</vt:lpstr>
      <vt:lpstr>However…</vt:lpstr>
      <vt:lpstr>Buffer aliasing</vt:lpstr>
      <vt:lpstr>valgrind</vt:lpstr>
      <vt:lpstr>Valgrind: what is it?</vt:lpstr>
      <vt:lpstr>Valgrind: example memory leak</vt:lpstr>
      <vt:lpstr>Valgrind: running</vt:lpstr>
      <vt:lpstr>Valgrind: report</vt:lpstr>
      <vt:lpstr>Valgrind: memory leak fixed</vt:lpstr>
      <vt:lpstr>Valgrind: good report!</vt:lpstr>
      <vt:lpstr>Valgrind: no initialization example</vt:lpstr>
      <vt:lpstr>Valgrind: uninitialized use found</vt:lpstr>
      <vt:lpstr>Valgrind: array bounds overrun</vt:lpstr>
      <vt:lpstr>Intel Inspector</vt:lpstr>
      <vt:lpstr>Intel Inspector: what is it?</vt:lpstr>
      <vt:lpstr>Computing  using OpenMP</vt:lpstr>
      <vt:lpstr>Startup</vt:lpstr>
      <vt:lpstr>Configure target</vt:lpstr>
      <vt:lpstr>Configure analysis</vt:lpstr>
      <vt:lpstr>Analysis summary</vt:lpstr>
      <vt:lpstr>Race condition</vt:lpstr>
      <vt:lpstr>The mystery of the vanishing bug</vt:lpstr>
      <vt:lpstr>Know thy stuff</vt:lpstr>
      <vt:lpstr>The code</vt:lpstr>
      <vt:lpstr>The bug</vt:lpstr>
      <vt:lpstr>To be or not to be…</vt:lpstr>
      <vt:lpstr>Explanation</vt:lpstr>
      <vt:lpstr>Debugging tips</vt:lpstr>
      <vt:lpstr>A few tips</vt:lpstr>
      <vt:lpstr>Conclusions</vt:lpstr>
      <vt:lpstr>Conclusions</vt:lpstr>
      <vt:lpstr>Other tools</vt:lpstr>
      <vt:lpstr>References</vt:lpstr>
      <vt:lpstr>Allinea DDT: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Defensive programming and debugging</dc:title>
  <dc:creator>Geert Jan Bex</dc:creator>
  <cp:lastModifiedBy>Geert Jan Bex</cp:lastModifiedBy>
  <cp:revision>371</cp:revision>
  <dcterms:created xsi:type="dcterms:W3CDTF">2013-01-10T10:35:33Z</dcterms:created>
  <dcterms:modified xsi:type="dcterms:W3CDTF">2018-07-03T04:40:22Z</dcterms:modified>
</cp:coreProperties>
</file>