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0"/>
  </p:notesMasterIdLst>
  <p:sldIdLst>
    <p:sldId id="257" r:id="rId2"/>
    <p:sldId id="285" r:id="rId3"/>
    <p:sldId id="338" r:id="rId4"/>
    <p:sldId id="339" r:id="rId5"/>
    <p:sldId id="340" r:id="rId6"/>
    <p:sldId id="323" r:id="rId7"/>
    <p:sldId id="258" r:id="rId8"/>
    <p:sldId id="347" r:id="rId9"/>
    <p:sldId id="348" r:id="rId10"/>
    <p:sldId id="377" r:id="rId11"/>
    <p:sldId id="349" r:id="rId12"/>
    <p:sldId id="350" r:id="rId13"/>
    <p:sldId id="351" r:id="rId14"/>
    <p:sldId id="352" r:id="rId15"/>
    <p:sldId id="353" r:id="rId16"/>
    <p:sldId id="354" r:id="rId17"/>
    <p:sldId id="363" r:id="rId18"/>
    <p:sldId id="364" r:id="rId19"/>
    <p:sldId id="365" r:id="rId20"/>
    <p:sldId id="355" r:id="rId21"/>
    <p:sldId id="366" r:id="rId22"/>
    <p:sldId id="362" r:id="rId23"/>
    <p:sldId id="356" r:id="rId24"/>
    <p:sldId id="357" r:id="rId25"/>
    <p:sldId id="358" r:id="rId26"/>
    <p:sldId id="359" r:id="rId27"/>
    <p:sldId id="360" r:id="rId28"/>
    <p:sldId id="361" r:id="rId29"/>
    <p:sldId id="304" r:id="rId30"/>
    <p:sldId id="305" r:id="rId31"/>
    <p:sldId id="341" r:id="rId32"/>
    <p:sldId id="342" r:id="rId33"/>
    <p:sldId id="343" r:id="rId34"/>
    <p:sldId id="322" r:id="rId35"/>
    <p:sldId id="334" r:id="rId36"/>
    <p:sldId id="324" r:id="rId37"/>
    <p:sldId id="325" r:id="rId38"/>
    <p:sldId id="306" r:id="rId39"/>
    <p:sldId id="307" r:id="rId40"/>
    <p:sldId id="308" r:id="rId41"/>
    <p:sldId id="309" r:id="rId42"/>
    <p:sldId id="310" r:id="rId43"/>
    <p:sldId id="311" r:id="rId44"/>
    <p:sldId id="376" r:id="rId45"/>
    <p:sldId id="312" r:id="rId46"/>
    <p:sldId id="313" r:id="rId47"/>
    <p:sldId id="378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367" r:id="rId57"/>
    <p:sldId id="368" r:id="rId58"/>
    <p:sldId id="369" r:id="rId59"/>
    <p:sldId id="371" r:id="rId60"/>
    <p:sldId id="370" r:id="rId61"/>
    <p:sldId id="372" r:id="rId62"/>
    <p:sldId id="373" r:id="rId63"/>
    <p:sldId id="385" r:id="rId64"/>
    <p:sldId id="386" r:id="rId65"/>
    <p:sldId id="387" r:id="rId66"/>
    <p:sldId id="388" r:id="rId67"/>
    <p:sldId id="389" r:id="rId68"/>
    <p:sldId id="390" r:id="rId69"/>
    <p:sldId id="392" r:id="rId70"/>
    <p:sldId id="391" r:id="rId71"/>
    <p:sldId id="374" r:id="rId72"/>
    <p:sldId id="375" r:id="rId73"/>
    <p:sldId id="380" r:id="rId74"/>
    <p:sldId id="379" r:id="rId75"/>
    <p:sldId id="381" r:id="rId76"/>
    <p:sldId id="382" r:id="rId77"/>
    <p:sldId id="383" r:id="rId78"/>
    <p:sldId id="384" r:id="rId79"/>
    <p:sldId id="333" r:id="rId80"/>
    <p:sldId id="260" r:id="rId81"/>
    <p:sldId id="261" r:id="rId82"/>
    <p:sldId id="262" r:id="rId83"/>
    <p:sldId id="263" r:id="rId84"/>
    <p:sldId id="264" r:id="rId85"/>
    <p:sldId id="265" r:id="rId86"/>
    <p:sldId id="266" r:id="rId87"/>
    <p:sldId id="267" r:id="rId88"/>
    <p:sldId id="268" r:id="rId89"/>
    <p:sldId id="269" r:id="rId90"/>
    <p:sldId id="270" r:id="rId91"/>
    <p:sldId id="271" r:id="rId92"/>
    <p:sldId id="272" r:id="rId93"/>
    <p:sldId id="273" r:id="rId94"/>
    <p:sldId id="274" r:id="rId95"/>
    <p:sldId id="275" r:id="rId96"/>
    <p:sldId id="302" r:id="rId97"/>
    <p:sldId id="276" r:id="rId98"/>
    <p:sldId id="277" r:id="rId99"/>
    <p:sldId id="278" r:id="rId100"/>
    <p:sldId id="301" r:id="rId101"/>
    <p:sldId id="279" r:id="rId102"/>
    <p:sldId id="280" r:id="rId103"/>
    <p:sldId id="281" r:id="rId104"/>
    <p:sldId id="335" r:id="rId105"/>
    <p:sldId id="282" r:id="rId106"/>
    <p:sldId id="283" r:id="rId107"/>
    <p:sldId id="284" r:id="rId108"/>
    <p:sldId id="303" r:id="rId109"/>
    <p:sldId id="336" r:id="rId110"/>
    <p:sldId id="286" r:id="rId111"/>
    <p:sldId id="287" r:id="rId112"/>
    <p:sldId id="288" r:id="rId113"/>
    <p:sldId id="289" r:id="rId114"/>
    <p:sldId id="290" r:id="rId115"/>
    <p:sldId id="291" r:id="rId116"/>
    <p:sldId id="292" r:id="rId117"/>
    <p:sldId id="293" r:id="rId118"/>
    <p:sldId id="294" r:id="rId119"/>
    <p:sldId id="295" r:id="rId120"/>
    <p:sldId id="296" r:id="rId121"/>
    <p:sldId id="297" r:id="rId122"/>
    <p:sldId id="327" r:id="rId123"/>
    <p:sldId id="328" r:id="rId124"/>
    <p:sldId id="299" r:id="rId125"/>
    <p:sldId id="300" r:id="rId126"/>
    <p:sldId id="332" r:id="rId127"/>
    <p:sldId id="337" r:id="rId128"/>
    <p:sldId id="298" r:id="rId129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39"/>
            <p14:sldId id="340"/>
            <p14:sldId id="323"/>
            <p14:sldId id="258"/>
          </p14:sldIdLst>
        </p14:section>
        <p14:section name="Coding style" id="{1139C0EC-ED1F-49BA-BDC8-768CB6FD86E2}">
          <p14:sldIdLst>
            <p14:sldId id="347"/>
            <p14:sldId id="348"/>
            <p14:sldId id="377"/>
            <p14:sldId id="349"/>
            <p14:sldId id="350"/>
            <p14:sldId id="351"/>
            <p14:sldId id="352"/>
            <p14:sldId id="353"/>
            <p14:sldId id="354"/>
            <p14:sldId id="363"/>
            <p14:sldId id="364"/>
            <p14:sldId id="365"/>
            <p14:sldId id="355"/>
            <p14:sldId id="366"/>
          </p14:sldIdLst>
        </p14:section>
        <p14:section name="Documentation" id="{D68069DD-1C41-444A-8198-B3636CF923E4}">
          <p14:sldIdLst>
            <p14:sldId id="362"/>
            <p14:sldId id="356"/>
            <p14:sldId id="357"/>
            <p14:sldId id="358"/>
            <p14:sldId id="359"/>
            <p14:sldId id="360"/>
            <p14:sldId id="361"/>
          </p14:sldIdLst>
        </p14:section>
        <p14:section name="Compilers" id="{717123CE-37C4-4258-B0BB-83C0F356218F}">
          <p14:sldIdLst>
            <p14:sldId id="304"/>
            <p14:sldId id="305"/>
            <p14:sldId id="341"/>
            <p14:sldId id="342"/>
            <p14:sldId id="343"/>
            <p14:sldId id="322"/>
            <p14:sldId id="334"/>
            <p14:sldId id="324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</p14:sldIdLst>
        </p14:section>
        <p14:section name="Assertions" id="{718F4070-14B8-4B1B-BDFE-675A971E841B}">
          <p14:sldIdLst>
            <p14:sldId id="308"/>
            <p14:sldId id="309"/>
            <p14:sldId id="310"/>
            <p14:sldId id="311"/>
            <p14:sldId id="376"/>
          </p14:sldIdLst>
        </p14:section>
        <p14:section name="Unit testing" id="{76CA9A46-43EF-4E53-8EF2-773EC044DA4A}">
          <p14:sldIdLst>
            <p14:sldId id="312"/>
            <p14:sldId id="313"/>
            <p14:sldId id="378"/>
          </p14:sldIdLst>
        </p14:section>
        <p14:section name="CUnit" id="{6525AEB8-8A40-4F26-AB0D-6A1555FF0955}">
          <p14:sldIdLst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pFUnit" id="{EBF88446-3406-41A2-A333-DBA9E9D2E987}">
          <p14:sldIdLst>
            <p14:sldId id="367"/>
            <p14:sldId id="368"/>
            <p14:sldId id="369"/>
            <p14:sldId id="371"/>
            <p14:sldId id="370"/>
            <p14:sldId id="372"/>
            <p14:sldId id="373"/>
          </p14:sldIdLst>
        </p14:section>
        <p14:section name="Code coverage" id="{54DEB1FD-586A-499E-8033-8601165412C8}">
          <p14:sldIdLst>
            <p14:sldId id="385"/>
            <p14:sldId id="386"/>
            <p14:sldId id="387"/>
            <p14:sldId id="388"/>
            <p14:sldId id="389"/>
            <p14:sldId id="390"/>
            <p14:sldId id="392"/>
            <p14:sldId id="391"/>
          </p14:sldIdLst>
        </p14:section>
        <p14:section name="Integration testing" id="{9B4A5C1E-64B9-49EA-B786-574431DED9BC}">
          <p14:sldIdLst>
            <p14:sldId id="374"/>
            <p14:sldId id="375"/>
            <p14:sldId id="380"/>
            <p14:sldId id="379"/>
            <p14:sldId id="381"/>
            <p14:sldId id="382"/>
            <p14:sldId id="383"/>
            <p14:sldId id="384"/>
          </p14:sldIdLst>
        </p14:section>
        <p14:section name="Debugging" id="{95074A2A-9938-4F6D-9652-4F29809F579D}">
          <p14:sldIdLst>
            <p14:sldId id="333"/>
          </p14:sldIdLst>
        </p14:section>
        <p14:section name="GDB" id="{7015F4D8-5547-40A4-B985-85246F29B96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60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2D9C-5F44-4BEA-A487-7844C0A6EA6F}" type="datetimeFigureOut">
              <a:rPr lang="en-US" smtClean="0"/>
              <a:t>2017-09-06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0F47E-6C17-4C25-A9DF-0BF2F4B2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nl-BE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5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0F47E-6C17-4C25-A9DF-0BF2F4B2123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8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793B-6B2D-4C15-AA3B-2B590D678484}" type="datetime1">
              <a:rPr lang="nl-BE" smtClean="0"/>
              <a:t>6/09/2017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E66E-B716-4606-B8B1-9B6252DA1C31}" type="datetime1">
              <a:rPr lang="nl-BE" smtClean="0"/>
              <a:t>6/09/2017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024-1EC1-4CF3-892F-E5AEDBBDAF43}" type="datetime1">
              <a:rPr lang="nl-BE" smtClean="0"/>
              <a:t>6/09/2017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A459-17E9-40CB-8DFF-3495D9532F5F}" type="datetime1">
              <a:rPr lang="nl-BE" smtClean="0"/>
              <a:t>6/09/2017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9FFD-C954-4452-B7AA-4258EE843141}" type="datetime1">
              <a:rPr lang="nl-BE" smtClean="0"/>
              <a:t>6/09/2017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177-87BD-40F9-B185-7AFB7D4CEF73}" type="datetime1">
              <a:rPr lang="nl-BE" smtClean="0"/>
              <a:t>6/09/2017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8501-D7B5-4BCB-9078-D703F110142A}" type="datetime1">
              <a:rPr lang="nl-BE" smtClean="0"/>
              <a:t>6/09/2017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6EE-368E-44B1-99B8-D1873F9EF3C7}" type="datetime1">
              <a:rPr lang="nl-BE" smtClean="0"/>
              <a:t>6/09/2017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9CF-4829-4382-B971-3BE68878549E}" type="datetime1">
              <a:rPr lang="nl-BE" smtClean="0"/>
              <a:t>6/09/2017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DD13-C48A-4BFB-8D81-B2AA98934241}" type="datetime1">
              <a:rPr lang="nl-BE" smtClean="0"/>
              <a:t>6/09/2017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F485-62E7-4248-8840-CBD8B411E02C}" type="datetime1">
              <a:rPr lang="nl-BE" smtClean="0"/>
              <a:t>6/09/2017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4AAB-B594-45D1-940E-556EEBDDCDA0}" type="datetime1">
              <a:rPr lang="nl-BE" smtClean="0"/>
              <a:t>6/09/2017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://ieng9.ucsd.edu/~cs30x/indhill-csty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ev/peps/pep-0008/" TargetMode="External"/><Relationship Id="rId5" Type="http://schemas.openxmlformats.org/officeDocument/2006/relationships/hyperlink" Target="http://www.fortran90.org/src/best-practices.html" TargetMode="External"/><Relationship Id="rId4" Type="http://schemas.openxmlformats.org/officeDocument/2006/relationships/hyperlink" Target="http://isocpp.github.io/CppCoreGuidelines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flake8.pycqa.org/en/latest/" TargetMode="External"/><Relationship Id="rId2" Type="http://schemas.openxmlformats.org/officeDocument/2006/relationships/hyperlink" Target="https://github.com/xuy/google-asty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lint.org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ck.nl/~dimitri/doxygen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industries/software-it/defect-prevention-reducing-costs-and-enhancing-quality/" TargetMode="External"/><Relationship Id="rId2" Type="http://schemas.openxmlformats.org/officeDocument/2006/relationships/hyperlink" Target="http://www.prweb.com/releases/2013/1/prweb10298185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2502932.2502933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10-costly-software-errors-history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erdan.com/ruby/2012/11/11/bugs-per-line-of-code-rati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56612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</a:t>
            </a:fld>
            <a:endParaRPr lang="nl-BE"/>
          </a:p>
        </p:txBody>
      </p:sp>
      <p:sp>
        <p:nvSpPr>
          <p:cNvPr id="3" name="TextBox 2"/>
          <p:cNvSpPr txBox="1"/>
          <p:nvPr/>
        </p:nvSpPr>
        <p:spPr>
          <a:xfrm>
            <a:off x="1043608" y="1772816"/>
            <a:ext cx="47612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Code should be as simple</a:t>
            </a:r>
          </a:p>
          <a:p>
            <a:r>
              <a:rPr lang="en-US" sz="3200" dirty="0" smtClean="0"/>
              <a:t>as possible, but not simpler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4788024" y="3573016"/>
            <a:ext cx="3322712" cy="2304256"/>
            <a:chOff x="4403585" y="2996953"/>
            <a:chExt cx="3322712" cy="2304256"/>
          </a:xfrm>
        </p:grpSpPr>
        <p:sp>
          <p:nvSpPr>
            <p:cNvPr id="5" name="Rounded Rectangle 4"/>
            <p:cNvSpPr/>
            <p:nvPr/>
          </p:nvSpPr>
          <p:spPr>
            <a:xfrm>
              <a:off x="4403585" y="2996953"/>
              <a:ext cx="3322712" cy="23042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4955" y="3014917"/>
              <a:ext cx="316625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Everyone knows that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debugging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twice as hard as writing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in the first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place.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So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you're as clever as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when you write it, how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 debug it?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7344" y="4869161"/>
              <a:ext cx="1938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Brian Kernighan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984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Step back: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55650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-6452479">
            <a:off x="1402557" y="2997993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971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641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132138" y="1557338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4" name="Equation" r:id="rId4" imgW="1320227" imgH="710891" progId="Equation.3">
                    <p:embed/>
                  </p:oleObj>
                </mc:Choice>
                <mc:Fallback>
                  <p:oleObj name="Equation" r:id="rId4" imgW="1320227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35602" y="1557338"/>
            <a:ext cx="3297239" cy="3887787"/>
            <a:chOff x="3424" y="981"/>
            <a:chExt cx="2077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8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 smtClean="0">
                  <a:latin typeface="Times New Roman" pitchFamily="18" charset="0"/>
                </a:rPr>
                <a:t>def</a:t>
              </a:r>
              <a:r>
                <a:rPr lang="en-US" altLang="nl-BE" sz="1800" dirty="0" smtClean="0">
                  <a:latin typeface="Times New Roman" pitchFamily="18" charset="0"/>
                </a:rPr>
                <a:t> </a:t>
              </a:r>
              <a:r>
                <a:rPr lang="en-US" altLang="nl-BE" sz="1800" dirty="0" err="1" smtClean="0">
                  <a:latin typeface="Times New Roman" pitchFamily="18" charset="0"/>
                </a:rPr>
                <a:t>compute_volume</a:t>
              </a:r>
              <a:r>
                <a:rPr lang="en-US" altLang="nl-BE" sz="1800" dirty="0" smtClean="0">
                  <a:latin typeface="Times New Roman" pitchFamily="18" charset="0"/>
                </a:rPr>
                <a:t>(object):</a:t>
              </a:r>
              <a:endParaRPr lang="en-US" altLang="nl-BE" sz="1800" dirty="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</a:t>
              </a:r>
              <a:r>
                <a:rPr lang="en-US" altLang="nl-BE" sz="1800" dirty="0" smtClean="0">
                  <a:latin typeface="Times New Roman" pitchFamily="18" charset="0"/>
                </a:rPr>
                <a:t>…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9388" y="5831031"/>
            <a:ext cx="87312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 (?)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names aptly</a:t>
            </a:r>
          </a:p>
          <a:p>
            <a:r>
              <a:rPr lang="en-US" dirty="0" smtClean="0"/>
              <a:t>Be brief</a:t>
            </a:r>
          </a:p>
          <a:p>
            <a:r>
              <a:rPr lang="en-US" dirty="0" smtClean="0"/>
              <a:t>Respect formatting conventions</a:t>
            </a:r>
          </a:p>
          <a:p>
            <a:r>
              <a:rPr lang="en-US" dirty="0" smtClean="0"/>
              <a:t>Respect coding style standards</a:t>
            </a:r>
          </a:p>
          <a:p>
            <a:r>
              <a:rPr lang="en-US" dirty="0" smtClean="0"/>
              <a:t>Be explicit, express intent</a:t>
            </a:r>
          </a:p>
          <a:p>
            <a:r>
              <a:rPr lang="en-US" dirty="0" smtClean="0"/>
              <a:t>Use language idioms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5864553"/>
            <a:ext cx="69785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Same principles for all programming languages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97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805264"/>
            <a:ext cx="63820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 detected!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ptrcheck</a:t>
            </a:r>
            <a:r>
              <a:rPr lang="en-US" dirty="0" smtClean="0"/>
              <a:t>, another valgrind tool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1937" y="3212976"/>
            <a:ext cx="6942391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Invalid write of size 8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  at 0x804847D: main (array-bounds.c:9)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Address 0xbec311f0 expected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actual: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Expected: stack array "a" in this frame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Actual:   unknown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4926" y="2276872"/>
            <a:ext cx="845157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--tool=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ptrcheck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./array-bounds  2&gt;  report.txt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4"/>
          <p:cNvGrpSpPr/>
          <p:nvPr/>
        </p:nvGrpSpPr>
        <p:grpSpPr>
          <a:xfrm>
            <a:off x="1475656" y="5373216"/>
            <a:ext cx="4137217" cy="1082109"/>
            <a:chOff x="755576" y="1655004"/>
            <a:chExt cx="4137217" cy="1082109"/>
          </a:xfrm>
        </p:grpSpPr>
        <p:sp>
          <p:nvSpPr>
            <p:cNvPr id="15" name="TextBox 14"/>
            <p:cNvSpPr txBox="1"/>
            <p:nvPr/>
          </p:nvSpPr>
          <p:spPr>
            <a:xfrm>
              <a:off x="755576" y="1655004"/>
              <a:ext cx="4134465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4510" y="242933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7"/>
          <p:cNvGrpSpPr/>
          <p:nvPr/>
        </p:nvGrpSpPr>
        <p:grpSpPr>
          <a:xfrm>
            <a:off x="5292080" y="5867980"/>
            <a:ext cx="3098196" cy="646331"/>
            <a:chOff x="2628652" y="3851756"/>
            <a:chExt cx="3098196" cy="646331"/>
          </a:xfrm>
        </p:grpSpPr>
        <p:cxnSp>
          <p:nvCxnSpPr>
            <p:cNvPr id="18" name="Straight Arrow Connector 17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275856" y="3851756"/>
              <a:ext cx="245099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allocated,</a:t>
              </a:r>
              <a:br>
                <a:rPr lang="en-US" dirty="0" smtClean="0"/>
              </a:br>
              <a:r>
                <a:rPr lang="en-US" dirty="0" smtClean="0"/>
                <a:t>but that's where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is!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4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Inspector</a:t>
            </a:r>
          </a:p>
          <a:p>
            <a:pPr lvl="2"/>
            <a:r>
              <a:rPr lang="en-US" dirty="0" smtClean="0"/>
              <a:t>Detects race 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represent things</a:t>
            </a:r>
          </a:p>
          <a:p>
            <a:pPr lvl="1"/>
            <a:r>
              <a:rPr lang="en-US" dirty="0" smtClean="0"/>
              <a:t>nouns in natural language</a:t>
            </a:r>
          </a:p>
          <a:p>
            <a:r>
              <a:rPr lang="en-US" dirty="0" smtClean="0"/>
              <a:t>Functions/methods represent</a:t>
            </a:r>
          </a:p>
          <a:p>
            <a:pPr lvl="1"/>
            <a:r>
              <a:rPr lang="en-US" dirty="0" smtClean="0"/>
              <a:t>actions</a:t>
            </a:r>
          </a:p>
          <a:p>
            <a:pPr lvl="2"/>
            <a:r>
              <a:rPr lang="en-US" dirty="0" smtClean="0"/>
              <a:t>verbs in natural language</a:t>
            </a:r>
          </a:p>
          <a:p>
            <a:pPr lvl="1"/>
            <a:r>
              <a:rPr lang="en-US" dirty="0" smtClean="0"/>
              <a:t>property tests</a:t>
            </a:r>
          </a:p>
          <a:p>
            <a:pPr lvl="2"/>
            <a:r>
              <a:rPr lang="en-US" dirty="0" smtClean="0"/>
              <a:t>questions in natural 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170" y="52292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'r')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line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is_valid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0245" y="2452255"/>
            <a:ext cx="212506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Principle of</a:t>
            </a:r>
          </a:p>
          <a:p>
            <a:pPr algn="ctr"/>
            <a:r>
              <a:rPr lang="en-US" sz="2800" dirty="0" smtClean="0"/>
              <a:t>least surprise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Long functions</a:t>
            </a:r>
          </a:p>
          <a:p>
            <a:pPr lvl="1"/>
            <a:r>
              <a:rPr lang="en-US" dirty="0" smtClean="0"/>
              <a:t>hard to follow</a:t>
            </a:r>
          </a:p>
          <a:p>
            <a:pPr lvl="1"/>
            <a:r>
              <a:rPr lang="en-US" dirty="0" smtClean="0"/>
              <a:t>too many variables</a:t>
            </a:r>
          </a:p>
          <a:p>
            <a:pPr lvl="1"/>
            <a:r>
              <a:rPr lang="en-US" dirty="0" smtClean="0"/>
              <a:t>number of bugs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code length!</a:t>
            </a:r>
          </a:p>
          <a:p>
            <a:r>
              <a:rPr lang="en-US" dirty="0" smtClean="0"/>
              <a:t>Introduce </a:t>
            </a:r>
            <a:r>
              <a:rPr lang="en-US" dirty="0" err="1" smtClean="0"/>
              <a:t>subfunction</a:t>
            </a:r>
            <a:endParaRPr lang="en-US" dirty="0" smtClean="0"/>
          </a:p>
          <a:p>
            <a:pPr lvl="1"/>
            <a:r>
              <a:rPr lang="en-US" dirty="0" smtClean="0"/>
              <a:t>enrich vocabulary</a:t>
            </a:r>
          </a:p>
          <a:p>
            <a:pPr lvl="1"/>
            <a:r>
              <a:rPr lang="en-US" dirty="0" smtClean="0"/>
              <a:t>raise description level</a:t>
            </a:r>
          </a:p>
          <a:p>
            <a:r>
              <a:rPr lang="en-US" dirty="0" smtClean="0"/>
              <a:t>Top-down versus bottom-up development</a:t>
            </a:r>
          </a:p>
          <a:p>
            <a:pPr lvl="1"/>
            <a:r>
              <a:rPr lang="en-US" dirty="0" smtClean="0"/>
              <a:t>matter of taste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1335" y="2204864"/>
            <a:ext cx="26354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no longer </a:t>
            </a:r>
            <a:r>
              <a:rPr lang="en-US" sz="3200" dirty="0" smtClean="0"/>
              <a:t>than</a:t>
            </a:r>
            <a:br>
              <a:rPr lang="en-US" sz="3200" dirty="0" smtClean="0"/>
            </a:br>
            <a:r>
              <a:rPr lang="en-US" sz="3200" dirty="0" smtClean="0"/>
              <a:t>fits </a:t>
            </a:r>
            <a:r>
              <a:rPr lang="en-US" sz="3200" dirty="0"/>
              <a:t>on screen</a:t>
            </a:r>
          </a:p>
        </p:txBody>
      </p:sp>
    </p:spTree>
    <p:extLst>
      <p:ext uri="{BB962C8B-B14F-4D97-AF65-F5344CB8AC3E}">
        <p14:creationId xmlns:p14="http://schemas.microsoft.com/office/powerpoint/2010/main" val="220275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Conventions are important</a:t>
            </a:r>
          </a:p>
          <a:p>
            <a:pPr lvl="1"/>
            <a:r>
              <a:rPr lang="en-US" dirty="0" smtClean="0"/>
              <a:t>common ground</a:t>
            </a:r>
          </a:p>
          <a:p>
            <a:pPr lvl="1"/>
            <a:r>
              <a:rPr lang="en-US" dirty="0" smtClean="0"/>
              <a:t>facilitate efficient communication</a:t>
            </a:r>
          </a:p>
          <a:p>
            <a:pPr lvl="1"/>
            <a:r>
              <a:rPr lang="en-US" dirty="0" smtClean="0"/>
              <a:t>shared vocabulary</a:t>
            </a:r>
          </a:p>
          <a:p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Kernighan &amp; Ritchie, </a:t>
            </a:r>
            <a:r>
              <a:rPr lang="en-US" i="1" dirty="0" smtClean="0"/>
              <a:t>The C programming language</a:t>
            </a:r>
            <a:r>
              <a:rPr lang="en-US" dirty="0" smtClean="0"/>
              <a:t>, 1988, Prentice Hall, ISBN </a:t>
            </a:r>
            <a:r>
              <a:rPr lang="en-US" dirty="0"/>
              <a:t>978-0131103627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://ieng9.ucsd.edu/~</a:t>
            </a:r>
            <a:r>
              <a:rPr lang="en-US" dirty="0" smtClean="0">
                <a:hlinkClick r:id="rId2"/>
              </a:rPr>
              <a:t>cs30x/indhill-cstyle.html</a:t>
            </a:r>
            <a:r>
              <a:rPr lang="en-US" dirty="0" smtClean="0"/>
              <a:t> </a:t>
            </a:r>
          </a:p>
          <a:p>
            <a:r>
              <a:rPr lang="en-US" dirty="0"/>
              <a:t>C</a:t>
            </a:r>
            <a:r>
              <a:rPr lang="en-US" dirty="0" smtClean="0"/>
              <a:t>++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google.github.io/styleguide/cppguide.html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http://isocpp.github.io/CppCoreGuidelines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Fortran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www.fortran90.org/src/best-practices.html</a:t>
            </a:r>
            <a:r>
              <a:rPr lang="en-US" dirty="0" smtClean="0"/>
              <a:t> 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>
                <a:hlinkClick r:id="rId6"/>
              </a:rPr>
              <a:t>https://www.python.org/dev/peps/pep-0008/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checking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pPr lvl="1"/>
            <a:r>
              <a:rPr lang="en-US" dirty="0" err="1" smtClean="0"/>
              <a:t>astyle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github.com/xuy/google-astyle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/>
              <a:t>flake8 (</a:t>
            </a:r>
            <a:r>
              <a:rPr lang="en-US" dirty="0">
                <a:hlinkClick r:id="rId3"/>
              </a:rPr>
              <a:t>http://flake8.pycqa.org/en/latest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https://www.pylint.org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04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new development, use modern language features, e.g.,</a:t>
            </a:r>
          </a:p>
          <a:p>
            <a:pPr lvl="1"/>
            <a:r>
              <a:rPr lang="en-US" dirty="0" smtClean="0"/>
              <a:t>C99</a:t>
            </a:r>
          </a:p>
          <a:p>
            <a:pPr lvl="1"/>
            <a:r>
              <a:rPr lang="en-US" dirty="0" smtClean="0"/>
              <a:t>C++14</a:t>
            </a:r>
          </a:p>
          <a:p>
            <a:pPr lvl="1"/>
            <a:r>
              <a:rPr lang="en-US" dirty="0" smtClean="0"/>
              <a:t>Fortran 2003+</a:t>
            </a:r>
          </a:p>
          <a:p>
            <a:pPr lvl="1"/>
            <a:r>
              <a:rPr lang="en-US" dirty="0" smtClean="0"/>
              <a:t>Python 3.6+</a:t>
            </a:r>
          </a:p>
          <a:p>
            <a:r>
              <a:rPr lang="en-US" dirty="0" smtClean="0"/>
              <a:t>Beware of very latest version</a:t>
            </a:r>
          </a:p>
          <a:p>
            <a:pPr lvl="1"/>
            <a:r>
              <a:rPr lang="en-US" dirty="0" smtClean="0"/>
              <a:t>might not be implemented by all compilers (reliably)</a:t>
            </a:r>
          </a:p>
          <a:p>
            <a:r>
              <a:rPr lang="en-US" dirty="0" smtClean="0"/>
              <a:t>Don't use language extensions!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Global variables </a:t>
            </a:r>
            <a:r>
              <a:rPr lang="en-US" i="1" dirty="0" smtClean="0"/>
              <a:t>are evil!</a:t>
            </a:r>
          </a:p>
          <a:p>
            <a:pPr lvl="1"/>
            <a:r>
              <a:rPr lang="en-US" dirty="0" smtClean="0"/>
              <a:t>Fortran: avoid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COMMON</a:t>
            </a:r>
            <a:r>
              <a:rPr lang="en-US" dirty="0" smtClean="0"/>
              <a:t> blocks</a:t>
            </a:r>
          </a:p>
          <a:p>
            <a:r>
              <a:rPr lang="en-US" dirty="0" smtClean="0"/>
              <a:t>If something shouldn't change,</a:t>
            </a:r>
            <a:br>
              <a:rPr lang="en-US" dirty="0" smtClean="0"/>
            </a:br>
            <a:r>
              <a:rPr lang="en-US" dirty="0" smtClean="0"/>
              <a:t>be explicit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</a:p>
          <a:p>
            <a:r>
              <a:rPr lang="en-US" dirty="0" smtClean="0"/>
              <a:t>Be explicit about intent of function arguments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INTENT(IN/OUT/INOUT)</a:t>
            </a:r>
          </a:p>
          <a:p>
            <a:r>
              <a:rPr lang="en-US" dirty="0" smtClean="0"/>
              <a:t>Initialize variables explicitly</a:t>
            </a:r>
          </a:p>
          <a:p>
            <a:r>
              <a:rPr lang="en-US" dirty="0" smtClean="0"/>
              <a:t>Don't use implicit typing</a:t>
            </a:r>
          </a:p>
          <a:p>
            <a:pPr lvl="1"/>
            <a:r>
              <a:rPr lang="en-US" dirty="0" smtClean="0"/>
              <a:t>Fortran: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r>
              <a:rPr lang="en-US" dirty="0" smtClean="0"/>
              <a:t> in program, modules, functions, subroutines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497760" y="1412776"/>
            <a:ext cx="3322712" cy="1944216"/>
            <a:chOff x="4821276" y="3871774"/>
            <a:chExt cx="3322712" cy="1944216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322712" cy="19442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18548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Maybe "just one little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global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variable"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isn't too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unmanageable,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but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 style leads to code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useless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except to its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original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programmer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01396" y="5383942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78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Code commented out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hard to read</a:t>
            </a:r>
            <a:br>
              <a:rPr lang="en-US" dirty="0" smtClean="0"/>
            </a:b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modify/remove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r>
              <a:rPr lang="en-US" dirty="0" smtClean="0"/>
              <a:t>Unused code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tested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</a:t>
            </a:r>
            <a:r>
              <a:rPr lang="en-US" dirty="0" smtClean="0"/>
              <a:t>updated</a:t>
            </a:r>
            <a:br>
              <a:rPr lang="en-US" dirty="0" smtClean="0"/>
            </a:b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pPr lvl="1"/>
            <a:r>
              <a:rPr lang="en-US" dirty="0" smtClean="0"/>
              <a:t>functions, methods, classes, unused code paths</a:t>
            </a:r>
          </a:p>
          <a:p>
            <a:r>
              <a:rPr lang="en-US" dirty="0" smtClean="0"/>
              <a:t>Use code coverage tool, e.g., </a:t>
            </a:r>
            <a:r>
              <a:rPr lang="en-US" dirty="0" err="1" smtClean="0"/>
              <a:t>gcov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48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Program languages have own style</a:t>
            </a:r>
          </a:p>
          <a:p>
            <a:r>
              <a:rPr lang="en-US" dirty="0" smtClean="0"/>
              <a:t>Respect that style!</a:t>
            </a:r>
          </a:p>
          <a:p>
            <a:pPr lvl="1"/>
            <a:r>
              <a:rPr lang="en-US" dirty="0" smtClean="0"/>
              <a:t>when, e.g., writing Python, don't write C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don't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</a:t>
            </a:r>
          </a:p>
          <a:p>
            <a:endParaRPr lang="en-US" dirty="0" smtClean="0"/>
          </a:p>
          <a:p>
            <a:r>
              <a:rPr lang="en-US" dirty="0" smtClean="0"/>
              <a:t>Be careful when switching programming languages</a:t>
            </a:r>
          </a:p>
          <a:p>
            <a:pPr lvl="1"/>
            <a:r>
              <a:rPr lang="en-US" dirty="0" smtClean="0"/>
              <a:t>semantics may subtly differ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6678" y="3257232"/>
            <a:ext cx="584378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6678" y="4127674"/>
            <a:ext cx="583685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data: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Not-invented-here syndrome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reinvent the wheel</a:t>
            </a:r>
          </a:p>
          <a:p>
            <a:r>
              <a:rPr lang="en-US" dirty="0" smtClean="0"/>
              <a:t>Use standard libraries</a:t>
            </a:r>
          </a:p>
          <a:p>
            <a:pPr lvl="1"/>
            <a:r>
              <a:rPr lang="en-US" dirty="0"/>
              <a:t>Data structures/algorithms</a:t>
            </a:r>
          </a:p>
          <a:p>
            <a:pPr lvl="2"/>
            <a:r>
              <a:rPr lang="en-US" dirty="0"/>
              <a:t>C++: STL</a:t>
            </a:r>
          </a:p>
          <a:p>
            <a:pPr lvl="2"/>
            <a:r>
              <a:rPr lang="en-US" dirty="0"/>
              <a:t>Python: standard library</a:t>
            </a:r>
          </a:p>
          <a:p>
            <a:pPr lvl="1"/>
            <a:r>
              <a:rPr lang="en-US" dirty="0" smtClean="0"/>
              <a:t>Linear algebra: BLAS,LAPACK</a:t>
            </a:r>
          </a:p>
          <a:p>
            <a:pPr lvl="1"/>
            <a:r>
              <a:rPr lang="en-US" dirty="0" smtClean="0"/>
              <a:t>Communication: MPI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</a:t>
            </a:fld>
            <a:endParaRPr lang="nl-BE"/>
          </a:p>
        </p:txBody>
      </p:sp>
      <p:pic>
        <p:nvPicPr>
          <p:cNvPr id="2050" name="Picture 2" descr="Image result for don't reinvent the whe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00200"/>
            <a:ext cx="2202681" cy="1691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055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&amp;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if you had to think about it, comment</a:t>
            </a:r>
          </a:p>
          <a:p>
            <a:r>
              <a:rPr lang="en-US" dirty="0" smtClean="0"/>
              <a:t>Comments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documentation</a:t>
            </a:r>
          </a:p>
          <a:p>
            <a:r>
              <a:rPr lang="en-US" dirty="0" smtClean="0"/>
              <a:t>Things to document</a:t>
            </a:r>
          </a:p>
          <a:p>
            <a:pPr lvl="1"/>
            <a:r>
              <a:rPr lang="en-US" dirty="0" smtClean="0"/>
              <a:t>modules: content, overall functionality</a:t>
            </a:r>
          </a:p>
          <a:p>
            <a:pPr lvl="1"/>
            <a:r>
              <a:rPr lang="en-US" dirty="0" smtClean="0"/>
              <a:t>functions/methods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constants: semantics, units</a:t>
            </a:r>
          </a:p>
          <a:p>
            <a:r>
              <a:rPr lang="en-US" dirty="0" err="1" smtClean="0"/>
              <a:t>doxygen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http://www.stack.nl/~dimitri/doxygen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smtClean="0"/>
              <a:t>For Python in addition: </a:t>
            </a:r>
            <a:r>
              <a:rPr lang="en-US" dirty="0" err="1" smtClean="0"/>
              <a:t>docstring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28531" y="6010424"/>
            <a:ext cx="5880777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Keep comments/documentation up to date!!!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4168" y="1647825"/>
            <a:ext cx="26964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However, write clear code!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arguments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preconditions</a:t>
            </a:r>
          </a:p>
          <a:p>
            <a:pPr lvl="1"/>
            <a:r>
              <a:rPr lang="en-US" dirty="0" smtClean="0"/>
              <a:t>return value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guarantees, i.e., </a:t>
            </a:r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error conditions, i.e., exceptions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14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function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59523" y="1628800"/>
            <a:ext cx="8024954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/*!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\brief Node constructor, will allocate the node itself, all data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structures required for a node without points inserted into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it, and initialize all members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node Double dereferenced pointer to the node to be allocated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and initialized.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tree Address of the tree the node is part off.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center An array of size rank containing the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coordinates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of the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new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node's center as double precision numbers,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extent An array of size rank containing the extent for each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dimension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the new node as double precision numbers,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\return TREE_2K_SUCCESS if the allocation and initialization succeeded,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an error code otherwise.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tree_2k_err_t node_2k_alloc(node_2k_t **node, tree_2k_t *tree,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double *center, double *extent)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64088" y="5877272"/>
            <a:ext cx="1659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65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1"/>
            <a:r>
              <a:rPr lang="en-US" dirty="0" smtClean="0"/>
              <a:t>methods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59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help convey semantics</a:t>
            </a:r>
          </a:p>
          <a:p>
            <a:pPr lvl="1"/>
            <a:r>
              <a:rPr lang="en-US" dirty="0" smtClean="0"/>
              <a:t>part of good documentation</a:t>
            </a:r>
          </a:p>
          <a:p>
            <a:r>
              <a:rPr lang="en-US" dirty="0" smtClean="0"/>
              <a:t>Can be used as tests</a:t>
            </a:r>
          </a:p>
          <a:p>
            <a:pPr lvl="1"/>
            <a:r>
              <a:rPr lang="en-US" dirty="0" smtClean="0"/>
              <a:t>easily check code integrity after changes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64088" y="4005064"/>
            <a:ext cx="3528392" cy="2232248"/>
            <a:chOff x="4821276" y="3871774"/>
            <a:chExt cx="3528392" cy="2232248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528392" cy="22322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40029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do anything useful it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haunt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forever after, and if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major success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decades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 hard manual labor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-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meaning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have to work 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manual.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599966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8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process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Version Control System, e.g.,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concurrent development</a:t>
            </a:r>
          </a:p>
          <a:p>
            <a:pPr lvl="1"/>
            <a:r>
              <a:rPr lang="en-US" dirty="0" smtClean="0"/>
              <a:t>documentation of changes</a:t>
            </a:r>
          </a:p>
          <a:p>
            <a:r>
              <a:rPr lang="en-US" dirty="0" smtClean="0"/>
              <a:t>Online services</a:t>
            </a:r>
          </a:p>
          <a:p>
            <a:pPr lvl="1"/>
            <a:r>
              <a:rPr lang="en-US" dirty="0"/>
              <a:t>issue tracking</a:t>
            </a:r>
          </a:p>
          <a:p>
            <a:pPr lvl="1"/>
            <a:r>
              <a:rPr lang="en-US" dirty="0"/>
              <a:t>"backup"</a:t>
            </a:r>
          </a:p>
          <a:p>
            <a:pPr lvl="1"/>
            <a:r>
              <a:rPr lang="en-US" dirty="0"/>
              <a:t>wiki</a:t>
            </a:r>
          </a:p>
          <a:p>
            <a:pPr lvl="1"/>
            <a:r>
              <a:rPr lang="en-US" dirty="0" smtClean="0"/>
              <a:t>e.g.,</a:t>
            </a:r>
          </a:p>
          <a:p>
            <a:pPr lvl="2"/>
            <a:r>
              <a:rPr lang="en-US" dirty="0" smtClean="0"/>
              <a:t>on premise?</a:t>
            </a:r>
          </a:p>
          <a:p>
            <a:pPr lvl="2"/>
            <a:r>
              <a:rPr lang="en-US" dirty="0"/>
              <a:t>GitHub (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GitLab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https://gitlab.com/</a:t>
            </a:r>
            <a:r>
              <a:rPr 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the most used</a:t>
            </a:r>
            <a:br>
              <a:rPr lang="en-US" sz="4400" dirty="0" smtClean="0"/>
            </a:br>
            <a:r>
              <a:rPr lang="en-US" sz="4400" dirty="0" smtClean="0"/>
              <a:t>language in programming?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  <a:endParaRPr lang="en-US" sz="44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Fix code until no more warnings remain</a:t>
            </a:r>
          </a:p>
          <a:p>
            <a:r>
              <a:rPr lang="en-US" dirty="0"/>
              <a:t>Switch compilers</a:t>
            </a:r>
          </a:p>
          <a:p>
            <a:pPr lvl="1"/>
            <a:r>
              <a:rPr lang="en-US" dirty="0"/>
              <a:t>Check whether you get warnings/errors with any compiler you have, fix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Intel </a:t>
            </a:r>
            <a:r>
              <a:rPr lang="en-US" dirty="0" err="1" smtClean="0">
                <a:cs typeface="Courier New" pitchFamily="49" charset="0"/>
              </a:rPr>
              <a:t>icc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err="1" smtClean="0">
                <a:cs typeface="Courier New" pitchFamily="49" charset="0"/>
              </a:rPr>
              <a:t>icpc</a:t>
            </a:r>
            <a:r>
              <a:rPr lang="en-US" dirty="0" smtClean="0">
                <a:cs typeface="Courier New" pitchFamily="49" charset="0"/>
              </a:rPr>
              <a:t> more strict than GNU </a:t>
            </a:r>
            <a:r>
              <a:rPr lang="en-US" dirty="0" err="1" smtClean="0">
                <a:cs typeface="Courier New" pitchFamily="49" charset="0"/>
              </a:rPr>
              <a:t>gcc</a:t>
            </a:r>
            <a:r>
              <a:rPr lang="en-US" dirty="0" smtClean="0">
                <a:cs typeface="Courier New" pitchFamily="49" charset="0"/>
              </a:rPr>
              <a:t>/g++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GNU </a:t>
            </a:r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 more strict than Intel </a:t>
            </a:r>
            <a:r>
              <a:rPr lang="en-US" dirty="0" err="1" smtClean="0">
                <a:cs typeface="Courier New" pitchFamily="49" charset="0"/>
              </a:rPr>
              <a:t>ifort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paranoid, or </a:t>
            </a:r>
            <a:r>
              <a:rPr lang="en-US" i="1" dirty="0" smtClean="0"/>
              <a:t>die!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302"/>
            <a:ext cx="8229600" cy="3846861"/>
          </a:xfrm>
        </p:spPr>
        <p:txBody>
          <a:bodyPr/>
          <a:lstStyle/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 smtClean="0"/>
              <a:t>no warnings, very incorrect results</a:t>
            </a:r>
          </a:p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Wremarks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Wchecks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-w3</a:t>
            </a:r>
          </a:p>
          <a:p>
            <a:pPr lvl="1"/>
            <a:r>
              <a:rPr lang="en-US" dirty="0" smtClean="0"/>
              <a:t>relevant, if cryptic warning, still very incorrect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5012516"/>
            <a:ext cx="795629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-w3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spooky_macro.c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(29): remark #981: operands are evaluated in unspecified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order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SQR(b[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 + SQR(c[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^</a:t>
            </a:r>
          </a:p>
        </p:txBody>
      </p:sp>
      <p:sp>
        <p:nvSpPr>
          <p:cNvPr id="7" name="TextBox 6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29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7315"/>
            <a:ext cx="8229600" cy="3718848"/>
          </a:xfrm>
        </p:spPr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icc</a:t>
            </a:r>
            <a:r>
              <a:rPr lang="en-US" dirty="0" smtClean="0"/>
              <a:t> executable output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GNU </a:t>
            </a:r>
            <a:r>
              <a:rPr lang="en-US" dirty="0" err="1" smtClean="0"/>
              <a:t>gcc</a:t>
            </a:r>
            <a:r>
              <a:rPr lang="en-US" dirty="0" smtClean="0"/>
              <a:t> executable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3204265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./bad_code_icc.exe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224904286352835.62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997" y="4868861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./bad_code_gcc.exe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979647"/>
            <a:ext cx="72487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not generalize: Intel compilers are very good!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067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compiler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At least: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</a:p>
          <a:p>
            <a:r>
              <a:rPr lang="en-US" dirty="0" smtClean="0"/>
              <a:t>More warnings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cs typeface="Courier New" panose="02070309020205020404" pitchFamily="49" charset="0"/>
              </a:rPr>
              <a:t>icpc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–w3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 for floating point,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-equal</a:t>
            </a:r>
          </a:p>
          <a:p>
            <a:r>
              <a:rPr lang="en-US" dirty="0" smtClean="0"/>
              <a:t>Local variable shadows other local: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Wshadow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Undefined preprocessor variable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#if</a:t>
            </a:r>
            <a:r>
              <a:rPr lang="en-US" dirty="0" smtClean="0"/>
              <a:t>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Wundef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Pointer arithmetic depending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/>
              <a:t> function pointer or 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Wpointer-arith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Inappropriate function call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-function-cast</a:t>
            </a:r>
          </a:p>
          <a:p>
            <a:r>
              <a:rPr lang="en-US" dirty="0" smtClean="0"/>
              <a:t>Lost type qualifier in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Wcast-qual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incompatible alignment due to cast,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7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compiler options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At least</a:t>
            </a:r>
          </a:p>
          <a:p>
            <a:pPr lvl="1"/>
            <a:r>
              <a:rPr lang="en-US" dirty="0" err="1" smtClean="0"/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-warn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  -g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More warnings</a:t>
            </a:r>
          </a:p>
          <a:p>
            <a:pPr lvl="1"/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itchFamily="49" charset="0"/>
              </a:rPr>
              <a:t>ifort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-enable remark</a:t>
            </a:r>
            <a:endParaRPr lang="en-US" dirty="0"/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960011" y="4509120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34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788024" y="5591881"/>
            <a:ext cx="3219862" cy="514652"/>
            <a:chOff x="2843808" y="3706436"/>
            <a:chExt cx="3219862" cy="514652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2843808" y="3706436"/>
              <a:ext cx="432048" cy="298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278781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pick value that makes sense</a:t>
              </a:r>
              <a:endParaRPr lang="en-US" dirty="0"/>
            </a:p>
          </p:txBody>
        </p:sp>
      </p:grp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4355976" y="4739952"/>
            <a:ext cx="60403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864553"/>
            <a:ext cx="48404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revise your algorithm!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Cambridge University, </a:t>
            </a:r>
            <a:r>
              <a:rPr lang="en-US" i="1" dirty="0" smtClean="0">
                <a:hlinkClick r:id="rId2"/>
              </a:rPr>
              <a:t>Undo</a:t>
            </a:r>
            <a:r>
              <a:rPr lang="en-US" dirty="0" smtClean="0">
                <a:hlinkClick r:id="rId2"/>
              </a:rPr>
              <a:t>, </a:t>
            </a:r>
            <a:r>
              <a:rPr lang="en-US" i="1" dirty="0" err="1" smtClean="0">
                <a:hlinkClick r:id="rId2"/>
              </a:rPr>
              <a:t>RogueWave</a:t>
            </a:r>
            <a:endParaRPr lang="en-US" i="1" dirty="0" smtClean="0"/>
          </a:p>
          <a:p>
            <a:pPr lvl="1"/>
            <a:r>
              <a:rPr lang="en-US" dirty="0" smtClean="0"/>
              <a:t>Estimated annual economic cost of bugs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Estimate developers' time finding + fixing bugs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System Science Institute (IBM)</a:t>
            </a:r>
            <a:endParaRPr lang="en-US" dirty="0" smtClean="0"/>
          </a:p>
          <a:p>
            <a:pPr lvl="1"/>
            <a:r>
              <a:rPr lang="en-US" dirty="0" smtClean="0"/>
              <a:t>relative cost of bugs found in Q&amp;A: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15 </a:t>
            </a:r>
          </a:p>
          <a:p>
            <a:pPr lvl="1"/>
            <a:r>
              <a:rPr lang="en-US" dirty="0" smtClean="0"/>
              <a:t>relative cost of bugs found in production: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831" y="2636912"/>
            <a:ext cx="26837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US$ 312 billion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9819" y="3673624"/>
            <a:ext cx="98777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50 %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/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Arjen Markus (2013) </a:t>
            </a:r>
            <a:r>
              <a:rPr lang="en-US" i="1" dirty="0" smtClean="0"/>
              <a:t>Exception handling in Fortran</a:t>
            </a:r>
            <a:r>
              <a:rPr lang="en-US" dirty="0" smtClean="0"/>
              <a:t>, Newsletter ACM SIGPLAN Fortran Forum, volume 32, issue 2, p. </a:t>
            </a:r>
            <a:r>
              <a:rPr lang="en-US" dirty="0"/>
              <a:t>7‒13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doi.org/10.1145/2502932.2502933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err="1" smtClean="0"/>
              <a:t>pFUnit</a:t>
            </a:r>
            <a:r>
              <a:rPr lang="en-US" dirty="0" smtClean="0"/>
              <a:t> </a:t>
            </a:r>
            <a:r>
              <a:rPr lang="en-US" dirty="0"/>
              <a:t>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46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4005064"/>
            <a:ext cx="3528392" cy="1980559"/>
            <a:chOff x="4821276" y="3871774"/>
            <a:chExt cx="3528392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528392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0032" y="3896713"/>
              <a:ext cx="345799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answered in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to test?" however, does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 answer: as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early and as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as possible.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 are</a:t>
            </a:r>
          </a:p>
          <a:p>
            <a:pPr lvl="1"/>
            <a:r>
              <a:rPr lang="en-US" dirty="0" smtClean="0"/>
              <a:t>atomic: test a single property</a:t>
            </a:r>
          </a:p>
          <a:p>
            <a:pPr lvl="1"/>
            <a:r>
              <a:rPr lang="en-US" dirty="0" smtClean="0"/>
              <a:t>independent: do not assume order</a:t>
            </a:r>
          </a:p>
          <a:p>
            <a:r>
              <a:rPr lang="en-US" dirty="0" smtClean="0"/>
              <a:t>Test for edge cases, corner cases</a:t>
            </a:r>
          </a:p>
          <a:p>
            <a:r>
              <a:rPr lang="en-US" dirty="0" smtClean="0"/>
              <a:t>Test for failure</a:t>
            </a:r>
          </a:p>
          <a:p>
            <a:pPr lvl="1"/>
            <a:r>
              <a:rPr lang="en-US" dirty="0" smtClean="0"/>
              <a:t>is exception thrown when it should?</a:t>
            </a:r>
          </a:p>
          <a:p>
            <a:r>
              <a:rPr lang="en-US" dirty="0" smtClean="0"/>
              <a:t>Tests should cover complete code 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91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48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5817395" y="5579367"/>
            <a:ext cx="264463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Test-drive development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1962: Mariner 1</a:t>
            </a:r>
          </a:p>
          <a:p>
            <a:pPr lvl="1"/>
            <a:r>
              <a:rPr lang="en-US" dirty="0" smtClean="0"/>
              <a:t>omitted hyphen </a:t>
            </a:r>
            <a:r>
              <a:rPr lang="en-US" dirty="0" smtClean="0">
                <a:sym typeface="Symbol" panose="05050102010706020507" pitchFamily="18" charset="2"/>
              </a:rPr>
              <a:t> incorrect guidance instructions  self-destruct command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US$ 18 million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2009: Toyota Lexus recall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bug in anti-lock-break software  four people died  9 million cars recalled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US$ 3 billion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2012: Knight's Capital Group trading violations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server used old code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1 million+ stock orders in 1 hour  disturbance of the market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US$ 440 million</a:t>
            </a:r>
          </a:p>
          <a:p>
            <a:r>
              <a:rPr lang="en-US" dirty="0">
                <a:sym typeface="Symbol" panose="05050102010706020507" pitchFamily="18" charset="2"/>
                <a:hlinkClick r:id="rId2"/>
              </a:rPr>
              <a:t>https://raygun.com/blog/10-costly-software-errors-history</a:t>
            </a:r>
            <a:r>
              <a:rPr lang="en-US" dirty="0" smtClean="0">
                <a:sym typeface="Symbol" panose="05050102010706020507" pitchFamily="18" charset="2"/>
                <a:hlinkClick r:id="rId2"/>
              </a:rPr>
              <a:t>/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6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tests.exe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(actual, expected, tolerance)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56300" y="2204865"/>
            <a:ext cx="3764172" cy="3785652"/>
            <a:chOff x="899592" y="1412776"/>
            <a:chExt cx="3764172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764172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test_fac_0()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(0))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test_fac_0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test_fac_5()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(120,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90284" y="1412776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fac_tests.fp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3528" y="2204864"/>
            <a:ext cx="4134465" cy="3785653"/>
            <a:chOff x="4469983" y="2872094"/>
            <a:chExt cx="4134465" cy="378565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4134465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implicit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 result(r)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intent(in) ::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 = 1_i32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2,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r = r*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8368" y="287209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fac_mod.f90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554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suite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Preprocessing tests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framework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11560" y="2276872"/>
            <a:ext cx="7743686" cy="338554"/>
            <a:chOff x="1832707" y="5239892"/>
            <a:chExt cx="7743686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1832707" y="5239892"/>
              <a:ext cx="7743686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ADD_TEST_SUITE(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fac_tests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_suite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8110" y="5268978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39952" y="2577318"/>
            <a:ext cx="3908766" cy="441340"/>
            <a:chOff x="5724128" y="6093296"/>
            <a:chExt cx="390876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36927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name: based on module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57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611560" y="3436545"/>
            <a:ext cx="7743686" cy="2554545"/>
            <a:chOff x="1832707" y="5239892"/>
            <a:chExt cx="7743686" cy="2554545"/>
          </a:xfrm>
        </p:grpSpPr>
        <p:sp>
          <p:nvSpPr>
            <p:cNvPr id="19" name="TextBox 18"/>
            <p:cNvSpPr txBox="1"/>
            <p:nvPr/>
          </p:nvSpPr>
          <p:spPr>
            <a:xfrm>
              <a:off x="1832707" y="5239892"/>
              <a:ext cx="7743686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($(BASEMK_INCLUDED),YES)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 $(SRCS)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$(PFUNIT)/bin/pFUnitParser.py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$&lt;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$@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32517" y="7484795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9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58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8506" y="1417638"/>
            <a:ext cx="8352928" cy="4893647"/>
            <a:chOff x="1832707" y="5239892"/>
            <a:chExt cx="8352928" cy="489364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8352928" cy="48936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tests: tests.exe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./$&lt;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($(BASEMK_INCLUDED),YES)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gfortran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FFLAGS +=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.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-I$(PFUNIT)/mod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LIBS = $(PFUNIT)/lib/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libpfunit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$(LIB_EXT)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SRCS = $(wildcard *.pf)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 = $(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SRCS:.pf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=.o)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APPL_OBJS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fac_mod.o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tests.exe: $(APPL_OBJS) $(OBJS)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	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$(FFLAGS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FPPFLAGS)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$@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en-US" sz="12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</a:t>
              </a:r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PFUNIT)/include/driver.F90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$(APPL_OBJS)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testSuites.inc: $(SRCS)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$(PFUNIT)/bin/pFUnitParser.py $&lt;  $@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%.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o: %.F90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$(FC) -c $(FFLAGS) $(FPPFLAGS)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1759" y="982576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39952" y="4797152"/>
            <a:ext cx="1722719" cy="441340"/>
            <a:chOff x="5724128" y="6093296"/>
            <a:chExt cx="1722719" cy="441340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066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main program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308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building and running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59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177782"/>
            <a:ext cx="460851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make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568" y="3978930"/>
            <a:ext cx="468052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0.001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OK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(3 tests)</a:t>
            </a:r>
          </a:p>
        </p:txBody>
      </p:sp>
    </p:spTree>
    <p:extLst>
      <p:ext uri="{BB962C8B-B14F-4D97-AF65-F5344CB8AC3E}">
        <p14:creationId xmlns:p14="http://schemas.microsoft.com/office/powerpoint/2010/main" val="144286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pPr lvl="1"/>
            <a:r>
              <a:rPr lang="en-US" dirty="0" smtClean="0"/>
              <a:t>on average 8/1000 lines of code or </a:t>
            </a:r>
            <a:r>
              <a:rPr lang="en-US" dirty="0" smtClean="0">
                <a:hlinkClick r:id="rId2"/>
              </a:rPr>
              <a:t>worse</a:t>
            </a:r>
            <a:endParaRPr lang="en-US" dirty="0" smtClean="0"/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failing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60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16832"/>
            <a:ext cx="8640960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...F.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0.000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Failure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in: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fac_tests_suite.test_fac_4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Location: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[fac_tests.pf:25]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expected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 but found: 24;  difference: |4|.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FAILURES!!!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Tests run: 4, Failures: 1, Errors: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ERROR STOP *** Encountered 1 or more failures/errors during testing. ***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3645024"/>
            <a:ext cx="15533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Obviously, test</a:t>
            </a:r>
          </a:p>
          <a:p>
            <a:r>
              <a:rPr lang="en-US" dirty="0" smtClean="0"/>
              <a:t>is incorrect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2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BE" b="1" dirty="0" smtClean="0"/>
              <a:t>@assertEqual</a:t>
            </a:r>
            <a:r>
              <a:rPr lang="nl-BE" dirty="0" smtClean="0"/>
              <a:t>(expected, actual </a:t>
            </a:r>
            <a:r>
              <a:rPr lang="nl-BE" dirty="0" smtClean="0">
                <a:solidFill>
                  <a:srgbClr val="C00000"/>
                </a:solidFill>
              </a:rPr>
              <a:t>[, tolerance]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assertNotEqual</a:t>
            </a:r>
            <a:r>
              <a:rPr lang="nl-BE" dirty="0" smtClean="0"/>
              <a:t>(expected</a:t>
            </a:r>
            <a:r>
              <a:rPr lang="nl-BE" dirty="0"/>
              <a:t>, actual </a:t>
            </a:r>
            <a:r>
              <a:rPr lang="nl-BE" dirty="0">
                <a:solidFill>
                  <a:srgbClr val="C00000"/>
                </a:solidFill>
              </a:rPr>
              <a:t>[, tolerance] 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 smtClean="0"/>
              <a:t>@assertTrue</a:t>
            </a:r>
            <a:r>
              <a:rPr lang="nl-BE" dirty="0" smtClean="0"/>
              <a:t>(logical_value), </a:t>
            </a:r>
            <a:r>
              <a:rPr lang="nl-BE" b="1" dirty="0" smtClean="0"/>
              <a:t>@assertFalse</a:t>
            </a:r>
            <a:r>
              <a:rPr lang="nl-BE" dirty="0" smtClean="0"/>
              <a:t>(logical_value)</a:t>
            </a:r>
          </a:p>
          <a:p>
            <a:r>
              <a:rPr lang="nl-BE" b="1" dirty="0" smtClean="0"/>
              <a:t>@assertLessThan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@assertLessThanOrEqual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@assertGreaterThan</a:t>
            </a:r>
            <a:r>
              <a:rPr lang="nl-BE" dirty="0" smtClean="0"/>
              <a:t>(num_value1</a:t>
            </a:r>
            <a:r>
              <a:rPr lang="nl-BE" dirty="0"/>
              <a:t>, </a:t>
            </a:r>
            <a:r>
              <a:rPr lang="nl-BE" dirty="0" smtClean="0"/>
              <a:t>num_value2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/>
              <a:t>@</a:t>
            </a:r>
            <a:r>
              <a:rPr lang="nl-BE" b="1" dirty="0" smtClean="0"/>
              <a:t>assertGreaterThanOrEqual</a:t>
            </a:r>
            <a:r>
              <a:rPr lang="nl-BE" dirty="0" smtClean="0"/>
              <a:t>(value1</a:t>
            </a:r>
            <a:r>
              <a:rPr lang="nl-BE" dirty="0"/>
              <a:t>, value2)</a:t>
            </a:r>
            <a:endParaRPr lang="nl-BE" dirty="0" smtClean="0"/>
          </a:p>
          <a:p>
            <a:r>
              <a:rPr lang="nl-BE" b="1" dirty="0" smtClean="0"/>
              <a:t>@assertAny(</a:t>
            </a:r>
            <a:r>
              <a:rPr lang="nl-BE" dirty="0" smtClean="0"/>
              <a:t>logical_array), </a:t>
            </a:r>
            <a:r>
              <a:rPr lang="nl-BE" b="1" dirty="0" smtClean="0"/>
              <a:t>@assertNone(</a:t>
            </a:r>
            <a:r>
              <a:rPr lang="nl-BE" dirty="0" smtClean="0"/>
              <a:t>logical_array)</a:t>
            </a:r>
          </a:p>
          <a:p>
            <a:r>
              <a:rPr lang="nl-BE" b="1" dirty="0" smtClean="0"/>
              <a:t>@assertAll(</a:t>
            </a:r>
            <a:r>
              <a:rPr lang="nl-BE" dirty="0" smtClean="0"/>
              <a:t>logical_array), </a:t>
            </a:r>
            <a:r>
              <a:rPr lang="nl-BE" b="1" dirty="0" smtClean="0"/>
              <a:t>@assertNotAll(</a:t>
            </a:r>
            <a:r>
              <a:rPr lang="nl-BE" dirty="0" smtClean="0"/>
              <a:t>logical_array)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assertSameShape</a:t>
            </a:r>
            <a:r>
              <a:rPr lang="nl-BE" dirty="0" smtClean="0"/>
              <a:t>(shape_array1</a:t>
            </a:r>
            <a:r>
              <a:rPr lang="nl-BE" dirty="0"/>
              <a:t>, </a:t>
            </a:r>
            <a:r>
              <a:rPr lang="nl-BE" dirty="0" smtClean="0"/>
              <a:t>shape_array2)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assertIsNaN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assertIsFinite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assertAssociated</a:t>
            </a:r>
            <a:r>
              <a:rPr lang="nl-BE" dirty="0" smtClean="0"/>
              <a:t>(pointer </a:t>
            </a:r>
            <a:r>
              <a:rPr lang="nl-BE" dirty="0"/>
              <a:t>[, </a:t>
            </a:r>
            <a:r>
              <a:rPr lang="nl-BE" dirty="0" smtClean="0"/>
              <a:t>target] ), </a:t>
            </a:r>
            <a:r>
              <a:rPr lang="nl-BE" b="1" dirty="0"/>
              <a:t>@</a:t>
            </a:r>
            <a:r>
              <a:rPr lang="nl-BE" b="1" dirty="0" smtClean="0"/>
              <a:t>assertNotAssociated</a:t>
            </a:r>
            <a:r>
              <a:rPr lang="nl-BE" dirty="0" smtClean="0"/>
              <a:t>(pointer </a:t>
            </a:r>
            <a:r>
              <a:rPr lang="nl-BE" dirty="0"/>
              <a:t>[, target]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assertEquivalent</a:t>
            </a:r>
            <a:r>
              <a:rPr lang="nl-BE" dirty="0" smtClean="0"/>
              <a:t>(logical_value1</a:t>
            </a:r>
            <a:r>
              <a:rPr lang="nl-BE" dirty="0"/>
              <a:t>, </a:t>
            </a:r>
            <a:r>
              <a:rPr lang="nl-BE" dirty="0" smtClean="0"/>
              <a:t>logical_value2)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assertExceptionRaised</a:t>
            </a:r>
            <a:r>
              <a:rPr lang="nl-BE" dirty="0" smtClean="0"/>
              <a:t>()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assertFail</a:t>
            </a:r>
            <a:r>
              <a:rPr lang="nl-BE" dirty="0" smtClean="0"/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61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5652120" y="1340765"/>
            <a:ext cx="2685034" cy="1754326"/>
            <a:chOff x="5652120" y="1340765"/>
            <a:chExt cx="2685034" cy="1754326"/>
          </a:xfrm>
        </p:grpSpPr>
        <p:grpSp>
          <p:nvGrpSpPr>
            <p:cNvPr id="6" name="Group 5"/>
            <p:cNvGrpSpPr/>
            <p:nvPr/>
          </p:nvGrpSpPr>
          <p:grpSpPr>
            <a:xfrm>
              <a:off x="5832140" y="1340765"/>
              <a:ext cx="2505014" cy="1754326"/>
              <a:chOff x="5003068" y="6165304"/>
              <a:chExt cx="2505014" cy="175432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940152" y="6165304"/>
                <a:ext cx="1567930" cy="17543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overloaded for</a:t>
                </a:r>
              </a:p>
              <a:p>
                <a:r>
                  <a:rPr lang="en-US" dirty="0" smtClean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complex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integer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logical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 flipV="1">
                <a:off x="5003068" y="6714879"/>
                <a:ext cx="937084" cy="327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ight Brace 9"/>
            <p:cNvSpPr/>
            <p:nvPr/>
          </p:nvSpPr>
          <p:spPr>
            <a:xfrm>
              <a:off x="5652120" y="1647825"/>
              <a:ext cx="144016" cy="485031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03848" y="6195412"/>
            <a:ext cx="43968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 asserts take 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argument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572000" y="1137877"/>
            <a:ext cx="1873785" cy="462323"/>
            <a:chOff x="5576652" y="6165304"/>
            <a:chExt cx="1873785" cy="462323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151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3" idx="0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188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User defined type, extend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242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87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never executed = dead weight</a:t>
            </a:r>
          </a:p>
          <a:p>
            <a:pPr lvl="1"/>
            <a:r>
              <a:rPr lang="en-US" dirty="0" smtClean="0"/>
              <a:t>has to be maintained</a:t>
            </a:r>
          </a:p>
          <a:p>
            <a:pPr lvl="1"/>
            <a:r>
              <a:rPr lang="en-US" dirty="0" smtClean="0"/>
              <a:t>discrepancies will creep in</a:t>
            </a:r>
          </a:p>
          <a:p>
            <a:r>
              <a:rPr lang="en-US" dirty="0" smtClean="0"/>
              <a:t>Code not tested doesn’t work</a:t>
            </a:r>
          </a:p>
          <a:p>
            <a:pPr lvl="1"/>
            <a:r>
              <a:rPr lang="en-US" dirty="0" smtClean="0"/>
              <a:t>all functions/methods tested?</a:t>
            </a:r>
          </a:p>
          <a:p>
            <a:pPr lvl="1"/>
            <a:r>
              <a:rPr lang="en-US" dirty="0" smtClean="0"/>
              <a:t>all code paths tested?</a:t>
            </a:r>
          </a:p>
          <a:p>
            <a:r>
              <a:rPr lang="en-US" dirty="0" smtClean="0"/>
              <a:t>Remove dead code</a:t>
            </a:r>
          </a:p>
          <a:p>
            <a:pPr lvl="1"/>
            <a:r>
              <a:rPr lang="en-US" dirty="0" smtClean="0"/>
              <a:t>not lost, version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828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Keeps track while code executes</a:t>
            </a:r>
          </a:p>
          <a:p>
            <a:r>
              <a:rPr lang="en-US" dirty="0" smtClean="0"/>
              <a:t>Reports by line of code</a:t>
            </a:r>
          </a:p>
          <a:p>
            <a:r>
              <a:rPr lang="en-US" dirty="0" smtClean="0"/>
              <a:t>For C/C++/Fortran: compiler support + tool</a:t>
            </a:r>
          </a:p>
          <a:p>
            <a:pPr lvl="1"/>
            <a:r>
              <a:rPr lang="en-US" dirty="0" smtClean="0"/>
              <a:t>instrument code during build</a:t>
            </a:r>
          </a:p>
          <a:p>
            <a:pPr lvl="1"/>
            <a:r>
              <a:rPr lang="en-US" dirty="0" smtClean="0"/>
              <a:t>run</a:t>
            </a:r>
          </a:p>
          <a:p>
            <a:pPr lvl="1"/>
            <a:r>
              <a:rPr lang="en-US" dirty="0" smtClean="0"/>
              <a:t>report using tool</a:t>
            </a:r>
          </a:p>
          <a:p>
            <a:r>
              <a:rPr lang="en-US" dirty="0" smtClean="0"/>
              <a:t>For Python: coverage</a:t>
            </a:r>
          </a:p>
          <a:p>
            <a:pPr lvl="1"/>
            <a:r>
              <a:rPr lang="en-US" dirty="0" smtClean="0"/>
              <a:t>run &amp;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652120" y="3863181"/>
            <a:ext cx="239520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Generates considerable</a:t>
            </a:r>
          </a:p>
          <a:p>
            <a:r>
              <a:rPr lang="en-US" dirty="0" smtClean="0"/>
              <a:t>run time overhead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4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gcc</a:t>
            </a:r>
            <a:r>
              <a:rPr lang="en-US" dirty="0" smtClean="0"/>
              <a:t>/g++/</a:t>
            </a:r>
            <a:r>
              <a:rPr lang="en-US" dirty="0" err="1" smtClean="0"/>
              <a:t>gfortran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-arcs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-coverage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 for report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66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4460919"/>
            <a:ext cx="518457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File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Lines executed:45.45% of 11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Creating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funcs.c.gcov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32717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gcov</a:t>
            </a:r>
            <a:r>
              <a:rPr lang="en-US" dirty="0" smtClean="0"/>
              <a:t>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67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627784" y="1785393"/>
            <a:ext cx="5889580" cy="4278094"/>
            <a:chOff x="4224046" y="3417792"/>
            <a:chExt cx="5889580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4224046" y="3417792"/>
              <a:ext cx="5889580" cy="42780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0:Source:funcs.c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0:Graph:funcs.gcno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0:Data:funcs.gcda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0:Runs:1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0:Programs:1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1:#include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2:#include "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funcs.h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3: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4:int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5:    if (n &lt; 0)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#####: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"### error: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16:    7:    } else if (n == 0 || n == 1)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8: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9:    }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10:   10:        return n*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 - 1);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11: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12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40146" y="7388109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funcs.c.gcov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8652" y="2643941"/>
            <a:ext cx="2671180" cy="715581"/>
            <a:chOff x="5940152" y="6165304"/>
            <a:chExt cx="2671180" cy="715581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7475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not executable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>
              <a:off x="7687746" y="6349970"/>
              <a:ext cx="923586" cy="530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8652" y="3359522"/>
            <a:ext cx="2599172" cy="646331"/>
            <a:chOff x="5940152" y="6165304"/>
            <a:chExt cx="259917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1747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</a:t>
              </a:r>
              <a:r>
                <a:rPr lang="en-US" dirty="0" smtClean="0"/>
                <a:t>times</a:t>
              </a:r>
            </a:p>
            <a:p>
              <a:r>
                <a:rPr lang="en-US" dirty="0" smtClean="0"/>
                <a:t>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7687746" y="6488470"/>
              <a:ext cx="85157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92440" y="4365022"/>
            <a:ext cx="2239133" cy="369332"/>
            <a:chOff x="5940151" y="6165304"/>
            <a:chExt cx="2239133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8" idx="3"/>
            </p:cNvCxnSpPr>
            <p:nvPr/>
          </p:nvCxnSpPr>
          <p:spPr>
            <a:xfrm flipV="1">
              <a:off x="7683957" y="6237312"/>
              <a:ext cx="49532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53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icc</a:t>
            </a:r>
            <a:r>
              <a:rPr lang="en-US" dirty="0" smtClean="0"/>
              <a:t>/</a:t>
            </a:r>
            <a:r>
              <a:rPr lang="en-US" dirty="0" err="1" smtClean="0"/>
              <a:t>icpc</a:t>
            </a:r>
            <a:r>
              <a:rPr lang="en-US" dirty="0" smtClean="0"/>
              <a:t>/</a:t>
            </a:r>
            <a:r>
              <a:rPr lang="en-US" dirty="0" err="1" smtClean="0"/>
              <a:t>ifort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-prof-gen=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profiles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Merge build &amp; run time info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profmerge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=./profiles</a:t>
            </a:r>
            <a:endParaRPr lang="en-US" dirty="0" smtClean="0"/>
          </a:p>
          <a:p>
            <a:r>
              <a:rPr lang="en-US" dirty="0" smtClean="0"/>
              <a:t>Generate code </a:t>
            </a:r>
            <a:r>
              <a:rPr lang="en-US" dirty="0"/>
              <a:t>coverage report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codecov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-dpi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pgopti.dpi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pgopti.spi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634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HTML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69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1" b="24800"/>
          <a:stretch/>
        </p:blipFill>
        <p:spPr>
          <a:xfrm>
            <a:off x="75811" y="1268760"/>
            <a:ext cx="8992378" cy="496855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23528" y="3753036"/>
            <a:ext cx="2379360" cy="657282"/>
            <a:chOff x="5940151" y="5877354"/>
            <a:chExt cx="2379360" cy="657282"/>
          </a:xfrm>
        </p:grpSpPr>
        <p:sp>
          <p:nvSpPr>
            <p:cNvPr id="7" name="TextBox 6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overall summary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7683957" y="5877354"/>
              <a:ext cx="635554" cy="4726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528" y="5086076"/>
            <a:ext cx="2592288" cy="575172"/>
            <a:chOff x="5940151" y="6165304"/>
            <a:chExt cx="2592288" cy="575172"/>
          </a:xfrm>
        </p:grpSpPr>
        <p:sp>
          <p:nvSpPr>
            <p:cNvPr id="11" name="TextBox 10"/>
            <p:cNvSpPr txBox="1"/>
            <p:nvPr/>
          </p:nvSpPr>
          <p:spPr>
            <a:xfrm>
              <a:off x="5940151" y="6165304"/>
              <a:ext cx="19442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breakdown per file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884367" y="6349970"/>
              <a:ext cx="648072" cy="3905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5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sane code!</a:t>
            </a:r>
          </a:p>
          <a:p>
            <a:r>
              <a:rPr lang="en-US" dirty="0" smtClean="0"/>
              <a:t>Document your code, development process</a:t>
            </a:r>
          </a:p>
          <a:p>
            <a:r>
              <a:rPr lang="en-US" dirty="0" smtClean="0"/>
              <a:t>Use tools to detect bugs</a:t>
            </a:r>
          </a:p>
          <a:p>
            <a:r>
              <a:rPr lang="en-US" dirty="0" smtClean="0"/>
              <a:t>Program defensively</a:t>
            </a:r>
          </a:p>
          <a:p>
            <a:r>
              <a:rPr lang="en-US" dirty="0" smtClean="0">
                <a:cs typeface="Courier New" pitchFamily="49" charset="0"/>
              </a:rPr>
              <a:t>Test code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unit testing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integration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source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70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1560"/>
            <a:ext cx="7429500" cy="52578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012160" y="2554560"/>
            <a:ext cx="2808312" cy="874440"/>
            <a:chOff x="4660434" y="6165304"/>
            <a:chExt cx="2808312" cy="874440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code paths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4660434" y="6488470"/>
              <a:ext cx="1279718" cy="5512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26935" y="3501008"/>
            <a:ext cx="1528594" cy="973107"/>
            <a:chOff x="5940152" y="5838528"/>
            <a:chExt cx="1528594" cy="973107"/>
          </a:xfrm>
        </p:grpSpPr>
        <p:sp>
          <p:nvSpPr>
            <p:cNvPr id="21" name="TextBox 20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functions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6704449" y="5838528"/>
              <a:ext cx="112416" cy="3267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879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87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Done after unit testing</a:t>
            </a:r>
          </a:p>
          <a:p>
            <a:r>
              <a:rPr lang="en-US" dirty="0" smtClean="0"/>
              <a:t>Exceeds scope of unit testing</a:t>
            </a:r>
          </a:p>
          <a:p>
            <a:r>
              <a:rPr lang="en-US" dirty="0" smtClean="0"/>
              <a:t>Tests aggregation of several software modules</a:t>
            </a:r>
          </a:p>
          <a:p>
            <a:pPr lvl="1"/>
            <a:r>
              <a:rPr lang="en-US" dirty="0" smtClean="0"/>
              <a:t>e.g., command line application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shunit2</a:t>
            </a:r>
          </a:p>
          <a:p>
            <a:pPr lvl="1"/>
            <a:r>
              <a:rPr lang="en-US" dirty="0" smtClean="0"/>
              <a:t>much better: continuous integration</a:t>
            </a:r>
          </a:p>
          <a:p>
            <a:r>
              <a:rPr lang="en-US" dirty="0" smtClean="0"/>
              <a:t>Tests reside in repository</a:t>
            </a:r>
          </a:p>
          <a:p>
            <a:r>
              <a:rPr lang="en-US" dirty="0" smtClean="0"/>
              <a:t>Easy to run</a:t>
            </a:r>
          </a:p>
          <a:p>
            <a:pPr lvl="1"/>
            <a:r>
              <a:rPr lang="en-US" dirty="0" smtClean="0"/>
              <a:t>may take long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72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5508104" y="4756502"/>
            <a:ext cx="3317621" cy="1336794"/>
            <a:chOff x="4403585" y="2996953"/>
            <a:chExt cx="3317621" cy="1336794"/>
          </a:xfrm>
        </p:grpSpPr>
        <p:sp>
          <p:nvSpPr>
            <p:cNvPr id="10" name="Rounded Rectangle 9"/>
            <p:cNvSpPr/>
            <p:nvPr/>
          </p:nvSpPr>
          <p:spPr>
            <a:xfrm>
              <a:off x="4403585" y="2996953"/>
              <a:ext cx="3168352" cy="13367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Beware of bugs in the above code; I have only proved it correct, not tried it.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71737" y="3964415"/>
              <a:ext cx="1729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Donald Knuth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41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under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Computes number of permutations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73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2276872"/>
            <a:ext cx="6732748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-h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usage: fac.exe [-h] 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compute number of permutations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n           number of items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-h, --help  show this help message and exit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584" y="5157192"/>
            <a:ext cx="673274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3063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bash script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5" y="2200796"/>
            <a:ext cx="6120680" cy="2308324"/>
            <a:chOff x="2364488" y="7134532"/>
            <a:chExt cx="6120680" cy="2308324"/>
          </a:xfrm>
        </p:grpSpPr>
        <p:sp>
          <p:nvSpPr>
            <p:cNvPr id="6" name="TextBox 5"/>
            <p:cNvSpPr txBox="1"/>
            <p:nvPr/>
          </p:nvSpPr>
          <p:spPr>
            <a:xfrm>
              <a:off x="2364488" y="7134532"/>
              <a:ext cx="6120680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bash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tFac0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1 ${result}</a:t>
              </a: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shunit2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19088" y="9135079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661524" y="5159924"/>
            <a:ext cx="6098441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./test_fac.sh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testFac0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66772" y="2388088"/>
            <a:ext cx="2585327" cy="462323"/>
            <a:chOff x="5576652" y="6165304"/>
            <a:chExt cx="2585327" cy="462323"/>
          </a:xfrm>
        </p:grpSpPr>
        <p:sp>
          <p:nvSpPr>
            <p:cNvPr id="10" name="TextBox 9"/>
            <p:cNvSpPr txBox="1"/>
            <p:nvPr/>
          </p:nvSpPr>
          <p:spPr>
            <a:xfrm>
              <a:off x="5940152" y="6165304"/>
              <a:ext cx="2221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tests = bash functions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627784" y="4412403"/>
            <a:ext cx="2842703" cy="414790"/>
            <a:chOff x="5648660" y="6119846"/>
            <a:chExt cx="2842703" cy="414790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5512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gather &amp; execute all tests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5648660" y="6119846"/>
              <a:ext cx="291492" cy="2301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320332" y="2991785"/>
            <a:ext cx="2365555" cy="369332"/>
            <a:chOff x="5134768" y="6165304"/>
            <a:chExt cx="2365555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5134768" y="6349970"/>
              <a:ext cx="805384" cy="136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48522" y="3634592"/>
            <a:ext cx="1877194" cy="542533"/>
            <a:chOff x="5188523" y="5992103"/>
            <a:chExt cx="1877194" cy="542533"/>
          </a:xfrm>
        </p:grpSpPr>
        <p:sp>
          <p:nvSpPr>
            <p:cNvPr id="22" name="TextBox 21"/>
            <p:cNvSpPr txBox="1"/>
            <p:nvPr/>
          </p:nvSpPr>
          <p:spPr>
            <a:xfrm>
              <a:off x="5940152" y="6165304"/>
              <a:ext cx="112556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result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5188523" y="5992103"/>
              <a:ext cx="751629" cy="3578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982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testing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for invalid argument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75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2862322"/>
            <a:chOff x="2364487" y="7134532"/>
            <a:chExt cx="8253195" cy="2862322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=$?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assertNull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"${result}"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46457" y="9689077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24128" y="2348880"/>
            <a:ext cx="1878787" cy="462323"/>
            <a:chOff x="5576652" y="6165304"/>
            <a:chExt cx="1878787" cy="462323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152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stderr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707904" y="3131676"/>
            <a:ext cx="3382370" cy="369332"/>
            <a:chOff x="4362956" y="6165304"/>
            <a:chExt cx="3382370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940152" y="6165304"/>
              <a:ext cx="18051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exit code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362956" y="6246604"/>
              <a:ext cx="1577196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411761" y="2302384"/>
            <a:ext cx="2703473" cy="508819"/>
            <a:chOff x="4796850" y="6165304"/>
            <a:chExt cx="2703473" cy="508819"/>
          </a:xfrm>
        </p:grpSpPr>
        <p:sp>
          <p:nvSpPr>
            <p:cNvPr id="16" name="TextBox 15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4796850" y="6349970"/>
              <a:ext cx="1143302" cy="324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39552" y="5323479"/>
            <a:ext cx="504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assertNull</a:t>
            </a:r>
            <a:r>
              <a:rPr lang="en-US" dirty="0" smtClean="0"/>
              <a:t> succeeds if argument is empty string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47930" y="5987073"/>
            <a:ext cx="56564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quoting strings correctly is important!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975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script leaves file(s)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dedicated temporary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76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923330"/>
            <a:chOff x="2364487" y="7134532"/>
            <a:chExt cx="8253195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result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51602" y="7750085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9284" y="3890143"/>
            <a:ext cx="8253195" cy="2585323"/>
            <a:chOff x="2364487" y="7134532"/>
            <a:chExt cx="8253195" cy="2585323"/>
          </a:xfrm>
        </p:grpSpPr>
        <p:sp>
          <p:nvSpPr>
            <p:cNvPr id="9" name="TextBox 8"/>
            <p:cNvSpPr txBox="1"/>
            <p:nvPr/>
          </p:nvSpPr>
          <p:spPr>
            <a:xfrm>
              <a:off x="2364487" y="7134532"/>
              <a:ext cx="8253195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="${SHUNIT_TMPDIR}/err.txt"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51602" y="9412078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604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b="1" dirty="0" smtClean="0"/>
              <a:t>assertEquals</a:t>
            </a:r>
            <a:r>
              <a:rPr lang="nl-BE" dirty="0" smtClean="0"/>
              <a:t>  [message]  expected  actual</a:t>
            </a:r>
          </a:p>
          <a:p>
            <a:r>
              <a:rPr lang="nl-BE" b="1" dirty="0" smtClean="0"/>
              <a:t>assertNotEquals</a:t>
            </a:r>
            <a:r>
              <a:rPr lang="nl-BE" dirty="0" smtClean="0"/>
              <a:t>  </a:t>
            </a:r>
            <a:r>
              <a:rPr lang="nl-BE" dirty="0"/>
              <a:t>[message]  expected  </a:t>
            </a:r>
            <a:r>
              <a:rPr lang="nl-BE" dirty="0" smtClean="0"/>
              <a:t>actual</a:t>
            </a:r>
          </a:p>
          <a:p>
            <a:r>
              <a:rPr lang="nl-BE" b="1" dirty="0" smtClean="0"/>
              <a:t>assertNull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empty string</a:t>
            </a:r>
          </a:p>
          <a:p>
            <a:r>
              <a:rPr lang="nl-BE" b="1" dirty="0" smtClean="0"/>
              <a:t>assertNotNull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assertTrue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0</a:t>
            </a:r>
          </a:p>
          <a:p>
            <a:r>
              <a:rPr lang="nl-BE" b="1" dirty="0" smtClean="0"/>
              <a:t>assertFalse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fail  </a:t>
            </a:r>
            <a:r>
              <a:rPr lang="nl-BE" dirty="0" smtClean="0"/>
              <a:t>[message]</a:t>
            </a:r>
            <a:endParaRPr lang="nl-BE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77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3851920" y="5987018"/>
            <a:ext cx="36009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must be quoted!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940152" y="2639671"/>
            <a:ext cx="3079115" cy="438581"/>
            <a:chOff x="5648660" y="6096055"/>
            <a:chExt cx="3079115" cy="438581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27876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strings and integers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 flipV="1">
              <a:off x="5648660" y="6096055"/>
              <a:ext cx="291492" cy="253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67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neTimeSetUp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before tests start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before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after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oneTimeTearDown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after all tests done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713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9175" flipV="1">
            <a:off x="4273182" y="352028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9672" y="284398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1544">
            <a:off x="2699792" y="367384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</a:t>
            </a:r>
            <a:r>
              <a:rPr lang="en-US" sz="4800" i="1" dirty="0" smtClean="0">
                <a:solidFill>
                  <a:srgbClr val="C00000"/>
                </a:solidFill>
              </a:rPr>
              <a:t>will</a:t>
            </a:r>
            <a:r>
              <a:rPr lang="en-US" sz="4800" dirty="0" smtClean="0">
                <a:solidFill>
                  <a:srgbClr val="C00000"/>
                </a:solidFill>
              </a:rPr>
              <a:t> have bugs!</a:t>
            </a:r>
            <a:endParaRPr lang="nl-BE" sz="48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79</a:t>
            </a:fld>
            <a:endParaRPr lang="nl-BE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7540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66576">
            <a:off x="6193917" y="2860283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1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5949280"/>
            <a:ext cx="78661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principles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512" y="1413351"/>
            <a:ext cx="4381328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a[10], sum;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sum +=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("sum", sum);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83717" y="5138452"/>
            <a:ext cx="16882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array-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should be easy to understand</a:t>
            </a:r>
          </a:p>
          <a:p>
            <a:pPr lvl="1"/>
            <a:r>
              <a:rPr lang="en-US" dirty="0" smtClean="0"/>
              <a:t>by you</a:t>
            </a:r>
          </a:p>
          <a:p>
            <a:pPr lvl="1"/>
            <a:r>
              <a:rPr lang="en-US" dirty="0" smtClean="0"/>
              <a:t>by your colleagues/community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easier to identify issues</a:t>
            </a:r>
          </a:p>
          <a:p>
            <a:pPr lvl="1"/>
            <a:r>
              <a:rPr lang="en-US" dirty="0" smtClean="0"/>
              <a:t>easier to maintain</a:t>
            </a:r>
          </a:p>
          <a:p>
            <a:pPr lvl="1"/>
            <a:r>
              <a:rPr lang="en-US" dirty="0" smtClean="0"/>
              <a:t>reduces number of 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57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5773</TotalTime>
  <Words>8294</Words>
  <Application>Microsoft Office PowerPoint</Application>
  <PresentationFormat>On-screen Show (4:3)</PresentationFormat>
  <Paragraphs>1863</Paragraphs>
  <Slides>128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128</vt:i4>
      </vt:variant>
    </vt:vector>
  </HeadingPairs>
  <TitlesOfParts>
    <vt:vector size="137" baseType="lpstr">
      <vt:lpstr>Arial</vt:lpstr>
      <vt:lpstr>Brush Script MT</vt:lpstr>
      <vt:lpstr>Calibri</vt:lpstr>
      <vt:lpstr>Courier New</vt:lpstr>
      <vt:lpstr>Informal Roman</vt:lpstr>
      <vt:lpstr>Symbol</vt:lpstr>
      <vt:lpstr>Times New Roman</vt:lpstr>
      <vt:lpstr>Office Theme</vt:lpstr>
      <vt:lpstr>Equation</vt:lpstr>
      <vt:lpstr>Debugging techniques</vt:lpstr>
      <vt:lpstr>Introduction</vt:lpstr>
      <vt:lpstr>Motivation</vt:lpstr>
      <vt:lpstr>Motivation</vt:lpstr>
      <vt:lpstr>Examples</vt:lpstr>
      <vt:lpstr>Bugs</vt:lpstr>
      <vt:lpstr>Avoid bugs</vt:lpstr>
      <vt:lpstr>Coding style</vt:lpstr>
      <vt:lpstr>Motivation</vt:lpstr>
      <vt:lpstr>PowerPoint Presentation</vt:lpstr>
      <vt:lpstr>Step back: what is programming?</vt:lpstr>
      <vt:lpstr>Code readability</vt:lpstr>
      <vt:lpstr>Naming things</vt:lpstr>
      <vt:lpstr>Brevity</vt:lpstr>
      <vt:lpstr>Coding style</vt:lpstr>
      <vt:lpstr>Style checking tools</vt:lpstr>
      <vt:lpstr>Language standards</vt:lpstr>
      <vt:lpstr>General advice</vt:lpstr>
      <vt:lpstr>Unused code</vt:lpstr>
      <vt:lpstr>Language idioms</vt:lpstr>
      <vt:lpstr>Not-invented-here syndrome</vt:lpstr>
      <vt:lpstr>Documentation</vt:lpstr>
      <vt:lpstr>Documents &amp; comments</vt:lpstr>
      <vt:lpstr>Function/method documentation</vt:lpstr>
      <vt:lpstr>Example function documentation</vt:lpstr>
      <vt:lpstr>Class documentation</vt:lpstr>
      <vt:lpstr>Usage examples</vt:lpstr>
      <vt:lpstr>Development process documentation</vt:lpstr>
      <vt:lpstr>Compilers &amp; settings, static checkers</vt:lpstr>
      <vt:lpstr>Compilers: general</vt:lpstr>
      <vt:lpstr>Be paranoid, or die!</vt:lpstr>
      <vt:lpstr>Switching compilers</vt:lpstr>
      <vt:lpstr>C/C++ compiler options</vt:lpstr>
      <vt:lpstr>Fortran compiler options</vt:lpstr>
      <vt:lpstr>Floating point model</vt:lpstr>
      <vt:lpstr>Python</vt:lpstr>
      <vt:lpstr>Defensive programming</vt:lpstr>
      <vt:lpstr>Report warnings &amp; errors</vt:lpstr>
      <vt:lpstr>Check for runtime errors!</vt:lpstr>
      <vt:lpstr>Assertions</vt:lpstr>
      <vt:lpstr>Assertions: example</vt:lpstr>
      <vt:lpstr>Assertions: running</vt:lpstr>
      <vt:lpstr>Assertions: release</vt:lpstr>
      <vt:lpstr>References</vt:lpstr>
      <vt:lpstr>Unit testing</vt:lpstr>
      <vt:lpstr>Unit testing: what is it?</vt:lpstr>
      <vt:lpstr>General concerns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pFUnit: test code first!</vt:lpstr>
      <vt:lpstr>pFUnit: framework</vt:lpstr>
      <vt:lpstr>pFUnit: make file</vt:lpstr>
      <vt:lpstr>pFUnit: building and running tests</vt:lpstr>
      <vt:lpstr>pFUnit: failing tests</vt:lpstr>
      <vt:lpstr>pFUnit: types of assertions</vt:lpstr>
      <vt:lpstr>pFUnit: setting the stage</vt:lpstr>
      <vt:lpstr>Code coverage</vt:lpstr>
      <vt:lpstr>Motivation</vt:lpstr>
      <vt:lpstr>Code coverage tool</vt:lpstr>
      <vt:lpstr>GCC</vt:lpstr>
      <vt:lpstr>gcov report</vt:lpstr>
      <vt:lpstr>Intel compilers</vt:lpstr>
      <vt:lpstr>codecov HTML report</vt:lpstr>
      <vt:lpstr>codecov source report</vt:lpstr>
      <vt:lpstr>Integration testing</vt:lpstr>
      <vt:lpstr>Integration testing: what is it?</vt:lpstr>
      <vt:lpstr>Application under test</vt:lpstr>
      <vt:lpstr>shunit2: test script</vt:lpstr>
      <vt:lpstr>shunit2: testing for failure</vt:lpstr>
      <vt:lpstr>shunit2: artifacts</vt:lpstr>
      <vt:lpstr>shunit2: types of assertions</vt:lpstr>
      <vt:lpstr>shunit2: setting the stage</vt:lpstr>
      <vt:lpstr>PowerPoint Presentation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Valgrind: array bounds overrun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Defensive programming and debugging</dc:title>
  <dc:creator>Geert Jan Bex</dc:creator>
  <cp:lastModifiedBy>Geert Jan Bex</cp:lastModifiedBy>
  <cp:revision>171</cp:revision>
  <dcterms:created xsi:type="dcterms:W3CDTF">2013-01-10T10:35:33Z</dcterms:created>
  <dcterms:modified xsi:type="dcterms:W3CDTF">2017-09-07T09:51:36Z</dcterms:modified>
</cp:coreProperties>
</file>