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1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4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C89DB-E0B5-40AF-BD1B-4EC1D07E71C2}" type="datetimeFigureOut">
              <a:rPr lang="en-US" smtClean="0"/>
              <a:t>2017-08-10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7667-B29E-48D1-B911-188E0C627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38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C89DB-E0B5-40AF-BD1B-4EC1D07E71C2}" type="datetimeFigureOut">
              <a:rPr lang="en-US" smtClean="0"/>
              <a:t>2017-08-10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7667-B29E-48D1-B911-188E0C627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387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C89DB-E0B5-40AF-BD1B-4EC1D07E71C2}" type="datetimeFigureOut">
              <a:rPr lang="en-US" smtClean="0"/>
              <a:t>2017-08-10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7667-B29E-48D1-B911-188E0C627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311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C89DB-E0B5-40AF-BD1B-4EC1D07E71C2}" type="datetimeFigureOut">
              <a:rPr lang="en-US" smtClean="0"/>
              <a:t>2017-08-10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7667-B29E-48D1-B911-188E0C627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584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C89DB-E0B5-40AF-BD1B-4EC1D07E71C2}" type="datetimeFigureOut">
              <a:rPr lang="en-US" smtClean="0"/>
              <a:t>2017-08-10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7667-B29E-48D1-B911-188E0C627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803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C89DB-E0B5-40AF-BD1B-4EC1D07E71C2}" type="datetimeFigureOut">
              <a:rPr lang="en-US" smtClean="0"/>
              <a:t>2017-08-10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7667-B29E-48D1-B911-188E0C627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28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C89DB-E0B5-40AF-BD1B-4EC1D07E71C2}" type="datetimeFigureOut">
              <a:rPr lang="en-US" smtClean="0"/>
              <a:t>2017-08-10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7667-B29E-48D1-B911-188E0C627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361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C89DB-E0B5-40AF-BD1B-4EC1D07E71C2}" type="datetimeFigureOut">
              <a:rPr lang="en-US" smtClean="0"/>
              <a:t>2017-08-10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7667-B29E-48D1-B911-188E0C627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3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C89DB-E0B5-40AF-BD1B-4EC1D07E71C2}" type="datetimeFigureOut">
              <a:rPr lang="en-US" smtClean="0"/>
              <a:t>2017-08-10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7667-B29E-48D1-B911-188E0C627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856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C89DB-E0B5-40AF-BD1B-4EC1D07E71C2}" type="datetimeFigureOut">
              <a:rPr lang="en-US" smtClean="0"/>
              <a:t>2017-08-10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7667-B29E-48D1-B911-188E0C627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690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C89DB-E0B5-40AF-BD1B-4EC1D07E71C2}" type="datetimeFigureOut">
              <a:rPr lang="en-US" smtClean="0"/>
              <a:t>2017-08-10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7667-B29E-48D1-B911-188E0C627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187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3C89DB-E0B5-40AF-BD1B-4EC1D07E71C2}" type="datetimeFigureOut">
              <a:rPr lang="en-US" smtClean="0"/>
              <a:t>2017-08-10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987667-B29E-48D1-B911-188E0C627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036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Numba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Numba</a:t>
            </a:r>
            <a:r>
              <a:rPr lang="en-US" dirty="0" smtClean="0"/>
              <a:t> to </a:t>
            </a:r>
            <a:r>
              <a:rPr lang="en-US" dirty="0" smtClean="0"/>
              <a:t>speed up Python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sz="1400" dirty="0" smtClean="0">
                <a:hlinkClick r:id="rId2"/>
              </a:rPr>
              <a:t>https://github.com/gjbex/training-material/tree/master/Python/Numba</a:t>
            </a:r>
            <a:r>
              <a:rPr lang="nl-BE" sz="1400" dirty="0" smtClean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96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example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96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Python: interpreted language</a:t>
            </a:r>
          </a:p>
          <a:p>
            <a:pPr lvl="1"/>
            <a:r>
              <a:rPr lang="en-US" dirty="0" smtClean="0"/>
              <a:t>pros</a:t>
            </a:r>
          </a:p>
          <a:p>
            <a:pPr lvl="2"/>
            <a:r>
              <a:rPr lang="en-US" dirty="0"/>
              <a:t>very easy to </a:t>
            </a:r>
            <a:r>
              <a:rPr lang="en-US" dirty="0" smtClean="0"/>
              <a:t>develop</a:t>
            </a:r>
          </a:p>
          <a:p>
            <a:pPr lvl="2"/>
            <a:r>
              <a:rPr lang="en-US" dirty="0" smtClean="0"/>
              <a:t>very terse code</a:t>
            </a:r>
          </a:p>
          <a:p>
            <a:pPr lvl="2"/>
            <a:r>
              <a:rPr lang="en-US" dirty="0" smtClean="0"/>
              <a:t>edit/run cycle</a:t>
            </a:r>
          </a:p>
          <a:p>
            <a:pPr lvl="1"/>
            <a:r>
              <a:rPr lang="en-US" dirty="0" smtClean="0"/>
              <a:t>cons</a:t>
            </a:r>
          </a:p>
          <a:p>
            <a:pPr lvl="2"/>
            <a:r>
              <a:rPr lang="en-US" dirty="0" smtClean="0"/>
              <a:t>overhead</a:t>
            </a:r>
          </a:p>
          <a:p>
            <a:pPr lvl="2"/>
            <a:r>
              <a:rPr lang="en-US" dirty="0" smtClean="0"/>
              <a:t>very little runtime optimization done</a:t>
            </a:r>
          </a:p>
          <a:p>
            <a:r>
              <a:rPr lang="en-US" dirty="0" smtClean="0"/>
              <a:t>C/C++/Fortran: compiled language</a:t>
            </a:r>
          </a:p>
          <a:p>
            <a:pPr lvl="1"/>
            <a:r>
              <a:rPr lang="en-US" dirty="0" smtClean="0"/>
              <a:t>pros</a:t>
            </a:r>
          </a:p>
          <a:p>
            <a:pPr lvl="2"/>
            <a:r>
              <a:rPr lang="en-US" dirty="0" smtClean="0"/>
              <a:t>good optimization, automatic vectorization</a:t>
            </a:r>
          </a:p>
          <a:p>
            <a:pPr lvl="1"/>
            <a:r>
              <a:rPr lang="en-US" dirty="0" smtClean="0"/>
              <a:t>cons</a:t>
            </a:r>
          </a:p>
          <a:p>
            <a:pPr lvl="2"/>
            <a:r>
              <a:rPr lang="en-US" dirty="0" smtClean="0"/>
              <a:t>more verbose code</a:t>
            </a:r>
          </a:p>
          <a:p>
            <a:pPr lvl="2"/>
            <a:r>
              <a:rPr lang="en-US" dirty="0" smtClean="0"/>
              <a:t>edit/build/run cycle</a:t>
            </a:r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019800" y="2819400"/>
            <a:ext cx="2415854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Compromise:</a:t>
            </a:r>
            <a:br>
              <a:rPr lang="en-US" sz="3200" dirty="0" smtClean="0"/>
            </a:br>
            <a:r>
              <a:rPr lang="en-US" sz="3200" dirty="0" err="1" smtClean="0"/>
              <a:t>Numba</a:t>
            </a:r>
            <a:endParaRPr lang="nl-BE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964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Numba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Annotate Python </a:t>
            </a:r>
            <a:r>
              <a:rPr lang="en-US" dirty="0" smtClean="0"/>
              <a:t>functions with decorators</a:t>
            </a:r>
            <a:endParaRPr lang="en-US" dirty="0" smtClean="0"/>
          </a:p>
          <a:p>
            <a:r>
              <a:rPr lang="en-US" dirty="0" smtClean="0"/>
              <a:t>Code (at least partially) transformed to C</a:t>
            </a:r>
          </a:p>
          <a:p>
            <a:pPr lvl="1"/>
            <a:r>
              <a:rPr lang="en-US" dirty="0" smtClean="0"/>
              <a:t>fully automatic and transparent</a:t>
            </a:r>
            <a:endParaRPr lang="en-US" dirty="0" smtClean="0"/>
          </a:p>
          <a:p>
            <a:r>
              <a:rPr lang="en-US" dirty="0" smtClean="0"/>
              <a:t>For better performance, provide typ</a:t>
            </a:r>
            <a:r>
              <a:rPr lang="en-US" dirty="0" smtClean="0"/>
              <a:t>e information</a:t>
            </a:r>
          </a:p>
          <a:p>
            <a:r>
              <a:rPr lang="en-US" dirty="0" smtClean="0"/>
              <a:t>Can generate code for GPGPUs</a:t>
            </a:r>
          </a:p>
          <a:p>
            <a:pPr lvl="1"/>
            <a:r>
              <a:rPr lang="en-US" dirty="0" smtClean="0"/>
              <a:t>but you'd have to know some CUDA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Motivating example: compute first </a:t>
            </a:r>
            <a:r>
              <a:rPr lang="en-US" i="1" dirty="0" smtClean="0"/>
              <a:t>n</a:t>
            </a:r>
            <a:r>
              <a:rPr lang="en-US" dirty="0" smtClean="0"/>
              <a:t> prime numbers, return as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467562" y="4341531"/>
            <a:ext cx="399038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Return on investment?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2658163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example: timings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3400" y="1676400"/>
            <a:ext cx="6112571" cy="31393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[1]: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primes_vanilla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[2]: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primes_numba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[3]: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%timeit 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primes_numba.primes(1000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5.56 </a:t>
            </a:r>
            <a:r>
              <a:rPr lang="en-US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± 226 µs per loop (mean ± std. dev.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of 7 runs, 1 loop each)</a:t>
            </a:r>
            <a:endParaRPr lang="nl-BE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[4]: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%timeit 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primes_python.primes(1000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301 </a:t>
            </a:r>
            <a:r>
              <a:rPr lang="en-US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± 3.25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 loop (mean ± std. dev.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 7 runs, 1 loop each)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858000" y="3200400"/>
            <a:ext cx="1920665" cy="1066800"/>
            <a:chOff x="6858000" y="3200400"/>
            <a:chExt cx="1920665" cy="1066800"/>
          </a:xfrm>
        </p:grpSpPr>
        <p:sp>
          <p:nvSpPr>
            <p:cNvPr id="5" name="Curved Left Arrow 4"/>
            <p:cNvSpPr/>
            <p:nvPr/>
          </p:nvSpPr>
          <p:spPr>
            <a:xfrm flipV="1">
              <a:off x="6858000" y="3200400"/>
              <a:ext cx="533400" cy="1066800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67600" y="3562290"/>
              <a:ext cx="13110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54 </a:t>
              </a:r>
              <a:r>
                <a:rPr lang="en-US" sz="2000" b="1" dirty="0" smtClean="0">
                  <a:solidFill>
                    <a:srgbClr val="C00000"/>
                  </a:solidFill>
                  <a:sym typeface="Symbol"/>
                </a:rPr>
                <a:t></a:t>
              </a:r>
              <a:r>
                <a:rPr lang="en-US" sz="2000" b="1" dirty="0" smtClean="0">
                  <a:solidFill>
                    <a:srgbClr val="C00000"/>
                  </a:solidFill>
                </a:rPr>
                <a:t> faster</a:t>
              </a:r>
              <a:endParaRPr lang="nl-BE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565669" y="4969253"/>
            <a:ext cx="5080302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Numba</a:t>
            </a:r>
            <a:r>
              <a:rPr lang="en-US" sz="2400" dirty="0" smtClean="0"/>
              <a:t> implementation </a:t>
            </a:r>
            <a:r>
              <a:rPr lang="en-US" sz="2400" dirty="0" smtClean="0"/>
              <a:t>is much faster!</a:t>
            </a:r>
          </a:p>
          <a:p>
            <a:r>
              <a:rPr lang="en-US" sz="2400" dirty="0" smtClean="0"/>
              <a:t>but…</a:t>
            </a:r>
            <a:br>
              <a:rPr lang="en-US" sz="2400" dirty="0" smtClean="0"/>
            </a:br>
            <a:r>
              <a:rPr lang="en-US" sz="2400" dirty="0" smtClean="0"/>
              <a:t>    how much work to get there?</a:t>
            </a:r>
            <a:br>
              <a:rPr lang="en-US" sz="2400" dirty="0" smtClean="0"/>
            </a:br>
            <a:r>
              <a:rPr lang="en-US" sz="2400" dirty="0" smtClean="0"/>
              <a:t>    how complicated is it?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949752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example: code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799136" y="1301265"/>
            <a:ext cx="3887603" cy="5509200"/>
            <a:chOff x="304800" y="1371600"/>
            <a:chExt cx="3887603" cy="5509200"/>
          </a:xfrm>
          <a:solidFill>
            <a:schemeClr val="bg1">
              <a:lumMod val="85000"/>
            </a:schemeClr>
          </a:solidFill>
        </p:grpSpPr>
        <p:sp>
          <p:nvSpPr>
            <p:cNvPr id="3" name="TextBox 2"/>
            <p:cNvSpPr txBox="1"/>
            <p:nvPr/>
          </p:nvSpPr>
          <p:spPr>
            <a:xfrm>
              <a:off x="304800" y="1371600"/>
              <a:ext cx="3887603" cy="5509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import numpy as np</a:t>
              </a:r>
            </a:p>
            <a:p>
              <a:r>
                <a:rPr lang="nl-BE" sz="1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numba import jit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@jit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 primes(kmax):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p = np.zeros(1000)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result = []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if kmax &gt; 1000: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kmax = 1000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while k &lt; kmax: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while (i &lt; k and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n % p[i] != 0):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if i == k: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result.append(n)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result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101335" y="6569239"/>
              <a:ext cx="109106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primes_n.py</a:t>
              </a:r>
              <a:endParaRPr lang="nl-BE" sz="1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57261" y="1301265"/>
            <a:ext cx="3887603" cy="5020574"/>
            <a:chOff x="4951597" y="1371600"/>
            <a:chExt cx="3887603" cy="5020574"/>
          </a:xfrm>
          <a:solidFill>
            <a:schemeClr val="bg1">
              <a:lumMod val="85000"/>
            </a:schemeClr>
          </a:solidFill>
        </p:grpSpPr>
        <p:sp>
          <p:nvSpPr>
            <p:cNvPr id="4" name="TextBox 3"/>
            <p:cNvSpPr txBox="1"/>
            <p:nvPr/>
          </p:nvSpPr>
          <p:spPr>
            <a:xfrm>
              <a:off x="4951597" y="1371600"/>
              <a:ext cx="3887603" cy="501675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import numpy as np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primes(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p =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np.zeros(1000)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[]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&gt; 1000: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1000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k &lt;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(i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 k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and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n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% p[i] !=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 == k: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result.append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748132" y="6084397"/>
              <a:ext cx="109106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primes_p.py</a:t>
              </a:r>
              <a:endParaRPr lang="nl-BE" sz="14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7823092" y="1690689"/>
            <a:ext cx="1113959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That was</a:t>
            </a:r>
            <a:br>
              <a:rPr lang="en-US" sz="2000" dirty="0" smtClean="0"/>
            </a:br>
            <a:r>
              <a:rPr lang="en-US" sz="2000" i="1" dirty="0" smtClean="0"/>
              <a:t>trivial!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731002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134</TotalTime>
  <Words>403</Words>
  <Application>Microsoft Office PowerPoint</Application>
  <PresentationFormat>On-screen Show (4:3)</PresentationFormat>
  <Paragraphs>97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Symbol</vt:lpstr>
      <vt:lpstr>Office Theme</vt:lpstr>
      <vt:lpstr>Numba to speed up Python</vt:lpstr>
      <vt:lpstr>Motivating example</vt:lpstr>
      <vt:lpstr>Motivation</vt:lpstr>
      <vt:lpstr>Numba</vt:lpstr>
      <vt:lpstr>Motivating example: timings</vt:lpstr>
      <vt:lpstr>Motivating example: code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Numba to speed up Python</dc:title>
  <dc:creator>Geert Jan Bex</dc:creator>
  <cp:lastModifiedBy>Geert Jan Bex</cp:lastModifiedBy>
  <cp:revision>5</cp:revision>
  <dcterms:created xsi:type="dcterms:W3CDTF">2017-08-10T07:29:54Z</dcterms:created>
  <dcterms:modified xsi:type="dcterms:W3CDTF">2017-08-10T09:44:53Z</dcterms:modified>
</cp:coreProperties>
</file>