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slides/slide334.xml" ContentType="application/vnd.openxmlformats-officedocument.presentationml.slide+xml"/>
  <Override PartName="/ppt/slides/slide335.xml" ContentType="application/vnd.openxmlformats-officedocument.presentationml.slide+xml"/>
  <Override PartName="/ppt/slides/slide336.xml" ContentType="application/vnd.openxmlformats-officedocument.presentationml.slide+xml"/>
  <Override PartName="/ppt/slides/slide337.xml" ContentType="application/vnd.openxmlformats-officedocument.presentationml.slide+xml"/>
  <Override PartName="/ppt/slides/slide338.xml" ContentType="application/vnd.openxmlformats-officedocument.presentationml.slide+xml"/>
  <Override PartName="/ppt/slides/slide339.xml" ContentType="application/vnd.openxmlformats-officedocument.presentationml.slide+xml"/>
  <Override PartName="/ppt/slides/slide340.xml" ContentType="application/vnd.openxmlformats-officedocument.presentationml.slide+xml"/>
  <Override PartName="/ppt/slides/slide341.xml" ContentType="application/vnd.openxmlformats-officedocument.presentationml.slide+xml"/>
  <Override PartName="/ppt/slides/slide342.xml" ContentType="application/vnd.openxmlformats-officedocument.presentationml.slide+xml"/>
  <Override PartName="/ppt/slides/slide343.xml" ContentType="application/vnd.openxmlformats-officedocument.presentationml.slide+xml"/>
  <Override PartName="/ppt/slides/slide344.xml" ContentType="application/vnd.openxmlformats-officedocument.presentationml.slide+xml"/>
  <Override PartName="/ppt/slides/slide345.xml" ContentType="application/vnd.openxmlformats-officedocument.presentationml.slide+xml"/>
  <Override PartName="/ppt/slides/slide346.xml" ContentType="application/vnd.openxmlformats-officedocument.presentationml.slide+xml"/>
  <Override PartName="/ppt/slides/slide347.xml" ContentType="application/vnd.openxmlformats-officedocument.presentationml.slide+xml"/>
  <Override PartName="/ppt/slides/slide348.xml" ContentType="application/vnd.openxmlformats-officedocument.presentationml.slide+xml"/>
  <Override PartName="/ppt/slides/slide349.xml" ContentType="application/vnd.openxmlformats-officedocument.presentationml.slide+xml"/>
  <Override PartName="/ppt/slides/slide350.xml" ContentType="application/vnd.openxmlformats-officedocument.presentationml.slide+xml"/>
  <Override PartName="/ppt/slides/slide351.xml" ContentType="application/vnd.openxmlformats-officedocument.presentationml.slide+xml"/>
  <Override PartName="/ppt/slides/slide352.xml" ContentType="application/vnd.openxmlformats-officedocument.presentationml.slide+xml"/>
  <Override PartName="/ppt/slides/slide353.xml" ContentType="application/vnd.openxmlformats-officedocument.presentationml.slide+xml"/>
  <Override PartName="/ppt/slides/slide354.xml" ContentType="application/vnd.openxmlformats-officedocument.presentationml.slide+xml"/>
  <Override PartName="/ppt/slides/slide355.xml" ContentType="application/vnd.openxmlformats-officedocument.presentationml.slide+xml"/>
  <Override PartName="/ppt/slides/slide356.xml" ContentType="application/vnd.openxmlformats-officedocument.presentationml.slide+xml"/>
  <Override PartName="/ppt/slides/slide357.xml" ContentType="application/vnd.openxmlformats-officedocument.presentationml.slide+xml"/>
  <Override PartName="/ppt/slides/slide358.xml" ContentType="application/vnd.openxmlformats-officedocument.presentationml.slide+xml"/>
  <Override PartName="/ppt/slides/slide359.xml" ContentType="application/vnd.openxmlformats-officedocument.presentationml.slide+xml"/>
  <Override PartName="/ppt/slides/slide360.xml" ContentType="application/vnd.openxmlformats-officedocument.presentationml.slide+xml"/>
  <Override PartName="/ppt/slides/slide361.xml" ContentType="application/vnd.openxmlformats-officedocument.presentationml.slide+xml"/>
  <Override PartName="/ppt/slides/slide362.xml" ContentType="application/vnd.openxmlformats-officedocument.presentationml.slide+xml"/>
  <Override PartName="/ppt/slides/slide363.xml" ContentType="application/vnd.openxmlformats-officedocument.presentationml.slide+xml"/>
  <Override PartName="/ppt/slides/slide364.xml" ContentType="application/vnd.openxmlformats-officedocument.presentationml.slide+xml"/>
  <Override PartName="/ppt/slides/slide365.xml" ContentType="application/vnd.openxmlformats-officedocument.presentationml.slide+xml"/>
  <Override PartName="/ppt/slides/slide366.xml" ContentType="application/vnd.openxmlformats-officedocument.presentationml.slide+xml"/>
  <Override PartName="/ppt/slides/slide367.xml" ContentType="application/vnd.openxmlformats-officedocument.presentationml.slide+xml"/>
  <Override PartName="/ppt/slides/slide368.xml" ContentType="application/vnd.openxmlformats-officedocument.presentationml.slide+xml"/>
  <Override PartName="/ppt/slides/slide369.xml" ContentType="application/vnd.openxmlformats-officedocument.presentationml.slide+xml"/>
  <Override PartName="/ppt/slides/slide370.xml" ContentType="application/vnd.openxmlformats-officedocument.presentationml.slide+xml"/>
  <Override PartName="/ppt/slides/slide371.xml" ContentType="application/vnd.openxmlformats-officedocument.presentationml.slide+xml"/>
  <Override PartName="/ppt/slides/slide372.xml" ContentType="application/vnd.openxmlformats-officedocument.presentationml.slide+xml"/>
  <Override PartName="/ppt/slides/slide373.xml" ContentType="application/vnd.openxmlformats-officedocument.presentationml.slide+xml"/>
  <Override PartName="/ppt/slides/slide374.xml" ContentType="application/vnd.openxmlformats-officedocument.presentationml.slide+xml"/>
  <Override PartName="/ppt/slides/slide375.xml" ContentType="application/vnd.openxmlformats-officedocument.presentationml.slide+xml"/>
  <Override PartName="/ppt/slides/slide376.xml" ContentType="application/vnd.openxmlformats-officedocument.presentationml.slide+xml"/>
  <Override PartName="/ppt/slides/slide377.xml" ContentType="application/vnd.openxmlformats-officedocument.presentationml.slide+xml"/>
  <Override PartName="/ppt/slides/slide378.xml" ContentType="application/vnd.openxmlformats-officedocument.presentationml.slide+xml"/>
  <Override PartName="/ppt/slides/slide379.xml" ContentType="application/vnd.openxmlformats-officedocument.presentationml.slide+xml"/>
  <Override PartName="/ppt/slides/slide380.xml" ContentType="application/vnd.openxmlformats-officedocument.presentationml.slide+xml"/>
  <Override PartName="/ppt/slides/slide381.xml" ContentType="application/vnd.openxmlformats-officedocument.presentationml.slide+xml"/>
  <Override PartName="/ppt/slides/slide382.xml" ContentType="application/vnd.openxmlformats-officedocument.presentationml.slide+xml"/>
  <Override PartName="/ppt/slides/slide383.xml" ContentType="application/vnd.openxmlformats-officedocument.presentationml.slide+xml"/>
  <Override PartName="/ppt/slides/slide384.xml" ContentType="application/vnd.openxmlformats-officedocument.presentationml.slide+xml"/>
  <Override PartName="/ppt/slides/slide385.xml" ContentType="application/vnd.openxmlformats-officedocument.presentationml.slide+xml"/>
  <Override PartName="/ppt/slides/slide386.xml" ContentType="application/vnd.openxmlformats-officedocument.presentationml.slide+xml"/>
  <Override PartName="/ppt/slides/slide387.xml" ContentType="application/vnd.openxmlformats-officedocument.presentationml.slide+xml"/>
  <Override PartName="/ppt/slides/slide388.xml" ContentType="application/vnd.openxmlformats-officedocument.presentationml.slide+xml"/>
  <Override PartName="/ppt/slides/slide389.xml" ContentType="application/vnd.openxmlformats-officedocument.presentationml.slide+xml"/>
  <Override PartName="/ppt/slides/slide390.xml" ContentType="application/vnd.openxmlformats-officedocument.presentationml.slide+xml"/>
  <Override PartName="/ppt/slides/slide391.xml" ContentType="application/vnd.openxmlformats-officedocument.presentationml.slide+xml"/>
  <Override PartName="/ppt/slides/slide392.xml" ContentType="application/vnd.openxmlformats-officedocument.presentationml.slide+xml"/>
  <Override PartName="/ppt/slides/slide393.xml" ContentType="application/vnd.openxmlformats-officedocument.presentationml.slide+xml"/>
  <Override PartName="/ppt/slides/slide39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6"/>
  </p:notesMasterIdLst>
  <p:handoutMasterIdLst>
    <p:handoutMasterId r:id="rId397"/>
  </p:handoutMasterIdLst>
  <p:sldIdLst>
    <p:sldId id="256" r:id="rId2"/>
    <p:sldId id="351" r:id="rId3"/>
    <p:sldId id="258" r:id="rId4"/>
    <p:sldId id="499" r:id="rId5"/>
    <p:sldId id="279" r:id="rId6"/>
    <p:sldId id="497" r:id="rId7"/>
    <p:sldId id="638" r:id="rId8"/>
    <p:sldId id="640" r:id="rId9"/>
    <p:sldId id="660" r:id="rId10"/>
    <p:sldId id="641" r:id="rId11"/>
    <p:sldId id="648" r:id="rId12"/>
    <p:sldId id="653" r:id="rId13"/>
    <p:sldId id="642" r:id="rId14"/>
    <p:sldId id="643" r:id="rId15"/>
    <p:sldId id="644" r:id="rId16"/>
    <p:sldId id="645" r:id="rId17"/>
    <p:sldId id="647" r:id="rId18"/>
    <p:sldId id="654" r:id="rId19"/>
    <p:sldId id="646" r:id="rId20"/>
    <p:sldId id="650" r:id="rId21"/>
    <p:sldId id="649" r:id="rId22"/>
    <p:sldId id="651" r:id="rId23"/>
    <p:sldId id="652" r:id="rId24"/>
    <p:sldId id="655" r:id="rId25"/>
    <p:sldId id="293" r:id="rId26"/>
    <p:sldId id="259" r:id="rId27"/>
    <p:sldId id="301" r:id="rId28"/>
    <p:sldId id="261" r:id="rId29"/>
    <p:sldId id="260" r:id="rId30"/>
    <p:sldId id="268" r:id="rId31"/>
    <p:sldId id="346" r:id="rId32"/>
    <p:sldId id="345" r:id="rId33"/>
    <p:sldId id="263" r:id="rId34"/>
    <p:sldId id="262" r:id="rId35"/>
    <p:sldId id="283" r:id="rId36"/>
    <p:sldId id="639" r:id="rId37"/>
    <p:sldId id="657" r:id="rId38"/>
    <p:sldId id="662" r:id="rId39"/>
    <p:sldId id="264" r:id="rId40"/>
    <p:sldId id="265" r:id="rId41"/>
    <p:sldId id="266" r:id="rId42"/>
    <p:sldId id="267" r:id="rId43"/>
    <p:sldId id="349" r:id="rId44"/>
    <p:sldId id="269" r:id="rId45"/>
    <p:sldId id="338" r:id="rId46"/>
    <p:sldId id="337" r:id="rId47"/>
    <p:sldId id="658" r:id="rId48"/>
    <p:sldId id="500" r:id="rId49"/>
    <p:sldId id="350" r:id="rId50"/>
    <p:sldId id="270" r:id="rId51"/>
    <p:sldId id="339" r:id="rId52"/>
    <p:sldId id="340" r:id="rId53"/>
    <p:sldId id="341" r:id="rId54"/>
    <p:sldId id="342" r:id="rId55"/>
    <p:sldId id="347" r:id="rId56"/>
    <p:sldId id="557" r:id="rId57"/>
    <p:sldId id="343" r:id="rId58"/>
    <p:sldId id="344" r:id="rId59"/>
    <p:sldId id="271" r:id="rId60"/>
    <p:sldId id="272" r:id="rId61"/>
    <p:sldId id="273" r:id="rId62"/>
    <p:sldId id="319" r:id="rId63"/>
    <p:sldId id="320" r:id="rId64"/>
    <p:sldId id="286" r:id="rId65"/>
    <p:sldId id="287" r:id="rId66"/>
    <p:sldId id="288" r:id="rId67"/>
    <p:sldId id="289" r:id="rId68"/>
    <p:sldId id="603" r:id="rId69"/>
    <p:sldId id="284" r:id="rId70"/>
    <p:sldId id="290" r:id="rId71"/>
    <p:sldId id="285" r:id="rId72"/>
    <p:sldId id="606" r:id="rId73"/>
    <p:sldId id="274" r:id="rId74"/>
    <p:sldId id="275" r:id="rId75"/>
    <p:sldId id="276" r:id="rId76"/>
    <p:sldId id="277" r:id="rId77"/>
    <p:sldId id="604" r:id="rId78"/>
    <p:sldId id="605" r:id="rId79"/>
    <p:sldId id="291" r:id="rId80"/>
    <p:sldId id="292" r:id="rId81"/>
    <p:sldId id="303" r:id="rId82"/>
    <p:sldId id="317" r:id="rId83"/>
    <p:sldId id="314" r:id="rId84"/>
    <p:sldId id="316" r:id="rId85"/>
    <p:sldId id="318" r:id="rId86"/>
    <p:sldId id="330" r:id="rId87"/>
    <p:sldId id="328" r:id="rId88"/>
    <p:sldId id="315" r:id="rId89"/>
    <p:sldId id="525" r:id="rId90"/>
    <p:sldId id="665" r:id="rId91"/>
    <p:sldId id="666" r:id="rId92"/>
    <p:sldId id="297" r:id="rId93"/>
    <p:sldId id="329" r:id="rId94"/>
    <p:sldId id="312" r:id="rId95"/>
    <p:sldId id="321" r:id="rId96"/>
    <p:sldId id="663" r:id="rId97"/>
    <p:sldId id="664" r:id="rId98"/>
    <p:sldId id="331" r:id="rId99"/>
    <p:sldId id="348" r:id="rId100"/>
    <p:sldId id="294" r:id="rId101"/>
    <p:sldId id="295" r:id="rId102"/>
    <p:sldId id="296" r:id="rId103"/>
    <p:sldId id="298" r:id="rId104"/>
    <p:sldId id="299" r:id="rId105"/>
    <p:sldId id="300" r:id="rId106"/>
    <p:sldId id="307" r:id="rId107"/>
    <p:sldId id="501" r:id="rId108"/>
    <p:sldId id="502" r:id="rId109"/>
    <p:sldId id="659" r:id="rId110"/>
    <p:sldId id="302" r:id="rId111"/>
    <p:sldId id="661" r:id="rId112"/>
    <p:sldId id="308" r:id="rId113"/>
    <p:sldId id="305" r:id="rId114"/>
    <p:sldId id="483" r:id="rId115"/>
    <p:sldId id="484" r:id="rId116"/>
    <p:sldId id="325" r:id="rId117"/>
    <p:sldId id="309" r:id="rId118"/>
    <p:sldId id="310" r:id="rId119"/>
    <p:sldId id="313" r:id="rId120"/>
    <p:sldId id="326" r:id="rId121"/>
    <p:sldId id="306" r:id="rId122"/>
    <p:sldId id="311" r:id="rId123"/>
    <p:sldId id="354" r:id="rId124"/>
    <p:sldId id="355" r:id="rId125"/>
    <p:sldId id="356" r:id="rId126"/>
    <p:sldId id="357" r:id="rId127"/>
    <p:sldId id="358" r:id="rId128"/>
    <p:sldId id="360" r:id="rId129"/>
    <p:sldId id="359" r:id="rId130"/>
    <p:sldId id="462" r:id="rId131"/>
    <p:sldId id="463" r:id="rId132"/>
    <p:sldId id="464" r:id="rId133"/>
    <p:sldId id="465" r:id="rId134"/>
    <p:sldId id="466" r:id="rId135"/>
    <p:sldId id="467" r:id="rId136"/>
    <p:sldId id="609" r:id="rId137"/>
    <p:sldId id="610" r:id="rId138"/>
    <p:sldId id="611" r:id="rId139"/>
    <p:sldId id="612" r:id="rId140"/>
    <p:sldId id="613" r:id="rId141"/>
    <p:sldId id="614" r:id="rId142"/>
    <p:sldId id="615" r:id="rId143"/>
    <p:sldId id="616" r:id="rId144"/>
    <p:sldId id="617" r:id="rId145"/>
    <p:sldId id="618" r:id="rId146"/>
    <p:sldId id="619" r:id="rId147"/>
    <p:sldId id="620" r:id="rId148"/>
    <p:sldId id="621" r:id="rId149"/>
    <p:sldId id="622" r:id="rId150"/>
    <p:sldId id="443" r:id="rId151"/>
    <p:sldId id="444" r:id="rId152"/>
    <p:sldId id="445" r:id="rId153"/>
    <p:sldId id="446" r:id="rId154"/>
    <p:sldId id="447" r:id="rId155"/>
    <p:sldId id="448" r:id="rId156"/>
    <p:sldId id="524" r:id="rId157"/>
    <p:sldId id="461" r:id="rId158"/>
    <p:sldId id="526" r:id="rId159"/>
    <p:sldId id="468" r:id="rId160"/>
    <p:sldId id="469" r:id="rId161"/>
    <p:sldId id="470" r:id="rId162"/>
    <p:sldId id="471" r:id="rId163"/>
    <p:sldId id="472" r:id="rId164"/>
    <p:sldId id="473" r:id="rId165"/>
    <p:sldId id="474" r:id="rId166"/>
    <p:sldId id="667" r:id="rId167"/>
    <p:sldId id="475" r:id="rId168"/>
    <p:sldId id="476" r:id="rId169"/>
    <p:sldId id="477" r:id="rId170"/>
    <p:sldId id="478" r:id="rId171"/>
    <p:sldId id="481" r:id="rId172"/>
    <p:sldId id="479" r:id="rId173"/>
    <p:sldId id="480" r:id="rId174"/>
    <p:sldId id="482" r:id="rId175"/>
    <p:sldId id="668" r:id="rId176"/>
    <p:sldId id="623" r:id="rId177"/>
    <p:sldId id="669" r:id="rId178"/>
    <p:sldId id="624" r:id="rId179"/>
    <p:sldId id="625" r:id="rId180"/>
    <p:sldId id="626" r:id="rId181"/>
    <p:sldId id="627" r:id="rId182"/>
    <p:sldId id="670" r:id="rId183"/>
    <p:sldId id="505" r:id="rId184"/>
    <p:sldId id="506" r:id="rId185"/>
    <p:sldId id="507" r:id="rId186"/>
    <p:sldId id="508" r:id="rId187"/>
    <p:sldId id="509" r:id="rId188"/>
    <p:sldId id="510" r:id="rId189"/>
    <p:sldId id="512" r:id="rId190"/>
    <p:sldId id="520" r:id="rId191"/>
    <p:sldId id="441" r:id="rId192"/>
    <p:sldId id="442" r:id="rId193"/>
    <p:sldId id="450" r:id="rId194"/>
    <p:sldId id="451" r:id="rId195"/>
    <p:sldId id="452" r:id="rId196"/>
    <p:sldId id="453" r:id="rId197"/>
    <p:sldId id="454" r:id="rId198"/>
    <p:sldId id="671" r:id="rId199"/>
    <p:sldId id="361" r:id="rId200"/>
    <p:sldId id="362" r:id="rId201"/>
    <p:sldId id="363" r:id="rId202"/>
    <p:sldId id="364" r:id="rId203"/>
    <p:sldId id="365" r:id="rId204"/>
    <p:sldId id="366" r:id="rId205"/>
    <p:sldId id="367" r:id="rId206"/>
    <p:sldId id="368" r:id="rId207"/>
    <p:sldId id="369" r:id="rId208"/>
    <p:sldId id="511" r:id="rId209"/>
    <p:sldId id="370" r:id="rId210"/>
    <p:sldId id="371" r:id="rId211"/>
    <p:sldId id="372" r:id="rId212"/>
    <p:sldId id="373" r:id="rId213"/>
    <p:sldId id="374" r:id="rId214"/>
    <p:sldId id="375" r:id="rId215"/>
    <p:sldId id="376" r:id="rId216"/>
    <p:sldId id="377" r:id="rId217"/>
    <p:sldId id="378" r:id="rId218"/>
    <p:sldId id="379" r:id="rId219"/>
    <p:sldId id="380" r:id="rId220"/>
    <p:sldId id="523" r:id="rId221"/>
    <p:sldId id="381" r:id="rId222"/>
    <p:sldId id="382" r:id="rId223"/>
    <p:sldId id="383" r:id="rId224"/>
    <p:sldId id="384" r:id="rId225"/>
    <p:sldId id="386" r:id="rId226"/>
    <p:sldId id="387" r:id="rId227"/>
    <p:sldId id="388" r:id="rId228"/>
    <p:sldId id="389" r:id="rId229"/>
    <p:sldId id="390" r:id="rId230"/>
    <p:sldId id="549" r:id="rId231"/>
    <p:sldId id="550" r:id="rId232"/>
    <p:sldId id="551" r:id="rId233"/>
    <p:sldId id="552" r:id="rId234"/>
    <p:sldId id="553" r:id="rId235"/>
    <p:sldId id="554" r:id="rId236"/>
    <p:sldId id="555" r:id="rId237"/>
    <p:sldId id="556" r:id="rId238"/>
    <p:sldId id="391" r:id="rId239"/>
    <p:sldId id="392" r:id="rId240"/>
    <p:sldId id="393" r:id="rId241"/>
    <p:sldId id="394" r:id="rId242"/>
    <p:sldId id="395" r:id="rId243"/>
    <p:sldId id="396" r:id="rId244"/>
    <p:sldId id="397" r:id="rId245"/>
    <p:sldId id="398" r:id="rId246"/>
    <p:sldId id="521" r:id="rId247"/>
    <p:sldId id="440" r:id="rId248"/>
    <p:sldId id="455" r:id="rId249"/>
    <p:sldId id="456" r:id="rId250"/>
    <p:sldId id="637" r:id="rId251"/>
    <p:sldId id="458" r:id="rId252"/>
    <p:sldId id="459" r:id="rId253"/>
    <p:sldId id="460" r:id="rId254"/>
    <p:sldId id="608" r:id="rId255"/>
    <p:sldId id="522" r:id="rId256"/>
    <p:sldId id="399" r:id="rId257"/>
    <p:sldId id="400" r:id="rId258"/>
    <p:sldId id="401" r:id="rId259"/>
    <p:sldId id="402" r:id="rId260"/>
    <p:sldId id="403" r:id="rId261"/>
    <p:sldId id="404" r:id="rId262"/>
    <p:sldId id="405" r:id="rId263"/>
    <p:sldId id="406" r:id="rId264"/>
    <p:sldId id="407" r:id="rId265"/>
    <p:sldId id="408" r:id="rId266"/>
    <p:sldId id="409" r:id="rId267"/>
    <p:sldId id="410" r:id="rId268"/>
    <p:sldId id="411" r:id="rId269"/>
    <p:sldId id="412" r:id="rId270"/>
    <p:sldId id="413" r:id="rId271"/>
    <p:sldId id="414" r:id="rId272"/>
    <p:sldId id="415" r:id="rId273"/>
    <p:sldId id="416" r:id="rId274"/>
    <p:sldId id="417" r:id="rId275"/>
    <p:sldId id="418" r:id="rId276"/>
    <p:sldId id="419" r:id="rId277"/>
    <p:sldId id="420" r:id="rId278"/>
    <p:sldId id="421" r:id="rId279"/>
    <p:sldId id="422" r:id="rId280"/>
    <p:sldId id="423" r:id="rId281"/>
    <p:sldId id="424" r:id="rId282"/>
    <p:sldId id="425" r:id="rId283"/>
    <p:sldId id="426" r:id="rId284"/>
    <p:sldId id="435" r:id="rId285"/>
    <p:sldId id="436" r:id="rId286"/>
    <p:sldId id="437" r:id="rId287"/>
    <p:sldId id="438" r:id="rId288"/>
    <p:sldId id="439" r:id="rId289"/>
    <p:sldId id="503" r:id="rId290"/>
    <p:sldId id="513" r:id="rId291"/>
    <p:sldId id="529" r:id="rId292"/>
    <p:sldId id="504" r:id="rId293"/>
    <p:sldId id="514" r:id="rId294"/>
    <p:sldId id="527" r:id="rId295"/>
    <p:sldId id="516" r:id="rId296"/>
    <p:sldId id="515" r:id="rId297"/>
    <p:sldId id="672" r:id="rId298"/>
    <p:sldId id="673" r:id="rId299"/>
    <p:sldId id="607" r:id="rId300"/>
    <p:sldId id="528" r:id="rId301"/>
    <p:sldId id="518" r:id="rId302"/>
    <p:sldId id="519" r:id="rId303"/>
    <p:sldId id="530" r:id="rId304"/>
    <p:sldId id="542" r:id="rId305"/>
    <p:sldId id="543" r:id="rId306"/>
    <p:sldId id="558" r:id="rId307"/>
    <p:sldId id="559" r:id="rId308"/>
    <p:sldId id="560" r:id="rId309"/>
    <p:sldId id="561" r:id="rId310"/>
    <p:sldId id="562" r:id="rId311"/>
    <p:sldId id="564" r:id="rId312"/>
    <p:sldId id="565" r:id="rId313"/>
    <p:sldId id="563" r:id="rId314"/>
    <p:sldId id="531" r:id="rId315"/>
    <p:sldId id="532" r:id="rId316"/>
    <p:sldId id="533" r:id="rId317"/>
    <p:sldId id="534" r:id="rId318"/>
    <p:sldId id="535" r:id="rId319"/>
    <p:sldId id="540" r:id="rId320"/>
    <p:sldId id="541" r:id="rId321"/>
    <p:sldId id="536" r:id="rId322"/>
    <p:sldId id="537" r:id="rId323"/>
    <p:sldId id="538" r:id="rId324"/>
    <p:sldId id="539" r:id="rId325"/>
    <p:sldId id="674" r:id="rId326"/>
    <p:sldId id="485" r:id="rId327"/>
    <p:sldId id="486" r:id="rId328"/>
    <p:sldId id="487" r:id="rId329"/>
    <p:sldId id="488" r:id="rId330"/>
    <p:sldId id="489" r:id="rId331"/>
    <p:sldId id="490" r:id="rId332"/>
    <p:sldId id="491" r:id="rId333"/>
    <p:sldId id="492" r:id="rId334"/>
    <p:sldId id="493" r:id="rId335"/>
    <p:sldId id="544" r:id="rId336"/>
    <p:sldId id="494" r:id="rId337"/>
    <p:sldId id="546" r:id="rId338"/>
    <p:sldId id="547" r:id="rId339"/>
    <p:sldId id="545" r:id="rId340"/>
    <p:sldId id="548" r:id="rId341"/>
    <p:sldId id="495" r:id="rId342"/>
    <p:sldId id="577" r:id="rId343"/>
    <p:sldId id="578" r:id="rId344"/>
    <p:sldId id="580" r:id="rId345"/>
    <p:sldId id="579" r:id="rId346"/>
    <p:sldId id="581" r:id="rId347"/>
    <p:sldId id="582" r:id="rId348"/>
    <p:sldId id="583" r:id="rId349"/>
    <p:sldId id="584" r:id="rId350"/>
    <p:sldId id="585" r:id="rId351"/>
    <p:sldId id="586" r:id="rId352"/>
    <p:sldId id="590" r:id="rId353"/>
    <p:sldId id="587" r:id="rId354"/>
    <p:sldId id="588" r:id="rId355"/>
    <p:sldId id="589" r:id="rId356"/>
    <p:sldId id="591" r:id="rId357"/>
    <p:sldId id="592" r:id="rId358"/>
    <p:sldId id="593" r:id="rId359"/>
    <p:sldId id="594" r:id="rId360"/>
    <p:sldId id="595" r:id="rId361"/>
    <p:sldId id="596" r:id="rId362"/>
    <p:sldId id="597" r:id="rId363"/>
    <p:sldId id="598" r:id="rId364"/>
    <p:sldId id="599" r:id="rId365"/>
    <p:sldId id="600" r:id="rId366"/>
    <p:sldId id="601" r:id="rId367"/>
    <p:sldId id="602" r:id="rId368"/>
    <p:sldId id="433" r:id="rId369"/>
    <p:sldId id="434" r:id="rId370"/>
    <p:sldId id="571" r:id="rId371"/>
    <p:sldId id="572" r:id="rId372"/>
    <p:sldId id="573" r:id="rId373"/>
    <p:sldId id="574" r:id="rId374"/>
    <p:sldId id="575" r:id="rId375"/>
    <p:sldId id="636" r:id="rId376"/>
    <p:sldId id="576" r:id="rId377"/>
    <p:sldId id="566" r:id="rId378"/>
    <p:sldId id="496" r:id="rId379"/>
    <p:sldId id="567" r:id="rId380"/>
    <p:sldId id="569" r:id="rId381"/>
    <p:sldId id="570" r:id="rId382"/>
    <p:sldId id="568" r:id="rId383"/>
    <p:sldId id="628" r:id="rId384"/>
    <p:sldId id="629" r:id="rId385"/>
    <p:sldId id="630" r:id="rId386"/>
    <p:sldId id="631" r:id="rId387"/>
    <p:sldId id="632" r:id="rId388"/>
    <p:sldId id="633" r:id="rId389"/>
    <p:sldId id="634" r:id="rId390"/>
    <p:sldId id="322" r:id="rId391"/>
    <p:sldId id="323" r:id="rId392"/>
    <p:sldId id="656" r:id="rId393"/>
    <p:sldId id="324" r:id="rId394"/>
    <p:sldId id="498" r:id="rId395"/>
  </p:sldIdLst>
  <p:sldSz cx="9144000" cy="6858000" type="screen4x3"/>
  <p:notesSz cx="7099300" cy="10234613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3FC71E64-7EF2-4303-931C-501F1305ED27}">
          <p14:sldIdLst>
            <p14:sldId id="256"/>
          </p14:sldIdLst>
        </p14:section>
        <p14:section name="Introduction" id="{956A5CE9-0B9E-4924-ABEE-1276F20E2E7E}">
          <p14:sldIdLst>
            <p14:sldId id="351"/>
            <p14:sldId id="258"/>
            <p14:sldId id="499"/>
            <p14:sldId id="279"/>
            <p14:sldId id="497"/>
            <p14:sldId id="638"/>
            <p14:sldId id="640"/>
            <p14:sldId id="660"/>
          </p14:sldIdLst>
        </p14:section>
        <p14:section name="Table of contents" id="{860F772E-16B1-4B8D-AC12-A1A0B40B1C29}">
          <p14:sldIdLst>
            <p14:sldId id="641"/>
            <p14:sldId id="648"/>
            <p14:sldId id="653"/>
            <p14:sldId id="642"/>
            <p14:sldId id="643"/>
            <p14:sldId id="644"/>
            <p14:sldId id="645"/>
            <p14:sldId id="647"/>
            <p14:sldId id="654"/>
            <p14:sldId id="646"/>
            <p14:sldId id="650"/>
            <p14:sldId id="649"/>
            <p14:sldId id="651"/>
            <p14:sldId id="652"/>
            <p14:sldId id="655"/>
          </p14:sldIdLst>
        </p14:section>
        <p14:section name="Data types &amp; statements" id="{7C2002FD-0D85-459D-B52C-DF59E798F5F9}">
          <p14:sldIdLst>
            <p14:sldId id="293"/>
            <p14:sldId id="259"/>
            <p14:sldId id="301"/>
            <p14:sldId id="261"/>
            <p14:sldId id="260"/>
            <p14:sldId id="268"/>
            <p14:sldId id="346"/>
            <p14:sldId id="345"/>
            <p14:sldId id="263"/>
            <p14:sldId id="262"/>
            <p14:sldId id="283"/>
            <p14:sldId id="639"/>
            <p14:sldId id="657"/>
            <p14:sldId id="662"/>
            <p14:sldId id="264"/>
            <p14:sldId id="265"/>
            <p14:sldId id="266"/>
            <p14:sldId id="267"/>
          </p14:sldIdLst>
        </p14:section>
        <p14:section name="File I/O &amp; command line arguments" id="{ACF9C132-7C80-4787-9518-92E232C97665}">
          <p14:sldIdLst>
            <p14:sldId id="349"/>
            <p14:sldId id="269"/>
            <p14:sldId id="338"/>
            <p14:sldId id="337"/>
            <p14:sldId id="658"/>
            <p14:sldId id="500"/>
          </p14:sldIdLst>
        </p14:section>
        <p14:section name="More fundamentals" id="{A080FD9F-F2AD-4BC3-8A99-B935ED4BCCAE}">
          <p14:sldIdLst>
            <p14:sldId id="350"/>
            <p14:sldId id="270"/>
            <p14:sldId id="339"/>
            <p14:sldId id="340"/>
            <p14:sldId id="341"/>
            <p14:sldId id="342"/>
            <p14:sldId id="347"/>
            <p14:sldId id="557"/>
            <p14:sldId id="343"/>
            <p14:sldId id="344"/>
            <p14:sldId id="271"/>
            <p14:sldId id="272"/>
            <p14:sldId id="273"/>
            <p14:sldId id="319"/>
            <p14:sldId id="320"/>
            <p14:sldId id="286"/>
            <p14:sldId id="287"/>
            <p14:sldId id="288"/>
            <p14:sldId id="289"/>
            <p14:sldId id="603"/>
            <p14:sldId id="284"/>
            <p14:sldId id="290"/>
            <p14:sldId id="285"/>
            <p14:sldId id="606"/>
            <p14:sldId id="274"/>
            <p14:sldId id="275"/>
            <p14:sldId id="276"/>
            <p14:sldId id="277"/>
            <p14:sldId id="604"/>
            <p14:sldId id="605"/>
            <p14:sldId id="291"/>
            <p14:sldId id="292"/>
            <p14:sldId id="303"/>
          </p14:sldIdLst>
        </p14:section>
        <p14:section name="Code organization" id="{74CCAA76-680B-4B99-92E1-274B2CFAD711}">
          <p14:sldIdLst>
            <p14:sldId id="317"/>
            <p14:sldId id="314"/>
            <p14:sldId id="316"/>
            <p14:sldId id="318"/>
            <p14:sldId id="330"/>
          </p14:sldIdLst>
        </p14:section>
        <p14:section name="Ineractive Python" id="{CDF09D28-6C9D-4B7E-B262-27264132146E}">
          <p14:sldIdLst>
            <p14:sldId id="328"/>
            <p14:sldId id="315"/>
            <p14:sldId id="525"/>
            <p14:sldId id="665"/>
            <p14:sldId id="666"/>
            <p14:sldId id="297"/>
          </p14:sldIdLst>
        </p14:section>
        <p14:section name="Documentation &amp; testing" id="{0B7EA6EA-C456-4126-ABFA-E2A9654007F9}">
          <p14:sldIdLst>
            <p14:sldId id="329"/>
            <p14:sldId id="312"/>
            <p14:sldId id="321"/>
            <p14:sldId id="663"/>
            <p14:sldId id="664"/>
            <p14:sldId id="331"/>
            <p14:sldId id="348"/>
          </p14:sldIdLst>
        </p14:section>
        <p14:section name="Object-oriented Python" id="{A6A55775-2428-4684-89E9-09C7D7BA40F7}">
          <p14:sldIdLst>
            <p14:sldId id="294"/>
            <p14:sldId id="295"/>
            <p14:sldId id="296"/>
            <p14:sldId id="298"/>
            <p14:sldId id="299"/>
            <p14:sldId id="300"/>
            <p14:sldId id="307"/>
            <p14:sldId id="501"/>
            <p14:sldId id="502"/>
            <p14:sldId id="659"/>
            <p14:sldId id="302"/>
            <p14:sldId id="661"/>
            <p14:sldId id="308"/>
            <p14:sldId id="305"/>
            <p14:sldId id="483"/>
            <p14:sldId id="484"/>
            <p14:sldId id="325"/>
            <p14:sldId id="309"/>
            <p14:sldId id="310"/>
            <p14:sldId id="313"/>
            <p14:sldId id="326"/>
            <p14:sldId id="306"/>
            <p14:sldId id="311"/>
          </p14:sldIdLst>
        </p14:section>
        <p14:section name="File I/O &amp; data formats" id="{955CB382-5362-450C-815B-097165B241DF}">
          <p14:sldIdLst>
            <p14:sldId id="354"/>
            <p14:sldId id="355"/>
            <p14:sldId id="356"/>
            <p14:sldId id="357"/>
            <p14:sldId id="358"/>
            <p14:sldId id="360"/>
            <p14:sldId id="359"/>
          </p14:sldIdLst>
        </p14:section>
        <p14:section name="Exception handling" id="{DD5ED52D-F2DB-4D76-9414-18CDB55E7331}">
          <p14:sldIdLst>
            <p14:sldId id="462"/>
            <p14:sldId id="463"/>
            <p14:sldId id="464"/>
            <p14:sldId id="465"/>
            <p14:sldId id="466"/>
            <p14:sldId id="467"/>
          </p14:sldIdLst>
        </p14:section>
        <p14:section name="Unit testing" id="{7C09470B-1C78-496D-B5E7-D87D418DA908}">
          <p14:sldIdLst>
            <p14:sldId id="609"/>
            <p14:sldId id="610"/>
            <p14:sldId id="611"/>
            <p14:sldId id="612"/>
            <p14:sldId id="613"/>
            <p14:sldId id="614"/>
            <p14:sldId id="615"/>
            <p14:sldId id="616"/>
            <p14:sldId id="617"/>
            <p14:sldId id="618"/>
            <p14:sldId id="619"/>
            <p14:sldId id="620"/>
            <p14:sldId id="621"/>
            <p14:sldId id="622"/>
          </p14:sldIdLst>
        </p14:section>
        <p14:section name="Command line arguments &amp; configuration files" id="{90FA6688-9B0E-4326-84BA-7CE06C18A5F9}">
          <p14:sldIdLst>
            <p14:sldId id="443"/>
            <p14:sldId id="444"/>
            <p14:sldId id="445"/>
            <p14:sldId id="446"/>
            <p14:sldId id="447"/>
            <p14:sldId id="448"/>
            <p14:sldId id="524"/>
          </p14:sldIdLst>
        </p14:section>
        <p14:section name="Debugging" id="{E2A80FF7-D2C3-40A2-9D75-F7E91921F04E}">
          <p14:sldIdLst>
            <p14:sldId id="461"/>
            <p14:sldId id="526"/>
            <p14:sldId id="468"/>
            <p14:sldId id="469"/>
            <p14:sldId id="470"/>
            <p14:sldId id="471"/>
            <p14:sldId id="472"/>
            <p14:sldId id="473"/>
            <p14:sldId id="474"/>
            <p14:sldId id="667"/>
            <p14:sldId id="475"/>
            <p14:sldId id="476"/>
            <p14:sldId id="477"/>
            <p14:sldId id="478"/>
            <p14:sldId id="481"/>
            <p14:sldId id="479"/>
            <p14:sldId id="480"/>
            <p14:sldId id="482"/>
            <p14:sldId id="668"/>
          </p14:sldIdLst>
        </p14:section>
        <p14:section name="Profiling" id="{3882A7C8-455A-45F8-BBC0-21E8FCF68080}">
          <p14:sldIdLst>
            <p14:sldId id="623"/>
            <p14:sldId id="669"/>
            <p14:sldId id="624"/>
            <p14:sldId id="625"/>
            <p14:sldId id="626"/>
            <p14:sldId id="627"/>
            <p14:sldId id="670"/>
          </p14:sldIdLst>
        </p14:section>
        <p14:section name="Logging" id="{3BB54EC6-CDE2-4EC9-900A-114646220AC1}">
          <p14:sldIdLst>
            <p14:sldId id="505"/>
            <p14:sldId id="506"/>
            <p14:sldId id="507"/>
            <p14:sldId id="508"/>
            <p14:sldId id="509"/>
            <p14:sldId id="510"/>
            <p14:sldId id="512"/>
            <p14:sldId id="520"/>
          </p14:sldIdLst>
        </p14:section>
        <p14:section name="File system operations" id="{8A93D698-E935-4815-BFCE-F9994F3F99AB}">
          <p14:sldIdLst>
            <p14:sldId id="441"/>
            <p14:sldId id="442"/>
            <p14:sldId id="450"/>
            <p14:sldId id="451"/>
            <p14:sldId id="452"/>
            <p14:sldId id="453"/>
            <p14:sldId id="454"/>
            <p14:sldId id="671"/>
          </p14:sldIdLst>
        </p14:section>
        <p14:section name="Regular expressions" id="{07BFF58D-0C06-4594-AEAA-4ACCA44AA1ED}">
          <p14:sldIdLst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511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523"/>
          </p14:sldIdLst>
        </p14:section>
        <p14:section name="String formatting" id="{CD69BDA6-D9D1-491E-8571-999F4099C53A}">
          <p14:sldIdLst>
            <p14:sldId id="381"/>
            <p14:sldId id="382"/>
            <p14:sldId id="383"/>
            <p14:sldId id="384"/>
          </p14:sldIdLst>
        </p14:section>
        <p14:section name="Database interaction" id="{A9DAB2C8-7DEC-4DFD-BDA1-824550BD3DB5}">
          <p14:sldIdLst>
            <p14:sldId id="386"/>
            <p14:sldId id="387"/>
            <p14:sldId id="388"/>
            <p14:sldId id="389"/>
            <p14:sldId id="390"/>
            <p14:sldId id="549"/>
            <p14:sldId id="550"/>
            <p14:sldId id="551"/>
            <p14:sldId id="552"/>
            <p14:sldId id="553"/>
            <p14:sldId id="554"/>
            <p14:sldId id="555"/>
            <p14:sldId id="556"/>
          </p14:sldIdLst>
        </p14:section>
        <p14:section name="List transformations" id="{364CD4CF-B13B-459D-B906-8471CE67C60D}">
          <p14:sldIdLst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521"/>
          </p14:sldIdLst>
        </p14:section>
        <p14:section name="Iterators" id="{8360792B-CD6C-4DEC-8A79-4E88CEBF128C}">
          <p14:sldIdLst>
            <p14:sldId id="440"/>
            <p14:sldId id="455"/>
            <p14:sldId id="456"/>
            <p14:sldId id="637"/>
            <p14:sldId id="458"/>
            <p14:sldId id="459"/>
            <p14:sldId id="460"/>
            <p14:sldId id="608"/>
            <p14:sldId id="522"/>
          </p14:sldIdLst>
        </p14:section>
        <p14:section name="Classes case study" id="{803DCD21-1BA9-4E9C-9025-45DF7BF6D8AB}">
          <p14:sldIdLst>
            <p14:sldId id="399"/>
            <p14:sldId id="400"/>
            <p14:sldId id="401"/>
            <p14:sldId id="402"/>
            <p14:sldId id="403"/>
          </p14:sldIdLst>
        </p14:section>
        <p14:section name="Parsing regular data" id="{5FC9BCB7-9AC0-475F-8F11-3E3545F51B2D}">
          <p14:sldIdLst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</p14:sldIdLst>
        </p14:section>
        <p14:section name="PyParsing" id="{75651DB5-8269-4576-90CC-0AC5849DA68A}">
          <p14:sldIdLst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3"/>
          </p14:sldIdLst>
        </p14:section>
        <p14:section name="External commands" id="{FB3CEE9D-67B0-440B-B9D3-EA381C8A17B5}">
          <p14:sldIdLst>
            <p14:sldId id="424"/>
            <p14:sldId id="425"/>
            <p14:sldId id="426"/>
          </p14:sldIdLst>
        </p14:section>
        <p14:section name="Scientific Python" id="{71031B03-F593-4B88-85AD-6A7C20E2EF77}">
          <p14:sldIdLst>
            <p14:sldId id="435"/>
            <p14:sldId id="436"/>
            <p14:sldId id="437"/>
            <p14:sldId id="438"/>
            <p14:sldId id="439"/>
            <p14:sldId id="503"/>
            <p14:sldId id="513"/>
            <p14:sldId id="529"/>
            <p14:sldId id="504"/>
            <p14:sldId id="514"/>
            <p14:sldId id="527"/>
            <p14:sldId id="516"/>
            <p14:sldId id="515"/>
            <p14:sldId id="672"/>
            <p14:sldId id="673"/>
            <p14:sldId id="607"/>
            <p14:sldId id="528"/>
            <p14:sldId id="518"/>
            <p14:sldId id="519"/>
            <p14:sldId id="530"/>
            <p14:sldId id="542"/>
            <p14:sldId id="543"/>
            <p14:sldId id="558"/>
            <p14:sldId id="559"/>
            <p14:sldId id="560"/>
            <p14:sldId id="561"/>
            <p14:sldId id="562"/>
            <p14:sldId id="564"/>
            <p14:sldId id="565"/>
            <p14:sldId id="563"/>
            <p14:sldId id="531"/>
            <p14:sldId id="532"/>
            <p14:sldId id="533"/>
            <p14:sldId id="534"/>
            <p14:sldId id="535"/>
            <p14:sldId id="540"/>
            <p14:sldId id="541"/>
            <p14:sldId id="536"/>
            <p14:sldId id="537"/>
            <p14:sldId id="538"/>
            <p14:sldId id="539"/>
            <p14:sldId id="674"/>
          </p14:sldIdLst>
        </p14:section>
        <p14:section name="HDF5" id="{705F7241-6E5D-424D-9974-DCAD0C76D304}">
          <p14:sldIdLst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  <p14:sldId id="544"/>
            <p14:sldId id="494"/>
            <p14:sldId id="546"/>
            <p14:sldId id="547"/>
            <p14:sldId id="545"/>
            <p14:sldId id="548"/>
            <p14:sldId id="495"/>
          </p14:sldIdLst>
        </p14:section>
        <p14:section name="Pandas" id="{CF52988B-2C3C-408B-AC2D-9D1F87F3D959}">
          <p14:sldIdLst>
            <p14:sldId id="577"/>
            <p14:sldId id="578"/>
            <p14:sldId id="580"/>
            <p14:sldId id="579"/>
            <p14:sldId id="581"/>
            <p14:sldId id="582"/>
            <p14:sldId id="583"/>
            <p14:sldId id="584"/>
            <p14:sldId id="585"/>
            <p14:sldId id="586"/>
            <p14:sldId id="590"/>
            <p14:sldId id="587"/>
            <p14:sldId id="588"/>
            <p14:sldId id="589"/>
          </p14:sldIdLst>
        </p14:section>
        <p14:section name="HoloViews" id="{55108F3F-6D76-4CD1-960F-04E3DE746B5F}">
          <p14:sldIdLst>
            <p14:sldId id="591"/>
            <p14:sldId id="592"/>
            <p14:sldId id="593"/>
            <p14:sldId id="594"/>
            <p14:sldId id="595"/>
            <p14:sldId id="596"/>
            <p14:sldId id="597"/>
            <p14:sldId id="598"/>
            <p14:sldId id="599"/>
            <p14:sldId id="600"/>
            <p14:sldId id="601"/>
            <p14:sldId id="602"/>
          </p14:sldIdLst>
        </p14:section>
        <p14:section name="Conclusions" id="{FCAF037C-2063-492B-9B02-F2D97EA6CEF6}">
          <p14:sldIdLst>
            <p14:sldId id="433"/>
            <p14:sldId id="434"/>
          </p14:sldIdLst>
        </p14:section>
        <p14:section name="Python environments" id="{68018A6D-5431-420D-9FE5-CBFE5123AE16}">
          <p14:sldIdLst>
            <p14:sldId id="571"/>
            <p14:sldId id="572"/>
            <p14:sldId id="573"/>
            <p14:sldId id="574"/>
            <p14:sldId id="575"/>
            <p14:sldId id="636"/>
            <p14:sldId id="576"/>
          </p14:sldIdLst>
        </p14:section>
        <p14:section name="Migration from 2.x to 3.x" id="{577CBDD9-8B9C-4902-AADE-3ACCB8461DD4}">
          <p14:sldIdLst>
            <p14:sldId id="566"/>
            <p14:sldId id="496"/>
            <p14:sldId id="567"/>
            <p14:sldId id="569"/>
            <p14:sldId id="570"/>
            <p14:sldId id="568"/>
          </p14:sldIdLst>
        </p14:section>
        <p14:section name="Anaconda" id="{33294380-CDB3-4E21-9D71-838F73E0F72B}">
          <p14:sldIdLst>
            <p14:sldId id="628"/>
            <p14:sldId id="629"/>
            <p14:sldId id="630"/>
            <p14:sldId id="631"/>
            <p14:sldId id="632"/>
            <p14:sldId id="633"/>
            <p14:sldId id="634"/>
          </p14:sldIdLst>
        </p14:section>
        <p14:section name="References" id="{8F60F33D-65CC-4EC7-BCF8-3965C634CAD2}">
          <p14:sldIdLst>
            <p14:sldId id="322"/>
            <p14:sldId id="323"/>
            <p14:sldId id="656"/>
            <p14:sldId id="324"/>
            <p14:sldId id="4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efan Becuwe" initials="" lastIdx="0" clrIdx="0"/>
  <p:cmAuthor id="1" name="Geert Jan Bex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6A6"/>
    <a:srgbClr val="FF0000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2" autoAdjust="0"/>
    <p:restoredTop sz="94679" autoAdjust="0"/>
  </p:normalViewPr>
  <p:slideViewPr>
    <p:cSldViewPr>
      <p:cViewPr varScale="1">
        <p:scale>
          <a:sx n="89" d="100"/>
          <a:sy n="89" d="100"/>
        </p:scale>
        <p:origin x="1133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133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99" Type="http://schemas.openxmlformats.org/officeDocument/2006/relationships/slide" Target="slides/slide298.xml"/><Relationship Id="rId21" Type="http://schemas.openxmlformats.org/officeDocument/2006/relationships/slide" Target="slides/slide20.xml"/><Relationship Id="rId63" Type="http://schemas.openxmlformats.org/officeDocument/2006/relationships/slide" Target="slides/slide62.xml"/><Relationship Id="rId159" Type="http://schemas.openxmlformats.org/officeDocument/2006/relationships/slide" Target="slides/slide158.xml"/><Relationship Id="rId324" Type="http://schemas.openxmlformats.org/officeDocument/2006/relationships/slide" Target="slides/slide323.xml"/><Relationship Id="rId366" Type="http://schemas.openxmlformats.org/officeDocument/2006/relationships/slide" Target="slides/slide365.xml"/><Relationship Id="rId170" Type="http://schemas.openxmlformats.org/officeDocument/2006/relationships/slide" Target="slides/slide169.xml"/><Relationship Id="rId226" Type="http://schemas.openxmlformats.org/officeDocument/2006/relationships/slide" Target="slides/slide225.xml"/><Relationship Id="rId107" Type="http://schemas.openxmlformats.org/officeDocument/2006/relationships/slide" Target="slides/slide106.xml"/><Relationship Id="rId268" Type="http://schemas.openxmlformats.org/officeDocument/2006/relationships/slide" Target="slides/slide267.xml"/><Relationship Id="rId289" Type="http://schemas.openxmlformats.org/officeDocument/2006/relationships/slide" Target="slides/slide288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314" Type="http://schemas.openxmlformats.org/officeDocument/2006/relationships/slide" Target="slides/slide313.xml"/><Relationship Id="rId335" Type="http://schemas.openxmlformats.org/officeDocument/2006/relationships/slide" Target="slides/slide334.xml"/><Relationship Id="rId356" Type="http://schemas.openxmlformats.org/officeDocument/2006/relationships/slide" Target="slides/slide355.xml"/><Relationship Id="rId377" Type="http://schemas.openxmlformats.org/officeDocument/2006/relationships/slide" Target="slides/slide376.xml"/><Relationship Id="rId398" Type="http://schemas.openxmlformats.org/officeDocument/2006/relationships/commentAuthors" Target="commentAuthors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slide" Target="slides/slide236.xml"/><Relationship Id="rId402" Type="http://schemas.openxmlformats.org/officeDocument/2006/relationships/tableStyles" Target="tableStyles.xml"/><Relationship Id="rId258" Type="http://schemas.openxmlformats.org/officeDocument/2006/relationships/slide" Target="slides/slide257.xml"/><Relationship Id="rId279" Type="http://schemas.openxmlformats.org/officeDocument/2006/relationships/slide" Target="slides/slide278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325" Type="http://schemas.openxmlformats.org/officeDocument/2006/relationships/slide" Target="slides/slide324.xml"/><Relationship Id="rId346" Type="http://schemas.openxmlformats.org/officeDocument/2006/relationships/slide" Target="slides/slide345.xml"/><Relationship Id="rId367" Type="http://schemas.openxmlformats.org/officeDocument/2006/relationships/slide" Target="slides/slide366.xml"/><Relationship Id="rId388" Type="http://schemas.openxmlformats.org/officeDocument/2006/relationships/slide" Target="slides/slide387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48" Type="http://schemas.openxmlformats.org/officeDocument/2006/relationships/slide" Target="slides/slide247.xml"/><Relationship Id="rId269" Type="http://schemas.openxmlformats.org/officeDocument/2006/relationships/slide" Target="slides/slide268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315" Type="http://schemas.openxmlformats.org/officeDocument/2006/relationships/slide" Target="slides/slide314.xml"/><Relationship Id="rId336" Type="http://schemas.openxmlformats.org/officeDocument/2006/relationships/slide" Target="slides/slide335.xml"/><Relationship Id="rId357" Type="http://schemas.openxmlformats.org/officeDocument/2006/relationships/slide" Target="slides/slide356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378" Type="http://schemas.openxmlformats.org/officeDocument/2006/relationships/slide" Target="slides/slide377.xml"/><Relationship Id="rId399" Type="http://schemas.openxmlformats.org/officeDocument/2006/relationships/presProps" Target="presProps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326" Type="http://schemas.openxmlformats.org/officeDocument/2006/relationships/slide" Target="slides/slide325.xml"/><Relationship Id="rId347" Type="http://schemas.openxmlformats.org/officeDocument/2006/relationships/slide" Target="slides/slide346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368" Type="http://schemas.openxmlformats.org/officeDocument/2006/relationships/slide" Target="slides/slide367.xml"/><Relationship Id="rId389" Type="http://schemas.openxmlformats.org/officeDocument/2006/relationships/slide" Target="slides/slide388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281" Type="http://schemas.openxmlformats.org/officeDocument/2006/relationships/slide" Target="slides/slide280.xml"/><Relationship Id="rId316" Type="http://schemas.openxmlformats.org/officeDocument/2006/relationships/slide" Target="slides/slide315.xml"/><Relationship Id="rId337" Type="http://schemas.openxmlformats.org/officeDocument/2006/relationships/slide" Target="slides/slide336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358" Type="http://schemas.openxmlformats.org/officeDocument/2006/relationships/slide" Target="slides/slide357.xml"/><Relationship Id="rId379" Type="http://schemas.openxmlformats.org/officeDocument/2006/relationships/slide" Target="slides/slide378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39" Type="http://schemas.openxmlformats.org/officeDocument/2006/relationships/slide" Target="slides/slide238.xml"/><Relationship Id="rId390" Type="http://schemas.openxmlformats.org/officeDocument/2006/relationships/slide" Target="slides/slide389.xml"/><Relationship Id="rId250" Type="http://schemas.openxmlformats.org/officeDocument/2006/relationships/slide" Target="slides/slide249.xml"/><Relationship Id="rId271" Type="http://schemas.openxmlformats.org/officeDocument/2006/relationships/slide" Target="slides/slide270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327" Type="http://schemas.openxmlformats.org/officeDocument/2006/relationships/slide" Target="slides/slide326.xml"/><Relationship Id="rId348" Type="http://schemas.openxmlformats.org/officeDocument/2006/relationships/slide" Target="slides/slide347.xml"/><Relationship Id="rId369" Type="http://schemas.openxmlformats.org/officeDocument/2006/relationships/slide" Target="slides/slide368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380" Type="http://schemas.openxmlformats.org/officeDocument/2006/relationships/slide" Target="slides/slide379.xml"/><Relationship Id="rId240" Type="http://schemas.openxmlformats.org/officeDocument/2006/relationships/slide" Target="slides/slide239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317" Type="http://schemas.openxmlformats.org/officeDocument/2006/relationships/slide" Target="slides/slide316.xml"/><Relationship Id="rId338" Type="http://schemas.openxmlformats.org/officeDocument/2006/relationships/slide" Target="slides/slide337.xml"/><Relationship Id="rId359" Type="http://schemas.openxmlformats.org/officeDocument/2006/relationships/slide" Target="slides/slide358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370" Type="http://schemas.openxmlformats.org/officeDocument/2006/relationships/slide" Target="slides/slide369.xml"/><Relationship Id="rId391" Type="http://schemas.openxmlformats.org/officeDocument/2006/relationships/slide" Target="slides/slide390.xml"/><Relationship Id="rId230" Type="http://schemas.openxmlformats.org/officeDocument/2006/relationships/slide" Target="slides/slide229.xml"/><Relationship Id="rId251" Type="http://schemas.openxmlformats.org/officeDocument/2006/relationships/slide" Target="slides/slide250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72" Type="http://schemas.openxmlformats.org/officeDocument/2006/relationships/slide" Target="slides/slide271.xml"/><Relationship Id="rId293" Type="http://schemas.openxmlformats.org/officeDocument/2006/relationships/slide" Target="slides/slide292.xml"/><Relationship Id="rId307" Type="http://schemas.openxmlformats.org/officeDocument/2006/relationships/slide" Target="slides/slide306.xml"/><Relationship Id="rId328" Type="http://schemas.openxmlformats.org/officeDocument/2006/relationships/slide" Target="slides/slide327.xml"/><Relationship Id="rId349" Type="http://schemas.openxmlformats.org/officeDocument/2006/relationships/slide" Target="slides/slide348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360" Type="http://schemas.openxmlformats.org/officeDocument/2006/relationships/slide" Target="slides/slide359.xml"/><Relationship Id="rId381" Type="http://schemas.openxmlformats.org/officeDocument/2006/relationships/slide" Target="slides/slide380.xml"/><Relationship Id="rId220" Type="http://schemas.openxmlformats.org/officeDocument/2006/relationships/slide" Target="slides/slide219.xml"/><Relationship Id="rId241" Type="http://schemas.openxmlformats.org/officeDocument/2006/relationships/slide" Target="slides/slide24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262" Type="http://schemas.openxmlformats.org/officeDocument/2006/relationships/slide" Target="slides/slide261.xml"/><Relationship Id="rId283" Type="http://schemas.openxmlformats.org/officeDocument/2006/relationships/slide" Target="slides/slide282.xml"/><Relationship Id="rId318" Type="http://schemas.openxmlformats.org/officeDocument/2006/relationships/slide" Target="slides/slide317.xml"/><Relationship Id="rId339" Type="http://schemas.openxmlformats.org/officeDocument/2006/relationships/slide" Target="slides/slide338.xml"/><Relationship Id="rId78" Type="http://schemas.openxmlformats.org/officeDocument/2006/relationships/slide" Target="slides/slide77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64" Type="http://schemas.openxmlformats.org/officeDocument/2006/relationships/slide" Target="slides/slide163.xml"/><Relationship Id="rId185" Type="http://schemas.openxmlformats.org/officeDocument/2006/relationships/slide" Target="slides/slide184.xml"/><Relationship Id="rId350" Type="http://schemas.openxmlformats.org/officeDocument/2006/relationships/slide" Target="slides/slide349.xml"/><Relationship Id="rId371" Type="http://schemas.openxmlformats.org/officeDocument/2006/relationships/slide" Target="slides/slide370.xml"/><Relationship Id="rId9" Type="http://schemas.openxmlformats.org/officeDocument/2006/relationships/slide" Target="slides/slide8.xml"/><Relationship Id="rId210" Type="http://schemas.openxmlformats.org/officeDocument/2006/relationships/slide" Target="slides/slide209.xml"/><Relationship Id="rId392" Type="http://schemas.openxmlformats.org/officeDocument/2006/relationships/slide" Target="slides/slide391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329" Type="http://schemas.openxmlformats.org/officeDocument/2006/relationships/slide" Target="slides/slide328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340" Type="http://schemas.openxmlformats.org/officeDocument/2006/relationships/slide" Target="slides/slide339.xml"/><Relationship Id="rId361" Type="http://schemas.openxmlformats.org/officeDocument/2006/relationships/slide" Target="slides/slide360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382" Type="http://schemas.openxmlformats.org/officeDocument/2006/relationships/slide" Target="slides/slide381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19" Type="http://schemas.openxmlformats.org/officeDocument/2006/relationships/slide" Target="slides/slide318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330" Type="http://schemas.openxmlformats.org/officeDocument/2006/relationships/slide" Target="slides/slide329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351" Type="http://schemas.openxmlformats.org/officeDocument/2006/relationships/slide" Target="slides/slide350.xml"/><Relationship Id="rId372" Type="http://schemas.openxmlformats.org/officeDocument/2006/relationships/slide" Target="slides/slide371.xml"/><Relationship Id="rId393" Type="http://schemas.openxmlformats.org/officeDocument/2006/relationships/slide" Target="slides/slide392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320" Type="http://schemas.openxmlformats.org/officeDocument/2006/relationships/slide" Target="slides/slide319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341" Type="http://schemas.openxmlformats.org/officeDocument/2006/relationships/slide" Target="slides/slide340.xml"/><Relationship Id="rId362" Type="http://schemas.openxmlformats.org/officeDocument/2006/relationships/slide" Target="slides/slide361.xml"/><Relationship Id="rId383" Type="http://schemas.openxmlformats.org/officeDocument/2006/relationships/slide" Target="slides/slide382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310" Type="http://schemas.openxmlformats.org/officeDocument/2006/relationships/slide" Target="slides/slide309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331" Type="http://schemas.openxmlformats.org/officeDocument/2006/relationships/slide" Target="slides/slide330.xml"/><Relationship Id="rId352" Type="http://schemas.openxmlformats.org/officeDocument/2006/relationships/slide" Target="slides/slide351.xml"/><Relationship Id="rId373" Type="http://schemas.openxmlformats.org/officeDocument/2006/relationships/slide" Target="slides/slide372.xml"/><Relationship Id="rId394" Type="http://schemas.openxmlformats.org/officeDocument/2006/relationships/slide" Target="slides/slide393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slide" Target="slides/slide295.xml"/><Relationship Id="rId300" Type="http://schemas.openxmlformats.org/officeDocument/2006/relationships/slide" Target="slides/slide299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321" Type="http://schemas.openxmlformats.org/officeDocument/2006/relationships/slide" Target="slides/slide320.xml"/><Relationship Id="rId342" Type="http://schemas.openxmlformats.org/officeDocument/2006/relationships/slide" Target="slides/slide341.xml"/><Relationship Id="rId363" Type="http://schemas.openxmlformats.org/officeDocument/2006/relationships/slide" Target="slides/slide362.xml"/><Relationship Id="rId384" Type="http://schemas.openxmlformats.org/officeDocument/2006/relationships/slide" Target="slides/slide383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332" Type="http://schemas.openxmlformats.org/officeDocument/2006/relationships/slide" Target="slides/slide331.xml"/><Relationship Id="rId353" Type="http://schemas.openxmlformats.org/officeDocument/2006/relationships/slide" Target="slides/slide352.xml"/><Relationship Id="rId374" Type="http://schemas.openxmlformats.org/officeDocument/2006/relationships/slide" Target="slides/slide373.xml"/><Relationship Id="rId395" Type="http://schemas.openxmlformats.org/officeDocument/2006/relationships/slide" Target="slides/slide394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276" Type="http://schemas.openxmlformats.org/officeDocument/2006/relationships/slide" Target="slides/slide275.xml"/><Relationship Id="rId297" Type="http://schemas.openxmlformats.org/officeDocument/2006/relationships/slide" Target="slides/slide296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322" Type="http://schemas.openxmlformats.org/officeDocument/2006/relationships/slide" Target="slides/slide321.xml"/><Relationship Id="rId343" Type="http://schemas.openxmlformats.org/officeDocument/2006/relationships/slide" Target="slides/slide342.xml"/><Relationship Id="rId364" Type="http://schemas.openxmlformats.org/officeDocument/2006/relationships/slide" Target="slides/slide363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385" Type="http://schemas.openxmlformats.org/officeDocument/2006/relationships/slide" Target="slides/slide384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312" Type="http://schemas.openxmlformats.org/officeDocument/2006/relationships/slide" Target="slides/slide311.xml"/><Relationship Id="rId333" Type="http://schemas.openxmlformats.org/officeDocument/2006/relationships/slide" Target="slides/slide332.xml"/><Relationship Id="rId354" Type="http://schemas.openxmlformats.org/officeDocument/2006/relationships/slide" Target="slides/slide353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75" Type="http://schemas.openxmlformats.org/officeDocument/2006/relationships/slide" Target="slides/slide374.xml"/><Relationship Id="rId39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slide" Target="slides/slide297.xml"/><Relationship Id="rId400" Type="http://schemas.openxmlformats.org/officeDocument/2006/relationships/viewProps" Target="viewProps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302" Type="http://schemas.openxmlformats.org/officeDocument/2006/relationships/slide" Target="slides/slide301.xml"/><Relationship Id="rId323" Type="http://schemas.openxmlformats.org/officeDocument/2006/relationships/slide" Target="slides/slide322.xml"/><Relationship Id="rId344" Type="http://schemas.openxmlformats.org/officeDocument/2006/relationships/slide" Target="slides/slide343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365" Type="http://schemas.openxmlformats.org/officeDocument/2006/relationships/slide" Target="slides/slide364.xml"/><Relationship Id="rId386" Type="http://schemas.openxmlformats.org/officeDocument/2006/relationships/slide" Target="slides/slide385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313" Type="http://schemas.openxmlformats.org/officeDocument/2006/relationships/slide" Target="slides/slide312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94" Type="http://schemas.openxmlformats.org/officeDocument/2006/relationships/slide" Target="slides/slide93.xml"/><Relationship Id="rId148" Type="http://schemas.openxmlformats.org/officeDocument/2006/relationships/slide" Target="slides/slide147.xml"/><Relationship Id="rId169" Type="http://schemas.openxmlformats.org/officeDocument/2006/relationships/slide" Target="slides/slide168.xml"/><Relationship Id="rId334" Type="http://schemas.openxmlformats.org/officeDocument/2006/relationships/slide" Target="slides/slide333.xml"/><Relationship Id="rId355" Type="http://schemas.openxmlformats.org/officeDocument/2006/relationships/slide" Target="slides/slide354.xml"/><Relationship Id="rId376" Type="http://schemas.openxmlformats.org/officeDocument/2006/relationships/slide" Target="slides/slide375.xml"/><Relationship Id="rId397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180" Type="http://schemas.openxmlformats.org/officeDocument/2006/relationships/slide" Target="slides/slide17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401" Type="http://schemas.openxmlformats.org/officeDocument/2006/relationships/theme" Target="theme/theme1.xml"/><Relationship Id="rId303" Type="http://schemas.openxmlformats.org/officeDocument/2006/relationships/slide" Target="slides/slide302.xml"/><Relationship Id="rId42" Type="http://schemas.openxmlformats.org/officeDocument/2006/relationships/slide" Target="slides/slide41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345" Type="http://schemas.openxmlformats.org/officeDocument/2006/relationships/slide" Target="slides/slide344.xml"/><Relationship Id="rId387" Type="http://schemas.openxmlformats.org/officeDocument/2006/relationships/slide" Target="slides/slide386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47" Type="http://schemas.openxmlformats.org/officeDocument/2006/relationships/slide" Target="slides/slide246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32EAC82-2289-4115-964C-E646EB0EFE57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945A493A-EFB8-4016-A78B-74A1E1BE5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64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6CDB847-4271-4BBB-B52C-E97B3AAF1F8C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32719F6-2AB7-47DE-AD4D-74548843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127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Impulse_response" TargetMode="External"/><Relationship Id="rId3" Type="http://schemas.openxmlformats.org/officeDocument/2006/relationships/hyperlink" Target="http://en.wikipedia.org/wiki/Sampling_rate" TargetMode="External"/><Relationship Id="rId7" Type="http://schemas.openxmlformats.org/officeDocument/2006/relationships/hyperlink" Target="http://en.wikipedia.org/wiki/Digital_filter" TargetMode="External"/><Relationship Id="rId2" Type="http://schemas.openxmlformats.org/officeDocument/2006/relationships/slide" Target="../slides/slide311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Electronic_filter" TargetMode="External"/><Relationship Id="rId5" Type="http://schemas.openxmlformats.org/officeDocument/2006/relationships/hyperlink" Target="http://en.wikipedia.org/wiki/Linear_time-invariant_system" TargetMode="External"/><Relationship Id="rId4" Type="http://schemas.openxmlformats.org/officeDocument/2006/relationships/hyperlink" Target="http://en.wikipedia.org/wiki/Discrete_signal" TargetMode="External"/><Relationship Id="rId9" Type="http://schemas.openxmlformats.org/officeDocument/2006/relationships/hyperlink" Target="http://en.wikipedia.org/wiki/Finite_impulse_response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32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572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about *points?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28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Nyquist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frequency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half of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Sampling rate"/>
              </a:rPr>
              <a:t>sampling rate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Discrete signal"/>
              </a:rPr>
              <a:t>discrete signal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processing system.</a:t>
            </a:r>
            <a:endParaRPr lang="en-US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Infinite impulse response (IIR)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property applying to many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Linear time-invariant system"/>
              </a:rPr>
              <a:t>linear time-invariant systems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Common examples of linear time-invariant systems are most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Electronic filter"/>
              </a:rPr>
              <a:t>electronic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Digital filter"/>
              </a:rPr>
              <a:t>digital filters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Systems with this property are known as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systems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filters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are distinguished by having an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Impulse response"/>
              </a:rPr>
              <a:t>impulse response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which does not become exactly zero past a certain point, but continues indefinitely. This is in contrast to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Finite impulse response"/>
              </a:rPr>
              <a:t>finite impulse response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which the impulse response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become exactly zero at times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&gt;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some finite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thus being of finite duration.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311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01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080B-4260-48D4-BEBC-624AE09ECE83}" type="datetime1">
              <a:rPr lang="nl-BE" smtClean="0"/>
              <a:t>2016-11-08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6933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1BB7-A881-4920-B186-797A2AD05998}" type="datetime1">
              <a:rPr lang="nl-BE" smtClean="0"/>
              <a:t>2016-11-08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4637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BFEC-574C-49E6-96B0-F15D7DB2764A}" type="datetime1">
              <a:rPr lang="nl-BE" smtClean="0"/>
              <a:t>2016-11-08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6334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/>
              <a:t>2016-11-08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1765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C3B5-60AD-4494-9CFA-8B02B158E887}" type="datetime1">
              <a:rPr lang="nl-BE" smtClean="0"/>
              <a:t>2016-11-08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584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EF99-E673-4972-A23A-EB3FD1F7D254}" type="datetime1">
              <a:rPr lang="nl-BE" smtClean="0"/>
              <a:t>2016-11-08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3850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3B20-157B-48BC-A7F6-78FD90E3E349}" type="datetime1">
              <a:rPr lang="nl-BE" smtClean="0"/>
              <a:t>2016-11-08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6792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94A8-27B8-4F4D-B345-90FD4A1447E9}" type="datetime1">
              <a:rPr lang="nl-BE" smtClean="0"/>
              <a:t>2016-11-08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0141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64D4-33A1-4715-AD97-DD0D01FAC894}" type="datetime1">
              <a:rPr lang="nl-BE" smtClean="0"/>
              <a:t>2016-11-08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8408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0A9C-007F-4E0D-B4C6-060FFE64811B}" type="datetime1">
              <a:rPr lang="nl-BE" smtClean="0"/>
              <a:t>2016-11-08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9919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5E27-2F3D-481A-B8B8-8482CE6DA5DC}" type="datetime1">
              <a:rPr lang="nl-BE" smtClean="0"/>
              <a:t>2016-11-08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80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0BB8E-41A9-4D12-9A22-82FF4E94F27A}" type="datetime1">
              <a:rPr lang="nl-BE" smtClean="0"/>
              <a:t>2016-11-08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7490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4946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383.xml"/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Relationship Id="rId4" Type="http://schemas.openxmlformats.org/officeDocument/2006/relationships/slide" Target="slide8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393.xml"/><Relationship Id="rId2" Type="http://schemas.openxmlformats.org/officeDocument/2006/relationships/slide" Target="slide370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XmlGenerator" TargetMode="External"/><Relationship Id="rId2" Type="http://schemas.openxmlformats.org/officeDocument/2006/relationships/hyperlink" Target="https://github.com/gjbex/training-material/tree/master/Python/DataFormats" TargetMode="External"/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43.xml"/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23.xml"/><Relationship Id="rId4" Type="http://schemas.openxmlformats.org/officeDocument/2006/relationships/slide" Target="slide49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CodeTesting" TargetMode="External"/><Relationship Id="rId1" Type="http://schemas.openxmlformats.org/officeDocument/2006/relationships/slideLayout" Target="../slideLayouts/slideLayout3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PyParsing" TargetMode="External"/><Relationship Id="rId2" Type="http://schemas.openxmlformats.org/officeDocument/2006/relationships/hyperlink" Target="https://github.com/gjbex/training-material/tree/master/Python/Unittest" TargetMode="External"/><Relationship Id="rId1" Type="http://schemas.openxmlformats.org/officeDocument/2006/relationships/slideLayout" Target="../slideLayouts/slideLayout3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56.xml"/><Relationship Id="rId2" Type="http://schemas.openxmlformats.org/officeDocument/2006/relationships/slide" Target="slide100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47.xml"/><Relationship Id="rId4" Type="http://schemas.openxmlformats.org/officeDocument/2006/relationships/slide" Target="slide238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93.xml"/><Relationship Id="rId2" Type="http://schemas.openxmlformats.org/officeDocument/2006/relationships/slide" Target="slide82.xml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ConfigParser" TargetMode="External"/><Relationship Id="rId2" Type="http://schemas.openxmlformats.org/officeDocument/2006/relationships/hyperlink" Target="https://github.com/gjbex/training-material/tree/master/Python/ArgParse" TargetMode="External"/><Relationship Id="rId1" Type="http://schemas.openxmlformats.org/officeDocument/2006/relationships/slideLayout" Target="../slideLayouts/slideLayout3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.5/howto/argparse.html" TargetMode="External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36.xml"/><Relationship Id="rId2" Type="http://schemas.openxmlformats.org/officeDocument/2006/relationships/slide" Target="slide9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30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76.xml"/><Relationship Id="rId2" Type="http://schemas.openxmlformats.org/officeDocument/2006/relationships/slide" Target="slide157.xml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377.xml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Logging" TargetMode="External"/><Relationship Id="rId1" Type="http://schemas.openxmlformats.org/officeDocument/2006/relationships/slideLayout" Target="../slideLayouts/slideLayout3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183.xml"/><Relationship Id="rId2" Type="http://schemas.openxmlformats.org/officeDocument/2006/relationships/slide" Target="slide150.xml"/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.5/howto/logging-cookbook.html" TargetMode="External"/><Relationship Id="rId2" Type="http://schemas.openxmlformats.org/officeDocument/2006/relationships/hyperlink" Target="https://docs.python.org/3.5/howto/logging.html" TargetMode="External"/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OsFileSystem" TargetMode="External"/><Relationship Id="rId1" Type="http://schemas.openxmlformats.org/officeDocument/2006/relationships/slideLayout" Target="../slideLayouts/slideLayout3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Regexes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81.xml"/><Relationship Id="rId2" Type="http://schemas.openxmlformats.org/officeDocument/2006/relationships/slide" Target="slide191.xml"/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" Target="slide326.xml"/><Relationship Id="rId3" Type="http://schemas.openxmlformats.org/officeDocument/2006/relationships/slide" Target="slide199.xml"/><Relationship Id="rId7" Type="http://schemas.openxmlformats.org/officeDocument/2006/relationships/slide" Target="slide284.xml"/><Relationship Id="rId2" Type="http://schemas.openxmlformats.org/officeDocument/2006/relationships/slide" Target="slide12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21.xml"/><Relationship Id="rId5" Type="http://schemas.openxmlformats.org/officeDocument/2006/relationships/slide" Target="slide269.xml"/><Relationship Id="rId4" Type="http://schemas.openxmlformats.org/officeDocument/2006/relationships/slide" Target="slide261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83.xml"/><Relationship Id="rId2" Type="http://schemas.openxmlformats.org/officeDocument/2006/relationships/slide" Target="slide284.xml"/><Relationship Id="rId1" Type="http://schemas.openxmlformats.org/officeDocument/2006/relationships/slideLayout" Target="../slideLayouts/slideLayout2.xml"/><Relationship Id="rId5" Type="http://schemas.openxmlformats.org/officeDocument/2006/relationships/slide" Target="slide356.xml"/><Relationship Id="rId4" Type="http://schemas.openxmlformats.org/officeDocument/2006/relationships/slide" Target="slide314.xml"/></Relationships>
</file>

<file path=ppt/slides/_rels/slide220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regex.html" TargetMode="External"/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DbAccess" TargetMode="External"/><Relationship Id="rId1" Type="http://schemas.openxmlformats.org/officeDocument/2006/relationships/slideLayout" Target="../slideLayouts/slideLayout3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342.xml"/><Relationship Id="rId2" Type="http://schemas.openxmlformats.org/officeDocument/2006/relationships/slide" Target="slide225.xml"/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OperatorsFunctools" TargetMode="External"/><Relationship Id="rId1" Type="http://schemas.openxmlformats.org/officeDocument/2006/relationships/slideLayout" Target="../slideLayouts/slideLayout3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6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2/howto/functional.html" TargetMode="External"/><Relationship Id="rId2" Type="http://schemas.openxmlformats.org/officeDocument/2006/relationships/hyperlink" Target="http://docs.python.org/2/howto/sorting.html" TargetMode="External"/><Relationship Id="rId1" Type="http://schemas.openxmlformats.org/officeDocument/2006/relationships/slideLayout" Target="../slideLayouts/slideLayout2.xml"/></Relationships>
</file>

<file path=ppt/slides/_rels/slide24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Iterators" TargetMode="External"/><Relationship Id="rId1" Type="http://schemas.openxmlformats.org/officeDocument/2006/relationships/slideLayout" Target="../slideLayouts/slideLayout3.xml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5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functional.html" TargetMode="External"/><Relationship Id="rId1" Type="http://schemas.openxmlformats.org/officeDocument/2006/relationships/slideLayout" Target="../slideLayouts/slideLayout2.xml"/></Relationships>
</file>

<file path=ppt/slides/_rels/slide25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6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Subprocess" TargetMode="External"/><Relationship Id="rId1" Type="http://schemas.openxmlformats.org/officeDocument/2006/relationships/slideLayout" Target="../slideLayouts/slideLayout3.xml"/></Relationships>
</file>

<file path=ppt/slides/_rels/slide2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Numpy" TargetMode="External"/><Relationship Id="rId2" Type="http://schemas.openxmlformats.org/officeDocument/2006/relationships/hyperlink" Target="https://github.com/gjbex/training-material/tree/master/Python/Matrices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gjbex/training-material/tree/master/Python/Matplotlib" TargetMode="External"/><Relationship Id="rId4" Type="http://schemas.openxmlformats.org/officeDocument/2006/relationships/hyperlink" Target="https://github.com/gjbex/training-material/tree/master/Python/Birdsong" TargetMode="External"/></Relationships>
</file>

<file path=ppt/slides/_rels/slide2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2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3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8.wmf"/></Relationships>
</file>

<file path=ppt/slides/_rels/slide30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4.png"/><Relationship Id="rId4" Type="http://schemas.openxmlformats.org/officeDocument/2006/relationships/image" Target="../media/image10.wmf"/></Relationships>
</file>

<file path=ppt/slides/_rels/slide3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3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25.xml.rels><?xml version="1.0" encoding="UTF-8" standalone="yes"?>
<Relationships xmlns="http://schemas.openxmlformats.org/package/2006/relationships"><Relationship Id="rId2" Type="http://schemas.openxmlformats.org/officeDocument/2006/relationships/hyperlink" Target="http://mathesaurus.sourceforge.net/matlab-numpy.html" TargetMode="External"/><Relationship Id="rId1" Type="http://schemas.openxmlformats.org/officeDocument/2006/relationships/slideLayout" Target="../slideLayouts/slideLayout2.xml"/></Relationships>
</file>

<file path=ppt/slides/_rels/slide32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Hdf5/PythonSamples" TargetMode="External"/><Relationship Id="rId1" Type="http://schemas.openxmlformats.org/officeDocument/2006/relationships/slideLayout" Target="../slideLayouts/slideLayout3.xml"/></Relationships>
</file>

<file path=ppt/slides/_rels/slide3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Pandas" TargetMode="External"/><Relationship Id="rId1" Type="http://schemas.openxmlformats.org/officeDocument/2006/relationships/slideLayout" Target="../slideLayouts/slideLayout3.xml"/></Relationships>
</file>

<file path=ppt/slides/_rels/slide3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5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HoloViews" TargetMode="External"/><Relationship Id="rId1" Type="http://schemas.openxmlformats.org/officeDocument/2006/relationships/slideLayout" Target="../slideLayouts/slideLayout3.xml"/></Relationships>
</file>

<file path=ppt/slides/_rels/slide3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3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3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3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3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2.xml.rels><?xml version="1.0" encoding="UTF-8" standalone="yes"?>
<Relationships xmlns="http://schemas.openxmlformats.org/package/2006/relationships"><Relationship Id="rId2" Type="http://schemas.openxmlformats.org/officeDocument/2006/relationships/hyperlink" Target="http://conda.pydata.org/miniconda.html" TargetMode="External"/><Relationship Id="rId1" Type="http://schemas.openxmlformats.org/officeDocument/2006/relationships/slideLayout" Target="../slideLayouts/slideLayout2.xml"/></Relationships>
</file>

<file path=ppt/slides/_rels/slide3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3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1.xml.rels><?xml version="1.0" encoding="UTF-8" standalone="yes"?>
<Relationships xmlns="http://schemas.openxmlformats.org/package/2006/relationships"><Relationship Id="rId8" Type="http://schemas.openxmlformats.org/officeDocument/2006/relationships/hyperlink" Target="http://google-styleguide.googlecode.com/svn/trunk/pyguide.html" TargetMode="External"/><Relationship Id="rId3" Type="http://schemas.openxmlformats.org/officeDocument/2006/relationships/hyperlink" Target="https://docs.python.org/3.4/library/" TargetMode="External"/><Relationship Id="rId7" Type="http://schemas.openxmlformats.org/officeDocument/2006/relationships/hyperlink" Target="http://www.python.org/dev/peps/pep-0008/" TargetMode="External"/><Relationship Id="rId2" Type="http://schemas.openxmlformats.org/officeDocument/2006/relationships/hyperlink" Target="http://docs.python.org/2/tutorial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cs.python.org/2/howto/doanddont.html" TargetMode="External"/><Relationship Id="rId5" Type="http://schemas.openxmlformats.org/officeDocument/2006/relationships/hyperlink" Target="http://www.greenteapress.com/thinkpython/thinkpython.pdf" TargetMode="External"/><Relationship Id="rId4" Type="http://schemas.openxmlformats.org/officeDocument/2006/relationships/hyperlink" Target="https://docs.python.org/3.4/reference/" TargetMode="External"/></Relationships>
</file>

<file path=ppt/slides/_rels/slide3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3.xml.rels><?xml version="1.0" encoding="UTF-8" standalone="yes"?>
<Relationships xmlns="http://schemas.openxmlformats.org/package/2006/relationships"><Relationship Id="rId8" Type="http://schemas.openxmlformats.org/officeDocument/2006/relationships/hyperlink" Target="http://pydev.org/" TargetMode="External"/><Relationship Id="rId3" Type="http://schemas.openxmlformats.org/officeDocument/2006/relationships/hyperlink" Target="https://pypi.python.org/pypi" TargetMode="External"/><Relationship Id="rId7" Type="http://schemas.openxmlformats.org/officeDocument/2006/relationships/hyperlink" Target="https://pypi.python.org/pypi/flake8" TargetMode="External"/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ylint.org/" TargetMode="External"/><Relationship Id="rId5" Type="http://schemas.openxmlformats.org/officeDocument/2006/relationships/hyperlink" Target="http://conda.pydata.org/miniconda.html" TargetMode="External"/><Relationship Id="rId4" Type="http://schemas.openxmlformats.org/officeDocument/2006/relationships/hyperlink" Target="https://store.continuum.io/cshop/anaconda/" TargetMode="External"/></Relationships>
</file>

<file path=ppt/slides/_rels/slide394.xml.rels><?xml version="1.0" encoding="UTF-8" standalone="yes"?>
<Relationships xmlns="http://schemas.openxmlformats.org/package/2006/relationships"><Relationship Id="rId8" Type="http://schemas.openxmlformats.org/officeDocument/2006/relationships/hyperlink" Target="http://matplotlib.org/" TargetMode="External"/><Relationship Id="rId3" Type="http://schemas.openxmlformats.org/officeDocument/2006/relationships/hyperlink" Target="http://www.scipy.org/" TargetMode="External"/><Relationship Id="rId7" Type="http://schemas.openxmlformats.org/officeDocument/2006/relationships/hyperlink" Target="http://pandas.pydata.org/" TargetMode="External"/><Relationship Id="rId2" Type="http://schemas.openxmlformats.org/officeDocument/2006/relationships/hyperlink" Target="http://www.numpy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ytables.org/moin" TargetMode="External"/><Relationship Id="rId11" Type="http://schemas.openxmlformats.org/officeDocument/2006/relationships/hyperlink" Target="http://networkx.github.io/" TargetMode="External"/><Relationship Id="rId5" Type="http://schemas.openxmlformats.org/officeDocument/2006/relationships/hyperlink" Target="http://pyparsing.wikispaces.com/" TargetMode="External"/><Relationship Id="rId10" Type="http://schemas.openxmlformats.org/officeDocument/2006/relationships/hyperlink" Target="http://biopython.org/wiki/Main_Page" TargetMode="External"/><Relationship Id="rId4" Type="http://schemas.openxmlformats.org/officeDocument/2006/relationships/hyperlink" Target="http://scikit-image.org/" TargetMode="External"/><Relationship Id="rId9" Type="http://schemas.openxmlformats.org/officeDocument/2006/relationships/hyperlink" Target="http://ioam.github.io/holoviews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earnpython.org/" TargetMode="External"/><Relationship Id="rId2" Type="http://schemas.openxmlformats.org/officeDocument/2006/relationships/hyperlink" Target="http://www.codecademy.com/tracks/python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Jupyter" TargetMode="External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hyperlink" Target="http://doi.org/10.1038/515151a" TargetMode="Externa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3/library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CodeTesting" TargetMode="External"/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for data processing &amp; analysis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415008"/>
          </a:xfrm>
        </p:spPr>
        <p:txBody>
          <a:bodyPr>
            <a:normAutofit/>
          </a:bodyPr>
          <a:lstStyle/>
          <a:p>
            <a:r>
              <a:rPr lang="en-US" dirty="0" smtClean="0"/>
              <a:t>Geert Jan Bex</a:t>
            </a:r>
            <a:br>
              <a:rPr lang="en-US" dirty="0" smtClean="0"/>
            </a:b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75204" y="5445224"/>
            <a:ext cx="68647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Acknowledgements</a:t>
            </a:r>
            <a:r>
              <a:rPr lang="en-US" dirty="0" smtClean="0"/>
              <a:t>: thanks </a:t>
            </a:r>
            <a:r>
              <a:rPr lang="en-US" dirty="0"/>
              <a:t>to Stefan </a:t>
            </a:r>
            <a:r>
              <a:rPr lang="en-US" dirty="0" err="1"/>
              <a:t>Becuwe</a:t>
            </a:r>
            <a:r>
              <a:rPr lang="en-US" dirty="0"/>
              <a:t>, </a:t>
            </a:r>
            <a:r>
              <a:rPr lang="en-US" dirty="0" err="1"/>
              <a:t>Universiteit</a:t>
            </a:r>
            <a:r>
              <a:rPr lang="en-US" dirty="0"/>
              <a:t> </a:t>
            </a:r>
            <a:r>
              <a:rPr lang="en-US" dirty="0" err="1" smtClean="0"/>
              <a:t>Antwerpen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suggestions and </a:t>
            </a:r>
            <a:r>
              <a:rPr lang="en-US" dirty="0" smtClean="0"/>
              <a:t>corrections</a:t>
            </a:r>
          </a:p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0740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you want to do today?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348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Object-oriented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231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types are classes</a:t>
            </a:r>
          </a:p>
          <a:p>
            <a:pPr lvl="1"/>
            <a:r>
              <a:rPr lang="en-US" dirty="0" smtClean="0"/>
              <a:t>e.g.,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== 4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dirty="0" smtClean="0"/>
              <a:t> is an object of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/>
              <a:t> is object method defined in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Objects of simple Python types are immutable</a:t>
            </a:r>
          </a:p>
          <a:p>
            <a:pPr lvl="1"/>
            <a:r>
              <a:rPr lang="en-US" dirty="0" smtClean="0"/>
              <a:t>Operations/methods instantiate new objects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74649" y="3615407"/>
            <a:ext cx="43975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You are using objects all the time!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68082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versus object identity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Simple Python types</a:t>
            </a:r>
          </a:p>
          <a:p>
            <a:pPr lvl="1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(14 == 14) == True</a:t>
            </a:r>
          </a:p>
          <a:p>
            <a:pPr lvl="1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(14 is 14) == True</a:t>
            </a:r>
          </a:p>
          <a:p>
            <a:pPr lvl="2"/>
            <a:r>
              <a:rPr lang="en-US" dirty="0" smtClean="0">
                <a:latin typeface="Calibri" panose="020F0502020204030204" pitchFamily="34" charset="0"/>
                <a:cs typeface="Courier New" pitchFamily="49" charset="0"/>
              </a:rPr>
              <a:t>However, Python version dependent!</a:t>
            </a:r>
          </a:p>
          <a:p>
            <a:r>
              <a:rPr lang="en-US" dirty="0" smtClean="0"/>
              <a:t>Other Python types, general classes</a:t>
            </a:r>
          </a:p>
          <a:p>
            <a:pPr lvl="1"/>
            <a:r>
              <a:rPr lang="en-US" dirty="0" smtClean="0"/>
              <a:t>e.g., two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objects: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a = {'alpha'}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= {'alpha'}</a:t>
            </a:r>
          </a:p>
          <a:p>
            <a:pPr lvl="2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(a == b) == True</a:t>
            </a:r>
          </a:p>
          <a:p>
            <a:pPr lvl="2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 is b) == False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406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your own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Class definition: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class Point(object):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 smtClean="0"/>
              <a:t>Objects are instances of classes</a:t>
            </a:r>
          </a:p>
          <a:p>
            <a:pPr lvl="1"/>
            <a:r>
              <a:rPr lang="en-US" dirty="0" smtClean="0"/>
              <a:t>instantiated by calling constructor</a:t>
            </a:r>
          </a:p>
          <a:p>
            <a:pPr lvl="1"/>
            <a:r>
              <a:rPr lang="en-US" dirty="0" smtClean="0"/>
              <a:t>have</a:t>
            </a:r>
          </a:p>
          <a:p>
            <a:pPr lvl="2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methods</a:t>
            </a:r>
          </a:p>
          <a:p>
            <a:r>
              <a:rPr lang="en-US" dirty="0"/>
              <a:t>Classes have</a:t>
            </a:r>
          </a:p>
          <a:p>
            <a:pPr lvl="1"/>
            <a:r>
              <a:rPr lang="en-US" dirty="0"/>
              <a:t>attributes</a:t>
            </a:r>
          </a:p>
          <a:p>
            <a:pPr lvl="1"/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5677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to the point…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7629012" cy="45243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float(y)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x(self):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y(self):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'({x}, {y})'.format(x=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y=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628370" y="2071239"/>
            <a:ext cx="3141529" cy="970428"/>
            <a:chOff x="7890626" y="3070640"/>
            <a:chExt cx="3141529" cy="970428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173756" y="3070640"/>
              <a:ext cx="2858399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constructor for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objects</a:t>
              </a:r>
              <a:endParaRPr lang="en-US" sz="3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644008" y="3110524"/>
            <a:ext cx="3125893" cy="966548"/>
            <a:chOff x="7890626" y="3074520"/>
            <a:chExt cx="3125893" cy="966548"/>
          </a:xfrm>
        </p:grpSpPr>
        <p:sp>
          <p:nvSpPr>
            <p:cNvPr id="9" name="Right Brace 8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163366" y="3074520"/>
              <a:ext cx="2853153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getter for object's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_x</a:t>
              </a:r>
              <a:r>
                <a:rPr lang="en-US" sz="2800" dirty="0" smtClean="0"/>
                <a:t> attribute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644008" y="4273772"/>
            <a:ext cx="3125892" cy="955428"/>
            <a:chOff x="7890626" y="3085640"/>
            <a:chExt cx="3125892" cy="955428"/>
          </a:xfrm>
        </p:grpSpPr>
        <p:sp>
          <p:nvSpPr>
            <p:cNvPr id="12" name="Right Brace 11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142583" y="3085640"/>
              <a:ext cx="2873935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getter for object's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_y</a:t>
              </a:r>
              <a:r>
                <a:rPr lang="en-US" sz="2800" dirty="0" smtClean="0"/>
                <a:t> attribute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008170" y="6021288"/>
            <a:ext cx="7064157" cy="760755"/>
            <a:chOff x="7486764" y="3465004"/>
            <a:chExt cx="7064157" cy="760755"/>
          </a:xfrm>
        </p:grpSpPr>
        <p:sp>
          <p:nvSpPr>
            <p:cNvPr id="15" name="Right Brace 14"/>
            <p:cNvSpPr/>
            <p:nvPr/>
          </p:nvSpPr>
          <p:spPr>
            <a:xfrm rot="5400000">
              <a:off x="10838761" y="113007"/>
              <a:ext cx="172203" cy="687619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522202" y="3702539"/>
              <a:ext cx="7028719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creates string representation for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</a:t>
              </a:r>
              <a:endParaRPr lang="en-US" sz="3200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055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 point… or two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646688" y="1916832"/>
            <a:ext cx="2941831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q = Point(-2, 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print(p, q)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419872" y="1916832"/>
            <a:ext cx="3836324" cy="668125"/>
            <a:chOff x="3419872" y="1916832"/>
            <a:chExt cx="3836324" cy="668125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27562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p</a:t>
              </a:r>
              <a:r>
                <a:rPr lang="en-US" sz="2000" dirty="0" smtClean="0"/>
                <a:t> at 3, 4</a:t>
              </a:r>
              <a:endParaRPr lang="nl-BE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491880" y="2420888"/>
            <a:ext cx="3842862" cy="474439"/>
            <a:chOff x="3491880" y="1803260"/>
            <a:chExt cx="3842862" cy="474439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491880" y="2003315"/>
              <a:ext cx="1008112" cy="274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499992" y="1803260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 smtClean="0"/>
                <a:t> at -2, 5</a:t>
              </a:r>
              <a:endParaRPr lang="nl-BE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491880" y="2882553"/>
            <a:ext cx="4388012" cy="400110"/>
            <a:chOff x="3491880" y="1803260"/>
            <a:chExt cx="4388012" cy="400110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>
              <a:off x="3491880" y="2003315"/>
              <a:ext cx="1008112" cy="1371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1803260"/>
              <a:ext cx="3379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access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 smtClean="0"/>
                <a:t>'s x- and y-coordinates</a:t>
              </a:r>
              <a:endParaRPr lang="nl-BE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7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3.0 4.0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3.0, 4.0)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(-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2.0, 5.0)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05001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Make object attributes "private" by hiding them, by convention,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smtClean="0"/>
              <a:t> prefix</a:t>
            </a:r>
            <a:br>
              <a:rPr lang="en-US" dirty="0" smtClean="0"/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self.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x</a:t>
            </a:r>
            <a:endParaRPr lang="en-US" dirty="0" smtClean="0"/>
          </a:p>
          <a:p>
            <a:r>
              <a:rPr lang="en-US" dirty="0" smtClean="0"/>
              <a:t>Create getter/setter method to control access to object attributes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@property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x(self):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._x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5949280"/>
            <a:ext cx="810414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attribute </a:t>
            </a:r>
            <a:r>
              <a:rPr lang="en-US" sz="2400" dirty="0" err="1" smtClean="0"/>
              <a:t>can not</a:t>
            </a:r>
            <a:r>
              <a:rPr lang="en-US" sz="2400" dirty="0" smtClean="0"/>
              <a:t> accidently be modified, i.e., read-only</a:t>
            </a:r>
            <a:endParaRPr lang="nl-B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220072" y="4335487"/>
            <a:ext cx="324075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object's state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7807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attributes: control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Getter, but no setter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46688" y="2156663"/>
            <a:ext cx="280397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4.4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4521894"/>
            <a:ext cx="5285421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"&lt;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&gt;", line 1, in &lt;module&gt;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AttributeError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can't set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attribute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8214" y="2708920"/>
            <a:ext cx="381021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Protects against modification</a:t>
            </a:r>
            <a:r>
              <a:rPr lang="nl-BE" sz="2400" dirty="0" smtClean="0"/>
              <a:t/>
            </a:r>
            <a:br>
              <a:rPr lang="nl-BE" sz="2400" dirty="0" smtClean="0"/>
            </a:br>
            <a:r>
              <a:rPr lang="nl-BE" sz="2400" dirty="0" smtClean="0"/>
              <a:t>of </a:t>
            </a:r>
            <a:r>
              <a:rPr lang="nl-BE" sz="2400" dirty="0" err="1" smtClean="0"/>
              <a:t>read-only</a:t>
            </a:r>
            <a:r>
              <a:rPr lang="nl-BE" sz="2400" dirty="0" smtClean="0"/>
              <a:t> </a:t>
            </a:r>
            <a:r>
              <a:rPr lang="nl-BE" sz="2400" dirty="0" err="1" smtClean="0"/>
              <a:t>attributes</a:t>
            </a:r>
            <a:endParaRPr lang="en-US" sz="2400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7271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attribute: setter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Implementing setters improves control, assignment to attribute is "intercepted" by setter method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55643" y="3356992"/>
            <a:ext cx="4320413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x.setter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x(self, value):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float(value)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2201" y="5471358"/>
            <a:ext cx="689618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E.g., ensures proper type conversion:</a:t>
            </a:r>
            <a:br>
              <a:rPr lang="en-US" sz="2400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  <a:r>
              <a:rPr lang="en-US" sz="2400" dirty="0" smtClean="0"/>
              <a:t> results in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2400" dirty="0" smtClean="0"/>
              <a:t>, not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/>
              <a:t> for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_x</a:t>
            </a:r>
            <a:r>
              <a:rPr lang="en-US" sz="2400" dirty="0" smtClean="0"/>
              <a:t> attribute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8855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Non-trivial getter/setter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Derived attribute: coordinates as 2-tuple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643" y="2348880"/>
            <a:ext cx="4458272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return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coords.setter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x(self, value):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value[0]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value[1]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getter/setter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(3.5, 7.1)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336076" y="2780928"/>
            <a:ext cx="3015330" cy="668125"/>
            <a:chOff x="3419872" y="1916832"/>
            <a:chExt cx="3015330" cy="668125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99992" y="1916832"/>
              <a:ext cx="19352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returns a 2-tuple</a:t>
              </a:r>
              <a:endParaRPr lang="nl-BE" sz="20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851920" y="3645024"/>
            <a:ext cx="3888432" cy="668125"/>
            <a:chOff x="3480330" y="1916832"/>
            <a:chExt cx="3264722" cy="668125"/>
          </a:xfrm>
        </p:grpSpPr>
        <p:cxnSp>
          <p:nvCxnSpPr>
            <p:cNvPr id="10" name="Straight Arrow Connector 9"/>
            <p:cNvCxnSpPr>
              <a:stCxn id="11" idx="1"/>
            </p:cNvCxnSpPr>
            <p:nvPr/>
          </p:nvCxnSpPr>
          <p:spPr>
            <a:xfrm flipH="1">
              <a:off x="3480330" y="2116887"/>
              <a:ext cx="1339415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819745" y="1916832"/>
              <a:ext cx="19253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2-tuple as argument</a:t>
              </a:r>
              <a:endParaRPr lang="nl-BE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3565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Python I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Running Python from the command line</a:t>
            </a:r>
          </a:p>
          <a:p>
            <a:pPr lvl="1"/>
            <a:r>
              <a:rPr lang="en-US" dirty="0" smtClean="0"/>
              <a:t>goals: run Python scripts in a shell</a:t>
            </a:r>
          </a:p>
          <a:p>
            <a:pPr lvl="1"/>
            <a:r>
              <a:rPr lang="en-US" dirty="0" smtClean="0"/>
              <a:t>prerequisites: none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Python fundamentals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Anaconda</a:t>
            </a:r>
            <a:endParaRPr lang="en-US" dirty="0" smtClean="0"/>
          </a:p>
          <a:p>
            <a:r>
              <a:rPr lang="en-US" dirty="0" smtClean="0"/>
              <a:t>Interactive Python</a:t>
            </a:r>
          </a:p>
          <a:p>
            <a:pPr lvl="1"/>
            <a:r>
              <a:rPr lang="en-US" dirty="0" smtClean="0"/>
              <a:t>goals: using Python for explorative programming</a:t>
            </a:r>
          </a:p>
          <a:p>
            <a:pPr lvl="1"/>
            <a:r>
              <a:rPr lang="en-US" dirty="0" smtClean="0"/>
              <a:t>prerequisites: none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4" action="ppaction://hlinksldjump"/>
              </a:rPr>
              <a:t>python interpreter/</a:t>
            </a:r>
            <a:r>
              <a:rPr lang="en-US" dirty="0" err="1" smtClean="0">
                <a:hlinkClick r:id="rId4" action="ppaction://hlinksldjump"/>
              </a:rPr>
              <a:t>iPython</a:t>
            </a:r>
            <a:r>
              <a:rPr lang="en-US" dirty="0" smtClean="0"/>
              <a:t>, </a:t>
            </a:r>
            <a:r>
              <a:rPr lang="en-US" dirty="0">
                <a:hlinkClick r:id="rId3" action="ppaction://hlinksldjump"/>
              </a:rPr>
              <a:t>Anaconda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0012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object methods I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5561138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float(y)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distance(self, p):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)**2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compute distance between p and q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(q))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206429" y="3789040"/>
            <a:ext cx="2470027" cy="1384995"/>
            <a:chOff x="7890626" y="3060249"/>
            <a:chExt cx="2470027" cy="1384995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28283" y="3060249"/>
              <a:ext cx="2332370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object method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</a:t>
              </a:r>
              <a:br>
                <a:rPr lang="en-US" sz="2800" dirty="0" smtClean="0"/>
              </a:br>
              <a:r>
                <a:rPr lang="en-US" sz="2800" dirty="0" smtClean="0"/>
                <a:t>as argument</a:t>
              </a:r>
              <a:endParaRPr lang="en-US" sz="32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30973" y="6021288"/>
            <a:ext cx="770146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/>
              <a:t>, 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q</a:t>
            </a:r>
            <a:r>
              <a:rPr lang="en-US" sz="2000" dirty="0" smtClean="0"/>
              <a:t> as argument</a:t>
            </a:r>
            <a:endParaRPr lang="nl-BE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2324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object methods II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1556792"/>
            <a:ext cx="8594019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isclose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(self, p, q,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=1.0e-6):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a =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)/(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b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a*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 b,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else: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check whether r is on line defined by p and q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6021288"/>
            <a:ext cx="847090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r</a:t>
            </a:r>
            <a:r>
              <a:rPr lang="en-US" sz="2000" dirty="0" smtClean="0"/>
              <a:t>, 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>
                <a:cs typeface="Courier New" pitchFamily="49" charset="0"/>
              </a:rPr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 smtClean="0"/>
              <a:t> as argument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111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548529" y="1824771"/>
            <a:ext cx="2548759" cy="400110"/>
            <a:chOff x="3387395" y="1916832"/>
            <a:chExt cx="2548759" cy="400110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 flipV="1">
              <a:off x="3387395" y="1916832"/>
              <a:ext cx="1112597" cy="200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99992" y="1916832"/>
              <a:ext cx="143616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Python 3.5+</a:t>
              </a:r>
              <a:endParaRPr lang="nl-BE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67098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</a:t>
            </a:r>
          </a:p>
          <a:p>
            <a:pPr lvl="1"/>
            <a:r>
              <a:rPr lang="en-US" dirty="0" smtClean="0"/>
              <a:t>retrieve information on object</a:t>
            </a:r>
          </a:p>
          <a:p>
            <a:pPr lvl="1"/>
            <a:r>
              <a:rPr lang="en-US" dirty="0" smtClean="0"/>
              <a:t>modify or manipulate object</a:t>
            </a:r>
          </a:p>
          <a:p>
            <a:pPr lvl="1"/>
            <a:r>
              <a:rPr lang="en-US" dirty="0" smtClean="0"/>
              <a:t>derive information from object with respect to other objects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5157192"/>
            <a:ext cx="671914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what objects can do, or can be done with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25574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Static methods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6526146" cy="36933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r in points: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return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True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check whether p, q, r, v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are on a line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Point.all_on_line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(p, q, r, v, w):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05946" y="5601434"/>
            <a:ext cx="58147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</a:t>
            </a:r>
            <a:r>
              <a:rPr lang="en-US" sz="2000" dirty="0" smtClean="0"/>
              <a:t>class</a:t>
            </a:r>
            <a:br>
              <a:rPr lang="en-US" sz="2000" dirty="0" smtClean="0"/>
            </a:br>
            <a:r>
              <a:rPr lang="en-US" sz="2000" dirty="0" smtClean="0"/>
              <a:t>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sz="2000" dirty="0" err="1" smtClean="0">
                <a:cs typeface="Courier New" pitchFamily="49" charset="0"/>
              </a:rPr>
              <a:t> as</a:t>
            </a:r>
            <a:r>
              <a:rPr lang="en-US" sz="2000" dirty="0" smtClean="0"/>
              <a:t> arguments, class ignored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724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length argument lists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Arbitrary positional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Arbitrary keyword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Available as dictionary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255961"/>
            <a:ext cx="445827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r in points: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491880" y="2204864"/>
            <a:ext cx="3277532" cy="648072"/>
            <a:chOff x="3491880" y="2204864"/>
            <a:chExt cx="3277532" cy="648072"/>
          </a:xfrm>
        </p:grpSpPr>
        <p:sp>
          <p:nvSpPr>
            <p:cNvPr id="5" name="Rectangle 4"/>
            <p:cNvSpPr/>
            <p:nvPr/>
          </p:nvSpPr>
          <p:spPr>
            <a:xfrm>
              <a:off x="3491880" y="2564904"/>
              <a:ext cx="100811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80112" y="2204864"/>
              <a:ext cx="1189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arguments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1"/>
              <a:endCxn id="5" idx="3"/>
            </p:cNvCxnSpPr>
            <p:nvPr/>
          </p:nvCxnSpPr>
          <p:spPr>
            <a:xfrm flipH="1">
              <a:off x="4499992" y="2389530"/>
              <a:ext cx="1080120" cy="319390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164563" y="2852936"/>
            <a:ext cx="5003993" cy="1377444"/>
            <a:chOff x="2012163" y="1196752"/>
            <a:chExt cx="5003993" cy="1377444"/>
          </a:xfrm>
        </p:grpSpPr>
        <p:sp>
          <p:nvSpPr>
            <p:cNvPr id="11" name="Rectangle 10"/>
            <p:cNvSpPr/>
            <p:nvPr/>
          </p:nvSpPr>
          <p:spPr>
            <a:xfrm>
              <a:off x="2012163" y="1196752"/>
              <a:ext cx="93610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211688" y="2204864"/>
              <a:ext cx="1804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available as tuple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12" idx="1"/>
              <a:endCxn id="11" idx="3"/>
            </p:cNvCxnSpPr>
            <p:nvPr/>
          </p:nvCxnSpPr>
          <p:spPr>
            <a:xfrm flipH="1" flipV="1">
              <a:off x="2948267" y="1340768"/>
              <a:ext cx="2263421" cy="104876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956903" y="5949280"/>
            <a:ext cx="750352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not specific to object oriented programming</a:t>
            </a:r>
            <a:endParaRPr lang="nl-BE" sz="2800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2268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elegant solution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Semantics: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for all elements in points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More elegant: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all(…)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Similar: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any(…)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2420888"/>
            <a:ext cx="6664004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r in points: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91680" y="4665910"/>
            <a:ext cx="666400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for r in points)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3137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interlude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attributes/methods does a class have?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06728" y="2276872"/>
            <a:ext cx="7353295" cy="31393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from point import Point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 = Point(3.7, 5.1)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(p)</a:t>
            </a:r>
            <a:b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['__class__',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delattr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'__doc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format__',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getattribute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'__hash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'__module__', '__new__', '__reduce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reduce_ex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repr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setattr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subclasshook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weakref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err="1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576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Class can extend other class</a:t>
            </a:r>
          </a:p>
          <a:p>
            <a:r>
              <a:rPr lang="en-US" dirty="0"/>
              <a:t>Make classes inherit from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/>
              <a:t>, ensure they can be extended later: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class Point(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endParaRPr lang="en-US" dirty="0"/>
          </a:p>
          <a:p>
            <a:r>
              <a:rPr lang="en-US" dirty="0" smtClean="0"/>
              <a:t>New class inherits attributes &amp; methods from parent class</a:t>
            </a:r>
          </a:p>
          <a:p>
            <a:r>
              <a:rPr lang="en-US" dirty="0" smtClean="0"/>
              <a:t>New class can implement new methods, define new attributes</a:t>
            </a:r>
          </a:p>
          <a:p>
            <a:r>
              <a:rPr lang="en-US" dirty="0" smtClean="0"/>
              <a:t>New method can override methods of parent class</a:t>
            </a:r>
          </a:p>
          <a:p>
            <a:r>
              <a:rPr lang="en-US" dirty="0" smtClean="0"/>
              <a:t>New class can inherit from multiple parent classes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9748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Points with mass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230738" y="1556792"/>
            <a:ext cx="4871847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super().__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mass(self):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'{0}: {1}'.format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super().__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__(),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804248" y="1772816"/>
            <a:ext cx="1970057" cy="1384995"/>
            <a:chOff x="7937245" y="3320988"/>
            <a:chExt cx="1970057" cy="1384995"/>
          </a:xfrm>
        </p:grpSpPr>
        <p:sp>
          <p:nvSpPr>
            <p:cNvPr id="9" name="Right Brace 8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40381" y="3320988"/>
              <a:ext cx="1866921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constructor</a:t>
              </a:r>
              <a:br>
                <a:rPr lang="en-US" sz="2800" dirty="0" smtClean="0"/>
              </a:br>
              <a:r>
                <a:rPr lang="en-US" sz="2800" dirty="0" smtClean="0"/>
                <a:t>of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overridden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04248" y="4221088"/>
            <a:ext cx="2164598" cy="1384995"/>
            <a:chOff x="7937245" y="3320988"/>
            <a:chExt cx="2164598" cy="1384995"/>
          </a:xfrm>
        </p:grpSpPr>
        <p:sp>
          <p:nvSpPr>
            <p:cNvPr id="12" name="Right Brace 11"/>
            <p:cNvSpPr/>
            <p:nvPr/>
          </p:nvSpPr>
          <p:spPr>
            <a:xfrm>
              <a:off x="7937245" y="3465005"/>
              <a:ext cx="81760" cy="10801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40381" y="3320988"/>
              <a:ext cx="2061462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US" sz="2800" dirty="0" smtClean="0"/>
                <a:t> method</a:t>
              </a:r>
              <a:br>
                <a:rPr lang="en-US" sz="2800" dirty="0" smtClean="0"/>
              </a:br>
              <a:r>
                <a:rPr lang="en-US" sz="2800" dirty="0" smtClean="0"/>
                <a:t>of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overridden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804248" y="3196132"/>
            <a:ext cx="1906707" cy="970951"/>
            <a:chOff x="7937245" y="3609019"/>
            <a:chExt cx="1906707" cy="970951"/>
          </a:xfrm>
        </p:grpSpPr>
        <p:sp>
          <p:nvSpPr>
            <p:cNvPr id="15" name="Right Brace 14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40381" y="3625863"/>
              <a:ext cx="180357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new object</a:t>
              </a:r>
              <a:br>
                <a:rPr lang="en-US" sz="2800" dirty="0" smtClean="0"/>
              </a:br>
              <a:r>
                <a:rPr lang="en-US" sz="2800" dirty="0" smtClean="0"/>
                <a:t>method</a:t>
              </a:r>
              <a:endParaRPr lang="en-US" sz="320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37549" y="5817458"/>
            <a:ext cx="772288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 smtClean="0"/>
              <a:t> objects have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 smtClean="0"/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 smtClean="0"/>
              <a:t> methods as well</a:t>
            </a:r>
          </a:p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 smtClean="0"/>
              <a:t> class has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 smtClean="0"/>
              <a:t> methods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1304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classes &amp; derivation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30738" y="2383720"/>
            <a:ext cx="473398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987824" y="1752763"/>
            <a:ext cx="5861109" cy="668125"/>
            <a:chOff x="3419872" y="1916832"/>
            <a:chExt cx="5861109" cy="668125"/>
          </a:xfrm>
        </p:grpSpPr>
        <p:cxnSp>
          <p:nvCxnSpPr>
            <p:cNvPr id="5" name="Straight Arrow Connector 4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478098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 smtClean="0"/>
                <a:t> is base class for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779912" y="3429000"/>
            <a:ext cx="4152612" cy="1172145"/>
            <a:chOff x="4499992" y="1144797"/>
            <a:chExt cx="4152612" cy="1172145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H="1" flipV="1">
              <a:off x="4707632" y="1144797"/>
              <a:ext cx="1868666" cy="7720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499992" y="1916832"/>
              <a:ext cx="41526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first call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 smtClean="0"/>
                <a:t>'s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init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smtClean="0">
                  <a:cs typeface="Courier New" pitchFamily="49" charset="0"/>
                </a:rPr>
                <a:t> method</a:t>
              </a:r>
              <a:endParaRPr lang="nl-BE" sz="2000" dirty="0">
                <a:cs typeface="Courier New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139468" y="3861048"/>
            <a:ext cx="4086183" cy="1656184"/>
            <a:chOff x="4499992" y="660758"/>
            <a:chExt cx="4086183" cy="1656184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5641989" y="660758"/>
              <a:ext cx="901095" cy="12560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499992" y="1916832"/>
              <a:ext cx="4086183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do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 smtClean="0"/>
                <a:t>-specific initialization</a:t>
              </a:r>
              <a:endParaRPr lang="nl-BE" sz="2000" dirty="0"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912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Python </a:t>
            </a:r>
            <a:r>
              <a:rPr lang="en-US" dirty="0" smtClean="0"/>
              <a:t>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Managing Python environment</a:t>
            </a:r>
          </a:p>
          <a:p>
            <a:pPr lvl="1"/>
            <a:r>
              <a:rPr lang="en-US" dirty="0" smtClean="0"/>
              <a:t>goals: installing, updating packages, creating &amp; sharing environments</a:t>
            </a:r>
          </a:p>
          <a:p>
            <a:pPr lvl="1"/>
            <a:r>
              <a:rPr lang="en-US" dirty="0" smtClean="0"/>
              <a:t>prerequisites: none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conda</a:t>
            </a:r>
            <a:r>
              <a:rPr lang="en-US" dirty="0" smtClean="0"/>
              <a:t> (Linux &amp; </a:t>
            </a:r>
            <a:r>
              <a:rPr lang="en-US" dirty="0" err="1" smtClean="0"/>
              <a:t>MacOS</a:t>
            </a:r>
            <a:r>
              <a:rPr lang="en-US" dirty="0" smtClean="0"/>
              <a:t> X)</a:t>
            </a:r>
          </a:p>
          <a:p>
            <a:r>
              <a:rPr lang="en-US" dirty="0" smtClean="0">
                <a:hlinkClick r:id="rId3" action="ppaction://hlinksldjump"/>
              </a:rPr>
              <a:t>Recommended software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038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with mass is still Point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646688" y="2178730"/>
            <a:ext cx="3906839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4, 1)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q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Point(-2, 5)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(q))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995936" y="1700808"/>
            <a:ext cx="4376535" cy="707886"/>
            <a:chOff x="3419872" y="1916832"/>
            <a:chExt cx="4376535" cy="707886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270775"/>
              <a:ext cx="1080120" cy="3141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32964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 p</a:t>
              </a:r>
              <a:r>
                <a:rPr lang="en-US" sz="2000" dirty="0" smtClean="0"/>
                <a:t> at 3, 4</a:t>
              </a:r>
              <a:br>
                <a:rPr lang="en-US" sz="2000" dirty="0" smtClean="0"/>
              </a:br>
              <a:r>
                <a:rPr lang="en-US" sz="2000" dirty="0" smtClean="0"/>
                <a:t>and mass 1</a:t>
              </a:r>
              <a:endParaRPr lang="nl-BE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563888" y="2524834"/>
            <a:ext cx="4104456" cy="400110"/>
            <a:chOff x="3563888" y="1907206"/>
            <a:chExt cx="4104456" cy="400110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563888" y="2107261"/>
              <a:ext cx="1269706" cy="1576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833594" y="1907206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 smtClean="0"/>
                <a:t> at -2, 5</a:t>
              </a:r>
              <a:endParaRPr lang="nl-BE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779912" y="3717033"/>
            <a:ext cx="4927577" cy="720079"/>
            <a:chOff x="3851920" y="2421716"/>
            <a:chExt cx="4927577" cy="720079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 flipV="1">
              <a:off x="3851920" y="2421716"/>
              <a:ext cx="648072" cy="5200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2741685"/>
              <a:ext cx="42795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 smtClean="0"/>
                <a:t> is a Point, so has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distance</a:t>
              </a:r>
              <a:r>
                <a:rPr lang="en-US" sz="2000" dirty="0" smtClean="0"/>
                <a:t> method</a:t>
              </a:r>
              <a:endParaRPr lang="nl-BE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7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point_driver.py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3.0 4.0 1.0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5.09902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6265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attributes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6801862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1.0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y, mass=None):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super().__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if mass: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float(mass)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set_default_mass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928991" y="4590256"/>
            <a:ext cx="2713811" cy="1200329"/>
            <a:chOff x="7911408" y="2970076"/>
            <a:chExt cx="2713811" cy="1200329"/>
          </a:xfrm>
        </p:grpSpPr>
        <p:sp>
          <p:nvSpPr>
            <p:cNvPr id="14" name="Right Brace 13"/>
            <p:cNvSpPr/>
            <p:nvPr/>
          </p:nvSpPr>
          <p:spPr>
            <a:xfrm>
              <a:off x="7911408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228409" y="2970076"/>
              <a:ext cx="2396810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setter for class'</a:t>
              </a:r>
              <a:br>
                <a:rPr lang="en-US" sz="2400" dirty="0" smtClean="0"/>
              </a:b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defaut_mass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en-US" sz="24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2400" dirty="0" smtClean="0"/>
                <a:t>attribute</a:t>
              </a:r>
              <a:endParaRPr lang="en-US" sz="28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966424" y="1842868"/>
            <a:ext cx="2816210" cy="830997"/>
            <a:chOff x="7793229" y="3675218"/>
            <a:chExt cx="2816210" cy="830997"/>
          </a:xfrm>
        </p:grpSpPr>
        <p:sp>
          <p:nvSpPr>
            <p:cNvPr id="17" name="Right Brace 16"/>
            <p:cNvSpPr/>
            <p:nvPr/>
          </p:nvSpPr>
          <p:spPr>
            <a:xfrm>
              <a:off x="7793229" y="3897051"/>
              <a:ext cx="81760" cy="387333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28283" y="3675218"/>
              <a:ext cx="2581156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class variable</a:t>
              </a:r>
              <a:br>
                <a:rPr lang="en-US" sz="2400" dirty="0" smtClean="0"/>
              </a:b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default_mass</a:t>
              </a:r>
              <a:endParaRPr lang="en-US" sz="28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182481" y="5910371"/>
            <a:ext cx="3749559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Determine state of class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7415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those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Object methods</a:t>
            </a:r>
          </a:p>
          <a:p>
            <a:pPr lvl="1"/>
            <a:r>
              <a:rPr lang="en-US" dirty="0" smtClean="0"/>
              <a:t>work on individual objects</a:t>
            </a:r>
          </a:p>
          <a:p>
            <a:pPr lvl="1"/>
            <a:r>
              <a:rPr lang="en-US" dirty="0" smtClean="0"/>
              <a:t>take object as first argument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smtClean="0"/>
              <a:t>)</a:t>
            </a:r>
          </a:p>
          <a:p>
            <a:r>
              <a:rPr lang="en-US" dirty="0" smtClean="0"/>
              <a:t>Class methods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take class as first argument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ignores object or class it is called 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8646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Files:</a:t>
            </a:r>
            <a:br>
              <a:rPr lang="en-US" dirty="0" smtClean="0"/>
            </a:br>
            <a:r>
              <a:rPr lang="en-US" dirty="0" smtClean="0"/>
              <a:t>I/O and data formats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github.com/gjbex/training-material/tree/master/Python/DataFormats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github.com/gjbex/training-material/tree/master/Python/XmlGenerator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105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from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6895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Reading from text files, line by line</a:t>
            </a:r>
          </a:p>
          <a:p>
            <a:pPr lvl="1"/>
            <a:r>
              <a:rPr lang="en-US" dirty="0" smtClean="0"/>
              <a:t>E.g., read file line by line, convert to uppercase, and print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Reading from a binary file, value by value</a:t>
            </a:r>
          </a:p>
          <a:p>
            <a:pPr lvl="1"/>
            <a:r>
              <a:rPr lang="en-US" dirty="0" smtClean="0"/>
              <a:t>E.g., read doubles (8 bytes) and print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852936"/>
            <a:ext cx="599123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'r'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   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0091" y="4904000"/>
            <a:ext cx="652614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unpack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4      while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5          print(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unpack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)[0])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6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54202" y="4653136"/>
            <a:ext cx="2138278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 portable!!!:</a:t>
            </a:r>
            <a:br>
              <a:rPr lang="en-US" sz="2000" dirty="0" smtClean="0"/>
            </a:br>
            <a:r>
              <a:rPr lang="en-US" sz="2000" dirty="0" smtClean="0"/>
              <a:t>  data type size?</a:t>
            </a:r>
            <a:br>
              <a:rPr lang="en-US" sz="2000" dirty="0" smtClean="0"/>
            </a:br>
            <a:r>
              <a:rPr lang="en-US" sz="2000" dirty="0" smtClean="0"/>
              <a:t>  Encoding?</a:t>
            </a:r>
            <a:br>
              <a:rPr lang="en-US" sz="2000" dirty="0" smtClean="0"/>
            </a:br>
            <a:r>
              <a:rPr lang="en-US" sz="2000" dirty="0" smtClean="0"/>
              <a:t>  little </a:t>
            </a:r>
            <a:r>
              <a:rPr lang="en-US" sz="2000" dirty="0"/>
              <a:t>/</a:t>
            </a:r>
            <a:r>
              <a:rPr lang="en-US" sz="2000" dirty="0" smtClean="0"/>
              <a:t>big endian?</a:t>
            </a:r>
            <a:endParaRPr lang="en-US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124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5897429" y="3429000"/>
            <a:ext cx="2995051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with …</a:t>
            </a:r>
            <a:r>
              <a:rPr lang="en-US" sz="2000" dirty="0" smtClean="0"/>
              <a:t>: context manager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2974233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  <p:bldP spid="6" grpId="0" animBg="1"/>
      <p:bldP spid="8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&amp; data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Standard library (Python 3.x)</a:t>
            </a:r>
          </a:p>
          <a:p>
            <a:pPr lvl="1"/>
            <a:r>
              <a:rPr lang="en-US" dirty="0" smtClean="0"/>
              <a:t>Comma separated value files: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csv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Configuration files: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ConfigParser</a:t>
            </a:r>
            <a:endParaRPr lang="en-US" dirty="0" smtClean="0"/>
          </a:p>
          <a:p>
            <a:pPr lvl="1"/>
            <a:r>
              <a:rPr lang="en-US" dirty="0" smtClean="0"/>
              <a:t>Semi-structured data: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htmllib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sgmllib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xml</a:t>
            </a:r>
          </a:p>
          <a:p>
            <a:r>
              <a:rPr lang="en-US" dirty="0" smtClean="0"/>
              <a:t>Non-standard libraries</a:t>
            </a:r>
          </a:p>
          <a:p>
            <a:pPr lvl="1"/>
            <a:r>
              <a:rPr lang="en-US" dirty="0" smtClean="0"/>
              <a:t>Images: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</a:p>
          <a:p>
            <a:pPr lvl="1"/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endParaRPr lang="en-US" dirty="0" smtClean="0"/>
          </a:p>
          <a:p>
            <a:pPr lvl="1"/>
            <a:r>
              <a:rPr lang="en-US" dirty="0" smtClean="0"/>
              <a:t>pandas</a:t>
            </a:r>
          </a:p>
          <a:p>
            <a:pPr lvl="1"/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52120" y="4725144"/>
            <a:ext cx="296645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the "batteries"</a:t>
            </a:r>
            <a:br>
              <a:rPr lang="en-US" sz="2800" dirty="0" smtClean="0"/>
            </a:br>
            <a:r>
              <a:rPr lang="en-US" sz="2800" dirty="0" smtClean="0"/>
              <a:t>that are included!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399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CSV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4907" y="1711742"/>
            <a:ext cx="8701421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0  from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import Sniffer,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DictReader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open(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dialect =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Sniffer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().sniff(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csv_file.read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(1024))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csv_file.seek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4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= 0.0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DictReader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fieldnames=None,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6                  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restkey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='rest',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restval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=None,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7                   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dialect=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dialect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8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 row in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9          print('{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name} --- {weight}'.format(name=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row['name']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                           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weight=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']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11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+=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row['weight']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      print('sum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{0}'.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format(sum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548056" y="980728"/>
            <a:ext cx="2344424" cy="1215911"/>
            <a:chOff x="2195736" y="3861048"/>
            <a:chExt cx="2344424" cy="1215911"/>
          </a:xfrm>
        </p:grpSpPr>
        <p:sp>
          <p:nvSpPr>
            <p:cNvPr id="7" name="TextBox 6"/>
            <p:cNvSpPr txBox="1"/>
            <p:nvPr/>
          </p:nvSpPr>
          <p:spPr>
            <a:xfrm>
              <a:off x="2195736" y="3861048"/>
              <a:ext cx="23444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Let Sniffer figure out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CSV dialect (e.g., Excel)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2195736" y="4528279"/>
              <a:ext cx="1172212" cy="54868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399266" y="3350508"/>
            <a:ext cx="2684902" cy="2518539"/>
            <a:chOff x="4231522" y="2278613"/>
            <a:chExt cx="2684902" cy="2518539"/>
          </a:xfrm>
        </p:grpSpPr>
        <p:sp>
          <p:nvSpPr>
            <p:cNvPr id="13" name="TextBox 12"/>
            <p:cNvSpPr txBox="1"/>
            <p:nvPr/>
          </p:nvSpPr>
          <p:spPr>
            <a:xfrm>
              <a:off x="4231522" y="4150821"/>
              <a:ext cx="26849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0070C0"/>
                  </a:solidFill>
                </a:rPr>
                <a:t>DictReader</a:t>
              </a:r>
              <a:r>
                <a:rPr lang="en-US" dirty="0" smtClean="0">
                  <a:solidFill>
                    <a:srgbClr val="0070C0"/>
                  </a:solidFill>
                </a:rPr>
                <a:t> uses first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row to deduce field names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4684176" y="2278613"/>
              <a:ext cx="889797" cy="187220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6116008" y="4574644"/>
            <a:ext cx="2285049" cy="1510427"/>
            <a:chOff x="2195736" y="2996952"/>
            <a:chExt cx="2285049" cy="1510427"/>
          </a:xfrm>
        </p:grpSpPr>
        <p:sp>
          <p:nvSpPr>
            <p:cNvPr id="18" name="TextBox 17"/>
            <p:cNvSpPr txBox="1"/>
            <p:nvPr/>
          </p:nvSpPr>
          <p:spPr>
            <a:xfrm>
              <a:off x="2195736" y="3861048"/>
              <a:ext cx="22850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Access fields by name,</a:t>
              </a:r>
              <a:br>
                <a:rPr lang="en-US" dirty="0" smtClean="0">
                  <a:solidFill>
                    <a:srgbClr val="00B050"/>
                  </a:solidFill>
                </a:rPr>
              </a:br>
              <a:r>
                <a:rPr lang="en-US" dirty="0" smtClean="0">
                  <a:solidFill>
                    <a:srgbClr val="00B050"/>
                  </a:solidFill>
                </a:rPr>
                <a:t>thanks to </a:t>
              </a:r>
              <a:r>
                <a:rPr lang="en-US" dirty="0" err="1" smtClean="0">
                  <a:solidFill>
                    <a:srgbClr val="00B050"/>
                  </a:solidFill>
                </a:rPr>
                <a:t>DictReader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V="1">
              <a:off x="3131840" y="2996952"/>
              <a:ext cx="360040" cy="86409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51520" y="4653136"/>
            <a:ext cx="5677708" cy="1829817"/>
            <a:chOff x="395536" y="4725144"/>
            <a:chExt cx="5677708" cy="1829817"/>
          </a:xfrm>
        </p:grpSpPr>
        <p:sp>
          <p:nvSpPr>
            <p:cNvPr id="22" name="TextBox 21"/>
            <p:cNvSpPr txBox="1"/>
            <p:nvPr/>
          </p:nvSpPr>
          <p:spPr>
            <a:xfrm>
              <a:off x="395536" y="6093296"/>
              <a:ext cx="5677708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Drawback: you still need to know field types</a:t>
              </a:r>
              <a:endParaRPr lang="en-US" sz="2400" dirty="0"/>
            </a:p>
          </p:txBody>
        </p:sp>
        <p:cxnSp>
          <p:nvCxnSpPr>
            <p:cNvPr id="25" name="Straight Arrow Connector 24"/>
            <p:cNvCxnSpPr>
              <a:stCxn id="22" idx="0"/>
            </p:cNvCxnSpPr>
            <p:nvPr/>
          </p:nvCxnSpPr>
          <p:spPr>
            <a:xfrm flipH="1" flipV="1">
              <a:off x="3059832" y="4725144"/>
              <a:ext cx="174558" cy="13681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858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92514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Writing to text files</a:t>
            </a:r>
          </a:p>
          <a:p>
            <a:pPr lvl="1"/>
            <a:r>
              <a:rPr lang="en-US" dirty="0" smtClean="0"/>
              <a:t>E.g., compute squares and write to file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Append to text files</a:t>
            </a:r>
          </a:p>
          <a:p>
            <a:pPr lvl="1"/>
            <a:r>
              <a:rPr lang="en-US" dirty="0" smtClean="0"/>
              <a:t>E.g., add some more squares to same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Writing binary files: don't go there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577678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'w'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range(0, 10):</a:t>
            </a:r>
          </a:p>
          <a:p>
            <a:pPr marL="342900" indent="-342900">
              <a:buAutoNum type="arabicPlain" startAt="3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4593902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'a'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range(10, 20):</a:t>
            </a:r>
          </a:p>
          <a:p>
            <a:pPr marL="342900" indent="-342900">
              <a:buAutoNum type="arabicPlain" startAt="3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892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7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XML output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268760"/>
            <a:ext cx="8064896" cy="535531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&lt;?xml version="1.0" ?&gt;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&lt;blocks&gt;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&lt;block name="block_01"&gt;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1.1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&lt;block name="block_02"&gt;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0.2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1.2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&lt;/blocks&gt;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651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creating XML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1412776"/>
            <a:ext cx="8064896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1   from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xml.dom.minidom import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Document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2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  nr_blocks = 2</a:t>
            </a:r>
            <a:br>
              <a:rPr lang="pt-BR" dirty="0" smtClean="0">
                <a:latin typeface="Courier New" pitchFamily="49" charset="0"/>
                <a:cs typeface="Courier New" pitchFamily="49" charset="0"/>
              </a:rPr>
            </a:br>
            <a:r>
              <a:rPr lang="pt-BR" dirty="0" smtClean="0">
                <a:latin typeface="Courier New" pitchFamily="49" charset="0"/>
                <a:cs typeface="Courier New" pitchFamily="49" charset="0"/>
              </a:rPr>
              <a:t> 3   nr_items = 2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doc = Document()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blocks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('blocks')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doc.appendChild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(blocks)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7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range(1,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nr_blocks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+ 1):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('block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9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'block_{0:02d}'.format(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block.setAttribute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('name',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11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blocks.appendChild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(block)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12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13           item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('item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14           text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'{0}.{1}'.format(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15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doc.createTextNode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(text)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16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item.appendChild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17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block.appendChild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(item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18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doc.toprettyxml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(indent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649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Python programming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Core Python programming</a:t>
            </a:r>
          </a:p>
          <a:p>
            <a:pPr lvl="1"/>
            <a:r>
              <a:rPr lang="en-US" dirty="0" smtClean="0"/>
              <a:t>goals: Python syntax &amp; semantics, control flow, data types, functions</a:t>
            </a:r>
          </a:p>
          <a:p>
            <a:pPr lvl="1"/>
            <a:r>
              <a:rPr lang="en-US" dirty="0" smtClean="0"/>
              <a:t>prerequisites: experience in some programming language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data types &amp; statements</a:t>
            </a:r>
            <a:r>
              <a:rPr lang="en-US" dirty="0" smtClean="0"/>
              <a:t>,  </a:t>
            </a:r>
            <a:r>
              <a:rPr lang="en-US" dirty="0" smtClean="0">
                <a:hlinkClick r:id="rId3" action="ppaction://hlinksldjump"/>
              </a:rPr>
              <a:t>standard I/O &amp; command line arguments</a:t>
            </a:r>
            <a:r>
              <a:rPr lang="en-US" dirty="0" smtClean="0"/>
              <a:t>, </a:t>
            </a:r>
            <a:r>
              <a:rPr lang="en-US" dirty="0" smtClean="0">
                <a:hlinkClick r:id="rId4" action="ppaction://hlinksldjump"/>
              </a:rPr>
              <a:t>additional datatype</a:t>
            </a:r>
            <a:r>
              <a:rPr lang="en-US" dirty="0" smtClean="0">
                <a:hlinkClick r:id="rId5" action="ppaction://hlinksldjump"/>
              </a:rPr>
              <a:t>s, file I/O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6266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Errors:</a:t>
            </a:r>
            <a:br>
              <a:rPr lang="en-US" dirty="0" smtClean="0"/>
            </a:br>
            <a:r>
              <a:rPr lang="en-US" dirty="0" smtClean="0"/>
              <a:t>dealing with exceptions</a:t>
            </a:r>
            <a:endParaRPr lang="nl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github.com/gjbex/training-material/tree/master/Python/CodeTesting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817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408708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91877" y="3861048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"./quote.0.py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13, in &lt;module&gt;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6, in main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list index out of range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75656" y="6135687"/>
            <a:ext cx="63725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Either check length of </a:t>
            </a:r>
            <a:r>
              <a:rPr lang="en-US" sz="2400" dirty="0" err="1" smtClean="0"/>
              <a:t>sys.argv</a:t>
            </a:r>
            <a:r>
              <a:rPr lang="en-US" sz="2400" dirty="0" smtClean="0"/>
              <a:t>, or deal with error!</a:t>
            </a:r>
            <a:endParaRPr lang="nl-BE" sz="2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4869160"/>
            <a:ext cx="3680517" cy="1023213"/>
            <a:chOff x="323528" y="4869160"/>
            <a:chExt cx="3680517" cy="1023213"/>
          </a:xfrm>
        </p:grpSpPr>
        <p:sp>
          <p:nvSpPr>
            <p:cNvPr id="9" name="Rounded Rectangle 8"/>
            <p:cNvSpPr/>
            <p:nvPr/>
          </p:nvSpPr>
          <p:spPr>
            <a:xfrm>
              <a:off x="2491877" y="5517232"/>
              <a:ext cx="1512168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3528" y="486916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exception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thrown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0" idx="3"/>
              <a:endCxn id="9" idx="1"/>
            </p:cNvCxnSpPr>
            <p:nvPr/>
          </p:nvCxnSpPr>
          <p:spPr>
            <a:xfrm>
              <a:off x="1724745" y="5284659"/>
              <a:ext cx="767132" cy="42014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4315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Playing catch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408708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try: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('### error: no 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file\n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5147900"/>
            <a:ext cx="349326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python quote.py</a:t>
            </a:r>
            <a:b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### error: no input file</a:t>
            </a:r>
            <a:endParaRPr lang="en-US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084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trouble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628800"/>
            <a:ext cx="7215437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17, in &lt;module&gt;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11, in main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Errno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2] No such file or directory: '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37974" y="3310799"/>
            <a:ext cx="1513746" cy="1933114"/>
            <a:chOff x="1493428" y="4601763"/>
            <a:chExt cx="1513746" cy="1933114"/>
          </a:xfrm>
        </p:grpSpPr>
        <p:sp>
          <p:nvSpPr>
            <p:cNvPr id="5" name="Rounded Rectangle 4"/>
            <p:cNvSpPr/>
            <p:nvPr/>
          </p:nvSpPr>
          <p:spPr>
            <a:xfrm>
              <a:off x="2007171" y="4601763"/>
              <a:ext cx="1000003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493428" y="570388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exception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thrown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0"/>
              <a:endCxn id="5" idx="2"/>
            </p:cNvCxnSpPr>
            <p:nvPr/>
          </p:nvCxnSpPr>
          <p:spPr>
            <a:xfrm flipV="1">
              <a:off x="2194037" y="4976904"/>
              <a:ext cx="313136" cy="72697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265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Catching more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9121" y="1408708"/>
            <a:ext cx="8856984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try: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except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('### error: no 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file\n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as 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"### I/O error on '{0}': {1}".format(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e.filename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e.strerror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173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handled!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Now all exceptions are handled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 that code size increased from 5 to 16 lines</a:t>
            </a:r>
          </a:p>
          <a:p>
            <a:pPr lvl="1"/>
            <a:r>
              <a:rPr lang="en-US" dirty="0" smtClean="0"/>
              <a:t>Handling errors takes effort</a:t>
            </a:r>
          </a:p>
          <a:p>
            <a:pPr lvl="1"/>
            <a:r>
              <a:rPr lang="en-US" dirty="0" smtClean="0"/>
              <a:t>Worthwhile if others are using your software!</a:t>
            </a:r>
          </a:p>
          <a:p>
            <a:r>
              <a:rPr lang="en-US" dirty="0" smtClean="0"/>
              <a:t>One can create own exceptions, derive class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Exception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2350621"/>
            <a:ext cx="693972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### I/O error on '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': No such file or directory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0475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sz="1800" dirty="0" smtClean="0">
                <a:hlinkClick r:id="rId2"/>
              </a:rPr>
              <a:t>https://github.com/gjbex/training-material/tree/master/Python/Unittest</a:t>
            </a:r>
            <a:r>
              <a:rPr lang="nl-BE" sz="1800" dirty="0" smtClean="0"/>
              <a:t> </a:t>
            </a:r>
            <a:endParaRPr lang="nl-BE" dirty="0" smtClean="0"/>
          </a:p>
          <a:p>
            <a:r>
              <a:rPr lang="nl-BE" sz="1800" dirty="0">
                <a:hlinkClick r:id="rId3"/>
              </a:rPr>
              <a:t>https://</a:t>
            </a:r>
            <a:r>
              <a:rPr lang="nl-BE" sz="1800" dirty="0" smtClean="0">
                <a:hlinkClick r:id="rId3"/>
              </a:rPr>
              <a:t>github.com/gjbex/training-material/tree/master/Python/PyParsing</a:t>
            </a:r>
            <a:r>
              <a:rPr lang="nl-BE" sz="1800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0694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Key concepts</a:t>
            </a:r>
          </a:p>
          <a:p>
            <a:pPr lvl="1"/>
            <a:r>
              <a:rPr lang="en-US" dirty="0" smtClean="0"/>
              <a:t>Implementation tested through API</a:t>
            </a:r>
          </a:p>
          <a:p>
            <a:pPr lvl="1"/>
            <a:r>
              <a:rPr lang="en-US" dirty="0" smtClean="0"/>
              <a:t>Testing should be easy</a:t>
            </a:r>
          </a:p>
          <a:p>
            <a:pPr lvl="1"/>
            <a:r>
              <a:rPr lang="en-US" dirty="0" smtClean="0"/>
              <a:t>Tests are independent of one another</a:t>
            </a:r>
          </a:p>
          <a:p>
            <a:r>
              <a:rPr lang="en-US" dirty="0" smtClean="0"/>
              <a:t>Find problems early/fast</a:t>
            </a:r>
          </a:p>
          <a:p>
            <a:r>
              <a:rPr lang="en-US" dirty="0" smtClean="0"/>
              <a:t>Facilitates change</a:t>
            </a:r>
          </a:p>
          <a:p>
            <a:pPr lvl="1"/>
            <a:r>
              <a:rPr lang="en-US" dirty="0" smtClean="0"/>
              <a:t>Make small change, run tests</a:t>
            </a:r>
          </a:p>
          <a:p>
            <a:r>
              <a:rPr lang="en-US" dirty="0" smtClean="0"/>
              <a:t>TDD: Test Driven Development</a:t>
            </a:r>
          </a:p>
          <a:p>
            <a:pPr lvl="1"/>
            <a:r>
              <a:rPr lang="en-US" dirty="0" smtClean="0"/>
              <a:t>Write tests first, then implement</a:t>
            </a:r>
          </a:p>
          <a:p>
            <a:r>
              <a:rPr lang="en-US" dirty="0" smtClean="0"/>
              <a:t>Programming framework, e.g., Python's </a:t>
            </a:r>
            <a:r>
              <a:rPr lang="en-US" dirty="0" err="1" smtClean="0"/>
              <a:t>unittest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69624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570407" y="3429000"/>
            <a:ext cx="5009705" cy="3139321"/>
            <a:chOff x="570407" y="3429000"/>
            <a:chExt cx="5009705" cy="3139321"/>
          </a:xfrm>
        </p:grpSpPr>
        <p:sp>
          <p:nvSpPr>
            <p:cNvPr id="4" name="TextBox 3"/>
            <p:cNvSpPr txBox="1"/>
            <p:nvPr/>
          </p:nvSpPr>
          <p:spPr>
            <a:xfrm>
              <a:off x="570407" y="3429000"/>
              <a:ext cx="5009705" cy="313932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func_lib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import fib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FibTest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unittest.TestCase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test_fib4(self):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'''test for fib(4)'''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self.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assertEqual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(3, fib(4))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unittest.main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55976" y="6278060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fib_test.py</a:t>
              </a:r>
              <a:endParaRPr lang="nl-BE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Subclass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unittest.TestCase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Methods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test_&lt;name&gt;</a:t>
            </a:r>
            <a:r>
              <a:rPr lang="en-US" dirty="0" smtClean="0"/>
              <a:t> are tests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en-US" dirty="0" smtClean="0"/>
              <a:t> provides driver for running tests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4411048" y="5651956"/>
            <a:ext cx="3185288" cy="369332"/>
            <a:chOff x="-1375906" y="3563724"/>
            <a:chExt cx="3185288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Expected result</a:t>
              </a:r>
              <a:endParaRPr lang="en-US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-1375906" y="3563724"/>
              <a:ext cx="15554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189628" y="3717032"/>
            <a:ext cx="1798181" cy="648072"/>
            <a:chOff x="-598197" y="3563724"/>
            <a:chExt cx="1798181" cy="64807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02047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 case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-598197" y="3748390"/>
              <a:ext cx="777709" cy="4634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4103161" y="4437112"/>
            <a:ext cx="3369941" cy="561548"/>
            <a:chOff x="-1680336" y="3563724"/>
            <a:chExt cx="3369941" cy="561548"/>
          </a:xfrm>
        </p:grpSpPr>
        <p:sp>
          <p:nvSpPr>
            <p:cNvPr id="14" name="TextBox 13"/>
            <p:cNvSpPr txBox="1"/>
            <p:nvPr/>
          </p:nvSpPr>
          <p:spPr>
            <a:xfrm>
              <a:off x="179512" y="3563724"/>
              <a:ext cx="151009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Individual test</a:t>
              </a:r>
              <a:endParaRPr lang="en-US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>
              <a:off x="-1680336" y="3748390"/>
              <a:ext cx="1859849" cy="3768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5189628" y="5003884"/>
            <a:ext cx="2195688" cy="369332"/>
            <a:chOff x="-597326" y="3563724"/>
            <a:chExt cx="2195688" cy="369332"/>
          </a:xfrm>
        </p:grpSpPr>
        <p:sp>
          <p:nvSpPr>
            <p:cNvPr id="19" name="TextBox 18"/>
            <p:cNvSpPr txBox="1"/>
            <p:nvPr/>
          </p:nvSpPr>
          <p:spPr>
            <a:xfrm>
              <a:off x="179512" y="3563724"/>
              <a:ext cx="141885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Result to test</a:t>
              </a:r>
              <a:endParaRPr lang="en-US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>
              <a:off x="-597326" y="3748390"/>
              <a:ext cx="77683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4103161" y="6063222"/>
            <a:ext cx="3058570" cy="369332"/>
            <a:chOff x="-1679947" y="3563724"/>
            <a:chExt cx="3058570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179512" y="3563724"/>
              <a:ext cx="119911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 driver</a:t>
              </a:r>
              <a:endParaRPr lang="en-US" dirty="0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-1679947" y="3748390"/>
              <a:ext cx="185945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9062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Python script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2206019"/>
            <a:ext cx="6801862" cy="424731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./fib_test.py 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================================================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FAIL: test_fib4 (__main__.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FibTest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test a number computations for small arguments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</a:t>
            </a:r>
          </a:p>
          <a:p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"./fibber.py", line 13, in test_fib4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self.assertEqual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(expected, fib(4))</a:t>
            </a:r>
          </a:p>
          <a:p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AssertionError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3 != 5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Ran 1 test in 0.001s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FAILED (failures=1)</a:t>
            </a:r>
          </a:p>
        </p:txBody>
      </p:sp>
    </p:spTree>
    <p:extLst>
      <p:ext uri="{BB962C8B-B14F-4D97-AF65-F5344CB8AC3E}">
        <p14:creationId xmlns:p14="http://schemas.microsoft.com/office/powerpoint/2010/main" val="3965246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Intermediate Python programming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Object oriented programming</a:t>
            </a:r>
          </a:p>
          <a:p>
            <a:pPr lvl="1"/>
            <a:r>
              <a:rPr lang="en-US" dirty="0" smtClean="0"/>
              <a:t>goals: creating Python classes, inheritance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object oriented programming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data representation</a:t>
            </a:r>
            <a:r>
              <a:rPr lang="en-US" dirty="0" smtClean="0"/>
              <a:t> (case study)</a:t>
            </a:r>
          </a:p>
          <a:p>
            <a:r>
              <a:rPr lang="en-US" dirty="0" smtClean="0"/>
              <a:t>Functional programming</a:t>
            </a:r>
          </a:p>
          <a:p>
            <a:pPr lvl="1"/>
            <a:r>
              <a:rPr lang="en-US" dirty="0" smtClean="0"/>
              <a:t>goals: writing code using functional programming paradigm</a:t>
            </a:r>
          </a:p>
          <a:p>
            <a:pPr lvl="1"/>
            <a:r>
              <a:rPr lang="en-US" dirty="0" smtClean="0"/>
              <a:t>prerequisite: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4" action="ppaction://hlinksldjump"/>
              </a:rPr>
              <a:t>list transformations</a:t>
            </a:r>
            <a:r>
              <a:rPr lang="en-US" dirty="0" smtClean="0"/>
              <a:t>, </a:t>
            </a:r>
            <a:r>
              <a:rPr lang="en-US" dirty="0" err="1" smtClean="0">
                <a:hlinkClick r:id="rId5" action="ppaction://hlinksldjump"/>
              </a:rPr>
              <a:t>Iiterators</a:t>
            </a:r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051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Many methods: provide accurate feedback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assertEqual</a:t>
            </a:r>
            <a:r>
              <a:rPr lang="en-US" dirty="0" smtClean="0"/>
              <a:t>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assertAlmostEqual</a:t>
            </a:r>
            <a:r>
              <a:rPr lang="en-US" dirty="0" smtClean="0"/>
              <a:t>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complex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assertTrue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assertFalse</a:t>
            </a:r>
            <a:r>
              <a:rPr lang="en-US" dirty="0" smtClean="0"/>
              <a:t>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assertListEqual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assertSetEqual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assertDictEqual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assertTupleEqual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assertIsNone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assertIsInstance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assertRegex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004048" y="4653136"/>
            <a:ext cx="361188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+ negations, e.g.,</a:t>
            </a:r>
          </a:p>
          <a:p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assertNotEqual</a:t>
            </a:r>
            <a:r>
              <a:rPr lang="en-US" sz="2800" dirty="0" smtClean="0"/>
              <a:t>, …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671954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for expected failure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Also useful: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assertRaisesRegex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Warnings: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assertWarns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0407" y="2276872"/>
            <a:ext cx="749115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func_lib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fib,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InvalidArgumentException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test_negative_values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'''test for call with negative argument'''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self.assertRaises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InvalidArgumentException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fib(-1)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812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check for a series of values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0407" y="2416820"/>
            <a:ext cx="7904728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test_low_values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'''test a number computations for small arguments'''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expected = [0, 1, 1, 2, 3, 5, 8, 13]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n in range(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(expected)):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self.subTest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self.assertEqual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(expected[n], fib(n))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57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Prepare for test(s), clean up after test(s), e.g.,</a:t>
            </a:r>
          </a:p>
          <a:p>
            <a:pPr lvl="1"/>
            <a:r>
              <a:rPr lang="en-US" dirty="0" smtClean="0"/>
              <a:t>Open/close a file</a:t>
            </a:r>
          </a:p>
          <a:p>
            <a:pPr lvl="1"/>
            <a:r>
              <a:rPr lang="en-US" dirty="0" smtClean="0"/>
              <a:t>Open/close a database connection, initialize a cursor</a:t>
            </a:r>
          </a:p>
          <a:p>
            <a:pPr lvl="1"/>
            <a:r>
              <a:rPr lang="en-US" dirty="0" smtClean="0"/>
              <a:t>Initialize data structures/objects</a:t>
            </a:r>
          </a:p>
          <a:p>
            <a:r>
              <a:rPr lang="en-US" dirty="0" smtClean="0"/>
              <a:t>Three levels</a:t>
            </a:r>
          </a:p>
          <a:p>
            <a:pPr lvl="1"/>
            <a:r>
              <a:rPr lang="en-US" dirty="0" smtClean="0"/>
              <a:t>Before/after any test in module is run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Before/after any test in test case class is run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 (mark as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Before/after each individual test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13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setUpModule</a:t>
            </a:r>
            <a:r>
              <a:rPr lang="en-US" dirty="0" smtClean="0"/>
              <a:t>: create and fill database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tearDownModule</a:t>
            </a:r>
            <a:r>
              <a:rPr lang="en-US" dirty="0" smtClean="0"/>
              <a:t>: remove database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0407" y="2276872"/>
            <a:ext cx="723658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init_db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setUpModule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'''create and fill the database'''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conn = sqlite3.connect(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master_name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init_db.execute_file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(conn,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create_db.sql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init_db.execute_file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(conn,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fill_db.sql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1556" y="5174126"/>
            <a:ext cx="721543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'''remove database file once testing is done'''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os.remove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master_name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96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setUpClass</a:t>
            </a:r>
            <a:r>
              <a:rPr lang="en-US" dirty="0" smtClean="0"/>
              <a:t>: create copy of database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tearDownClass</a:t>
            </a:r>
            <a:r>
              <a:rPr lang="en-US" dirty="0" smtClean="0"/>
              <a:t>: remove copy of database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570406" y="2276872"/>
            <a:ext cx="7268077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test.db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'''copy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original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database'''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shutil.copyfile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master_name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cls.test_name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1898" y="5253007"/>
            <a:ext cx="7236586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'''remove test database'''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os.remove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cls.test_name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60232" y="2453987"/>
            <a:ext cx="227369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 cases must</a:t>
            </a:r>
          </a:p>
          <a:p>
            <a:r>
              <a:rPr lang="en-US" sz="2400" dirty="0" smtClean="0"/>
              <a:t>be independent!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95621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</a:t>
            </a:r>
            <a:r>
              <a:rPr lang="en-US" dirty="0" smtClean="0"/>
              <a:t>: create connection &amp; cursor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tearDown</a:t>
            </a:r>
            <a:r>
              <a:rPr lang="en-US" dirty="0" smtClean="0"/>
              <a:t>: close connection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276872"/>
            <a:ext cx="828092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'''open connection, create cursor'''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self._conn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sqlite3.connect(self.__class__.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conn.row_factory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sqlite3.Row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self._cursor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conn.cursor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4615968"/>
            <a:ext cx="828092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'''close database connection'''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conn.close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60232" y="4038163"/>
            <a:ext cx="188897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Tests must be</a:t>
            </a:r>
            <a:br>
              <a:rPr lang="en-US" sz="2400" dirty="0" smtClean="0"/>
            </a:br>
            <a:r>
              <a:rPr lang="en-US" sz="2400" dirty="0" smtClean="0"/>
              <a:t>independent!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94809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for fixtures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setUpModule</a:t>
            </a:r>
            <a:r>
              <a:rPr lang="en-US" sz="1600" dirty="0" smtClean="0"/>
              <a:t> for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test_num_projects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nl-BE" sz="1600" dirty="0" err="1" smtClean="0"/>
              <a:t>test_num_projects</a:t>
            </a:r>
            <a:endParaRPr lang="nl-BE" sz="1600" dirty="0" smtClean="0"/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test_num_projects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test_num_researchers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600" dirty="0" err="1" smtClean="0"/>
              <a:t>test_num_researchers</a:t>
            </a:r>
            <a:endParaRPr lang="en-US" sz="1600" dirty="0" smtClean="0"/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test_num_researchers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smtClean="0"/>
              <a:t>…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ConstraintsTest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ConstraintsTest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  <a:endParaRPr lang="nl-BE" sz="1600" dirty="0"/>
          </a:p>
        </p:txBody>
      </p:sp>
      <p:grpSp>
        <p:nvGrpSpPr>
          <p:cNvPr id="4" name="Group 3"/>
          <p:cNvGrpSpPr/>
          <p:nvPr/>
        </p:nvGrpSpPr>
        <p:grpSpPr>
          <a:xfrm>
            <a:off x="3203848" y="1259468"/>
            <a:ext cx="4627774" cy="441340"/>
            <a:chOff x="-2315207" y="3698448"/>
            <a:chExt cx="4627774" cy="441340"/>
          </a:xfrm>
        </p:grpSpPr>
        <p:sp>
          <p:nvSpPr>
            <p:cNvPr id="5" name="TextBox 4"/>
            <p:cNvSpPr txBox="1"/>
            <p:nvPr/>
          </p:nvSpPr>
          <p:spPr>
            <a:xfrm>
              <a:off x="-55774" y="3698448"/>
              <a:ext cx="236834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Create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6" name="Straight Arrow Connector 5"/>
            <p:cNvCxnSpPr>
              <a:stCxn id="5" idx="1"/>
            </p:cNvCxnSpPr>
            <p:nvPr/>
          </p:nvCxnSpPr>
          <p:spPr>
            <a:xfrm flipH="1">
              <a:off x="-2315207" y="3883114"/>
              <a:ext cx="2259433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923928" y="6381328"/>
            <a:ext cx="4104456" cy="369332"/>
            <a:chOff x="-1655221" y="3698448"/>
            <a:chExt cx="4104456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-63697" y="3698448"/>
              <a:ext cx="251293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Remove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-1655221" y="3826785"/>
              <a:ext cx="1591524" cy="5632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4572000" y="1691516"/>
            <a:ext cx="4392488" cy="369332"/>
            <a:chOff x="-1235087" y="3698448"/>
            <a:chExt cx="4392488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-334068" y="3698448"/>
              <a:ext cx="349146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Copy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r>
                <a:rPr lang="en-US" dirty="0" smtClean="0">
                  <a:cs typeface="Courier New" panose="02070309020205020404" pitchFamily="49" charset="0"/>
                </a:rPr>
                <a:t> to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test.db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-1235087" y="3883114"/>
              <a:ext cx="901019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4860032" y="2123564"/>
            <a:ext cx="2784607" cy="369332"/>
            <a:chOff x="-947055" y="3698448"/>
            <a:chExt cx="2784607" cy="369332"/>
          </a:xfrm>
        </p:grpSpPr>
        <p:sp>
          <p:nvSpPr>
            <p:cNvPr id="24" name="TextBox 23"/>
            <p:cNvSpPr txBox="1"/>
            <p:nvPr/>
          </p:nvSpPr>
          <p:spPr>
            <a:xfrm>
              <a:off x="-334068" y="3698448"/>
              <a:ext cx="217162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Connect to database 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5" name="Straight Arrow Connector 24"/>
            <p:cNvCxnSpPr>
              <a:stCxn id="24" idx="1"/>
            </p:cNvCxnSpPr>
            <p:nvPr/>
          </p:nvCxnSpPr>
          <p:spPr>
            <a:xfrm flipH="1">
              <a:off x="-947055" y="3883114"/>
              <a:ext cx="61298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3995936" y="2555612"/>
            <a:ext cx="2437346" cy="369332"/>
            <a:chOff x="-1811151" y="3698448"/>
            <a:chExt cx="2437346" cy="369332"/>
          </a:xfrm>
        </p:grpSpPr>
        <p:sp>
          <p:nvSpPr>
            <p:cNvPr id="29" name="TextBox 28"/>
            <p:cNvSpPr txBox="1"/>
            <p:nvPr/>
          </p:nvSpPr>
          <p:spPr>
            <a:xfrm>
              <a:off x="-334068" y="3698448"/>
              <a:ext cx="9602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Run test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0" name="Straight Arrow Connector 29"/>
            <p:cNvCxnSpPr>
              <a:stCxn id="29" idx="1"/>
            </p:cNvCxnSpPr>
            <p:nvPr/>
          </p:nvCxnSpPr>
          <p:spPr>
            <a:xfrm flipH="1" flipV="1">
              <a:off x="-1811151" y="3779748"/>
              <a:ext cx="1477083" cy="1033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5166526" y="2987660"/>
            <a:ext cx="2992485" cy="369332"/>
            <a:chOff x="-640561" y="3698448"/>
            <a:chExt cx="2992485" cy="369332"/>
          </a:xfrm>
        </p:grpSpPr>
        <p:sp>
          <p:nvSpPr>
            <p:cNvPr id="33" name="TextBox 32"/>
            <p:cNvSpPr txBox="1"/>
            <p:nvPr/>
          </p:nvSpPr>
          <p:spPr>
            <a:xfrm>
              <a:off x="-334068" y="3698448"/>
              <a:ext cx="268599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Disconnect from database 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4" name="Straight Arrow Connector 33"/>
            <p:cNvCxnSpPr>
              <a:stCxn id="33" idx="1"/>
            </p:cNvCxnSpPr>
            <p:nvPr/>
          </p:nvCxnSpPr>
          <p:spPr>
            <a:xfrm flipH="1" flipV="1">
              <a:off x="-640561" y="3698448"/>
              <a:ext cx="306493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4860032" y="4355812"/>
            <a:ext cx="2574486" cy="369332"/>
            <a:chOff x="-947055" y="3698448"/>
            <a:chExt cx="2574486" cy="369332"/>
          </a:xfrm>
        </p:grpSpPr>
        <p:sp>
          <p:nvSpPr>
            <p:cNvPr id="37" name="TextBox 36"/>
            <p:cNvSpPr txBox="1"/>
            <p:nvPr/>
          </p:nvSpPr>
          <p:spPr>
            <a:xfrm>
              <a:off x="-334068" y="3698448"/>
              <a:ext cx="196149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Remove</a:t>
              </a:r>
              <a:r>
                <a:rPr lang="en-US" dirty="0" smtClean="0">
                  <a:cs typeface="Courier New" panose="02070309020205020404" pitchFamily="49" charset="0"/>
                </a:rPr>
                <a:t>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test.db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8" name="Straight Arrow Connector 37"/>
            <p:cNvCxnSpPr>
              <a:stCxn id="37" idx="1"/>
            </p:cNvCxnSpPr>
            <p:nvPr/>
          </p:nvCxnSpPr>
          <p:spPr>
            <a:xfrm flipH="1" flipV="1">
              <a:off x="-947055" y="3770456"/>
              <a:ext cx="612987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7655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4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all 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module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 all modules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1331640" y="2204864"/>
            <a:ext cx="5081713" cy="923330"/>
            <a:chOff x="570406" y="3429000"/>
            <a:chExt cx="5081713" cy="923330"/>
          </a:xfrm>
        </p:grpSpPr>
        <p:sp>
          <p:nvSpPr>
            <p:cNvPr id="6" name="TextBox 5"/>
            <p:cNvSpPr txBox="1"/>
            <p:nvPr/>
          </p:nvSpPr>
          <p:spPr>
            <a:xfrm>
              <a:off x="570406" y="3429000"/>
              <a:ext cx="5081713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unittest.main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23955" y="4064940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fib_test.py</a:t>
              </a:r>
              <a:endParaRPr lang="nl-BE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331639" y="3419708"/>
            <a:ext cx="662473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./fib_test.py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31640" y="4643844"/>
            <a:ext cx="662473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 -m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discover  -p '*_test.py'</a:t>
            </a:r>
          </a:p>
        </p:txBody>
      </p:sp>
    </p:spTree>
    <p:extLst>
      <p:ext uri="{BB962C8B-B14F-4D97-AF65-F5344CB8AC3E}">
        <p14:creationId xmlns:p14="http://schemas.microsoft.com/office/powerpoint/2010/main" val="4260429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10" grpId="0" animBg="1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B. Kernighan &amp; R. Pike (1999) </a:t>
            </a:r>
            <a:r>
              <a:rPr lang="en-US" i="1" dirty="0" smtClean="0"/>
              <a:t>The practice of programming</a:t>
            </a:r>
            <a:r>
              <a:rPr lang="en-US" dirty="0" smtClean="0"/>
              <a:t>, Addison-Wesley</a:t>
            </a:r>
          </a:p>
          <a:p>
            <a:r>
              <a:rPr lang="en-US" dirty="0" smtClean="0"/>
              <a:t>M. Fowler (1999) </a:t>
            </a:r>
            <a:r>
              <a:rPr lang="en-US" i="1" dirty="0" smtClean="0"/>
              <a:t>Refactoring: improving the design of existing code</a:t>
            </a:r>
            <a:r>
              <a:rPr lang="en-US" dirty="0" smtClean="0"/>
              <a:t>, Addison-Wesley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5481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engineering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 organization</a:t>
            </a:r>
          </a:p>
          <a:p>
            <a:pPr lvl="1"/>
            <a:r>
              <a:rPr lang="en-US" dirty="0" smtClean="0"/>
              <a:t>goals: organizing code of a non-trivial software project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code organization</a:t>
            </a:r>
            <a:endParaRPr lang="en-US" dirty="0" smtClean="0"/>
          </a:p>
          <a:p>
            <a:r>
              <a:rPr lang="en-US" dirty="0" smtClean="0"/>
              <a:t>Documentation</a:t>
            </a:r>
          </a:p>
          <a:p>
            <a:pPr lvl="1"/>
            <a:r>
              <a:rPr lang="en-US" dirty="0" smtClean="0"/>
              <a:t>goals: how to document Python code?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3" action="ppaction://hlinksldjump"/>
              </a:rPr>
              <a:t>docstring</a:t>
            </a:r>
            <a:r>
              <a:rPr lang="en-US" dirty="0" smtClean="0">
                <a:hlinkClick r:id="rId3" action="ppaction://hlinksldjump"/>
              </a:rPr>
              <a:t> &amp; </a:t>
            </a:r>
            <a:r>
              <a:rPr lang="en-US" dirty="0" err="1" smtClean="0">
                <a:hlinkClick r:id="rId3" action="ppaction://hlinksldjump"/>
              </a:rPr>
              <a:t>doctest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062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Icing on application:</a:t>
            </a:r>
            <a:br>
              <a:rPr lang="en-US" dirty="0" smtClean="0"/>
            </a:br>
            <a:r>
              <a:rPr lang="en-US" dirty="0" smtClean="0"/>
              <a:t>Python's </a:t>
            </a:r>
            <a:r>
              <a:rPr lang="en-US" dirty="0" err="1" smtClean="0"/>
              <a:t>argparse</a:t>
            </a:r>
            <a:r>
              <a:rPr lang="en-US" dirty="0" smtClean="0"/>
              <a:t>, </a:t>
            </a:r>
            <a:r>
              <a:rPr lang="en-US" dirty="0" err="1" smtClean="0"/>
              <a:t>ConfigParser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github.com/gjbex/training-material/tree/master/Python/ArgParse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github.com/gjbex/training-material/tree/master/Python/ConfigParser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Many tools start out as short script, evolve into applications used by many</a:t>
            </a:r>
          </a:p>
          <a:p>
            <a:r>
              <a:rPr lang="en-US" dirty="0" smtClean="0"/>
              <a:t>Model after Unix tools</a:t>
            </a:r>
          </a:p>
          <a:p>
            <a:pPr lvl="1"/>
            <a:r>
              <a:rPr lang="en-US" dirty="0" smtClean="0"/>
              <a:t>Arguments</a:t>
            </a:r>
          </a:p>
          <a:p>
            <a:pPr lvl="1"/>
            <a:r>
              <a:rPr lang="en-US" dirty="0" smtClean="0"/>
              <a:t>Flags</a:t>
            </a:r>
          </a:p>
          <a:p>
            <a:pPr lvl="1"/>
            <a:r>
              <a:rPr lang="en-US" dirty="0" smtClean="0"/>
              <a:t>Options</a:t>
            </a:r>
          </a:p>
          <a:p>
            <a:r>
              <a:rPr lang="en-US" dirty="0" smtClean="0"/>
              <a:t>Python's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benefits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Self-documenting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967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library module</a:t>
            </a:r>
          </a:p>
          <a:p>
            <a:endParaRPr lang="en-US" dirty="0" smtClean="0"/>
          </a:p>
          <a:p>
            <a:r>
              <a:rPr lang="en-US" dirty="0" smtClean="0"/>
              <a:t>Add positional argument(s)</a:t>
            </a:r>
          </a:p>
          <a:p>
            <a:endParaRPr lang="en-US" dirty="0" smtClean="0"/>
          </a:p>
          <a:p>
            <a:r>
              <a:rPr lang="en-US" dirty="0" smtClean="0"/>
              <a:t>Add flag(s)</a:t>
            </a:r>
          </a:p>
          <a:p>
            <a:endParaRPr lang="en-US" dirty="0" smtClean="0"/>
          </a:p>
          <a:p>
            <a:r>
              <a:rPr lang="en-US" dirty="0" smtClean="0"/>
              <a:t>Add option(s)</a:t>
            </a:r>
          </a:p>
          <a:p>
            <a:endParaRPr lang="en-US" dirty="0" smtClean="0"/>
          </a:p>
          <a:p>
            <a:r>
              <a:rPr lang="en-US" dirty="0" smtClean="0"/>
              <a:t>Parse arguments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19912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(description='Gaussian random number generator')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292494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metavar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type=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='?', default=1,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help='number of random numbers to generate')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544" y="384188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action='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store_true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help='print index for random number')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7544" y="4775380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-mu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type=float, default=0.0,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help='mean of distribution')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7544" y="5714092"/>
            <a:ext cx="842493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88224" y="5013176"/>
            <a:ext cx="2127505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 smtClean="0"/>
              <a:t> is implicit</a:t>
            </a:r>
            <a:endParaRPr lang="en-US" sz="16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0324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command line arguments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412776"/>
            <a:ext cx="8424936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in range(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prefix = '{0}\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t'.format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+ 1)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prefix = 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print('{0}{1}'.format(prefix,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3212976"/>
            <a:ext cx="8424936" cy="224676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–h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Gaussian random number generator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positional arguments: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             number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of random numbers to generate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optional arguments: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-h, --help    show this help message and exit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-mu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mean of distribution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-sigma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stddev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of distribution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print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index for random number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5661248"/>
            <a:ext cx="8424936" cy="73866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3.0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generate_gaussians.py: error: argument n: invalid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value: '3.0'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97026" y="4150821"/>
            <a:ext cx="159139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Autogenerated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help message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5433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ConfigParser</a:t>
            </a:r>
            <a:r>
              <a:rPr lang="en-US" dirty="0" smtClean="0"/>
              <a:t> configuration files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Configuration files</a:t>
            </a:r>
          </a:p>
          <a:p>
            <a:pPr lvl="1"/>
            <a:r>
              <a:rPr lang="en-US" dirty="0" smtClean="0"/>
              <a:t>save typing of options</a:t>
            </a:r>
          </a:p>
          <a:p>
            <a:pPr lvl="1"/>
            <a:r>
              <a:rPr lang="en-US" dirty="0" smtClean="0"/>
              <a:t>Document runs of applications</a:t>
            </a:r>
          </a:p>
          <a:p>
            <a:r>
              <a:rPr lang="en-US" dirty="0" smtClean="0"/>
              <a:t>Easy to use from Python: </a:t>
            </a:r>
            <a:r>
              <a:rPr lang="en-US" dirty="0" err="1" smtClean="0"/>
              <a:t>configparser</a:t>
            </a:r>
            <a:r>
              <a:rPr lang="en-US" dirty="0" smtClean="0"/>
              <a:t> module</a:t>
            </a:r>
          </a:p>
          <a:p>
            <a:r>
              <a:rPr lang="en-US" dirty="0" smtClean="0"/>
              <a:t>Configuration file (e.g.,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dirty="0" smtClean="0"/>
              <a:t>')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35850" y="4005064"/>
            <a:ext cx="6408712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[physics]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lists the physical quantities of interest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 = 273.15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= 1</a:t>
            </a:r>
          </a:p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[meta-info]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provides some meta-information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author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gjb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version = 1.2.17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688578" y="4005064"/>
            <a:ext cx="2000194" cy="864096"/>
            <a:chOff x="6948264" y="1412776"/>
            <a:chExt cx="2000194" cy="864096"/>
          </a:xfrm>
        </p:grpSpPr>
        <p:sp>
          <p:nvSpPr>
            <p:cNvPr id="5" name="Right Brace 4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69417" y="1658858"/>
              <a:ext cx="18790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section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physics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688578" y="4869160"/>
            <a:ext cx="2275910" cy="864096"/>
            <a:chOff x="6948264" y="1412776"/>
            <a:chExt cx="2275910" cy="864096"/>
          </a:xfrm>
        </p:grpSpPr>
        <p:sp>
          <p:nvSpPr>
            <p:cNvPr id="9" name="Right Brace 8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069417" y="1658858"/>
              <a:ext cx="2154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section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meta-info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355977" y="4596810"/>
            <a:ext cx="1676940" cy="1881500"/>
            <a:chOff x="4355977" y="2852936"/>
            <a:chExt cx="1676940" cy="1881500"/>
          </a:xfrm>
        </p:grpSpPr>
        <p:sp>
          <p:nvSpPr>
            <p:cNvPr id="12" name="TextBox 11"/>
            <p:cNvSpPr txBox="1"/>
            <p:nvPr/>
          </p:nvSpPr>
          <p:spPr>
            <a:xfrm>
              <a:off x="4860032" y="4365104"/>
              <a:ext cx="1172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comments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2" idx="0"/>
            </p:cNvCxnSpPr>
            <p:nvPr/>
          </p:nvCxnSpPr>
          <p:spPr>
            <a:xfrm flipH="1" flipV="1">
              <a:off x="5076056" y="2852936"/>
              <a:ext cx="370419" cy="151216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2" idx="0"/>
            </p:cNvCxnSpPr>
            <p:nvPr/>
          </p:nvCxnSpPr>
          <p:spPr>
            <a:xfrm flipH="1" flipV="1">
              <a:off x="4355977" y="3645024"/>
              <a:ext cx="1090498" cy="72008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251520" y="5892954"/>
            <a:ext cx="1800200" cy="585356"/>
            <a:chOff x="251520" y="4149080"/>
            <a:chExt cx="1800200" cy="585356"/>
          </a:xfrm>
        </p:grpSpPr>
        <p:sp>
          <p:nvSpPr>
            <p:cNvPr id="20" name="Left Brace 19"/>
            <p:cNvSpPr/>
            <p:nvPr/>
          </p:nvSpPr>
          <p:spPr>
            <a:xfrm rot="16200000">
              <a:off x="971600" y="3429000"/>
              <a:ext cx="216024" cy="1656184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0613" y="4365104"/>
              <a:ext cx="1701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key = value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6588224" y="5805264"/>
            <a:ext cx="221201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</a:t>
            </a:r>
            <a:br>
              <a:rPr lang="en-US" sz="2000" dirty="0" smtClean="0"/>
            </a:br>
            <a:r>
              <a:rPr lang="en-US" sz="2000" dirty="0" smtClean="0"/>
              <a:t>at least one section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149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4" grpId="0" animBg="1"/>
      <p:bldP spid="24" grpId="0" animBg="1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using configurations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configuration file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Using configuration values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258288"/>
            <a:ext cx="640871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cfg.read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4058488"/>
            <a:ext cx="640871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temperature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'T')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number_of_runs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'N')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version_str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meta-info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'version')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cfg.has_option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'g'):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acceleration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'g')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acceleration = 9.81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588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</a:t>
            </a:r>
            <a:r>
              <a:rPr lang="en-US" dirty="0" err="1" smtClean="0"/>
              <a:t>argparse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/>
          <a:lstStyle/>
          <a:p>
            <a:r>
              <a:rPr lang="en-US" dirty="0" err="1" smtClean="0"/>
              <a:t>Argparse</a:t>
            </a:r>
            <a:r>
              <a:rPr lang="en-US" dirty="0"/>
              <a:t> tutorial</a:t>
            </a:r>
            <a:br>
              <a:rPr lang="en-US" dirty="0"/>
            </a:br>
            <a:r>
              <a:rPr lang="en-US" sz="2800" dirty="0" smtClean="0">
                <a:hlinkClick r:id="rId2"/>
              </a:rPr>
              <a:t>https</a:t>
            </a:r>
            <a:r>
              <a:rPr lang="en-US" sz="2800" dirty="0">
                <a:hlinkClick r:id="rId2"/>
              </a:rPr>
              <a:t>://</a:t>
            </a:r>
            <a:r>
              <a:rPr lang="en-US" sz="2800" dirty="0" smtClean="0">
                <a:hlinkClick r:id="rId2"/>
              </a:rPr>
              <a:t>docs.python.org/3.5/howto/argparse.html</a:t>
            </a:r>
            <a:r>
              <a:rPr lang="en-US" sz="2800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296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04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 &amp; warnings: </a:t>
            </a:r>
            <a:r>
              <a:rPr lang="en-US" dirty="0" err="1" smtClean="0"/>
              <a:t>pylint</a:t>
            </a:r>
            <a:r>
              <a:rPr lang="en-US" dirty="0" smtClean="0"/>
              <a:t>, flake8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Static cod analysis, errors, warnings, code quality suggestions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flake8 can be invoked from</a:t>
            </a:r>
            <a:br>
              <a:rPr lang="en-US" dirty="0" smtClean="0"/>
            </a:br>
            <a:r>
              <a:rPr lang="en-US" dirty="0" smtClean="0"/>
              <a:t>vim, as </a:t>
            </a:r>
            <a:r>
              <a:rPr lang="en-US" dirty="0" err="1" smtClean="0"/>
              <a:t>git</a:t>
            </a:r>
            <a:r>
              <a:rPr lang="en-US" dirty="0" smtClean="0"/>
              <a:t> hook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2708920"/>
            <a:ext cx="7629012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pylint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add.py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Module add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C:  1, 0: Missing module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docstring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(missing-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docstring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E:  4,10: Undefined variable 'x' (undefined-variable)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Report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 statements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analysed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80112" y="5094188"/>
            <a:ext cx="3312368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print(x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3)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2554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debugger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Bugs are ubiquitous…</a:t>
            </a:r>
          </a:p>
          <a:p>
            <a:r>
              <a:rPr lang="en-US" dirty="0" smtClean="0"/>
              <a:t>Debugging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easy to do</a:t>
            </a:r>
          </a:p>
          <a:p>
            <a:pPr lvl="1"/>
            <a:r>
              <a:rPr lang="en-US" dirty="0" smtClean="0"/>
              <a:t>takes a long time for complex situations</a:t>
            </a:r>
          </a:p>
          <a:p>
            <a:pPr lvl="1"/>
            <a:r>
              <a:rPr lang="en-US" dirty="0" smtClean="0"/>
              <a:t>unstructured process</a:t>
            </a:r>
          </a:p>
          <a:p>
            <a:pPr lvl="1"/>
            <a:r>
              <a:rPr lang="en-US" dirty="0" smtClean="0"/>
              <a:t>pollutes code</a:t>
            </a:r>
          </a:p>
          <a:p>
            <a:r>
              <a:rPr lang="en-US" dirty="0" smtClean="0"/>
              <a:t>Use debugger (</a:t>
            </a:r>
            <a:r>
              <a:rPr lang="en-US" dirty="0" err="1" smtClean="0"/>
              <a:t>pdb</a:t>
            </a:r>
            <a:r>
              <a:rPr lang="en-US" dirty="0" smtClean="0"/>
              <a:t> for Python): it can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tep through code, statement by statement</a:t>
            </a:r>
          </a:p>
          <a:p>
            <a:pPr lvl="1"/>
            <a:r>
              <a:rPr lang="en-US" dirty="0" smtClean="0"/>
              <a:t>inspect variable values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7641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engineering 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Testing</a:t>
            </a:r>
          </a:p>
          <a:p>
            <a:pPr lvl="1"/>
            <a:r>
              <a:rPr lang="en-US" dirty="0" smtClean="0"/>
              <a:t>goals: tests are integral part of software development</a:t>
            </a:r>
          </a:p>
          <a:p>
            <a:pPr lvl="1"/>
            <a:r>
              <a:rPr lang="en-US" dirty="0" smtClean="0"/>
              <a:t>prerequisites: core Python programming, object oriented programming for unit testing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doctest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unit testing</a:t>
            </a:r>
            <a:endParaRPr lang="en-US" dirty="0" smtClean="0"/>
          </a:p>
          <a:p>
            <a:r>
              <a:rPr lang="en-US" dirty="0" smtClean="0"/>
              <a:t>Error handling</a:t>
            </a:r>
          </a:p>
          <a:p>
            <a:pPr lvl="1"/>
            <a:r>
              <a:rPr lang="en-US" dirty="0" smtClean="0"/>
              <a:t>goals: catch &amp; handle runtime errors</a:t>
            </a:r>
          </a:p>
          <a:p>
            <a:pPr lvl="1"/>
            <a:r>
              <a:rPr lang="en-US" dirty="0" smtClean="0"/>
              <a:t>prerequisites: core Python programming, object oriented programming to define your own exceptions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4" action="ppaction://hlinksldjump"/>
              </a:rPr>
              <a:t>error handling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8340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611560" y="3750900"/>
            <a:ext cx="7848872" cy="2996952"/>
            <a:chOff x="611560" y="3750900"/>
            <a:chExt cx="7848872" cy="2996952"/>
          </a:xfrm>
        </p:grpSpPr>
        <p:sp>
          <p:nvSpPr>
            <p:cNvPr id="6" name="Cloud Callout 5"/>
            <p:cNvSpPr/>
            <p:nvPr/>
          </p:nvSpPr>
          <p:spPr>
            <a:xfrm>
              <a:off x="611560" y="3750900"/>
              <a:ext cx="4464496" cy="2996952"/>
            </a:xfrm>
            <a:prstGeom prst="cloudCallout">
              <a:avLst>
                <a:gd name="adj1" fmla="val 59930"/>
                <a:gd name="adj2" fmla="val -42902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36197" y="3769195"/>
              <a:ext cx="28242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In your dreams!</a:t>
              </a:r>
              <a:endParaRPr lang="nl-BE" sz="32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Okay, what's this?!?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matrix = [[0] * n] * n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j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matrix[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97395" y="4410978"/>
            <a:ext cx="280397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buggy.py 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1  2  3  4  5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6  7  8  9 10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11 12 13 14 15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16 17 18 19 20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40152" y="4797152"/>
            <a:ext cx="280397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buggy.py 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392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&amp; viewing source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Starting the debugger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Listing source code: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[&lt;line-nr&gt;]</a:t>
            </a:r>
            <a:r>
              <a:rPr lang="en-US" dirty="0" smtClean="0"/>
              <a:t> (list)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012886" y="2228671"/>
            <a:ext cx="3631122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buggy.py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buggy.py(3)&lt;module&gt;()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import sys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275856" y="2708920"/>
            <a:ext cx="5129442" cy="400110"/>
            <a:chOff x="3275856" y="2708920"/>
            <a:chExt cx="5129442" cy="400110"/>
          </a:xfrm>
        </p:grpSpPr>
        <p:sp>
          <p:nvSpPr>
            <p:cNvPr id="5" name="TextBox 4"/>
            <p:cNvSpPr txBox="1"/>
            <p:nvPr/>
          </p:nvSpPr>
          <p:spPr>
            <a:xfrm>
              <a:off x="4860032" y="2708920"/>
              <a:ext cx="35452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Statement about to be executed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3275856" y="2908975"/>
              <a:ext cx="1584176" cy="8797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907704" y="3284984"/>
            <a:ext cx="3525668" cy="688142"/>
            <a:chOff x="1907704" y="3284984"/>
            <a:chExt cx="3525668" cy="688142"/>
          </a:xfrm>
        </p:grpSpPr>
        <p:sp>
          <p:nvSpPr>
            <p:cNvPr id="8" name="TextBox 7"/>
            <p:cNvSpPr txBox="1"/>
            <p:nvPr/>
          </p:nvSpPr>
          <p:spPr>
            <a:xfrm>
              <a:off x="3419872" y="3573016"/>
              <a:ext cx="20135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debugger prompt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1907704" y="3284984"/>
              <a:ext cx="1512168" cy="488087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1012886" y="4581128"/>
            <a:ext cx="4416594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l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1  	#!/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2  	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3  -&gt;	import sys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4  	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5  	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6  	    n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1457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1" grpId="0" animBg="1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Stepping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statement: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/>
              <a:t> (next)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Step into function: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(step)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28671"/>
            <a:ext cx="4182555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buggy.py(14)&lt;module&gt;()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if __name__ == '__main__':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status = main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9043" y="5661248"/>
            <a:ext cx="4176397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./buggy.py(5)&lt;module&gt;()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162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5790281" y="5102436"/>
            <a:ext cx="288617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3200" dirty="0" smtClean="0"/>
              <a:t> (return): run</a:t>
            </a:r>
            <a:br>
              <a:rPr lang="en-US" sz="3200" dirty="0" smtClean="0"/>
            </a:br>
            <a:r>
              <a:rPr lang="en-US" sz="3200" dirty="0" smtClean="0"/>
              <a:t>until current</a:t>
            </a:r>
            <a:br>
              <a:rPr lang="en-US" sz="3200" dirty="0" smtClean="0"/>
            </a:br>
            <a:r>
              <a:rPr lang="en-US" sz="3200" dirty="0" smtClean="0"/>
              <a:t>function returns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301406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Printing values: variables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Print variable values: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(print)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50738"/>
            <a:ext cx="7215437" cy="369331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./buggy.py(6)main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n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[1])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./buggy.py(7)main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 = [[0] * n] *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matrix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[[0, 0, 0, 0, 0], [0, 0, 0, 0, 0], [0,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0, 0, 0, 0, 0], [0,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65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external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module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print_matrix.py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Import function from module into debugger and use 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204864"/>
            <a:ext cx="7920880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(matrix):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2886" y="4437112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5529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now it gets weird…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some iterations and print matrix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76872"/>
            <a:ext cx="6007386" cy="424731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./buggy.py(9)main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j in range(n):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./buggy.py(10)main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j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(0, 0)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26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Alternative: watch for change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display &lt;expr&gt;</a:t>
            </a:r>
            <a:r>
              <a:rPr lang="en-US" dirty="0" smtClean="0"/>
              <a:t> shows changes on halt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012886" y="2149790"/>
            <a:ext cx="6007386" cy="452431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display matrix[-1][0]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display matrix[-1][0]: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display matrix[-1][0]: 1  [old: 0]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j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(0,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3284984"/>
            <a:ext cx="138781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Python 3.2+!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56386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see…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seems that all the rows are the same thing…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Can we fix this, let's restart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restart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and break after matrix initialization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&lt;line-nr&gt;</a:t>
            </a:r>
            <a:r>
              <a:rPr lang="en-US" dirty="0" smtClean="0"/>
              <a:t> (break)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5688632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matrix[0] is matrix[1]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32240" y="2068614"/>
            <a:ext cx="134030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Oops!?!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4365104"/>
            <a:ext cx="5688632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restart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Restarting buggy.py with arguments: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buggy.py(3)&lt;module&gt;()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import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b 8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 1 at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./buggy.py:8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6915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a fix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Continue up to the first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 (continue)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Reinitialize matrix and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80928"/>
            <a:ext cx="633670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buggy.py(8)main()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4581128"/>
            <a:ext cx="633670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matrix = [[0] * 5 for _ in range(5)]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matrix[0] is matrix[1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False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64088" y="5273625"/>
            <a:ext cx="1692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Looks good!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670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  <p:bldP spid="7" grpId="0" animBg="1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break in loop, when two rows updated: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&lt;line-nr&gt;,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(conditional breakpoint), continue and check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3140968"/>
            <a:ext cx="6624736" cy="313932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b 10,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== 2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 2 at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buggy.py:10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buggy.py(8)main()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1  2  3  4  5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6  7  8  9 10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51920" y="5301208"/>
            <a:ext cx="1692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Looks good!</a:t>
            </a:r>
            <a:endParaRPr lang="nl-B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164288" y="4869160"/>
            <a:ext cx="1475404" cy="12003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we</a:t>
            </a:r>
            <a:br>
              <a:rPr lang="en-US" sz="2400" dirty="0" smtClean="0"/>
            </a:br>
            <a:r>
              <a:rPr lang="en-US" sz="2400" dirty="0" smtClean="0"/>
              <a:t>never left</a:t>
            </a:r>
            <a:br>
              <a:rPr lang="en-US" sz="2400" dirty="0" smtClean="0"/>
            </a:br>
            <a:r>
              <a:rPr lang="en-US" sz="2400" dirty="0" smtClean="0"/>
              <a:t>debugger!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017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Debugging</a:t>
            </a:r>
          </a:p>
          <a:p>
            <a:pPr lvl="1"/>
            <a:r>
              <a:rPr lang="en-US" dirty="0" smtClean="0"/>
              <a:t>goals: using the Python debugger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debugging</a:t>
            </a:r>
            <a:endParaRPr lang="en-US" dirty="0" smtClean="0"/>
          </a:p>
          <a:p>
            <a:r>
              <a:rPr lang="en-US" dirty="0" smtClean="0"/>
              <a:t>Profiling</a:t>
            </a:r>
          </a:p>
          <a:p>
            <a:pPr lvl="1"/>
            <a:r>
              <a:rPr lang="en-US" dirty="0" smtClean="0"/>
              <a:t>goals: using the Python profiler to identify optimization opportunities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3" action="ppaction://hlinksldjump"/>
              </a:rPr>
              <a:t>profiling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481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breakpoints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List breakpoints: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Ignore breakpoint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&lt;n&gt;</a:t>
            </a:r>
            <a:r>
              <a:rPr lang="en-US" dirty="0" smtClean="0"/>
              <a:t> times: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ignore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 &lt;n&gt;</a:t>
            </a:r>
          </a:p>
          <a:p>
            <a:r>
              <a:rPr lang="en-US" dirty="0" smtClean="0"/>
              <a:t>Disable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</a:p>
          <a:p>
            <a:r>
              <a:rPr lang="en-US" dirty="0" smtClean="0"/>
              <a:t>Re-enable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bp-nr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Delete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cl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bp-nr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(clear)</a:t>
            </a:r>
          </a:p>
          <a:p>
            <a:r>
              <a:rPr lang="en-US" dirty="0" smtClean="0"/>
              <a:t>Associate debug commands with breakpoint: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commands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bp-nr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35696" y="2060848"/>
            <a:ext cx="6624736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b</a:t>
            </a:r>
          </a:p>
          <a:p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Type      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Disp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Enb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Where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yes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buggy.py:8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already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hit 2 times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yes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buggy.py:10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stop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only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if i == 2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already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hit 4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times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24578" y="2852936"/>
            <a:ext cx="1711118" cy="707886"/>
            <a:chOff x="124578" y="2996952"/>
            <a:chExt cx="1711118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124578" y="2996952"/>
              <a:ext cx="132183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breakpoint</a:t>
              </a:r>
            </a:p>
            <a:p>
              <a:r>
                <a:rPr lang="en-US" sz="2000" dirty="0" smtClean="0">
                  <a:solidFill>
                    <a:srgbClr val="C00000"/>
                  </a:solidFill>
                </a:rPr>
                <a:t>numbers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1446415" y="3068960"/>
              <a:ext cx="389281" cy="2819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1446415" y="3350895"/>
              <a:ext cx="389281" cy="7810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7087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practice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 fact,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was not necessary, print data structures 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pp</a:t>
            </a:r>
            <a:r>
              <a:rPr lang="en-US" dirty="0" smtClean="0"/>
              <a:t> (pretty print)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Run until a line number: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until &lt;line-nr&gt;</a:t>
            </a:r>
          </a:p>
          <a:p>
            <a:pPr lvl="1"/>
            <a:r>
              <a:rPr lang="en-US" dirty="0">
                <a:cs typeface="Courier New" pitchFamily="49" charset="0"/>
              </a:rPr>
              <a:t>often more convenient than </a:t>
            </a:r>
            <a:r>
              <a:rPr lang="en-US" dirty="0" smtClean="0">
                <a:cs typeface="Courier New" pitchFamily="49" charset="0"/>
              </a:rPr>
              <a:t>breakpoint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12886" y="2852936"/>
            <a:ext cx="6007386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pp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matrix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[[1, 0, 0, 0, 0],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0629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Last, but not least: call traces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View call stack: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dirty="0" smtClean="0">
                <a:cs typeface="Courier New" pitchFamily="49" charset="0"/>
              </a:rPr>
              <a:t> (back trace)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Moving up or down in stack: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</a:t>
            </a:r>
            <a:r>
              <a:rPr lang="en-US" dirty="0" smtClean="0"/>
              <a:t>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down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helps to look at context of function call</a:t>
            </a:r>
          </a:p>
          <a:p>
            <a:r>
              <a:rPr lang="en-US" dirty="0" smtClean="0">
                <a:cs typeface="Courier New" pitchFamily="49" charset="0"/>
              </a:rPr>
              <a:t>Very useful workflow: run till crash, do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dirty="0" smtClean="0">
                <a:cs typeface="Courier New" pitchFamily="49" charset="0"/>
              </a:rPr>
              <a:t>, look around, move up,…</a:t>
            </a:r>
            <a:endParaRPr lang="en-US" dirty="0">
              <a:cs typeface="Courier New" pitchFamily="49" charset="0"/>
            </a:endParaRP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835696" y="2060848"/>
            <a:ext cx="6624736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bt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/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/lib/python3.4.3/bdb.py(387)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run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exec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cmd in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globals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locals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&lt;string&gt;(1)&lt;module&gt;()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buggy.py(15)&lt;module&gt;()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main()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buggy.py(10)main()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matrix[i][j] = i*n + j + 1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24095" y="3801234"/>
            <a:ext cx="1611601" cy="707886"/>
            <a:chOff x="224095" y="3873242"/>
            <a:chExt cx="1611601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224095" y="3873242"/>
              <a:ext cx="1251561" cy="70788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current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statement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5" idx="3"/>
            </p:cNvCxnSpPr>
            <p:nvPr/>
          </p:nvCxnSpPr>
          <p:spPr>
            <a:xfrm>
              <a:off x="1475656" y="4227185"/>
              <a:ext cx="360040" cy="0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36398" y="2996952"/>
            <a:ext cx="1599298" cy="864096"/>
            <a:chOff x="224095" y="3429000"/>
            <a:chExt cx="1599298" cy="864096"/>
          </a:xfrm>
        </p:grpSpPr>
        <p:sp>
          <p:nvSpPr>
            <p:cNvPr id="14" name="TextBox 13"/>
            <p:cNvSpPr txBox="1"/>
            <p:nvPr/>
          </p:nvSpPr>
          <p:spPr>
            <a:xfrm>
              <a:off x="224095" y="3429000"/>
              <a:ext cx="1239258" cy="70788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current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function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4" idx="3"/>
            </p:cNvCxnSpPr>
            <p:nvPr/>
          </p:nvCxnSpPr>
          <p:spPr>
            <a:xfrm>
              <a:off x="1463353" y="3782943"/>
              <a:ext cx="360040" cy="510153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172</a:t>
            </a:fld>
            <a:endParaRPr lang="nl-BE"/>
          </a:p>
        </p:txBody>
      </p:sp>
      <p:grpSp>
        <p:nvGrpSpPr>
          <p:cNvPr id="16" name="Group 15"/>
          <p:cNvGrpSpPr/>
          <p:nvPr/>
        </p:nvGrpSpPr>
        <p:grpSpPr>
          <a:xfrm>
            <a:off x="236398" y="2204864"/>
            <a:ext cx="1599298" cy="1296144"/>
            <a:chOff x="224095" y="3429000"/>
            <a:chExt cx="1599298" cy="1296144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429000"/>
              <a:ext cx="1239258" cy="70788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calling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context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>
              <a:off x="1463353" y="3782943"/>
              <a:ext cx="360040" cy="942201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1875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closing…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Leave the debugger: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dirty="0" smtClean="0"/>
              <a:t> (quit)</a:t>
            </a:r>
          </a:p>
          <a:p>
            <a:endParaRPr lang="en-US" dirty="0"/>
          </a:p>
          <a:p>
            <a:r>
              <a:rPr lang="en-US" dirty="0" smtClean="0"/>
              <a:t>Debugger is very useful</a:t>
            </a:r>
          </a:p>
          <a:p>
            <a:pPr lvl="1"/>
            <a:r>
              <a:rPr lang="en-US" dirty="0" smtClean="0"/>
              <a:t>Concepts are universal</a:t>
            </a:r>
          </a:p>
          <a:p>
            <a:pPr lvl="2"/>
            <a:r>
              <a:rPr lang="en-US" dirty="0" err="1" smtClean="0"/>
              <a:t>gdb</a:t>
            </a:r>
            <a:r>
              <a:rPr lang="en-US" dirty="0" smtClean="0"/>
              <a:t> for C/C++/Fortran</a:t>
            </a:r>
          </a:p>
          <a:p>
            <a:pPr lvl="2"/>
            <a:r>
              <a:rPr lang="en-US" dirty="0" smtClean="0"/>
              <a:t>Eclipse debugger for Java/C/C++/Fortran</a:t>
            </a:r>
          </a:p>
          <a:p>
            <a:pPr lvl="2"/>
            <a:r>
              <a:rPr lang="en-US" dirty="0" err="1" smtClean="0"/>
              <a:t>Allinea</a:t>
            </a:r>
            <a:r>
              <a:rPr lang="en-US" dirty="0" smtClean="0"/>
              <a:t> DDT parallel debugger for C/C++/Fortran</a:t>
            </a:r>
          </a:p>
          <a:p>
            <a:pPr lvl="1"/>
            <a:r>
              <a:rPr lang="en-US" dirty="0" smtClean="0"/>
              <a:t>Worth to invest time to learn to use it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469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program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matrix = [[0] *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for _ in range(n)]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j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matrix[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507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B. Kernighan &amp; R. Pike (1999) </a:t>
            </a:r>
            <a:r>
              <a:rPr lang="en-US" i="1" dirty="0" smtClean="0"/>
              <a:t>The practice of programming</a:t>
            </a:r>
            <a:r>
              <a:rPr lang="en-US" dirty="0" smtClean="0"/>
              <a:t>, Addison-Wesley</a:t>
            </a:r>
          </a:p>
        </p:txBody>
      </p:sp>
    </p:spTree>
    <p:extLst>
      <p:ext uri="{BB962C8B-B14F-4D97-AF65-F5344CB8AC3E}">
        <p14:creationId xmlns:p14="http://schemas.microsoft.com/office/powerpoint/2010/main" val="268411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6513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you don't profile…</a:t>
            </a:r>
            <a:endParaRPr lang="nl-BE" dirty="0"/>
          </a:p>
        </p:txBody>
      </p:sp>
      <p:pic>
        <p:nvPicPr>
          <p:cNvPr id="1026" name="Picture 2" descr="http://vignette2.wikia.nocookie.net/monopoly/images/9/95/Chance_go_to_jail.jpg/revision/latest?cb=201211221513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583" y="2507471"/>
            <a:ext cx="4305300" cy="24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213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 approaches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Microbenchmarking</a:t>
            </a:r>
            <a:r>
              <a:rPr lang="en-US" dirty="0" smtClean="0"/>
              <a:t>, i.e., timing functions</a:t>
            </a:r>
          </a:p>
          <a:p>
            <a:pPr lvl="1"/>
            <a:r>
              <a:rPr lang="en-US" dirty="0" smtClean="0"/>
              <a:t>Easy</a:t>
            </a:r>
          </a:p>
          <a:p>
            <a:pPr lvl="1"/>
            <a:r>
              <a:rPr lang="en-US" dirty="0" smtClean="0"/>
              <a:t>Can lead to premature optimization</a:t>
            </a:r>
            <a:br>
              <a:rPr lang="en-US" dirty="0" smtClean="0"/>
            </a:br>
            <a:r>
              <a:rPr lang="en-US" dirty="0" smtClean="0"/>
              <a:t>    = waste of time</a:t>
            </a:r>
          </a:p>
          <a:p>
            <a:r>
              <a:rPr lang="en-US" dirty="0" smtClean="0"/>
              <a:t>Profiling with profiling tool</a:t>
            </a:r>
          </a:p>
          <a:p>
            <a:pPr lvl="1"/>
            <a:r>
              <a:rPr lang="en-US" dirty="0" smtClean="0"/>
              <a:t>Slightly more complicated</a:t>
            </a:r>
          </a:p>
          <a:p>
            <a:pPr lvl="1"/>
            <a:r>
              <a:rPr lang="en-US" dirty="0" smtClean="0"/>
              <a:t>Identifies true bottlenecks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178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1893423" y="5877272"/>
            <a:ext cx="534287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Both are useful, when used appropriately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64645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ipython</a:t>
            </a:r>
            <a:r>
              <a:rPr lang="en-US" dirty="0" smtClean="0"/>
              <a:t>: use magic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%time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Command line: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en-US" dirty="0" smtClean="0">
                <a:cs typeface="Courier New" panose="02070309020205020404" pitchFamily="49" charset="0"/>
              </a:rPr>
              <a:t> module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835696" y="2204864"/>
            <a:ext cx="5832648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[1]: from primes import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[2]: 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result = primes(1000)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172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89354" y="2420888"/>
            <a:ext cx="1671306" cy="707886"/>
            <a:chOff x="224095" y="3729226"/>
            <a:chExt cx="1671306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224095" y="3729226"/>
              <a:ext cx="105189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multiple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runs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>
              <a:off x="1275986" y="4083169"/>
              <a:ext cx="619415" cy="137919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995936" y="3128194"/>
            <a:ext cx="1503745" cy="804862"/>
            <a:chOff x="-480863" y="895946"/>
            <a:chExt cx="1503745" cy="804862"/>
          </a:xfrm>
        </p:grpSpPr>
        <p:sp>
          <p:nvSpPr>
            <p:cNvPr id="10" name="TextBox 9"/>
            <p:cNvSpPr txBox="1"/>
            <p:nvPr/>
          </p:nvSpPr>
          <p:spPr>
            <a:xfrm>
              <a:off x="-480863" y="1300698"/>
              <a:ext cx="1503745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t</a:t>
              </a:r>
              <a:r>
                <a:rPr lang="en-US" sz="2000" dirty="0" smtClean="0">
                  <a:solidFill>
                    <a:srgbClr val="0070C0"/>
                  </a:solidFill>
                </a:rPr>
                <a:t>iming result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10" idx="0"/>
              <a:endCxn id="5" idx="2"/>
            </p:cNvCxnSpPr>
            <p:nvPr/>
          </p:nvCxnSpPr>
          <p:spPr>
            <a:xfrm flipV="1">
              <a:off x="271010" y="895946"/>
              <a:ext cx="4211" cy="404752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61362" y="5086925"/>
            <a:ext cx="855911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'from primes import primes' 'primes(1000)'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174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msec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460534" y="4303549"/>
            <a:ext cx="1069776" cy="781635"/>
            <a:chOff x="224095" y="3885436"/>
            <a:chExt cx="1069776" cy="781635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98135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module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>
              <a:off x="1205454" y="4239379"/>
              <a:ext cx="88417" cy="427692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836798" y="4323293"/>
            <a:ext cx="4079386" cy="761891"/>
            <a:chOff x="224095" y="3905180"/>
            <a:chExt cx="4079386" cy="761891"/>
          </a:xfrm>
        </p:grpSpPr>
        <p:sp>
          <p:nvSpPr>
            <p:cNvPr id="21" name="TextBox 20"/>
            <p:cNvSpPr txBox="1"/>
            <p:nvPr/>
          </p:nvSpPr>
          <p:spPr>
            <a:xfrm>
              <a:off x="224095" y="3905180"/>
              <a:ext cx="40793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s</a:t>
              </a:r>
              <a:r>
                <a:rPr lang="en-US" sz="2000" dirty="0" smtClean="0">
                  <a:solidFill>
                    <a:srgbClr val="0070C0"/>
                  </a:solidFill>
                </a:rPr>
                <a:t>tatements to execute, string per line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2"/>
            </p:cNvCxnSpPr>
            <p:nvPr/>
          </p:nvCxnSpPr>
          <p:spPr>
            <a:xfrm flipH="1">
              <a:off x="1823393" y="4305290"/>
              <a:ext cx="440395" cy="361781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/>
          <p:cNvCxnSpPr>
            <a:stCxn id="21" idx="2"/>
          </p:cNvCxnSpPr>
          <p:nvPr/>
        </p:nvCxnSpPr>
        <p:spPr>
          <a:xfrm>
            <a:off x="5876491" y="4723403"/>
            <a:ext cx="1503821" cy="361781"/>
          </a:xfrm>
          <a:prstGeom prst="straightConnector1">
            <a:avLst/>
          </a:prstGeom>
          <a:ln w="22225">
            <a:solidFill>
              <a:srgbClr val="0070C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601507" y="5949280"/>
            <a:ext cx="278691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Don't forget indentation!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3293552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5" grpId="0" animBg="1"/>
      <p:bldP spid="3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 2 versus Python 3</a:t>
            </a:r>
          </a:p>
          <a:p>
            <a:pPr lvl="1"/>
            <a:r>
              <a:rPr lang="en-US" dirty="0" smtClean="0"/>
              <a:t>goals: compare Python versions, porting from Python 2 to 3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Python 2 to 3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581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180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7504" y="3140968"/>
            <a:ext cx="8928992" cy="280076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  primes.py 1000</a:t>
            </a:r>
          </a:p>
          <a:p>
            <a:endParaRPr lang="en-US" sz="1600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2914 function calls (2878 primitive calls) in 0.261 seconds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Ordered by: internal time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ncalls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tottime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cumtime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filename:lineno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(function)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0.250    0.250    0.251    0.251 primes.py:6(primes)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0.002    0.002    0.002    0.002 {built-in method loads}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1194    0.001    0.000    0.001    0.000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{'append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 of 'list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'}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43    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0.001    0.000    0.001    0.000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{'join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 of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39552" y="2204864"/>
            <a:ext cx="1679370" cy="937845"/>
            <a:chOff x="224095" y="3885436"/>
            <a:chExt cx="1679370" cy="937845"/>
          </a:xfrm>
        </p:grpSpPr>
        <p:sp>
          <p:nvSpPr>
            <p:cNvPr id="8" name="TextBox 7"/>
            <p:cNvSpPr txBox="1"/>
            <p:nvPr/>
          </p:nvSpPr>
          <p:spPr>
            <a:xfrm>
              <a:off x="224095" y="3885436"/>
              <a:ext cx="1679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</a:t>
              </a:r>
              <a:r>
                <a:rPr lang="en-US" sz="2000" dirty="0" smtClean="0">
                  <a:solidFill>
                    <a:srgbClr val="C00000"/>
                  </a:solidFill>
                </a:rPr>
                <a:t>odule 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1063780" y="4285546"/>
              <a:ext cx="327567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267744" y="2204864"/>
            <a:ext cx="1227900" cy="937845"/>
            <a:chOff x="224095" y="3885436"/>
            <a:chExt cx="1227900" cy="937845"/>
          </a:xfrm>
        </p:grpSpPr>
        <p:sp>
          <p:nvSpPr>
            <p:cNvPr id="11" name="TextBox 10"/>
            <p:cNvSpPr txBox="1"/>
            <p:nvPr/>
          </p:nvSpPr>
          <p:spPr>
            <a:xfrm>
              <a:off x="224095" y="3885436"/>
              <a:ext cx="1227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sort order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>
              <a:off x="838045" y="4285546"/>
              <a:ext cx="553300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3259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profiles: </a:t>
            </a:r>
            <a:r>
              <a:rPr lang="en-US" dirty="0" err="1" smtClean="0"/>
              <a:t>snakeviz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181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54934" y="3128150"/>
            <a:ext cx="68674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  -o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\</a:t>
            </a:r>
            <a:b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primes.py 1000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460534" y="2204864"/>
            <a:ext cx="1679370" cy="937845"/>
            <a:chOff x="224095" y="3885436"/>
            <a:chExt cx="1679370" cy="937845"/>
          </a:xfrm>
        </p:grpSpPr>
        <p:sp>
          <p:nvSpPr>
            <p:cNvPr id="8" name="TextBox 7"/>
            <p:cNvSpPr txBox="1"/>
            <p:nvPr/>
          </p:nvSpPr>
          <p:spPr>
            <a:xfrm>
              <a:off x="224095" y="3885436"/>
              <a:ext cx="1679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</a:t>
              </a:r>
              <a:r>
                <a:rPr lang="en-US" sz="2000" dirty="0" smtClean="0">
                  <a:solidFill>
                    <a:srgbClr val="C00000"/>
                  </a:solidFill>
                </a:rPr>
                <a:t>odule 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1063780" y="4285546"/>
              <a:ext cx="327567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260734" y="2204864"/>
            <a:ext cx="1227900" cy="937845"/>
            <a:chOff x="224095" y="3885436"/>
            <a:chExt cx="1227900" cy="937845"/>
          </a:xfrm>
        </p:grpSpPr>
        <p:sp>
          <p:nvSpPr>
            <p:cNvPr id="11" name="TextBox 10"/>
            <p:cNvSpPr txBox="1"/>
            <p:nvPr/>
          </p:nvSpPr>
          <p:spPr>
            <a:xfrm>
              <a:off x="224095" y="3885436"/>
              <a:ext cx="1227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sort order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>
              <a:off x="838045" y="4285546"/>
              <a:ext cx="553300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052870" y="2204864"/>
            <a:ext cx="1279517" cy="937845"/>
            <a:chOff x="224095" y="3885436"/>
            <a:chExt cx="1279517" cy="937845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12795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output file</a:t>
              </a:r>
              <a:endParaRPr lang="nl-BE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2"/>
            </p:cNvCxnSpPr>
            <p:nvPr/>
          </p:nvCxnSpPr>
          <p:spPr>
            <a:xfrm>
              <a:off x="863854" y="4285546"/>
              <a:ext cx="527493" cy="537735"/>
            </a:xfrm>
            <a:prstGeom prst="straightConnector1">
              <a:avLst/>
            </a:prstGeom>
            <a:ln w="2222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36" y="3872418"/>
            <a:ext cx="3201540" cy="295219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054934" y="4332105"/>
            <a:ext cx="3240360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snakeviz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endParaRPr lang="en-US" sz="1600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50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9" grpId="0" animBg="1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line_profiler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2547560"/>
            <a:ext cx="8928992" cy="39703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kernprof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-l  -v  primes.py 1000</a:t>
            </a:r>
          </a:p>
          <a:p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imer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unit: 1e-06 s</a:t>
            </a:r>
          </a:p>
          <a:p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Total time: 1.01724 s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File: /home/gjb/Documents/Projects/training-material/Python/Profiling/primes.py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Function: primes at line 4</a:t>
            </a:r>
          </a:p>
          <a:p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Line #      Hits         Time  Per Hit   % Time  Line Contents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==============================================================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4                                           @profile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5                                     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primes(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6         1            2      2.0      0.0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1000000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7         1        72903  72903.0      7.2      p = array('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[0]*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8         1            4      4.0      0.0      result = []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9         1            2      2.0      0.0      if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&gt;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10                                             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11         1            1      1.0      0.0      k = 0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12         1            0      0.0      0.0      n =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a2</a:t>
            </a:r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61270" y="1679552"/>
            <a:ext cx="1311898" cy="937845"/>
            <a:chOff x="224095" y="3885436"/>
            <a:chExt cx="1311898" cy="937845"/>
          </a:xfrm>
        </p:grpSpPr>
        <p:sp>
          <p:nvSpPr>
            <p:cNvPr id="6" name="TextBox 5"/>
            <p:cNvSpPr txBox="1"/>
            <p:nvPr/>
          </p:nvSpPr>
          <p:spPr>
            <a:xfrm>
              <a:off x="224095" y="3885436"/>
              <a:ext cx="13118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line by line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2"/>
            </p:cNvCxnSpPr>
            <p:nvPr/>
          </p:nvCxnSpPr>
          <p:spPr>
            <a:xfrm>
              <a:off x="880044" y="4285546"/>
              <a:ext cx="511303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2083646" y="1669824"/>
            <a:ext cx="2546979" cy="937845"/>
            <a:chOff x="224095" y="3885436"/>
            <a:chExt cx="2546979" cy="937845"/>
          </a:xfrm>
        </p:grpSpPr>
        <p:sp>
          <p:nvSpPr>
            <p:cNvPr id="9" name="TextBox 8"/>
            <p:cNvSpPr txBox="1"/>
            <p:nvPr/>
          </p:nvSpPr>
          <p:spPr>
            <a:xfrm>
              <a:off x="224095" y="3885436"/>
              <a:ext cx="25469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show profile on screen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9" idx="2"/>
            </p:cNvCxnSpPr>
            <p:nvPr/>
          </p:nvCxnSpPr>
          <p:spPr>
            <a:xfrm flipH="1">
              <a:off x="299997" y="4285546"/>
              <a:ext cx="1197588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072355" y="1669824"/>
            <a:ext cx="3050963" cy="2862895"/>
            <a:chOff x="224095" y="3885436"/>
            <a:chExt cx="3050963" cy="2862895"/>
          </a:xfrm>
        </p:grpSpPr>
        <p:sp>
          <p:nvSpPr>
            <p:cNvPr id="13" name="TextBox 12"/>
            <p:cNvSpPr txBox="1"/>
            <p:nvPr/>
          </p:nvSpPr>
          <p:spPr>
            <a:xfrm>
              <a:off x="224095" y="3885436"/>
              <a:ext cx="30509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decorate function to profile</a:t>
              </a:r>
              <a:endParaRPr lang="nl-BE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920242" y="4285546"/>
              <a:ext cx="829335" cy="2462785"/>
            </a:xfrm>
            <a:prstGeom prst="straightConnector1">
              <a:avLst/>
            </a:prstGeom>
            <a:ln w="2222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53115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github.com/gjbex/training-material/tree/master/Python/Logging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7657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Logging: 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US" dirty="0" smtClean="0"/>
              <a:t>seful to verify what an application does</a:t>
            </a:r>
          </a:p>
          <a:p>
            <a:pPr lvl="1"/>
            <a:r>
              <a:rPr lang="en-US" dirty="0" smtClean="0"/>
              <a:t>in normal runs</a:t>
            </a:r>
          </a:p>
          <a:p>
            <a:pPr lvl="1"/>
            <a:r>
              <a:rPr lang="en-US" dirty="0" smtClean="0"/>
              <a:t>in runs with problems</a:t>
            </a:r>
          </a:p>
          <a:p>
            <a:r>
              <a:rPr lang="en-US" dirty="0" smtClean="0"/>
              <a:t>Helps with debugging</a:t>
            </a:r>
          </a:p>
          <a:p>
            <a:pPr lvl="1"/>
            <a:r>
              <a:rPr lang="en-US" dirty="0" smtClean="0"/>
              <a:t>alternative to print statements</a:t>
            </a:r>
          </a:p>
          <a:p>
            <a:r>
              <a:rPr lang="en-US" dirty="0" smtClean="0"/>
              <a:t>Various levels can be turned on or off</a:t>
            </a:r>
          </a:p>
          <a:p>
            <a:pPr lvl="1"/>
            <a:r>
              <a:rPr lang="en-US" dirty="0" smtClean="0"/>
              <a:t>see only relevant output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357388" y="5733256"/>
            <a:ext cx="222272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Good practice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4263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Initialize &amp; configure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24944"/>
            <a:ext cx="8229600" cy="3201219"/>
          </a:xfrm>
        </p:spPr>
        <p:txBody>
          <a:bodyPr>
            <a:normAutofit/>
          </a:bodyPr>
          <a:lstStyle/>
          <a:p>
            <a:r>
              <a:rPr lang="en-US" dirty="0" smtClean="0"/>
              <a:t>level: minimal level written to log</a:t>
            </a:r>
          </a:p>
          <a:p>
            <a:r>
              <a:rPr lang="en-US" dirty="0" err="1" smtClean="0"/>
              <a:t>filemode</a:t>
            </a:r>
            <a:endParaRPr lang="en-US" dirty="0"/>
          </a:p>
          <a:p>
            <a:pPr lvl="1"/>
            <a:r>
              <a:rPr lang="en-US" dirty="0" smtClean="0"/>
              <a:t>'w': overwrite if log exists</a:t>
            </a:r>
          </a:p>
          <a:p>
            <a:pPr lvl="1"/>
            <a:r>
              <a:rPr lang="en-US" dirty="0" smtClean="0"/>
              <a:t>'a': append if log exists</a:t>
            </a:r>
          </a:p>
          <a:p>
            <a:r>
              <a:rPr lang="en-US" dirty="0"/>
              <a:t>format, e.g.,</a:t>
            </a:r>
            <a:br>
              <a:rPr lang="en-US" dirty="0"/>
            </a:b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'{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asctime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}:{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levelname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:{message}'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11695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logging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logging.basicConfig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(level=level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filename=name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filemode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=mode,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format=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format_str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547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levels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: non-recoverable errors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en-US" dirty="0" smtClean="0"/>
              <a:t>: error, but application can continue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r>
              <a:rPr lang="en-US" dirty="0" smtClean="0">
                <a:cs typeface="Courier New" panose="02070309020205020404" pitchFamily="49" charset="0"/>
              </a:rPr>
              <a:t>: potential problems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: feedback, verbose mode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: useful for developer</a:t>
            </a:r>
          </a:p>
          <a:p>
            <a:endParaRPr lang="en-US" dirty="0"/>
          </a:p>
          <a:p>
            <a:r>
              <a:rPr lang="en-US" dirty="0" smtClean="0"/>
              <a:t>User defined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79512" y="3356992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79512" y="3933056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552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79512" y="3501008"/>
            <a:ext cx="8640960" cy="1080120"/>
            <a:chOff x="179512" y="2319263"/>
            <a:chExt cx="8640960" cy="1080120"/>
          </a:xfrm>
        </p:grpSpPr>
        <p:sp>
          <p:nvSpPr>
            <p:cNvPr id="10" name="Rectangle 9"/>
            <p:cNvSpPr/>
            <p:nvPr/>
          </p:nvSpPr>
          <p:spPr>
            <a:xfrm>
              <a:off x="179512" y="2780928"/>
              <a:ext cx="8640960" cy="618455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788024" y="2319263"/>
              <a:ext cx="38715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level = logging.INFO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79512" y="2319263"/>
            <a:ext cx="8664431" cy="2333873"/>
            <a:chOff x="179512" y="2319263"/>
            <a:chExt cx="8664431" cy="2333873"/>
          </a:xfrm>
        </p:grpSpPr>
        <p:sp>
          <p:nvSpPr>
            <p:cNvPr id="7" name="Rectangle 6"/>
            <p:cNvSpPr/>
            <p:nvPr/>
          </p:nvSpPr>
          <p:spPr>
            <a:xfrm>
              <a:off x="179512" y="2780928"/>
              <a:ext cx="8640960" cy="1872208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4788024" y="2319263"/>
              <a:ext cx="40559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level = </a:t>
              </a:r>
              <a:r>
                <a:rPr lang="en-US" sz="2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logging.ERROR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log 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3342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messages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 level</a:t>
            </a:r>
          </a:p>
          <a:p>
            <a:endParaRPr lang="en-US" dirty="0" smtClean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 level</a:t>
            </a:r>
          </a:p>
          <a:p>
            <a:endParaRPr lang="en-US" dirty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 level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3501008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logging.info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('application started')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4725144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logging.critical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('input file not found')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1222" y="2329135"/>
            <a:ext cx="6831098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logging.debug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('function xyz called with "{0}"'.format(x))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076056" y="2852936"/>
            <a:ext cx="3836061" cy="369332"/>
            <a:chOff x="5148064" y="2852936"/>
            <a:chExt cx="3836061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5868144" y="2852936"/>
              <a:ext cx="31159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ignored at level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INFO</a:t>
              </a:r>
              <a:r>
                <a:rPr lang="en-US" dirty="0" smtClean="0"/>
                <a:t> or above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797311" y="3995772"/>
            <a:ext cx="4239185" cy="369332"/>
            <a:chOff x="5148064" y="2852936"/>
            <a:chExt cx="4239185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5868144" y="2852936"/>
              <a:ext cx="351910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ignored at level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WARNING</a:t>
              </a:r>
              <a:r>
                <a:rPr lang="en-US" dirty="0" smtClean="0"/>
                <a:t> or above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064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 destinations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</a:t>
            </a:r>
          </a:p>
          <a:p>
            <a:r>
              <a:rPr lang="en-US" dirty="0" smtClean="0"/>
              <a:t>Rotating files</a:t>
            </a:r>
          </a:p>
          <a:p>
            <a:r>
              <a:rPr lang="en-US" dirty="0" smtClean="0"/>
              <a:t>syslog</a:t>
            </a:r>
          </a:p>
          <a:p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9508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development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Command line arguments &amp; configuration files</a:t>
            </a:r>
          </a:p>
          <a:p>
            <a:pPr lvl="1"/>
            <a:r>
              <a:rPr lang="en-US" dirty="0" smtClean="0"/>
              <a:t>goals: handling options, flags specified on command line, reading configuration files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argparse</a:t>
            </a:r>
            <a:r>
              <a:rPr lang="en-US" dirty="0" smtClean="0"/>
              <a:t>, </a:t>
            </a:r>
            <a:r>
              <a:rPr lang="en-US" dirty="0" err="1" smtClean="0">
                <a:hlinkClick r:id="rId2" action="ppaction://hlinksldjump"/>
              </a:rPr>
              <a:t>ConfigParser</a:t>
            </a:r>
            <a:endParaRPr lang="en-US" dirty="0" smtClean="0"/>
          </a:p>
          <a:p>
            <a:r>
              <a:rPr lang="en-US" dirty="0" smtClean="0"/>
              <a:t>Logging</a:t>
            </a:r>
          </a:p>
          <a:p>
            <a:pPr lvl="1"/>
            <a:r>
              <a:rPr lang="en-US" dirty="0" smtClean="0"/>
              <a:t>goals: writing application events to log files, using log levels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3" action="ppaction://hlinksldjump"/>
              </a:rPr>
              <a:t>logging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139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Logging how-to</a:t>
            </a:r>
            <a:br>
              <a:rPr lang="en-US" dirty="0"/>
            </a:br>
            <a:r>
              <a:rPr lang="en-US" sz="2400" dirty="0" smtClean="0">
                <a:hlinkClick r:id="rId2"/>
              </a:rPr>
              <a:t>https</a:t>
            </a:r>
            <a:r>
              <a:rPr lang="en-US" sz="2400" dirty="0">
                <a:hlinkClick r:id="rId2"/>
              </a:rPr>
              <a:t>://</a:t>
            </a:r>
            <a:r>
              <a:rPr lang="en-US" sz="2400" dirty="0" smtClean="0">
                <a:hlinkClick r:id="rId2"/>
              </a:rPr>
              <a:t>docs.python.org/3.5/howto/logging.html</a:t>
            </a:r>
            <a:r>
              <a:rPr lang="en-US" sz="2400" dirty="0" smtClean="0"/>
              <a:t> </a:t>
            </a:r>
            <a:endParaRPr lang="en-US" dirty="0" smtClean="0"/>
          </a:p>
          <a:p>
            <a:r>
              <a:rPr lang="en-US" dirty="0"/>
              <a:t>Logging Cookbook</a:t>
            </a:r>
            <a:br>
              <a:rPr lang="en-US" dirty="0"/>
            </a:br>
            <a:r>
              <a:rPr lang="en-US" sz="2400" dirty="0" smtClean="0">
                <a:hlinkClick r:id="rId3"/>
              </a:rPr>
              <a:t>https</a:t>
            </a:r>
            <a:r>
              <a:rPr lang="en-US" sz="2400" dirty="0">
                <a:hlinkClick r:id="rId3"/>
              </a:rPr>
              <a:t>://</a:t>
            </a:r>
            <a:r>
              <a:rPr lang="en-US" sz="2400" dirty="0" smtClean="0">
                <a:hlinkClick r:id="rId3"/>
              </a:rPr>
              <a:t>docs.python.org/3.5/howto/logging-cookbook.html</a:t>
            </a:r>
            <a:r>
              <a:rPr lang="en-US" sz="2400" dirty="0" smtClean="0"/>
              <a:t>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049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operations:</a:t>
            </a:r>
            <a:br>
              <a:rPr lang="en-US" dirty="0" smtClean="0"/>
            </a:br>
            <a:r>
              <a:rPr lang="en-US" dirty="0" smtClean="0"/>
              <a:t>Handling files and directories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github.com/gjbex/training-material/tree/master/Python/OsFileSystem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57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files in directories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Directory contains files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data_001.txt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data_002.txt</a:t>
            </a:r>
            <a:r>
              <a:rPr lang="en-US" dirty="0" smtClean="0"/>
              <a:t>,…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66972" y="3492462"/>
            <a:ext cx="1789844" cy="2096778"/>
            <a:chOff x="466972" y="2772382"/>
            <a:chExt cx="1789844" cy="2096778"/>
          </a:xfrm>
        </p:grpSpPr>
        <p:sp>
          <p:nvSpPr>
            <p:cNvPr id="4" name="TextBox 3"/>
            <p:cNvSpPr txBox="1"/>
            <p:nvPr/>
          </p:nvSpPr>
          <p:spPr>
            <a:xfrm>
              <a:off x="46754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6 2 0.5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66972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data_001.txt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627784" y="3492462"/>
            <a:ext cx="1789272" cy="2096778"/>
            <a:chOff x="2627784" y="2772382"/>
            <a:chExt cx="1789272" cy="2096778"/>
          </a:xfrm>
        </p:grpSpPr>
        <p:sp>
          <p:nvSpPr>
            <p:cNvPr id="5" name="TextBox 4"/>
            <p:cNvSpPr txBox="1"/>
            <p:nvPr/>
          </p:nvSpPr>
          <p:spPr>
            <a:xfrm>
              <a:off x="262778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7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10 4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12 4 0.5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data_002.txt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716016" y="4365104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…</a:t>
            </a:r>
            <a:endParaRPr lang="en-US" sz="2400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6815176" y="2780928"/>
            <a:ext cx="1789272" cy="3820326"/>
            <a:chOff x="2627784" y="2772382"/>
            <a:chExt cx="1789272" cy="3820326"/>
          </a:xfrm>
        </p:grpSpPr>
        <p:sp>
          <p:nvSpPr>
            <p:cNvPr id="12" name="TextBox 11"/>
            <p:cNvSpPr txBox="1"/>
            <p:nvPr/>
          </p:nvSpPr>
          <p:spPr>
            <a:xfrm>
              <a:off x="2627784" y="3053278"/>
              <a:ext cx="1789272" cy="353943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6 2 0.5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7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10 4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12 4 0.5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data_all.txt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>
            <a:off x="5508104" y="4681299"/>
            <a:ext cx="720080" cy="0"/>
          </a:xfrm>
          <a:prstGeom prst="straightConnector1">
            <a:avLst/>
          </a:prstGeom>
          <a:ln w="762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157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glob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1340768"/>
            <a:ext cx="7200800" cy="44012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glob import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glob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(description='…')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('-o',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type=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'), help='…') 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('-p',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'pattern', help='…')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options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False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glob(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options.pattern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with open(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'r') as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input_file.readline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(header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True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return 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4300" y="6093296"/>
            <a:ext cx="749115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concat_data.py  –o data.txt  –p 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data_*.txt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08304" y="4798893"/>
            <a:ext cx="129614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Same as in Bash shell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40690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Many operations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Current working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/>
              <a:t>Create path: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path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os.path.join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(), 'data', 'output.txt')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path == '/home/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/Tests/data/output.txt'</a:t>
            </a:r>
          </a:p>
          <a:p>
            <a:pPr lvl="1"/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Dissecting paths: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head, tail 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os.path.split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/Tests/test.txt')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head == 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/Tests', tail == 'test.txt'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head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tail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os.path.split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('/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head == '/home/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/Tests', tail 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''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root,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/Tests/test.txt')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root ==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/Tests/test',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'.txt'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('/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/')</a:t>
            </a:r>
            <a:br>
              <a:rPr lang="en-US" sz="2100" dirty="0">
                <a:latin typeface="Courier New" pitchFamily="49" charset="0"/>
                <a:cs typeface="Courier New" pitchFamily="49" charset="0"/>
              </a:rPr>
            </a:b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root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== 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/Tests/',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''</a:t>
            </a:r>
          </a:p>
          <a:p>
            <a:pPr marL="914400" lvl="2" indent="0">
              <a:buNone/>
            </a:pP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002944" y="3140968"/>
            <a:ext cx="33692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Will do the right thing for each OS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73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  <p:bldP spid="4" grpId="0" animBg="1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File tests: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os.path.exists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</a:t>
            </a:r>
            <a:r>
              <a:rPr lang="en-US" dirty="0" smtClean="0"/>
              <a:t>exists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file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directory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os.path.islink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link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os.access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os.R_OK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 smtClean="0"/>
              <a:t> can be read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os.R_OK</a:t>
            </a:r>
            <a:r>
              <a:rPr lang="en-US" dirty="0" smtClean="0"/>
              <a:t>: read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os.W_OK</a:t>
            </a:r>
            <a:r>
              <a:rPr lang="en-US" dirty="0"/>
              <a:t>: </a:t>
            </a:r>
            <a:r>
              <a:rPr lang="en-US" dirty="0" smtClean="0"/>
              <a:t>write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os.X_OK</a:t>
            </a:r>
            <a:r>
              <a:rPr lang="en-US" dirty="0"/>
              <a:t>: </a:t>
            </a:r>
            <a:r>
              <a:rPr lang="en-US" dirty="0" smtClean="0"/>
              <a:t>execute permission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0759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Copying, moving, deleting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</a:t>
            </a:r>
            <a:r>
              <a:rPr lang="en-US" dirty="0" smtClean="0"/>
              <a:t> modules</a:t>
            </a:r>
          </a:p>
          <a:p>
            <a:pPr lvl="1"/>
            <a:r>
              <a:rPr lang="en-US" dirty="0" smtClean="0"/>
              <a:t>copy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shutil.copy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copy file, preserving ownership, timestamps: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shutil.copy2(source,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move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delete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os.remove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(file)</a:t>
            </a:r>
          </a:p>
          <a:p>
            <a:pPr lvl="1"/>
            <a:r>
              <a:rPr lang="en-US" dirty="0" smtClean="0"/>
              <a:t>remove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shutil.rmtree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</a:p>
          <a:p>
            <a:pPr lvl="1"/>
            <a:r>
              <a:rPr lang="en-US" dirty="0" smtClean="0"/>
              <a:t>create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os.mkdir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8859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Temporary files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Creating file with guaranteed unique name:</a:t>
            </a:r>
            <a:br>
              <a:rPr lang="en-US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tempfile.NamedTemporaryFile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3789040"/>
            <a:ext cx="842493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tempfile.NamedTemporaryFile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(mode='w',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='.',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          suffix='.txt', delete=False)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print("created temp file '{0}'".format(tmp_file.name))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tmp_file.file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(…)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14198" y="5949280"/>
            <a:ext cx="386997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File names such as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tmpD45x.txt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2621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Walking the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Walking a directory tree: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os.walk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, e.g., print name of Python files in (sub)directories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For each directory, tuple:</a:t>
            </a:r>
          </a:p>
          <a:p>
            <a:pPr lvl="1"/>
            <a:r>
              <a:rPr lang="en-US" dirty="0" smtClean="0"/>
              <a:t>directory name</a:t>
            </a:r>
          </a:p>
          <a:p>
            <a:pPr lvl="1"/>
            <a:r>
              <a:rPr lang="en-US" dirty="0" smtClean="0"/>
              <a:t>list of subdirectories</a:t>
            </a:r>
          </a:p>
          <a:p>
            <a:pPr lvl="1"/>
            <a:r>
              <a:rPr lang="en-US" dirty="0" smtClean="0"/>
              <a:t>list of files in directory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95536" y="2420888"/>
            <a:ext cx="8424936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os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directory, _,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file_names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os.walk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dir_name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file_names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_,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target_ext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os.path.join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(directory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634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Manipulating strings:</a:t>
            </a:r>
            <a:br>
              <a:rPr lang="en-US" dirty="0" smtClean="0"/>
            </a:br>
            <a:r>
              <a:rPr lang="en-US" dirty="0" smtClean="0"/>
              <a:t>Python regular expressions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github.com/gjbex/training-material/tree/master/Python/Regexes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800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732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development </a:t>
            </a:r>
            <a:r>
              <a:rPr lang="en-US" dirty="0" smtClean="0"/>
              <a:t>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Interacting with the operating system</a:t>
            </a:r>
          </a:p>
          <a:p>
            <a:pPr lvl="1"/>
            <a:r>
              <a:rPr lang="en-US" dirty="0" smtClean="0"/>
              <a:t>goals: file system operations, executing external commands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file system operations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external commands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3032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Regular expression</a:t>
            </a:r>
            <a:br>
              <a:rPr lang="en-US" dirty="0"/>
            </a:br>
            <a:r>
              <a:rPr lang="en-US" dirty="0"/>
              <a:t>       = description of a language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</a:t>
            </a:r>
            <a:r>
              <a:rPr lang="en-US" dirty="0"/>
              <a:t>set of strings</a:t>
            </a:r>
          </a:p>
          <a:p>
            <a:r>
              <a:rPr lang="en-US" dirty="0" smtClean="0"/>
              <a:t>Language can be</a:t>
            </a:r>
          </a:p>
          <a:p>
            <a:pPr lvl="1"/>
            <a:r>
              <a:rPr lang="en-US" dirty="0" smtClean="0"/>
              <a:t>Finite</a:t>
            </a:r>
          </a:p>
          <a:p>
            <a:pPr lvl="1"/>
            <a:r>
              <a:rPr lang="en-US" dirty="0" smtClean="0"/>
              <a:t>Infinite</a:t>
            </a:r>
          </a:p>
          <a:p>
            <a:pPr lvl="2"/>
            <a:r>
              <a:rPr lang="en-US" dirty="0" smtClean="0"/>
              <a:t>Remember, set of all strings is infinite, countable</a:t>
            </a:r>
          </a:p>
          <a:p>
            <a:r>
              <a:rPr lang="en-US" dirty="0" smtClean="0"/>
              <a:t>Chomsky hierarchy</a:t>
            </a:r>
          </a:p>
          <a:p>
            <a:pPr lvl="1"/>
            <a:r>
              <a:rPr lang="en-US" dirty="0" smtClean="0"/>
              <a:t>regular languages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context-free languages</a:t>
            </a:r>
            <a:br>
              <a:rPr lang="en-US" dirty="0" smtClean="0"/>
            </a:br>
            <a:r>
              <a:rPr lang="en-US" dirty="0" smtClean="0"/>
              <a:t>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context-sensitive languages</a:t>
            </a:r>
            <a:br>
              <a:rPr lang="en-US" dirty="0" smtClean="0"/>
            </a:br>
            <a:r>
              <a:rPr lang="en-US" dirty="0" smtClean="0"/>
              <a:t>    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recursively enumerable languages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6021288"/>
            <a:ext cx="872610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regular expressions can express more than regular languages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56749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expressions: expressive 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i="1" dirty="0" smtClean="0">
                <a:cs typeface="Courier New" pitchFamily="49" charset="0"/>
              </a:rPr>
              <a:t>Never</a:t>
            </a:r>
            <a:r>
              <a:rPr lang="en-US" dirty="0" smtClean="0">
                <a:cs typeface="Courier New" pitchFamily="49" charset="0"/>
              </a:rPr>
              <a:t> parse HTML or XML with regular expressions!!!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HTML &amp; XML are </a:t>
            </a:r>
            <a:r>
              <a:rPr lang="en-US" i="1" dirty="0" smtClean="0">
                <a:cs typeface="Courier New" pitchFamily="49" charset="0"/>
              </a:rPr>
              <a:t>context-free</a:t>
            </a:r>
            <a:r>
              <a:rPr lang="en-US" dirty="0" smtClean="0">
                <a:cs typeface="Courier New" pitchFamily="49" charset="0"/>
              </a:rPr>
              <a:t> languages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Even if you think you can, </a:t>
            </a:r>
            <a:r>
              <a:rPr lang="en-US" i="1" dirty="0" smtClean="0">
                <a:cs typeface="Courier New" pitchFamily="49" charset="0"/>
              </a:rPr>
              <a:t>don't</a:t>
            </a:r>
            <a:r>
              <a:rPr lang="en-US" dirty="0" smtClean="0">
                <a:cs typeface="Courier New" pitchFamily="49" charset="0"/>
              </a:rPr>
              <a:t>, there be dragons</a:t>
            </a:r>
          </a:p>
          <a:p>
            <a:r>
              <a:rPr lang="en-US" dirty="0" smtClean="0">
                <a:cs typeface="Courier New" pitchFamily="49" charset="0"/>
              </a:rPr>
              <a:t>Can you write a regular expression to match all regular expressions?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the language of regular expressions is context-free</a:t>
            </a:r>
          </a:p>
          <a:p>
            <a:r>
              <a:rPr lang="en-US" dirty="0" smtClean="0">
                <a:cs typeface="Courier New" pitchFamily="49" charset="0"/>
              </a:rPr>
              <a:t>Can you parse English using a regular expression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English is a little bit context-sensitive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941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DNA: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endParaRPr lang="en-US" dirty="0"/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</a:t>
            </a:r>
            <a:r>
              <a:rPr lang="en-US" dirty="0" smtClean="0">
                <a:cs typeface="Courier New" pitchFamily="49" charset="0"/>
              </a:rPr>
              <a:t> = one out of {A, C, G, T}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=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smtClean="0"/>
              <a:t>DNA containing AAT: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</a:p>
          <a:p>
            <a:pPr lvl="1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cs typeface="Courier New" pitchFamily="49" charset="0"/>
              </a:rPr>
              <a:t> followed by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smtClean="0">
                <a:cs typeface="Courier New" pitchFamily="49" charset="0"/>
              </a:rPr>
              <a:t>              = zero or 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/>
              <a:t>DNA containing </a:t>
            </a:r>
            <a:r>
              <a:rPr lang="en-US" dirty="0" smtClean="0"/>
              <a:t>AAT or TAT: 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ACGT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]*(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)[ACGT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either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endParaRPr lang="en-US" i="1" baseline="-25000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1504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Belgian </a:t>
            </a:r>
            <a:r>
              <a:rPr lang="en-US" dirty="0"/>
              <a:t>phone number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[1-9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]\d?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[1-9]\d{5,6}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cs typeface="Courier New" pitchFamily="49" charset="0"/>
              </a:rPr>
              <a:t>= any character from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>
                <a:cs typeface="Courier New" pitchFamily="49" charset="0"/>
              </a:rPr>
              <a:t>             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[0-9]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= zero or one </a:t>
            </a:r>
            <a:r>
              <a:rPr lang="en-US" dirty="0" smtClean="0">
                <a:cs typeface="Courier New" pitchFamily="49" charset="0"/>
              </a:rPr>
              <a:t>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All strings, including empty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.*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dirty="0">
                <a:cs typeface="Courier New" pitchFamily="49" charset="0"/>
              </a:rPr>
              <a:t>any </a:t>
            </a:r>
            <a:r>
              <a:rPr lang="en-US" dirty="0" smtClean="0">
                <a:cs typeface="Courier New" pitchFamily="49" charset="0"/>
              </a:rPr>
              <a:t>character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Email address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+)?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w+(?:\.\w+)+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\.       </a:t>
            </a:r>
            <a:r>
              <a:rPr lang="en-US" dirty="0">
                <a:cs typeface="Courier New" pitchFamily="49" charset="0"/>
              </a:rPr>
              <a:t>= character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'.'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\w     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[A-Za-z0-9_]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(?: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 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= </a:t>
            </a:r>
            <a:r>
              <a:rPr lang="en-US" dirty="0" smtClean="0">
                <a:cs typeface="Courier New" pitchFamily="49" charset="0"/>
                <a:sym typeface="Wingdings" pitchFamily="2" charset="2"/>
              </a:rPr>
              <a:t>grouped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30346" y="5118283"/>
            <a:ext cx="219803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use this in</a:t>
            </a:r>
          </a:p>
          <a:p>
            <a:r>
              <a:rPr lang="en-US" sz="2400" dirty="0" smtClean="0"/>
              <a:t>practice!!!</a:t>
            </a:r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2411760" y="6165304"/>
            <a:ext cx="4598893" cy="616134"/>
            <a:chOff x="2411760" y="6165304"/>
            <a:chExt cx="4598893" cy="616134"/>
          </a:xfrm>
        </p:grpSpPr>
        <p:sp>
          <p:nvSpPr>
            <p:cNvPr id="5" name="TextBox 4"/>
            <p:cNvSpPr txBox="1"/>
            <p:nvPr/>
          </p:nvSpPr>
          <p:spPr>
            <a:xfrm>
              <a:off x="2771800" y="6381328"/>
              <a:ext cx="42388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Similar to brackets in math expressions</a:t>
              </a:r>
              <a:endParaRPr lang="en-US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2411760" y="6165304"/>
              <a:ext cx="360040" cy="4160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5648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Characters that have to be escaped</a:t>
            </a:r>
          </a:p>
          <a:p>
            <a:pPr lvl="1"/>
            <a:r>
              <a:rPr lang="en-US" dirty="0" smtClean="0"/>
              <a:t>tab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ew line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arriage return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</a:p>
          <a:p>
            <a:pPr lvl="1"/>
            <a:r>
              <a:rPr lang="en-US" dirty="0" smtClean="0"/>
              <a:t>\     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\\</a:t>
            </a:r>
          </a:p>
          <a:p>
            <a:pPr lvl="1"/>
            <a:r>
              <a:rPr lang="en-US" dirty="0" smtClean="0"/>
              <a:t>brackets              :  </a:t>
            </a:r>
            <a:r>
              <a:rPr lang="en-US" spc="-150" dirty="0" smtClean="0">
                <a:latin typeface="Courier New" pitchFamily="49" charset="0"/>
                <a:cs typeface="Courier New" pitchFamily="49" charset="0"/>
              </a:rPr>
              <a:t>\(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\[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\]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\{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\}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operators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\+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\-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\*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\?</a:t>
            </a:r>
          </a:p>
          <a:p>
            <a:pPr lvl="1"/>
            <a:r>
              <a:rPr lang="en-US" dirty="0" smtClean="0"/>
              <a:t>.  (dot)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\.</a:t>
            </a:r>
          </a:p>
          <a:p>
            <a:r>
              <a:rPr lang="en-US" dirty="0" smtClean="0">
                <a:cs typeface="Courier New" pitchFamily="49" charset="0"/>
              </a:rPr>
              <a:t>All other characters literal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2481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expressions: character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smtClean="0"/>
              <a:t>                =  {any} \ {'\n'}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[xyz]  </a:t>
            </a:r>
            <a:r>
              <a:rPr lang="en-US" dirty="0" smtClean="0"/>
              <a:t>=  {'x', 'y', 'z'}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[x-z]</a:t>
            </a:r>
            <a:r>
              <a:rPr lang="en-US" dirty="0" smtClean="0"/>
              <a:t>     =  {c | 'x' </a:t>
            </a:r>
            <a:r>
              <a:rPr lang="en-US" dirty="0" smtClean="0">
                <a:sym typeface="Symbol"/>
              </a:rPr>
              <a:t></a:t>
            </a:r>
            <a:r>
              <a:rPr lang="en-US" dirty="0" smtClean="0"/>
              <a:t> c </a:t>
            </a:r>
            <a:r>
              <a:rPr lang="en-US" dirty="0">
                <a:sym typeface="Symbol"/>
              </a:rPr>
              <a:t></a:t>
            </a:r>
            <a:r>
              <a:rPr lang="en-US" dirty="0" smtClean="0"/>
              <a:t>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[^xyz] </a:t>
            </a:r>
            <a:r>
              <a:rPr lang="en-US" dirty="0" smtClean="0"/>
              <a:t>=  {any} \ {'x', 'y',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{any} \ </a:t>
            </a:r>
            <a:r>
              <a:rPr lang="en-US" dirty="0"/>
              <a:t>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     </a:t>
            </a:r>
            <a:r>
              <a:rPr lang="en-US" dirty="0" smtClean="0"/>
              <a:t>=  {' ', '\t', '\f', '\r', '\n', '\v'}         (white space)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 </a:t>
            </a:r>
            <a:r>
              <a:rPr lang="en-US" dirty="0"/>
              <a:t>', '\t', '\f', '\r', '\</a:t>
            </a:r>
            <a:r>
              <a:rPr lang="en-US" dirty="0" smtClean="0"/>
              <a:t>n', '\v'}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336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en-US" dirty="0" smtClean="0">
                <a:cs typeface="Courier New" pitchFamily="49" charset="0"/>
              </a:rPr>
              <a:t>Concatenation: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 (implicit)</a:t>
            </a:r>
            <a:endParaRPr lang="en-US" dirty="0" smtClean="0">
              <a:cs typeface="Courier New" pitchFamily="49" charset="0"/>
            </a:endParaRP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Choice: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Repetition:	</a:t>
            </a: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  =  exactly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m,n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 smtClean="0">
                <a:cs typeface="Courier New" pitchFamily="49" charset="0"/>
              </a:rPr>
              <a:t>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cs typeface="Courier New" pitchFamily="49" charset="0"/>
              </a:rPr>
              <a:t> </a:t>
            </a:r>
            <a:br>
              <a:rPr lang="en-US" dirty="0" smtClean="0">
                <a:cs typeface="Courier New" pitchFamily="49" charset="0"/>
              </a:rPr>
            </a:br>
            <a:r>
              <a:rPr lang="en-US" dirty="0" smtClean="0">
                <a:cs typeface="Courier New" pitchFamily="49" charset="0"/>
              </a:rPr>
              <a:t>                              where </a:t>
            </a:r>
            <a:r>
              <a:rPr lang="en-US" i="1" dirty="0" smtClean="0">
                <a:latin typeface="Lucida Sans" panose="020B0602030504020204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  <a:sym typeface="Symbol"/>
              </a:rPr>
              <a:t>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i="1" dirty="0" smtClean="0">
                <a:latin typeface="Lucida Sans" panose="020B0602030504020204" pitchFamily="34" charset="0"/>
                <a:cs typeface="Courier New" pitchFamily="49" charset="0"/>
              </a:rPr>
              <a:t>n</a:t>
            </a: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=  </a:t>
            </a:r>
            <a:r>
              <a:rPr lang="en-US" dirty="0">
                <a:cs typeface="Courier New" pitchFamily="49" charset="0"/>
              </a:rPr>
              <a:t>minimum </a:t>
            </a:r>
            <a:r>
              <a:rPr lang="en-US" dirty="0" smtClean="0">
                <a:cs typeface="Courier New" pitchFamily="49" charset="0"/>
              </a:rPr>
              <a:t>zero, </a:t>
            </a:r>
            <a:r>
              <a:rPr lang="en-US" dirty="0">
                <a:cs typeface="Courier New" pitchFamily="49" charset="0"/>
              </a:rPr>
              <a:t>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=  minimum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cs typeface="Courier New" pitchFamily="49" charset="0"/>
              </a:rPr>
              <a:t>             =  </a:t>
            </a:r>
            <a:r>
              <a:rPr lang="en-US" dirty="0">
                <a:cs typeface="Courier New" pitchFamily="49" charset="0"/>
              </a:rPr>
              <a:t>zero or </a:t>
            </a:r>
            <a:r>
              <a:rPr lang="en-US" dirty="0" smtClean="0">
                <a:cs typeface="Courier New" pitchFamily="49" charset="0"/>
              </a:rPr>
              <a:t>one occurrence 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       =  zero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        =  one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endParaRPr lang="en-US" i="1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99683" y="5775647"/>
            <a:ext cx="33205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4499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vs. non-greedy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Consider 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&lt;.+&gt;</a:t>
            </a:r>
            <a:r>
              <a:rPr lang="en-US" dirty="0"/>
              <a:t> will </a:t>
            </a:r>
            <a:r>
              <a:rPr lang="en-US" dirty="0" smtClean="0"/>
              <a:t>match substring</a:t>
            </a:r>
            <a:br>
              <a:rPr lang="en-US" dirty="0" smtClean="0"/>
            </a:br>
            <a:r>
              <a:rPr lang="en-US" dirty="0" smtClean="0"/>
              <a:t>    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Use non-greedy operator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</a:t>
            </a:r>
            <a:r>
              <a:rPr lang="en-US" dirty="0" smtClean="0"/>
              <a:t>match substring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3200" dirty="0">
                <a:cs typeface="Courier New" pitchFamily="49" charset="0"/>
              </a:rPr>
              <a:t>   =  operator 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cs typeface="Courier New" pitchFamily="49" charset="0"/>
              </a:rPr>
              <a:t> with </a:t>
            </a:r>
            <a:r>
              <a:rPr lang="en-US" sz="3200" dirty="0" smtClean="0">
                <a:cs typeface="Courier New" pitchFamily="49" charset="0"/>
              </a:rPr>
              <a:t>shortest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match semantics </a:t>
            </a:r>
            <a:r>
              <a:rPr lang="en-US" sz="3200" dirty="0">
                <a:cs typeface="Courier New" pitchFamily="49" charset="0"/>
              </a:rPr>
              <a:t>(i.e</a:t>
            </a:r>
            <a:r>
              <a:rPr lang="en-US" sz="3200" dirty="0" smtClean="0">
                <a:cs typeface="Courier New" pitchFamily="49" charset="0"/>
              </a:rPr>
              <a:t>., non-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greedy</a:t>
            </a:r>
            <a:r>
              <a:rPr lang="en-US" sz="3200" dirty="0">
                <a:cs typeface="Courier New" pitchFamily="49" charset="0"/>
              </a:rPr>
              <a:t>) applied to </a:t>
            </a:r>
            <a:r>
              <a:rPr lang="en-US" sz="3200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sz="3200" i="1" dirty="0" smtClean="0">
              <a:latin typeface="Lucida Sans" pitchFamily="34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dirty="0" smtClean="0">
                <a:cs typeface="Courier New" pitchFamily="49" charset="0"/>
              </a:rPr>
              <a:t>Alternative: 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&lt;[^&gt;]+&gt;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47555" y="2823319"/>
            <a:ext cx="34215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5478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parse XML with REs?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Task: match start tag in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name="x"&gt;15&lt;/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 smtClean="0"/>
              <a:t> </a:t>
            </a:r>
            <a:r>
              <a:rPr lang="en-US" dirty="0"/>
              <a:t>will match </a:t>
            </a:r>
            <a:r>
              <a:rPr lang="en-US" dirty="0" smtClean="0"/>
              <a:t>substring</a:t>
            </a:r>
            <a:br>
              <a:rPr lang="en-US" dirty="0" smtClean="0"/>
            </a:br>
            <a:r>
              <a:rPr lang="en-US" dirty="0" smtClean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"&gt;'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="a-&gt;b"&gt;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&gt;'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="a-&gt;'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2636912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6000" dirty="0" smtClean="0">
                <a:solidFill>
                  <a:srgbClr val="92D050"/>
                </a:solidFill>
              </a:rPr>
              <a:t>√</a:t>
            </a:r>
            <a:endParaRPr lang="nl-BE" sz="6000" dirty="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31653" y="4509120"/>
            <a:ext cx="105657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Oops!</a:t>
            </a:r>
            <a:endParaRPr lang="nl-BE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4890" y="5355213"/>
            <a:ext cx="736951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a parser for context free language, or,</a:t>
            </a:r>
            <a:br>
              <a:rPr lang="en-US" sz="2800" dirty="0" smtClean="0"/>
            </a:br>
            <a:r>
              <a:rPr lang="en-US" sz="2800" dirty="0" smtClean="0"/>
              <a:t>better still, use Python's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xml.dom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xml.sax</a:t>
            </a:r>
            <a:r>
              <a:rPr lang="en-US" sz="2800" dirty="0" smtClean="0"/>
              <a:t>, …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6474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 animBg="1"/>
      <p:bldP spid="6" grpId="0" animBg="1"/>
    </p:bld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matching</a:t>
            </a:r>
            <a:endParaRPr lang="en-US" dirty="0"/>
          </a:p>
        </p:txBody>
      </p:sp>
      <p:sp>
        <p:nvSpPr>
          <p:cNvPr id="122" name="Content Placeholder 12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313946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from start of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 smtClean="0"/>
              <a:t>Returns match object,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 smtClean="0"/>
              <a:t> if no match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/>
              <a:t> anywhere </a:t>
            </a:r>
            <a:r>
              <a:rPr lang="en-US" dirty="0" smtClean="0"/>
              <a:t>in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/>
              <a:t>Returns match object, 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/>
              <a:t> if no </a:t>
            </a:r>
            <a:r>
              <a:rPr lang="en-US" dirty="0" smtClean="0"/>
              <a:t>match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043608" y="2852936"/>
            <a:ext cx="776687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'data: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043608" y="5661248"/>
            <a:ext cx="7904728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'data: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372200" y="1517883"/>
            <a:ext cx="236955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Import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</a:t>
            </a:r>
            <a:r>
              <a:rPr lang="en-US" sz="2000" dirty="0" smtClean="0"/>
              <a:t> module!!!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5724128" y="4149080"/>
            <a:ext cx="332488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Use raw Python strings, i.e.,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r'…' </a:t>
            </a:r>
            <a:r>
              <a:rPr lang="en-US" sz="2000" dirty="0" smtClean="0"/>
              <a:t>for regular expressions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064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build="p"/>
      <p:bldP spid="126" grpId="0" animBg="1"/>
      <p:bldP spid="124" grpId="0" animBg="1"/>
      <p:bldP spid="12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formats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Text-based formats</a:t>
            </a:r>
          </a:p>
          <a:p>
            <a:pPr lvl="1"/>
            <a:r>
              <a:rPr lang="en-US" dirty="0" smtClean="0"/>
              <a:t>goals: reading &amp; writing text-based file formats</a:t>
            </a:r>
          </a:p>
          <a:p>
            <a:pPr lvl="1"/>
            <a:r>
              <a:rPr lang="en-US" dirty="0" smtClean="0"/>
              <a:t>prerequisites: core Python programming, file I/O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CSV &amp; XML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regular expressions</a:t>
            </a:r>
            <a:r>
              <a:rPr lang="en-US" dirty="0" smtClean="0"/>
              <a:t>, </a:t>
            </a:r>
            <a:r>
              <a:rPr lang="en-US" dirty="0" smtClean="0">
                <a:hlinkClick r:id="rId4" action="ppaction://hlinksldjump"/>
              </a:rPr>
              <a:t>parsing regular languages</a:t>
            </a:r>
            <a:r>
              <a:rPr lang="en-US" dirty="0" smtClean="0"/>
              <a:t>, </a:t>
            </a:r>
            <a:r>
              <a:rPr lang="en-US" dirty="0" err="1" smtClean="0">
                <a:hlinkClick r:id="rId5" action="ppaction://hlinksldjump"/>
              </a:rPr>
              <a:t>pyparsing</a:t>
            </a:r>
            <a:r>
              <a:rPr lang="en-US" dirty="0" smtClean="0">
                <a:hlinkClick r:id="rId5" action="ppaction://hlinksldjump"/>
              </a:rPr>
              <a:t> for context-free languages</a:t>
            </a:r>
            <a:r>
              <a:rPr lang="en-US" dirty="0" smtClean="0"/>
              <a:t>, </a:t>
            </a:r>
            <a:r>
              <a:rPr lang="en-US" dirty="0" smtClean="0">
                <a:hlinkClick r:id="rId6" action="ppaction://hlinksldjump"/>
              </a:rPr>
              <a:t>string formatting</a:t>
            </a:r>
            <a:endParaRPr lang="en-US" dirty="0" smtClean="0"/>
          </a:p>
          <a:p>
            <a:r>
              <a:rPr lang="en-US" dirty="0" smtClean="0"/>
              <a:t>Scientific file formats</a:t>
            </a:r>
          </a:p>
          <a:p>
            <a:pPr lvl="1"/>
            <a:r>
              <a:rPr lang="en-US" dirty="0" smtClean="0"/>
              <a:t>goals: reading &amp; writing HDF5</a:t>
            </a:r>
          </a:p>
          <a:p>
            <a:pPr lvl="1"/>
            <a:r>
              <a:rPr lang="en-US" dirty="0" smtClean="0"/>
              <a:t>prerequisites: core Python programming, </a:t>
            </a:r>
            <a:r>
              <a:rPr lang="en-US" dirty="0" err="1" smtClean="0">
                <a:hlinkClick r:id="rId7" action="ppaction://hlinksldjump"/>
              </a:rPr>
              <a:t>numpy</a:t>
            </a:r>
            <a:endParaRPr lang="en-US" dirty="0" smtClean="0"/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8" action="ppaction://hlinksldjump"/>
              </a:rPr>
              <a:t>HDF5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46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Yet more strings: raw string, e.g.,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r>
              <a:rPr lang="en-US" dirty="0" smtClean="0"/>
              <a:t>     versus 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'hello\\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!' </a:t>
            </a:r>
            <a:r>
              <a:rPr lang="en-US" dirty="0" smtClean="0"/>
              <a:t>versus</a:t>
            </a:r>
            <a:br>
              <a:rPr lang="en-US" dirty="0" smtClean="0"/>
            </a:br>
            <a:r>
              <a:rPr lang="en-US" b="1" dirty="0" err="1" smtClean="0">
                <a:solidFill>
                  <a:srgbClr val="C00000"/>
                </a:solidFill>
              </a:rPr>
              <a:t>r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'hello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4111912"/>
            <a:ext cx="4044697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world!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print('hello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r'hello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48064" y="4307612"/>
            <a:ext cx="3708579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2400" dirty="0" smtClean="0"/>
              <a:t>' is just a regular character</a:t>
            </a:r>
            <a:br>
              <a:rPr lang="en-US" sz="2400" dirty="0" smtClean="0"/>
            </a:br>
            <a:r>
              <a:rPr lang="en-US" sz="2400" dirty="0" smtClean="0"/>
              <a:t>in a raw string,</a:t>
            </a:r>
            <a:br>
              <a:rPr lang="en-US" sz="2400" dirty="0" smtClean="0"/>
            </a:br>
            <a:r>
              <a:rPr lang="en-US" sz="2400" dirty="0" smtClean="0"/>
              <a:t>very convenient for</a:t>
            </a:r>
            <a:br>
              <a:rPr lang="en-US" sz="2400" dirty="0" smtClean="0"/>
            </a:br>
            <a:r>
              <a:rPr lang="en-US" sz="2400" dirty="0" smtClean="0"/>
              <a:t>regular expressions!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532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</a:p>
          <a:p>
            <a:pPr lvl="1"/>
            <a:r>
              <a:rPr lang="en-US" dirty="0" smtClean="0"/>
              <a:t>E.g., match DNA,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AaCcGgTt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cumbersome, error prone, hard to read!</a:t>
            </a:r>
          </a:p>
          <a:p>
            <a:pPr lvl="1"/>
            <a:r>
              <a:rPr lang="en-US" dirty="0" smtClean="0"/>
              <a:t>Better: use original pattern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r>
              <a:rPr lang="en-US" dirty="0" smtClean="0"/>
              <a:t>, but match while ignoring case, i.e.,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dirty="0" smtClean="0"/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dirty="0" smtClean="0"/>
              <a:t>) modifier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(r'[ACGT]+', s,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'[ACGT]+',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62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readable 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Sophisticated regular expressions are hard to read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r'0[1-9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]\d?/[1-9]\d{5,6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Reformat as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r'''0             # area codes always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start with 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1-9]\d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      # area codes: 1-2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digits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/             # separator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  # 6 or 7 digits for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number'''</a:t>
            </a:r>
            <a:endParaRPr lang="en-US" dirty="0" smtClean="0"/>
          </a:p>
          <a:p>
            <a:r>
              <a:rPr lang="en-US" dirty="0" smtClean="0">
                <a:cs typeface="Courier New" pitchFamily="49" charset="0"/>
              </a:rPr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re.VERBOSE</a:t>
            </a:r>
            <a:r>
              <a:rPr lang="en-US" dirty="0" smtClean="0">
                <a:cs typeface="Courier New" pitchFamily="49" charset="0"/>
              </a:rPr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re.X</a:t>
            </a:r>
            <a:r>
              <a:rPr lang="en-US" dirty="0" smtClean="0">
                <a:cs typeface="Courier New" pitchFamily="49" charset="0"/>
              </a:rPr>
              <a:t>) modifier</a:t>
            </a:r>
            <a:endParaRPr lang="en-US" dirty="0"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6896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use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(r'0[1-9]\d?/[1-9]\d{5,6}', line):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 use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regex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r'0[1-9]\d?/[1-9]\d{5,6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}')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regex.match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364088" y="4305870"/>
            <a:ext cx="260532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dirty="0" smtClean="0"/>
              <a:t> is compiled</a:t>
            </a:r>
            <a:br>
              <a:rPr lang="en-US" dirty="0" smtClean="0"/>
            </a:br>
            <a:r>
              <a:rPr lang="en-US" dirty="0" smtClean="0"/>
              <a:t>regular expression object,</a:t>
            </a:r>
            <a:br>
              <a:rPr lang="en-US" dirty="0" smtClean="0"/>
            </a:br>
            <a:r>
              <a:rPr lang="en-US" dirty="0" smtClean="0"/>
              <a:t>reused many times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220072" y="1340768"/>
            <a:ext cx="2688172" cy="1043245"/>
            <a:chOff x="5220072" y="1340768"/>
            <a:chExt cx="2688172" cy="1043245"/>
          </a:xfrm>
        </p:grpSpPr>
        <p:sp>
          <p:nvSpPr>
            <p:cNvPr id="5" name="TextBox 4"/>
            <p:cNvSpPr txBox="1"/>
            <p:nvPr/>
          </p:nvSpPr>
          <p:spPr>
            <a:xfrm>
              <a:off x="5220072" y="1340768"/>
              <a:ext cx="268817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Regular expression may be</a:t>
              </a:r>
              <a:br>
                <a:rPr lang="en-US" dirty="0" smtClean="0"/>
              </a:br>
              <a:r>
                <a:rPr lang="en-US" dirty="0" err="1" smtClean="0"/>
                <a:t>evaluatedmany</a:t>
              </a:r>
              <a:r>
                <a:rPr lang="en-US" dirty="0" smtClean="0"/>
                <a:t> times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2"/>
            </p:cNvCxnSpPr>
            <p:nvPr/>
          </p:nvCxnSpPr>
          <p:spPr>
            <a:xfrm flipH="1">
              <a:off x="5940152" y="1987099"/>
              <a:ext cx="624006" cy="3969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020314" y="5714092"/>
            <a:ext cx="499995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Substantial performance benefit!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6381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3" grpId="0" animBg="1"/>
    </p:bld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Part(s) of regular expressions can be captured</a:t>
            </a:r>
          </a:p>
          <a:p>
            <a:pPr lvl="1"/>
            <a:r>
              <a:rPr lang="en-US" dirty="0" smtClean="0"/>
              <a:t>Example: regular expression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(\w+)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if matched against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data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/>
              <a:t>' is captured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block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</a:t>
            </a:r>
            <a:r>
              <a:rPr lang="en-US" dirty="0" smtClean="0"/>
              <a:t>' is captured</a:t>
            </a:r>
          </a:p>
          <a:p>
            <a:pPr lvl="1"/>
            <a:r>
              <a:rPr lang="en-US" dirty="0" smtClean="0"/>
              <a:t>Use match object returned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/>
              <a:t> 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5445224"/>
            <a:ext cx="804258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begin|end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(\w+)', 'begin data')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print('{1} {0}s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here'.format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begins here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48115" y="5485333"/>
            <a:ext cx="792088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779912" y="5075892"/>
            <a:ext cx="1440160" cy="699896"/>
            <a:chOff x="3779912" y="5075892"/>
            <a:chExt cx="1440160" cy="699896"/>
          </a:xfrm>
        </p:grpSpPr>
        <p:sp>
          <p:nvSpPr>
            <p:cNvPr id="5" name="Rectangle 4"/>
            <p:cNvSpPr/>
            <p:nvPr/>
          </p:nvSpPr>
          <p:spPr>
            <a:xfrm>
              <a:off x="3779912" y="5487756"/>
              <a:ext cx="144016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90468" y="5075892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group 1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7380312" y="5485333"/>
            <a:ext cx="648072" cy="2880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5250672" y="5085184"/>
            <a:ext cx="905504" cy="688181"/>
            <a:chOff x="5250672" y="5085184"/>
            <a:chExt cx="905504" cy="688181"/>
          </a:xfrm>
        </p:grpSpPr>
        <p:sp>
          <p:nvSpPr>
            <p:cNvPr id="9" name="Rectangle 8"/>
            <p:cNvSpPr/>
            <p:nvPr/>
          </p:nvSpPr>
          <p:spPr>
            <a:xfrm>
              <a:off x="5404197" y="5485333"/>
              <a:ext cx="648072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50672" y="5085184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group 2</a:t>
              </a: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177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6" grpId="0" animBg="1"/>
      <p:bldP spid="10" grpId="0" animBg="1"/>
    </p:bld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Capturing vs. grouping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confuse grouping and capturing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(?:…)</a:t>
            </a:r>
            <a:r>
              <a:rPr lang="en-US" dirty="0" smtClean="0"/>
              <a:t>: syntactic grouping for operator priority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: capturing, use partial match later</a:t>
            </a:r>
          </a:p>
          <a:p>
            <a:r>
              <a:rPr lang="en-US" dirty="0" smtClean="0"/>
              <a:t>Capturing instead of grouping will work, but is slower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763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repetitions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(codons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CUC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CUU</a:t>
            </a:r>
            <a:r>
              <a:rPr lang="en-US" dirty="0" smtClean="0"/>
              <a:t>):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(?:[ACGU]{3})*       # any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(?:UU[AG]|CU[ACGU])  #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twice with the exact same codon, at most 5 codons apart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})*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# any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codons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UU[AG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]|CU[ACGU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# first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}){,5}?   #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# second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4509120"/>
            <a:ext cx="1405706" cy="1654443"/>
            <a:chOff x="323528" y="4509120"/>
            <a:chExt cx="1405706" cy="1654443"/>
          </a:xfrm>
        </p:grpSpPr>
        <p:grpSp>
          <p:nvGrpSpPr>
            <p:cNvPr id="11" name="Group 10"/>
            <p:cNvGrpSpPr/>
            <p:nvPr/>
          </p:nvGrpSpPr>
          <p:grpSpPr>
            <a:xfrm>
              <a:off x="467544" y="4509120"/>
              <a:ext cx="296578" cy="720080"/>
              <a:chOff x="467544" y="4797152"/>
              <a:chExt cx="296578" cy="720080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467544" y="479715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>
                <a:off x="476090" y="551723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467544" y="4797152"/>
                <a:ext cx="0" cy="72008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323528" y="5517232"/>
              <a:ext cx="1405706" cy="646331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Repetition of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capture 1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563888" y="4708052"/>
            <a:ext cx="4574534" cy="1713346"/>
            <a:chOff x="3563888" y="4708052"/>
            <a:chExt cx="4574534" cy="1713346"/>
          </a:xfrm>
        </p:grpSpPr>
        <p:sp>
          <p:nvSpPr>
            <p:cNvPr id="14" name="TextBox 13"/>
            <p:cNvSpPr txBox="1"/>
            <p:nvPr/>
          </p:nvSpPr>
          <p:spPr>
            <a:xfrm>
              <a:off x="4355976" y="6021288"/>
              <a:ext cx="3782446" cy="400110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Note: non-greedy match operator!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563888" y="4708052"/>
              <a:ext cx="1080120" cy="360040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4" idx="1"/>
              <a:endCxn id="15" idx="2"/>
            </p:cNvCxnSpPr>
            <p:nvPr/>
          </p:nvCxnSpPr>
          <p:spPr>
            <a:xfrm flipH="1" flipV="1">
              <a:off x="4103948" y="5068092"/>
              <a:ext cx="252028" cy="1153251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6274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Extract all words from a text</a:t>
            </a:r>
            <a:br>
              <a:rPr lang="en-US" dirty="0" smtClean="0"/>
            </a:br>
            <a:r>
              <a:rPr lang="en-US" dirty="0" smtClean="0"/>
              <a:t>  '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This is a short text. It has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words, but also punctuation,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and even numbers like 12 and 7.</a:t>
            </a:r>
            <a:r>
              <a:rPr lang="en-US" dirty="0" smtClean="0"/>
              <a:t>'</a:t>
            </a:r>
          </a:p>
          <a:p>
            <a:r>
              <a:rPr lang="en-US" dirty="0" smtClean="0"/>
              <a:t>Pattern for word: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-z]+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>
                <a:cs typeface="Courier New" pitchFamily="49" charset="0"/>
              </a:rPr>
              <a:t> returns list of all matches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>
                <a:cs typeface="Courier New" pitchFamily="49" charset="0"/>
              </a:rPr>
              <a:t>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6011" y="5325015"/>
            <a:ext cx="818044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'This is a short text. It has words,...'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-z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print(m)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['This', 'is', 'a', 'short', 'text', 'It', 'has', 'words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4995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Splitting a string on a delimiter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; list; of  ;  words  '</a:t>
            </a:r>
          </a:p>
          <a:p>
            <a:r>
              <a:rPr lang="en-US" dirty="0" smtClean="0"/>
              <a:t>Pattern for delimiter: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\s*;\s*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/>
              <a:t> splits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5016" y="3812847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; list; of  ;  words  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parts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(r'\s*;\s*',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print(parts)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['a', 'list', 'of', 'words']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43736" y="4994012"/>
            <a:ext cx="7215437" cy="1459324"/>
            <a:chOff x="843736" y="4994012"/>
            <a:chExt cx="7215437" cy="1459324"/>
          </a:xfrm>
        </p:grpSpPr>
        <p:sp>
          <p:nvSpPr>
            <p:cNvPr id="5" name="TextBox 4"/>
            <p:cNvSpPr txBox="1"/>
            <p:nvPr/>
          </p:nvSpPr>
          <p:spPr>
            <a:xfrm>
              <a:off x="843736" y="5530006"/>
              <a:ext cx="7215437" cy="9233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&gt;&gt;&gt; parts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map(lambda x: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x.strip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s.split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(';'))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&gt;&gt;&gt;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print(parts)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['a', 'list', 'of', 'words']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347864" y="4994012"/>
              <a:ext cx="4988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or</a:t>
              </a:r>
              <a:endParaRPr lang="en-US" sz="2800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862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substitution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Values should </a:t>
            </a:r>
            <a:r>
              <a:rPr lang="en-US" dirty="0"/>
              <a:t>be quoted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17,13.3,AGCGT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,-1.4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  <a:p>
            <a:r>
              <a:rPr lang="en-US" dirty="0" smtClean="0"/>
              <a:t>Pattern for values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[^,]+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, replace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s)</a:t>
            </a:r>
            <a:r>
              <a:rPr lang="en-US" dirty="0" smtClean="0"/>
              <a:t> replaces all occurrences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5016" y="4869160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'17,13.3,AGCGT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,-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1.4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(r'([^,])', r"'\1'", 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print(result)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164288" y="1844824"/>
            <a:ext cx="1618905" cy="1368152"/>
            <a:chOff x="7164288" y="1844824"/>
            <a:chExt cx="1618905" cy="1368152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8100392" y="2636912"/>
              <a:ext cx="0" cy="57606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164288" y="1844824"/>
              <a:ext cx="16189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Corresponds to</a:t>
              </a:r>
            </a:p>
            <a:p>
              <a:pPr algn="ctr"/>
              <a:r>
                <a:rPr lang="en-US" dirty="0" smtClean="0"/>
                <a:t>group(1)</a:t>
              </a:r>
              <a:endParaRPr lang="en-US" dirty="0"/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>
            <a:off x="683568" y="2852936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6780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computing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 algebra, numerical analysis</a:t>
            </a:r>
          </a:p>
          <a:p>
            <a:pPr lvl="1"/>
            <a:r>
              <a:rPr lang="en-US" dirty="0" smtClean="0"/>
              <a:t>goals: various numerical analysis algorithms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numpy</a:t>
            </a:r>
            <a:r>
              <a:rPr lang="en-US" dirty="0" smtClean="0">
                <a:hlinkClick r:id="rId2" action="ppaction://hlinksldjump"/>
              </a:rPr>
              <a:t> &amp; </a:t>
            </a:r>
            <a:r>
              <a:rPr lang="en-US" dirty="0" err="1" smtClean="0">
                <a:hlinkClick r:id="rId2" action="ppaction://hlinksldjump"/>
              </a:rPr>
              <a:t>scipy</a:t>
            </a:r>
            <a:endParaRPr lang="en-US" dirty="0" smtClean="0"/>
          </a:p>
          <a:p>
            <a:r>
              <a:rPr lang="en-US" dirty="0" smtClean="0"/>
              <a:t>Scientific visualization</a:t>
            </a:r>
          </a:p>
          <a:p>
            <a:pPr lvl="1"/>
            <a:r>
              <a:rPr lang="en-US" dirty="0" smtClean="0"/>
              <a:t>goals: creating 2D and 3D plots from Python</a:t>
            </a:r>
          </a:p>
          <a:p>
            <a:pPr lvl="1"/>
            <a:r>
              <a:rPr lang="en-US" dirty="0" smtClean="0"/>
              <a:t>prerequisites: core Python programming, </a:t>
            </a:r>
            <a:r>
              <a:rPr lang="en-US" dirty="0" err="1" smtClean="0">
                <a:hlinkClick r:id="rId3" action="ppaction://hlinksldjump"/>
              </a:rPr>
              <a:t>numpy</a:t>
            </a:r>
            <a:endParaRPr lang="en-US" dirty="0" smtClean="0"/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4" action="ppaction://hlinksldjump"/>
              </a:rPr>
              <a:t>matplotlib</a:t>
            </a:r>
            <a:r>
              <a:rPr lang="en-US" dirty="0" smtClean="0"/>
              <a:t>, </a:t>
            </a:r>
            <a:r>
              <a:rPr lang="en-US" dirty="0" err="1" smtClean="0">
                <a:hlinkClick r:id="rId5" action="ppaction://hlinksldjump"/>
              </a:rPr>
              <a:t>HoloViews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914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Further reading: regular expressions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</a:t>
            </a:r>
            <a:r>
              <a:rPr lang="en-US" dirty="0" smtClean="0"/>
              <a:t>expression </a:t>
            </a:r>
            <a:r>
              <a:rPr lang="en-US" dirty="0"/>
              <a:t>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docs.python.org/2/howto/regex.html</a:t>
            </a:r>
            <a:endParaRPr lang="en-US" dirty="0" smtClean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985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data:</a:t>
            </a:r>
            <a:br>
              <a:rPr lang="en-US" dirty="0" smtClean="0"/>
            </a:br>
            <a:r>
              <a:rPr lang="en-US" dirty="0" smtClean="0"/>
              <a:t>revisiting string formatting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877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template strings</a:t>
            </a:r>
          </a:p>
          <a:p>
            <a:pPr lvl="1"/>
            <a:r>
              <a:rPr lang="en-US" dirty="0" smtClean="0"/>
              <a:t>Template consists of text, interspersed with replacement fields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'found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{word}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{count}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en-US" dirty="0" smtClean="0"/>
          </a:p>
          <a:p>
            <a:r>
              <a:rPr lang="en-US" dirty="0" smtClean="0"/>
              <a:t>Fill out the template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format(…)</a:t>
            </a:r>
            <a:r>
              <a:rPr lang="en-US" dirty="0" smtClean="0"/>
              <a:t> method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3608" y="4725144"/>
            <a:ext cx="693972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'found {word}: {count}'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(word='computer', count=15))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 computer: 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(word='human', count=0))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 human: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9930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format specifiers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Replacement field can contain format specifiers</a:t>
            </a:r>
          </a:p>
          <a:p>
            <a:pPr lvl="1"/>
            <a:r>
              <a:rPr lang="en-US" dirty="0" smtClean="0"/>
              <a:t>Resemble C I/O format specifiers without %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'found {word: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}: {freq: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.2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4494019"/>
            <a:ext cx="8456161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{'computer': 0.17, 'human': 0.0084, 'alpha': 0.3}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'found {word:&gt;10s}: {freq:.2f}'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for word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(word=word,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=data[word]))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computer: 0.17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human: 0.01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alpha: 0.30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3059832" y="3573016"/>
            <a:ext cx="1368152" cy="657364"/>
            <a:chOff x="2195736" y="3573016"/>
            <a:chExt cx="1368152" cy="657364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1048"/>
              <a:ext cx="11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alignment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3131840" y="3573016"/>
              <a:ext cx="432048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4424789" y="3573016"/>
            <a:ext cx="723275" cy="657364"/>
            <a:chOff x="3560693" y="3573016"/>
            <a:chExt cx="723275" cy="657364"/>
          </a:xfrm>
        </p:grpSpPr>
        <p:sp>
          <p:nvSpPr>
            <p:cNvPr id="6" name="TextBox 5"/>
            <p:cNvSpPr txBox="1"/>
            <p:nvPr/>
          </p:nvSpPr>
          <p:spPr>
            <a:xfrm>
              <a:off x="3560693" y="3861048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width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3923928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076056" y="3573016"/>
            <a:ext cx="720080" cy="657364"/>
            <a:chOff x="4211960" y="3573016"/>
            <a:chExt cx="720080" cy="657364"/>
          </a:xfrm>
        </p:grpSpPr>
        <p:sp>
          <p:nvSpPr>
            <p:cNvPr id="7" name="TextBox 6"/>
            <p:cNvSpPr txBox="1"/>
            <p:nvPr/>
          </p:nvSpPr>
          <p:spPr>
            <a:xfrm>
              <a:off x="4328990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type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 flipV="1">
              <a:off x="4211960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6732240" y="3573016"/>
            <a:ext cx="1036053" cy="657364"/>
            <a:chOff x="4860032" y="3573016"/>
            <a:chExt cx="1036053" cy="657364"/>
          </a:xfrm>
        </p:grpSpPr>
        <p:sp>
          <p:nvSpPr>
            <p:cNvPr id="9" name="TextBox 8"/>
            <p:cNvSpPr txBox="1"/>
            <p:nvPr/>
          </p:nvSpPr>
          <p:spPr>
            <a:xfrm>
              <a:off x="4860032" y="3861048"/>
              <a:ext cx="1036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precision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5508104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7668344" y="3573016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type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450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n-US" dirty="0" smtClean="0"/>
              <a:t>Types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or none: 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: character (converts integer to </a:t>
            </a:r>
            <a:r>
              <a:rPr lang="en-US" dirty="0" err="1" smtClean="0"/>
              <a:t>unicode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dirty="0" smtClean="0"/>
              <a:t>: integer (decimal)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: integer (binary, octal, hexadecimal)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: floating point numbers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smtClean="0"/>
              <a:t>: percentage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7740352" y="2276872"/>
            <a:ext cx="1296145" cy="2880320"/>
            <a:chOff x="7740352" y="2276872"/>
            <a:chExt cx="1296145" cy="2880320"/>
          </a:xfrm>
        </p:grpSpPr>
        <p:sp>
          <p:nvSpPr>
            <p:cNvPr id="5" name="Right Brace 4"/>
            <p:cNvSpPr/>
            <p:nvPr/>
          </p:nvSpPr>
          <p:spPr>
            <a:xfrm>
              <a:off x="7740352" y="2276872"/>
              <a:ext cx="256757" cy="28803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997110" y="3358733"/>
              <a:ext cx="10393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have</a:t>
              </a:r>
              <a:br>
                <a:rPr lang="en-US" dirty="0" smtClean="0"/>
              </a:br>
              <a:r>
                <a:rPr lang="en-US" dirty="0" smtClean="0"/>
                <a:t>width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916989" y="4293096"/>
            <a:ext cx="1255411" cy="864096"/>
            <a:chOff x="6588224" y="4293096"/>
            <a:chExt cx="1255411" cy="864096"/>
          </a:xfrm>
        </p:grpSpPr>
        <p:sp>
          <p:nvSpPr>
            <p:cNvPr id="7" name="Right Brace 6"/>
            <p:cNvSpPr/>
            <p:nvPr/>
          </p:nvSpPr>
          <p:spPr>
            <a:xfrm>
              <a:off x="6588224" y="4293096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804248" y="4365104"/>
              <a:ext cx="1039387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have</a:t>
              </a:r>
              <a:br>
                <a:rPr lang="en-US" dirty="0" smtClean="0"/>
              </a:br>
              <a:r>
                <a:rPr lang="en-US" dirty="0" smtClean="0"/>
                <a:t>precision</a:t>
              </a:r>
              <a:endParaRPr lang="en-US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3376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databases:</a:t>
            </a:r>
            <a:br>
              <a:rPr lang="en-US" dirty="0" smtClean="0"/>
            </a:br>
            <a:r>
              <a:rPr lang="en-US" dirty="0" smtClean="0"/>
              <a:t>Python DB API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github.com/gjbex/training-material/tree/master/Python/DbAccess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015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relational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Relational databases:</a:t>
            </a:r>
          </a:p>
          <a:p>
            <a:pPr lvl="1"/>
            <a:r>
              <a:rPr lang="en-US" dirty="0" smtClean="0"/>
              <a:t>great to store structured data, table-oriented</a:t>
            </a:r>
          </a:p>
          <a:p>
            <a:pPr lvl="1"/>
            <a:r>
              <a:rPr lang="en-US" dirty="0" smtClean="0"/>
              <a:t>can be accessed easily via command line, programming language, GUI</a:t>
            </a:r>
            <a:endParaRPr lang="en-US" dirty="0"/>
          </a:p>
          <a:p>
            <a:pPr lvl="1"/>
            <a:r>
              <a:rPr lang="en-US" dirty="0" smtClean="0"/>
              <a:t>can be queried using </a:t>
            </a:r>
            <a:r>
              <a:rPr lang="en-US" dirty="0" smtClean="0">
                <a:solidFill>
                  <a:srgbClr val="FF0000"/>
                </a:solidFill>
              </a:rPr>
              <a:t>SQL</a:t>
            </a:r>
          </a:p>
          <a:p>
            <a:pPr lvl="1"/>
            <a:r>
              <a:rPr lang="en-US" dirty="0" smtClean="0"/>
              <a:t>examples: MySQL, </a:t>
            </a:r>
            <a:r>
              <a:rPr lang="en-US" dirty="0" err="1" smtClean="0"/>
              <a:t>PostgreSQL</a:t>
            </a:r>
            <a:r>
              <a:rPr lang="en-US" dirty="0" smtClean="0"/>
              <a:t>, Oracle, DB2, SQLite3,…</a:t>
            </a:r>
          </a:p>
          <a:p>
            <a:r>
              <a:rPr lang="en-US" dirty="0" smtClean="0"/>
              <a:t>Using DB from Python via standard interface</a:t>
            </a:r>
          </a:p>
          <a:p>
            <a:pPr lvl="1"/>
            <a:r>
              <a:rPr lang="en-US" dirty="0" smtClean="0"/>
              <a:t>Support for sqlite3 built-in, ok for simple applications</a:t>
            </a:r>
          </a:p>
          <a:p>
            <a:r>
              <a:rPr lang="en-US" dirty="0" smtClean="0"/>
              <a:t>For non-trivial stuff, use </a:t>
            </a:r>
            <a:r>
              <a:rPr lang="en-US" dirty="0" err="1" smtClean="0"/>
              <a:t>SQLAlchemy</a:t>
            </a:r>
            <a:endParaRPr lang="en-US" dirty="0" smtClean="0"/>
          </a:p>
          <a:p>
            <a:pPr lvl="1"/>
            <a:r>
              <a:rPr lang="en-US" dirty="0" smtClean="0"/>
              <a:t>Object-relational mapping (ORM)</a:t>
            </a:r>
          </a:p>
          <a:p>
            <a:pPr lvl="1"/>
            <a:r>
              <a:rPr lang="en-US" dirty="0" smtClean="0"/>
              <a:t>Connectors to many RDBMS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667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table to store data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Store data</a:t>
            </a:r>
          </a:p>
          <a:p>
            <a:endParaRPr lang="en-US" dirty="0" smtClean="0"/>
          </a:p>
          <a:p>
            <a:r>
              <a:rPr lang="en-US" dirty="0" smtClean="0"/>
              <a:t>Query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132856"/>
            <a:ext cx="7344816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CREATE TABLE IF NOT EXISTS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  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TEXT   NOT NULL,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TEXT   NOT NULL,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REAL   NOT NULL);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861048"/>
            <a:ext cx="7416824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INSERT INTO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   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VALUES (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'TXL'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'2012-03-14'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13.2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5085184"/>
            <a:ext cx="7488832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AVG(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FROM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WHERE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BETWEEN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'2012-01-01'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'2012-01-31'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GROUP BY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20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inserting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 to a database &amp; create cursor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Insert data tuples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132856"/>
            <a:ext cx="734481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sqlite3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sqlite3.connect('weather-db')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933056"/>
            <a:ext cx="734481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generate_data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nr_cities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start, end):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('''INSERT INTO weather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date, temperature)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VALUES 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)''',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conn.commit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9"/>
          <p:cNvGrpSpPr/>
          <p:nvPr/>
        </p:nvGrpSpPr>
        <p:grpSpPr>
          <a:xfrm>
            <a:off x="3563888" y="5373216"/>
            <a:ext cx="1763320" cy="1080120"/>
            <a:chOff x="3563888" y="5373216"/>
            <a:chExt cx="1763320" cy="1080120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084004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FF0000"/>
                  </a:solidFill>
                </a:rPr>
                <a:t>tuple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0"/>
            </p:cNvCxnSpPr>
            <p:nvPr/>
          </p:nvCxnSpPr>
          <p:spPr>
            <a:xfrm flipH="1" flipV="1">
              <a:off x="3563888" y="5373216"/>
              <a:ext cx="1421720" cy="71078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820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querying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average temperature for period per city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conn = sqlite3.connect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('weather-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conn.row_factory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sqlite3.Row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'''SELECT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AVG(temperature) AS 'temperature'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FROM weather WHERE date BETWEEN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GROUP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''',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(start, end))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row in cursor: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print('{city}\t{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}'.format(city=row['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=row['temperature']))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8866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Relational database interaction</a:t>
            </a:r>
          </a:p>
          <a:p>
            <a:pPr lvl="1"/>
            <a:r>
              <a:rPr lang="en-US" dirty="0" smtClean="0"/>
              <a:t>goals: querying relational database systems</a:t>
            </a:r>
          </a:p>
          <a:p>
            <a:pPr lvl="1"/>
            <a:r>
              <a:rPr lang="en-US" dirty="0" smtClean="0"/>
              <a:t>prerequisites: core Python programming, object oriented programming for </a:t>
            </a:r>
            <a:r>
              <a:rPr lang="en-US" dirty="0" err="1" smtClean="0"/>
              <a:t>SQLAlchemy</a:t>
            </a:r>
            <a:endParaRPr lang="en-US" dirty="0" smtClean="0"/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Relational databases</a:t>
            </a:r>
            <a:endParaRPr lang="en-US" dirty="0" smtClean="0"/>
          </a:p>
          <a:p>
            <a:r>
              <a:rPr lang="en-US" dirty="0" smtClean="0"/>
              <a:t>Data analysis</a:t>
            </a:r>
          </a:p>
          <a:p>
            <a:pPr lvl="1"/>
            <a:r>
              <a:rPr lang="en-US" dirty="0" smtClean="0"/>
              <a:t>goals: analysis using transforming &amp; filtering tabular data, pivot tables, </a:t>
            </a:r>
            <a:r>
              <a:rPr lang="en-US" dirty="0" err="1" smtClean="0"/>
              <a:t>visulualization</a:t>
            </a:r>
            <a:endParaRPr lang="en-US" dirty="0" smtClean="0"/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3" action="ppaction://hlinksldjump"/>
              </a:rPr>
              <a:t>pandas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893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ORM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classes/tables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640960" cy="31393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(Column,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ForeignKey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UniqueConstraint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Integer, String,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Float)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sqlalchemy.ext.declarative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declarative_base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relationship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declarative_base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City(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'cities'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primary_key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name = Column(String(100),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=False, unique=True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457727" y="5229200"/>
            <a:ext cx="3754233" cy="1368152"/>
            <a:chOff x="3203848" y="5115962"/>
            <a:chExt cx="3754233" cy="1368152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084004"/>
              <a:ext cx="375423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attribute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column definition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V="1">
              <a:off x="5080965" y="5115962"/>
              <a:ext cx="148924" cy="968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283972" y="3604954"/>
            <a:ext cx="1751955" cy="945396"/>
            <a:chOff x="2843812" y="6197242"/>
            <a:chExt cx="1751955" cy="945396"/>
          </a:xfrm>
        </p:grpSpPr>
        <p:sp>
          <p:nvSpPr>
            <p:cNvPr id="11" name="TextBox 10"/>
            <p:cNvSpPr txBox="1"/>
            <p:nvPr/>
          </p:nvSpPr>
          <p:spPr>
            <a:xfrm>
              <a:off x="3131840" y="6197242"/>
              <a:ext cx="1463927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table</a:t>
              </a:r>
              <a:endParaRPr lang="en-US" sz="2000" dirty="0"/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2843812" y="6597352"/>
              <a:ext cx="1019992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9"/>
          <p:cNvGrpSpPr/>
          <p:nvPr/>
        </p:nvGrpSpPr>
        <p:grpSpPr>
          <a:xfrm>
            <a:off x="5498287" y="5342438"/>
            <a:ext cx="2100447" cy="1110898"/>
            <a:chOff x="3203848" y="5414446"/>
            <a:chExt cx="2100447" cy="1110898"/>
          </a:xfrm>
        </p:grpSpPr>
        <p:sp>
          <p:nvSpPr>
            <p:cNvPr id="17" name="TextBox 16"/>
            <p:cNvSpPr txBox="1"/>
            <p:nvPr/>
          </p:nvSpPr>
          <p:spPr>
            <a:xfrm>
              <a:off x="3203848" y="6125234"/>
              <a:ext cx="210044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column properties</a:t>
              </a:r>
              <a:endParaRPr lang="en-US" sz="2000" dirty="0"/>
            </a:p>
          </p:txBody>
        </p:sp>
        <p:cxnSp>
          <p:nvCxnSpPr>
            <p:cNvPr id="18" name="Straight Arrow Connector 17"/>
            <p:cNvCxnSpPr>
              <a:stCxn id="17" idx="0"/>
            </p:cNvCxnSpPr>
            <p:nvPr/>
          </p:nvCxnSpPr>
          <p:spPr>
            <a:xfrm flipH="1" flipV="1">
              <a:off x="3510103" y="5414446"/>
              <a:ext cx="743969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9"/>
          <p:cNvGrpSpPr/>
          <p:nvPr/>
        </p:nvGrpSpPr>
        <p:grpSpPr>
          <a:xfrm>
            <a:off x="179512" y="5229200"/>
            <a:ext cx="1918346" cy="864096"/>
            <a:chOff x="3203848" y="5774486"/>
            <a:chExt cx="1918346" cy="864096"/>
          </a:xfrm>
        </p:grpSpPr>
        <p:sp>
          <p:nvSpPr>
            <p:cNvPr id="21" name="TextBox 20"/>
            <p:cNvSpPr txBox="1"/>
            <p:nvPr/>
          </p:nvSpPr>
          <p:spPr>
            <a:xfrm>
              <a:off x="3203848" y="6238472"/>
              <a:ext cx="1918346" cy="40011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object attributes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4163021" y="5774486"/>
              <a:ext cx="120947" cy="463986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950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relationships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relationship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640960" cy="28623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Measurement(Base):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'measurements'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table_args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(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UniqueConstraint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('time',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measurement_id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primary_key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time = Column(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temperature = Column(Float,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ForeignKey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cities.city_id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city = relationship(City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5498287" y="4797152"/>
            <a:ext cx="2100447" cy="1110898"/>
            <a:chOff x="3203848" y="5414446"/>
            <a:chExt cx="2100447" cy="1110898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210044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column properties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510103" y="5414446"/>
              <a:ext cx="743969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9"/>
          <p:cNvGrpSpPr/>
          <p:nvPr/>
        </p:nvGrpSpPr>
        <p:grpSpPr>
          <a:xfrm>
            <a:off x="457727" y="5013176"/>
            <a:ext cx="3199979" cy="1368152"/>
            <a:chOff x="3203848" y="5115962"/>
            <a:chExt cx="3199979" cy="1368152"/>
          </a:xfrm>
        </p:grpSpPr>
        <p:sp>
          <p:nvSpPr>
            <p:cNvPr id="10" name="TextBox 9"/>
            <p:cNvSpPr txBox="1"/>
            <p:nvPr/>
          </p:nvSpPr>
          <p:spPr>
            <a:xfrm>
              <a:off x="3203848" y="6084004"/>
              <a:ext cx="319997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relationship for ORM queries</a:t>
              </a:r>
              <a:endParaRPr lang="en-US" sz="2000" dirty="0"/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4803838" y="5115962"/>
              <a:ext cx="426051" cy="968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412340" y="2060848"/>
            <a:ext cx="2106404" cy="945396"/>
            <a:chOff x="2843819" y="6197242"/>
            <a:chExt cx="2106404" cy="945396"/>
          </a:xfrm>
        </p:grpSpPr>
        <p:sp>
          <p:nvSpPr>
            <p:cNvPr id="13" name="TextBox 12"/>
            <p:cNvSpPr txBox="1"/>
            <p:nvPr/>
          </p:nvSpPr>
          <p:spPr>
            <a:xfrm>
              <a:off x="3131840" y="6197242"/>
              <a:ext cx="1818383" cy="4001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table constraint</a:t>
              </a:r>
              <a:endParaRPr lang="en-US" sz="2000" dirty="0"/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2843819" y="6597352"/>
              <a:ext cx="1197213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3061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create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interact, create engine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Creating tables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setting metadata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7992888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create_engine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engine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create_engine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:///{0}'.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3971210"/>
            <a:ext cx="7992888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Base.metadata.create_all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77250" y="4941168"/>
            <a:ext cx="164282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That's it!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410739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inserts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engine, session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and add objects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132856"/>
            <a:ext cx="8640960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sessionmaker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engine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create_engine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:///{0}'.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Base.metadata.bind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engine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DBSession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sessionmaker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(bind=engine)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DBSession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5928" y="5085184"/>
            <a:ext cx="864096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['New York', 'London', 'Paris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city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City(name=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city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commit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0312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inserting relationships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objects to express relationships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348880"/>
            <a:ext cx="8640960" cy="25853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city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temperature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retrieve_temperature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(city)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date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determine_date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measurement = Measurement(time=date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temperature=temperature,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city=city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db_session.add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(measurement)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db_session.commit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()…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5076056" y="4297164"/>
            <a:ext cx="1954381" cy="1110898"/>
            <a:chOff x="3203848" y="5414446"/>
            <a:chExt cx="1954381" cy="1110898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1954381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use actual object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510106" y="5414446"/>
              <a:ext cx="670933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77588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queries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Queries as method calls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Natural join query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1" y="2348880"/>
            <a:ext cx="8784977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cities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(City).all()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3995772"/>
            <a:ext cx="878497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measurements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(Measurement) 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.join('city')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.filter(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.name ==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s_date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Measurement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Measurement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.time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e_date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.all()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012160" y="3779748"/>
            <a:ext cx="3024336" cy="945396"/>
            <a:chOff x="2306183" y="6197242"/>
            <a:chExt cx="3024336" cy="945396"/>
          </a:xfrm>
        </p:grpSpPr>
        <p:sp>
          <p:nvSpPr>
            <p:cNvPr id="8" name="TextBox 7"/>
            <p:cNvSpPr txBox="1"/>
            <p:nvPr/>
          </p:nvSpPr>
          <p:spPr>
            <a:xfrm>
              <a:off x="3131840" y="6197242"/>
              <a:ext cx="2198679" cy="4001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join on relationship</a:t>
              </a:r>
              <a:endParaRPr lang="en-US" sz="2000" dirty="0"/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2306183" y="6597352"/>
              <a:ext cx="1924997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9"/>
          <p:cNvGrpSpPr/>
          <p:nvPr/>
        </p:nvGrpSpPr>
        <p:grpSpPr>
          <a:xfrm>
            <a:off x="6732240" y="5733256"/>
            <a:ext cx="1934953" cy="936104"/>
            <a:chOff x="3203848" y="5589240"/>
            <a:chExt cx="1934953" cy="936104"/>
          </a:xfrm>
        </p:grpSpPr>
        <p:sp>
          <p:nvSpPr>
            <p:cNvPr id="13" name="TextBox 12"/>
            <p:cNvSpPr txBox="1"/>
            <p:nvPr/>
          </p:nvSpPr>
          <p:spPr>
            <a:xfrm>
              <a:off x="3203848" y="6125234"/>
              <a:ext cx="19349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select * where …</a:t>
              </a:r>
              <a:endParaRPr lang="en-US" sz="2000" dirty="0"/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3645713" y="5589240"/>
              <a:ext cx="525612" cy="5359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9"/>
          <p:cNvGrpSpPr/>
          <p:nvPr/>
        </p:nvGrpSpPr>
        <p:grpSpPr>
          <a:xfrm>
            <a:off x="4225371" y="3004988"/>
            <a:ext cx="1600461" cy="928068"/>
            <a:chOff x="3649307" y="5381252"/>
            <a:chExt cx="1600461" cy="928068"/>
          </a:xfrm>
        </p:grpSpPr>
        <p:sp>
          <p:nvSpPr>
            <p:cNvPr id="16" name="TextBox 15"/>
            <p:cNvSpPr txBox="1"/>
            <p:nvPr/>
          </p:nvSpPr>
          <p:spPr>
            <a:xfrm>
              <a:off x="3797063" y="5909210"/>
              <a:ext cx="145270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table</a:t>
              </a:r>
              <a:endParaRPr lang="en-US" sz="2000" dirty="0"/>
            </a:p>
          </p:txBody>
        </p:sp>
        <p:cxnSp>
          <p:nvCxnSpPr>
            <p:cNvPr id="17" name="Straight Arrow Connector 16"/>
            <p:cNvCxnSpPr>
              <a:stCxn id="16" idx="0"/>
            </p:cNvCxnSpPr>
            <p:nvPr/>
          </p:nvCxnSpPr>
          <p:spPr>
            <a:xfrm flipH="1" flipV="1">
              <a:off x="3649307" y="5381252"/>
              <a:ext cx="874109" cy="5279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9"/>
          <p:cNvGrpSpPr/>
          <p:nvPr/>
        </p:nvGrpSpPr>
        <p:grpSpPr>
          <a:xfrm>
            <a:off x="3131840" y="5661248"/>
            <a:ext cx="3129896" cy="1069667"/>
            <a:chOff x="3203848" y="5517232"/>
            <a:chExt cx="3129896" cy="1069667"/>
          </a:xfrm>
        </p:grpSpPr>
        <p:sp>
          <p:nvSpPr>
            <p:cNvPr id="21" name="TextBox 20"/>
            <p:cNvSpPr txBox="1"/>
            <p:nvPr/>
          </p:nvSpPr>
          <p:spPr>
            <a:xfrm>
              <a:off x="3203848" y="6125234"/>
              <a:ext cx="3129896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Note: class attributes!!!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4768796" y="5517232"/>
              <a:ext cx="307260" cy="60800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915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updates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Modify object attribute(s)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update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2" y="2276872"/>
            <a:ext cx="878497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london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).filter(City.name == 'London')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.one()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london.name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london.name.lower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db_session.commit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1907704" y="3717032"/>
            <a:ext cx="2353465" cy="936104"/>
            <a:chOff x="3203848" y="5589240"/>
            <a:chExt cx="2353465" cy="936104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235346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d</a:t>
              </a:r>
              <a:r>
                <a:rPr lang="en-US" sz="2000" dirty="0" smtClean="0"/>
                <a:t>on't forget commit!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645717" y="5589240"/>
              <a:ext cx="734864" cy="5359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56000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just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Classes representing tables can have methods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2" y="2276872"/>
            <a:ext cx="878497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Measurement(Base):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fmt_str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'{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city:s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}: 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time:s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}\n\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{temp:.1f}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fmt_str.format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time=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temp=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95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Transforming list data:</a:t>
            </a:r>
            <a:br>
              <a:rPr lang="en-US" dirty="0" smtClean="0"/>
            </a:br>
            <a:r>
              <a:rPr lang="en-US" dirty="0" smtClean="0"/>
              <a:t>Python sorting &amp; list comprehensions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github.com/gjbex/training-material/tree/master/Python/OperatorsFunctools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982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simple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Two ways to sort</a:t>
            </a:r>
          </a:p>
          <a:p>
            <a:pPr lvl="1"/>
            <a:r>
              <a:rPr lang="en-US" dirty="0" smtClean="0"/>
              <a:t>Create new list: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sorted(…)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In-place sort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Sorts in ascending order, add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reverse=True</a:t>
            </a:r>
            <a:r>
              <a:rPr lang="en-US" dirty="0" smtClean="0"/>
              <a:t> for descending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564904"/>
            <a:ext cx="514756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4005064"/>
            <a:ext cx="5147563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print(data)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4718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training sessions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Sessions can be organized on demand</a:t>
            </a:r>
          </a:p>
          <a:p>
            <a:pPr lvl="1"/>
            <a:r>
              <a:rPr lang="en-US" dirty="0" smtClean="0"/>
              <a:t>Integrating C/C++/Fortran code, wrapping libraries (1.5 hour)</a:t>
            </a:r>
          </a:p>
          <a:p>
            <a:pPr lvl="1"/>
            <a:r>
              <a:rPr lang="en-US" dirty="0" smtClean="0"/>
              <a:t>Distributed programming with mpi4py (2 hours)</a:t>
            </a:r>
          </a:p>
          <a:p>
            <a:pPr lvl="1"/>
            <a:r>
              <a:rPr lang="en-US" dirty="0" err="1" smtClean="0"/>
              <a:t>Cython</a:t>
            </a:r>
            <a:r>
              <a:rPr lang="en-US" dirty="0" smtClean="0"/>
              <a:t> (2 hours)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47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complex list: key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of tuples, e.g., word counts</a:t>
            </a:r>
          </a:p>
          <a:p>
            <a:endParaRPr lang="en-US" dirty="0" smtClean="0"/>
          </a:p>
          <a:p>
            <a:r>
              <a:rPr lang="en-US" dirty="0" smtClean="0"/>
              <a:t>Sort by</a:t>
            </a:r>
          </a:p>
          <a:p>
            <a:pPr lvl="1"/>
            <a:r>
              <a:rPr lang="en-US" dirty="0" smtClean="0"/>
              <a:t>Word:</a:t>
            </a:r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smtClean="0"/>
              <a:t>Count:</a:t>
            </a:r>
          </a:p>
          <a:p>
            <a:r>
              <a:rPr lang="en-US" dirty="0" smtClean="0"/>
              <a:t>Simpler 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2267580"/>
            <a:ext cx="749115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[('table', 15), ('chair', 5), ('bed', 19)]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23925" y="3284984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23925" y="4365104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[('chair', 5), 'table', 15) , (('bed', 19)]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9592" y="5589240"/>
            <a:ext cx="597471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from operator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itemgetter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itemgetter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7690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  <p:bldP spid="6" grpId="0" animBg="1"/>
      <p:bldP spid="7" grpId="0" animBg="1"/>
    </p:bldLst>
  </p:timing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Reversing a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ways to reverse</a:t>
            </a:r>
          </a:p>
          <a:p>
            <a:pPr lvl="1"/>
            <a:r>
              <a:rPr lang="en-US" dirty="0" smtClean="0"/>
              <a:t>Create new list: use slices</a:t>
            </a:r>
            <a:br>
              <a:rPr lang="en-US" dirty="0" smtClean="0"/>
            </a:b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In-place reverse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list.reverse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03648" y="4725144"/>
            <a:ext cx="376898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data.reverse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[7.3, 5.7, 3.5]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241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403648" y="2732727"/>
            <a:ext cx="3768980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data[::-1]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7.3, 5.7, 3.5]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82238" y="2924944"/>
            <a:ext cx="299421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works for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400" dirty="0" smtClean="0"/>
              <a:t> as well!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459913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</p:bldLst>
  </p:timing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comprehensions: construct list from elements of other list by applying function</a:t>
            </a:r>
          </a:p>
          <a:p>
            <a:pPr lvl="1"/>
            <a:r>
              <a:rPr lang="en-US" dirty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 for x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[0.15, 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== ['0.15', '3.145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573016"/>
            <a:ext cx="842493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(number) for number in data]))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527" y="5602014"/>
            <a:ext cx="849694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print(','.join(['{0:.2f}'.format(f) for f in data]))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3.17,18.14,-6.49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242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360541" y="4593902"/>
            <a:ext cx="8459931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print(','.join(map(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data))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</p:spTree>
    <p:extLst>
      <p:ext uri="{BB962C8B-B14F-4D97-AF65-F5344CB8AC3E}">
        <p14:creationId xmlns:p14="http://schemas.microsoft.com/office/powerpoint/2010/main" val="518076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list comprehensions: construct list from elements of other list </a:t>
            </a:r>
            <a:r>
              <a:rPr lang="en-US" dirty="0" smtClean="0"/>
              <a:t>for elements that pass test</a:t>
            </a:r>
          </a:p>
          <a:p>
            <a:pPr lvl="1"/>
            <a:r>
              <a:rPr lang="en-US" dirty="0"/>
              <a:t>E.g.,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[x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for x in [0.15,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-3.45, 1.3]</a:t>
            </a:r>
            <a:br>
              <a:rPr lang="en-US" sz="2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    if x &gt;= 0.0]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smtClean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[0.15, 1.3]</a:t>
            </a:r>
          </a:p>
          <a:p>
            <a:pPr lvl="1"/>
            <a:r>
              <a:rPr lang="en-US" dirty="0"/>
              <a:t>E.g.,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(x)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for x in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[4.0, -4.0, 9.0]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        if x &gt;=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0.0]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[2.0, 3.0]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Alternative: </a:t>
            </a:r>
            <a:br>
              <a:rPr lang="en-US" dirty="0" smtClean="0"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map(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2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filter(lambda x: x &gt;= 0.0,</a:t>
            </a:r>
            <a:br>
              <a:rPr lang="en-US" sz="2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       [4, -4, 9]))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5934178"/>
            <a:ext cx="56263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forget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243</a:t>
            </a:fld>
            <a:endParaRPr lang="nl-BE"/>
          </a:p>
        </p:txBody>
      </p:sp>
      <p:grpSp>
        <p:nvGrpSpPr>
          <p:cNvPr id="17" name="Group 16"/>
          <p:cNvGrpSpPr/>
          <p:nvPr/>
        </p:nvGrpSpPr>
        <p:grpSpPr>
          <a:xfrm>
            <a:off x="107504" y="5085184"/>
            <a:ext cx="1872208" cy="696902"/>
            <a:chOff x="107504" y="5085184"/>
            <a:chExt cx="1872208" cy="696902"/>
          </a:xfrm>
        </p:grpSpPr>
        <p:sp>
          <p:nvSpPr>
            <p:cNvPr id="6" name="TextBox 5"/>
            <p:cNvSpPr txBox="1"/>
            <p:nvPr/>
          </p:nvSpPr>
          <p:spPr>
            <a:xfrm>
              <a:off x="107504" y="5320421"/>
              <a:ext cx="12379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iterators</a:t>
              </a:r>
              <a:endParaRPr lang="nl-BE" sz="2400" dirty="0"/>
            </a:p>
          </p:txBody>
        </p:sp>
        <p:cxnSp>
          <p:nvCxnSpPr>
            <p:cNvPr id="8" name="Straight Arrow Connector 7"/>
            <p:cNvCxnSpPr>
              <a:stCxn id="6" idx="3"/>
            </p:cNvCxnSpPr>
            <p:nvPr/>
          </p:nvCxnSpPr>
          <p:spPr>
            <a:xfrm flipV="1">
              <a:off x="1345407" y="5085184"/>
              <a:ext cx="202257" cy="4660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6" idx="3"/>
            </p:cNvCxnSpPr>
            <p:nvPr/>
          </p:nvCxnSpPr>
          <p:spPr>
            <a:xfrm flipV="1">
              <a:off x="1345407" y="5320422"/>
              <a:ext cx="634305" cy="23083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04122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aggregating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in a list should be aggregated, e.g.,</a:t>
            </a:r>
          </a:p>
          <a:p>
            <a:pPr lvl="1"/>
            <a:r>
              <a:rPr lang="en-US" dirty="0" smtClean="0"/>
              <a:t>Summation: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sum(…)</a:t>
            </a:r>
          </a:p>
          <a:p>
            <a:pPr lvl="1"/>
            <a:r>
              <a:rPr lang="en-US" dirty="0" smtClean="0"/>
              <a:t>Minimum: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min(…)</a:t>
            </a:r>
          </a:p>
          <a:p>
            <a:pPr lvl="1"/>
            <a:r>
              <a:rPr lang="en-US" dirty="0" smtClean="0"/>
              <a:t>Maximum: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max(…)</a:t>
            </a:r>
          </a:p>
          <a:p>
            <a:r>
              <a:rPr lang="en-US" dirty="0" smtClean="0"/>
              <a:t>More sophisticated,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reduce(…)</a:t>
            </a:r>
            <a:r>
              <a:rPr lang="en-US" dirty="0" smtClean="0"/>
              <a:t> and lambda functions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6605" y="4725144"/>
            <a:ext cx="735329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functools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reduce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[3, 12, 7]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reduce(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lambda x, y: x*y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252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763688" y="5579948"/>
            <a:ext cx="2232248" cy="450632"/>
            <a:chOff x="1907704" y="3573016"/>
            <a:chExt cx="2232248" cy="450632"/>
          </a:xfrm>
        </p:grpSpPr>
        <p:sp>
          <p:nvSpPr>
            <p:cNvPr id="7" name="TextBox 6"/>
            <p:cNvSpPr txBox="1"/>
            <p:nvPr/>
          </p:nvSpPr>
          <p:spPr>
            <a:xfrm>
              <a:off x="1907704" y="3654316"/>
              <a:ext cx="172515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lambda function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3632856" y="3573016"/>
              <a:ext cx="507096" cy="2659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477428" y="5579948"/>
            <a:ext cx="670636" cy="450632"/>
            <a:chOff x="3645757" y="3779748"/>
            <a:chExt cx="670636" cy="450632"/>
          </a:xfrm>
        </p:grpSpPr>
        <p:sp>
          <p:nvSpPr>
            <p:cNvPr id="10" name="TextBox 9"/>
            <p:cNvSpPr txBox="1"/>
            <p:nvPr/>
          </p:nvSpPr>
          <p:spPr>
            <a:xfrm>
              <a:off x="3645757" y="3861048"/>
              <a:ext cx="4546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list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4120160" y="3779748"/>
              <a:ext cx="196233" cy="26596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899055" y="6105490"/>
            <a:ext cx="676928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Lambda functions: very small functions (expression) used once,</a:t>
            </a:r>
            <a:br>
              <a:rPr lang="en-US" sz="2000" dirty="0" smtClean="0"/>
            </a:br>
            <a:r>
              <a:rPr lang="en-US" sz="2000" dirty="0" smtClean="0"/>
              <a:t>not worth giving a name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244</a:t>
            </a:fld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4882404" y="2780928"/>
            <a:ext cx="4010076" cy="864096"/>
            <a:chOff x="5148064" y="2780928"/>
            <a:chExt cx="4010076" cy="864096"/>
          </a:xfrm>
        </p:grpSpPr>
        <p:sp>
          <p:nvSpPr>
            <p:cNvPr id="16" name="Right Brace 15"/>
            <p:cNvSpPr/>
            <p:nvPr/>
          </p:nvSpPr>
          <p:spPr>
            <a:xfrm>
              <a:off x="5148064" y="2780928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364088" y="2780928"/>
              <a:ext cx="3794052" cy="83099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work on </a:t>
              </a:r>
              <a:r>
                <a:rPr lang="en-US" sz="2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r>
                <a:rPr lang="en-US" sz="2400" dirty="0" smtClean="0"/>
                <a:t/>
              </a:r>
              <a:br>
                <a:rPr lang="en-US" sz="2400" dirty="0" smtClean="0"/>
              </a:br>
              <a:r>
                <a:rPr lang="en-US" sz="2400" dirty="0" smtClean="0"/>
                <a:t>have optional 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key</a:t>
              </a:r>
              <a:r>
                <a:rPr lang="en-US" sz="2400" dirty="0" smtClean="0"/>
                <a:t> argument</a:t>
              </a:r>
              <a:endParaRPr lang="nl-BE" sz="24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868144" y="5589240"/>
            <a:ext cx="1544341" cy="450632"/>
            <a:chOff x="3141701" y="3779748"/>
            <a:chExt cx="1544341" cy="450632"/>
          </a:xfrm>
        </p:grpSpPr>
        <p:sp>
          <p:nvSpPr>
            <p:cNvPr id="28" name="TextBox 27"/>
            <p:cNvSpPr txBox="1"/>
            <p:nvPr/>
          </p:nvSpPr>
          <p:spPr>
            <a:xfrm>
              <a:off x="3645757" y="3861048"/>
              <a:ext cx="10402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initializer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 flipV="1">
              <a:off x="3141701" y="3779748"/>
              <a:ext cx="504056" cy="265966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805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5" grpId="0" animBg="1"/>
    </p:bldLst>
  </p:timing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zip it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(or more) lists should be processed element wise</a:t>
            </a:r>
          </a:p>
          <a:p>
            <a:pPr lvl="1"/>
            <a:r>
              <a:rPr lang="en-US" dirty="0" smtClean="0"/>
              <a:t>E.g., [x*y for x, y in zip(a, b)]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As many tuples as length of shortest list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99591" y="3356992"/>
            <a:ext cx="4458272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a = [3.5, 7.3, 5.7]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b = [2.0, 1.5]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[x*y for x, y in zip(a, b)]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[7.0, 10.95]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245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5652120" y="4365104"/>
            <a:ext cx="31858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iterator produces tuples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75454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docs.python.org/2/howto/sorting.html</a:t>
            </a:r>
            <a:endParaRPr lang="en-US" dirty="0"/>
          </a:p>
          <a:p>
            <a:r>
              <a:rPr lang="en-US" dirty="0" smtClean="0"/>
              <a:t>Functional </a:t>
            </a:r>
            <a:r>
              <a:rPr lang="en-US" dirty="0"/>
              <a:t>programming how-to</a:t>
            </a:r>
            <a:br>
              <a:rPr lang="en-US" dirty="0"/>
            </a:br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docs.python.org/2/howto/functional.html</a:t>
            </a:r>
            <a:endParaRPr lang="en-US" sz="2800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0179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Facing infinity:</a:t>
            </a:r>
            <a:br>
              <a:rPr lang="en-US" dirty="0" smtClean="0"/>
            </a:br>
            <a:r>
              <a:rPr lang="en-US" dirty="0" smtClean="0"/>
              <a:t>iterators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github.com/gjbex/training-material/tree/master/Python/Iterators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120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data (structures)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Compare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How to deal with arbitrary many prime numbers?</a:t>
            </a:r>
            <a:br>
              <a:rPr lang="en-US" dirty="0" smtClean="0"/>
            </a:br>
            <a:r>
              <a:rPr lang="en-US" dirty="0" smtClean="0"/>
              <a:t>    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6660232" y="2636912"/>
            <a:ext cx="1872208" cy="1584176"/>
            <a:chOff x="6475794" y="2924944"/>
            <a:chExt cx="1872208" cy="1584176"/>
          </a:xfrm>
        </p:grpSpPr>
        <p:sp>
          <p:nvSpPr>
            <p:cNvPr id="4" name="TextBox 3"/>
            <p:cNvSpPr txBox="1"/>
            <p:nvPr/>
          </p:nvSpPr>
          <p:spPr>
            <a:xfrm>
              <a:off x="6660232" y="3370347"/>
              <a:ext cx="1687770" cy="113877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Constructs a</a:t>
              </a:r>
              <a:br>
                <a:rPr lang="en-US" dirty="0" smtClean="0"/>
              </a:br>
              <a:r>
                <a:rPr lang="en-US" dirty="0" smtClean="0"/>
                <a:t>list of all lines</a:t>
              </a:r>
              <a:br>
                <a:rPr lang="en-US" dirty="0" smtClean="0"/>
              </a:br>
              <a:r>
                <a:rPr lang="en-US" dirty="0" smtClean="0"/>
                <a:t>at once = </a:t>
              </a:r>
              <a:r>
                <a:rPr lang="en-US" sz="3200" dirty="0" smtClean="0">
                  <a:solidFill>
                    <a:srgbClr val="FF0000"/>
                  </a:solidFill>
                </a:rPr>
                <a:t>BIG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6" name="Straight Arrow Connector 5"/>
            <p:cNvCxnSpPr>
              <a:stCxn id="4" idx="0"/>
            </p:cNvCxnSpPr>
            <p:nvPr/>
          </p:nvCxnSpPr>
          <p:spPr>
            <a:xfrm flipH="1" flipV="1">
              <a:off x="6475794" y="2924944"/>
              <a:ext cx="1028323" cy="4454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627783" y="3645024"/>
            <a:ext cx="2448273" cy="434662"/>
            <a:chOff x="2411760" y="3651702"/>
            <a:chExt cx="2448273" cy="434662"/>
          </a:xfrm>
        </p:grpSpPr>
        <p:sp>
          <p:nvSpPr>
            <p:cNvPr id="9" name="TextBox 8"/>
            <p:cNvSpPr txBox="1"/>
            <p:nvPr/>
          </p:nvSpPr>
          <p:spPr>
            <a:xfrm>
              <a:off x="2411760" y="3717032"/>
              <a:ext cx="2020168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iterator: line by line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9" idx="3"/>
            </p:cNvCxnSpPr>
            <p:nvPr/>
          </p:nvCxnSpPr>
          <p:spPr>
            <a:xfrm flipV="1">
              <a:off x="4431928" y="3651702"/>
              <a:ext cx="428105" cy="2499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7456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Primes version 1.0: iterator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 to check whether n is prime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Work with all primes up to 10</a:t>
            </a:r>
            <a:r>
              <a:rPr lang="en-US" baseline="30000" dirty="0" smtClean="0"/>
              <a:t>6</a:t>
            </a:r>
            <a:r>
              <a:rPr lang="en-US" dirty="0" smtClean="0"/>
              <a:t>? Simple…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2239704"/>
            <a:ext cx="806489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(n)) + 1):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n %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== 0: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 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4654877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range(1000000)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686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fundamentals:</a:t>
            </a:r>
            <a:br>
              <a:rPr lang="en-US" dirty="0" smtClean="0"/>
            </a:br>
            <a:r>
              <a:rPr lang="en-US" dirty="0" smtClean="0"/>
              <a:t>data types &amp; statements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3449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</a:t>
            </a:r>
            <a:r>
              <a:rPr lang="en-US" dirty="0"/>
              <a:t>comprehensions </a:t>
            </a:r>
            <a:r>
              <a:rPr lang="en-US" dirty="0" smtClean="0"/>
              <a:t>vs. generators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comprehension</a:t>
            </a:r>
            <a:br>
              <a:rPr lang="en-US" dirty="0" smtClean="0"/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range(1000000) if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dirty="0" smtClean="0"/>
          </a:p>
          <a:p>
            <a:pPr lvl="1"/>
            <a:r>
              <a:rPr lang="en-US" dirty="0" smtClean="0"/>
              <a:t>all prime numbers up to 1000000 (</a:t>
            </a:r>
            <a:r>
              <a:rPr lang="en-US" dirty="0" smtClean="0">
                <a:sym typeface="Symbol" panose="05050102010706020507" pitchFamily="18" charset="2"/>
              </a:rPr>
              <a:t></a:t>
            </a:r>
            <a:r>
              <a:rPr lang="en-US" dirty="0" smtClean="0"/>
              <a:t> 78,500)</a:t>
            </a:r>
          </a:p>
          <a:p>
            <a:endParaRPr lang="en-US" dirty="0" smtClean="0"/>
          </a:p>
          <a:p>
            <a:r>
              <a:rPr lang="en-US" dirty="0" smtClean="0">
                <a:cs typeface="Courier New" panose="02070309020205020404" pitchFamily="49" charset="0"/>
              </a:rPr>
              <a:t>Generator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range(1000000) if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is_prime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dirty="0" smtClean="0"/>
          </a:p>
          <a:p>
            <a:pPr lvl="1"/>
            <a:r>
              <a:rPr lang="en-US" dirty="0" smtClean="0"/>
              <a:t>get next prime number when needed, much more memory efficient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87364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2.0: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yield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if we want the first 10</a:t>
            </a:r>
            <a:r>
              <a:rPr lang="en-US" baseline="30000" dirty="0"/>
              <a:t>6</a:t>
            </a:r>
            <a:r>
              <a:rPr lang="en-US" dirty="0"/>
              <a:t> prime numbers?</a:t>
            </a:r>
          </a:p>
          <a:p>
            <a:pPr lvl="1"/>
            <a:r>
              <a:rPr lang="en-US" dirty="0"/>
              <a:t>Guess range?</a:t>
            </a:r>
          </a:p>
          <a:p>
            <a:r>
              <a:rPr lang="en-US" dirty="0" smtClean="0"/>
              <a:t>Function that returns next prime at each call?</a:t>
            </a:r>
          </a:p>
          <a:p>
            <a:pPr lvl="1"/>
            <a:r>
              <a:rPr lang="en-US" dirty="0" smtClean="0"/>
              <a:t>use yield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Iterator: first call yields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dirty="0" smtClean="0"/>
              <a:t>, second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dirty="0" smtClean="0"/>
              <a:t>, third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5</a:t>
            </a:r>
            <a:r>
              <a:rPr lang="en-US" dirty="0" smtClean="0"/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3501008"/>
            <a:ext cx="806489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while True: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yield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6023029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0495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ield</a:t>
            </a:r>
            <a:r>
              <a:rPr lang="en-US" dirty="0" smtClean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Somewhat like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</a:p>
          <a:p>
            <a:pPr lvl="1"/>
            <a:r>
              <a:rPr lang="en-US" dirty="0" smtClean="0"/>
              <a:t>returns control to the calling function</a:t>
            </a:r>
          </a:p>
          <a:p>
            <a:pPr lvl="1"/>
            <a:r>
              <a:rPr lang="en-US" dirty="0" smtClean="0"/>
              <a:t>returns a value</a:t>
            </a:r>
          </a:p>
          <a:p>
            <a:r>
              <a:rPr lang="en-US" dirty="0" smtClean="0"/>
              <a:t>However, </a:t>
            </a:r>
            <a:r>
              <a:rPr lang="en-US" dirty="0" err="1" smtClean="0"/>
              <a:t>callee</a:t>
            </a:r>
            <a:r>
              <a:rPr lang="en-US" dirty="0" smtClean="0"/>
              <a:t> function state is retained</a:t>
            </a:r>
          </a:p>
          <a:p>
            <a:pPr lvl="1"/>
            <a:r>
              <a:rPr lang="en-US" dirty="0" smtClean="0"/>
              <a:t>on next call, continues at the point it was when it yielded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3874" y="5085184"/>
            <a:ext cx="5106398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Allows to build your own iterators</a:t>
            </a:r>
            <a:endParaRPr lang="nl-BE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2947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3.0: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package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r>
              <a:rPr lang="en-US" dirty="0" smtClean="0"/>
              <a:t> provides a lot of useful iterators, check it out!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iterator over integers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itertools.ifilter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bool-func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&gt;, 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&gt;)</a:t>
            </a:r>
            <a:r>
              <a:rPr lang="en-US" dirty="0" smtClean="0"/>
              <a:t>: new iterator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that will yield only items for which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bool-func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4498729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itertools.ifilter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 1000000: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break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+= 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8814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Other useful functions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Permutations of an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itertools.permutations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  <a:p>
            <a:r>
              <a:rPr lang="en-US" dirty="0" smtClean="0"/>
              <a:t>Combinations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 smtClean="0"/>
              <a:t> out of an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Without replacement: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With replacement: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itertools.combinations_with_replacement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/>
              <a:t>Carthesian</a:t>
            </a:r>
            <a:r>
              <a:rPr lang="en-US" dirty="0" smtClean="0"/>
              <a:t> product of two (or more) </a:t>
            </a:r>
            <a:r>
              <a:rPr lang="en-US" dirty="0" err="1" smtClean="0"/>
              <a:t>iterables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itertools.product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…)</a:t>
            </a:r>
          </a:p>
          <a:p>
            <a:r>
              <a:rPr lang="en-US" dirty="0" smtClean="0"/>
              <a:t>Take while </a:t>
            </a:r>
            <a:r>
              <a:rPr lang="en-US" dirty="0" err="1" smtClean="0"/>
              <a:t>boolean</a:t>
            </a:r>
            <a:r>
              <a:rPr lang="en-US" dirty="0" smtClean="0"/>
              <a:t> predicate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 smtClean="0"/>
              <a:t> is true: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itertools.takewhile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…)</a:t>
            </a:r>
          </a:p>
          <a:p>
            <a:r>
              <a:rPr lang="en-US" dirty="0" smtClean="0"/>
              <a:t>Cycle through values of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itertools.cycle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2752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 </a:t>
            </a:r>
            <a:r>
              <a:rPr lang="en-US" dirty="0"/>
              <a:t>programming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docs.python.org/2/howto/functional.html</a:t>
            </a:r>
            <a:endParaRPr lang="en-US" sz="2800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936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representation:</a:t>
            </a:r>
            <a:br>
              <a:rPr lang="en-US" dirty="0" smtClean="0"/>
            </a:br>
            <a:r>
              <a:rPr lang="en-US" dirty="0" smtClean="0"/>
              <a:t>Python classes case study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4671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OO: data abstraction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4648200" y="2896344"/>
            <a:ext cx="4038600" cy="3556992"/>
          </a:xfrm>
        </p:spPr>
        <p:txBody>
          <a:bodyPr/>
          <a:lstStyle/>
          <a:p>
            <a:r>
              <a:rPr lang="en-US" dirty="0" smtClean="0"/>
              <a:t>Data consists of multiple blocks</a:t>
            </a:r>
          </a:p>
          <a:p>
            <a:r>
              <a:rPr lang="en-US" dirty="0" smtClean="0"/>
              <a:t>Blocks have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One or more data values</a:t>
            </a:r>
          </a:p>
          <a:p>
            <a:r>
              <a:rPr lang="en-US" dirty="0" smtClean="0"/>
              <a:t>How to represent?</a:t>
            </a:r>
          </a:p>
          <a:p>
            <a:pPr lvl="1"/>
            <a:r>
              <a:rPr lang="en-US" dirty="0" smtClean="0"/>
              <a:t>Python class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067944" y="1447031"/>
            <a:ext cx="1115248" cy="1765945"/>
            <a:chOff x="4067944" y="1447031"/>
            <a:chExt cx="1115248" cy="1765945"/>
          </a:xfrm>
        </p:grpSpPr>
        <p:sp>
          <p:nvSpPr>
            <p:cNvPr id="11" name="Right Brace 10"/>
            <p:cNvSpPr/>
            <p:nvPr/>
          </p:nvSpPr>
          <p:spPr>
            <a:xfrm>
              <a:off x="4067944" y="1447031"/>
              <a:ext cx="360040" cy="1765945"/>
            </a:xfrm>
            <a:prstGeom prst="righ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99992" y="2132856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block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42833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attributes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783357"/>
            <a:ext cx="4038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"abstract" Block has attributes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_name</a:t>
            </a:r>
            <a:r>
              <a:rPr lang="en-US" dirty="0" smtClean="0"/>
              <a:t>: 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_data</a:t>
            </a:r>
            <a:r>
              <a:rPr lang="en-US" dirty="0" smtClean="0"/>
              <a:t>: list</a:t>
            </a:r>
          </a:p>
          <a:p>
            <a:r>
              <a:rPr lang="en-US" dirty="0" smtClean="0"/>
              <a:t>Block instance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/>
              <a:t> has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'my block'</a:t>
            </a:r>
            <a:r>
              <a:rPr lang="en-US" dirty="0" smtClean="0"/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_name</a:t>
            </a:r>
          </a:p>
          <a:p>
            <a:pPr lvl="1"/>
            <a:r>
              <a:rPr lang="en-US" dirty="0" smtClean="0"/>
              <a:t>No values (yet)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_data</a:t>
            </a:r>
          </a:p>
          <a:p>
            <a:r>
              <a:rPr lang="en-US" dirty="0" smtClean="0">
                <a:cs typeface="Courier New" pitchFamily="49" charset="0"/>
              </a:rPr>
              <a:t>Store some data,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>
                <a:cs typeface="Courier New" pitchFamily="49" charset="0"/>
              </a:rPr>
              <a:t> now has two data values: 3.14 and -7.18</a:t>
            </a:r>
          </a:p>
          <a:p>
            <a:r>
              <a:rPr lang="en-US" dirty="0" smtClean="0">
                <a:cs typeface="Courier New" pitchFamily="49" charset="0"/>
              </a:rPr>
              <a:t>Create new block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block2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1958875"/>
            <a:ext cx="3887603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 Block():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3273603"/>
            <a:ext cx="388760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 = Block('my block')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4395534"/>
            <a:ext cx="4011034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block1._data.append(3.14)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block1._data.append(-7.18)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5433843"/>
            <a:ext cx="3764172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block2 = Block('another')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2" y="6207695"/>
            <a:ext cx="805137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</a:t>
            </a:r>
            <a:r>
              <a:rPr lang="en-US" sz="2400" dirty="0"/>
              <a:t>is container </a:t>
            </a:r>
            <a:r>
              <a:rPr lang="en-US" sz="2400" dirty="0" smtClean="0"/>
              <a:t>for specific data: attribute values hold data</a:t>
            </a:r>
            <a:endParaRPr lang="en-US" sz="24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1475656" y="3612157"/>
            <a:ext cx="2548205" cy="513348"/>
            <a:chOff x="1475656" y="3429000"/>
            <a:chExt cx="2548205" cy="513348"/>
          </a:xfrm>
        </p:grpSpPr>
        <p:cxnSp>
          <p:nvCxnSpPr>
            <p:cNvPr id="11" name="Straight Arrow Connector 10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979712" y="3573016"/>
              <a:ext cx="2044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object of type Block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475656" y="5700389"/>
            <a:ext cx="3267633" cy="513348"/>
            <a:chOff x="1475656" y="3429000"/>
            <a:chExt cx="3267633" cy="513348"/>
          </a:xfrm>
        </p:grpSpPr>
        <p:cxnSp>
          <p:nvCxnSpPr>
            <p:cNvPr id="18" name="Straight Arrow Connector 17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979712" y="3573016"/>
              <a:ext cx="27635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second object of type Block</a:t>
              </a:r>
              <a:endParaRPr lang="en-US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115616" y="1268760"/>
            <a:ext cx="6694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is abstract definition: attributes represent data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9137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animBg="1"/>
      <p:bldP spid="6" grpId="0" animBg="1"/>
      <p:bldP spid="7" grpId="0" animBg="1"/>
      <p:bldP spid="8" grpId="0" animBg="1"/>
      <p:bldP spid="9" grpId="0" animBg="1"/>
      <p:bldP spid="20" grpId="0" animBg="1"/>
    </p:bldLst>
  </p:timing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methods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 we want to do with a block?</a:t>
            </a:r>
          </a:p>
          <a:p>
            <a:pPr lvl="1"/>
            <a:r>
              <a:rPr lang="en-US" dirty="0"/>
              <a:t>Convert it to a </a:t>
            </a:r>
            <a:r>
              <a:rPr lang="en-US" dirty="0" smtClean="0"/>
              <a:t>string</a:t>
            </a:r>
          </a:p>
          <a:p>
            <a:pPr lvl="1"/>
            <a:r>
              <a:rPr lang="en-US" dirty="0" smtClean="0"/>
              <a:t>Retrieve its name</a:t>
            </a:r>
          </a:p>
          <a:p>
            <a:pPr lvl="1"/>
            <a:r>
              <a:rPr lang="en-US" dirty="0" smtClean="0"/>
              <a:t>Add data to it</a:t>
            </a:r>
          </a:p>
          <a:p>
            <a:pPr lvl="1"/>
            <a:r>
              <a:rPr lang="en-US" dirty="0" smtClean="0"/>
              <a:t>Sort its data</a:t>
            </a:r>
          </a:p>
          <a:p>
            <a:pPr lvl="1"/>
            <a:r>
              <a:rPr lang="en-US" dirty="0" smtClean="0"/>
              <a:t>Retrieve </a:t>
            </a:r>
            <a:r>
              <a:rPr lang="en-US" dirty="0"/>
              <a:t>its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How?</a:t>
            </a:r>
          </a:p>
          <a:p>
            <a:pPr lvl="1"/>
            <a:r>
              <a:rPr lang="en-US" dirty="0" smtClean="0"/>
              <a:t>Define methods for the class Block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67544" y="6063679"/>
            <a:ext cx="821801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is abstract definition: methods represent actions on objects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0536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Minimal code for Python script</a:t>
            </a:r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523100" y="2887776"/>
            <a:ext cx="37689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716016" y="2241445"/>
            <a:ext cx="3672408" cy="755507"/>
            <a:chOff x="4716016" y="2241445"/>
            <a:chExt cx="3672408" cy="755507"/>
          </a:xfrm>
        </p:grpSpPr>
        <p:sp>
          <p:nvSpPr>
            <p:cNvPr id="5" name="TextBox 4"/>
            <p:cNvSpPr txBox="1"/>
            <p:nvPr/>
          </p:nvSpPr>
          <p:spPr>
            <a:xfrm>
              <a:off x="5724128" y="2241445"/>
              <a:ext cx="26642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“shebang”: tells the shell this is python code</a:t>
              </a:r>
              <a:endParaRPr lang="nl-BE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4716016" y="2595388"/>
              <a:ext cx="1008112" cy="4015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27270" y="3933056"/>
            <a:ext cx="2880320" cy="1572370"/>
            <a:chOff x="4644008" y="1694060"/>
            <a:chExt cx="2880320" cy="1572370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Indentation is relevant!</a:t>
              </a:r>
            </a:p>
            <a:p>
              <a:r>
                <a:rPr lang="en-US" sz="2000" dirty="0" smtClean="0"/>
                <a:t>Code structure</a:t>
              </a:r>
              <a:endParaRPr lang="nl-BE" sz="2000" dirty="0"/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6084168" y="1694060"/>
              <a:ext cx="84290" cy="8644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220072" y="3789040"/>
            <a:ext cx="3581463" cy="851902"/>
            <a:chOff x="5508104" y="1726820"/>
            <a:chExt cx="3581463" cy="851902"/>
          </a:xfrm>
        </p:grpSpPr>
        <p:sp>
          <p:nvSpPr>
            <p:cNvPr id="23" name="TextBox 22"/>
            <p:cNvSpPr txBox="1"/>
            <p:nvPr/>
          </p:nvSpPr>
          <p:spPr>
            <a:xfrm>
              <a:off x="5921215" y="1870836"/>
              <a:ext cx="31683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Python interpreter executes all code in body</a:t>
              </a:r>
              <a:endParaRPr lang="nl-BE" sz="2000" dirty="0"/>
            </a:p>
          </p:txBody>
        </p:sp>
        <p:cxnSp>
          <p:nvCxnSpPr>
            <p:cNvPr id="24" name="Straight Arrow Connector 23"/>
            <p:cNvCxnSpPr>
              <a:stCxn id="23" idx="1"/>
            </p:cNvCxnSpPr>
            <p:nvPr/>
          </p:nvCxnSpPr>
          <p:spPr>
            <a:xfrm flipH="1" flipV="1">
              <a:off x="5508104" y="1726820"/>
              <a:ext cx="413111" cy="4979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784291" y="5505426"/>
            <a:ext cx="324409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Is case-sensitive!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06882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 Block: method implementations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196752"/>
            <a:ext cx="7837402" cy="5509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Block(object):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7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'begin {0}'.format(self.name())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data = '\n\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t'.join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(item) for item 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()])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footer = 'end {0}'.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format(self.name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'{0}\n\t{1}\n{2}'.format(header, data, footer)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11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name(self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13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self._name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14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15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(self, data):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16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data.append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(data)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17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18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sort_data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19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20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21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data(self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22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self._data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1" y="4005064"/>
            <a:ext cx="3270447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block1.add_data(12.5)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print(block1.name())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print(block1)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3.14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-7.18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12.5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168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Parsing an (almost) regular language: finite state automata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612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Task: convert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3995936" y="2278027"/>
            <a:ext cx="4705084" cy="3416320"/>
            <a:chOff x="3995936" y="2278027"/>
            <a:chExt cx="4705084" cy="3416320"/>
          </a:xfrm>
        </p:grpSpPr>
        <p:sp>
          <p:nvSpPr>
            <p:cNvPr id="5" name="TextBox 4"/>
            <p:cNvSpPr txBox="1"/>
            <p:nvPr/>
          </p:nvSpPr>
          <p:spPr>
            <a:xfrm>
              <a:off x="4932040" y="2278027"/>
              <a:ext cx="3768980" cy="3416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"0.322617473156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"0.369558068115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"0.584389170786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"0.732467264353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0.0705959106085"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"0.526762713499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"0.65856743041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"0.823193820644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0.0172156882251"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"0.476180897605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"0.755582680088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"0.783168943997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995936" y="3986187"/>
              <a:ext cx="792088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3635896" y="1772816"/>
            <a:ext cx="1368152" cy="1584176"/>
            <a:chOff x="3635896" y="1772816"/>
            <a:chExt cx="1368152" cy="1584176"/>
          </a:xfrm>
        </p:grpSpPr>
        <p:sp>
          <p:nvSpPr>
            <p:cNvPr id="9" name="Right Brace 8"/>
            <p:cNvSpPr/>
            <p:nvPr/>
          </p:nvSpPr>
          <p:spPr>
            <a:xfrm>
              <a:off x="3635896" y="1772816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Brace 9"/>
            <p:cNvSpPr/>
            <p:nvPr/>
          </p:nvSpPr>
          <p:spPr>
            <a:xfrm flipH="1">
              <a:off x="4716016" y="2348880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Elbow Connector 16"/>
            <p:cNvCxnSpPr>
              <a:stCxn id="9" idx="1"/>
              <a:endCxn id="10" idx="1"/>
            </p:cNvCxnSpPr>
            <p:nvPr/>
          </p:nvCxnSpPr>
          <p:spPr>
            <a:xfrm rot="10800000" flipH="1" flipV="1">
              <a:off x="3923928" y="2276872"/>
              <a:ext cx="792088" cy="576064"/>
            </a:xfrm>
            <a:prstGeom prst="bentConnector5">
              <a:avLst>
                <a:gd name="adj1" fmla="val 38388"/>
                <a:gd name="adj2" fmla="val 99272"/>
                <a:gd name="adj3" fmla="val 73941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4139952" y="1700808"/>
            <a:ext cx="777777" cy="461665"/>
          </a:xfrm>
          <a:prstGeom prst="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ort!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340518" y="1455909"/>
            <a:ext cx="4671642" cy="1172125"/>
            <a:chOff x="1340518" y="1455909"/>
            <a:chExt cx="4671642" cy="1172125"/>
          </a:xfrm>
        </p:grpSpPr>
        <p:sp>
          <p:nvSpPr>
            <p:cNvPr id="22" name="Rounded Rectangle 21"/>
            <p:cNvSpPr/>
            <p:nvPr/>
          </p:nvSpPr>
          <p:spPr>
            <a:xfrm>
              <a:off x="1340518" y="145590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5004048" y="230224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Elbow Connector 24"/>
            <p:cNvCxnSpPr>
              <a:stCxn id="22" idx="0"/>
              <a:endCxn id="23" idx="0"/>
            </p:cNvCxnSpPr>
            <p:nvPr/>
          </p:nvCxnSpPr>
          <p:spPr>
            <a:xfrm rot="16200000" flipH="1">
              <a:off x="3253169" y="47314"/>
              <a:ext cx="846340" cy="3663530"/>
            </a:xfrm>
            <a:prstGeom prst="bentConnector3">
              <a:avLst>
                <a:gd name="adj1" fmla="val -27010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5206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n-US" dirty="0" smtClean="0"/>
              <a:t>Model the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72578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4048" y="2420888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file</a:t>
            </a:r>
            <a:r>
              <a:rPr lang="en-US" dirty="0" smtClean="0">
                <a:latin typeface="Lucida Sans Typewriter" pitchFamily="49" charset="0"/>
              </a:rPr>
              <a:t>  := </a:t>
            </a:r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…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4048" y="2812866"/>
            <a:ext cx="28344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 := </a:t>
            </a:r>
            <a:r>
              <a:rPr lang="en-US" u="sng" dirty="0" smtClean="0">
                <a:latin typeface="Lucida Sans Typewriter" pitchFamily="49" charset="0"/>
              </a:rPr>
              <a:t>begin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</a:t>
            </a:r>
            <a:r>
              <a:rPr lang="en-US" i="1" dirty="0" smtClean="0">
                <a:latin typeface="Lucida Sans Typewriter" pitchFamily="49" charset="0"/>
              </a:rPr>
              <a:t>data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…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</a:t>
            </a:r>
            <a:r>
              <a:rPr lang="en-US" u="sng" dirty="0" smtClean="0">
                <a:latin typeface="Lucida Sans Typewriter" pitchFamily="49" charset="0"/>
              </a:rPr>
              <a:t>end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4048" y="4035841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4048" y="4427820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data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985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Annotated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447031"/>
            <a:ext cx="7416824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0.369558068115   # this value is suspicious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0.732467264353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0.0705959106085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this is a comment about all values below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683568" y="1484784"/>
            <a:ext cx="6984776" cy="3582470"/>
            <a:chOff x="683568" y="1484784"/>
            <a:chExt cx="6984776" cy="3582470"/>
          </a:xfrm>
        </p:grpSpPr>
        <p:sp>
          <p:nvSpPr>
            <p:cNvPr id="4" name="Rectangle 3"/>
            <p:cNvSpPr/>
            <p:nvPr/>
          </p:nvSpPr>
          <p:spPr>
            <a:xfrm>
              <a:off x="683568" y="3717032"/>
              <a:ext cx="6696744" cy="504056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83568" y="2852936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83568" y="1484784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83568" y="4779222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031940" y="2276872"/>
              <a:ext cx="363640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516216" y="899428"/>
            <a:ext cx="2472348" cy="441340"/>
            <a:chOff x="6516216" y="899428"/>
            <a:chExt cx="2472348" cy="441340"/>
          </a:xfrm>
        </p:grpSpPr>
        <p:sp>
          <p:nvSpPr>
            <p:cNvPr id="10" name="TextBox 9"/>
            <p:cNvSpPr txBox="1"/>
            <p:nvPr/>
          </p:nvSpPr>
          <p:spPr>
            <a:xfrm>
              <a:off x="6804248" y="899428"/>
              <a:ext cx="218431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before first block</a:t>
              </a:r>
              <a:endParaRPr lang="en-US" dirty="0"/>
            </a:p>
          </p:txBody>
        </p:sp>
        <p:cxnSp>
          <p:nvCxnSpPr>
            <p:cNvPr id="15" name="Straight Arrow Connector 14"/>
            <p:cNvCxnSpPr>
              <a:stCxn id="10" idx="1"/>
            </p:cNvCxnSpPr>
            <p:nvPr/>
          </p:nvCxnSpPr>
          <p:spPr>
            <a:xfrm flipH="1">
              <a:off x="6516216" y="1084094"/>
              <a:ext cx="288032" cy="25667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925088" y="1844824"/>
            <a:ext cx="2063476" cy="369332"/>
            <a:chOff x="6925088" y="1916832"/>
            <a:chExt cx="2063476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7240200" y="1916832"/>
              <a:ext cx="174836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inline comments</a:t>
              </a:r>
              <a:endParaRPr lang="en-US" dirty="0"/>
            </a:p>
          </p:txBody>
        </p:sp>
        <p:cxnSp>
          <p:nvCxnSpPr>
            <p:cNvPr id="16" name="Straight Arrow Connector 15"/>
            <p:cNvCxnSpPr>
              <a:stCxn id="9" idx="1"/>
            </p:cNvCxnSpPr>
            <p:nvPr/>
          </p:nvCxnSpPr>
          <p:spPr>
            <a:xfrm flipH="1">
              <a:off x="6925088" y="2101498"/>
              <a:ext cx="315112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7442159" y="3203684"/>
            <a:ext cx="1546405" cy="369332"/>
            <a:chOff x="7442159" y="3203684"/>
            <a:chExt cx="1546405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7806830" y="3203684"/>
              <a:ext cx="11817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blank lines</a:t>
              </a:r>
              <a:endParaRPr lang="en-US" dirty="0"/>
            </a:p>
          </p:txBody>
        </p:sp>
        <p:cxnSp>
          <p:nvCxnSpPr>
            <p:cNvPr id="19" name="Straight Arrow Connector 18"/>
            <p:cNvCxnSpPr>
              <a:stCxn id="11" idx="1"/>
            </p:cNvCxnSpPr>
            <p:nvPr/>
          </p:nvCxnSpPr>
          <p:spPr>
            <a:xfrm flipH="1" flipV="1">
              <a:off x="7442159" y="3203684"/>
              <a:ext cx="364671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7082644" y="4222829"/>
            <a:ext cx="1905920" cy="646331"/>
            <a:chOff x="7082644" y="4222829"/>
            <a:chExt cx="1905920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7558877" y="4222829"/>
              <a:ext cx="142968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between</a:t>
              </a:r>
              <a:br>
                <a:rPr lang="en-US" dirty="0" smtClean="0"/>
              </a:br>
              <a:r>
                <a:rPr lang="en-US" dirty="0" smtClean="0"/>
                <a:t>blocks</a:t>
              </a:r>
              <a:endParaRPr lang="en-US" dirty="0"/>
            </a:p>
          </p:txBody>
        </p:sp>
        <p:cxnSp>
          <p:nvCxnSpPr>
            <p:cNvPr id="22" name="Straight Arrow Connector 21"/>
            <p:cNvCxnSpPr>
              <a:stCxn id="12" idx="1"/>
            </p:cNvCxnSpPr>
            <p:nvPr/>
          </p:nvCxnSpPr>
          <p:spPr>
            <a:xfrm flipH="1" flipV="1">
              <a:off x="7082644" y="4366845"/>
              <a:ext cx="476233" cy="17915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6925088" y="5157192"/>
            <a:ext cx="2063476" cy="504056"/>
            <a:chOff x="6925088" y="5157192"/>
            <a:chExt cx="2063476" cy="504056"/>
          </a:xfrm>
        </p:grpSpPr>
        <p:sp>
          <p:nvSpPr>
            <p:cNvPr id="13" name="TextBox 12"/>
            <p:cNvSpPr txBox="1"/>
            <p:nvPr/>
          </p:nvSpPr>
          <p:spPr>
            <a:xfrm>
              <a:off x="7362028" y="5291916"/>
              <a:ext cx="162653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line comments</a:t>
              </a:r>
              <a:endParaRPr lang="en-US" dirty="0"/>
            </a:p>
          </p:txBody>
        </p:sp>
        <p:cxnSp>
          <p:nvCxnSpPr>
            <p:cNvPr id="25" name="Straight Arrow Connector 24"/>
            <p:cNvCxnSpPr>
              <a:stCxn id="13" idx="1"/>
            </p:cNvCxnSpPr>
            <p:nvPr/>
          </p:nvCxnSpPr>
          <p:spPr>
            <a:xfrm flipH="1" flipV="1">
              <a:off x="6925088" y="5157192"/>
              <a:ext cx="436940" cy="31939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98793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Improved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059" y="1196752"/>
            <a:ext cx="4507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file</a:t>
            </a:r>
            <a:r>
              <a:rPr lang="en-US" dirty="0" smtClean="0">
                <a:latin typeface="Lucida Sans Typewriter" pitchFamily="49" charset="0"/>
              </a:rPr>
              <a:t>    := </a:t>
            </a:r>
            <a:r>
              <a:rPr lang="en-US" i="1" dirty="0" smtClean="0">
                <a:latin typeface="Lucida Sans Typewriter" pitchFamily="49" charset="0"/>
              </a:rPr>
              <a:t>junk</a:t>
            </a:r>
            <a:r>
              <a:rPr lang="en-US" dirty="0" smtClean="0">
                <a:latin typeface="Lucida Sans Typewriter" pitchFamily="49" charset="0"/>
              </a:rPr>
              <a:t>*</a:t>
            </a:r>
            <a:r>
              <a:rPr lang="en-US" i="1" dirty="0" smtClean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(</a:t>
            </a:r>
            <a:r>
              <a:rPr lang="en-US" i="1" dirty="0" smtClean="0">
                <a:latin typeface="Lucida Sans Typewriter" pitchFamily="49" charset="0"/>
              </a:rPr>
              <a:t>block junk</a:t>
            </a:r>
            <a:r>
              <a:rPr lang="en-US" dirty="0" smtClean="0">
                <a:latin typeface="Lucida Sans Typewriter" pitchFamily="49" charset="0"/>
              </a:rPr>
              <a:t>*)+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059" y="1580368"/>
            <a:ext cx="52052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   := </a:t>
            </a:r>
            <a:r>
              <a:rPr lang="en-US" u="sng" dirty="0" smtClean="0">
                <a:latin typeface="Lucida Sans Typewriter" pitchFamily="49" charset="0"/>
              </a:rPr>
              <a:t>begin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 comment</a:t>
            </a:r>
            <a:r>
              <a:rPr lang="en-US" dirty="0" smtClean="0">
                <a:latin typeface="Lucida Sans Typewriter" pitchFamily="49" charset="0"/>
              </a:rPr>
              <a:t>?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(</a:t>
            </a:r>
            <a:r>
              <a:rPr lang="en-US" i="1" dirty="0" smtClean="0">
                <a:latin typeface="Lucida Sans Typewriter" pitchFamily="49" charset="0"/>
              </a:rPr>
              <a:t>comment</a:t>
            </a:r>
            <a:r>
              <a:rPr lang="en-US" dirty="0" smtClean="0">
                <a:latin typeface="Lucida Sans Typewriter" pitchFamily="49" charset="0"/>
              </a:rPr>
              <a:t> | empty line)*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</a:t>
            </a:r>
            <a:r>
              <a:rPr lang="en-US" i="1" dirty="0" smtClean="0">
                <a:latin typeface="Lucida Sans Typewriter" pitchFamily="49" charset="0"/>
              </a:rPr>
              <a:t>data comment</a:t>
            </a:r>
            <a:r>
              <a:rPr lang="en-US" dirty="0" smtClean="0">
                <a:latin typeface="Lucida Sans Typewriter" pitchFamily="49" charset="0"/>
              </a:rPr>
              <a:t>?</a:t>
            </a:r>
          </a:p>
          <a:p>
            <a:r>
              <a:rPr lang="en-US" dirty="0" smtClean="0">
                <a:latin typeface="Lucida Sans Typewriter" pitchFamily="49" charset="0"/>
              </a:rPr>
              <a:t>             </a:t>
            </a:r>
            <a:r>
              <a:rPr lang="en-US" dirty="0">
                <a:latin typeface="Lucida Sans Typewriter" pitchFamily="49" charset="0"/>
              </a:rPr>
              <a:t>(</a:t>
            </a:r>
            <a:r>
              <a:rPr lang="en-US" i="1" dirty="0">
                <a:latin typeface="Lucida Sans Typewriter" pitchFamily="49" charset="0"/>
              </a:rPr>
              <a:t>comment</a:t>
            </a:r>
            <a:r>
              <a:rPr lang="en-US" dirty="0">
                <a:latin typeface="Lucida Sans Typewriter" pitchFamily="49" charset="0"/>
              </a:rPr>
              <a:t> | empty line)*</a:t>
            </a:r>
            <a:endParaRPr lang="en-US" dirty="0" smtClean="0">
              <a:latin typeface="Lucida Sans Typewriter" pitchFamily="49" charset="0"/>
            </a:endParaRP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…</a:t>
            </a:r>
          </a:p>
          <a:p>
            <a:r>
              <a:rPr lang="en-US" dirty="0" smtClean="0">
                <a:latin typeface="Lucida Sans Typewriter" pitchFamily="49" charset="0"/>
              </a:rPr>
              <a:t>           </a:t>
            </a:r>
            <a:r>
              <a:rPr lang="en-US" u="sng" dirty="0" smtClean="0">
                <a:latin typeface="Lucida Sans Typewriter" pitchFamily="49" charset="0"/>
              </a:rPr>
              <a:t>end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 comment?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59" y="3348978"/>
            <a:ext cx="255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059" y="3732594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data  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06269" y="1484784"/>
            <a:ext cx="253665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Notation</a:t>
            </a:r>
            <a:r>
              <a:rPr lang="en-US" sz="2000" dirty="0" smtClean="0"/>
              <a:t>: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?</a:t>
            </a:r>
            <a:r>
              <a:rPr lang="en-US" sz="2000" dirty="0" smtClean="0"/>
              <a:t>: zero or one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*</a:t>
            </a:r>
            <a:r>
              <a:rPr lang="en-US" sz="2000" dirty="0" smtClean="0"/>
              <a:t>: zero or more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+</a:t>
            </a:r>
            <a:r>
              <a:rPr lang="en-US" sz="2000" dirty="0" smtClean="0"/>
              <a:t>: one or more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 smtClean="0">
                <a:latin typeface="Lucida Sans Typewriter" pitchFamily="49" charset="0"/>
              </a:rPr>
              <a:t>|</a:t>
            </a:r>
            <a:r>
              <a:rPr lang="en-US" sz="2000" dirty="0" smtClean="0"/>
              <a:t>: either, or (choice)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280059" y="4116210"/>
            <a:ext cx="283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Lucida Sans Typewriter" pitchFamily="49" charset="0"/>
              </a:rPr>
              <a:t>c</a:t>
            </a:r>
            <a:r>
              <a:rPr lang="en-US" i="1" dirty="0" smtClean="0">
                <a:latin typeface="Lucida Sans Typewriter" pitchFamily="49" charset="0"/>
              </a:rPr>
              <a:t>omment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u="sng" dirty="0" smtClean="0">
                <a:latin typeface="Lucida Sans Typewriter" pitchFamily="49" charset="0"/>
              </a:rPr>
              <a:t>#</a:t>
            </a:r>
            <a:r>
              <a:rPr lang="en-US" dirty="0" smtClean="0">
                <a:latin typeface="Lucida Sans Typewriter" pitchFamily="49" charset="0"/>
              </a:rPr>
              <a:t>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0059" y="4499828"/>
            <a:ext cx="3392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junk    </a:t>
            </a:r>
            <a:r>
              <a:rPr lang="en-US" dirty="0" smtClean="0">
                <a:latin typeface="Lucida Sans Typewriter" pitchFamily="49" charset="0"/>
              </a:rPr>
              <a:t>:= string |</a:t>
            </a:r>
            <a:br>
              <a:rPr lang="en-US" dirty="0" smtClean="0">
                <a:latin typeface="Lucida Sans Typewriter" pitchFamily="49" charset="0"/>
              </a:rPr>
            </a:br>
            <a:r>
              <a:rPr lang="en-US" dirty="0" smtClean="0">
                <a:latin typeface="Lucida Sans Typewriter" pitchFamily="49" charset="0"/>
              </a:rPr>
              <a:t>             empty line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95936" y="3325048"/>
            <a:ext cx="4968552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0.369558068115   # this value is suspicious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0.732467264353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0.0705959106085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 this is a comment about all values below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4062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</p:bldLst>
  </p:timing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Computable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059" y="1340768"/>
            <a:ext cx="3514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file</a:t>
            </a:r>
            <a:r>
              <a:rPr lang="en-US" sz="1400" dirty="0" smtClean="0">
                <a:latin typeface="Lucida Sans Typewriter" pitchFamily="49" charset="0"/>
              </a:rPr>
              <a:t>    := </a:t>
            </a:r>
            <a:r>
              <a:rPr lang="en-US" sz="1400" i="1" dirty="0" smtClean="0">
                <a:latin typeface="Lucida Sans Typewriter" pitchFamily="49" charset="0"/>
              </a:rPr>
              <a:t>junk</a:t>
            </a:r>
            <a:r>
              <a:rPr lang="en-US" sz="1400" dirty="0" smtClean="0">
                <a:latin typeface="Lucida Sans Typewriter" pitchFamily="49" charset="0"/>
              </a:rPr>
              <a:t>*</a:t>
            </a:r>
            <a:r>
              <a:rPr lang="en-US" sz="1400" i="1" dirty="0" smtClean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(</a:t>
            </a:r>
            <a:r>
              <a:rPr lang="en-US" sz="1400" i="1" dirty="0" smtClean="0">
                <a:latin typeface="Lucida Sans Typewriter" pitchFamily="49" charset="0"/>
              </a:rPr>
              <a:t>block junk</a:t>
            </a:r>
            <a:r>
              <a:rPr lang="en-US" sz="1400" dirty="0" smtClean="0">
                <a:latin typeface="Lucida Sans Typewriter" pitchFamily="49" charset="0"/>
              </a:rPr>
              <a:t>*)+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059" y="1724384"/>
            <a:ext cx="405110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block</a:t>
            </a:r>
            <a:r>
              <a:rPr lang="en-US" sz="1400" dirty="0" smtClean="0">
                <a:latin typeface="Lucida Sans Typewriter" pitchFamily="49" charset="0"/>
              </a:rPr>
              <a:t>   := </a:t>
            </a:r>
            <a:r>
              <a:rPr lang="en-US" sz="1400" u="sng" dirty="0" smtClean="0">
                <a:latin typeface="Lucida Sans Typewriter" pitchFamily="49" charset="0"/>
              </a:rPr>
              <a:t>begin</a:t>
            </a:r>
            <a:r>
              <a:rPr lang="en-US" sz="1400" dirty="0" smtClean="0">
                <a:latin typeface="Lucida Sans Typewriter" pitchFamily="49" charset="0"/>
              </a:rPr>
              <a:t> </a:t>
            </a:r>
            <a:r>
              <a:rPr lang="en-US" sz="1400" i="1" dirty="0" smtClean="0">
                <a:latin typeface="Lucida Sans Typewriter" pitchFamily="49" charset="0"/>
              </a:rPr>
              <a:t>name comment</a:t>
            </a:r>
            <a:r>
              <a:rPr lang="en-US" sz="1400" dirty="0" smtClean="0">
                <a:latin typeface="Lucida Sans Typewriter" pitchFamily="49" charset="0"/>
              </a:rPr>
              <a:t>?</a:t>
            </a: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(</a:t>
            </a:r>
            <a:r>
              <a:rPr lang="en-US" sz="1400" i="1" dirty="0" smtClean="0">
                <a:latin typeface="Lucida Sans Typewriter" pitchFamily="49" charset="0"/>
              </a:rPr>
              <a:t>comment</a:t>
            </a:r>
            <a:r>
              <a:rPr lang="en-US" sz="1400" dirty="0" smtClean="0">
                <a:latin typeface="Lucida Sans Typewriter" pitchFamily="49" charset="0"/>
              </a:rPr>
              <a:t> | empty line)*</a:t>
            </a: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</a:t>
            </a:r>
            <a:r>
              <a:rPr lang="en-US" sz="1400" i="1" dirty="0" smtClean="0">
                <a:latin typeface="Lucida Sans Typewriter" pitchFamily="49" charset="0"/>
              </a:rPr>
              <a:t>data comment</a:t>
            </a:r>
            <a:r>
              <a:rPr lang="en-US" sz="1400" dirty="0" smtClean="0">
                <a:latin typeface="Lucida Sans Typewriter" pitchFamily="49" charset="0"/>
              </a:rPr>
              <a:t>?</a:t>
            </a:r>
          </a:p>
          <a:p>
            <a:r>
              <a:rPr lang="en-US" sz="1400" dirty="0" smtClean="0">
                <a:latin typeface="Lucida Sans Typewriter" pitchFamily="49" charset="0"/>
              </a:rPr>
              <a:t>             </a:t>
            </a:r>
            <a:r>
              <a:rPr lang="en-US" sz="1400" dirty="0">
                <a:latin typeface="Lucida Sans Typewriter" pitchFamily="49" charset="0"/>
              </a:rPr>
              <a:t>(</a:t>
            </a:r>
            <a:r>
              <a:rPr lang="en-US" sz="1400" i="1" dirty="0">
                <a:latin typeface="Lucida Sans Typewriter" pitchFamily="49" charset="0"/>
              </a:rPr>
              <a:t>comment</a:t>
            </a:r>
            <a:r>
              <a:rPr lang="en-US" sz="1400" dirty="0">
                <a:latin typeface="Lucida Sans Typewriter" pitchFamily="49" charset="0"/>
              </a:rPr>
              <a:t> | empty line)*</a:t>
            </a:r>
            <a:endParaRPr lang="en-US" sz="1400" dirty="0" smtClean="0">
              <a:latin typeface="Lucida Sans Typewriter" pitchFamily="49" charset="0"/>
            </a:endParaRP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…</a:t>
            </a:r>
          </a:p>
          <a:p>
            <a:r>
              <a:rPr lang="en-US" sz="1400" dirty="0" smtClean="0">
                <a:latin typeface="Lucida Sans Typewriter" pitchFamily="49" charset="0"/>
              </a:rPr>
              <a:t>           </a:t>
            </a:r>
            <a:r>
              <a:rPr lang="en-US" sz="1400" u="sng" dirty="0" smtClean="0">
                <a:latin typeface="Lucida Sans Typewriter" pitchFamily="49" charset="0"/>
              </a:rPr>
              <a:t>end</a:t>
            </a:r>
            <a:r>
              <a:rPr lang="en-US" sz="1400" dirty="0" smtClean="0">
                <a:latin typeface="Lucida Sans Typewriter" pitchFamily="49" charset="0"/>
              </a:rPr>
              <a:t> </a:t>
            </a:r>
            <a:r>
              <a:rPr lang="en-US" sz="1400" i="1" dirty="0" smtClean="0">
                <a:latin typeface="Lucida Sans Typewriter" pitchFamily="49" charset="0"/>
              </a:rPr>
              <a:t>name comment?</a:t>
            </a:r>
            <a:endParaRPr lang="en-US" sz="1400" i="1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59" y="3492994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name</a:t>
            </a:r>
            <a:r>
              <a:rPr lang="en-US" sz="1400" dirty="0" smtClean="0">
                <a:latin typeface="Lucida Sans Typewriter" pitchFamily="49" charset="0"/>
              </a:rPr>
              <a:t>    := string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059" y="3876610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data    </a:t>
            </a:r>
            <a:r>
              <a:rPr lang="en-US" sz="1400" dirty="0" smtClean="0">
                <a:latin typeface="Lucida Sans Typewriter" pitchFamily="49" charset="0"/>
              </a:rPr>
              <a:t>:= real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0059" y="4260226"/>
            <a:ext cx="2225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Lucida Sans Typewriter" pitchFamily="49" charset="0"/>
              </a:rPr>
              <a:t>c</a:t>
            </a:r>
            <a:r>
              <a:rPr lang="en-US" sz="1400" i="1" dirty="0" smtClean="0">
                <a:latin typeface="Lucida Sans Typewriter" pitchFamily="49" charset="0"/>
              </a:rPr>
              <a:t>omment </a:t>
            </a:r>
            <a:r>
              <a:rPr lang="en-US" sz="1400" dirty="0" smtClean="0">
                <a:latin typeface="Lucida Sans Typewriter" pitchFamily="49" charset="0"/>
              </a:rPr>
              <a:t>:= </a:t>
            </a:r>
            <a:r>
              <a:rPr lang="en-US" sz="1400" u="sng" dirty="0" smtClean="0">
                <a:latin typeface="Lucida Sans Typewriter" pitchFamily="49" charset="0"/>
              </a:rPr>
              <a:t>#</a:t>
            </a:r>
            <a:r>
              <a:rPr lang="en-US" sz="1400" dirty="0" smtClean="0">
                <a:latin typeface="Lucida Sans Typewriter" pitchFamily="49" charset="0"/>
              </a:rPr>
              <a:t> string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0059" y="4643844"/>
            <a:ext cx="2654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junk    </a:t>
            </a:r>
            <a:r>
              <a:rPr lang="en-US" sz="1400" dirty="0" smtClean="0">
                <a:latin typeface="Lucida Sans Typewriter" pitchFamily="49" charset="0"/>
              </a:rPr>
              <a:t>:= string |</a:t>
            </a:r>
            <a:br>
              <a:rPr lang="en-US" sz="1400" dirty="0" smtClean="0">
                <a:latin typeface="Lucida Sans Typewriter" pitchFamily="49" charset="0"/>
              </a:rPr>
            </a:br>
            <a:r>
              <a:rPr lang="en-US" sz="1400" dirty="0" smtClean="0">
                <a:latin typeface="Lucida Sans Typewriter" pitchFamily="49" charset="0"/>
              </a:rPr>
              <a:t>             empty line</a:t>
            </a:r>
            <a:endParaRPr lang="en-US" sz="1400" dirty="0">
              <a:latin typeface="Lucida Sans Typewriter" pitchFamily="49" charset="0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3491880" y="3454434"/>
            <a:ext cx="1788382" cy="383616"/>
            <a:chOff x="4067944" y="3454434"/>
            <a:chExt cx="1788382" cy="383616"/>
          </a:xfrm>
        </p:grpSpPr>
        <p:grpSp>
          <p:nvGrpSpPr>
            <p:cNvPr id="13" name="Group 12"/>
            <p:cNvGrpSpPr/>
            <p:nvPr/>
          </p:nvGrpSpPr>
          <p:grpSpPr>
            <a:xfrm>
              <a:off x="4572000" y="3454434"/>
              <a:ext cx="1284326" cy="383616"/>
              <a:chOff x="4499992" y="4030498"/>
              <a:chExt cx="1284326" cy="383616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499992" y="4031959"/>
                <a:ext cx="12843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 in block</a:t>
                </a:r>
                <a:endParaRPr lang="en-US" dirty="0"/>
              </a:p>
            </p:txBody>
          </p:sp>
        </p:grpSp>
        <p:cxnSp>
          <p:nvCxnSpPr>
            <p:cNvPr id="21" name="Straight Arrow Connector 20"/>
            <p:cNvCxnSpPr>
              <a:endCxn id="12" idx="1"/>
            </p:cNvCxnSpPr>
            <p:nvPr/>
          </p:nvCxnSpPr>
          <p:spPr>
            <a:xfrm flipV="1">
              <a:off x="4067944" y="3640561"/>
              <a:ext cx="504056" cy="56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4572000" y="2699628"/>
            <a:ext cx="2748122" cy="1125599"/>
            <a:chOff x="5148064" y="2699628"/>
            <a:chExt cx="2748122" cy="1125599"/>
          </a:xfrm>
        </p:grpSpPr>
        <p:grpSp>
          <p:nvGrpSpPr>
            <p:cNvPr id="14" name="Group 13"/>
            <p:cNvGrpSpPr/>
            <p:nvPr/>
          </p:nvGrpSpPr>
          <p:grpSpPr>
            <a:xfrm>
              <a:off x="6744058" y="3441611"/>
              <a:ext cx="1152128" cy="383616"/>
              <a:chOff x="4572000" y="4030498"/>
              <a:chExt cx="1152128" cy="383616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704198" y="4031959"/>
                <a:ext cx="9108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in block</a:t>
                </a:r>
                <a:endParaRPr lang="en-US" dirty="0"/>
              </a:p>
            </p:txBody>
          </p:sp>
        </p:grpSp>
        <p:cxnSp>
          <p:nvCxnSpPr>
            <p:cNvPr id="24" name="Curved Connector 23"/>
            <p:cNvCxnSpPr>
              <a:stCxn id="9" idx="0"/>
              <a:endCxn id="16" idx="0"/>
            </p:cNvCxnSpPr>
            <p:nvPr/>
          </p:nvCxnSpPr>
          <p:spPr>
            <a:xfrm rot="5400000" flipH="1" flipV="1">
              <a:off x="6234186" y="2356950"/>
              <a:ext cx="11362" cy="2183606"/>
            </a:xfrm>
            <a:prstGeom prst="curvedConnector3">
              <a:avLst>
                <a:gd name="adj1" fmla="val 2111970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724128" y="2699628"/>
              <a:ext cx="1257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r>
                <a:rPr lang="en-US" dirty="0" smtClean="0"/>
                <a:t>egin block</a:t>
              </a:r>
              <a:endParaRPr lang="en-US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4572001" y="3825226"/>
            <a:ext cx="2100050" cy="755902"/>
            <a:chOff x="5148065" y="3825226"/>
            <a:chExt cx="2100050" cy="755902"/>
          </a:xfrm>
        </p:grpSpPr>
        <p:cxnSp>
          <p:nvCxnSpPr>
            <p:cNvPr id="29" name="Curved Connector 28"/>
            <p:cNvCxnSpPr>
              <a:stCxn id="15" idx="2"/>
              <a:endCxn id="9" idx="2"/>
            </p:cNvCxnSpPr>
            <p:nvPr/>
          </p:nvCxnSpPr>
          <p:spPr>
            <a:xfrm rot="5400000">
              <a:off x="6191678" y="2781613"/>
              <a:ext cx="12823" cy="2100050"/>
            </a:xfrm>
            <a:prstGeom prst="curvedConnector3">
              <a:avLst>
                <a:gd name="adj1" fmla="val 1882734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853092" y="4211796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end block</a:t>
              </a:r>
              <a:endParaRPr lang="en-US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635896" y="3838050"/>
            <a:ext cx="2520280" cy="1823198"/>
            <a:chOff x="4211960" y="3838050"/>
            <a:chExt cx="2520280" cy="1823198"/>
          </a:xfrm>
        </p:grpSpPr>
        <p:grpSp>
          <p:nvGrpSpPr>
            <p:cNvPr id="17" name="Group 16"/>
            <p:cNvGrpSpPr/>
            <p:nvPr/>
          </p:nvGrpSpPr>
          <p:grpSpPr>
            <a:xfrm>
              <a:off x="5580112" y="5277632"/>
              <a:ext cx="1152128" cy="383616"/>
              <a:chOff x="4572000" y="4030498"/>
              <a:chExt cx="1152128" cy="383616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830290" y="4031959"/>
                <a:ext cx="65864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FF0000"/>
                    </a:solidFill>
                  </a:rPr>
                  <a:t>error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34" name="Curved Connector 33"/>
            <p:cNvCxnSpPr>
              <a:stCxn id="9" idx="2"/>
              <a:endCxn id="18" idx="1"/>
            </p:cNvCxnSpPr>
            <p:nvPr/>
          </p:nvCxnSpPr>
          <p:spPr>
            <a:xfrm rot="16200000" flipH="1">
              <a:off x="4548393" y="4437721"/>
              <a:ext cx="1631390" cy="432048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211960" y="4643844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end block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6156177" y="3825226"/>
            <a:ext cx="2102311" cy="1945198"/>
            <a:chOff x="6732241" y="3825226"/>
            <a:chExt cx="2102311" cy="1945198"/>
          </a:xfrm>
        </p:grpSpPr>
        <p:cxnSp>
          <p:nvCxnSpPr>
            <p:cNvPr id="37" name="Curved Connector 36"/>
            <p:cNvCxnSpPr>
              <a:stCxn id="15" idx="2"/>
              <a:endCxn id="18" idx="3"/>
            </p:cNvCxnSpPr>
            <p:nvPr/>
          </p:nvCxnSpPr>
          <p:spPr>
            <a:xfrm rot="5400000">
              <a:off x="6204075" y="4353392"/>
              <a:ext cx="1644213" cy="587882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7092280" y="4293096"/>
              <a:ext cx="1742272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b</a:t>
              </a:r>
              <a:r>
                <a:rPr lang="en-US" dirty="0" smtClean="0">
                  <a:solidFill>
                    <a:srgbClr val="FF0000"/>
                  </a:solidFill>
                </a:rPr>
                <a:t>egin block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or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end wrong block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or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end of file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3131840" y="2996952"/>
            <a:ext cx="1440160" cy="643610"/>
            <a:chOff x="3707904" y="2996952"/>
            <a:chExt cx="1440160" cy="643610"/>
          </a:xfrm>
        </p:grpSpPr>
        <p:cxnSp>
          <p:nvCxnSpPr>
            <p:cNvPr id="44" name="Curved Connector 43"/>
            <p:cNvCxnSpPr>
              <a:stCxn id="12" idx="1"/>
              <a:endCxn id="9" idx="0"/>
            </p:cNvCxnSpPr>
            <p:nvPr/>
          </p:nvCxnSpPr>
          <p:spPr>
            <a:xfrm rot="10800000" flipH="1">
              <a:off x="4499992" y="3454435"/>
              <a:ext cx="648072" cy="186127"/>
            </a:xfrm>
            <a:prstGeom prst="curvedConnector4">
              <a:avLst>
                <a:gd name="adj1" fmla="val -35274"/>
                <a:gd name="adj2" fmla="val 222819"/>
              </a:avLst>
            </a:prstGeom>
            <a:ln w="25400">
              <a:headEnd type="stealth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707904" y="2996952"/>
              <a:ext cx="587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junk</a:t>
              </a:r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683598" y="2204864"/>
            <a:ext cx="1230953" cy="1428555"/>
            <a:chOff x="7259662" y="2204864"/>
            <a:chExt cx="1230953" cy="1428555"/>
          </a:xfrm>
        </p:grpSpPr>
        <p:cxnSp>
          <p:nvCxnSpPr>
            <p:cNvPr id="54" name="Curved Connector 53"/>
            <p:cNvCxnSpPr>
              <a:stCxn id="15" idx="3"/>
              <a:endCxn id="16" idx="0"/>
            </p:cNvCxnSpPr>
            <p:nvPr/>
          </p:nvCxnSpPr>
          <p:spPr>
            <a:xfrm flipH="1" flipV="1">
              <a:off x="7259662" y="3443072"/>
              <a:ext cx="564516" cy="190347"/>
            </a:xfrm>
            <a:prstGeom prst="curvedConnector4">
              <a:avLst>
                <a:gd name="adj1" fmla="val -40495"/>
                <a:gd name="adj2" fmla="val 220864"/>
              </a:avLst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7308304" y="2204864"/>
              <a:ext cx="11823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comment</a:t>
              </a:r>
              <a:b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</a:br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or</a:t>
              </a:r>
              <a:b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</a:br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empty line</a:t>
              </a:r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672050" y="3633419"/>
            <a:ext cx="1524002" cy="380937"/>
            <a:chOff x="7248114" y="3633419"/>
            <a:chExt cx="1524002" cy="380937"/>
          </a:xfrm>
        </p:grpSpPr>
        <p:cxnSp>
          <p:nvCxnSpPr>
            <p:cNvPr id="60" name="Curved Connector 59"/>
            <p:cNvCxnSpPr>
              <a:stCxn id="15" idx="3"/>
              <a:endCxn id="15" idx="2"/>
            </p:cNvCxnSpPr>
            <p:nvPr/>
          </p:nvCxnSpPr>
          <p:spPr>
            <a:xfrm flipH="1">
              <a:off x="7248114" y="3633419"/>
              <a:ext cx="576064" cy="191808"/>
            </a:xfrm>
            <a:prstGeom prst="curvedConnector4">
              <a:avLst>
                <a:gd name="adj1" fmla="val -39683"/>
                <a:gd name="adj2" fmla="val 219182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8172400" y="3645024"/>
              <a:ext cx="599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5148064" y="2276872"/>
            <a:ext cx="1324786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create block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5044016" y="4571836"/>
            <a:ext cx="1328184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return block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8028384" y="3043118"/>
            <a:ext cx="1006879" cy="646331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dd data</a:t>
            </a:r>
            <a:br>
              <a:rPr lang="en-US" dirty="0" smtClean="0"/>
            </a:br>
            <a:r>
              <a:rPr lang="en-US" dirty="0" smtClean="0"/>
              <a:t>to block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288571" y="5867980"/>
            <a:ext cx="1155637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aise error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24128" y="1484784"/>
            <a:ext cx="30171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Finite state automaton</a:t>
            </a:r>
            <a:endParaRPr lang="en-US" sz="240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180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73" grpId="0" animBg="1"/>
      <p:bldP spid="74" grpId="0" animBg="1"/>
      <p:bldP spid="10" grpId="0" animBg="1"/>
    </p:bldLst>
  </p:timing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dirty="0" err="1" smtClean="0"/>
              <a:t>BlockParser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20184" y="1457489"/>
            <a:ext cx="7713971" cy="30469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lass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BlockParser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(object):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self._states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', 'error']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comment_pattern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#.*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block_begin_pattern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+(\w+)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block_end_pattern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+(\w+)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self._state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7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self._blocks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self._reset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0184" y="4913873"/>
            <a:ext cx="4628190" cy="1323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_reset(self):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3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self._blocks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5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None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99992" y="5661248"/>
            <a:ext cx="392575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Must be called before parsing a new file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007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model to code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79512" y="1477808"/>
            <a:ext cx="5984331" cy="50475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block_file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2   line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self._preprocess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5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init_block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5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6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DanglingEndBlockError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(self)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NestedBlocksError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11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12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end_matches_begin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13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finish_block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14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15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16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NonMatchingBlockDelimitersError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17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is_data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18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19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20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UnknownStateError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self.get_state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21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22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NonClosedBlockError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8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336" y="1628800"/>
            <a:ext cx="3963144" cy="285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393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a context-free language: </a:t>
            </a:r>
            <a:r>
              <a:rPr lang="en-US" dirty="0" err="1" smtClean="0"/>
              <a:t>pyparsing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github.com/gjbex/training-material/tree/master/Python/PyParsing </a:t>
            </a:r>
            <a:endParaRPr lang="en-US" sz="1600" dirty="0">
              <a:hlinkClick r:id="rId2"/>
            </a:endParaRPr>
          </a:p>
          <a:p>
            <a:r>
              <a:rPr lang="en-US" sz="1600" dirty="0" smtClean="0">
                <a:hlinkClick r:id="rId2"/>
              </a:rPr>
              <a:t>https</a:t>
            </a:r>
            <a:r>
              <a:rPr lang="en-US" sz="1600" dirty="0">
                <a:hlinkClick r:id="rId2"/>
              </a:rPr>
              <a:t>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84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Say hello!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Save script in file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 smtClean="0"/>
              <a:t>Run script using Python interpreter</a:t>
            </a:r>
          </a:p>
          <a:p>
            <a:endParaRPr lang="en-US" dirty="0"/>
          </a:p>
          <a:p>
            <a:r>
              <a:rPr lang="en-US" dirty="0" smtClean="0"/>
              <a:t>Make script executable</a:t>
            </a:r>
          </a:p>
          <a:p>
            <a:endParaRPr lang="en-US" dirty="0" smtClean="0"/>
          </a:p>
          <a:p>
            <a:r>
              <a:rPr lang="en-US" dirty="0" smtClean="0"/>
              <a:t>Run script directly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80928"/>
            <a:ext cx="376898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3934797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chmod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u+x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5086925"/>
            <a:ext cx="266611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0" y="5025370"/>
            <a:ext cx="341632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That's what the shebang is for:</a:t>
            </a:r>
            <a:br>
              <a:rPr lang="en-US" sz="2000" dirty="0" smtClean="0"/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python</a:t>
            </a:r>
            <a:endParaRPr lang="nl-BE" sz="20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638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Task: computing branch lengths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06838"/>
            <a:ext cx="252825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taxa1: 0.1,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taxa2: 0.2,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taxa3: 0.3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): 0.11,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taxa4: 0.4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): 0.12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651525" y="4797152"/>
            <a:ext cx="308090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Data is tree-structured,</a:t>
            </a:r>
            <a:br>
              <a:rPr lang="en-US" sz="2400" dirty="0" smtClean="0"/>
            </a:br>
            <a:r>
              <a:rPr lang="en-US" sz="2400" dirty="0" smtClean="0"/>
              <a:t>structure is significant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395536" y="5733256"/>
            <a:ext cx="820769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Actual data:</a:t>
            </a:r>
            <a:br>
              <a:rPr lang="en-US" sz="2000" dirty="0" smtClean="0"/>
            </a:b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(taxa1: 0.1, ((taxa2: 0.2, taxa3: 0.3): 0.11, taxa4: 0.4): 0.12);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3419872" y="1700808"/>
            <a:ext cx="3672408" cy="2808312"/>
            <a:chOff x="3419872" y="1700808"/>
            <a:chExt cx="3672408" cy="2808312"/>
          </a:xfrm>
        </p:grpSpPr>
        <p:sp>
          <p:nvSpPr>
            <p:cNvPr id="18" name="Oval 17"/>
            <p:cNvSpPr/>
            <p:nvPr/>
          </p:nvSpPr>
          <p:spPr>
            <a:xfrm>
              <a:off x="4644008" y="1700808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419872" y="2672916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5652120" y="2636912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5004048" y="3429000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4067944" y="4221088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5508104" y="4221088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6228184" y="3465004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/>
            <p:cNvCxnSpPr>
              <a:stCxn id="18" idx="3"/>
              <a:endCxn id="19" idx="0"/>
            </p:cNvCxnSpPr>
            <p:nvPr/>
          </p:nvCxnSpPr>
          <p:spPr>
            <a:xfrm flipH="1">
              <a:off x="3851920" y="2008121"/>
              <a:ext cx="844815" cy="66479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18" idx="5"/>
              <a:endCxn id="20" idx="0"/>
            </p:cNvCxnSpPr>
            <p:nvPr/>
          </p:nvCxnSpPr>
          <p:spPr>
            <a:xfrm>
              <a:off x="4951321" y="2008121"/>
              <a:ext cx="880819" cy="6287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21" idx="0"/>
              <a:endCxn id="20" idx="3"/>
            </p:cNvCxnSpPr>
            <p:nvPr/>
          </p:nvCxnSpPr>
          <p:spPr>
            <a:xfrm flipV="1">
              <a:off x="5184068" y="2944225"/>
              <a:ext cx="520779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28" idx="0"/>
              <a:endCxn id="20" idx="5"/>
            </p:cNvCxnSpPr>
            <p:nvPr/>
          </p:nvCxnSpPr>
          <p:spPr>
            <a:xfrm flipH="1" flipV="1">
              <a:off x="5959433" y="2944225"/>
              <a:ext cx="700799" cy="5207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24" idx="0"/>
              <a:endCxn id="21" idx="3"/>
            </p:cNvCxnSpPr>
            <p:nvPr/>
          </p:nvCxnSpPr>
          <p:spPr>
            <a:xfrm flipV="1">
              <a:off x="4499992" y="3736313"/>
              <a:ext cx="556783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26" idx="0"/>
              <a:endCxn id="21" idx="5"/>
            </p:cNvCxnSpPr>
            <p:nvPr/>
          </p:nvCxnSpPr>
          <p:spPr>
            <a:xfrm flipH="1" flipV="1">
              <a:off x="5311361" y="3736313"/>
              <a:ext cx="628791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3707904" y="2060848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418728" y="2060848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0.12</a:t>
              </a:r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139952" y="37890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0.2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751772" y="37890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0.3</a:t>
              </a:r>
              <a:endParaRPr 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399844" y="2924944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0.4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788024" y="2924944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0.11</a:t>
              </a:r>
              <a:endParaRPr lang="en-US" dirty="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6876256" y="2276872"/>
            <a:ext cx="1569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Branch length</a:t>
            </a:r>
            <a:br>
              <a:rPr lang="en-US" dirty="0" smtClean="0"/>
            </a:br>
            <a:r>
              <a:rPr lang="en-US" dirty="0" smtClean="0"/>
              <a:t>to taxa2 = 0.43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762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</p:bldLst>
  </p:timing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Newick</a:t>
            </a:r>
            <a:r>
              <a:rPr lang="en-US" dirty="0" smtClean="0"/>
              <a:t> data: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Node attributes</a:t>
            </a:r>
          </a:p>
          <a:p>
            <a:pPr lvl="1"/>
            <a:r>
              <a:rPr lang="en-US" dirty="0" smtClean="0"/>
              <a:t>Branch length (0.0 for root node)</a:t>
            </a:r>
          </a:p>
          <a:p>
            <a:pPr lvl="1"/>
            <a:r>
              <a:rPr lang="en-US" dirty="0" smtClean="0"/>
              <a:t>Label: </a:t>
            </a:r>
            <a:r>
              <a:rPr lang="en-US" dirty="0" err="1" smtClean="0"/>
              <a:t>taxa</a:t>
            </a:r>
            <a:r>
              <a:rPr lang="en-US" dirty="0" smtClean="0"/>
              <a:t> name (only leaf nodes)</a:t>
            </a:r>
          </a:p>
          <a:p>
            <a:pPr lvl="1"/>
            <a:r>
              <a:rPr lang="en-US" dirty="0" smtClean="0"/>
              <a:t>List of children (empty for leaf nodes)</a:t>
            </a:r>
          </a:p>
          <a:p>
            <a:r>
              <a:rPr lang="en-US" dirty="0" smtClean="0"/>
              <a:t>Node methods</a:t>
            </a:r>
          </a:p>
          <a:p>
            <a:pPr lvl="1"/>
            <a:r>
              <a:rPr lang="en-US" dirty="0" smtClean="0"/>
              <a:t>Set/get label</a:t>
            </a:r>
          </a:p>
          <a:p>
            <a:pPr lvl="1"/>
            <a:r>
              <a:rPr lang="en-US" dirty="0" smtClean="0"/>
              <a:t>Set/get branch length</a:t>
            </a:r>
          </a:p>
          <a:p>
            <a:pPr lvl="1"/>
            <a:r>
              <a:rPr lang="en-US" dirty="0" smtClean="0"/>
              <a:t>Add child node</a:t>
            </a:r>
          </a:p>
          <a:p>
            <a:pPr lvl="1"/>
            <a:r>
              <a:rPr lang="en-US" dirty="0" smtClean="0"/>
              <a:t>Get list of children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954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Attributes: Python decorators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340768"/>
            <a:ext cx="4824536" cy="52629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def __init__(self, name=None):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      super().__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__()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@property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def label(self):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label.setter</a:t>
            </a:r>
            <a:endParaRPr lang="en-US" sz="14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def label(self, label):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11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label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12  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add_child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(self, child):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13      self._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children.append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(child)</a:t>
            </a:r>
          </a:p>
          <a:p>
            <a:pPr marL="342900" indent="-342900"/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14  def children(self):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15  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16          yield child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195736" y="2566645"/>
            <a:ext cx="5407493" cy="646331"/>
            <a:chOff x="2195736" y="2420888"/>
            <a:chExt cx="54074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5508104" y="2420888"/>
              <a:ext cx="20951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Getter: provide read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access to attribute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5" idx="1"/>
            </p:cNvCxnSpPr>
            <p:nvPr/>
          </p:nvCxnSpPr>
          <p:spPr>
            <a:xfrm flipH="1">
              <a:off x="2195736" y="2744054"/>
              <a:ext cx="3312368" cy="25289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267744" y="3934797"/>
            <a:ext cx="5358440" cy="646331"/>
            <a:chOff x="2267744" y="3718773"/>
            <a:chExt cx="535844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5508104" y="3718773"/>
              <a:ext cx="21180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Setter: provide write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access to attribute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6" idx="1"/>
            </p:cNvCxnSpPr>
            <p:nvPr/>
          </p:nvCxnSpPr>
          <p:spPr>
            <a:xfrm flipH="1" flipV="1">
              <a:off x="2267744" y="3861048"/>
              <a:ext cx="3240360" cy="180891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4860032" y="5118283"/>
            <a:ext cx="389247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Prevent accidental write</a:t>
            </a:r>
            <a:br>
              <a:rPr lang="en-US" sz="2400" dirty="0" smtClean="0"/>
            </a:br>
            <a:r>
              <a:rPr lang="en-US" sz="2400" dirty="0" smtClean="0"/>
              <a:t>to attribute, validate values,…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80460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Newick</a:t>
            </a:r>
            <a:r>
              <a:rPr lang="en-US" dirty="0" smtClean="0"/>
              <a:t> data format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679897"/>
            <a:ext cx="252825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taxa1: 0.1,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taxa2: 0.2,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taxa3: 0.3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): 0.11,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taxa4: 0.4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): 0.12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45552" y="1589891"/>
            <a:ext cx="3810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tree</a:t>
            </a:r>
            <a:r>
              <a:rPr lang="en-US" dirty="0" smtClean="0">
                <a:latin typeface="Lucida Sans Typewriter" pitchFamily="49" charset="0"/>
              </a:rPr>
              <a:t>     := </a:t>
            </a:r>
            <a:r>
              <a:rPr lang="en-US" b="1" u="sng" dirty="0" smtClean="0">
                <a:latin typeface="Lucida Sans Typewriter" pitchFamily="49" charset="0"/>
              </a:rPr>
              <a:t>(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)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;</a:t>
            </a:r>
            <a:endParaRPr lang="en-US" b="1" u="sng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45552" y="2020390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:= </a:t>
            </a:r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( </a:t>
            </a:r>
            <a:r>
              <a:rPr lang="en-US" b="1" u="sng" dirty="0" smtClean="0">
                <a:latin typeface="Lucida Sans Typewriter" pitchFamily="49" charset="0"/>
              </a:rPr>
              <a:t>,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)*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45552" y="2450889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    := </a:t>
            </a:r>
            <a:r>
              <a:rPr lang="en-US" i="1" dirty="0" smtClean="0">
                <a:latin typeface="Lucida Sans Typewriter" pitchFamily="49" charset="0"/>
              </a:rPr>
              <a:t>leaf </a:t>
            </a:r>
            <a:r>
              <a:rPr lang="en-US" dirty="0" smtClean="0">
                <a:latin typeface="Lucida Sans Typewriter" pitchFamily="49" charset="0"/>
              </a:rPr>
              <a:t>|</a:t>
            </a:r>
            <a:r>
              <a:rPr lang="en-US" i="1" dirty="0" smtClean="0">
                <a:latin typeface="Lucida Sans Typewriter" pitchFamily="49" charset="0"/>
              </a:rPr>
              <a:t> children</a:t>
            </a:r>
            <a:r>
              <a:rPr lang="en-US" dirty="0" smtClean="0">
                <a:latin typeface="Lucida Sans Typewriter" pitchFamily="49" charset="0"/>
              </a:rPr>
              <a:t> 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45552" y="2881388"/>
            <a:ext cx="3671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leaf    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: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length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5552" y="3311887"/>
            <a:ext cx="478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children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b="1" u="sng" dirty="0" smtClean="0">
                <a:latin typeface="Lucida Sans Typewriter" pitchFamily="49" charset="0"/>
              </a:rPr>
              <a:t>(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)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: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length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45552" y="3742386"/>
            <a:ext cx="26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 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45552" y="4172887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length 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75656" y="4830251"/>
            <a:ext cx="590465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Recursion: </a:t>
            </a:r>
            <a:r>
              <a:rPr lang="en-US" sz="2000" i="1" dirty="0" smtClean="0">
                <a:latin typeface="Lucida Sans" pitchFamily="34" charset="0"/>
              </a:rPr>
              <a:t>siblings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node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children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siblings</a:t>
            </a:r>
            <a:endParaRPr lang="en-US" sz="2000" i="1" dirty="0">
              <a:latin typeface="Lucida Sans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67977" y="5478323"/>
            <a:ext cx="456426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Context-free language, not regular:</a:t>
            </a:r>
            <a:br>
              <a:rPr lang="en-US" sz="2400" dirty="0" smtClean="0"/>
            </a:br>
            <a:r>
              <a:rPr lang="en-US" sz="2400" dirty="0" smtClean="0"/>
              <a:t>use, e.g., recursive descent parser</a:t>
            </a:r>
            <a:endParaRPr lang="en-US" sz="240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06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 animBg="1"/>
      <p:bldP spid="12" grpId="0" animBg="1"/>
    </p:bldLst>
  </p:timing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parser generator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Recursive descent parser grammars are simpler</a:t>
            </a:r>
          </a:p>
          <a:p>
            <a:pPr lvl="1"/>
            <a:r>
              <a:rPr lang="en-US" dirty="0" smtClean="0"/>
              <a:t>Lexical definitions are part of grammar</a:t>
            </a:r>
          </a:p>
          <a:p>
            <a:pPr lvl="1"/>
            <a:r>
              <a:rPr lang="en-US" dirty="0" smtClean="0"/>
              <a:t>Grammar are Python code</a:t>
            </a:r>
          </a:p>
          <a:p>
            <a:pPr lvl="1"/>
            <a:r>
              <a:rPr lang="en-US" dirty="0" smtClean="0"/>
              <a:t>No parser generation phase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Can only parse strings (files are read to string first)</a:t>
            </a:r>
          </a:p>
          <a:p>
            <a:pPr lvl="2"/>
            <a:r>
              <a:rPr lang="en-US" dirty="0" smtClean="0"/>
              <a:t>Issue for large files</a:t>
            </a:r>
          </a:p>
          <a:p>
            <a:pPr lvl="1"/>
            <a:r>
              <a:rPr lang="en-US" dirty="0" smtClean="0"/>
              <a:t>Recursive descent parser are slow compared to, e.g., LR parsers</a:t>
            </a:r>
          </a:p>
          <a:p>
            <a:pPr lvl="2"/>
            <a:r>
              <a:rPr lang="en-US" dirty="0" smtClean="0"/>
              <a:t>Issue for large files/many files</a:t>
            </a:r>
          </a:p>
          <a:p>
            <a:pPr lvl="1"/>
            <a:r>
              <a:rPr lang="en-US" dirty="0" err="1" smtClean="0"/>
              <a:t>pyparsing</a:t>
            </a:r>
            <a:r>
              <a:rPr lang="en-US" dirty="0" smtClean="0"/>
              <a:t> module must be present to use</a:t>
            </a:r>
          </a:p>
          <a:p>
            <a:r>
              <a:rPr lang="en-US" dirty="0" smtClean="0"/>
              <a:t>Alternative: PLY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3679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how to use?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Define the grammar</a:t>
            </a:r>
          </a:p>
          <a:p>
            <a:pPr lvl="1"/>
            <a:r>
              <a:rPr lang="en-US" dirty="0" smtClean="0"/>
              <a:t>Expressed in Python, using </a:t>
            </a:r>
            <a:r>
              <a:rPr lang="en-US" dirty="0" err="1" smtClean="0"/>
              <a:t>pyparsing</a:t>
            </a:r>
            <a:r>
              <a:rPr lang="en-US" dirty="0" smtClean="0"/>
              <a:t> objects</a:t>
            </a:r>
          </a:p>
          <a:p>
            <a:r>
              <a:rPr lang="en-US" dirty="0" smtClean="0"/>
              <a:t>Add actions to various grammar elements</a:t>
            </a:r>
          </a:p>
          <a:p>
            <a:pPr lvl="1"/>
            <a:r>
              <a:rPr lang="en-US" dirty="0" smtClean="0"/>
              <a:t>Python functions taking tokens as input, returning</a:t>
            </a:r>
            <a:br>
              <a:rPr lang="en-US" dirty="0" smtClean="0"/>
            </a:br>
            <a:r>
              <a:rPr lang="en-US" dirty="0" smtClean="0"/>
              <a:t>tokens or objects (or whatever)</a:t>
            </a:r>
          </a:p>
          <a:p>
            <a:r>
              <a:rPr lang="en-US" dirty="0" smtClean="0"/>
              <a:t>Call </a:t>
            </a:r>
            <a:r>
              <a:rPr lang="en-US" dirty="0" err="1" smtClean="0"/>
              <a:t>parseString</a:t>
            </a:r>
            <a:r>
              <a:rPr lang="en-US" dirty="0" smtClean="0"/>
              <a:t>(…) method on top-level grammar element</a:t>
            </a:r>
          </a:p>
          <a:p>
            <a:pPr lvl="1"/>
            <a:r>
              <a:rPr lang="en-US" dirty="0" smtClean="0"/>
              <a:t>Result is (nested) list of tokens, or objects (depends on actions)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0006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</a:t>
            </a:r>
            <a:r>
              <a:rPr lang="en-US" dirty="0" err="1" smtClean="0"/>
              <a:t>Newick</a:t>
            </a:r>
            <a:r>
              <a:rPr lang="en-US" dirty="0" smtClean="0"/>
              <a:t> grammar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1689" y="1412776"/>
            <a:ext cx="5447325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 name = Word(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alphanums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length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(r'(\d+\.\d+)')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lb = Literal('(')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Literal(')')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end = Literal(';')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 sep = Literal(':')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leaf = name + sep + length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node = Forward()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siblings = Group(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delimitedList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','))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children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sep + length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node &lt;&lt; (leaf | children)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tree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end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644008" y="3851756"/>
            <a:ext cx="4320480" cy="2889612"/>
            <a:chOff x="4644008" y="3851756"/>
            <a:chExt cx="4320480" cy="2889612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330806"/>
              <a:ext cx="33938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tree</a:t>
              </a:r>
              <a:r>
                <a:rPr lang="en-US" sz="1600" dirty="0" smtClean="0">
                  <a:latin typeface="Lucida Sans Typewriter" pitchFamily="49" charset="0"/>
                </a:rPr>
                <a:t>     := </a:t>
              </a:r>
              <a:r>
                <a:rPr lang="en-US" sz="1600" b="1" u="sng" dirty="0" smtClean="0">
                  <a:latin typeface="Lucida Sans Typewriter" pitchFamily="49" charset="0"/>
                </a:rPr>
                <a:t>(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)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;</a:t>
              </a:r>
              <a:endParaRPr lang="en-US" sz="1600" b="1" u="sng" dirty="0">
                <a:latin typeface="Lucida Sans Typewriter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44008" y="5091281"/>
              <a:ext cx="36407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:= </a:t>
              </a:r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( </a:t>
              </a:r>
              <a:r>
                <a:rPr lang="en-US" sz="1600" b="1" u="sng" dirty="0" smtClean="0">
                  <a:latin typeface="Lucida Sans Typewriter" pitchFamily="49" charset="0"/>
                </a:rPr>
                <a:t>,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)*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44008" y="5917631"/>
              <a:ext cx="36407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    := </a:t>
              </a:r>
              <a:r>
                <a:rPr lang="en-US" sz="1600" i="1" dirty="0" smtClean="0">
                  <a:latin typeface="Lucida Sans Typewriter" pitchFamily="49" charset="0"/>
                </a:rPr>
                <a:t>leaf </a:t>
              </a:r>
              <a:r>
                <a:rPr lang="en-US" sz="1600" dirty="0" smtClean="0">
                  <a:latin typeface="Lucida Sans Typewriter" pitchFamily="49" charset="0"/>
                </a:rPr>
                <a:t>|</a:t>
              </a:r>
              <a:r>
                <a:rPr lang="en-US" sz="1600" i="1" dirty="0" smtClean="0">
                  <a:latin typeface="Lucida Sans Typewriter" pitchFamily="49" charset="0"/>
                </a:rPr>
                <a:t> children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44008" y="4678106"/>
              <a:ext cx="32704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leaf     </a:t>
              </a:r>
              <a:r>
                <a:rPr lang="en-US" sz="1600" dirty="0" smtClean="0">
                  <a:latin typeface="Lucida Sans Typewriter" pitchFamily="49" charset="0"/>
                </a:rPr>
                <a:t>:= </a:t>
              </a:r>
              <a:r>
                <a:rPr lang="en-US" sz="1600" i="1" dirty="0" smtClean="0">
                  <a:latin typeface="Lucida Sans Typewriter" pitchFamily="49" charset="0"/>
                </a:rPr>
                <a:t>name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: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length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644008" y="5504456"/>
              <a:ext cx="42578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children </a:t>
              </a:r>
              <a:r>
                <a:rPr lang="en-US" sz="1600" dirty="0" smtClean="0">
                  <a:latin typeface="Lucida Sans Typewriter" pitchFamily="49" charset="0"/>
                </a:rPr>
                <a:t>:= </a:t>
              </a:r>
              <a:r>
                <a:rPr lang="en-US" sz="1600" b="1" u="sng" dirty="0" smtClean="0">
                  <a:latin typeface="Lucida Sans Typewriter" pitchFamily="49" charset="0"/>
                </a:rPr>
                <a:t>(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)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: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length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44008" y="3851756"/>
              <a:ext cx="240642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name</a:t>
              </a:r>
              <a:r>
                <a:rPr lang="en-US" sz="1600" dirty="0" smtClean="0">
                  <a:latin typeface="Lucida Sans Typewriter" pitchFamily="49" charset="0"/>
                </a:rPr>
                <a:t>     := string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44008" y="4264931"/>
              <a:ext cx="21595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length   </a:t>
              </a:r>
              <a:r>
                <a:rPr lang="en-US" sz="1600" dirty="0" smtClean="0">
                  <a:latin typeface="Lucida Sans Typewriter" pitchFamily="49" charset="0"/>
                </a:rPr>
                <a:t>:= real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44008" y="3861048"/>
              <a:ext cx="4320480" cy="288032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20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some details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9559" y="2191504"/>
            <a:ext cx="8239756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 name = Word(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alphanums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taxa_name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length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(r'(\d+\.\d+)')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('length')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lb = Literal('(')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Literal(')')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end = Literal(';')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 sep = Literal(':')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leaf = name + sep + length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node = Forward()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siblings = Group(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delimitedList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','))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('children')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children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sep + length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node &lt;&lt; (leaf | children)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tree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end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926014" y="1556792"/>
            <a:ext cx="2878363" cy="646331"/>
            <a:chOff x="1475656" y="3862789"/>
            <a:chExt cx="287836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2789"/>
              <a:ext cx="21582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Set a name for use in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action functions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>
              <a:off x="1475656" y="4221088"/>
              <a:ext cx="668156" cy="21602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4427983" y="2880439"/>
            <a:ext cx="4045947" cy="692577"/>
            <a:chOff x="5510082" y="2897835"/>
            <a:chExt cx="3251891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7177116" y="2897835"/>
              <a:ext cx="15848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Significant, but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uninteresting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5510082" y="3221001"/>
              <a:ext cx="1667034" cy="12833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123728" y="5301208"/>
            <a:ext cx="510062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This would just produce a list of tokens,</a:t>
            </a:r>
            <a:br>
              <a:rPr lang="en-US" sz="2400" dirty="0" smtClean="0"/>
            </a:br>
            <a:r>
              <a:rPr lang="en-US" sz="2400" dirty="0" smtClean="0"/>
              <a:t>we want a tree </a:t>
            </a:r>
            <a:r>
              <a:rPr lang="en-US" sz="2400" dirty="0" smtClean="0">
                <a:sym typeface="Symbol"/>
              </a:rPr>
              <a:t></a:t>
            </a:r>
            <a:r>
              <a:rPr lang="en-US" sz="2400" dirty="0" smtClean="0"/>
              <a:t> add actions</a:t>
            </a:r>
            <a:endParaRPr lang="en-US" sz="24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581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actions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3269302"/>
            <a:ext cx="5662127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children_action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'''create a node, add children, length'''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'length'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toks.keys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float(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['length'])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['children']: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parent_node.add_child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1684546"/>
            <a:ext cx="5688632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'''create a node, and add label, length'''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leaf_node.label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taxa_name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float(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['length'])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099398" y="5385990"/>
            <a:ext cx="7000994" cy="923330"/>
            <a:chOff x="683568" y="5301208"/>
            <a:chExt cx="7000994" cy="923330"/>
          </a:xfrm>
        </p:grpSpPr>
        <p:sp>
          <p:nvSpPr>
            <p:cNvPr id="5" name="TextBox 4"/>
            <p:cNvSpPr txBox="1"/>
            <p:nvPr/>
          </p:nvSpPr>
          <p:spPr>
            <a:xfrm>
              <a:off x="3203848" y="5408728"/>
              <a:ext cx="4480714" cy="7386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leaf.addParseAction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leaf_action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tree.addParseAction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83568" y="5301208"/>
              <a:ext cx="185980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actions to</a:t>
              </a:r>
              <a:br>
                <a:rPr lang="en-US" dirty="0" smtClean="0"/>
              </a:br>
              <a:r>
                <a:rPr lang="en-US" dirty="0" smtClean="0"/>
                <a:t>relevant grammar</a:t>
              </a:r>
              <a:br>
                <a:rPr lang="en-US" dirty="0" smtClean="0"/>
              </a:br>
              <a:r>
                <a:rPr lang="en-US" dirty="0" smtClean="0"/>
                <a:t>elements</a:t>
              </a:r>
              <a:endParaRPr lang="en-US" dirty="0"/>
            </a:p>
          </p:txBody>
        </p:sp>
        <p:sp>
          <p:nvSpPr>
            <p:cNvPr id="8" name="Left Brace 7"/>
            <p:cNvSpPr/>
            <p:nvPr/>
          </p:nvSpPr>
          <p:spPr>
            <a:xfrm>
              <a:off x="2915816" y="5408728"/>
              <a:ext cx="144016" cy="720080"/>
            </a:xfrm>
            <a:prstGeom prst="lef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7" idx="3"/>
              <a:endCxn id="8" idx="1"/>
            </p:cNvCxnSpPr>
            <p:nvPr/>
          </p:nvCxnSpPr>
          <p:spPr>
            <a:xfrm>
              <a:off x="2543373" y="5762873"/>
              <a:ext cx="372443" cy="58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287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actual parsing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Call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parseString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method on top-level grammar element,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tree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</a:t>
            </a:r>
            <a:r>
              <a:rPr lang="en-US" dirty="0" smtClean="0"/>
              <a:t> is list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ParseResults</a:t>
            </a:r>
            <a:r>
              <a:rPr lang="en-US" dirty="0" smtClean="0"/>
              <a:t> objects,</a:t>
            </a:r>
            <a:br>
              <a:rPr lang="en-US" dirty="0" smtClean="0"/>
            </a:br>
            <a:r>
              <a:rPr lang="en-US" dirty="0" smtClean="0"/>
              <a:t>here  the root node of the tree, i.e., a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dirty="0" smtClean="0"/>
              <a:t> instance</a:t>
            </a:r>
          </a:p>
          <a:p>
            <a:endParaRPr lang="en-US" dirty="0" smtClean="0"/>
          </a:p>
          <a:p>
            <a:r>
              <a:rPr lang="en-US" dirty="0" smtClean="0"/>
              <a:t>Now branch lengths can be calculated by walking tree, starting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root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2636912"/>
            <a:ext cx="568863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results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tree.parseString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4633391"/>
            <a:ext cx="568863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root = results[0]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7540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again!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Encapsulate script in main function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523100" y="2492896"/>
            <a:ext cx="3768980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mport sys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print('hello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status = main()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(status)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283968" y="5229201"/>
            <a:ext cx="4680520" cy="1060375"/>
            <a:chOff x="2843808" y="1898279"/>
            <a:chExt cx="4680520" cy="1060375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Function call</a:t>
              </a:r>
              <a:endParaRPr lang="nl-BE" sz="2000" dirty="0"/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 flipV="1">
              <a:off x="2843808" y="1898279"/>
              <a:ext cx="1800200" cy="8603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292080" y="3538176"/>
            <a:ext cx="3312368" cy="1015663"/>
            <a:chOff x="5292080" y="3538176"/>
            <a:chExt cx="3312368" cy="1015663"/>
          </a:xfrm>
        </p:grpSpPr>
        <p:grpSp>
          <p:nvGrpSpPr>
            <p:cNvPr id="22" name="Group 21"/>
            <p:cNvGrpSpPr/>
            <p:nvPr/>
          </p:nvGrpSpPr>
          <p:grpSpPr>
            <a:xfrm>
              <a:off x="5508104" y="3538176"/>
              <a:ext cx="3096344" cy="1015663"/>
              <a:chOff x="5796136" y="1870836"/>
              <a:chExt cx="3096344" cy="1015663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516216" y="1870836"/>
                <a:ext cx="237626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Simple function, no arguments, return</a:t>
                </a:r>
                <a:br>
                  <a:rPr lang="en-US" sz="2000" dirty="0" smtClean="0"/>
                </a:br>
                <a:r>
                  <a:rPr lang="en-US" sz="2000" dirty="0" smtClean="0"/>
                  <a:t>status only</a:t>
                </a:r>
                <a:endParaRPr lang="nl-BE" sz="2000" dirty="0"/>
              </a:p>
            </p:txBody>
          </p:sp>
          <p:cxnSp>
            <p:nvCxnSpPr>
              <p:cNvPr id="24" name="Straight Arrow Connector 23"/>
              <p:cNvCxnSpPr>
                <a:stCxn id="23" idx="1"/>
                <a:endCxn id="14" idx="1"/>
              </p:cNvCxnSpPr>
              <p:nvPr/>
            </p:nvCxnSpPr>
            <p:spPr>
              <a:xfrm flipH="1" flipV="1">
                <a:off x="5796136" y="2373728"/>
                <a:ext cx="720080" cy="49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Right Brace 13"/>
            <p:cNvSpPr/>
            <p:nvPr/>
          </p:nvSpPr>
          <p:spPr>
            <a:xfrm>
              <a:off x="5292080" y="3645024"/>
              <a:ext cx="216024" cy="792088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388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solved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488832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=None, length=0.0):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is None: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{}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node.is_leaf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 = length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is not None: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length +=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5714672"/>
            <a:ext cx="748883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(root)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taxa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branch_lengths.items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print('{taxa}: {length}'.format(taxa=taxa, length=length))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7729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shell commands:</a:t>
            </a:r>
            <a:br>
              <a:rPr lang="en-US" dirty="0" smtClean="0"/>
            </a:br>
            <a:r>
              <a:rPr lang="en-US" dirty="0" smtClean="0"/>
              <a:t>Python </a:t>
            </a:r>
            <a:r>
              <a:rPr lang="en-US" dirty="0" err="1" smtClean="0"/>
              <a:t>subprocess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github.com/gjbex/training-material/tree/master/Python/Subprocess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943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file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Using shell utilities: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dirty="0" smtClean="0"/>
              <a:t> module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Convenient high-level API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exit code of command as integer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subprocess.check_output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output of command as string</a:t>
            </a:r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27584" y="2924944"/>
            <a:ext cx="748883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endParaRPr lang="en-US" sz="14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test.txt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[lines, words, chars]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().split(' ')[0:3]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2204864"/>
            <a:ext cx="7488832" cy="5232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text.txt 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4 12 52 text.txt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409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  <p:bldP spid="6" grpId="0" animBg="1"/>
    </p:bldLst>
  </p:timing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Low-level API: input &amp; output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488832" cy="7386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This is a single line.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1       5      23 -</a:t>
            </a:r>
            <a:endParaRPr lang="en-US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3194392"/>
            <a:ext cx="748883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PIPE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text_str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'This is a single line.\n'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text_str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.close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.s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tdout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.readline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[lines, words, chars]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().split(' ')[0:3]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99394" y="5230941"/>
            <a:ext cx="654095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=PIPE,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=PIPE)</a:t>
            </a:r>
            <a:r>
              <a:rPr lang="en-US" dirty="0" smtClean="0"/>
              <a:t> creates file objects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/>
              <a:t> for writing/reading, analogous to pipes in Unix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2843808" y="3646765"/>
            <a:ext cx="5666734" cy="646331"/>
            <a:chOff x="2843808" y="3646765"/>
            <a:chExt cx="5666734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6372200" y="3646765"/>
              <a:ext cx="213834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Make sure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wc</a:t>
              </a:r>
              <a:r>
                <a:rPr lang="en-US" dirty="0" smtClean="0"/>
                <a:t> </a:t>
              </a:r>
              <a:r>
                <a:rPr lang="en-US" i="1" dirty="0" smtClean="0"/>
                <a:t>knows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it received all data!!!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>
              <a:off x="2843808" y="3969931"/>
              <a:ext cx="3528392" cy="2511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24157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for </a:t>
            </a:r>
            <a:r>
              <a:rPr lang="en-US" smtClean="0"/>
              <a:t>scientific computing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github.com/gjbex/training-material/tree/master/Python/Matrices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github.com/gjbex/training-material/tree/master/Python/Numpy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4"/>
              </a:rPr>
              <a:t>https://</a:t>
            </a:r>
            <a:r>
              <a:rPr lang="en-US" sz="1800" dirty="0" smtClean="0">
                <a:hlinkClick r:id="rId4"/>
              </a:rPr>
              <a:t>github.com/gjbex/training-material/tree/master/Python/Birdsong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5"/>
              </a:rPr>
              <a:t>https://</a:t>
            </a:r>
            <a:r>
              <a:rPr lang="en-US" sz="1800" dirty="0" smtClean="0">
                <a:hlinkClick r:id="rId5"/>
              </a:rPr>
              <a:t>github.com/gjbex/training-material/tree/master/Python/Matplotlib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76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of the box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is interpreted</a:t>
            </a:r>
          </a:p>
          <a:p>
            <a:pPr lvl="1"/>
            <a:r>
              <a:rPr lang="en-US" dirty="0" smtClean="0"/>
              <a:t>Python is slow</a:t>
            </a:r>
          </a:p>
          <a:p>
            <a:pPr lvl="1"/>
            <a:r>
              <a:rPr lang="en-US" dirty="0" smtClean="0"/>
              <a:t>Python is really slow</a:t>
            </a:r>
          </a:p>
          <a:p>
            <a:r>
              <a:rPr lang="en-US" dirty="0" smtClean="0"/>
              <a:t>Okay for one-offs, prototypes, short runtimes</a:t>
            </a:r>
          </a:p>
          <a:p>
            <a:r>
              <a:rPr lang="en-US" b="1" i="1" dirty="0" smtClean="0">
                <a:solidFill>
                  <a:srgbClr val="FF0000"/>
                </a:solidFill>
              </a:rPr>
              <a:t>Not okay</a:t>
            </a:r>
            <a:r>
              <a:rPr lang="en-US" dirty="0" smtClean="0"/>
              <a:t> for computationally intensive tasks!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63167" y="4705980"/>
            <a:ext cx="66491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Don't use vanilla Python for computations!!!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7111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performance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413711" y="2134011"/>
            <a:ext cx="5974713" cy="42473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m =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[]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m.append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([])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): 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m[i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].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random.random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())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m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b, 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n =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c[i][j] = 0.0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k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c[i][j] += a[i][k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]*b[k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][j]</a:t>
            </a:r>
          </a:p>
        </p:txBody>
      </p:sp>
      <p:sp>
        <p:nvSpPr>
          <p:cNvPr id="6" name="TextBox 5"/>
          <p:cNvSpPr txBox="1"/>
          <p:nvPr/>
        </p:nvSpPr>
        <p:spPr>
          <a:xfrm rot="-1800000">
            <a:off x="3473500" y="3207549"/>
            <a:ext cx="2604174" cy="1200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FF0000"/>
                </a:solidFill>
              </a:rPr>
              <a:t>Naïve!</a:t>
            </a:r>
            <a:endParaRPr lang="nl-BE" sz="7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en-US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⋯+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𝑖𝑁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𝑁𝑗</m:t>
                          </m:r>
                        </m:sub>
                      </m:sSub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blipFill rotWithShape="1">
                <a:blip r:embed="rId2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794066" y="2411596"/>
            <a:ext cx="302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Represent matrix as list of lists</a:t>
            </a:r>
            <a:endParaRPr lang="nl-BE" dirty="0"/>
          </a:p>
        </p:txBody>
      </p:sp>
      <p:grpSp>
        <p:nvGrpSpPr>
          <p:cNvPr id="16" name="Group 15"/>
          <p:cNvGrpSpPr/>
          <p:nvPr/>
        </p:nvGrpSpPr>
        <p:grpSpPr>
          <a:xfrm>
            <a:off x="349549" y="2299093"/>
            <a:ext cx="2019592" cy="3227431"/>
            <a:chOff x="349549" y="2299093"/>
            <a:chExt cx="2019592" cy="3227431"/>
          </a:xfrm>
        </p:grpSpPr>
        <p:sp>
          <p:nvSpPr>
            <p:cNvPr id="9" name="TextBox 8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9714" y="2852936"/>
              <a:ext cx="1519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0.09 s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9714" y="5157192"/>
              <a:ext cx="1344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32 s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99714" y="3244334"/>
            <a:ext cx="1091966" cy="2637584"/>
            <a:chOff x="599714" y="3244334"/>
            <a:chExt cx="1091966" cy="2637584"/>
          </a:xfrm>
        </p:grpSpPr>
        <p:sp>
          <p:nvSpPr>
            <p:cNvPr id="12" name="TextBox 11"/>
            <p:cNvSpPr txBox="1"/>
            <p:nvPr/>
          </p:nvSpPr>
          <p:spPr>
            <a:xfrm>
              <a:off x="599714" y="3244334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0.014 s</a:t>
              </a:r>
              <a:endParaRPr lang="nl-BE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9714" y="5512586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0.49 s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99714" y="3635732"/>
            <a:ext cx="1657954" cy="2601580"/>
            <a:chOff x="599714" y="3635732"/>
            <a:chExt cx="1657954" cy="2601580"/>
          </a:xfrm>
        </p:grpSpPr>
        <p:sp>
          <p:nvSpPr>
            <p:cNvPr id="14" name="TextBox 13"/>
            <p:cNvSpPr txBox="1"/>
            <p:nvPr/>
          </p:nvSpPr>
          <p:spPr>
            <a:xfrm>
              <a:off x="599714" y="3635732"/>
              <a:ext cx="16579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0.012 s</a:t>
              </a:r>
              <a:endParaRPr lang="nl-B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9714" y="5867980"/>
              <a:ext cx="1540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0.11 s</a:t>
              </a:r>
              <a:endParaRPr lang="nl-BE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4049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for numeric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en-US" dirty="0" err="1" smtClean="0"/>
              <a:t>NumPy</a:t>
            </a:r>
            <a:endParaRPr lang="en-US" dirty="0"/>
          </a:p>
          <a:p>
            <a:pPr lvl="1"/>
            <a:r>
              <a:rPr lang="en-US" dirty="0" smtClean="0"/>
              <a:t>Fast arrays</a:t>
            </a:r>
          </a:p>
          <a:p>
            <a:pPr lvl="1"/>
            <a:r>
              <a:rPr lang="en-US" dirty="0" smtClean="0"/>
              <a:t>Matrix operations (BLAS-like)</a:t>
            </a:r>
          </a:p>
          <a:p>
            <a:pPr lvl="1"/>
            <a:r>
              <a:rPr lang="en-US" dirty="0" smtClean="0"/>
              <a:t>Linear algebra</a:t>
            </a:r>
          </a:p>
          <a:p>
            <a:pPr lvl="1"/>
            <a:r>
              <a:rPr lang="en-US" dirty="0" smtClean="0"/>
              <a:t>Fast Fourier Transform</a:t>
            </a:r>
          </a:p>
          <a:p>
            <a:pPr lvl="1"/>
            <a:r>
              <a:rPr lang="en-US" dirty="0" smtClean="0"/>
              <a:t>Mathematical functions defined on arrays</a:t>
            </a:r>
          </a:p>
          <a:p>
            <a:pPr lvl="1"/>
            <a:r>
              <a:rPr lang="en-US" dirty="0" smtClean="0"/>
              <a:t>Pseudo-random number generation to initialize arrays</a:t>
            </a:r>
          </a:p>
          <a:p>
            <a:pPr lvl="1"/>
            <a:r>
              <a:rPr lang="en-US" dirty="0" smtClean="0"/>
              <a:t>Simple statistics</a:t>
            </a:r>
          </a:p>
          <a:p>
            <a:r>
              <a:rPr lang="en-US" dirty="0" err="1" smtClean="0"/>
              <a:t>SciPy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781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using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563885" y="1685707"/>
            <a:ext cx="652614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1.0, (n, 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b):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return a @ b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49549" y="1723029"/>
            <a:ext cx="2019592" cy="1787271"/>
            <a:chOff x="349549" y="2299093"/>
            <a:chExt cx="2019592" cy="1787271"/>
          </a:xfrm>
        </p:grpSpPr>
        <p:sp>
          <p:nvSpPr>
            <p:cNvPr id="5" name="TextBox 4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714" y="2852936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0.011 s</a:t>
              </a:r>
              <a:endParaRPr lang="nl-BE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9714" y="3717032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0.077 s</a:t>
              </a:r>
              <a:endParaRPr lang="nl-BE" dirty="0"/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928691"/>
              </p:ext>
            </p:extLst>
          </p:nvPr>
        </p:nvGraphicFramePr>
        <p:xfrm>
          <a:off x="1259632" y="3861048"/>
          <a:ext cx="6096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Language/library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Execution time matrix multiplication (s)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0.49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0.11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Python/</a:t>
                      </a:r>
                      <a:r>
                        <a:rPr lang="en-US" dirty="0" err="1" smtClean="0"/>
                        <a:t>numpy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0.077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Fortran/BLAS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0.060</a:t>
                      </a:r>
                      <a:endParaRPr lang="nl-BE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24328" y="4622351"/>
            <a:ext cx="1468036" cy="1152128"/>
            <a:chOff x="7524328" y="4622351"/>
            <a:chExt cx="1468036" cy="1152128"/>
          </a:xfrm>
        </p:grpSpPr>
        <p:sp>
          <p:nvSpPr>
            <p:cNvPr id="9" name="Curved Left Arrow 8"/>
            <p:cNvSpPr/>
            <p:nvPr/>
          </p:nvSpPr>
          <p:spPr>
            <a:xfrm>
              <a:off x="7524328" y="4622351"/>
              <a:ext cx="288032" cy="1152128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84368" y="4869160"/>
              <a:ext cx="11079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415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4575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array I</a:t>
            </a:r>
            <a:endParaRPr lang="nl-BE" dirty="0"/>
          </a:p>
        </p:txBody>
      </p:sp>
      <p:grpSp>
        <p:nvGrpSpPr>
          <p:cNvPr id="47" name="Group 46"/>
          <p:cNvGrpSpPr/>
          <p:nvPr/>
        </p:nvGrpSpPr>
        <p:grpSpPr>
          <a:xfrm>
            <a:off x="547661" y="3933056"/>
            <a:ext cx="6909352" cy="2365231"/>
            <a:chOff x="547661" y="4088105"/>
            <a:chExt cx="6909352" cy="2365231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4615968"/>
              <a:ext cx="2914551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np.eye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(2)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3347864" y="4088105"/>
              <a:ext cx="4109149" cy="574323"/>
              <a:chOff x="1475656" y="3862789"/>
              <a:chExt cx="4109149" cy="574323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2195736" y="3862789"/>
                <a:ext cx="3389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all elements 0.0</a:t>
                </a:r>
              </a:p>
            </p:txBody>
          </p:sp>
          <p:cxnSp>
            <p:nvCxnSpPr>
              <p:cNvPr id="6" name="Straight Arrow Connector 5"/>
              <p:cNvCxnSpPr>
                <a:stCxn id="5" idx="1"/>
              </p:cNvCxnSpPr>
              <p:nvPr/>
            </p:nvCxnSpPr>
            <p:spPr>
              <a:xfrm flipH="1">
                <a:off x="1475656" y="4047455"/>
                <a:ext cx="720080" cy="3896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3345161" y="4870901"/>
              <a:ext cx="4109149" cy="369332"/>
              <a:chOff x="1475656" y="3862789"/>
              <a:chExt cx="4109149" cy="369332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2195736" y="3862789"/>
                <a:ext cx="3389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all elements 1.0</a:t>
                </a:r>
              </a:p>
            </p:txBody>
          </p:sp>
          <p:cxnSp>
            <p:nvCxnSpPr>
              <p:cNvPr id="13" name="Straight Arrow Connector 12"/>
              <p:cNvCxnSpPr>
                <a:stCxn id="12" idx="1"/>
              </p:cNvCxnSpPr>
              <p:nvPr/>
            </p:nvCxnSpPr>
            <p:spPr>
              <a:xfrm flipH="1">
                <a:off x="1475656" y="4047455"/>
                <a:ext cx="72008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483768" y="5374957"/>
              <a:ext cx="4168986" cy="369332"/>
              <a:chOff x="611560" y="3862789"/>
              <a:chExt cx="4168986" cy="369332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2195736" y="3862789"/>
                <a:ext cx="258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2 identity array</a:t>
                </a:r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611560" y="3862789"/>
                <a:ext cx="1584176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275856" y="5744289"/>
              <a:ext cx="3443711" cy="709047"/>
              <a:chOff x="1403648" y="3800073"/>
              <a:chExt cx="3443711" cy="709047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2195736" y="3862789"/>
                <a:ext cx="265162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"empty" array</a:t>
                </a:r>
                <a:br>
                  <a:rPr lang="en-US" dirty="0" smtClean="0"/>
                </a:br>
                <a:r>
                  <a:rPr lang="en-US" dirty="0" smtClean="0"/>
                  <a:t>initialize elements later</a:t>
                </a:r>
              </a:p>
            </p:txBody>
          </p:sp>
          <p:cxnSp>
            <p:nvCxnSpPr>
              <p:cNvPr id="21" name="Straight Arrow Connector 20"/>
              <p:cNvCxnSpPr>
                <a:stCxn id="20" idx="1"/>
              </p:cNvCxnSpPr>
              <p:nvPr/>
            </p:nvCxnSpPr>
            <p:spPr>
              <a:xfrm flipH="1" flipV="1">
                <a:off x="1403648" y="3800073"/>
                <a:ext cx="792088" cy="3858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" name="TextBox 22"/>
          <p:cNvSpPr txBox="1"/>
          <p:nvPr/>
        </p:nvSpPr>
        <p:spPr>
          <a:xfrm>
            <a:off x="588960" y="1556792"/>
            <a:ext cx="290053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560333" y="1844824"/>
            <a:ext cx="6684355" cy="2086491"/>
            <a:chOff x="560333" y="1844824"/>
            <a:chExt cx="6684355" cy="2086491"/>
          </a:xfrm>
        </p:grpSpPr>
        <p:sp>
          <p:nvSpPr>
            <p:cNvPr id="24" name="TextBox 23"/>
            <p:cNvSpPr txBox="1"/>
            <p:nvPr/>
          </p:nvSpPr>
          <p:spPr>
            <a:xfrm>
              <a:off x="560333" y="2372687"/>
              <a:ext cx="2901879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v1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v2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v3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2843809" y="1844824"/>
              <a:ext cx="4215509" cy="648072"/>
              <a:chOff x="958928" y="3862789"/>
              <a:chExt cx="4215509" cy="648072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2195736" y="3862789"/>
                <a:ext cx="29787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3-element array, all 0.0</a:t>
                </a:r>
              </a:p>
            </p:txBody>
          </p:sp>
          <p:cxnSp>
            <p:nvCxnSpPr>
              <p:cNvPr id="27" name="Straight Arrow Connector 26"/>
              <p:cNvCxnSpPr>
                <a:stCxn id="26" idx="1"/>
              </p:cNvCxnSpPr>
              <p:nvPr/>
            </p:nvCxnSpPr>
            <p:spPr>
              <a:xfrm flipH="1">
                <a:off x="958928" y="4047455"/>
                <a:ext cx="1236808" cy="4634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699792" y="2627620"/>
              <a:ext cx="4418861" cy="369332"/>
              <a:chOff x="1475656" y="3862789"/>
              <a:chExt cx="3826547" cy="369332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2722774" y="3862789"/>
                <a:ext cx="2579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3-element </a:t>
                </a:r>
                <a:r>
                  <a:rPr lang="en-US" dirty="0" smtClean="0"/>
                  <a:t>array, </a:t>
                </a:r>
                <a:r>
                  <a:rPr lang="en-US" dirty="0"/>
                  <a:t>all </a:t>
                </a:r>
                <a:r>
                  <a:rPr lang="en-US" dirty="0" smtClean="0"/>
                  <a:t>1.0</a:t>
                </a:r>
                <a:endParaRPr lang="en-US" dirty="0"/>
              </a:p>
            </p:txBody>
          </p:sp>
          <p:cxnSp>
            <p:nvCxnSpPr>
              <p:cNvPr id="30" name="Straight Arrow Connector 29"/>
              <p:cNvCxnSpPr>
                <a:stCxn id="29" idx="1"/>
              </p:cNvCxnSpPr>
              <p:nvPr/>
            </p:nvCxnSpPr>
            <p:spPr>
              <a:xfrm flipH="1">
                <a:off x="1475656" y="4047455"/>
                <a:ext cx="1247118" cy="220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2843809" y="3140968"/>
              <a:ext cx="4400879" cy="790347"/>
              <a:chOff x="958928" y="3440033"/>
              <a:chExt cx="4400879" cy="790347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2195736" y="3584049"/>
                <a:ext cx="316407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3-element "empty" array</a:t>
                </a:r>
                <a:br>
                  <a:rPr lang="en-US" dirty="0" smtClean="0"/>
                </a:br>
                <a:r>
                  <a:rPr lang="en-US" dirty="0" smtClean="0"/>
                  <a:t>initialize elements later</a:t>
                </a:r>
              </a:p>
            </p:txBody>
          </p:sp>
          <p:cxnSp>
            <p:nvCxnSpPr>
              <p:cNvPr id="36" name="Straight Arrow Connector 35"/>
              <p:cNvCxnSpPr>
                <a:stCxn id="35" idx="1"/>
              </p:cNvCxnSpPr>
              <p:nvPr/>
            </p:nvCxnSpPr>
            <p:spPr>
              <a:xfrm flipH="1" flipV="1">
                <a:off x="958928" y="3440033"/>
                <a:ext cx="1236808" cy="4671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" name="Group 38"/>
          <p:cNvGrpSpPr/>
          <p:nvPr/>
        </p:nvGrpSpPr>
        <p:grpSpPr>
          <a:xfrm>
            <a:off x="3275857" y="1198493"/>
            <a:ext cx="2047928" cy="542965"/>
            <a:chOff x="1378722" y="3862789"/>
            <a:chExt cx="2047928" cy="542965"/>
          </a:xfrm>
        </p:grpSpPr>
        <p:sp>
          <p:nvSpPr>
            <p:cNvPr id="40" name="TextBox 39"/>
            <p:cNvSpPr txBox="1"/>
            <p:nvPr/>
          </p:nvSpPr>
          <p:spPr>
            <a:xfrm>
              <a:off x="2195736" y="3862789"/>
              <a:ext cx="123091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convention</a:t>
              </a:r>
            </a:p>
          </p:txBody>
        </p:sp>
        <p:cxnSp>
          <p:nvCxnSpPr>
            <p:cNvPr id="41" name="Straight Arrow Connector 40"/>
            <p:cNvCxnSpPr>
              <a:stCxn id="40" idx="1"/>
            </p:cNvCxnSpPr>
            <p:nvPr/>
          </p:nvCxnSpPr>
          <p:spPr>
            <a:xfrm flipH="1">
              <a:off x="1378722" y="4047455"/>
              <a:ext cx="817014" cy="3582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251520" y="6226279"/>
            <a:ext cx="52108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Default type: </a:t>
            </a:r>
            <a:r>
              <a:rPr lang="en-US" sz="2400" dirty="0" err="1" smtClean="0"/>
              <a:t>np.float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/>
              </a:rPr>
              <a:t></a:t>
            </a:r>
            <a:r>
              <a:rPr lang="en-US" sz="2400" dirty="0" smtClean="0"/>
              <a:t> double precision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866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some data?</a:t>
            </a:r>
          </a:p>
          <a:p>
            <a:pPr lvl="1"/>
            <a:r>
              <a:rPr lang="en-US" dirty="0" smtClean="0"/>
              <a:t>first column, case number: sequential number</a:t>
            </a:r>
          </a:p>
          <a:p>
            <a:pPr lvl="1"/>
            <a:r>
              <a:rPr lang="en-US" dirty="0" smtClean="0"/>
              <a:t>second column, dimension number: integer 1, 2, 3</a:t>
            </a:r>
          </a:p>
          <a:p>
            <a:pPr lvl="1"/>
            <a:r>
              <a:rPr lang="en-US" dirty="0" smtClean="0"/>
              <a:t>third column, temperature: float value -0.5, 0.0, 0.5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4277995"/>
            <a:ext cx="5698996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[1, 2, 3]: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61775" y="4077072"/>
            <a:ext cx="1976823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8840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7661" y="1556792"/>
            <a:ext cx="7477657" cy="1571402"/>
            <a:chOff x="547661" y="1556792"/>
            <a:chExt cx="7477657" cy="1571402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np.random.uniform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(0.0, 1.0, (2, 3))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3881311" cy="1202070"/>
              <a:chOff x="3637248" y="4437112"/>
              <a:chExt cx="3881311" cy="1202070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345331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elements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randomly drawn from  uniform</a:t>
                </a:r>
                <a:br>
                  <a:rPr lang="en-US" dirty="0" smtClean="0"/>
                </a:br>
                <a:r>
                  <a:rPr lang="en-US" dirty="0" smtClean="0"/>
                  <a:t>distribution such that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> </a:t>
                </a:r>
                <a:r>
                  <a:rPr lang="en-US" dirty="0" smtClean="0">
                    <a:sym typeface="Symbol"/>
                  </a:rPr>
                  <a:t></a:t>
                </a:r>
                <a:r>
                  <a:rPr lang="en-US" dirty="0" smtClean="0"/>
                  <a:t> [0.0, 1.0[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74040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539552" y="3491716"/>
            <a:ext cx="7229654" cy="1460485"/>
            <a:chOff x="539552" y="3491716"/>
            <a:chExt cx="7229654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([[3.1, 4.2, -1.1], [-0.3, 1.3, 13.1]])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3629253" cy="925069"/>
              <a:chOff x="3637249" y="4437114"/>
              <a:chExt cx="3629253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320126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 from a Python</a:t>
                </a:r>
                <a:br>
                  <a:rPr lang="en-US" dirty="0" smtClean="0"/>
                </a:br>
                <a:r>
                  <a:rPr lang="en-US" dirty="0" smtClean="0"/>
                  <a:t>list of lists</a:t>
                </a:r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" name="Group 20"/>
          <p:cNvGrpSpPr/>
          <p:nvPr/>
        </p:nvGrpSpPr>
        <p:grpSpPr>
          <a:xfrm>
            <a:off x="539552" y="5075892"/>
            <a:ext cx="7776864" cy="1375703"/>
            <a:chOff x="539552" y="5075892"/>
            <a:chExt cx="7776864" cy="1375703"/>
          </a:xfrm>
        </p:grpSpPr>
        <p:sp>
          <p:nvSpPr>
            <p:cNvPr id="14" name="TextBox 13"/>
            <p:cNvSpPr txBox="1"/>
            <p:nvPr/>
          </p:nvSpPr>
          <p:spPr>
            <a:xfrm>
              <a:off x="6615309" y="5805264"/>
              <a:ext cx="1701107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1.2 </a:t>
              </a:r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2.3 3.4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4.5 5.6 </a:t>
              </a:r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6.7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9552" y="5075892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np.genfromtxt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('matrix.txt')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139952" y="5456263"/>
              <a:ext cx="2239065" cy="925065"/>
              <a:chOff x="3637249" y="4437118"/>
              <a:chExt cx="2239065" cy="925065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4065241" y="4715852"/>
                <a:ext cx="181107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 smtClean="0"/>
                  <a:t>from text file</a:t>
                </a:r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 flipV="1">
                <a:off x="3637249" y="4437118"/>
                <a:ext cx="427992" cy="6019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5984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7661" y="1556792"/>
            <a:ext cx="8111676" cy="1294403"/>
            <a:chOff x="547661" y="1556792"/>
            <a:chExt cx="8111676" cy="1294403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np.arange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(-1.0, 1.0, 0.25)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4515330" cy="925071"/>
              <a:chOff x="3637248" y="4437112"/>
              <a:chExt cx="4515330" cy="925071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8-element array, first element -1.0,</a:t>
                </a:r>
              </a:p>
              <a:p>
                <a:r>
                  <a:rPr lang="en-US" dirty="0" smtClean="0"/>
                  <a:t>last element less than 1.0, step 0.25  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6019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539552" y="4027132"/>
            <a:ext cx="8115730" cy="1460485"/>
            <a:chOff x="539552" y="3491716"/>
            <a:chExt cx="8115730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np.linspace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(-1.0, 1.0, 9)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4515329" cy="925069"/>
              <a:chOff x="3637249" y="4437114"/>
              <a:chExt cx="4515329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</a:t>
                </a:r>
                <a:r>
                  <a:rPr lang="en-US" dirty="0" smtClean="0"/>
                  <a:t>9-element </a:t>
                </a:r>
                <a:r>
                  <a:rPr lang="en-US" dirty="0"/>
                  <a:t>array, first element -1.0,</a:t>
                </a:r>
              </a:p>
              <a:p>
                <a:r>
                  <a:rPr lang="en-US" dirty="0"/>
                  <a:t>last element </a:t>
                </a:r>
                <a:r>
                  <a:rPr lang="en-US" dirty="0" smtClean="0"/>
                  <a:t>1.0</a:t>
                </a:r>
                <a:r>
                  <a:rPr lang="en-US" dirty="0"/>
                  <a:t>, </a:t>
                </a:r>
                <a:r>
                  <a:rPr lang="en-US" dirty="0" smtClean="0"/>
                  <a:t>determine step  </a:t>
                </a:r>
                <a:endParaRPr lang="en-US" dirty="0"/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TextBox 21"/>
          <p:cNvSpPr txBox="1"/>
          <p:nvPr/>
        </p:nvSpPr>
        <p:spPr>
          <a:xfrm>
            <a:off x="409078" y="3307050"/>
            <a:ext cx="769131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-0.75 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0.75 ]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95536" y="5733256"/>
            <a:ext cx="770485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-0.75 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0.75  1.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8677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Integers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np.int8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np.int16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/>
              <a:t>default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 on 32-bit,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r>
              <a:rPr lang="en-US" dirty="0" smtClean="0"/>
              <a:t> on 64-bit architecture</a:t>
            </a:r>
          </a:p>
          <a:p>
            <a:r>
              <a:rPr lang="en-US" dirty="0" smtClean="0"/>
              <a:t>Floating point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np.float96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/>
              <a:t>, i.e., double precision</a:t>
            </a:r>
          </a:p>
          <a:p>
            <a:r>
              <a:rPr lang="en-US" dirty="0" smtClean="0"/>
              <a:t>Complex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np.complex64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np.complex192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/>
              <a:t>, </a:t>
            </a:r>
            <a:r>
              <a:rPr lang="en-US" dirty="0"/>
              <a:t>i.e., double </a:t>
            </a:r>
            <a:r>
              <a:rPr lang="en-US" dirty="0" smtClean="0"/>
              <a:t>precision</a:t>
            </a:r>
          </a:p>
          <a:p>
            <a:r>
              <a:rPr lang="en-US" dirty="0" smtClean="0"/>
              <a:t>Characters/strings: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np.character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56477" y="6021288"/>
            <a:ext cx="437170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v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(3,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=np.int8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638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array elements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Array dimensions</a:t>
            </a:r>
          </a:p>
          <a:p>
            <a:endParaRPr lang="en-US" dirty="0"/>
          </a:p>
          <a:p>
            <a:r>
              <a:rPr lang="en-US" dirty="0" smtClean="0"/>
              <a:t>Assigning to a specific element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Using an element's value</a:t>
            </a:r>
            <a:endParaRPr lang="nl-BE" dirty="0"/>
          </a:p>
        </p:txBody>
      </p:sp>
      <p:grpSp>
        <p:nvGrpSpPr>
          <p:cNvPr id="13" name="Group 12"/>
          <p:cNvGrpSpPr/>
          <p:nvPr/>
        </p:nvGrpSpPr>
        <p:grpSpPr>
          <a:xfrm>
            <a:off x="721345" y="3789040"/>
            <a:ext cx="5232741" cy="576064"/>
            <a:chOff x="721345" y="3789040"/>
            <a:chExt cx="5232741" cy="576064"/>
          </a:xfrm>
        </p:grpSpPr>
        <p:sp>
          <p:nvSpPr>
            <p:cNvPr id="4" name="TextBox 3"/>
            <p:cNvSpPr txBox="1"/>
            <p:nvPr/>
          </p:nvSpPr>
          <p:spPr>
            <a:xfrm>
              <a:off x="721345" y="3789040"/>
              <a:ext cx="3202583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a[1, 0] = 5.0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114800" y="3789040"/>
              <a:ext cx="1839286" cy="576064"/>
              <a:chOff x="4114800" y="3789040"/>
              <a:chExt cx="1839286" cy="5760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nl-BE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nl-BE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5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nl-BE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nl-B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" name="Rectangle 6"/>
              <p:cNvSpPr/>
              <p:nvPr/>
            </p:nvSpPr>
            <p:spPr>
              <a:xfrm>
                <a:off x="4335194" y="4087977"/>
                <a:ext cx="360040" cy="277127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</p:grpSp>
      <p:sp>
        <p:nvSpPr>
          <p:cNvPr id="8" name="TextBox 7"/>
          <p:cNvSpPr txBox="1"/>
          <p:nvPr/>
        </p:nvSpPr>
        <p:spPr>
          <a:xfrm>
            <a:off x="721345" y="5013176"/>
            <a:ext cx="320258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q = a[1, 0] + a[1, 2]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0" y="4869160"/>
            <a:ext cx="4436471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Implicit conversion of tuple</a:t>
            </a:r>
            <a:br>
              <a:rPr lang="en-US" sz="2800" dirty="0" smtClean="0"/>
            </a:br>
            <a:r>
              <a:rPr lang="en-US" sz="2800" dirty="0" smtClean="0"/>
              <a:t>for indexing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0-based indexing</a:t>
            </a:r>
            <a:endParaRPr lang="nl-BE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755576" y="1556792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((2, 3))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5576" y="2636912"/>
            <a:ext cx="393965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a.shape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== (2, 3)) == True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560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</p:bldLst>
  </p:timing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395536" y="5661248"/>
            <a:ext cx="4641376" cy="1008112"/>
            <a:chOff x="395536" y="5661248"/>
            <a:chExt cx="4641376" cy="1008112"/>
          </a:xfrm>
        </p:grpSpPr>
        <p:sp>
          <p:nvSpPr>
            <p:cNvPr id="7" name="Rectangle 6"/>
            <p:cNvSpPr/>
            <p:nvPr/>
          </p:nvSpPr>
          <p:spPr>
            <a:xfrm>
              <a:off x="395536" y="5661248"/>
              <a:ext cx="4641376" cy="1008112"/>
            </a:xfrm>
            <a:prstGeom prst="rect">
              <a:avLst/>
            </a:prstGeom>
            <a:solidFill>
              <a:srgbClr val="C00000">
                <a:alpha val="25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95536" y="5661248"/>
              <a:ext cx="305481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/>
                <a:t>cfr</a:t>
              </a:r>
              <a:r>
                <a:rPr lang="en-US" sz="2800" dirty="0" smtClean="0"/>
                <a:t>. list slicing, but…</a:t>
              </a:r>
              <a:endParaRPr lang="nl-BE" sz="2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subarrays: slicing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Second column</a:t>
            </a:r>
          </a:p>
          <a:p>
            <a:endParaRPr lang="en-US" dirty="0"/>
          </a:p>
          <a:p>
            <a:r>
              <a:rPr lang="en-US" dirty="0" smtClean="0"/>
              <a:t>Third row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2D subarray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89297" y="3789040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a[2, :]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9297" y="5013176"/>
            <a:ext cx="449872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a[1:3, 1:3]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np.eye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3528" y="1556792"/>
            <a:ext cx="497897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21).reshape(4, 5)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3528" y="2636912"/>
            <a:ext cx="28803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a[:, 1]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64088" y="2636912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[ 2  7  12  17 ]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64088" y="3851756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[ 11  12  13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3203848" y="3068960"/>
            <a:ext cx="3168352" cy="720080"/>
            <a:chOff x="3203848" y="3068960"/>
            <a:chExt cx="3168352" cy="720080"/>
          </a:xfrm>
        </p:grpSpPr>
        <p:sp>
          <p:nvSpPr>
            <p:cNvPr id="16" name="TextBox 15"/>
            <p:cNvSpPr txBox="1"/>
            <p:nvPr/>
          </p:nvSpPr>
          <p:spPr>
            <a:xfrm>
              <a:off x="3203848" y="3183359"/>
              <a:ext cx="20986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result: 1D array</a:t>
              </a:r>
              <a:endParaRPr lang="nl-BE" sz="2400" dirty="0"/>
            </a:p>
          </p:txBody>
        </p:sp>
        <p:cxnSp>
          <p:nvCxnSpPr>
            <p:cNvPr id="18" name="Straight Arrow Connector 17"/>
            <p:cNvCxnSpPr>
              <a:stCxn id="16" idx="3"/>
            </p:cNvCxnSpPr>
            <p:nvPr/>
          </p:nvCxnSpPr>
          <p:spPr>
            <a:xfrm flipV="1">
              <a:off x="5302499" y="3068960"/>
              <a:ext cx="1069701" cy="3452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6" idx="3"/>
            </p:cNvCxnSpPr>
            <p:nvPr/>
          </p:nvCxnSpPr>
          <p:spPr>
            <a:xfrm>
              <a:off x="5302499" y="3414192"/>
              <a:ext cx="1069701" cy="3748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5364088" y="4787860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 2   3   4   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6   1   0   9  10 ]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 0   1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[ 16  17  18  19  20 ]]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294</a:t>
            </a:fld>
            <a:endParaRPr lang="nl-BE"/>
          </a:p>
        </p:txBody>
      </p:sp>
      <p:sp>
        <p:nvSpPr>
          <p:cNvPr id="17" name="TextBox 16"/>
          <p:cNvSpPr txBox="1"/>
          <p:nvPr/>
        </p:nvSpPr>
        <p:spPr>
          <a:xfrm>
            <a:off x="5364088" y="1340768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 2   3   4   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6   7 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8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9  10 ]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12  13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[ 16  17  18  19  20 ]]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96987" y="6021288"/>
            <a:ext cx="4639925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      array slicing does </a:t>
            </a:r>
            <a:r>
              <a:rPr lang="en-US" sz="2800" b="1" i="1" dirty="0" smtClean="0">
                <a:solidFill>
                  <a:srgbClr val="C00000"/>
                </a:solidFill>
              </a:rPr>
              <a:t>not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smtClean="0"/>
              <a:t>copy!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3866128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11" grpId="0" animBg="1"/>
      <p:bldP spid="14" grpId="0" animBg="1"/>
      <p:bldP spid="15" grpId="0" animBg="1"/>
      <p:bldP spid="26" grpId="0" animBg="1"/>
      <p:bldP spid="20" grpId="0"/>
    </p:bldLst>
  </p:timing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</a:t>
            </a:r>
            <a:r>
              <a:rPr lang="en-US" dirty="0" smtClean="0"/>
              <a:t>perations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Scalar-array operations: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Element-wise operations: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Matrix product</a:t>
            </a:r>
          </a:p>
          <a:p>
            <a:endParaRPr lang="en-US" dirty="0"/>
          </a:p>
          <a:p>
            <a:pPr lvl="1"/>
            <a:r>
              <a:rPr lang="en-US" dirty="0" smtClean="0"/>
              <a:t>Python 3.5 style</a:t>
            </a:r>
            <a:endParaRPr lang="nl-BE" dirty="0"/>
          </a:p>
        </p:txBody>
      </p:sp>
      <p:grpSp>
        <p:nvGrpSpPr>
          <p:cNvPr id="10" name="Group 9"/>
          <p:cNvGrpSpPr/>
          <p:nvPr/>
        </p:nvGrpSpPr>
        <p:grpSpPr>
          <a:xfrm>
            <a:off x="731737" y="3729806"/>
            <a:ext cx="7944719" cy="923330"/>
            <a:chOff x="731737" y="3933056"/>
            <a:chExt cx="7944719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56176" y="4099431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[[ 2.   9.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[ 4.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2.5 ]]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55576" y="5373216"/>
            <a:ext cx="7920880" cy="646331"/>
            <a:chOff x="755576" y="5733256"/>
            <a:chExt cx="792088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5733256"/>
              <a:ext cx="576064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print(np.dot(a, b))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156176" y="5733256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5. 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4.5 ]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[ 13.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14.5 ]]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5576" y="2182505"/>
            <a:ext cx="578448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([[1.0, 3.0], [4.0, 5.0]])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print(3.0 + a)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0014" y="2204864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4.   6.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7.   8.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295</a:t>
            </a:fld>
            <a:endParaRPr lang="nl-BE"/>
          </a:p>
        </p:txBody>
      </p:sp>
      <p:sp>
        <p:nvSpPr>
          <p:cNvPr id="13" name="TextBox 12"/>
          <p:cNvSpPr txBox="1"/>
          <p:nvPr/>
        </p:nvSpPr>
        <p:spPr>
          <a:xfrm>
            <a:off x="755576" y="6372036"/>
            <a:ext cx="57746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print(a @ b)</a:t>
            </a:r>
          </a:p>
        </p:txBody>
      </p:sp>
    </p:spTree>
    <p:extLst>
      <p:ext uri="{BB962C8B-B14F-4D97-AF65-F5344CB8AC3E}">
        <p14:creationId xmlns:p14="http://schemas.microsoft.com/office/powerpoint/2010/main" val="326252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operating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0037"/>
            <a:ext cx="8229600" cy="352612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Avoid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</a:t>
            </a:r>
          </a:p>
          <a:p>
            <a:endParaRPr lang="en-US" dirty="0"/>
          </a:p>
          <a:p>
            <a:r>
              <a:rPr lang="en-US" dirty="0" smtClean="0"/>
              <a:t>Other functions: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np.sinh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np.trace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np.transpose</a:t>
            </a:r>
            <a:r>
              <a:rPr lang="en-US" dirty="0" smtClean="0">
                <a:cs typeface="Courier New" panose="02070309020205020404" pitchFamily="49" charset="0"/>
              </a:rPr>
              <a:t>,…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1345" y="1700808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np.empty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((500, 500))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(0.0, 1.0, (500, 500))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736" y="3140968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for j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j])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4715852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452320" y="3212976"/>
            <a:ext cx="1018227" cy="1872208"/>
            <a:chOff x="7452320" y="3573016"/>
            <a:chExt cx="1018227" cy="1872208"/>
          </a:xfrm>
        </p:grpSpPr>
        <p:sp>
          <p:nvSpPr>
            <p:cNvPr id="7" name="TextBox 6"/>
            <p:cNvSpPr txBox="1"/>
            <p:nvPr/>
          </p:nvSpPr>
          <p:spPr>
            <a:xfrm>
              <a:off x="7452320" y="3573016"/>
              <a:ext cx="1018227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140 </a:t>
              </a:r>
              <a:r>
                <a:rPr lang="en-US" sz="2400" dirty="0" smtClean="0">
                  <a:sym typeface="Symbol"/>
                </a:rPr>
                <a:t></a:t>
              </a:r>
              <a:r>
                <a:rPr lang="en-US" sz="2400" dirty="0" smtClean="0"/>
                <a:t>s</a:t>
              </a:r>
              <a:endParaRPr lang="nl-BE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452320" y="4983559"/>
              <a:ext cx="939681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6.5 </a:t>
              </a:r>
              <a:r>
                <a:rPr lang="en-US" sz="2400" dirty="0" smtClean="0">
                  <a:sym typeface="Symbol"/>
                </a:rPr>
                <a:t></a:t>
              </a:r>
              <a:r>
                <a:rPr lang="en-US" sz="2400" dirty="0" smtClean="0"/>
                <a:t>s</a:t>
              </a:r>
              <a:endParaRPr lang="nl-BE" sz="2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740352" y="3717032"/>
            <a:ext cx="1259645" cy="936104"/>
            <a:chOff x="7524328" y="4766367"/>
            <a:chExt cx="1259645" cy="936104"/>
          </a:xfrm>
        </p:grpSpPr>
        <p:sp>
          <p:nvSpPr>
            <p:cNvPr id="10" name="Curved Left Arrow 9"/>
            <p:cNvSpPr/>
            <p:nvPr/>
          </p:nvSpPr>
          <p:spPr>
            <a:xfrm>
              <a:off x="7524328" y="4766367"/>
              <a:ext cx="288032" cy="936104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84368" y="4869160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21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3867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linear algebra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has some linear algebra operations</a:t>
            </a:r>
          </a:p>
          <a:p>
            <a:pPr lvl="1"/>
            <a:r>
              <a:rPr lang="en-US" dirty="0" smtClean="0"/>
              <a:t>matrix power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matrix  inverse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determinant</a:t>
            </a:r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eigen</a:t>
            </a:r>
            <a:r>
              <a:rPr lang="en-US" dirty="0" smtClean="0"/>
              <a:t> 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297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731737" y="2539411"/>
            <a:ext cx="8163703" cy="646331"/>
            <a:chOff x="731737" y="3784165"/>
            <a:chExt cx="8163703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31737" y="3933056"/>
              <a:ext cx="4128295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np.linalg.matrix_power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(a, 3)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932040" y="3784165"/>
              <a:ext cx="396340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85.  129.]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[ 172.  257.]]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731736" y="1268760"/>
            <a:ext cx="578447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([[1.0, 3.0], [4.0, 5.0]])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731737" y="3646765"/>
            <a:ext cx="8160743" cy="646331"/>
            <a:chOff x="731737" y="3646765"/>
            <a:chExt cx="8160743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731737" y="3792522"/>
              <a:ext cx="4131208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np.linalg.inv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(a)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932040" y="3646765"/>
              <a:ext cx="396044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[[-0.71428571  0.42857143]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[ 0.57142857 -0.14285714]]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55577" y="4715852"/>
            <a:ext cx="8136903" cy="378624"/>
            <a:chOff x="755577" y="4715852"/>
            <a:chExt cx="8136903" cy="378624"/>
          </a:xfrm>
        </p:grpSpPr>
        <p:sp>
          <p:nvSpPr>
            <p:cNvPr id="9" name="TextBox 8"/>
            <p:cNvSpPr txBox="1"/>
            <p:nvPr/>
          </p:nvSpPr>
          <p:spPr>
            <a:xfrm>
              <a:off x="755577" y="4725144"/>
              <a:ext cx="410445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p.linalg.det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(a)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932040" y="4715852"/>
              <a:ext cx="396044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-7.0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55576" y="5786680"/>
            <a:ext cx="8136903" cy="378624"/>
            <a:chOff x="755577" y="4715852"/>
            <a:chExt cx="8136903" cy="378624"/>
          </a:xfrm>
        </p:grpSpPr>
        <p:sp>
          <p:nvSpPr>
            <p:cNvPr id="15" name="TextBox 14"/>
            <p:cNvSpPr txBox="1"/>
            <p:nvPr/>
          </p:nvSpPr>
          <p:spPr>
            <a:xfrm>
              <a:off x="755577" y="4725144"/>
              <a:ext cx="410445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np.linalg.eigvals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(a)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932040" y="4715852"/>
              <a:ext cx="396044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[-1.  7.]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9226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versus copies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Reshape: different view on same data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Some operations return copies,</a:t>
            </a:r>
            <a:br>
              <a:rPr lang="en-US" dirty="0" smtClean="0"/>
            </a:br>
            <a:r>
              <a:rPr lang="en-US" dirty="0" smtClean="0"/>
              <a:t>check documentation carefully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298</a:t>
            </a:fld>
            <a:endParaRPr lang="nl-BE"/>
          </a:p>
        </p:txBody>
      </p:sp>
      <p:grpSp>
        <p:nvGrpSpPr>
          <p:cNvPr id="13" name="Group 12"/>
          <p:cNvGrpSpPr/>
          <p:nvPr/>
        </p:nvGrpSpPr>
        <p:grpSpPr>
          <a:xfrm>
            <a:off x="755577" y="3258125"/>
            <a:ext cx="7850084" cy="369332"/>
            <a:chOff x="755577" y="3258125"/>
            <a:chExt cx="7850084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6157389" y="3258125"/>
              <a:ext cx="2448272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[ 1. 3. 4. 5.]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55577" y="3258125"/>
              <a:ext cx="424847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a.reshape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a.size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))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31737" y="2267579"/>
            <a:ext cx="7873924" cy="646332"/>
            <a:chOff x="731737" y="2267579"/>
            <a:chExt cx="7873924" cy="646332"/>
          </a:xfrm>
        </p:grpSpPr>
        <p:sp>
          <p:nvSpPr>
            <p:cNvPr id="5" name="TextBox 4"/>
            <p:cNvSpPr txBox="1"/>
            <p:nvPr/>
          </p:nvSpPr>
          <p:spPr>
            <a:xfrm>
              <a:off x="731737" y="2267580"/>
              <a:ext cx="4272312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[4.0, 5.0]])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157389" y="2267579"/>
              <a:ext cx="2448272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[[ 1.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3.]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[ 4.  5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.]]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6156176" y="5085184"/>
            <a:ext cx="2448272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[ 13. 3. 4. 5.]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755576" y="4210693"/>
            <a:ext cx="7848872" cy="646331"/>
            <a:chOff x="755576" y="4210693"/>
            <a:chExt cx="7848872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4211796"/>
              <a:ext cx="4248473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a[0, 0] = 13.0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156176" y="4210693"/>
              <a:ext cx="2448272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13.  3.]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4</a:t>
              </a:r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.  5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.]]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3675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data I/O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</a:t>
            </a:r>
            <a:r>
              <a:rPr lang="en-US" dirty="0" smtClean="0"/>
              <a:t>eading text file with 10</a:t>
            </a:r>
            <a:r>
              <a:rPr lang="en-US" baseline="30000" dirty="0" smtClean="0"/>
              <a:t>9</a:t>
            </a:r>
            <a:r>
              <a:rPr lang="en-US" dirty="0" smtClean="0"/>
              <a:t> 64-bit floats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np.fromtxt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57 minutes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</a:rPr>
              <a:t>44 GB RAM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='\n')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4.6 minutes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</a:rPr>
              <a:t>8 GB RAM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R</a:t>
            </a:r>
            <a:r>
              <a:rPr lang="en-US" dirty="0" smtClean="0"/>
              <a:t>eading binary file with </a:t>
            </a:r>
            <a:r>
              <a:rPr lang="en-US" dirty="0"/>
              <a:t> 10</a:t>
            </a:r>
            <a:r>
              <a:rPr lang="en-US" baseline="30000" dirty="0"/>
              <a:t>9</a:t>
            </a:r>
            <a:r>
              <a:rPr lang="en-US" dirty="0"/>
              <a:t> 64-bit </a:t>
            </a:r>
            <a:r>
              <a:rPr lang="en-US" dirty="0" smtClean="0"/>
              <a:t>floats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:                               </a:t>
            </a:r>
            <a:r>
              <a:rPr lang="en-US" dirty="0" smtClean="0">
                <a:solidFill>
                  <a:srgbClr val="FF0000"/>
                </a:solidFill>
              </a:rPr>
              <a:t>8 seconds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8 </a:t>
            </a:r>
            <a:r>
              <a:rPr lang="en-US" dirty="0"/>
              <a:t>GB RAM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452287" y="3822139"/>
            <a:ext cx="435196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All functions are equal, but…</a:t>
            </a:r>
          </a:p>
          <a:p>
            <a:pPr algn="ctr"/>
            <a:r>
              <a:rPr lang="en-US" sz="2400" dirty="0" smtClean="0"/>
              <a:t>some are more equal than others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475656" y="6021288"/>
            <a:ext cx="65134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 all data formats are equal: HDF5 to the rescue</a:t>
            </a:r>
            <a:endParaRPr lang="nl-BE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7848859" y="3428136"/>
            <a:ext cx="1187637" cy="1729056"/>
            <a:chOff x="7164288" y="4766367"/>
            <a:chExt cx="1187637" cy="1729056"/>
          </a:xfrm>
        </p:grpSpPr>
        <p:sp>
          <p:nvSpPr>
            <p:cNvPr id="8" name="Curved Left Arrow 7"/>
            <p:cNvSpPr/>
            <p:nvPr/>
          </p:nvSpPr>
          <p:spPr>
            <a:xfrm>
              <a:off x="7164288" y="4766367"/>
              <a:ext cx="288032" cy="1729056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452320" y="5334584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35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1222292" y="2485225"/>
            <a:ext cx="1728192" cy="36004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tangle 10"/>
          <p:cNvSpPr/>
          <p:nvPr/>
        </p:nvSpPr>
        <p:spPr>
          <a:xfrm>
            <a:off x="1222292" y="3294646"/>
            <a:ext cx="1542612" cy="35037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7884368" y="2273380"/>
            <a:ext cx="1143744" cy="868452"/>
            <a:chOff x="7164288" y="5626971"/>
            <a:chExt cx="1143744" cy="868452"/>
          </a:xfrm>
        </p:grpSpPr>
        <p:sp>
          <p:nvSpPr>
            <p:cNvPr id="13" name="Curved Left Arrow 12"/>
            <p:cNvSpPr/>
            <p:nvPr/>
          </p:nvSpPr>
          <p:spPr>
            <a:xfrm>
              <a:off x="7164288" y="5626971"/>
              <a:ext cx="288032" cy="868452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408427" y="5765768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12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7504" y="2704564"/>
            <a:ext cx="979247" cy="868452"/>
            <a:chOff x="6473073" y="5626971"/>
            <a:chExt cx="979247" cy="868452"/>
          </a:xfrm>
        </p:grpSpPr>
        <p:sp>
          <p:nvSpPr>
            <p:cNvPr id="16" name="Curved Left Arrow 15"/>
            <p:cNvSpPr/>
            <p:nvPr/>
          </p:nvSpPr>
          <p:spPr>
            <a:xfrm flipH="1">
              <a:off x="7164288" y="5626971"/>
              <a:ext cx="288032" cy="868452"/>
            </a:xfrm>
            <a:prstGeom prst="curvedLef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73073" y="5765768"/>
              <a:ext cx="69121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70C0"/>
                  </a:solidFill>
                </a:rPr>
                <a:t>5 ×</a:t>
              </a:r>
              <a:endParaRPr lang="nl-BE" sz="3200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0845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10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Motivation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Why yet another programming language?</a:t>
            </a:r>
          </a:p>
          <a:p>
            <a:pPr lvl="1"/>
            <a:r>
              <a:rPr lang="en-US" dirty="0" smtClean="0"/>
              <a:t>Programming languages have strong &amp; weak points</a:t>
            </a:r>
          </a:p>
          <a:p>
            <a:pPr lvl="1"/>
            <a:r>
              <a:rPr lang="en-US" dirty="0" smtClean="0"/>
              <a:t>Pick language for task at hand</a:t>
            </a:r>
          </a:p>
          <a:p>
            <a:r>
              <a:rPr lang="en-US" dirty="0" smtClean="0"/>
              <a:t>Why Python?</a:t>
            </a:r>
          </a:p>
          <a:p>
            <a:pPr lvl="1"/>
            <a:r>
              <a:rPr lang="en-US" dirty="0" smtClean="0"/>
              <a:t>Useful for data processing</a:t>
            </a:r>
          </a:p>
          <a:p>
            <a:pPr lvl="1"/>
            <a:r>
              <a:rPr lang="en-US" dirty="0" smtClean="0"/>
              <a:t>Terse language: express a lot in few lines of code</a:t>
            </a:r>
          </a:p>
          <a:p>
            <a:pPr lvl="1"/>
            <a:r>
              <a:rPr lang="en-US" dirty="0" smtClean="0"/>
              <a:t>Short time to solution</a:t>
            </a:r>
          </a:p>
          <a:p>
            <a:pPr lvl="1"/>
            <a:r>
              <a:rPr lang="en-US" dirty="0" smtClean="0"/>
              <a:t>Extensive standard library</a:t>
            </a:r>
          </a:p>
          <a:p>
            <a:pPr lvl="1"/>
            <a:r>
              <a:rPr lang="en-US" dirty="0" smtClean="0"/>
              <a:t>Cross platform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5690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 smtClean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Semantics: for each element in list do…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Actually, not only lists, anything one can iterate over (e.g., sets, dictionaries, I/O streams,…)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009146"/>
            <a:ext cx="38779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in [1, 2, 3]: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483768" y="2276872"/>
            <a:ext cx="1080120" cy="765799"/>
            <a:chOff x="2483768" y="2276872"/>
            <a:chExt cx="1080120" cy="765799"/>
          </a:xfrm>
        </p:grpSpPr>
        <p:grpSp>
          <p:nvGrpSpPr>
            <p:cNvPr id="5" name="Group 4"/>
            <p:cNvGrpSpPr/>
            <p:nvPr/>
          </p:nvGrpSpPr>
          <p:grpSpPr>
            <a:xfrm>
              <a:off x="2483768" y="2646204"/>
              <a:ext cx="1080120" cy="396467"/>
              <a:chOff x="4139952" y="2862228"/>
              <a:chExt cx="1080120" cy="396467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657152" y="2695776"/>
                <a:ext cx="45719" cy="108012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 flipH="1">
                <a:off x="4680012" y="2862228"/>
                <a:ext cx="3117" cy="35074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562010" y="2276872"/>
              <a:ext cx="929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variable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211962" y="2276872"/>
            <a:ext cx="1296144" cy="765805"/>
            <a:chOff x="4211962" y="2276872"/>
            <a:chExt cx="1296144" cy="765805"/>
          </a:xfrm>
        </p:grpSpPr>
        <p:grpSp>
          <p:nvGrpSpPr>
            <p:cNvPr id="10" name="Group 9"/>
            <p:cNvGrpSpPr/>
            <p:nvPr/>
          </p:nvGrpSpPr>
          <p:grpSpPr>
            <a:xfrm>
              <a:off x="4211962" y="2646204"/>
              <a:ext cx="1296144" cy="396473"/>
              <a:chOff x="3995938" y="2862228"/>
              <a:chExt cx="1296144" cy="396473"/>
            </a:xfrm>
          </p:grpSpPr>
          <p:sp>
            <p:nvSpPr>
              <p:cNvPr id="11" name="Left Brace 10"/>
              <p:cNvSpPr/>
              <p:nvPr/>
            </p:nvSpPr>
            <p:spPr>
              <a:xfrm rot="5400000" flipV="1">
                <a:off x="4621148" y="2587768"/>
                <a:ext cx="45723" cy="129614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2" name="Straight Arrow Connector 11"/>
              <p:cNvCxnSpPr>
                <a:stCxn id="21" idx="2"/>
                <a:endCxn id="11" idx="1"/>
              </p:cNvCxnSpPr>
              <p:nvPr/>
            </p:nvCxnSpPr>
            <p:spPr>
              <a:xfrm>
                <a:off x="4632726" y="2862228"/>
                <a:ext cx="11284" cy="35075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/>
            <p:cNvSpPr txBox="1"/>
            <p:nvPr/>
          </p:nvSpPr>
          <p:spPr>
            <a:xfrm>
              <a:off x="4621444" y="2276872"/>
              <a:ext cx="454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list</a:t>
              </a:r>
              <a:endParaRPr lang="nl-BE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7961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364088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7544" y="3388165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860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Matrices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Matlab</a:t>
            </a:r>
            <a:r>
              <a:rPr lang="en-US" dirty="0" smtClean="0"/>
              <a:t>-like initialization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Overloaded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operators</a:t>
            </a:r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US" dirty="0" smtClean="0"/>
              <a:t>Result is always matrix (2D)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31737" y="3429000"/>
            <a:ext cx="7944719" cy="1200329"/>
            <a:chOff x="731737" y="3933056"/>
            <a:chExt cx="7944719" cy="1200329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print(a**3)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56176" y="4293096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5.   4.5 ]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13.  14.5 ]]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5576" y="2236222"/>
            <a:ext cx="578448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('1.0  3.0; 4.0  5.0')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0014" y="2420888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[ 4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   5.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56176" y="4582869"/>
            <a:ext cx="252028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85.  129.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172.  257.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827584" y="5661248"/>
            <a:ext cx="7944719" cy="923330"/>
            <a:chOff x="731737" y="3981257"/>
            <a:chExt cx="7944719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731737" y="3981257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('1.0, 3.0')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('2.0; 4.0)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156176" y="4293096"/>
              <a:ext cx="252028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14.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300</a:t>
            </a:fld>
            <a:endParaRPr lang="nl-BE"/>
          </a:p>
        </p:txBody>
      </p:sp>
      <p:grpSp>
        <p:nvGrpSpPr>
          <p:cNvPr id="16" name="Group 15"/>
          <p:cNvGrpSpPr/>
          <p:nvPr/>
        </p:nvGrpSpPr>
        <p:grpSpPr>
          <a:xfrm rot="20320667">
            <a:off x="1208598" y="2907275"/>
            <a:ext cx="3672408" cy="2160240"/>
            <a:chOff x="251520" y="1268760"/>
            <a:chExt cx="3672408" cy="2160240"/>
          </a:xfrm>
        </p:grpSpPr>
        <p:sp>
          <p:nvSpPr>
            <p:cNvPr id="7" name="TextBox 6"/>
            <p:cNvSpPr txBox="1"/>
            <p:nvPr/>
          </p:nvSpPr>
          <p:spPr>
            <a:xfrm>
              <a:off x="251520" y="1268760"/>
              <a:ext cx="3666388" cy="21236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dirty="0" smtClean="0">
                  <a:solidFill>
                    <a:srgbClr val="C00000"/>
                  </a:solidFill>
                </a:rPr>
                <a:t>Don't use,</a:t>
              </a:r>
            </a:p>
            <a:p>
              <a:r>
                <a:rPr lang="en-US" sz="6600" dirty="0" smtClean="0">
                  <a:solidFill>
                    <a:srgbClr val="C00000"/>
                  </a:solidFill>
                </a:rPr>
                <a:t>confusing</a:t>
              </a:r>
              <a:endParaRPr lang="en-US" sz="6600" dirty="0">
                <a:solidFill>
                  <a:srgbClr val="C00000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51520" y="1268760"/>
              <a:ext cx="3672408" cy="2160240"/>
            </a:xfrm>
            <a:prstGeom prst="roundRect">
              <a:avLst/>
            </a:prstGeom>
            <a:solidFill>
              <a:srgbClr val="C00000">
                <a:alpha val="29000"/>
              </a:srgb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61629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</p:bldLst>
  </p:timing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little </a:t>
            </a:r>
            <a:r>
              <a:rPr lang="en-US" dirty="0" err="1" smtClean="0"/>
              <a:t>scipy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96952"/>
            <a:ext cx="8229600" cy="3451299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 smtClean="0"/>
              <a:t>scipy</a:t>
            </a:r>
            <a:endParaRPr lang="en-US" dirty="0" smtClean="0"/>
          </a:p>
          <a:p>
            <a:pPr lvl="1"/>
            <a:r>
              <a:rPr lang="en-US" dirty="0" smtClean="0"/>
              <a:t>More dense linear algebra</a:t>
            </a:r>
          </a:p>
          <a:p>
            <a:pPr lvl="1"/>
            <a:r>
              <a:rPr lang="en-US" dirty="0" smtClean="0"/>
              <a:t>sparse </a:t>
            </a:r>
            <a:r>
              <a:rPr lang="en-US" dirty="0"/>
              <a:t>linear algebra </a:t>
            </a:r>
            <a:endParaRPr lang="en-US" dirty="0" smtClean="0"/>
          </a:p>
          <a:p>
            <a:pPr lvl="1"/>
            <a:r>
              <a:rPr lang="en-US" dirty="0" smtClean="0"/>
              <a:t>More </a:t>
            </a:r>
            <a:r>
              <a:rPr lang="en-US" dirty="0"/>
              <a:t>mathematical functions</a:t>
            </a:r>
          </a:p>
          <a:p>
            <a:pPr lvl="1"/>
            <a:r>
              <a:rPr lang="en-US" dirty="0"/>
              <a:t>Mathematical &amp; physics constants</a:t>
            </a:r>
          </a:p>
          <a:p>
            <a:pPr lvl="1"/>
            <a:r>
              <a:rPr lang="en-US" dirty="0"/>
              <a:t>Numerical integration</a:t>
            </a:r>
          </a:p>
          <a:p>
            <a:pPr lvl="1"/>
            <a:r>
              <a:rPr lang="en-US" dirty="0"/>
              <a:t>Ordinary differential equations</a:t>
            </a:r>
          </a:p>
          <a:p>
            <a:pPr lvl="1"/>
            <a:r>
              <a:rPr lang="en-US" dirty="0"/>
              <a:t>Optimization</a:t>
            </a:r>
          </a:p>
          <a:p>
            <a:pPr lvl="1"/>
            <a:r>
              <a:rPr lang="en-US" dirty="0"/>
              <a:t>Interpolation</a:t>
            </a:r>
          </a:p>
          <a:p>
            <a:pPr lvl="1"/>
            <a:r>
              <a:rPr lang="en-US" dirty="0"/>
              <a:t>Signal </a:t>
            </a:r>
            <a:r>
              <a:rPr lang="en-US" dirty="0" smtClean="0"/>
              <a:t>processing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588960" y="1333217"/>
            <a:ext cx="4734825" cy="727631"/>
            <a:chOff x="588960" y="1198493"/>
            <a:chExt cx="4734825" cy="727631"/>
          </a:xfrm>
        </p:grpSpPr>
        <p:sp>
          <p:nvSpPr>
            <p:cNvPr id="6" name="TextBox 5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scipy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as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275857" y="1198493"/>
              <a:ext cx="2047928" cy="542965"/>
              <a:chOff x="1378722" y="3862789"/>
              <a:chExt cx="2047928" cy="5429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Group 11"/>
          <p:cNvGrpSpPr/>
          <p:nvPr/>
        </p:nvGrpSpPr>
        <p:grpSpPr>
          <a:xfrm>
            <a:off x="611560" y="2053297"/>
            <a:ext cx="6584113" cy="727631"/>
            <a:chOff x="588960" y="1198493"/>
            <a:chExt cx="6584113" cy="727631"/>
          </a:xfrm>
        </p:grpSpPr>
        <p:sp>
          <p:nvSpPr>
            <p:cNvPr id="13" name="TextBox 12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scipy.linalg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3275857" y="1198493"/>
              <a:ext cx="3897216" cy="542965"/>
              <a:chOff x="1378722" y="3862789"/>
              <a:chExt cx="3897216" cy="542965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2195736" y="3862789"/>
                <a:ext cx="308020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import </a:t>
                </a:r>
                <a:r>
                  <a:rPr lang="en-US" dirty="0" err="1" smtClean="0"/>
                  <a:t>subpackages</a:t>
                </a:r>
                <a:r>
                  <a:rPr lang="en-US" dirty="0" smtClean="0"/>
                  <a:t> as needed</a:t>
                </a:r>
              </a:p>
            </p:txBody>
          </p:sp>
          <p:cxnSp>
            <p:nvCxnSpPr>
              <p:cNvPr id="16" name="Straight Arrow Connector 15"/>
              <p:cNvCxnSpPr>
                <a:stCxn id="15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0160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Singular Value Decomposition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Computing SVD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smtClean="0"/>
              <a:t> is not a 2D-array, it is a 1D-array</a:t>
            </a:r>
          </a:p>
          <a:p>
            <a:endParaRPr lang="en-US" dirty="0"/>
          </a:p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31736" y="2348880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scipy.linalg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([[7.3, 5.7], [-1.2, 5.3]])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u, s, v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sp.linalg.svd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4078813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np.diag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3353" y="5291916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u @ S @ v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delta = A - 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91880" y="5733256"/>
            <a:ext cx="525658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8.88178420e-16,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0.00000000e+00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4.44089210e-16,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0.00000000e+00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48064" y="1412776"/>
            <a:ext cx="36300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Should be fast when built against</a:t>
            </a:r>
            <a:br>
              <a:rPr lang="en-US" sz="2000" dirty="0" smtClean="0"/>
            </a:br>
            <a:r>
              <a:rPr lang="en-US" sz="2000" dirty="0" smtClean="0"/>
              <a:t>good BLAS/</a:t>
            </a:r>
            <a:r>
              <a:rPr lang="en-US" sz="2000" dirty="0" err="1" smtClean="0"/>
              <a:t>Lapack</a:t>
            </a:r>
            <a:r>
              <a:rPr lang="en-US" sz="2000" dirty="0" smtClean="0"/>
              <a:t> </a:t>
            </a:r>
            <a:r>
              <a:rPr lang="en-US" sz="2000" dirty="0" err="1" smtClean="0"/>
              <a:t>iibrary</a:t>
            </a:r>
            <a:endParaRPr lang="nl-BE" sz="2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166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data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Linear regression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736" y="2505670"/>
            <a:ext cx="7368656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np.genfromtxt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('data.csv',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=[np.float64, np.float64],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delimiter=',', names=True)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724128" y="1196752"/>
            <a:ext cx="3024336" cy="1200909"/>
            <a:chOff x="755577" y="4078813"/>
            <a:chExt cx="3024336" cy="1200909"/>
          </a:xfrm>
        </p:grpSpPr>
        <p:sp>
          <p:nvSpPr>
            <p:cNvPr id="5" name="TextBox 4"/>
            <p:cNvSpPr txBox="1"/>
            <p:nvPr/>
          </p:nvSpPr>
          <p:spPr>
            <a:xfrm>
              <a:off x="755577" y="4078813"/>
              <a:ext cx="3024336" cy="120032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x,y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0.000e+00,1.206e+00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5.263e-02,1.207e+00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19868" y="4941168"/>
              <a:ext cx="86004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data.csv</a:t>
              </a:r>
              <a:endParaRPr lang="nl-BE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55576" y="4725144"/>
            <a:ext cx="7368656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scipy.stats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slp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r, _, _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sp.stats.linregress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['y'])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1090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Optimization: function definitions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Minimize</a:t>
            </a:r>
          </a:p>
          <a:p>
            <a:r>
              <a:rPr lang="en-US" dirty="0" smtClean="0"/>
              <a:t>Define function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Define gradient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411760" y="1609636"/>
                <a:ext cx="65511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800" b="0" i="1" smtClean="0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+0.1</m:t>
                      </m:r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1609636"/>
                <a:ext cx="6551152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31736" y="2780928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(x**2 + y**2)**2 - 2*x**2 - 2*y**2 + 0.1*x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576" y="4554994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4*(x**2 + y**2)*x - 4*x + 0.1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4*(x**2 + y**2)*y - 4*y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3274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animBg="1"/>
      <p:bldP spid="9" grpId="0" animBg="1"/>
    </p:bldLst>
  </p:timing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Compute minimum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Many methods</a:t>
            </a:r>
          </a:p>
          <a:p>
            <a:pPr lvl="1"/>
            <a:r>
              <a:rPr lang="en-US" dirty="0" smtClean="0"/>
              <a:t>Powell</a:t>
            </a:r>
          </a:p>
          <a:p>
            <a:pPr lvl="1"/>
            <a:r>
              <a:rPr lang="en-US" dirty="0" smtClean="0"/>
              <a:t>Conjugate gradient</a:t>
            </a:r>
          </a:p>
          <a:p>
            <a:pPr lvl="1"/>
            <a:r>
              <a:rPr lang="en-US" dirty="0" smtClean="0"/>
              <a:t>BFGS</a:t>
            </a:r>
          </a:p>
          <a:p>
            <a:pPr lvl="1"/>
            <a:r>
              <a:rPr lang="en-US" dirty="0" smtClean="0"/>
              <a:t>Newton conjugate gradient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209568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scipy.optimize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x0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([1.0, 0.01])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xopt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scipy.optimize.fmin_cg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(f, x0,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=False)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575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Ordinary differential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Rewrite higher order differential equation to set of first order equations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306</a:t>
            </a:fld>
            <a:endParaRPr lang="nl-BE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9867333"/>
              </p:ext>
            </p:extLst>
          </p:nvPr>
        </p:nvGraphicFramePr>
        <p:xfrm>
          <a:off x="603250" y="3060700"/>
          <a:ext cx="3806825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6" name="Equation" r:id="rId3" imgW="1892160" imgH="419040" progId="Equation.3">
                  <p:embed/>
                </p:oleObj>
              </mc:Choice>
              <mc:Fallback>
                <p:oleObj name="Equation" r:id="rId3" imgW="1892160" imgH="419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250" y="3060700"/>
                        <a:ext cx="3806825" cy="84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2423105"/>
              </p:ext>
            </p:extLst>
          </p:nvPr>
        </p:nvGraphicFramePr>
        <p:xfrm>
          <a:off x="4620517" y="2636838"/>
          <a:ext cx="4271963" cy="169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7" name="Vergelijking" r:id="rId5" imgW="2120760" imgH="838080" progId="Equation.3">
                  <p:embed/>
                </p:oleObj>
              </mc:Choice>
              <mc:Fallback>
                <p:oleObj name="Vergelijking" r:id="rId5" imgW="2120760" imgH="8380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0517" y="2636838"/>
                        <a:ext cx="4271963" cy="169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5576" y="4615968"/>
            <a:ext cx="7584680" cy="2083009"/>
            <a:chOff x="755576" y="4615968"/>
            <a:chExt cx="7584680" cy="2083009"/>
          </a:xfrm>
        </p:grpSpPr>
        <p:sp>
          <p:nvSpPr>
            <p:cNvPr id="8" name="TextBox 7"/>
            <p:cNvSpPr txBox="1"/>
            <p:nvPr/>
          </p:nvSpPr>
          <p:spPr>
            <a:xfrm>
              <a:off x="755576" y="4615968"/>
              <a:ext cx="7584680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func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(t, y, g, l, q, F_D,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return [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y[1],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-(g/l)*y[0] - q*y[1] + F_D*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np.sin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*t)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]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75656" y="6237312"/>
              <a:ext cx="13885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y[0]</a:t>
              </a:r>
              <a:r>
                <a:rPr lang="en-US" sz="2400" dirty="0" smtClean="0"/>
                <a:t> </a:t>
              </a:r>
              <a:r>
                <a:rPr lang="en-US" sz="2400" dirty="0" smtClean="0">
                  <a:sym typeface="Symbol"/>
                </a:rPr>
                <a:t></a:t>
              </a:r>
              <a:r>
                <a:rPr lang="en-US" sz="2400" dirty="0" smtClean="0"/>
                <a:t> </a:t>
              </a:r>
              <a:r>
                <a:rPr lang="en-US" sz="2400" i="1" dirty="0" smtClean="0">
                  <a:sym typeface="Symbol"/>
                </a:rPr>
                <a:t></a:t>
              </a:r>
              <a:endParaRPr lang="nl-BE" sz="2400" i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19872" y="6237312"/>
              <a:ext cx="14398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y[1]</a:t>
              </a:r>
              <a:r>
                <a:rPr lang="en-US" sz="2400" dirty="0" smtClean="0"/>
                <a:t> </a:t>
              </a:r>
              <a:r>
                <a:rPr lang="en-US" sz="2400" dirty="0" smtClean="0">
                  <a:sym typeface="Symbol"/>
                </a:rPr>
                <a:t></a:t>
              </a:r>
              <a:r>
                <a:rPr lang="en-US" sz="2400" dirty="0" smtClean="0"/>
                <a:t> </a:t>
              </a:r>
              <a:r>
                <a:rPr lang="en-US" sz="2400" i="1" dirty="0" smtClean="0">
                  <a:sym typeface="Symbol"/>
                </a:rPr>
                <a:t></a:t>
              </a:r>
              <a:endParaRPr lang="nl-BE" sz="24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53778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Jacobian for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many methods, convergence improves by specifying Jacobian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307</a:t>
            </a:fld>
            <a:endParaRPr lang="nl-B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220640"/>
              </p:ext>
            </p:extLst>
          </p:nvPr>
        </p:nvGraphicFramePr>
        <p:xfrm>
          <a:off x="1009650" y="2816225"/>
          <a:ext cx="4629150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9" name="Vergelijking" r:id="rId3" imgW="2298600" imgH="660240" progId="Equation.3">
                  <p:embed/>
                </p:oleObj>
              </mc:Choice>
              <mc:Fallback>
                <p:oleObj name="Vergelijking" r:id="rId3" imgW="2298600" imgH="6602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9650" y="2816225"/>
                        <a:ext cx="4629150" cy="133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660232" y="2780928"/>
                <a:ext cx="1294008" cy="1185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nl-BE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nl-B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 smtClean="0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𝜕𝜔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𝜔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232" y="2780928"/>
                <a:ext cx="1294008" cy="118564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55576" y="458112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(t, y, g, l, q, F_D,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[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[0.0, 1.0],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[-g/l, q]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]</a:t>
            </a:r>
          </a:p>
        </p:txBody>
      </p:sp>
    </p:spTree>
    <p:extLst>
      <p:ext uri="{BB962C8B-B14F-4D97-AF65-F5344CB8AC3E}">
        <p14:creationId xmlns:p14="http://schemas.microsoft.com/office/powerpoint/2010/main" val="4193731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 ODEs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Integrate from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dirty="0" smtClean="0"/>
              <a:t>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t_max</a:t>
            </a:r>
            <a:r>
              <a:rPr lang="en-US" dirty="0" smtClean="0"/>
              <a:t> in steps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delta_t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308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2931909"/>
            <a:ext cx="7584680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scipy.integrate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ode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ode(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set_integrator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('dopri5')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ode_sys.set_initial_value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([theta0, omega0], t0)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ode_sys.set_f_params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(g, l, q, F_D,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ode_sys.set_jac_params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l, q, F_D,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ode_sys.successful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ode_sys.t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t_max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ode_sys.integrate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(ode_sys.t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print(ode_sys.t,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[0],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[1])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876256" y="2422629"/>
            <a:ext cx="2007409" cy="1078379"/>
            <a:chOff x="6876256" y="2422629"/>
            <a:chExt cx="2007409" cy="1078379"/>
          </a:xfrm>
        </p:grpSpPr>
        <p:sp>
          <p:nvSpPr>
            <p:cNvPr id="6" name="TextBox 5"/>
            <p:cNvSpPr txBox="1"/>
            <p:nvPr/>
          </p:nvSpPr>
          <p:spPr>
            <a:xfrm>
              <a:off x="6876256" y="2422629"/>
              <a:ext cx="200740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integration method</a:t>
              </a:r>
              <a:br>
                <a:rPr lang="en-US" dirty="0" smtClean="0"/>
              </a:br>
              <a:r>
                <a:rPr lang="en-US" dirty="0" smtClean="0"/>
                <a:t>RKF(4, 5)</a:t>
              </a:r>
            </a:p>
          </p:txBody>
        </p:sp>
        <p:cxnSp>
          <p:nvCxnSpPr>
            <p:cNvPr id="8" name="Straight Arrow Connector 7"/>
            <p:cNvCxnSpPr>
              <a:stCxn id="6" idx="2"/>
            </p:cNvCxnSpPr>
            <p:nvPr/>
          </p:nvCxnSpPr>
          <p:spPr>
            <a:xfrm flipH="1">
              <a:off x="7236296" y="3068960"/>
              <a:ext cx="643665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293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processing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 noise from sound file (WAV)</a:t>
            </a:r>
          </a:p>
          <a:p>
            <a:pPr lvl="1"/>
            <a:r>
              <a:rPr lang="en-US" dirty="0" smtClean="0"/>
              <a:t>Read WAV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Perform FFT to compute frequency spectrum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2780928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scipy.io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signal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wav_file_name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7584" y="4869160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(n)/n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sp.fft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809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 smtClean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Semantics: while </a:t>
            </a:r>
            <a:r>
              <a:rPr lang="en-US" dirty="0" err="1" smtClean="0"/>
              <a:t>boolean</a:t>
            </a:r>
            <a:r>
              <a:rPr lang="en-US" dirty="0" smtClean="0"/>
              <a:t> condition holds do…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009146"/>
            <a:ext cx="20313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 n &gt; 0: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698957" y="2276872"/>
            <a:ext cx="1072409" cy="789582"/>
            <a:chOff x="2661133" y="2276872"/>
            <a:chExt cx="1072409" cy="789582"/>
          </a:xfrm>
        </p:grpSpPr>
        <p:grpSp>
          <p:nvGrpSpPr>
            <p:cNvPr id="5" name="Group 4"/>
            <p:cNvGrpSpPr/>
            <p:nvPr/>
          </p:nvGrpSpPr>
          <p:grpSpPr>
            <a:xfrm>
              <a:off x="2843809" y="2646204"/>
              <a:ext cx="712528" cy="420250"/>
              <a:chOff x="4499993" y="2862228"/>
              <a:chExt cx="712528" cy="420250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821506" y="2891464"/>
                <a:ext cx="69501" cy="71252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>
                <a:off x="4853522" y="2862228"/>
                <a:ext cx="2735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661133" y="2276872"/>
              <a:ext cx="10724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condition</a:t>
              </a:r>
              <a:endParaRPr lang="nl-BE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9959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563888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7544" y="3388165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3260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310</a:t>
            </a:fld>
            <a:endParaRPr lang="nl-BE"/>
          </a:p>
        </p:txBody>
      </p:sp>
      <p:pic>
        <p:nvPicPr>
          <p:cNvPr id="3074" name="Picture 2" descr="C:\Users\lucg5005\Desktop\blue_jay_ori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59136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blue_jay_orig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54088" y="4046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853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highpass</a:t>
            </a:r>
            <a:r>
              <a:rPr lang="en-US" dirty="0" smtClean="0"/>
              <a:t> filter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 signal processing package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IIR digital filter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4494019"/>
            <a:ext cx="75846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sp.signal.iirfilter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(17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cutoff,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min_attenutation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highpass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analog=False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='cheby2')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701880" y="4221088"/>
            <a:ext cx="1846036" cy="576982"/>
            <a:chOff x="6876256" y="2422629"/>
            <a:chExt cx="1846036" cy="576982"/>
          </a:xfrm>
        </p:grpSpPr>
        <p:sp>
          <p:nvSpPr>
            <p:cNvPr id="7" name="TextBox 6"/>
            <p:cNvSpPr txBox="1"/>
            <p:nvPr/>
          </p:nvSpPr>
          <p:spPr>
            <a:xfrm>
              <a:off x="6876256" y="2422629"/>
              <a:ext cx="18124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order of the filter</a:t>
              </a: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>
              <a:off x="7782498" y="2791961"/>
              <a:ext cx="939794" cy="2076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932040" y="3862789"/>
            <a:ext cx="2920800" cy="862355"/>
            <a:chOff x="6876256" y="2422629"/>
            <a:chExt cx="2920800" cy="862355"/>
          </a:xfrm>
        </p:grpSpPr>
        <p:sp>
          <p:nvSpPr>
            <p:cNvPr id="10" name="TextBox 9"/>
            <p:cNvSpPr txBox="1"/>
            <p:nvPr/>
          </p:nvSpPr>
          <p:spPr>
            <a:xfrm>
              <a:off x="6876256" y="2422629"/>
              <a:ext cx="29208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fraction of </a:t>
              </a:r>
              <a:r>
                <a:rPr lang="en-US" dirty="0" err="1" smtClean="0"/>
                <a:t>Nyquist</a:t>
              </a:r>
              <a:r>
                <a:rPr lang="en-US" dirty="0" smtClean="0"/>
                <a:t> frequency</a:t>
              </a: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7596336" y="2791961"/>
              <a:ext cx="740320" cy="4930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6372200" y="4423752"/>
            <a:ext cx="2237728" cy="718339"/>
            <a:chOff x="7775352" y="2422629"/>
            <a:chExt cx="2237728" cy="718339"/>
          </a:xfrm>
        </p:grpSpPr>
        <p:sp>
          <p:nvSpPr>
            <p:cNvPr id="16" name="TextBox 15"/>
            <p:cNvSpPr txBox="1"/>
            <p:nvPr/>
          </p:nvSpPr>
          <p:spPr>
            <a:xfrm>
              <a:off x="7775352" y="2422629"/>
              <a:ext cx="22377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minimum attenuation</a:t>
              </a:r>
            </a:p>
          </p:txBody>
        </p:sp>
        <p:cxnSp>
          <p:nvCxnSpPr>
            <p:cNvPr id="17" name="Straight Arrow Connector 16"/>
            <p:cNvCxnSpPr>
              <a:stCxn id="16" idx="2"/>
            </p:cNvCxnSpPr>
            <p:nvPr/>
          </p:nvCxnSpPr>
          <p:spPr>
            <a:xfrm flipH="1">
              <a:off x="8572920" y="2791961"/>
              <a:ext cx="321296" cy="3490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826418" y="5636855"/>
            <a:ext cx="2165556" cy="369332"/>
            <a:chOff x="6550670" y="2483604"/>
            <a:chExt cx="2165556" cy="369332"/>
          </a:xfrm>
        </p:grpSpPr>
        <p:sp>
          <p:nvSpPr>
            <p:cNvPr id="21" name="TextBox 20"/>
            <p:cNvSpPr txBox="1"/>
            <p:nvPr/>
          </p:nvSpPr>
          <p:spPr>
            <a:xfrm>
              <a:off x="7320588" y="2483604"/>
              <a:ext cx="139563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IIR filter type</a:t>
              </a: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6978818" y="5070083"/>
            <a:ext cx="1872207" cy="369332"/>
            <a:chOff x="6550670" y="2483604"/>
            <a:chExt cx="1872207" cy="369332"/>
          </a:xfrm>
        </p:grpSpPr>
        <p:sp>
          <p:nvSpPr>
            <p:cNvPr id="28" name="TextBox 27"/>
            <p:cNvSpPr txBox="1"/>
            <p:nvPr/>
          </p:nvSpPr>
          <p:spPr>
            <a:xfrm>
              <a:off x="7320588" y="2483604"/>
              <a:ext cx="110228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filter type</a:t>
              </a: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755576" y="2204864"/>
            <a:ext cx="758468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scipy.signal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45775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signal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Apply filter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Write signal to WAV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2250738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base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np.uint8(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np.mean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sp.signal.filtfilt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a,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signal)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base +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=np.uint8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5108991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filtered_wav_file_name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63714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Filtered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313</a:t>
            </a:fld>
            <a:endParaRPr lang="nl-BE"/>
          </a:p>
        </p:txBody>
      </p:sp>
      <p:pic>
        <p:nvPicPr>
          <p:cNvPr id="4098" name="Picture 2" descr="C:\Users\lucg5005\Desktop\blue_jay_filter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68760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blue_jay_filtered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65230" y="4046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893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some </a:t>
            </a:r>
            <a:r>
              <a:rPr lang="en-US" dirty="0" err="1" smtClean="0"/>
              <a:t>matplotlib</a:t>
            </a:r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Rich Python plotting library</a:t>
            </a:r>
          </a:p>
          <a:p>
            <a:pPr lvl="1"/>
            <a:r>
              <a:rPr lang="en-US" dirty="0" smtClean="0"/>
              <a:t>scatter plot</a:t>
            </a:r>
          </a:p>
          <a:p>
            <a:pPr lvl="1"/>
            <a:r>
              <a:rPr lang="en-US" dirty="0" smtClean="0"/>
              <a:t>line plot</a:t>
            </a:r>
          </a:p>
          <a:p>
            <a:pPr lvl="1"/>
            <a:r>
              <a:rPr lang="en-US" dirty="0" smtClean="0"/>
              <a:t>bar plot/histogram</a:t>
            </a:r>
          </a:p>
          <a:p>
            <a:pPr lvl="1"/>
            <a:r>
              <a:rPr lang="en-US" dirty="0" err="1" smtClean="0"/>
              <a:t>heatmap</a:t>
            </a:r>
            <a:endParaRPr lang="en-US" dirty="0" smtClean="0"/>
          </a:p>
          <a:p>
            <a:pPr lvl="1"/>
            <a:r>
              <a:rPr lang="en-US" dirty="0" smtClean="0"/>
              <a:t>3D surface plot</a:t>
            </a:r>
          </a:p>
          <a:p>
            <a:r>
              <a:rPr lang="en-US" dirty="0" smtClean="0"/>
              <a:t>Highly customizable plots</a:t>
            </a:r>
          </a:p>
          <a:p>
            <a:pPr lvl="1"/>
            <a:r>
              <a:rPr lang="en-US" dirty="0" err="1" smtClean="0"/>
              <a:t>LaTeX</a:t>
            </a:r>
            <a:r>
              <a:rPr lang="en-US" dirty="0" smtClean="0"/>
              <a:t> labels/annotation</a:t>
            </a:r>
          </a:p>
          <a:p>
            <a:r>
              <a:rPr lang="en-US" dirty="0" smtClean="0"/>
              <a:t>Plot to screen, various file formats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2452884" y="6165304"/>
            <a:ext cx="5647508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nl-BE" dirty="0" err="1" smtClean="0">
                <a:cs typeface="Courier New" panose="02070309020205020404" pitchFamily="49" charset="0"/>
              </a:rPr>
              <a:t>Convention</a:t>
            </a:r>
            <a:r>
              <a:rPr lang="nl-BE" dirty="0" smtClean="0">
                <a:cs typeface="Courier New" panose="02070309020205020404" pitchFamily="49" charset="0"/>
              </a:rPr>
              <a:t>: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60032" y="2564904"/>
            <a:ext cx="3168352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Lots of features, this barely scratches the surface.</a:t>
            </a:r>
            <a:endParaRPr lang="nl-BE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1595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 lists or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plot</a:t>
            </a:r>
          </a:p>
          <a:p>
            <a:endParaRPr lang="en-US" dirty="0"/>
          </a:p>
          <a:p>
            <a:r>
              <a:rPr lang="en-US" dirty="0" smtClean="0"/>
              <a:t>Show plot</a:t>
            </a:r>
          </a:p>
          <a:p>
            <a:endParaRPr lang="en-US" dirty="0"/>
          </a:p>
          <a:p>
            <a:r>
              <a:rPr lang="en-US" dirty="0" smtClean="0"/>
              <a:t>Save plot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848009" y="2204864"/>
            <a:ext cx="528542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(0.0, 20.0, 500)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(-mu*x)*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*x)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0144" y="3429000"/>
            <a:ext cx="3276995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7" t="6409" r="7990" b="5313"/>
          <a:stretch/>
        </p:blipFill>
        <p:spPr>
          <a:xfrm>
            <a:off x="4910577" y="3284984"/>
            <a:ext cx="4197927" cy="324196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54517" y="4535833"/>
            <a:ext cx="326262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9592" y="5733256"/>
            <a:ext cx="3217547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plt.savefig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843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8" grpId="0" animBg="1"/>
      <p:bldP spid="9" grpId="0" animBg="1"/>
    </p:bldLst>
  </p:timing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Axis labels, annotation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label for </a:t>
            </a:r>
            <a:r>
              <a:rPr lang="en-US" i="1" dirty="0" smtClean="0"/>
              <a:t>x</a:t>
            </a:r>
            <a:r>
              <a:rPr lang="en-US" dirty="0" smtClean="0"/>
              <a:t> and </a:t>
            </a:r>
            <a:r>
              <a:rPr lang="en-US" i="1" dirty="0" smtClean="0"/>
              <a:t>y</a:t>
            </a:r>
            <a:r>
              <a:rPr lang="en-US" dirty="0" smtClean="0"/>
              <a:t> axis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annotation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512" y="2132856"/>
            <a:ext cx="556113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r'$t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(r'$\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(t)$',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3284984"/>
            <a:ext cx="54232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(r'$\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{d^2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}{dt^2} = ' +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r'-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{g}{l}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' +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r'- \mu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{d\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}$')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plt.text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(10.0, 0.65,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=18)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7" t="6842" r="7674"/>
          <a:stretch/>
        </p:blipFill>
        <p:spPr>
          <a:xfrm>
            <a:off x="5390495" y="3573016"/>
            <a:ext cx="3718009" cy="28803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043608" y="5229200"/>
            <a:ext cx="385131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LaTeX</a:t>
            </a:r>
            <a:r>
              <a:rPr lang="en-US" sz="2800" dirty="0" smtClean="0"/>
              <a:t> notation, rendered</a:t>
            </a:r>
            <a:endParaRPr lang="nl-BE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059077" y="2084655"/>
            <a:ext cx="290541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construct plot</a:t>
            </a:r>
          </a:p>
          <a:p>
            <a:pPr algn="ctr"/>
            <a:r>
              <a:rPr lang="en-US" sz="2400" dirty="0">
                <a:sym typeface="Symbol"/>
              </a:rPr>
              <a:t></a:t>
            </a:r>
            <a:endParaRPr lang="en-US" sz="2400" dirty="0" smtClean="0"/>
          </a:p>
          <a:p>
            <a:pPr algn="ctr"/>
            <a:r>
              <a:rPr lang="en-US" sz="2400" dirty="0" smtClean="0"/>
              <a:t>gradually enrich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5321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9" grpId="0" animBg="1"/>
      <p:bldP spid="5" grpId="0" animBg="1"/>
    </p:bldLst>
  </p:timing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functions on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</a:t>
            </a:r>
          </a:p>
          <a:p>
            <a:endParaRPr lang="en-US" dirty="0"/>
          </a:p>
          <a:p>
            <a:r>
              <a:rPr lang="en-US" dirty="0" smtClean="0"/>
              <a:t>Add to plot, line style, color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48009" y="2204864"/>
            <a:ext cx="349565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-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0397" y="3358733"/>
            <a:ext cx="3493264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':',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':',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" t="7955" r="8116" b="2295"/>
          <a:stretch/>
        </p:blipFill>
        <p:spPr>
          <a:xfrm>
            <a:off x="4466213" y="3320166"/>
            <a:ext cx="4642291" cy="349321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4" name="Group 13"/>
          <p:cNvGrpSpPr/>
          <p:nvPr/>
        </p:nvGrpSpPr>
        <p:grpSpPr>
          <a:xfrm>
            <a:off x="611560" y="4725144"/>
            <a:ext cx="1985469" cy="1408222"/>
            <a:chOff x="611560" y="4725144"/>
            <a:chExt cx="1985469" cy="1408222"/>
          </a:xfrm>
        </p:grpSpPr>
        <p:sp>
          <p:nvSpPr>
            <p:cNvPr id="7" name="Oval 6"/>
            <p:cNvSpPr/>
            <p:nvPr/>
          </p:nvSpPr>
          <p:spPr>
            <a:xfrm>
              <a:off x="2123728" y="4725144"/>
              <a:ext cx="473301" cy="3600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1560" y="5733256"/>
              <a:ext cx="1088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line type</a:t>
              </a:r>
              <a:endParaRPr lang="nl-BE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8" idx="3"/>
              <a:endCxn id="7" idx="3"/>
            </p:cNvCxnSpPr>
            <p:nvPr/>
          </p:nvCxnSpPr>
          <p:spPr>
            <a:xfrm flipV="1">
              <a:off x="1700320" y="5032457"/>
              <a:ext cx="492721" cy="90085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7553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line plot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1163782" y="1495175"/>
            <a:ext cx="6776376" cy="5246193"/>
            <a:chOff x="1163782" y="1495175"/>
            <a:chExt cx="6776376" cy="524619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1" t="7550" r="7834" b="1938"/>
            <a:stretch/>
          </p:blipFill>
          <p:spPr>
            <a:xfrm>
              <a:off x="1163782" y="1608796"/>
              <a:ext cx="6776376" cy="5132572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3635896" y="1495175"/>
              <a:ext cx="2808312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806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Plot histogram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62445" y="2204864"/>
            <a:ext cx="445827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np.loadtxt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('data.txt')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Bins = 50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4028871"/>
            <a:ext cx="473398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plt.hist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normed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='red',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=0.6)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('$x$',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('$P(x)$',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6" t="6624" r="6619" b="2644"/>
          <a:stretch/>
        </p:blipFill>
        <p:spPr>
          <a:xfrm>
            <a:off x="4931357" y="3284984"/>
            <a:ext cx="4177147" cy="3097948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9" name="Group 8"/>
          <p:cNvGrpSpPr/>
          <p:nvPr/>
        </p:nvGrpSpPr>
        <p:grpSpPr>
          <a:xfrm>
            <a:off x="5724128" y="1484784"/>
            <a:ext cx="2808312" cy="1384995"/>
            <a:chOff x="6012160" y="1556792"/>
            <a:chExt cx="2808312" cy="1384995"/>
          </a:xfrm>
        </p:grpSpPr>
        <p:sp>
          <p:nvSpPr>
            <p:cNvPr id="7" name="TextBox 6"/>
            <p:cNvSpPr txBox="1"/>
            <p:nvPr/>
          </p:nvSpPr>
          <p:spPr>
            <a:xfrm>
              <a:off x="6012160" y="1556792"/>
              <a:ext cx="2808312" cy="138499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13.3146868758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9.66243828428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6.44936354431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2.81183151337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9.55644862073</a:t>
              </a:r>
            </a:p>
            <a:p>
              <a:r>
                <a:rPr lang="nl-BE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984470" y="2586390"/>
              <a:ext cx="825611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data.txt</a:t>
              </a:r>
              <a:endParaRPr lang="nl-BE" sz="1600" dirty="0"/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322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Skipping and quitting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Skipping loop iterations: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continue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for n in range(100):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continue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print(n)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Ending loop execution: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 = 100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while n &lt; 1000: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break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n += 1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72200" y="3356992"/>
            <a:ext cx="254460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Works for both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dirty="0" smtClean="0"/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000" dirty="0" smtClean="0"/>
              <a:t> loops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96381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plot on 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Reminder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48287" y="2204864"/>
            <a:ext cx="8456161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(floor(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ceil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200)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y = sp.stats.gamma.pdf(x, 2,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=3.0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y, linewidth=2.0,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color='black')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728" y="5325015"/>
            <a:ext cx="445827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scipy.stats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matploblib.pyplot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4" t="7008" r="7813" b="1704"/>
          <a:stretch/>
        </p:blipFill>
        <p:spPr>
          <a:xfrm>
            <a:off x="4406808" y="3227589"/>
            <a:ext cx="4701696" cy="35857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2508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to plot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883" y="2204864"/>
            <a:ext cx="865559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f(x, y, x0=0.0,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=0.5):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np.sqrt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((x - x0)**2 + y**2)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2610" y="4005064"/>
            <a:ext cx="865987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X, Y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np.meshgrid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f(X, Y, x0=x0_1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=f_1) + f(xx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x0=x0_2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=f_2)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542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 map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883" y="2132856"/>
            <a:ext cx="707757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plt.imshow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=[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plt.grid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(True)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46" t="6818" r="16761" b="3788"/>
          <a:stretch/>
        </p:blipFill>
        <p:spPr>
          <a:xfrm>
            <a:off x="4644008" y="2857024"/>
            <a:ext cx="3906060" cy="39563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55576" y="3861048"/>
            <a:ext cx="3353931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Explore color maps,</a:t>
            </a:r>
            <a:br>
              <a:rPr lang="en-US" sz="2800" dirty="0" smtClean="0"/>
            </a:br>
            <a:r>
              <a:rPr lang="en-US" sz="2800" dirty="0" smtClean="0"/>
              <a:t>helps </a:t>
            </a:r>
            <a:r>
              <a:rPr lang="en-US" sz="2800" dirty="0" err="1" smtClean="0"/>
              <a:t>interprete</a:t>
            </a:r>
            <a:r>
              <a:rPr lang="en-US" sz="2800" dirty="0" smtClean="0"/>
              <a:t> data!</a:t>
            </a:r>
          </a:p>
          <a:p>
            <a:r>
              <a:rPr lang="en-US" sz="2800" dirty="0" smtClean="0"/>
              <a:t>Brewer schemes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76367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extra modules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Plot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72640" y="2132856"/>
            <a:ext cx="693972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mpl_toolkits.mplot3d import Axes3D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cm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2640" y="3356992"/>
            <a:ext cx="693972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plt.figure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figure.gca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='3d')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axes.set_xlim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axes.set_ylim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axes.set_zlim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axes.plot_surface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rstride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=4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cstride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=4,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cm.coolwarm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figure.colorbar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651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II</a:t>
            </a:r>
            <a:endParaRPr lang="nl-B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4" t="8522" r="10511" b="8144"/>
          <a:stretch/>
        </p:blipFill>
        <p:spPr>
          <a:xfrm>
            <a:off x="2122512" y="1809328"/>
            <a:ext cx="5257800" cy="4572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846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</a:t>
            </a:r>
            <a:r>
              <a:rPr lang="en-US" dirty="0" err="1" smtClean="0"/>
              <a:t>umpy</a:t>
            </a:r>
            <a:r>
              <a:rPr lang="en-US" dirty="0" smtClean="0"/>
              <a:t> for MATLAB </a:t>
            </a:r>
            <a:r>
              <a:rPr lang="en-US" dirty="0"/>
              <a:t>users</a:t>
            </a:r>
            <a:br>
              <a:rPr lang="en-US" dirty="0"/>
            </a:br>
            <a:r>
              <a:rPr lang="en-US" sz="2400" dirty="0">
                <a:hlinkClick r:id="rId2"/>
              </a:rPr>
              <a:t>http://</a:t>
            </a:r>
            <a:r>
              <a:rPr lang="en-US" sz="2400" dirty="0" smtClean="0">
                <a:hlinkClick r:id="rId2"/>
              </a:rPr>
              <a:t>mathesaurus.sourceforge.net/matlab-numpy.html</a:t>
            </a:r>
            <a:r>
              <a:rPr lang="en-US" sz="2400" dirty="0" smtClean="0"/>
              <a:t>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189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</a:t>
            </a:r>
            <a:br>
              <a:rPr lang="en-US" dirty="0" smtClean="0"/>
            </a:br>
            <a:r>
              <a:rPr lang="en-US" dirty="0" err="1" smtClean="0"/>
              <a:t>PyTables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github.com/gjbex/training-material/tree/master/Hdf5/PythonSamples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307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what is it?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H</a:t>
            </a:r>
            <a:r>
              <a:rPr lang="en-US" dirty="0" smtClean="0"/>
              <a:t>ierarchical </a:t>
            </a:r>
            <a:r>
              <a:rPr lang="en-US" sz="4000" b="1" dirty="0" smtClean="0"/>
              <a:t>D</a:t>
            </a:r>
            <a:r>
              <a:rPr lang="en-US" dirty="0" smtClean="0"/>
              <a:t>ata </a:t>
            </a:r>
            <a:r>
              <a:rPr lang="en-US" sz="4000" b="1" dirty="0" smtClean="0"/>
              <a:t>F</a:t>
            </a:r>
            <a:r>
              <a:rPr lang="en-US" dirty="0" smtClean="0"/>
              <a:t>ormat</a:t>
            </a:r>
          </a:p>
          <a:p>
            <a:r>
              <a:rPr lang="en-US" dirty="0" smtClean="0"/>
              <a:t>Abstract data model</a:t>
            </a:r>
          </a:p>
          <a:p>
            <a:pPr lvl="1"/>
            <a:r>
              <a:rPr lang="en-US" dirty="0" smtClean="0"/>
              <a:t>File</a:t>
            </a:r>
          </a:p>
          <a:p>
            <a:pPr lvl="1"/>
            <a:r>
              <a:rPr lang="en-US" dirty="0" smtClean="0"/>
              <a:t>Group</a:t>
            </a:r>
          </a:p>
          <a:p>
            <a:pPr lvl="1"/>
            <a:r>
              <a:rPr lang="en-US" dirty="0" smtClean="0"/>
              <a:t>Dataset</a:t>
            </a:r>
          </a:p>
          <a:p>
            <a:pPr lvl="1"/>
            <a:r>
              <a:rPr lang="en-US" dirty="0" smtClean="0"/>
              <a:t>Data type</a:t>
            </a:r>
          </a:p>
          <a:p>
            <a:pPr lvl="1"/>
            <a:r>
              <a:rPr lang="en-US" dirty="0" smtClean="0"/>
              <a:t>Attribute</a:t>
            </a:r>
          </a:p>
          <a:p>
            <a:r>
              <a:rPr lang="en-US" dirty="0" smtClean="0"/>
              <a:t>Storage model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3939729" y="2888024"/>
            <a:ext cx="1917463" cy="2413184"/>
            <a:chOff x="3939729" y="2888024"/>
            <a:chExt cx="1917463" cy="2413184"/>
          </a:xfrm>
        </p:grpSpPr>
        <p:sp>
          <p:nvSpPr>
            <p:cNvPr id="8" name="TextBox 7"/>
            <p:cNvSpPr txBox="1"/>
            <p:nvPr/>
          </p:nvSpPr>
          <p:spPr>
            <a:xfrm>
              <a:off x="3939729" y="2888024"/>
              <a:ext cx="17843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File system</a:t>
              </a:r>
              <a:endParaRPr lang="en-US" sz="28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39729" y="3392080"/>
              <a:ext cx="15326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Directory</a:t>
              </a:r>
              <a:endParaRPr lang="en-US" sz="2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39729" y="3905014"/>
              <a:ext cx="6912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File</a:t>
              </a:r>
              <a:endParaRPr lang="en-US" sz="2800" dirty="0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939729" y="4581128"/>
              <a:ext cx="1917463" cy="720080"/>
              <a:chOff x="4067944" y="4581128"/>
              <a:chExt cx="1917463" cy="720080"/>
            </a:xfrm>
          </p:grpSpPr>
          <p:sp>
            <p:nvSpPr>
              <p:cNvPr id="11" name="Right Brace 10"/>
              <p:cNvSpPr/>
              <p:nvPr/>
            </p:nvSpPr>
            <p:spPr>
              <a:xfrm>
                <a:off x="4067944" y="4581128"/>
                <a:ext cx="216024" cy="720080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384841" y="4662014"/>
                <a:ext cx="160056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Metadata</a:t>
                </a:r>
                <a:endParaRPr lang="en-US" sz="2800" dirty="0"/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5580112" y="1340768"/>
            <a:ext cx="306911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System, OS,</a:t>
            </a:r>
            <a:br>
              <a:rPr lang="en-US" sz="2400" dirty="0" smtClean="0"/>
            </a:br>
            <a:r>
              <a:rPr lang="en-US" sz="2400" dirty="0" smtClean="0"/>
              <a:t>programming language</a:t>
            </a:r>
            <a:br>
              <a:rPr lang="en-US" sz="2400" dirty="0" smtClean="0"/>
            </a:br>
            <a:r>
              <a:rPr lang="en-US" sz="2400" dirty="0" smtClean="0"/>
              <a:t>independent way of</a:t>
            </a:r>
            <a:br>
              <a:rPr lang="en-US" sz="2400" dirty="0" smtClean="0"/>
            </a:br>
            <a:r>
              <a:rPr lang="en-US" sz="2400" dirty="0" smtClean="0"/>
              <a:t>storing data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4499992" y="5517232"/>
            <a:ext cx="405636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Documentation, comments</a:t>
            </a:r>
            <a:br>
              <a:rPr lang="en-US" sz="2400" dirty="0" smtClean="0"/>
            </a:br>
            <a:r>
              <a:rPr lang="en-US" sz="2400" dirty="0" smtClean="0"/>
              <a:t>in data file itself, self contained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5569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4" grpId="0" uiExpand="1" animBg="1"/>
      <p:bldP spid="15" grpId="0" uiExpand="1" animBg="1"/>
    </p:bldLst>
  </p:timing>
</p:sld>
</file>

<file path=ppt/slides/slide3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Data stored in dataset as </a:t>
            </a:r>
            <a:r>
              <a:rPr lang="en-US" i="1" dirty="0" smtClean="0"/>
              <a:t>n</a:t>
            </a:r>
            <a:r>
              <a:rPr lang="en-US" dirty="0" smtClean="0"/>
              <a:t>-dimensional arrays</a:t>
            </a:r>
          </a:p>
          <a:p>
            <a:pPr lvl="1"/>
            <a:r>
              <a:rPr lang="en-US" dirty="0" err="1" smtClean="0"/>
              <a:t>Dataspace</a:t>
            </a:r>
            <a:r>
              <a:rPr lang="en-US" dirty="0" smtClean="0"/>
              <a:t> describes layout of data (</a:t>
            </a:r>
            <a:r>
              <a:rPr lang="en-US" dirty="0" err="1" smtClean="0"/>
              <a:t>rank,dimensions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Datatype</a:t>
            </a:r>
            <a:r>
              <a:rPr lang="en-US" dirty="0" smtClean="0"/>
              <a:t> describes single data element</a:t>
            </a:r>
          </a:p>
          <a:p>
            <a:pPr lvl="2"/>
            <a:r>
              <a:rPr lang="en-US" dirty="0" smtClean="0"/>
              <a:t>Atomic</a:t>
            </a:r>
          </a:p>
          <a:p>
            <a:pPr lvl="3"/>
            <a:r>
              <a:rPr lang="en-US" dirty="0" smtClean="0"/>
              <a:t>Integer, float</a:t>
            </a:r>
          </a:p>
          <a:p>
            <a:pPr lvl="3"/>
            <a:r>
              <a:rPr lang="en-US" dirty="0" smtClean="0"/>
              <a:t>String, time</a:t>
            </a:r>
          </a:p>
          <a:p>
            <a:pPr lvl="3"/>
            <a:r>
              <a:rPr lang="en-US" dirty="0" smtClean="0"/>
              <a:t>Opaque</a:t>
            </a:r>
          </a:p>
          <a:p>
            <a:pPr lvl="2"/>
            <a:r>
              <a:rPr lang="en-US" dirty="0" smtClean="0"/>
              <a:t>Composite</a:t>
            </a:r>
            <a:endParaRPr lang="en-US" dirty="0"/>
          </a:p>
          <a:p>
            <a:pPr lvl="3"/>
            <a:r>
              <a:rPr lang="en-US" dirty="0" smtClean="0"/>
              <a:t>Compound</a:t>
            </a:r>
          </a:p>
          <a:p>
            <a:pPr lvl="3"/>
            <a:r>
              <a:rPr lang="en-US" dirty="0" smtClean="0"/>
              <a:t>Enumeration</a:t>
            </a:r>
          </a:p>
          <a:p>
            <a:pPr lvl="3"/>
            <a:r>
              <a:rPr lang="en-US" dirty="0" smtClean="0"/>
              <a:t>Array</a:t>
            </a:r>
          </a:p>
          <a:p>
            <a:pPr lvl="3"/>
            <a:r>
              <a:rPr lang="en-US" dirty="0" smtClean="0"/>
              <a:t>Variable length</a:t>
            </a:r>
          </a:p>
          <a:p>
            <a:pPr lvl="1"/>
            <a:r>
              <a:rPr lang="en-US" dirty="0" smtClean="0"/>
              <a:t>Partial read/writes, </a:t>
            </a:r>
            <a:r>
              <a:rPr lang="en-US" dirty="0" err="1" smtClean="0"/>
              <a:t>hyperslab</a:t>
            </a:r>
            <a:r>
              <a:rPr lang="en-US" dirty="0" smtClean="0"/>
              <a:t> selection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23928" y="2996952"/>
            <a:ext cx="4897816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Data layout &amp; type description part of</a:t>
            </a:r>
            <a:br>
              <a:rPr lang="en-US" sz="2400" dirty="0" smtClean="0"/>
            </a:br>
            <a:r>
              <a:rPr lang="en-US" sz="2400" dirty="0" smtClean="0"/>
              <a:t> HDF5 file: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self-documenting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discovery!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075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4" grpId="0" animBg="1"/>
    </p:bldLst>
  </p:timing>
</p:sld>
</file>

<file path=ppt/slides/slide3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Filtering</a:t>
            </a:r>
          </a:p>
          <a:p>
            <a:pPr lvl="1"/>
            <a:r>
              <a:rPr lang="en-US" dirty="0" smtClean="0"/>
              <a:t>Compression</a:t>
            </a:r>
          </a:p>
          <a:p>
            <a:pPr lvl="1"/>
            <a:r>
              <a:rPr lang="en-US" dirty="0" smtClean="0"/>
              <a:t>Error detection</a:t>
            </a:r>
          </a:p>
          <a:p>
            <a:r>
              <a:rPr lang="en-US" dirty="0" smtClean="0"/>
              <a:t>Datasets can be extended</a:t>
            </a:r>
          </a:p>
          <a:p>
            <a:r>
              <a:rPr lang="en-US" dirty="0" smtClean="0"/>
              <a:t>Storage drivers</a:t>
            </a:r>
          </a:p>
          <a:p>
            <a:pPr lvl="1"/>
            <a:r>
              <a:rPr lang="en-US" dirty="0" smtClean="0"/>
              <a:t>Single file</a:t>
            </a:r>
          </a:p>
          <a:p>
            <a:pPr lvl="1"/>
            <a:r>
              <a:rPr lang="en-US" dirty="0" smtClean="0"/>
              <a:t>Multiple files</a:t>
            </a:r>
          </a:p>
          <a:p>
            <a:pPr lvl="1"/>
            <a:r>
              <a:rPr lang="en-US" dirty="0" smtClean="0"/>
              <a:t>Multiple files on parallel file system</a:t>
            </a:r>
          </a:p>
          <a:p>
            <a:pPr lvl="1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4809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 sequence of characters,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'temp'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: integer,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: floating point number,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-0.5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complex</a:t>
            </a:r>
            <a:r>
              <a:rPr lang="en-US" dirty="0" smtClean="0">
                <a:cs typeface="Courier New" pitchFamily="49" charset="0"/>
              </a:rPr>
              <a:t>: complex number,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1.3 + 4.8j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3269883"/>
            <a:ext cx="569899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[1, 2, 3]: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36760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how to use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</a:t>
            </a:r>
          </a:p>
          <a:p>
            <a:r>
              <a:rPr lang="en-US" dirty="0" smtClean="0"/>
              <a:t>Fortran 90</a:t>
            </a:r>
          </a:p>
          <a:p>
            <a:r>
              <a:rPr lang="en-US" dirty="0" smtClean="0"/>
              <a:t>Java</a:t>
            </a:r>
          </a:p>
          <a:p>
            <a:r>
              <a:rPr lang="en-US" dirty="0" smtClean="0"/>
              <a:t>Python</a:t>
            </a:r>
          </a:p>
          <a:p>
            <a:pPr lvl="1"/>
            <a:r>
              <a:rPr lang="en-US" b="1" dirty="0" err="1" smtClean="0">
                <a:solidFill>
                  <a:srgbClr val="FF0000"/>
                </a:solidFill>
              </a:rPr>
              <a:t>PyTables</a:t>
            </a:r>
            <a:r>
              <a:rPr lang="en-US" dirty="0" smtClean="0"/>
              <a:t>, h5py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51166" y="4725144"/>
            <a:ext cx="739324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HDF5 file can be read by program in any language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5714092"/>
            <a:ext cx="767062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 so easy in C/C++/Fortran, fairly trivial in Python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3996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modules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work with HDF5 files</a:t>
            </a:r>
          </a:p>
          <a:p>
            <a:pPr lvl="1"/>
            <a:r>
              <a:rPr lang="en-US" dirty="0" smtClean="0"/>
              <a:t>import tables</a:t>
            </a:r>
          </a:p>
          <a:p>
            <a:pPr lvl="1"/>
            <a:r>
              <a:rPr lang="en-US" dirty="0" smtClean="0"/>
              <a:t>if necessary (usually not, unless when </a:t>
            </a:r>
            <a:r>
              <a:rPr lang="en-US" smtClean="0"/>
              <a:t>using compounds), </a:t>
            </a:r>
            <a:r>
              <a:rPr lang="en-US" dirty="0" smtClean="0"/>
              <a:t>import specific functions, classes</a:t>
            </a:r>
          </a:p>
          <a:p>
            <a:pPr lvl="1"/>
            <a:r>
              <a:rPr lang="en-US" dirty="0" smtClean="0"/>
              <a:t>if necessary (almost certainly), import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070260" y="4172887"/>
            <a:ext cx="556113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tables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tables import Int32Col, Float64Col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574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&amp; close HDF5 file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Create new HDF5 file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/>
              <a:t> for write)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Open HDF5 file for modification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 smtClean="0"/>
              <a:t> for append)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Open HDF5 file for reading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dirty="0" smtClean="0"/>
              <a:t> for read)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Close file</a:t>
            </a:r>
          </a:p>
          <a:p>
            <a:endParaRPr lang="en-US" dirty="0"/>
          </a:p>
          <a:p>
            <a:r>
              <a:rPr lang="en-US" dirty="0" smtClean="0"/>
              <a:t>Preferred </a:t>
            </a:r>
            <a:r>
              <a:rPr lang="en-US" dirty="0"/>
              <a:t>a</a:t>
            </a:r>
            <a:r>
              <a:rPr lang="en-US" dirty="0" smtClean="0"/>
              <a:t>lternative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27712" y="1988840"/>
            <a:ext cx="804258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mode='w',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'simulation input and results')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3275692"/>
            <a:ext cx="65261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1985" y="4077072"/>
            <a:ext cx="65261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1985" y="4869160"/>
            <a:ext cx="211468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h5file.close()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4300" y="5733256"/>
            <a:ext cx="749115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'w', '…') as h5file: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336859" y="2025238"/>
            <a:ext cx="2171245" cy="942866"/>
            <a:chOff x="3180432" y="2025238"/>
            <a:chExt cx="2171245" cy="942866"/>
          </a:xfrm>
        </p:grpSpPr>
        <p:sp>
          <p:nvSpPr>
            <p:cNvPr id="9" name="TextBox 8"/>
            <p:cNvSpPr txBox="1"/>
            <p:nvPr/>
          </p:nvSpPr>
          <p:spPr>
            <a:xfrm>
              <a:off x="3180432" y="2598772"/>
              <a:ext cx="1061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file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27541" y="2025238"/>
              <a:ext cx="1224136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9" idx="3"/>
              <a:endCxn id="10" idx="2"/>
            </p:cNvCxnSpPr>
            <p:nvPr/>
          </p:nvCxnSpPr>
          <p:spPr>
            <a:xfrm flipV="1">
              <a:off x="4241941" y="2312005"/>
              <a:ext cx="497668" cy="47143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233887" y="2314095"/>
            <a:ext cx="4154537" cy="838675"/>
            <a:chOff x="-138845" y="1637175"/>
            <a:chExt cx="4154537" cy="838675"/>
          </a:xfrm>
        </p:grpSpPr>
        <p:sp>
          <p:nvSpPr>
            <p:cNvPr id="15" name="TextBox 14"/>
            <p:cNvSpPr txBox="1"/>
            <p:nvPr/>
          </p:nvSpPr>
          <p:spPr>
            <a:xfrm>
              <a:off x="3455923" y="2106518"/>
              <a:ext cx="5597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title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-138845" y="1637175"/>
              <a:ext cx="4116867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rgbClr val="0070C0"/>
                </a:solidFill>
              </a:endParaRPr>
            </a:p>
          </p:txBody>
        </p:sp>
        <p:cxnSp>
          <p:nvCxnSpPr>
            <p:cNvPr id="17" name="Straight Arrow Connector 16"/>
            <p:cNvCxnSpPr>
              <a:stCxn id="15" idx="1"/>
              <a:endCxn id="16" idx="2"/>
            </p:cNvCxnSpPr>
            <p:nvPr/>
          </p:nvCxnSpPr>
          <p:spPr>
            <a:xfrm flipH="1" flipV="1">
              <a:off x="1919589" y="1923942"/>
              <a:ext cx="1536334" cy="367242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3409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uiExpand="1" animBg="1"/>
      <p:bldP spid="7" grpId="0" uiExpand="1" animBg="1"/>
      <p:bldP spid="8" grpId="0" animBg="1"/>
    </p:bldLst>
  </p:timing>
</p:sld>
</file>

<file path=ppt/slides/slide3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group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Groups start in root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Creating a subgroup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44300" y="2276872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h5file.create_group(h5file.root, 'input',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'input data')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4300" y="4725144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h5file.create_group(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'fields',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'various fields')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44300" y="2959254"/>
            <a:ext cx="7960148" cy="972061"/>
            <a:chOff x="644300" y="2959254"/>
            <a:chExt cx="7960148" cy="972061"/>
          </a:xfrm>
        </p:grpSpPr>
        <p:sp>
          <p:nvSpPr>
            <p:cNvPr id="5" name="TextBox 4"/>
            <p:cNvSpPr txBox="1"/>
            <p:nvPr/>
          </p:nvSpPr>
          <p:spPr>
            <a:xfrm>
              <a:off x="644300" y="3284984"/>
              <a:ext cx="7960148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input_group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h5file.create_group('/', 'input',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 'input data')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 rot="5400000">
              <a:off x="4497112" y="292206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3568" y="5445224"/>
            <a:ext cx="7920880" cy="1008112"/>
            <a:chOff x="683568" y="5445224"/>
            <a:chExt cx="7920880" cy="1008112"/>
          </a:xfrm>
        </p:grpSpPr>
        <p:sp>
          <p:nvSpPr>
            <p:cNvPr id="7" name="TextBox 6"/>
            <p:cNvSpPr txBox="1"/>
            <p:nvPr/>
          </p:nvSpPr>
          <p:spPr>
            <a:xfrm>
              <a:off x="683568" y="5807005"/>
              <a:ext cx="7920880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field_group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h5file.create_group('/input', 'fields',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 'various fields')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rot="5400000">
              <a:off x="4497112" y="540803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398273" y="1556792"/>
            <a:ext cx="2694007" cy="1041980"/>
            <a:chOff x="4267010" y="1556792"/>
            <a:chExt cx="2694007" cy="1041980"/>
          </a:xfrm>
        </p:grpSpPr>
        <p:sp>
          <p:nvSpPr>
            <p:cNvPr id="13" name="TextBox 12"/>
            <p:cNvSpPr txBox="1"/>
            <p:nvPr/>
          </p:nvSpPr>
          <p:spPr>
            <a:xfrm>
              <a:off x="4267010" y="1556792"/>
              <a:ext cx="2694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group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220072" y="2312005"/>
              <a:ext cx="1512168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2"/>
              <a:endCxn id="14" idx="0"/>
            </p:cNvCxnSpPr>
            <p:nvPr/>
          </p:nvCxnSpPr>
          <p:spPr>
            <a:xfrm>
              <a:off x="5614014" y="1926124"/>
              <a:ext cx="362142" cy="3858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7132102" y="1563936"/>
            <a:ext cx="1544354" cy="1026726"/>
            <a:chOff x="4927351" y="1995984"/>
            <a:chExt cx="1544354" cy="1026726"/>
          </a:xfrm>
        </p:grpSpPr>
        <p:sp>
          <p:nvSpPr>
            <p:cNvPr id="22" name="TextBox 21"/>
            <p:cNvSpPr txBox="1"/>
            <p:nvPr/>
          </p:nvSpPr>
          <p:spPr>
            <a:xfrm>
              <a:off x="5151022" y="1995984"/>
              <a:ext cx="13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group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927351" y="2735943"/>
              <a:ext cx="953546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" name="Straight Arrow Connector 23"/>
            <p:cNvCxnSpPr>
              <a:stCxn id="22" idx="2"/>
              <a:endCxn id="23" idx="0"/>
            </p:cNvCxnSpPr>
            <p:nvPr/>
          </p:nvCxnSpPr>
          <p:spPr>
            <a:xfrm flipH="1">
              <a:off x="5404124" y="2365316"/>
              <a:ext cx="407240" cy="37062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5220072" y="2600092"/>
            <a:ext cx="3342648" cy="684892"/>
            <a:chOff x="2992193" y="2879740"/>
            <a:chExt cx="3342648" cy="684892"/>
          </a:xfrm>
        </p:grpSpPr>
        <p:sp>
          <p:nvSpPr>
            <p:cNvPr id="28" name="TextBox 27"/>
            <p:cNvSpPr txBox="1"/>
            <p:nvPr/>
          </p:nvSpPr>
          <p:spPr>
            <a:xfrm>
              <a:off x="5251724" y="3195300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992193" y="2879740"/>
              <a:ext cx="1647972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0" name="Straight Arrow Connector 29"/>
            <p:cNvCxnSpPr>
              <a:stCxn id="28" idx="1"/>
              <a:endCxn id="29" idx="3"/>
            </p:cNvCxnSpPr>
            <p:nvPr/>
          </p:nvCxnSpPr>
          <p:spPr>
            <a:xfrm flipH="1" flipV="1">
              <a:off x="4640165" y="3023124"/>
              <a:ext cx="611559" cy="35684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8822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3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/>
              <a:t> arrays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Add it to HDF5 file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693972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lambda x, y: x**2 +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2*x*y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X, Y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np.meshgrid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y_dim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(X, Y)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4665910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h5file.create_array(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'magnetic', field,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'static magnetic field')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032362" y="3861048"/>
            <a:ext cx="3627870" cy="1157011"/>
            <a:chOff x="2611539" y="1628800"/>
            <a:chExt cx="3627870" cy="1157011"/>
          </a:xfrm>
        </p:grpSpPr>
        <p:sp>
          <p:nvSpPr>
            <p:cNvPr id="7" name="TextBox 6"/>
            <p:cNvSpPr txBox="1"/>
            <p:nvPr/>
          </p:nvSpPr>
          <p:spPr>
            <a:xfrm>
              <a:off x="3619653" y="1628800"/>
              <a:ext cx="26197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array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3427896" y="1998132"/>
              <a:ext cx="1501635" cy="50091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860032" y="4139788"/>
            <a:ext cx="3024336" cy="878271"/>
            <a:chOff x="2336262" y="2339588"/>
            <a:chExt cx="3024336" cy="878271"/>
          </a:xfrm>
        </p:grpSpPr>
        <p:sp>
          <p:nvSpPr>
            <p:cNvPr id="11" name="TextBox 10"/>
            <p:cNvSpPr txBox="1"/>
            <p:nvPr/>
          </p:nvSpPr>
          <p:spPr>
            <a:xfrm>
              <a:off x="4114167" y="2339588"/>
              <a:ext cx="1246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array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36262" y="2931092"/>
              <a:ext cx="1368152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3" name="Straight Arrow Connector 12"/>
            <p:cNvCxnSpPr>
              <a:stCxn id="11" idx="1"/>
              <a:endCxn id="12" idx="0"/>
            </p:cNvCxnSpPr>
            <p:nvPr/>
          </p:nvCxnSpPr>
          <p:spPr>
            <a:xfrm flipH="1">
              <a:off x="3020338" y="2524254"/>
              <a:ext cx="1093829" cy="40683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3059830" y="5013176"/>
            <a:ext cx="3168354" cy="1120717"/>
            <a:chOff x="2992193" y="2879740"/>
            <a:chExt cx="3168354" cy="1120717"/>
          </a:xfrm>
        </p:grpSpPr>
        <p:sp>
          <p:nvSpPr>
            <p:cNvPr id="15" name="TextBox 14"/>
            <p:cNvSpPr txBox="1"/>
            <p:nvPr/>
          </p:nvSpPr>
          <p:spPr>
            <a:xfrm>
              <a:off x="3826062" y="3631125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992193" y="2879740"/>
              <a:ext cx="3168354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7" name="Straight Arrow Connector 16"/>
            <p:cNvCxnSpPr>
              <a:stCxn id="15" idx="0"/>
            </p:cNvCxnSpPr>
            <p:nvPr/>
          </p:nvCxnSpPr>
          <p:spPr>
            <a:xfrm flipV="1">
              <a:off x="4367621" y="3166507"/>
              <a:ext cx="257287" cy="46461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453240" y="4731291"/>
            <a:ext cx="1071088" cy="1287318"/>
            <a:chOff x="3704414" y="1421602"/>
            <a:chExt cx="1071088" cy="1287318"/>
          </a:xfrm>
        </p:grpSpPr>
        <p:sp>
          <p:nvSpPr>
            <p:cNvPr id="30" name="TextBox 29"/>
            <p:cNvSpPr txBox="1"/>
            <p:nvPr/>
          </p:nvSpPr>
          <p:spPr>
            <a:xfrm>
              <a:off x="4114167" y="2339588"/>
              <a:ext cx="661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array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704414" y="1421602"/>
              <a:ext cx="767231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2" name="Straight Arrow Connector 31"/>
            <p:cNvCxnSpPr>
              <a:stCxn id="30" idx="0"/>
              <a:endCxn id="31" idx="2"/>
            </p:cNvCxnSpPr>
            <p:nvPr/>
          </p:nvCxnSpPr>
          <p:spPr>
            <a:xfrm flipH="1" flipV="1">
              <a:off x="4088030" y="1708369"/>
              <a:ext cx="356805" cy="631219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319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3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2D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729" y="1556792"/>
            <a:ext cx="8229600" cy="4525963"/>
          </a:xfrm>
        </p:spPr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/>
              <a:t> array</a:t>
            </a:r>
          </a:p>
          <a:p>
            <a:endParaRPr lang="en-US" dirty="0"/>
          </a:p>
          <a:p>
            <a:r>
              <a:rPr lang="en-US" dirty="0" smtClean="0"/>
              <a:t>Add 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762901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positions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np.random.normal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(scale=10.0, size=(20, 2))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501008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h5file.create_array('/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'positions', positions,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'particle positions',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createparents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4356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3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a unit annotation to array</a:t>
            </a:r>
          </a:p>
          <a:p>
            <a:endParaRPr lang="en-US" dirty="0"/>
          </a:p>
          <a:p>
            <a:r>
              <a:rPr lang="en-US" dirty="0" smtClean="0"/>
              <a:t>Adding annotation to a group</a:t>
            </a:r>
          </a:p>
          <a:p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attrs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/>
              <a:t> behave mostly like Python dictionaries, to set, get, remove an annotation</a:t>
            </a:r>
          </a:p>
          <a:p>
            <a:pPr lvl="1"/>
            <a:r>
              <a:rPr lang="en-US" dirty="0" smtClean="0"/>
              <a:t>list of attributes: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234888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field_group.magnetic.attrs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['units']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342900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['warning'] = 'do not modify'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1600" y="6156012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('user')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348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7" grpId="0" animBg="1"/>
    </p:bldLst>
  </p:timing>
</p:sld>
</file>

<file path=ppt/slides/slide3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&amp;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class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Create table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83837"/>
            <a:ext cx="8594019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tables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Int32Col, Float64Col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Particle(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Int32Col()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mass 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  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5685055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initial_state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h5file.create_table(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'/', 'particles',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'initial state of particles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47351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Populate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new particles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94870"/>
            <a:ext cx="8594019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particle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h5file.root.particles.row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range(100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particle['mass']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particle.append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55752" y="4528755"/>
            <a:ext cx="6804980" cy="1287542"/>
            <a:chOff x="3704413" y="1421602"/>
            <a:chExt cx="6804980" cy="1287542"/>
          </a:xfrm>
        </p:grpSpPr>
        <p:sp>
          <p:nvSpPr>
            <p:cNvPr id="6" name="TextBox 5"/>
            <p:cNvSpPr txBox="1"/>
            <p:nvPr/>
          </p:nvSpPr>
          <p:spPr>
            <a:xfrm>
              <a:off x="4550774" y="2339812"/>
              <a:ext cx="5958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append particles one by one, unlimited (except by disk space)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704413" y="1421602"/>
              <a:ext cx="2348095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6" idx="0"/>
              <a:endCxn id="7" idx="2"/>
            </p:cNvCxnSpPr>
            <p:nvPr/>
          </p:nvCxnSpPr>
          <p:spPr>
            <a:xfrm flipH="1" flipV="1">
              <a:off x="4878461" y="1708369"/>
              <a:ext cx="2651623" cy="631443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2646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an array 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entire dataset, i.e., array</a:t>
            </a:r>
          </a:p>
          <a:p>
            <a:endParaRPr lang="en-US" dirty="0"/>
          </a:p>
          <a:p>
            <a:r>
              <a:rPr lang="en-US" dirty="0" smtClean="0"/>
              <a:t>Read slice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Read non-consecutive 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132856"/>
            <a:ext cx="8594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h5file.root.input.fields.magnetic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np.average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284984"/>
            <a:ext cx="859401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h5file.root.coords.positions[3:7, :]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973604" y="3324254"/>
            <a:ext cx="3414820" cy="1256874"/>
            <a:chOff x="3704414" y="1421602"/>
            <a:chExt cx="3414820" cy="1256874"/>
          </a:xfrm>
        </p:grpSpPr>
        <p:sp>
          <p:nvSpPr>
            <p:cNvPr id="7" name="TextBox 6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 smtClean="0">
                  <a:solidFill>
                    <a:srgbClr val="7030A0"/>
                  </a:solidFill>
                </a:rPr>
              </a:br>
              <a:r>
                <a:rPr lang="en-US" dirty="0" smtClean="0">
                  <a:solidFill>
                    <a:srgbClr val="7030A0"/>
                  </a:solidFill>
                </a:rPr>
                <a:t>of 4 particles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704414" y="1421602"/>
              <a:ext cx="1071088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4239958" y="1708369"/>
              <a:ext cx="1595046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251520" y="4725144"/>
            <a:ext cx="8594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indices = [2, 4, 6]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h5file.root.coords.positions[indices, :]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5004048" y="5052446"/>
            <a:ext cx="3414820" cy="1256874"/>
            <a:chOff x="3704414" y="1421602"/>
            <a:chExt cx="3414820" cy="1256874"/>
          </a:xfrm>
        </p:grpSpPr>
        <p:sp>
          <p:nvSpPr>
            <p:cNvPr id="13" name="TextBox 12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 smtClean="0">
                  <a:solidFill>
                    <a:srgbClr val="7030A0"/>
                  </a:solidFill>
                </a:rPr>
              </a:br>
              <a:r>
                <a:rPr lang="en-US" dirty="0" smtClean="0">
                  <a:solidFill>
                    <a:srgbClr val="7030A0"/>
                  </a:solidFill>
                </a:rPr>
                <a:t>of 3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rd</a:t>
              </a:r>
              <a:r>
                <a:rPr lang="en-US" dirty="0" smtClean="0">
                  <a:solidFill>
                    <a:srgbClr val="7030A0"/>
                  </a:solidFill>
                </a:rPr>
                <a:t>, 5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th</a:t>
              </a:r>
              <a:r>
                <a:rPr lang="en-US" dirty="0" smtClean="0">
                  <a:solidFill>
                    <a:srgbClr val="7030A0"/>
                  </a:solidFill>
                </a:rPr>
                <a:t>, and 7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th</a:t>
              </a:r>
              <a:r>
                <a:rPr lang="en-US" dirty="0" smtClean="0">
                  <a:solidFill>
                    <a:srgbClr val="7030A0"/>
                  </a:solidFill>
                </a:rPr>
                <a:t> particle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04414" y="1421602"/>
              <a:ext cx="1584176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4496502" y="1708369"/>
              <a:ext cx="1338502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595079" y="5858108"/>
            <a:ext cx="189680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Hyperslabs</a:t>
            </a:r>
            <a:r>
              <a:rPr lang="en-US" sz="2800" dirty="0" smtClean="0"/>
              <a:t>!</a:t>
            </a:r>
            <a:endParaRPr lang="nl-BE" sz="2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589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1" grpId="0" animBg="1"/>
      <p:bldP spid="1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Very useful data structure</a:t>
            </a:r>
          </a:p>
          <a:p>
            <a:r>
              <a:rPr lang="en-US" dirty="0" smtClean="0"/>
              <a:t>Elements can be of same, or different type</a:t>
            </a:r>
          </a:p>
          <a:p>
            <a:r>
              <a:rPr lang="en-US" dirty="0" smtClean="0"/>
              <a:t>Literal list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['alpha', 'beta', 'gamma', 'delta']</a:t>
            </a:r>
          </a:p>
          <a:p>
            <a:r>
              <a:rPr lang="en-US" dirty="0" smtClean="0"/>
              <a:t>Empty list: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list()</a:t>
            </a:r>
          </a:p>
          <a:p>
            <a:r>
              <a:rPr lang="en-US" dirty="0" smtClean="0"/>
              <a:t>List constructor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list(range(3)) </a:t>
            </a:r>
            <a:r>
              <a:rPr lang="en-US" dirty="0" smtClean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[0, 1, 2]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list(range(1, 4))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[1, 2, 3]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list(range(1, 8, 2))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[1, 3, 5, 7]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list(range(0, -9, -3))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[0, -3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-6]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275427" y="5961474"/>
            <a:ext cx="560082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 explicit list construction can often be avoided,</a:t>
            </a:r>
            <a:br>
              <a:rPr lang="en-US" sz="2000" dirty="0" smtClean="0"/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range(…)</a:t>
            </a:r>
            <a:r>
              <a:rPr lang="en-US" sz="2000" dirty="0" smtClean="0"/>
              <a:t> returns </a:t>
            </a:r>
            <a:r>
              <a:rPr lang="en-US" sz="2000" dirty="0" err="1" smtClean="0"/>
              <a:t>iterable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1043223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center of mass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348880"/>
            <a:ext cx="859401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x, y = 0.0, 0.0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mass = 0.0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particle in h5file.root.particles: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mass = particle['mass']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+= particle['mass']*particle['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particle['mass']*particle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x /= mass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y /= mass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997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command line utilities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h5dump</a:t>
            </a:r>
          </a:p>
          <a:p>
            <a:pPr lvl="1"/>
            <a:r>
              <a:rPr lang="en-US" dirty="0" smtClean="0"/>
              <a:t>Print a textual representation of HDF5 file</a:t>
            </a:r>
          </a:p>
          <a:p>
            <a:r>
              <a:rPr lang="en-US" dirty="0" smtClean="0"/>
              <a:t>h5ls</a:t>
            </a:r>
          </a:p>
          <a:p>
            <a:pPr lvl="1"/>
            <a:r>
              <a:rPr lang="en-US" dirty="0" smtClean="0"/>
              <a:t>Explore structure of HDF5 file</a:t>
            </a:r>
          </a:p>
          <a:p>
            <a:r>
              <a:rPr lang="en-US" dirty="0" smtClean="0"/>
              <a:t>h5copy</a:t>
            </a:r>
          </a:p>
          <a:p>
            <a:pPr lvl="1"/>
            <a:r>
              <a:rPr lang="en-US" dirty="0" smtClean="0"/>
              <a:t>Copy data set from one HDF5 file to another</a:t>
            </a:r>
          </a:p>
          <a:p>
            <a:r>
              <a:rPr lang="en-US" dirty="0" smtClean="0"/>
              <a:t>h5mkgrp</a:t>
            </a:r>
          </a:p>
          <a:p>
            <a:pPr lvl="1"/>
            <a:r>
              <a:rPr lang="en-US" dirty="0" smtClean="0"/>
              <a:t>Create a group in an HDF5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6136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github.com/gjbex/training-material/tree/master/Python/Pandas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412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Library for data science</a:t>
            </a:r>
          </a:p>
          <a:p>
            <a:pPr lvl="1"/>
            <a:r>
              <a:rPr lang="en-US" dirty="0" smtClean="0"/>
              <a:t>defines </a:t>
            </a:r>
            <a:r>
              <a:rPr lang="en-US" dirty="0" err="1" smtClean="0"/>
              <a:t>datastructures</a:t>
            </a:r>
            <a:endParaRPr lang="en-US" dirty="0" smtClean="0"/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  <a:r>
              <a:rPr lang="en-US" dirty="0" smtClean="0">
                <a:cs typeface="Courier New" panose="02070309020205020404" pitchFamily="49" charset="0"/>
              </a:rPr>
              <a:t> (1D)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 smtClean="0">
                <a:cs typeface="Courier New" panose="02070309020205020404" pitchFamily="49" charset="0"/>
              </a:rPr>
              <a:t> (2D)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Panel</a:t>
            </a:r>
            <a:r>
              <a:rPr lang="en-US" dirty="0" smtClean="0">
                <a:cs typeface="Courier New" panose="02070309020205020404" pitchFamily="49" charset="0"/>
              </a:rPr>
              <a:t> (3D)</a:t>
            </a:r>
          </a:p>
          <a:p>
            <a:pPr lvl="1"/>
            <a:r>
              <a:rPr lang="en-US" dirty="0" smtClean="0"/>
              <a:t>defines algorithms</a:t>
            </a:r>
          </a:p>
          <a:p>
            <a:pPr lvl="2"/>
            <a:r>
              <a:rPr lang="en-US" dirty="0" smtClean="0"/>
              <a:t>selection</a:t>
            </a:r>
          </a:p>
          <a:p>
            <a:pPr lvl="2"/>
            <a:r>
              <a:rPr lang="en-US" dirty="0" smtClean="0"/>
              <a:t>pivot tables</a:t>
            </a:r>
          </a:p>
          <a:p>
            <a:pPr lvl="1"/>
            <a:r>
              <a:rPr lang="en-US" dirty="0" smtClean="0"/>
              <a:t>defines utilities</a:t>
            </a:r>
          </a:p>
          <a:p>
            <a:pPr lvl="2"/>
            <a:r>
              <a:rPr lang="en-US" dirty="0" smtClean="0"/>
              <a:t>visualization,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scatter_matrix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Backed by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Nice to experiment with data, </a:t>
            </a:r>
            <a:r>
              <a:rPr lang="en-US" dirty="0" err="1" smtClean="0">
                <a:cs typeface="Courier New" panose="02070309020205020404" pitchFamily="49" charset="0"/>
              </a:rPr>
              <a:t>jupyter</a:t>
            </a:r>
            <a:r>
              <a:rPr lang="en-US" dirty="0" smtClean="0">
                <a:cs typeface="Courier New" panose="02070309020205020404" pitchFamily="49" charset="0"/>
              </a:rPr>
              <a:t> notebooks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847657" y="3645024"/>
            <a:ext cx="210871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R </a:t>
            </a:r>
            <a:r>
              <a:rPr lang="en-US" sz="2800" dirty="0" err="1" smtClean="0"/>
              <a:t>dataframes</a:t>
            </a:r>
            <a:endParaRPr lang="en-US" sz="2800" dirty="0" smtClean="0"/>
          </a:p>
          <a:p>
            <a:r>
              <a:rPr lang="en-US" sz="2800" dirty="0" smtClean="0"/>
              <a:t>for Python</a:t>
            </a:r>
            <a:endParaRPr lang="nl-BE" sz="2800" dirty="0"/>
          </a:p>
        </p:txBody>
      </p:sp>
      <p:grpSp>
        <p:nvGrpSpPr>
          <p:cNvPr id="6" name="Group 5"/>
          <p:cNvGrpSpPr/>
          <p:nvPr/>
        </p:nvGrpSpPr>
        <p:grpSpPr>
          <a:xfrm>
            <a:off x="4139952" y="2557353"/>
            <a:ext cx="4734825" cy="727631"/>
            <a:chOff x="588960" y="1198493"/>
            <a:chExt cx="4734825" cy="727631"/>
          </a:xfrm>
        </p:grpSpPr>
        <p:sp>
          <p:nvSpPr>
            <p:cNvPr id="7" name="TextBox 6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pandas as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pd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3489492" y="1198493"/>
              <a:ext cx="1834293" cy="542965"/>
              <a:chOff x="1592357" y="3862789"/>
              <a:chExt cx="1834293" cy="542965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10" name="Straight Arrow Connector 9"/>
              <p:cNvCxnSpPr>
                <a:stCxn id="9" idx="1"/>
                <a:endCxn id="7" idx="3"/>
              </p:cNvCxnSpPr>
              <p:nvPr/>
            </p:nvCxnSpPr>
            <p:spPr>
              <a:xfrm flipH="1">
                <a:off x="1592357" y="4047455"/>
                <a:ext cx="603379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20221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3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Microsoft Excel spreadsheet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344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61195"/>
            <a:ext cx="3848100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350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DataFrame</a:t>
            </a:r>
            <a:r>
              <a:rPr lang="en-US" dirty="0" smtClean="0"/>
              <a:t> from Excel file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Also tabular data,</a:t>
            </a:r>
            <a:br>
              <a:rPr lang="en-US" dirty="0" smtClean="0"/>
            </a:br>
            <a:r>
              <a:rPr lang="en-US" dirty="0" smtClean="0"/>
              <a:t>CSV, HDF5, SQL</a:t>
            </a:r>
            <a:br>
              <a:rPr lang="en-US" dirty="0" smtClean="0"/>
            </a:br>
            <a:r>
              <a:rPr lang="en-US" dirty="0" smtClean="0"/>
              <a:t>query, HTML page,…</a:t>
            </a:r>
            <a:endParaRPr lang="nl-BE" dirty="0"/>
          </a:p>
          <a:p>
            <a:r>
              <a:rPr lang="en-US" dirty="0" smtClean="0"/>
              <a:t>Show in 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345</a:t>
            </a:fld>
            <a:endParaRPr lang="nl-BE"/>
          </a:p>
        </p:txBody>
      </p:sp>
      <p:pic>
        <p:nvPicPr>
          <p:cNvPr id="3074" name="Picture 2" descr="C:\Users\lucg5005\Downloads\pandas_shots\read_exc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104603"/>
            <a:ext cx="4162425" cy="42767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84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lucg5005\Downloads\pandas_shots\pivot_tab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223" y="2687538"/>
            <a:ext cx="5915025" cy="33337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Patient data as columns, date as index:</a:t>
            </a:r>
            <a:br>
              <a:rPr lang="en-US" dirty="0" smtClean="0"/>
            </a:br>
            <a:r>
              <a:rPr lang="en-US" dirty="0" smtClean="0"/>
              <a:t>pivot table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74904" y="6453336"/>
            <a:ext cx="2133600" cy="365125"/>
          </a:xfrm>
        </p:spPr>
        <p:txBody>
          <a:bodyPr/>
          <a:lstStyle/>
          <a:p>
            <a:fld id="{5A209D72-2E9D-49B0-8977-41DCCC66C0BB}" type="slidenum">
              <a:rPr lang="nl-BE" smtClean="0"/>
              <a:t>346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4479086" y="4108430"/>
            <a:ext cx="4191078" cy="976754"/>
            <a:chOff x="2699792" y="1804174"/>
            <a:chExt cx="4191078" cy="976754"/>
          </a:xfrm>
        </p:grpSpPr>
        <p:sp>
          <p:nvSpPr>
            <p:cNvPr id="8" name="Oval 7"/>
            <p:cNvSpPr/>
            <p:nvPr/>
          </p:nvSpPr>
          <p:spPr>
            <a:xfrm>
              <a:off x="2699792" y="2564904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131841" y="1988840"/>
              <a:ext cx="2319404" cy="684076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451245" y="1804174"/>
              <a:ext cx="143962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missing 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4825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347</a:t>
            </a:fld>
            <a:endParaRPr lang="nl-BE"/>
          </a:p>
        </p:txBody>
      </p:sp>
      <p:pic>
        <p:nvPicPr>
          <p:cNvPr id="5122" name="Picture 2" descr="C:\Users\lucg5005\Downloads\pandas_shots\plot_all_temp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40" y="1397496"/>
            <a:ext cx="4410076" cy="28956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lucg5005\Downloads\pandas_shots\plot_miss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834" y="3861048"/>
            <a:ext cx="4400550" cy="28479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1922729" y="4859868"/>
            <a:ext cx="4528929" cy="588233"/>
            <a:chOff x="194661" y="4571836"/>
            <a:chExt cx="4528929" cy="588233"/>
          </a:xfrm>
        </p:grpSpPr>
        <p:sp>
          <p:nvSpPr>
            <p:cNvPr id="5" name="Oval 4"/>
            <p:cNvSpPr/>
            <p:nvPr/>
          </p:nvSpPr>
          <p:spPr>
            <a:xfrm>
              <a:off x="4291542" y="4944045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7" name="Straight Arrow Connector 6"/>
            <p:cNvCxnSpPr>
              <a:stCxn id="8" idx="3"/>
              <a:endCxn id="5" idx="2"/>
            </p:cNvCxnSpPr>
            <p:nvPr/>
          </p:nvCxnSpPr>
          <p:spPr>
            <a:xfrm>
              <a:off x="1634286" y="4756502"/>
              <a:ext cx="2657256" cy="295555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94661" y="4571836"/>
              <a:ext cx="143962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missing 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4956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lucg5005\Downloads\pandas_shots\interpolated_pl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278" y="2996952"/>
            <a:ext cx="5353050" cy="3048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data: </a:t>
            </a:r>
            <a:r>
              <a:rPr lang="en-US" dirty="0" err="1" smtClean="0"/>
              <a:t>NaNs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filled with 0, other value, or interpolated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348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75119" y="4149080"/>
            <a:ext cx="4528929" cy="646331"/>
            <a:chOff x="194661" y="4571836"/>
            <a:chExt cx="4528929" cy="646331"/>
          </a:xfrm>
        </p:grpSpPr>
        <p:sp>
          <p:nvSpPr>
            <p:cNvPr id="7" name="Oval 6"/>
            <p:cNvSpPr/>
            <p:nvPr/>
          </p:nvSpPr>
          <p:spPr>
            <a:xfrm>
              <a:off x="4291542" y="4944045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9" idx="3"/>
              <a:endCxn id="7" idx="2"/>
            </p:cNvCxnSpPr>
            <p:nvPr/>
          </p:nvCxnSpPr>
          <p:spPr>
            <a:xfrm>
              <a:off x="1538683" y="4895002"/>
              <a:ext cx="2752859" cy="157055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94661" y="4571836"/>
              <a:ext cx="1344022" cy="64633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interpolated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927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In-place changes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Changes produce new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good to experiment</a:t>
            </a:r>
          </a:p>
          <a:p>
            <a:pPr lvl="1"/>
            <a:r>
              <a:rPr lang="en-US" dirty="0" smtClean="0"/>
              <a:t>bad for performance/memory usage</a:t>
            </a:r>
          </a:p>
          <a:p>
            <a:r>
              <a:rPr lang="en-US" dirty="0" smtClean="0"/>
              <a:t>Use in place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349</a:t>
            </a:fld>
            <a:endParaRPr lang="nl-BE"/>
          </a:p>
        </p:txBody>
      </p:sp>
      <p:pic>
        <p:nvPicPr>
          <p:cNvPr id="7170" name="Picture 2" descr="C:\Users\lucg5005\Downloads\pandas_shots\interpola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244552"/>
            <a:ext cx="5486400" cy="33528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222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list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Example list: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= ['a', 'b']</a:t>
            </a:r>
            <a:endParaRPr lang="en-US" dirty="0" smtClean="0"/>
          </a:p>
          <a:p>
            <a:r>
              <a:rPr lang="en-US" dirty="0" smtClean="0"/>
              <a:t>Number of elements: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(l) == 2</a:t>
            </a:r>
          </a:p>
          <a:p>
            <a:r>
              <a:rPr lang="en-US" dirty="0" smtClean="0"/>
              <a:t>Append to a list: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l.append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('c')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'b', 'c']</a:t>
            </a:r>
          </a:p>
          <a:p>
            <a:r>
              <a:rPr lang="en-US" dirty="0" smtClean="0"/>
              <a:t>Remove last element: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'b']</a:t>
            </a:r>
          </a:p>
          <a:p>
            <a:r>
              <a:rPr lang="en-US" dirty="0" smtClean="0"/>
              <a:t>Insert element at position: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l.insert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'c')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'c', 'b']</a:t>
            </a:r>
          </a:p>
          <a:p>
            <a:r>
              <a:rPr lang="en-US" dirty="0" smtClean="0"/>
              <a:t>Remove element at: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'b']</a:t>
            </a:r>
          </a:p>
          <a:p>
            <a:r>
              <a:rPr lang="nl-BE" dirty="0" err="1" smtClean="0"/>
              <a:t>Extend</a:t>
            </a:r>
            <a:r>
              <a:rPr lang="nl-BE" dirty="0" smtClean="0"/>
              <a:t> a list:</a:t>
            </a:r>
            <a:br>
              <a:rPr lang="nl-BE" dirty="0" smtClean="0"/>
            </a:b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l.extend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(['c', 'd'])</a:t>
            </a:r>
            <a:r>
              <a:rPr lang="nl-BE" dirty="0" smtClean="0">
                <a:cs typeface="Courier New" pitchFamily="49" charset="0"/>
              </a:rPr>
              <a:t>,</a:t>
            </a:r>
            <a:br>
              <a:rPr lang="nl-BE" dirty="0" smtClean="0"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['a', 'b', 'c', 'd']</a:t>
            </a:r>
          </a:p>
          <a:p>
            <a:endParaRPr lang="nl-BE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2848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 &amp; adding columns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average temperature and add as column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350</a:t>
            </a:fld>
            <a:endParaRPr lang="nl-BE"/>
          </a:p>
        </p:txBody>
      </p:sp>
      <p:pic>
        <p:nvPicPr>
          <p:cNvPr id="8194" name="Picture 2" descr="C:\Users\lucg5005\Downloads\pandas_shots\add_colum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465" y="2852936"/>
            <a:ext cx="6465887" cy="30575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6660232" y="2134597"/>
            <a:ext cx="2088232" cy="1006371"/>
            <a:chOff x="6660232" y="2134597"/>
            <a:chExt cx="2088232" cy="1006371"/>
          </a:xfrm>
        </p:grpSpPr>
        <p:grpSp>
          <p:nvGrpSpPr>
            <p:cNvPr id="10" name="Group 9"/>
            <p:cNvGrpSpPr/>
            <p:nvPr/>
          </p:nvGrpSpPr>
          <p:grpSpPr>
            <a:xfrm>
              <a:off x="7200292" y="2134597"/>
              <a:ext cx="1548172" cy="718339"/>
              <a:chOff x="5126674" y="1733907"/>
              <a:chExt cx="1548172" cy="718339"/>
            </a:xfrm>
          </p:grpSpPr>
          <p:cxnSp>
            <p:nvCxnSpPr>
              <p:cNvPr id="12" name="Straight Arrow Connector 11"/>
              <p:cNvCxnSpPr>
                <a:stCxn id="13" idx="1"/>
                <a:endCxn id="5" idx="0"/>
              </p:cNvCxnSpPr>
              <p:nvPr/>
            </p:nvCxnSpPr>
            <p:spPr>
              <a:xfrm flipH="1">
                <a:off x="5126674" y="2057073"/>
                <a:ext cx="527956" cy="395173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5654630" y="1733907"/>
                <a:ext cx="1020216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compute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statistics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6660232" y="2852936"/>
              <a:ext cx="108012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427984" y="2132856"/>
            <a:ext cx="2070402" cy="1006371"/>
            <a:chOff x="6948264" y="2134597"/>
            <a:chExt cx="2070402" cy="1006371"/>
          </a:xfrm>
        </p:grpSpPr>
        <p:grpSp>
          <p:nvGrpSpPr>
            <p:cNvPr id="14" name="Group 13"/>
            <p:cNvGrpSpPr/>
            <p:nvPr/>
          </p:nvGrpSpPr>
          <p:grpSpPr>
            <a:xfrm>
              <a:off x="7056276" y="2134597"/>
              <a:ext cx="1962390" cy="718339"/>
              <a:chOff x="4982658" y="1733907"/>
              <a:chExt cx="1962390" cy="718339"/>
            </a:xfrm>
          </p:grpSpPr>
          <p:cxnSp>
            <p:nvCxnSpPr>
              <p:cNvPr id="17" name="Straight Arrow Connector 16"/>
              <p:cNvCxnSpPr>
                <a:stCxn id="18" idx="1"/>
                <a:endCxn id="16" idx="0"/>
              </p:cNvCxnSpPr>
              <p:nvPr/>
            </p:nvCxnSpPr>
            <p:spPr>
              <a:xfrm flipH="1">
                <a:off x="4982658" y="1918573"/>
                <a:ext cx="671972" cy="533673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5654630" y="1733907"/>
                <a:ext cx="1290418" cy="3693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add column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6948264" y="2852936"/>
              <a:ext cx="216024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958875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Cumulative sum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Dose is better expressed cumulatively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351</a:t>
            </a:fld>
            <a:endParaRPr lang="nl-BE"/>
          </a:p>
        </p:txBody>
      </p:sp>
      <p:pic>
        <p:nvPicPr>
          <p:cNvPr id="9218" name="Picture 2" descr="C:\Users\lucg5005\Downloads\pandas_shots\cum_su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320" y="2487513"/>
            <a:ext cx="7304088" cy="35337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7483493" y="1484784"/>
            <a:ext cx="1349083" cy="1440160"/>
            <a:chOff x="6907429" y="1700808"/>
            <a:chExt cx="1349083" cy="1440160"/>
          </a:xfrm>
        </p:grpSpPr>
        <p:grpSp>
          <p:nvGrpSpPr>
            <p:cNvPr id="7" name="Group 6"/>
            <p:cNvGrpSpPr/>
            <p:nvPr/>
          </p:nvGrpSpPr>
          <p:grpSpPr>
            <a:xfrm>
              <a:off x="7236296" y="1700808"/>
              <a:ext cx="1020216" cy="1152128"/>
              <a:chOff x="5162678" y="1300118"/>
              <a:chExt cx="1020216" cy="1152128"/>
            </a:xfrm>
          </p:grpSpPr>
          <p:cxnSp>
            <p:nvCxnSpPr>
              <p:cNvPr id="9" name="Straight Arrow Connector 8"/>
              <p:cNvCxnSpPr>
                <a:stCxn id="10" idx="2"/>
                <a:endCxn id="8" idx="0"/>
              </p:cNvCxnSpPr>
              <p:nvPr/>
            </p:nvCxnSpPr>
            <p:spPr>
              <a:xfrm flipH="1">
                <a:off x="5193851" y="1946449"/>
                <a:ext cx="478935" cy="505797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5162678" y="1300118"/>
                <a:ext cx="1020216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compute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sums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907429" y="2852936"/>
              <a:ext cx="72008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795463" y="2083088"/>
            <a:ext cx="2372921" cy="881679"/>
            <a:chOff x="6948264" y="2259289"/>
            <a:chExt cx="2372921" cy="881679"/>
          </a:xfrm>
        </p:grpSpPr>
        <p:grpSp>
          <p:nvGrpSpPr>
            <p:cNvPr id="12" name="Group 11"/>
            <p:cNvGrpSpPr/>
            <p:nvPr/>
          </p:nvGrpSpPr>
          <p:grpSpPr>
            <a:xfrm>
              <a:off x="7056276" y="2259289"/>
              <a:ext cx="2264909" cy="593647"/>
              <a:chOff x="4982658" y="1858599"/>
              <a:chExt cx="2264909" cy="593647"/>
            </a:xfrm>
          </p:grpSpPr>
          <p:cxnSp>
            <p:nvCxnSpPr>
              <p:cNvPr id="14" name="Straight Arrow Connector 13"/>
              <p:cNvCxnSpPr>
                <a:stCxn id="15" idx="1"/>
                <a:endCxn id="13" idx="0"/>
              </p:cNvCxnSpPr>
              <p:nvPr/>
            </p:nvCxnSpPr>
            <p:spPr>
              <a:xfrm flipH="1">
                <a:off x="4982658" y="2043265"/>
                <a:ext cx="671972" cy="408981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5654630" y="1858599"/>
                <a:ext cx="1592937" cy="3693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modify column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6948264" y="2852936"/>
              <a:ext cx="216024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2899934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pivot &amp; query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pivot_table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lang="en-US" dirty="0" smtClean="0"/>
              <a:t> are powerful!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352</a:t>
            </a:fld>
            <a:endParaRPr lang="nl-BE"/>
          </a:p>
        </p:txBody>
      </p:sp>
      <p:pic>
        <p:nvPicPr>
          <p:cNvPr id="6146" name="Picture 2" descr="C:\Users\lucg5005\Downloads\pandas_shots\pivot_aggfun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314178"/>
            <a:ext cx="6286500" cy="2266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lucg5005\Downloads\pandas_shots\quer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718590"/>
            <a:ext cx="6865938" cy="1504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19063" y="2998693"/>
            <a:ext cx="4757393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What is total dose versus maximum temperature</a:t>
            </a:r>
            <a:br>
              <a:rPr lang="en-US" dirty="0" smtClean="0"/>
            </a:br>
            <a:r>
              <a:rPr lang="en-US" dirty="0" smtClean="0"/>
              <a:t>for each patient?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4917670" y="5220105"/>
            <a:ext cx="375878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Which patients had temperature &gt; 39,</a:t>
            </a:r>
            <a:br>
              <a:rPr lang="en-US" dirty="0" smtClean="0"/>
            </a:br>
            <a:r>
              <a:rPr lang="en-US" dirty="0" smtClean="0"/>
              <a:t>and when?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42609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3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lucg5005\Downloads\pandas_shots\read_htm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81" y="1484784"/>
            <a:ext cx="6305551" cy="26289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HTML tables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353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5816189" y="982469"/>
            <a:ext cx="2579290" cy="791928"/>
            <a:chOff x="6855474" y="2328258"/>
            <a:chExt cx="2579290" cy="791928"/>
          </a:xfrm>
        </p:grpSpPr>
        <p:grpSp>
          <p:nvGrpSpPr>
            <p:cNvPr id="7" name="Group 6"/>
            <p:cNvGrpSpPr/>
            <p:nvPr/>
          </p:nvGrpSpPr>
          <p:grpSpPr>
            <a:xfrm>
              <a:off x="7575554" y="2328258"/>
              <a:ext cx="1859210" cy="647912"/>
              <a:chOff x="5501936" y="1927568"/>
              <a:chExt cx="1859210" cy="647912"/>
            </a:xfrm>
          </p:grpSpPr>
          <p:cxnSp>
            <p:nvCxnSpPr>
              <p:cNvPr id="9" name="Straight Arrow Connector 8"/>
              <p:cNvCxnSpPr>
                <a:stCxn id="10" idx="1"/>
                <a:endCxn id="8" idx="3"/>
              </p:cNvCxnSpPr>
              <p:nvPr/>
            </p:nvCxnSpPr>
            <p:spPr>
              <a:xfrm flipH="1">
                <a:off x="5501936" y="2250734"/>
                <a:ext cx="975955" cy="324746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6477891" y="1927568"/>
                <a:ext cx="883255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column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names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855474" y="2832154"/>
              <a:ext cx="72008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788023" y="1484784"/>
            <a:ext cx="3024337" cy="1224136"/>
            <a:chOff x="6410427" y="1896050"/>
            <a:chExt cx="3024337" cy="1224136"/>
          </a:xfrm>
        </p:grpSpPr>
        <p:grpSp>
          <p:nvGrpSpPr>
            <p:cNvPr id="14" name="Group 13"/>
            <p:cNvGrpSpPr/>
            <p:nvPr/>
          </p:nvGrpSpPr>
          <p:grpSpPr>
            <a:xfrm>
              <a:off x="6924510" y="2184082"/>
              <a:ext cx="2510254" cy="936104"/>
              <a:chOff x="4850892" y="1783392"/>
              <a:chExt cx="2510254" cy="936104"/>
            </a:xfrm>
          </p:grpSpPr>
          <p:cxnSp>
            <p:nvCxnSpPr>
              <p:cNvPr id="16" name="Straight Arrow Connector 15"/>
              <p:cNvCxnSpPr>
                <a:stCxn id="17" idx="1"/>
                <a:endCxn id="15" idx="2"/>
              </p:cNvCxnSpPr>
              <p:nvPr/>
            </p:nvCxnSpPr>
            <p:spPr>
              <a:xfrm flipH="1" flipV="1">
                <a:off x="4850892" y="1783392"/>
                <a:ext cx="1626999" cy="61293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6477891" y="2073165"/>
                <a:ext cx="883255" cy="64633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index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column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6410427" y="1896050"/>
              <a:ext cx="1028165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770492" y="4510861"/>
            <a:ext cx="454592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read_html</a:t>
            </a:r>
            <a:r>
              <a:rPr lang="en-US" dirty="0" smtClean="0"/>
              <a:t> produces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dirty="0" smtClean="0"/>
              <a:t>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one per HTML table on page</a:t>
            </a:r>
            <a:endParaRPr lang="nl-BE" dirty="0"/>
          </a:p>
        </p:txBody>
      </p:sp>
      <p:sp>
        <p:nvSpPr>
          <p:cNvPr id="20" name="TextBox 19"/>
          <p:cNvSpPr txBox="1"/>
          <p:nvPr/>
        </p:nvSpPr>
        <p:spPr>
          <a:xfrm>
            <a:off x="755576" y="5446965"/>
            <a:ext cx="346011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Column names are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/>
              <a:t> by default,</a:t>
            </a:r>
            <a:br>
              <a:rPr lang="en-US" dirty="0" smtClean="0"/>
            </a:br>
            <a:r>
              <a:rPr lang="en-US" dirty="0" smtClean="0"/>
              <a:t>converted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 for consistency</a:t>
            </a:r>
            <a:br>
              <a:rPr lang="en-US" dirty="0" smtClean="0"/>
            </a:br>
            <a:r>
              <a:rPr lang="en-US" dirty="0" smtClean="0"/>
              <a:t>with running example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56343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3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 matrix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354</a:t>
            </a:fld>
            <a:endParaRPr lang="nl-BE"/>
          </a:p>
        </p:txBody>
      </p:sp>
      <p:pic>
        <p:nvPicPr>
          <p:cNvPr id="4098" name="Picture 2" descr="C:\Users\lucg5005\Downloads\pandas_shots\scatter_matri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87" y="1433661"/>
            <a:ext cx="7656513" cy="50196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01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correlations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355</a:t>
            </a:fld>
            <a:endParaRPr lang="nl-BE"/>
          </a:p>
        </p:txBody>
      </p:sp>
      <p:pic>
        <p:nvPicPr>
          <p:cNvPr id="5122" name="Picture 2" descr="C:\Users\lucg5005\Downloads\pandas_shots\pearson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4"/>
            <a:ext cx="8389937" cy="4933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129657" y="3142709"/>
            <a:ext cx="390683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scipy.stats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259633" y="1180780"/>
            <a:ext cx="7338601" cy="923330"/>
            <a:chOff x="2298918" y="2312126"/>
            <a:chExt cx="7338601" cy="923330"/>
          </a:xfrm>
        </p:grpSpPr>
        <p:grpSp>
          <p:nvGrpSpPr>
            <p:cNvPr id="8" name="Group 7"/>
            <p:cNvGrpSpPr/>
            <p:nvPr/>
          </p:nvGrpSpPr>
          <p:grpSpPr>
            <a:xfrm>
              <a:off x="7267470" y="2312126"/>
              <a:ext cx="2370049" cy="923330"/>
              <a:chOff x="5193852" y="1911436"/>
              <a:chExt cx="2370049" cy="923330"/>
            </a:xfrm>
          </p:grpSpPr>
          <p:cxnSp>
            <p:nvCxnSpPr>
              <p:cNvPr id="10" name="Straight Arrow Connector 9"/>
              <p:cNvCxnSpPr>
                <a:stCxn id="11" idx="1"/>
                <a:endCxn id="9" idx="3"/>
              </p:cNvCxnSpPr>
              <p:nvPr/>
            </p:nvCxnSpPr>
            <p:spPr>
              <a:xfrm flipH="1">
                <a:off x="5193852" y="2373101"/>
                <a:ext cx="854891" cy="94367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6048743" y="1911436"/>
                <a:ext cx="1515158" cy="9233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Creating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err="1" smtClean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DataFrame</a:t>
                </a:r>
                <a:r>
                  <a:rPr lang="en-US" dirty="0" err="1" smtClean="0">
                    <a:solidFill>
                      <a:srgbClr val="FF0000"/>
                    </a:solidFill>
                  </a:rPr>
                  <a:t>s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/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by hand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9" name="Rectangle 8"/>
            <p:cNvSpPr/>
            <p:nvPr/>
          </p:nvSpPr>
          <p:spPr>
            <a:xfrm>
              <a:off x="2298918" y="2616130"/>
              <a:ext cx="4968552" cy="50405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182737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HoloViews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github.com/gjbex/training-material/tree/master/Python/HoloViews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520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Library for exploratory data visualization</a:t>
            </a:r>
          </a:p>
          <a:p>
            <a:pPr lvl="1"/>
            <a:r>
              <a:rPr lang="en-US" dirty="0" smtClean="0"/>
              <a:t>Easy to create overlays</a:t>
            </a:r>
          </a:p>
          <a:p>
            <a:pPr lvl="1"/>
            <a:r>
              <a:rPr lang="en-US" dirty="0" smtClean="0"/>
              <a:t>Parameter exploration</a:t>
            </a:r>
          </a:p>
          <a:p>
            <a:pPr lvl="2"/>
            <a:r>
              <a:rPr lang="en-US" dirty="0" err="1" smtClean="0"/>
              <a:t>GridSpace</a:t>
            </a:r>
            <a:endParaRPr lang="en-US" dirty="0" smtClean="0"/>
          </a:p>
          <a:p>
            <a:pPr lvl="2"/>
            <a:r>
              <a:rPr lang="en-US" dirty="0" err="1" smtClean="0"/>
              <a:t>HoloMap</a:t>
            </a:r>
            <a:endParaRPr lang="en-US" dirty="0" smtClean="0"/>
          </a:p>
          <a:p>
            <a:pPr lvl="1"/>
            <a:r>
              <a:rPr lang="en-US" dirty="0" smtClean="0"/>
              <a:t>Interfaces with </a:t>
            </a:r>
            <a:r>
              <a:rPr lang="en-US" dirty="0" err="1" smtClean="0"/>
              <a:t>numpy</a:t>
            </a:r>
            <a:r>
              <a:rPr lang="en-US" dirty="0" smtClean="0"/>
              <a:t>, pandas</a:t>
            </a:r>
          </a:p>
          <a:p>
            <a:r>
              <a:rPr lang="en-US" dirty="0">
                <a:cs typeface="Courier New" panose="02070309020205020404" pitchFamily="49" charset="0"/>
              </a:rPr>
              <a:t>Nice to experiment </a:t>
            </a:r>
            <a:r>
              <a:rPr lang="en-US" dirty="0" smtClean="0">
                <a:cs typeface="Courier New" panose="02070309020205020404" pitchFamily="49" charset="0"/>
              </a:rPr>
              <a:t>with/explore </a:t>
            </a:r>
            <a:r>
              <a:rPr lang="en-US" dirty="0">
                <a:cs typeface="Courier New" panose="02070309020205020404" pitchFamily="49" charset="0"/>
              </a:rPr>
              <a:t>data, </a:t>
            </a:r>
            <a:r>
              <a:rPr lang="en-US" dirty="0" err="1" smtClean="0">
                <a:cs typeface="Courier New" panose="02070309020205020404" pitchFamily="49" charset="0"/>
              </a:rPr>
              <a:t>jupyter</a:t>
            </a:r>
            <a:r>
              <a:rPr lang="en-US" dirty="0" smtClean="0">
                <a:cs typeface="Courier New" panose="02070309020205020404" pitchFamily="49" charset="0"/>
              </a:rPr>
              <a:t> notebooks</a:t>
            </a:r>
          </a:p>
          <a:p>
            <a:r>
              <a:rPr lang="en-US" i="1" dirty="0" smtClean="0">
                <a:solidFill>
                  <a:srgbClr val="C00000"/>
                </a:solidFill>
                <a:cs typeface="Courier New" panose="02070309020205020404" pitchFamily="49" charset="0"/>
              </a:rPr>
              <a:t>Very simple</a:t>
            </a:r>
            <a:r>
              <a:rPr lang="en-US" dirty="0" smtClean="0">
                <a:cs typeface="Courier New" panose="02070309020205020404" pitchFamily="49" charset="0"/>
              </a:rPr>
              <a:t> for complex things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357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3779912" y="2845385"/>
            <a:ext cx="5094865" cy="727631"/>
            <a:chOff x="228920" y="1198493"/>
            <a:chExt cx="5094865" cy="727631"/>
          </a:xfrm>
        </p:grpSpPr>
        <p:sp>
          <p:nvSpPr>
            <p:cNvPr id="6" name="TextBox 5"/>
            <p:cNvSpPr txBox="1"/>
            <p:nvPr/>
          </p:nvSpPr>
          <p:spPr>
            <a:xfrm>
              <a:off x="228920" y="1556792"/>
              <a:ext cx="326057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holoviews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as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hv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489492" y="1198493"/>
              <a:ext cx="1834293" cy="542965"/>
              <a:chOff x="1592357" y="3862789"/>
              <a:chExt cx="1834293" cy="5429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  <a:endCxn id="6" idx="3"/>
              </p:cNvCxnSpPr>
              <p:nvPr/>
            </p:nvCxnSpPr>
            <p:spPr>
              <a:xfrm flipH="1">
                <a:off x="1592357" y="4047455"/>
                <a:ext cx="603379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72262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Trivial example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Plotting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358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270770"/>
            <a:ext cx="3657600" cy="438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852153"/>
            <a:ext cx="6301705" cy="39612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2339752" y="3212976"/>
            <a:ext cx="1099981" cy="1355378"/>
            <a:chOff x="3976770" y="2613620"/>
            <a:chExt cx="1099981" cy="1355378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V="1">
              <a:off x="4526761" y="2613620"/>
              <a:ext cx="242097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976770" y="3045668"/>
              <a:ext cx="1099981" cy="92333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plot tuple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of </a:t>
              </a:r>
              <a:r>
                <a:rPr lang="en-US" i="1" dirty="0" smtClean="0">
                  <a:solidFill>
                    <a:srgbClr val="0070C0"/>
                  </a:solidFill>
                </a:rPr>
                <a:t>x</a:t>
              </a:r>
              <a:r>
                <a:rPr lang="en-US" dirty="0" smtClean="0">
                  <a:solidFill>
                    <a:srgbClr val="0070C0"/>
                  </a:solidFill>
                </a:rPr>
                <a:t> and </a:t>
              </a:r>
              <a:r>
                <a:rPr lang="en-US" i="1" dirty="0" smtClean="0">
                  <a:solidFill>
                    <a:srgbClr val="0070C0"/>
                  </a:solidFill>
                </a:rPr>
                <a:t>y</a:t>
              </a:r>
              <a:r>
                <a:rPr lang="en-US" dirty="0" smtClean="0">
                  <a:solidFill>
                    <a:srgbClr val="0070C0"/>
                  </a:solidFill>
                </a:rPr>
                <a:t/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values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4280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plots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data &amp; two plots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359</a:t>
            </a:fld>
            <a:endParaRPr lang="nl-B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399134"/>
            <a:ext cx="5467350" cy="2686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3779287" y="5013176"/>
            <a:ext cx="1268617" cy="1078379"/>
            <a:chOff x="3976770" y="2613620"/>
            <a:chExt cx="1268617" cy="1078379"/>
          </a:xfrm>
        </p:grpSpPr>
        <p:cxnSp>
          <p:nvCxnSpPr>
            <p:cNvPr id="9" name="Straight Arrow Connector 8"/>
            <p:cNvCxnSpPr>
              <a:stCxn id="10" idx="0"/>
            </p:cNvCxnSpPr>
            <p:nvPr/>
          </p:nvCxnSpPr>
          <p:spPr>
            <a:xfrm flipV="1">
              <a:off x="4611079" y="2613620"/>
              <a:ext cx="157779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976770" y="3045668"/>
              <a:ext cx="1268617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label plots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using </a:t>
              </a:r>
              <a:r>
                <a:rPr lang="en-US" dirty="0" err="1" smtClean="0">
                  <a:solidFill>
                    <a:srgbClr val="0070C0"/>
                  </a:solidFill>
                </a:rPr>
                <a:t>LaTeX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403648" y="5013176"/>
            <a:ext cx="1787733" cy="1078379"/>
            <a:chOff x="3976770" y="2613620"/>
            <a:chExt cx="1787733" cy="1078379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4768860" y="2613620"/>
              <a:ext cx="101777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976770" y="3045668"/>
              <a:ext cx="1787733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two plots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not yet displayed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1463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list elements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Example list: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 = ['a', 'b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'c']</a:t>
            </a:r>
          </a:p>
          <a:p>
            <a:r>
              <a:rPr lang="en-US" dirty="0" smtClean="0">
                <a:cs typeface="Courier New" pitchFamily="49" charset="0"/>
              </a:rPr>
              <a:t>Use first element: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a = l[0]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== 'a'</a:t>
            </a:r>
          </a:p>
          <a:p>
            <a:r>
              <a:rPr lang="en-US" dirty="0">
                <a:cs typeface="Courier New" pitchFamily="49" charset="0"/>
              </a:rPr>
              <a:t>Use second element: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l[1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== 'b'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Use last element: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l[-1]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== 'c'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One before last: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[-2]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Assignment: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l[2] = 'de'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['a',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'b', 'de']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811897" y="3399383"/>
            <a:ext cx="348018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list index is 0-based!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718150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 by side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360</a:t>
            </a:fld>
            <a:endParaRPr lang="nl-B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011114"/>
            <a:ext cx="8748464" cy="36501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251520" y="2247199"/>
            <a:ext cx="1350641" cy="2321155"/>
            <a:chOff x="6050388" y="2048533"/>
            <a:chExt cx="1350641" cy="2321155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2192549"/>
              <a:ext cx="1291622" cy="2177139"/>
              <a:chOff x="3976770" y="1791859"/>
              <a:chExt cx="1291622" cy="2177139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V="1">
                <a:off x="4517143" y="1791859"/>
                <a:ext cx="751249" cy="125380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1080745" cy="92333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combine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plots side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by side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7282991" y="2048533"/>
              <a:ext cx="118038" cy="14401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26138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Overlay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361</a:t>
            </a:fld>
            <a:endParaRPr lang="nl-BE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19238"/>
            <a:ext cx="8257805" cy="4358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802183" y="1764349"/>
            <a:ext cx="1350641" cy="2321155"/>
            <a:chOff x="6050388" y="2048533"/>
            <a:chExt cx="1350641" cy="2321155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2192549"/>
              <a:ext cx="1291622" cy="2177139"/>
              <a:chOff x="3976770" y="1791859"/>
              <a:chExt cx="1291622" cy="2177139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V="1">
                <a:off x="4551832" y="1791859"/>
                <a:ext cx="716560" cy="125380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1150123" cy="92333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combine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plots by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overlaying</a:t>
                </a: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7282991" y="2048533"/>
              <a:ext cx="118038" cy="14401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125401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 &amp; </a:t>
            </a:r>
            <a:r>
              <a:rPr lang="en-US" dirty="0" err="1" smtClean="0"/>
              <a:t>HoloViews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362</a:t>
            </a:fld>
            <a:endParaRPr lang="nl-BE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50" y="2112218"/>
            <a:ext cx="6210300" cy="4629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943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363</a:t>
            </a:fld>
            <a:endParaRPr lang="nl-BE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8760"/>
            <a:ext cx="7709465" cy="54726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802183" y="1476317"/>
            <a:ext cx="2169184" cy="2332188"/>
            <a:chOff x="6050388" y="1760501"/>
            <a:chExt cx="2169184" cy="2332188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1968058"/>
              <a:ext cx="2169184" cy="2124631"/>
              <a:chOff x="3976770" y="1567368"/>
              <a:chExt cx="2169184" cy="2124631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H="1" flipV="1">
                <a:off x="4677780" y="1567368"/>
                <a:ext cx="383582" cy="1478300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2169184" cy="64633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"bridge" between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pandas &amp;  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HoloViews</a:t>
                </a:r>
                <a:endParaRPr lang="en-US" dirty="0" smtClean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355354" y="1760501"/>
              <a:ext cx="792088" cy="20755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516187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overlays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364</a:t>
            </a:fld>
            <a:endParaRPr lang="nl-BE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9" y="1340768"/>
            <a:ext cx="7106369" cy="5394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814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distributions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365</a:t>
            </a:fld>
            <a:endParaRPr lang="nl-BE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294604"/>
            <a:ext cx="7139706" cy="53747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800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340768"/>
            <a:ext cx="8670963" cy="46805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GridSpace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366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860032" y="188640"/>
            <a:ext cx="3587705" cy="1368152"/>
            <a:chOff x="2092095" y="3045668"/>
            <a:chExt cx="3587705" cy="1368152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2092095" y="3368834"/>
              <a:ext cx="1884675" cy="1044986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976770" y="3045668"/>
              <a:ext cx="1703030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key pairs,</a:t>
              </a:r>
            </a:p>
            <a:p>
              <a:r>
                <a:rPr lang="en-US" dirty="0" smtClean="0">
                  <a:solidFill>
                    <a:srgbClr val="0070C0"/>
                  </a:solidFill>
                </a:rPr>
                <a:t>gene, agent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580112" y="980728"/>
            <a:ext cx="3017204" cy="936104"/>
            <a:chOff x="2659775" y="3045668"/>
            <a:chExt cx="3017204" cy="936104"/>
          </a:xfrm>
        </p:grpSpPr>
        <p:cxnSp>
          <p:nvCxnSpPr>
            <p:cNvPr id="14" name="Straight Arrow Connector 13"/>
            <p:cNvCxnSpPr>
              <a:stCxn id="15" idx="1"/>
            </p:cNvCxnSpPr>
            <p:nvPr/>
          </p:nvCxnSpPr>
          <p:spPr>
            <a:xfrm flipH="1">
              <a:off x="2659775" y="3368834"/>
              <a:ext cx="1316995" cy="61293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976770" y="3045668"/>
              <a:ext cx="170020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plots,</a:t>
              </a:r>
            </a:p>
            <a:p>
              <a:r>
                <a:rPr lang="en-US" dirty="0" smtClean="0">
                  <a:solidFill>
                    <a:srgbClr val="0070C0"/>
                  </a:solidFill>
                </a:rPr>
                <a:t>one per key pair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1868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268760"/>
            <a:ext cx="7019503" cy="50714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HoloMap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367</a:t>
            </a:fld>
            <a:endParaRPr lang="nl-BE"/>
          </a:p>
        </p:txBody>
      </p:sp>
      <p:sp>
        <p:nvSpPr>
          <p:cNvPr id="4" name="Oval 3"/>
          <p:cNvSpPr/>
          <p:nvPr/>
        </p:nvSpPr>
        <p:spPr>
          <a:xfrm>
            <a:off x="6516217" y="3535512"/>
            <a:ext cx="504056" cy="3135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Oval 5"/>
          <p:cNvSpPr/>
          <p:nvPr/>
        </p:nvSpPr>
        <p:spPr>
          <a:xfrm>
            <a:off x="3779913" y="6080726"/>
            <a:ext cx="504056" cy="3135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Oval 6"/>
          <p:cNvSpPr/>
          <p:nvPr/>
        </p:nvSpPr>
        <p:spPr>
          <a:xfrm>
            <a:off x="6504591" y="4120202"/>
            <a:ext cx="504056" cy="3135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Oval 7"/>
          <p:cNvSpPr/>
          <p:nvPr/>
        </p:nvSpPr>
        <p:spPr>
          <a:xfrm rot="16200000">
            <a:off x="1452394" y="3827447"/>
            <a:ext cx="504056" cy="3135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6372201" y="1990581"/>
            <a:ext cx="1999715" cy="1294403"/>
            <a:chOff x="3976770" y="3983513"/>
            <a:chExt cx="1999715" cy="1294403"/>
          </a:xfrm>
        </p:grpSpPr>
        <p:cxnSp>
          <p:nvCxnSpPr>
            <p:cNvPr id="10" name="Straight Arrow Connector 9"/>
            <p:cNvCxnSpPr>
              <a:stCxn id="11" idx="2"/>
            </p:cNvCxnSpPr>
            <p:nvPr/>
          </p:nvCxnSpPr>
          <p:spPr>
            <a:xfrm flipH="1">
              <a:off x="4639997" y="4629844"/>
              <a:ext cx="336631" cy="64807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976770" y="3983513"/>
              <a:ext cx="199971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select parameters</a:t>
              </a:r>
              <a:r>
                <a:rPr lang="nl-BE" dirty="0"/>
                <a:t/>
              </a:r>
              <a:br>
                <a:rPr lang="nl-BE" dirty="0"/>
              </a:br>
              <a:r>
                <a:rPr lang="nl-BE" dirty="0" err="1" smtClean="0"/>
                <a:t>to</a:t>
              </a:r>
              <a:r>
                <a:rPr lang="nl-BE" dirty="0" smtClean="0"/>
                <a:t> plot </a:t>
              </a:r>
              <a:r>
                <a:rPr lang="nl-BE" dirty="0" err="1" smtClean="0"/>
                <a:t>from</a:t>
              </a:r>
              <a:r>
                <a:rPr lang="nl-BE" dirty="0" smtClean="0"/>
                <a:t> </a:t>
              </a:r>
              <a:r>
                <a:rPr lang="nl-BE" dirty="0" err="1" smtClean="0"/>
                <a:t>menus</a:t>
              </a:r>
              <a:endParaRPr lang="en-US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2149609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688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pros</a:t>
            </a:r>
          </a:p>
          <a:p>
            <a:pPr lvl="1"/>
            <a:r>
              <a:rPr lang="en-US" dirty="0" smtClean="0"/>
              <a:t>Versatile &amp; expressive</a:t>
            </a:r>
          </a:p>
          <a:p>
            <a:pPr lvl="1"/>
            <a:r>
              <a:rPr lang="en-US" dirty="0" smtClean="0"/>
              <a:t>Easy to read</a:t>
            </a:r>
          </a:p>
          <a:p>
            <a:pPr lvl="1"/>
            <a:r>
              <a:rPr lang="en-US" dirty="0" smtClean="0"/>
              <a:t>Good &amp; extensive standard library</a:t>
            </a:r>
          </a:p>
          <a:p>
            <a:r>
              <a:rPr lang="en-US" dirty="0" smtClean="0"/>
              <a:t>Python cons</a:t>
            </a:r>
          </a:p>
          <a:p>
            <a:pPr lvl="1"/>
            <a:r>
              <a:rPr lang="en-US" dirty="0" smtClean="0"/>
              <a:t>Fairly slow</a:t>
            </a:r>
          </a:p>
          <a:p>
            <a:pPr lvl="1"/>
            <a:r>
              <a:rPr lang="en-US" dirty="0" smtClean="0"/>
              <a:t>Some weird idiosyncrasies</a:t>
            </a:r>
          </a:p>
          <a:p>
            <a:pPr lvl="1"/>
            <a:r>
              <a:rPr lang="en-US" dirty="0" smtClean="0"/>
              <a:t>Python 2 to 3: disruptive changes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06172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Slicin</a:t>
            </a:r>
            <a:r>
              <a:rPr lang="en-US" dirty="0"/>
              <a:t>g</a:t>
            </a:r>
            <a:r>
              <a:rPr lang="en-US" dirty="0" smtClean="0"/>
              <a:t> &amp; dicin</a:t>
            </a:r>
            <a:r>
              <a:rPr lang="en-US" dirty="0"/>
              <a:t>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Example list: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 = list(range(1, 6))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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[1, 2, 3, 4, 5]</a:t>
            </a:r>
          </a:p>
          <a:p>
            <a:r>
              <a:rPr lang="en-US" dirty="0" smtClean="0"/>
              <a:t>Creating </a:t>
            </a:r>
            <a:r>
              <a:rPr lang="en-US" dirty="0" err="1" smtClean="0"/>
              <a:t>sublists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l[2:4]</a:t>
            </a:r>
            <a:r>
              <a:rPr lang="en-US" dirty="0" smtClean="0"/>
              <a:t>,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l_sub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[3, 4]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l[:4]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[1, 2, 3, 4]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l[2:]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[3, 4, 5]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l[0:4:3]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[1, 4]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l[::2]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[1, 3, 5]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l[4:1:-1]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[5, 4, 3]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l[::-1]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l_r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</a:t>
            </a:r>
            <a:r>
              <a:rPr lang="en-US" dirty="0">
                <a:cs typeface="Courier New" panose="02070309020205020404" pitchFamily="49" charset="0"/>
                <a:sym typeface="Symbol"/>
              </a:rPr>
              <a:t>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[5, 4, 3, 2, 1]</a:t>
            </a:r>
          </a:p>
          <a:p>
            <a:r>
              <a:rPr lang="en-US" dirty="0" smtClean="0">
                <a:cs typeface="Courier New" panose="02070309020205020404" pitchFamily="49" charset="0"/>
                <a:sym typeface="Symbol"/>
              </a:rPr>
              <a:t>Assigning to slices: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l[::2] = ['a', 'b'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'c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'],</a:t>
            </a:r>
            <a:b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            l</a:t>
            </a:r>
            <a:r>
              <a:rPr lang="nl-BE" dirty="0" smtClean="0">
                <a:cs typeface="Courier New" panose="02070309020205020404" pitchFamily="49" charset="0"/>
                <a:sym typeface="Symbol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['a', 2, 'b', 4, 'c']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5560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Python environment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833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Installing &amp; upgrading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pip</a:t>
            </a:r>
          </a:p>
          <a:p>
            <a:pPr lvl="1"/>
            <a:r>
              <a:rPr lang="en-US" dirty="0" smtClean="0"/>
              <a:t>Install new package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Upgrade a package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Install a package only for yourself</a:t>
            </a:r>
          </a:p>
          <a:p>
            <a:pPr lvl="1"/>
            <a:endParaRPr lang="en-US" dirty="0"/>
          </a:p>
          <a:p>
            <a:r>
              <a:rPr lang="en-US" dirty="0" smtClean="0"/>
              <a:t>To check for upgrades,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yolk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523100" y="2708920"/>
            <a:ext cx="489641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47663" y="3779748"/>
            <a:ext cx="487184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-U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47664" y="4797152"/>
            <a:ext cx="4871847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--user  -U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47664" y="5877272"/>
            <a:ext cx="156324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yolk  -U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804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  <p:bldP spid="7" grpId="0" animBg="1"/>
      <p:bldP spid="8" grpId="0" animBg="1"/>
    </p:bldLst>
  </p:timing>
</p:sld>
</file>

<file path=ppt/slides/slide3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Conda</a:t>
            </a:r>
            <a:r>
              <a:rPr lang="en-US" dirty="0" smtClean="0"/>
              <a:t>: environment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Install </a:t>
            </a:r>
            <a:r>
              <a:rPr lang="en-US" dirty="0" err="1" smtClean="0"/>
              <a:t>miniconda</a:t>
            </a:r>
            <a:r>
              <a:rPr lang="en-US" dirty="0"/>
              <a:t> </a:t>
            </a:r>
            <a:r>
              <a:rPr lang="en-US" sz="2000" dirty="0"/>
              <a:t>(</a:t>
            </a:r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conda.pydata.org/miniconda.html</a:t>
            </a:r>
            <a:r>
              <a:rPr lang="en-US" sz="2000" dirty="0" smtClean="0"/>
              <a:t>)</a:t>
            </a:r>
          </a:p>
          <a:p>
            <a:r>
              <a:rPr lang="en-US" dirty="0" smtClean="0"/>
              <a:t>Create new environment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environment</a:t>
            </a:r>
          </a:p>
          <a:p>
            <a:endParaRPr lang="en-US" dirty="0"/>
          </a:p>
          <a:p>
            <a:r>
              <a:rPr lang="en-US" dirty="0" smtClean="0"/>
              <a:t>Deactivate environment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780928"/>
            <a:ext cx="5698996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create  -n science  python=3  \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matplotlib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02271" y="2123564"/>
            <a:ext cx="3806033" cy="976569"/>
            <a:chOff x="2611539" y="1809242"/>
            <a:chExt cx="3806033" cy="976569"/>
          </a:xfrm>
        </p:grpSpPr>
        <p:sp>
          <p:nvSpPr>
            <p:cNvPr id="8" name="TextBox 7"/>
            <p:cNvSpPr txBox="1"/>
            <p:nvPr/>
          </p:nvSpPr>
          <p:spPr>
            <a:xfrm>
              <a:off x="4440812" y="1809242"/>
              <a:ext cx="1976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environment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3427896" y="2178574"/>
              <a:ext cx="2001296" cy="32047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1957307" y="3104093"/>
            <a:ext cx="3262765" cy="910263"/>
            <a:chOff x="1957307" y="3104093"/>
            <a:chExt cx="3262765" cy="910263"/>
          </a:xfrm>
        </p:grpSpPr>
        <p:sp>
          <p:nvSpPr>
            <p:cNvPr id="12" name="TextBox 11"/>
            <p:cNvSpPr txBox="1"/>
            <p:nvPr/>
          </p:nvSpPr>
          <p:spPr>
            <a:xfrm>
              <a:off x="2823254" y="3645024"/>
              <a:ext cx="1892762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packages to install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57307" y="3104093"/>
              <a:ext cx="3262765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4" name="Straight Arrow Connector 13"/>
            <p:cNvCxnSpPr>
              <a:stCxn id="12" idx="0"/>
            </p:cNvCxnSpPr>
            <p:nvPr/>
          </p:nvCxnSpPr>
          <p:spPr>
            <a:xfrm flipH="1" flipV="1">
              <a:off x="3707904" y="3400638"/>
              <a:ext cx="61731" cy="24438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1187624" y="4509120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source  activate science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87624" y="5733256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source  deactivate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5148065" y="2806769"/>
            <a:ext cx="2451124" cy="1270303"/>
            <a:chOff x="1957308" y="3104093"/>
            <a:chExt cx="2451124" cy="1270303"/>
          </a:xfrm>
        </p:grpSpPr>
        <p:sp>
          <p:nvSpPr>
            <p:cNvPr id="34" name="TextBox 33"/>
            <p:cNvSpPr txBox="1"/>
            <p:nvPr/>
          </p:nvSpPr>
          <p:spPr>
            <a:xfrm>
              <a:off x="2823254" y="4005064"/>
              <a:ext cx="1585178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Python version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957308" y="3104093"/>
              <a:ext cx="1296144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4" idx="0"/>
              <a:endCxn id="35" idx="2"/>
            </p:cNvCxnSpPr>
            <p:nvPr/>
          </p:nvCxnSpPr>
          <p:spPr>
            <a:xfrm flipH="1" flipV="1">
              <a:off x="2605380" y="3390860"/>
              <a:ext cx="1010463" cy="61420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35026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31" grpId="0" animBg="1"/>
      <p:bldP spid="32" grpId="0" animBg="1"/>
    </p:bldLst>
  </p:timing>
</p:sld>
</file>

<file path=ppt/slides/slide3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installing &amp; updating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Install new package</a:t>
            </a:r>
            <a:endParaRPr lang="nl-BE" dirty="0"/>
          </a:p>
          <a:p>
            <a:endParaRPr lang="en-US" dirty="0" smtClean="0"/>
          </a:p>
          <a:p>
            <a:r>
              <a:rPr lang="en-US" dirty="0" smtClean="0"/>
              <a:t>Update package</a:t>
            </a:r>
          </a:p>
          <a:p>
            <a:endParaRPr lang="en-US" dirty="0"/>
          </a:p>
          <a:p>
            <a:r>
              <a:rPr lang="en-US" dirty="0" smtClean="0"/>
              <a:t>Update environment</a:t>
            </a:r>
          </a:p>
          <a:p>
            <a:endParaRPr lang="en-US" dirty="0"/>
          </a:p>
          <a:p>
            <a:r>
              <a:rPr lang="en-US" dirty="0" smtClean="0"/>
              <a:t>Uninstall package</a:t>
            </a:r>
          </a:p>
          <a:p>
            <a:endParaRPr lang="en-US" dirty="0"/>
          </a:p>
          <a:p>
            <a:r>
              <a:rPr lang="en-US" dirty="0" smtClean="0"/>
              <a:t>List all installed packages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060848"/>
            <a:ext cx="3906839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install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7623" y="2996952"/>
            <a:ext cx="390683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update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87624" y="3861048"/>
            <a:ext cx="390683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update  --all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81354" y="4797152"/>
            <a:ext cx="391310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remove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65643" y="5678500"/>
            <a:ext cx="391310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list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57698" y="2778408"/>
            <a:ext cx="2194832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will also install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err="1" smtClean="0"/>
              <a:t>dependencies</a:t>
            </a:r>
            <a:r>
              <a:rPr lang="nl-BE" dirty="0" smtClean="0"/>
              <a:t> </a:t>
            </a:r>
            <a:r>
              <a:rPr lang="nl-BE" dirty="0" err="1" smtClean="0"/>
              <a:t>locally</a:t>
            </a:r>
            <a:r>
              <a:rPr lang="nl-BE" dirty="0" smtClean="0"/>
              <a:t>,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including non-python</a:t>
            </a:r>
            <a:br>
              <a:rPr lang="en-US" dirty="0" smtClean="0"/>
            </a:br>
            <a:r>
              <a:rPr lang="en-US" dirty="0" smtClean="0"/>
              <a:t>libraries</a:t>
            </a:r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142435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multiple environments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Clone environment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List all environments</a:t>
            </a:r>
          </a:p>
          <a:p>
            <a:endParaRPr lang="en-US" dirty="0"/>
          </a:p>
          <a:p>
            <a:r>
              <a:rPr lang="en-US" dirty="0" smtClean="0"/>
              <a:t>Remove environment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374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187624" y="2350621"/>
            <a:ext cx="7353295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create  -n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data_science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--clone science  \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pandas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seaborn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63888" y="1700808"/>
            <a:ext cx="3806033" cy="976569"/>
            <a:chOff x="2611539" y="1809242"/>
            <a:chExt cx="3806033" cy="976569"/>
          </a:xfrm>
        </p:grpSpPr>
        <p:sp>
          <p:nvSpPr>
            <p:cNvPr id="8" name="TextBox 7"/>
            <p:cNvSpPr txBox="1"/>
            <p:nvPr/>
          </p:nvSpPr>
          <p:spPr>
            <a:xfrm>
              <a:off x="4440812" y="1809242"/>
              <a:ext cx="1976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environment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11539" y="2499044"/>
              <a:ext cx="2088232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3655655" y="2178574"/>
              <a:ext cx="1773537" cy="32047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331640" y="2662753"/>
            <a:ext cx="2889830" cy="919555"/>
            <a:chOff x="1331640" y="3104093"/>
            <a:chExt cx="2889830" cy="919555"/>
          </a:xfrm>
        </p:grpSpPr>
        <p:sp>
          <p:nvSpPr>
            <p:cNvPr id="13" name="TextBox 12"/>
            <p:cNvSpPr txBox="1"/>
            <p:nvPr/>
          </p:nvSpPr>
          <p:spPr>
            <a:xfrm>
              <a:off x="1331640" y="3654316"/>
              <a:ext cx="2889830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additional packages to install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57307" y="3104093"/>
              <a:ext cx="2182645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</p:cNvCxnSpPr>
            <p:nvPr/>
          </p:nvCxnSpPr>
          <p:spPr>
            <a:xfrm flipV="1">
              <a:off x="2776555" y="3390860"/>
              <a:ext cx="272074" cy="26345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937300" y="2374721"/>
            <a:ext cx="2748128" cy="1270303"/>
            <a:chOff x="1957308" y="3104093"/>
            <a:chExt cx="2748128" cy="1270303"/>
          </a:xfrm>
        </p:grpSpPr>
        <p:sp>
          <p:nvSpPr>
            <p:cNvPr id="20" name="TextBox 19"/>
            <p:cNvSpPr txBox="1"/>
            <p:nvPr/>
          </p:nvSpPr>
          <p:spPr>
            <a:xfrm>
              <a:off x="2823254" y="4005064"/>
              <a:ext cx="1882182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base environment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57308" y="3104093"/>
              <a:ext cx="2091084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2" name="Straight Arrow Connector 21"/>
            <p:cNvCxnSpPr>
              <a:stCxn id="20" idx="0"/>
              <a:endCxn id="21" idx="2"/>
            </p:cNvCxnSpPr>
            <p:nvPr/>
          </p:nvCxnSpPr>
          <p:spPr>
            <a:xfrm flipH="1" flipV="1">
              <a:off x="3002850" y="3390860"/>
              <a:ext cx="761495" cy="61420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1187624" y="4571836"/>
            <a:ext cx="266611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list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87624" y="5733256"/>
            <a:ext cx="473398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remove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data_science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2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24" grpId="0" animBg="1"/>
      <p:bldP spid="25" grpId="0" animBg="1"/>
    </p:bldLst>
  </p:timing>
</p:sld>
</file>

<file path=ppt/slides/slide3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sharing environments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Export environment description</a:t>
            </a:r>
          </a:p>
          <a:p>
            <a:pPr lvl="1"/>
            <a:r>
              <a:rPr lang="en-US" dirty="0" smtClean="0"/>
              <a:t>Export to YAML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Create new environment based on description, portable across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043608" y="2782669"/>
            <a:ext cx="666400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source activate  </a:t>
            </a:r>
            <a:r>
              <a:rPr lang="pt-BR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science</a:t>
            </a:r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conda env  export  </a:t>
            </a:r>
            <a:r>
              <a:rPr lang="pt-BR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science_environment.yml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3608" y="4859868"/>
            <a:ext cx="666400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conda env  create  -f </a:t>
            </a:r>
            <a:r>
              <a:rPr lang="pt-BR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science_environment.yml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941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3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caveats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 installs dependencies</a:t>
            </a:r>
          </a:p>
          <a:p>
            <a:pPr lvl="1"/>
            <a:r>
              <a:rPr lang="en-US" dirty="0" smtClean="0"/>
              <a:t>Easy &amp; fast</a:t>
            </a:r>
          </a:p>
          <a:p>
            <a:pPr lvl="1"/>
            <a:r>
              <a:rPr lang="en-US" dirty="0" smtClean="0"/>
              <a:t>System specific distribution: no compiles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ibrary dependencies,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zlib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mpich</a:t>
            </a:r>
            <a:r>
              <a:rPr lang="en-US" dirty="0" smtClean="0"/>
              <a:t>,…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Upgrading Python version: clone first!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07170" y="3933056"/>
            <a:ext cx="413683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Fine on your own machine,</a:t>
            </a:r>
          </a:p>
          <a:p>
            <a:r>
              <a:rPr lang="en-US" sz="2800" dirty="0" smtClean="0"/>
              <a:t>not so fine on HPC cluster!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148899" y="3949632"/>
            <a:ext cx="303301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 smtClean="0"/>
              <a:t>Performance!</a:t>
            </a:r>
            <a:endParaRPr lang="nl-BE" sz="4000" dirty="0"/>
          </a:p>
        </p:txBody>
      </p:sp>
    </p:spTree>
    <p:extLst>
      <p:ext uri="{BB962C8B-B14F-4D97-AF65-F5344CB8AC3E}">
        <p14:creationId xmlns:p14="http://schemas.microsoft.com/office/powerpoint/2010/main" val="442811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3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Migrating from 2.x to 3.x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885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in Python 3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exec</a:t>
            </a:r>
            <a:r>
              <a:rPr lang="en-US" dirty="0" smtClean="0"/>
              <a:t> are functions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return views, not lists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map()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filter()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zip()</a:t>
            </a:r>
            <a:r>
              <a:rPr lang="en-US" dirty="0" smtClean="0"/>
              <a:t> return iterators, not lists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no longer exists, just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1/2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0.5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1//2 == 0</a:t>
            </a:r>
          </a:p>
          <a:p>
            <a:r>
              <a:rPr lang="en-US" dirty="0" smtClean="0"/>
              <a:t>nonlocal makes scoping somewhat more sane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a, *rest = [1, 2, 3, 4] </a:t>
            </a:r>
            <a:r>
              <a:rPr lang="en-US" dirty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== 1, rest == [2, 3, 4]</a:t>
            </a:r>
          </a:p>
          <a:p>
            <a:r>
              <a:rPr lang="en-US" dirty="0" smtClean="0"/>
              <a:t>dictionary &amp; set comprehensions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super(…)</a:t>
            </a:r>
            <a:r>
              <a:rPr lang="en-US" dirty="0" smtClean="0"/>
              <a:t> is more sane</a:t>
            </a:r>
          </a:p>
          <a:p>
            <a:r>
              <a:rPr lang="en-US" dirty="0" smtClean="0"/>
              <a:t>strings: UTF-8, so can't be compared to or written as bytes directly (binary I/O)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378</a:t>
            </a:fld>
            <a:endParaRPr lang="nl-BE" dirty="0"/>
          </a:p>
        </p:txBody>
      </p:sp>
      <p:sp>
        <p:nvSpPr>
          <p:cNvPr id="5" name="Rectangle 4"/>
          <p:cNvSpPr/>
          <p:nvPr/>
        </p:nvSpPr>
        <p:spPr>
          <a:xfrm>
            <a:off x="827584" y="3068960"/>
            <a:ext cx="1800200" cy="504056"/>
          </a:xfrm>
          <a:prstGeom prst="rect">
            <a:avLst/>
          </a:prstGeom>
          <a:solidFill>
            <a:srgbClr val="FF0000">
              <a:alpha val="32157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Rectangle 5"/>
          <p:cNvSpPr/>
          <p:nvPr/>
        </p:nvSpPr>
        <p:spPr>
          <a:xfrm>
            <a:off x="827584" y="5229200"/>
            <a:ext cx="1872208" cy="504056"/>
          </a:xfrm>
          <a:prstGeom prst="rect">
            <a:avLst/>
          </a:prstGeom>
          <a:solidFill>
            <a:srgbClr val="FF0000">
              <a:alpha val="32157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8234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3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to help migration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Create (lots of) tests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doctest</a:t>
            </a:r>
            <a:r>
              <a:rPr lang="en-US" dirty="0" smtClean="0"/>
              <a:t>, or, better,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Prepare 2.x code: import from the future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__future__ import division,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print_function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future_buildins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map, filter, zip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2to3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Shows a diff in patch format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Can convert file in place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-n -w</a:t>
            </a:r>
            <a:r>
              <a:rPr lang="en-US" dirty="0" smtClean="0">
                <a:cs typeface="Courier New" panose="02070309020205020404" pitchFamily="49" charset="0"/>
              </a:rPr>
              <a:t> flags)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pylint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flake8</a:t>
            </a:r>
            <a:r>
              <a:rPr lang="en-US" dirty="0" smtClean="0">
                <a:cs typeface="Courier New" panose="02070309020205020404" pitchFamily="49" charset="0"/>
              </a:rPr>
              <a:t> for syntax/semantic checks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752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lists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Example list: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list(range(1, 6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dirty="0" smtClean="0"/>
          </a:p>
          <a:p>
            <a:r>
              <a:rPr lang="en-US" dirty="0" smtClean="0"/>
              <a:t>Straightforward iteration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e in data: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f(e)</a:t>
            </a:r>
          </a:p>
          <a:p>
            <a:r>
              <a:rPr lang="en-US" dirty="0" smtClean="0"/>
              <a:t>Need index?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(data)):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g(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data[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en-US" dirty="0" smtClean="0"/>
              <a:t>Better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e in enumerate(data):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g(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e)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740352" y="2420888"/>
            <a:ext cx="5645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5400" b="1" i="1" dirty="0" smtClean="0">
                <a:solidFill>
                  <a:srgbClr val="00B050"/>
                </a:solidFill>
                <a:sym typeface="Symbol"/>
              </a:rPr>
              <a:t></a:t>
            </a:r>
            <a:endParaRPr lang="nl-BE" sz="5400" b="1" i="1" dirty="0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40352" y="4809926"/>
            <a:ext cx="5645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5400" b="1" i="1" dirty="0" smtClean="0">
                <a:solidFill>
                  <a:srgbClr val="00B050"/>
                </a:solidFill>
                <a:sym typeface="Symbol"/>
              </a:rPr>
              <a:t></a:t>
            </a:r>
            <a:endParaRPr lang="nl-BE" sz="5400" b="1" i="1" dirty="0">
              <a:solidFill>
                <a:srgbClr val="00B050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7884368" y="3717032"/>
            <a:ext cx="648072" cy="504056"/>
            <a:chOff x="179512" y="548680"/>
            <a:chExt cx="648072" cy="504056"/>
          </a:xfrm>
        </p:grpSpPr>
        <p:cxnSp>
          <p:nvCxnSpPr>
            <p:cNvPr id="8" name="Straight Connector 7"/>
            <p:cNvCxnSpPr/>
            <p:nvPr/>
          </p:nvCxnSpPr>
          <p:spPr>
            <a:xfrm flipV="1">
              <a:off x="179512" y="548680"/>
              <a:ext cx="648072" cy="504056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 flipV="1">
              <a:off x="186943" y="548680"/>
              <a:ext cx="496625" cy="504056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10520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</p:bldLst>
  </p:timing>
</p:sld>
</file>

<file path=ppt/slides/slide3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Division of integers return float:</a:t>
            </a:r>
          </a:p>
          <a:p>
            <a:pPr lvl="1"/>
            <a:r>
              <a:rPr lang="en-US" dirty="0" smtClean="0"/>
              <a:t>Python 2.x: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3/4</a:t>
            </a:r>
          </a:p>
          <a:p>
            <a:pPr lvl="1"/>
            <a:r>
              <a:rPr lang="en-US" dirty="0" smtClean="0"/>
              <a:t>Python 3.x: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3//4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Universal newlines mode for text file reading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2.x: line ending not translated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3.x: line endings translation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Binary I/O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2.x: strings and bytes mix easily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3.x: strings are UTF-8, so can't be compared or concatenated to binary reads (bytes)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828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sort</a:t>
            </a:r>
          </a:p>
          <a:p>
            <a:pPr lvl="1"/>
            <a:r>
              <a:rPr lang="en-US" dirty="0" smtClean="0"/>
              <a:t>Python 2: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dirty="0" smtClean="0"/>
              <a:t> keyword</a:t>
            </a:r>
          </a:p>
          <a:p>
            <a:pPr lvl="1"/>
            <a:r>
              <a:rPr lang="en-US" dirty="0" smtClean="0"/>
              <a:t>Python 3: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dirty="0" smtClean="0"/>
              <a:t> keyword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860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for both 2.x and 3.x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future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module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six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51520" y="2204864"/>
            <a:ext cx="8594019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future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__ import 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absolute_import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division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print_function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unicode_literals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(bytes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int, list, object, range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ascii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input, next,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open,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round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super, filter, map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zip)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60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Anaconda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675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Continuum Analytics Anaconda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Spyder</a:t>
            </a:r>
            <a:r>
              <a:rPr lang="en-US" dirty="0" smtClean="0"/>
              <a:t> development environment</a:t>
            </a:r>
          </a:p>
          <a:p>
            <a:pPr lvl="1"/>
            <a:r>
              <a:rPr lang="en-US" dirty="0" smtClean="0"/>
              <a:t>Editor: write scripts/modules</a:t>
            </a:r>
          </a:p>
          <a:p>
            <a:pPr lvl="1"/>
            <a:r>
              <a:rPr lang="en-US" dirty="0" smtClean="0"/>
              <a:t>Console, i.e., </a:t>
            </a:r>
            <a:r>
              <a:rPr lang="en-US" dirty="0" err="1" smtClean="0"/>
              <a:t>iPython</a:t>
            </a:r>
            <a:r>
              <a:rPr lang="en-US" dirty="0" smtClean="0"/>
              <a:t> interpreter: execute code snippets, run </a:t>
            </a:r>
            <a:r>
              <a:rPr lang="en-US" dirty="0" err="1" smtClean="0"/>
              <a:t>scipts</a:t>
            </a:r>
            <a:endParaRPr lang="en-US" dirty="0" smtClean="0"/>
          </a:p>
          <a:p>
            <a:pPr lvl="1"/>
            <a:r>
              <a:rPr lang="en-US" dirty="0" smtClean="0"/>
              <a:t>Object inspector: from editor/console</a:t>
            </a:r>
          </a:p>
          <a:p>
            <a:r>
              <a:rPr lang="en-US" dirty="0" smtClean="0"/>
              <a:t>Standalone </a:t>
            </a:r>
            <a:r>
              <a:rPr lang="en-US" dirty="0" err="1" smtClean="0"/>
              <a:t>iPython</a:t>
            </a:r>
            <a:r>
              <a:rPr lang="en-US" dirty="0" smtClean="0"/>
              <a:t> console</a:t>
            </a:r>
          </a:p>
          <a:p>
            <a:r>
              <a:rPr lang="en-US" dirty="0" err="1" smtClean="0"/>
              <a:t>Jupyter</a:t>
            </a:r>
            <a:endParaRPr lang="en-US" dirty="0" smtClean="0"/>
          </a:p>
          <a:p>
            <a:pPr lvl="1"/>
            <a:r>
              <a:rPr lang="en-US" dirty="0" err="1" smtClean="0"/>
              <a:t>Qt</a:t>
            </a:r>
            <a:r>
              <a:rPr lang="en-US" dirty="0" smtClean="0"/>
              <a:t> console</a:t>
            </a:r>
          </a:p>
          <a:p>
            <a:pPr lvl="1"/>
            <a:r>
              <a:rPr lang="en-US" dirty="0" smtClean="0"/>
              <a:t>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211960" y="5199583"/>
            <a:ext cx="394505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License: free for academic use</a:t>
            </a:r>
            <a:endParaRPr lang="nl-BE" sz="2400" dirty="0"/>
          </a:p>
        </p:txBody>
      </p:sp>
      <p:pic>
        <p:nvPicPr>
          <p:cNvPr id="7170" name="Picture 2" descr="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066575"/>
            <a:ext cx="1524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6696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385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26349"/>
            <a:ext cx="8572797" cy="522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123728" y="3609009"/>
            <a:ext cx="939873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editor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246124" y="5487615"/>
            <a:ext cx="114230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console</a:t>
            </a:r>
            <a:endParaRPr lang="nl-BE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247678" y="3356992"/>
            <a:ext cx="2204642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inspector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4168650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3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work cycle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Repeat until done</a:t>
            </a:r>
          </a:p>
          <a:p>
            <a:pPr lvl="1"/>
            <a:r>
              <a:rPr lang="en-US" dirty="0" smtClean="0"/>
              <a:t>Edit code</a:t>
            </a:r>
            <a:endParaRPr lang="nl-BE" dirty="0" smtClean="0"/>
          </a:p>
          <a:p>
            <a:pPr lvl="1"/>
            <a:r>
              <a:rPr lang="en-US" dirty="0" smtClean="0"/>
              <a:t>Safe file</a:t>
            </a:r>
          </a:p>
          <a:p>
            <a:pPr lvl="1"/>
            <a:r>
              <a:rPr lang="en-US" dirty="0" smtClean="0"/>
              <a:t>Run file</a:t>
            </a:r>
          </a:p>
          <a:p>
            <a:pPr lvl="1"/>
            <a:r>
              <a:rPr lang="en-US" dirty="0" smtClean="0"/>
              <a:t>Check results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386</a:t>
            </a:fld>
            <a:endParaRPr lang="nl-B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412776"/>
            <a:ext cx="3419475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66"/>
          <a:stretch/>
        </p:blipFill>
        <p:spPr bwMode="auto">
          <a:xfrm>
            <a:off x="1763688" y="4208365"/>
            <a:ext cx="6915150" cy="2605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Group 19"/>
          <p:cNvGrpSpPr/>
          <p:nvPr/>
        </p:nvGrpSpPr>
        <p:grpSpPr>
          <a:xfrm>
            <a:off x="2807804" y="2470464"/>
            <a:ext cx="3348372" cy="1534600"/>
            <a:chOff x="2807804" y="2470464"/>
            <a:chExt cx="3348372" cy="1534600"/>
          </a:xfrm>
        </p:grpSpPr>
        <p:cxnSp>
          <p:nvCxnSpPr>
            <p:cNvPr id="7" name="Straight Arrow Connector 6"/>
            <p:cNvCxnSpPr>
              <a:endCxn id="18" idx="0"/>
            </p:cNvCxnSpPr>
            <p:nvPr/>
          </p:nvCxnSpPr>
          <p:spPr>
            <a:xfrm>
              <a:off x="2807804" y="2470464"/>
              <a:ext cx="2448272" cy="1102552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4355976" y="3573016"/>
              <a:ext cx="1800200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627784" y="1818482"/>
            <a:ext cx="2453564" cy="1178470"/>
            <a:chOff x="2627784" y="1818482"/>
            <a:chExt cx="2453564" cy="1178470"/>
          </a:xfrm>
        </p:grpSpPr>
        <p:cxnSp>
          <p:nvCxnSpPr>
            <p:cNvPr id="9" name="Straight Arrow Connector 8"/>
            <p:cNvCxnSpPr>
              <a:endCxn id="21" idx="2"/>
            </p:cNvCxnSpPr>
            <p:nvPr/>
          </p:nvCxnSpPr>
          <p:spPr>
            <a:xfrm flipV="1">
              <a:off x="2627784" y="1998502"/>
              <a:ext cx="2237540" cy="998450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>
            <a:xfrm>
              <a:off x="4865324" y="1818482"/>
              <a:ext cx="216024" cy="360040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627784" y="1769307"/>
            <a:ext cx="3029628" cy="1731701"/>
            <a:chOff x="2051720" y="1818482"/>
            <a:chExt cx="3029628" cy="1731701"/>
          </a:xfrm>
        </p:grpSpPr>
        <p:cxnSp>
          <p:nvCxnSpPr>
            <p:cNvPr id="28" name="Straight Arrow Connector 27"/>
            <p:cNvCxnSpPr>
              <a:endCxn id="29" idx="2"/>
            </p:cNvCxnSpPr>
            <p:nvPr/>
          </p:nvCxnSpPr>
          <p:spPr>
            <a:xfrm flipV="1">
              <a:off x="2051720" y="1998502"/>
              <a:ext cx="2813604" cy="1551681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4865324" y="1818482"/>
              <a:ext cx="216024" cy="3600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763688" y="4005064"/>
            <a:ext cx="1656184" cy="2520280"/>
            <a:chOff x="1763688" y="4005064"/>
            <a:chExt cx="1656184" cy="2520280"/>
          </a:xfrm>
        </p:grpSpPr>
        <p:cxnSp>
          <p:nvCxnSpPr>
            <p:cNvPr id="17" name="Straight Arrow Connector 16"/>
            <p:cNvCxnSpPr>
              <a:endCxn id="26" idx="0"/>
            </p:cNvCxnSpPr>
            <p:nvPr/>
          </p:nvCxnSpPr>
          <p:spPr>
            <a:xfrm flipH="1">
              <a:off x="2231740" y="4005064"/>
              <a:ext cx="1188132" cy="223224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1763688" y="6237312"/>
              <a:ext cx="936104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040152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</p:bldLst>
  </p:timing>
</p:sld>
</file>

<file path=ppt/slides/slide3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object inspector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Executing code snippets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Variable values in inspector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387</a:t>
            </a:fld>
            <a:endParaRPr lang="nl-B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701" y="2348880"/>
            <a:ext cx="3124200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492" y="4653136"/>
            <a:ext cx="4838700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Group 11"/>
          <p:cNvGrpSpPr/>
          <p:nvPr/>
        </p:nvGrpSpPr>
        <p:grpSpPr>
          <a:xfrm>
            <a:off x="1465265" y="2924944"/>
            <a:ext cx="750524" cy="2386655"/>
            <a:chOff x="1465265" y="2924944"/>
            <a:chExt cx="750524" cy="2386655"/>
          </a:xfrm>
        </p:grpSpPr>
        <p:sp>
          <p:nvSpPr>
            <p:cNvPr id="5" name="Oval 4"/>
            <p:cNvSpPr/>
            <p:nvPr/>
          </p:nvSpPr>
          <p:spPr>
            <a:xfrm>
              <a:off x="1999765" y="2924944"/>
              <a:ext cx="216024" cy="209748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Oval 7"/>
            <p:cNvSpPr/>
            <p:nvPr/>
          </p:nvSpPr>
          <p:spPr>
            <a:xfrm>
              <a:off x="1465265" y="5101851"/>
              <a:ext cx="216024" cy="209748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7" name="Elbow Connector 6"/>
            <p:cNvCxnSpPr>
              <a:stCxn id="5" idx="2"/>
              <a:endCxn id="8" idx="2"/>
            </p:cNvCxnSpPr>
            <p:nvPr/>
          </p:nvCxnSpPr>
          <p:spPr>
            <a:xfrm rot="10800000" flipV="1">
              <a:off x="1465265" y="3029817"/>
              <a:ext cx="534500" cy="2176907"/>
            </a:xfrm>
            <a:prstGeom prst="bentConnector3">
              <a:avLst>
                <a:gd name="adj1" fmla="val 311900"/>
              </a:avLst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475656" y="3182532"/>
            <a:ext cx="781697" cy="2397046"/>
            <a:chOff x="1434092" y="2924944"/>
            <a:chExt cx="781697" cy="2397046"/>
          </a:xfrm>
        </p:grpSpPr>
        <p:sp>
          <p:nvSpPr>
            <p:cNvPr id="16" name="Oval 15"/>
            <p:cNvSpPr/>
            <p:nvPr/>
          </p:nvSpPr>
          <p:spPr>
            <a:xfrm>
              <a:off x="1999765" y="2924944"/>
              <a:ext cx="216024" cy="20974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Oval 16"/>
            <p:cNvSpPr/>
            <p:nvPr/>
          </p:nvSpPr>
          <p:spPr>
            <a:xfrm>
              <a:off x="1434092" y="5112242"/>
              <a:ext cx="216024" cy="20974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8" name="Elbow Connector 17"/>
            <p:cNvCxnSpPr>
              <a:stCxn id="16" idx="2"/>
              <a:endCxn id="17" idx="2"/>
            </p:cNvCxnSpPr>
            <p:nvPr/>
          </p:nvCxnSpPr>
          <p:spPr>
            <a:xfrm rot="10800000" flipV="1">
              <a:off x="1434093" y="3029818"/>
              <a:ext cx="565673" cy="2187298"/>
            </a:xfrm>
            <a:prstGeom prst="bentConnector3">
              <a:avLst>
                <a:gd name="adj1" fmla="val 272670"/>
              </a:avLst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6918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getting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function/method/… in editor/console, press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ctrl-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Help in object inspector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388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3745582" y="2276872"/>
            <a:ext cx="2914650" cy="1485900"/>
            <a:chOff x="3114675" y="2686050"/>
            <a:chExt cx="2914650" cy="1485900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4675" y="2686050"/>
              <a:ext cx="2914650" cy="148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4067944" y="3593798"/>
              <a:ext cx="432048" cy="144016"/>
            </a:xfrm>
            <a:prstGeom prst="rect">
              <a:avLst/>
            </a:prstGeom>
            <a:solidFill>
              <a:srgbClr val="A6A6A6">
                <a:alpha val="3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134" y="4509120"/>
            <a:ext cx="695325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3137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more features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Project/file manager</a:t>
            </a:r>
          </a:p>
          <a:p>
            <a:r>
              <a:rPr lang="en-US" dirty="0" smtClean="0"/>
              <a:t>Debug code</a:t>
            </a:r>
          </a:p>
          <a:p>
            <a:r>
              <a:rPr lang="en-US" dirty="0" smtClean="0"/>
              <a:t>Profile code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5292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data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range(…)</a:t>
            </a:r>
          </a:p>
          <a:p>
            <a:r>
              <a:rPr lang="en-US" dirty="0" smtClean="0"/>
              <a:t>How to do lists of floats?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[0.5*x for x in range(-1, 2)]</a:t>
            </a:r>
          </a:p>
          <a:p>
            <a:pPr lvl="1"/>
            <a:r>
              <a:rPr lang="en-US" dirty="0" smtClean="0"/>
              <a:t>list comprehensions: construct list from list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4133979"/>
            <a:ext cx="707757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range(1, 4):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[0.5*x for x in range(-1, 2)]: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93658" y="2236802"/>
            <a:ext cx="226677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looks a lot like math</a:t>
            </a:r>
            <a:endParaRPr lang="nl-BE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436096" y="4489956"/>
            <a:ext cx="337477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consider using </a:t>
            </a:r>
            <a:r>
              <a:rPr lang="en-US" sz="2800" dirty="0" err="1" smtClean="0"/>
              <a:t>numpy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52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3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054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useful learning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Python tutorial:</a:t>
            </a:r>
            <a:br>
              <a:rPr lang="en-US" dirty="0" smtClean="0"/>
            </a:br>
            <a:r>
              <a:rPr lang="en-US" dirty="0">
                <a:hlinkClick r:id="rId2"/>
              </a:rPr>
              <a:t>https://docs.python.org/3.4/tutorial/ </a:t>
            </a:r>
            <a:endParaRPr lang="en-US" dirty="0" smtClean="0"/>
          </a:p>
          <a:p>
            <a:r>
              <a:rPr lang="en-US" dirty="0" smtClean="0"/>
              <a:t>Library reference:</a:t>
            </a:r>
            <a:br>
              <a:rPr lang="en-US" dirty="0" smtClean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docs.python.org/3.4/library/</a:t>
            </a:r>
            <a:r>
              <a:rPr lang="en-US" dirty="0" smtClean="0"/>
              <a:t> </a:t>
            </a:r>
          </a:p>
          <a:p>
            <a:r>
              <a:rPr lang="en-US" dirty="0" smtClean="0"/>
              <a:t>Language reference:</a:t>
            </a:r>
            <a:br>
              <a:rPr lang="en-US" dirty="0" smtClean="0"/>
            </a:b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docs.python.org/3.4/reference/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Think Python:</a:t>
            </a:r>
            <a:br>
              <a:rPr lang="en-US" dirty="0" smtClean="0"/>
            </a:b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www.greenteapress.com/thinkpython/thinkpython.pdf</a:t>
            </a:r>
            <a:endParaRPr lang="en-US" dirty="0" smtClean="0"/>
          </a:p>
          <a:p>
            <a:r>
              <a:rPr lang="en-US" dirty="0" smtClean="0"/>
              <a:t>Python style guides:</a:t>
            </a:r>
          </a:p>
          <a:p>
            <a:pPr lvl="1"/>
            <a:r>
              <a:rPr lang="en-US" dirty="0" smtClean="0"/>
              <a:t>Idioms and anti-idioms </a:t>
            </a:r>
            <a:r>
              <a:rPr lang="en-US" dirty="0"/>
              <a:t>in Python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hlinkClick r:id="rId6"/>
              </a:rPr>
              <a:t>http</a:t>
            </a:r>
            <a:r>
              <a:rPr lang="en-US" dirty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docs.python.org/2/howto/doanddont.html</a:t>
            </a:r>
            <a:endParaRPr lang="en-US" dirty="0"/>
          </a:p>
          <a:p>
            <a:pPr lvl="1"/>
            <a:r>
              <a:rPr lang="en-US" dirty="0" smtClean="0"/>
              <a:t>PEP 8: </a:t>
            </a:r>
            <a:r>
              <a:rPr lang="en-US" dirty="0" smtClean="0">
                <a:hlinkClick r:id="rId7"/>
              </a:rPr>
              <a:t>http</a:t>
            </a:r>
            <a:r>
              <a:rPr lang="en-US" dirty="0">
                <a:hlinkClick r:id="rId7"/>
              </a:rPr>
              <a:t>://www.python.org/dev/peps/pep-0008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Google:</a:t>
            </a:r>
            <a:br>
              <a:rPr lang="en-US" dirty="0" smtClean="0"/>
            </a:br>
            <a:r>
              <a:rPr lang="en-US" dirty="0" smtClean="0">
                <a:hlinkClick r:id="rId8"/>
              </a:rPr>
              <a:t>http</a:t>
            </a:r>
            <a:r>
              <a:rPr lang="en-US" dirty="0">
                <a:hlinkClick r:id="rId8"/>
              </a:rPr>
              <a:t>://google-styleguide.googlecode.com/svn/trunk/pyguide.html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3428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How to make mistakes in 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Mike </a:t>
            </a:r>
            <a:r>
              <a:rPr lang="en-US" dirty="0" err="1" smtClean="0"/>
              <a:t>Pirnat</a:t>
            </a:r>
            <a:r>
              <a:rPr lang="en-US" dirty="0" smtClean="0"/>
              <a:t>, O'Reilly, 2015</a:t>
            </a:r>
          </a:p>
          <a:p>
            <a:r>
              <a:rPr lang="en-US" i="1" dirty="0"/>
              <a:t>Writing idiomatic Python 3.3</a:t>
            </a:r>
            <a:br>
              <a:rPr lang="en-US" i="1" dirty="0"/>
            </a:br>
            <a:r>
              <a:rPr lang="en-US" dirty="0"/>
              <a:t>Jeff </a:t>
            </a:r>
            <a:r>
              <a:rPr lang="en-US" dirty="0" err="1"/>
              <a:t>Knupp</a:t>
            </a:r>
            <a:r>
              <a:rPr lang="en-US" dirty="0"/>
              <a:t>, </a:t>
            </a:r>
            <a:r>
              <a:rPr lang="en-US" dirty="0" smtClean="0"/>
              <a:t>2013</a:t>
            </a:r>
            <a:endParaRPr lang="en-US" i="1" dirty="0" smtClean="0"/>
          </a:p>
          <a:p>
            <a:r>
              <a:rPr lang="en-US" i="1" dirty="0" smtClean="0"/>
              <a:t>Fluent Python: clear, concise and effective programming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Luciano </a:t>
            </a:r>
            <a:r>
              <a:rPr lang="en-US" dirty="0" err="1" smtClean="0"/>
              <a:t>Ramalho</a:t>
            </a:r>
            <a:r>
              <a:rPr lang="en-US" dirty="0" smtClean="0"/>
              <a:t>, O'Reilly, 2015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771800" y="5517232"/>
            <a:ext cx="319331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Many, many more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100471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Official Python website:</a:t>
            </a:r>
            <a:br>
              <a:rPr lang="en-US" dirty="0" smtClean="0"/>
            </a:br>
            <a:r>
              <a:rPr lang="en-US" dirty="0">
                <a:hlinkClick r:id="rId2"/>
              </a:rPr>
              <a:t>http://www.python.org/</a:t>
            </a:r>
            <a:endParaRPr lang="en-US" dirty="0" smtClean="0"/>
          </a:p>
          <a:p>
            <a:r>
              <a:rPr lang="en-US" dirty="0" err="1" smtClean="0"/>
              <a:t>PyPI</a:t>
            </a:r>
            <a:r>
              <a:rPr lang="en-US" dirty="0" smtClean="0"/>
              <a:t> (Python Package Index):</a:t>
            </a:r>
            <a:br>
              <a:rPr lang="en-US" dirty="0" smtClean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pypi.python.org/pypi</a:t>
            </a:r>
            <a:endParaRPr lang="en-US" dirty="0" smtClean="0"/>
          </a:p>
          <a:p>
            <a:r>
              <a:rPr lang="en-US" dirty="0" smtClean="0"/>
              <a:t>Continuum Anaconda (fully </a:t>
            </a:r>
            <a:r>
              <a:rPr lang="en-US" dirty="0"/>
              <a:t>loaded Python distribution, free for academic use) 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>
                <a:hlinkClick r:id="rId4"/>
              </a:rPr>
              <a:t>https://store.continuum.io/cshop/anaconda</a:t>
            </a:r>
            <a:r>
              <a:rPr lang="en-US" dirty="0" smtClean="0">
                <a:hlinkClick r:id="rId4"/>
              </a:rPr>
              <a:t>/</a:t>
            </a:r>
            <a:endParaRPr lang="en-US" sz="3000" dirty="0" smtClean="0"/>
          </a:p>
          <a:p>
            <a:r>
              <a:rPr lang="en-US" sz="3000" dirty="0" err="1" smtClean="0"/>
              <a:t>Miniconda</a:t>
            </a:r>
            <a:r>
              <a:rPr lang="en-US" sz="3000" dirty="0"/>
              <a:t>:</a:t>
            </a:r>
            <a:br>
              <a:rPr lang="en-US" sz="3000" dirty="0"/>
            </a:br>
            <a:r>
              <a:rPr lang="en-US" sz="3000" dirty="0">
                <a:hlinkClick r:id="rId5"/>
              </a:rPr>
              <a:t>http://</a:t>
            </a:r>
            <a:r>
              <a:rPr lang="en-US" sz="3000" dirty="0" smtClean="0">
                <a:hlinkClick r:id="rId5"/>
              </a:rPr>
              <a:t>conda.pydata.org/miniconda.html</a:t>
            </a:r>
            <a:r>
              <a:rPr lang="en-US" sz="3000" dirty="0" smtClean="0"/>
              <a:t> </a:t>
            </a:r>
            <a:endParaRPr lang="en-US" sz="3000" dirty="0"/>
          </a:p>
          <a:p>
            <a:r>
              <a:rPr lang="en-US" sz="3000" dirty="0" err="1" smtClean="0"/>
              <a:t>PyLint</a:t>
            </a:r>
            <a:r>
              <a:rPr lang="en-US" sz="3000" dirty="0" smtClean="0"/>
              <a:t> (check syntax before running script):</a:t>
            </a:r>
            <a:br>
              <a:rPr lang="en-US" sz="3000" dirty="0" smtClean="0"/>
            </a:br>
            <a:r>
              <a:rPr lang="en-US" dirty="0">
                <a:hlinkClick r:id="rId6"/>
              </a:rPr>
              <a:t>http://www.pylint.org/</a:t>
            </a:r>
            <a:endParaRPr lang="en-US" dirty="0" smtClean="0"/>
          </a:p>
          <a:p>
            <a:r>
              <a:rPr lang="en-US" dirty="0" smtClean="0"/>
              <a:t>Flake8 (another </a:t>
            </a:r>
            <a:r>
              <a:rPr lang="en-US" dirty="0"/>
              <a:t>syntax/semantics checker)</a:t>
            </a:r>
            <a:br>
              <a:rPr lang="en-US" dirty="0"/>
            </a:br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pypi.python.org/pypi/flake8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err="1" smtClean="0"/>
              <a:t>PyDev</a:t>
            </a:r>
            <a:r>
              <a:rPr lang="en-US" dirty="0" smtClean="0"/>
              <a:t> (Eclipse plugin for Python development):</a:t>
            </a:r>
            <a:br>
              <a:rPr lang="en-US" dirty="0" smtClean="0"/>
            </a:br>
            <a:r>
              <a:rPr lang="en-US" dirty="0">
                <a:hlinkClick r:id="rId8"/>
              </a:rPr>
              <a:t>http://pydev.org/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6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Useful non-standard Python libraries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Numerical computations, especially linear algebra: </a:t>
            </a:r>
            <a:r>
              <a:rPr lang="en-US" dirty="0" err="1" smtClean="0"/>
              <a:t>numpy</a:t>
            </a:r>
            <a:r>
              <a:rPr lang="en-US" dirty="0" smtClean="0"/>
              <a:t>, </a:t>
            </a:r>
            <a:r>
              <a:rPr lang="en-US" dirty="0" err="1" smtClean="0"/>
              <a:t>scipy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2"/>
              </a:rPr>
              <a:t>http://www.numpy.org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, </a:t>
            </a:r>
            <a:r>
              <a:rPr lang="en-US" dirty="0">
                <a:hlinkClick r:id="rId3"/>
              </a:rPr>
              <a:t>http://www.scipy.org/</a:t>
            </a:r>
            <a:endParaRPr lang="en-US" dirty="0" smtClean="0"/>
          </a:p>
          <a:p>
            <a:r>
              <a:rPr lang="en-US" dirty="0" smtClean="0"/>
              <a:t>Image processing: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  <a:br>
              <a:rPr lang="en-US" dirty="0" smtClean="0"/>
            </a:br>
            <a:r>
              <a:rPr lang="en-US" dirty="0">
                <a:hlinkClick r:id="rId4"/>
              </a:rPr>
              <a:t>http://scikit-image.org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smtClean="0"/>
              <a:t>Parsing context free languages: </a:t>
            </a:r>
            <a:r>
              <a:rPr lang="en-US" dirty="0" err="1" smtClean="0"/>
              <a:t>pyparsing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5"/>
              </a:rPr>
              <a:t>http://pyparsing.wikispaces.com/</a:t>
            </a:r>
            <a:endParaRPr lang="en-US" dirty="0" smtClean="0"/>
          </a:p>
          <a:p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www.pytables.org/</a:t>
            </a:r>
            <a:endParaRPr lang="en-US" dirty="0" smtClean="0"/>
          </a:p>
          <a:p>
            <a:r>
              <a:rPr lang="en-US" dirty="0" smtClean="0"/>
              <a:t>Data analysis: pandas</a:t>
            </a:r>
            <a:br>
              <a:rPr lang="en-US" dirty="0" smtClean="0"/>
            </a:br>
            <a:r>
              <a:rPr lang="en-US" dirty="0">
                <a:hlinkClick r:id="rId7"/>
              </a:rPr>
              <a:t>http://pandas.pydata.org/</a:t>
            </a:r>
            <a:endParaRPr lang="en-US" dirty="0" smtClean="0"/>
          </a:p>
          <a:p>
            <a:r>
              <a:rPr lang="en-US" dirty="0" smtClean="0"/>
              <a:t>Plots: </a:t>
            </a:r>
            <a:r>
              <a:rPr lang="en-US" dirty="0" err="1" smtClean="0"/>
              <a:t>matplotlib</a:t>
            </a:r>
            <a:r>
              <a:rPr lang="en-US" dirty="0" smtClean="0"/>
              <a:t>, </a:t>
            </a:r>
            <a:r>
              <a:rPr lang="en-US" dirty="0" err="1" smtClean="0"/>
              <a:t>HoloViews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8"/>
              </a:rPr>
              <a:t>http://matplotlib.org</a:t>
            </a:r>
            <a:r>
              <a:rPr lang="en-US" dirty="0" smtClean="0">
                <a:hlinkClick r:id="rId8"/>
              </a:rPr>
              <a:t>/</a:t>
            </a:r>
            <a:r>
              <a:rPr lang="en-US" dirty="0" smtClean="0"/>
              <a:t>, </a:t>
            </a:r>
            <a:r>
              <a:rPr lang="en-US" dirty="0">
                <a:hlinkClick r:id="rId9"/>
              </a:rPr>
              <a:t>http://ioam.github.io/holoviews</a:t>
            </a:r>
            <a:r>
              <a:rPr lang="en-US" dirty="0" smtClean="0">
                <a:hlinkClick r:id="rId9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0"/>
              </a:rPr>
              <a:t>http://</a:t>
            </a:r>
            <a:r>
              <a:rPr lang="en-US" dirty="0" smtClean="0">
                <a:hlinkClick r:id="rId10"/>
              </a:rPr>
              <a:t>biopython.org/</a:t>
            </a:r>
            <a:endParaRPr lang="en-US" dirty="0" smtClean="0"/>
          </a:p>
          <a:p>
            <a:r>
              <a:rPr lang="en-US" dirty="0" smtClean="0"/>
              <a:t>Graphs: </a:t>
            </a:r>
            <a:r>
              <a:rPr lang="en-US" dirty="0" err="1" smtClean="0"/>
              <a:t>NetworkX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1"/>
              </a:rPr>
              <a:t>http://networkx.github.io</a:t>
            </a:r>
            <a:r>
              <a:rPr lang="en-US" dirty="0" smtClean="0">
                <a:hlinkClick r:id="rId11"/>
              </a:rPr>
              <a:t>/</a:t>
            </a: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192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Python is general purpose programming language, but strong for</a:t>
            </a:r>
          </a:p>
          <a:p>
            <a:pPr lvl="1"/>
            <a:r>
              <a:rPr lang="en-US" dirty="0" smtClean="0"/>
              <a:t>Data transformation: rewrite data into another format</a:t>
            </a:r>
          </a:p>
          <a:p>
            <a:pPr lvl="2"/>
            <a:r>
              <a:rPr lang="en-US" dirty="0" smtClean="0"/>
              <a:t>Preprocessing/</a:t>
            </a:r>
            <a:r>
              <a:rPr lang="en-US" dirty="0" err="1" smtClean="0"/>
              <a:t>postprocessing</a:t>
            </a:r>
            <a:r>
              <a:rPr lang="en-US" dirty="0" smtClean="0"/>
              <a:t>/aggregating data</a:t>
            </a:r>
          </a:p>
          <a:p>
            <a:pPr lvl="1"/>
            <a:r>
              <a:rPr lang="en-US" dirty="0" smtClean="0"/>
              <a:t>Prototyping</a:t>
            </a:r>
          </a:p>
          <a:p>
            <a:pPr lvl="2"/>
            <a:r>
              <a:rPr lang="en-US" dirty="0" smtClean="0"/>
              <a:t>Experiment easily in Python, fast implementation later</a:t>
            </a:r>
          </a:p>
          <a:p>
            <a:pPr lvl="2"/>
            <a:r>
              <a:rPr lang="en-US" dirty="0" smtClean="0"/>
              <a:t>Explorative programming</a:t>
            </a:r>
          </a:p>
          <a:p>
            <a:pPr lvl="1"/>
            <a:r>
              <a:rPr lang="en-US" dirty="0" smtClean="0"/>
              <a:t>Glue/coordination language</a:t>
            </a:r>
          </a:p>
          <a:p>
            <a:pPr lvl="2"/>
            <a:r>
              <a:rPr lang="en-US" dirty="0" smtClean="0"/>
              <a:t>Use Python as "scaffolding" for libraries in C/C++/Fortran</a:t>
            </a:r>
          </a:p>
          <a:p>
            <a:pPr lvl="1"/>
            <a:r>
              <a:rPr lang="en-US" dirty="0" smtClean="0"/>
              <a:t>In-application scripting language</a:t>
            </a:r>
          </a:p>
          <a:p>
            <a:pPr lvl="2"/>
            <a:r>
              <a:rPr lang="en-US" dirty="0" smtClean="0"/>
              <a:t>E.g., </a:t>
            </a:r>
            <a:r>
              <a:rPr lang="en-US" dirty="0" err="1" smtClean="0"/>
              <a:t>Kitware</a:t>
            </a:r>
            <a:r>
              <a:rPr lang="en-US" dirty="0" smtClean="0"/>
              <a:t> </a:t>
            </a:r>
            <a:r>
              <a:rPr lang="en-US" dirty="0" err="1" smtClean="0"/>
              <a:t>ParaView</a:t>
            </a:r>
            <a:r>
              <a:rPr lang="en-US" dirty="0" smtClean="0"/>
              <a:t>, </a:t>
            </a:r>
            <a:r>
              <a:rPr lang="en-US" dirty="0" err="1" smtClean="0"/>
              <a:t>Dassault</a:t>
            </a:r>
            <a:r>
              <a:rPr lang="en-US" dirty="0" smtClean="0"/>
              <a:t> </a:t>
            </a:r>
            <a:r>
              <a:rPr lang="en-US" dirty="0" err="1" smtClean="0"/>
              <a:t>Systèmes</a:t>
            </a:r>
            <a:r>
              <a:rPr lang="en-US" dirty="0" smtClean="0"/>
              <a:t> </a:t>
            </a:r>
            <a:r>
              <a:rPr lang="en-US" dirty="0" err="1" smtClean="0"/>
              <a:t>Abaqus</a:t>
            </a:r>
            <a:r>
              <a:rPr lang="en-US" dirty="0" smtClean="0"/>
              <a:t>™, Adobe Photoshop™</a:t>
            </a:r>
          </a:p>
          <a:p>
            <a:pPr lvl="1"/>
            <a:r>
              <a:rPr lang="en-US" dirty="0" smtClean="0"/>
              <a:t>Graphical user interfaces</a:t>
            </a:r>
          </a:p>
          <a:p>
            <a:pPr lvl="2"/>
            <a:r>
              <a:rPr lang="en-US" dirty="0" smtClean="0"/>
              <a:t>Wrap GUI around C/C++/Fortran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116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strings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tabs as separator</a:t>
            </a:r>
          </a:p>
          <a:p>
            <a:r>
              <a:rPr lang="en-US" dirty="0" smtClean="0"/>
              <a:t>Increase number of digits after decimal point to 4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'{0}\t{1}\t{2:.4f}'.format(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1619672" y="3737906"/>
            <a:ext cx="1872208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2915816" y="3809914"/>
            <a:ext cx="2088232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4139952" y="3737906"/>
            <a:ext cx="3024336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1576656" y="3737906"/>
            <a:ext cx="1965118" cy="1851334"/>
            <a:chOff x="1576656" y="3284984"/>
            <a:chExt cx="1965118" cy="1851334"/>
          </a:xfrm>
        </p:grpSpPr>
        <p:sp>
          <p:nvSpPr>
            <p:cNvPr id="11" name="Left Brace 10"/>
            <p:cNvSpPr/>
            <p:nvPr/>
          </p:nvSpPr>
          <p:spPr>
            <a:xfrm rot="16200000">
              <a:off x="2123728" y="3140969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576656" y="4736208"/>
              <a:ext cx="5261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tab</a:t>
              </a:r>
              <a:endParaRPr lang="nl-BE" sz="2000" dirty="0"/>
            </a:p>
          </p:txBody>
        </p:sp>
        <p:cxnSp>
          <p:nvCxnSpPr>
            <p:cNvPr id="13" name="Straight Arrow Connector 12"/>
            <p:cNvCxnSpPr>
              <a:stCxn id="12" idx="0"/>
              <a:endCxn id="11" idx="1"/>
            </p:cNvCxnSpPr>
            <p:nvPr/>
          </p:nvCxnSpPr>
          <p:spPr>
            <a:xfrm flipV="1">
              <a:off x="1839741" y="3356993"/>
              <a:ext cx="319991" cy="13792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Left Brace 18"/>
            <p:cNvSpPr/>
            <p:nvPr/>
          </p:nvSpPr>
          <p:spPr>
            <a:xfrm rot="16200000">
              <a:off x="3325750" y="3140968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1" name="Straight Arrow Connector 20"/>
            <p:cNvCxnSpPr>
              <a:stCxn id="12" idx="0"/>
              <a:endCxn id="19" idx="1"/>
            </p:cNvCxnSpPr>
            <p:nvPr/>
          </p:nvCxnSpPr>
          <p:spPr>
            <a:xfrm flipV="1">
              <a:off x="1839741" y="3356992"/>
              <a:ext cx="1522013" cy="13792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355976" y="2780928"/>
            <a:ext cx="648072" cy="504056"/>
            <a:chOff x="4355976" y="2780928"/>
            <a:chExt cx="648072" cy="504056"/>
          </a:xfrm>
        </p:grpSpPr>
        <p:sp>
          <p:nvSpPr>
            <p:cNvPr id="26" name="Left Brace 25"/>
            <p:cNvSpPr/>
            <p:nvPr/>
          </p:nvSpPr>
          <p:spPr>
            <a:xfrm rot="5400000" flipV="1">
              <a:off x="4644008" y="2924944"/>
              <a:ext cx="72008" cy="648072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" name="Straight Arrow Connector 26"/>
            <p:cNvCxnSpPr>
              <a:endCxn id="26" idx="1"/>
            </p:cNvCxnSpPr>
            <p:nvPr/>
          </p:nvCxnSpPr>
          <p:spPr>
            <a:xfrm>
              <a:off x="4680012" y="2780928"/>
              <a:ext cx="0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6418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&amp;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string is an object (class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</a:t>
            </a:r>
            <a:r>
              <a:rPr lang="en-US" dirty="0" smtClean="0"/>
              <a:t> is a method on that object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1259632" y="3822139"/>
            <a:ext cx="6840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0}\t{1}\t{2:.4f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}'.format(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temp)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403648" y="2852936"/>
            <a:ext cx="3384378" cy="969205"/>
            <a:chOff x="1403648" y="2996952"/>
            <a:chExt cx="3384378" cy="969205"/>
          </a:xfrm>
        </p:grpSpPr>
        <p:grpSp>
          <p:nvGrpSpPr>
            <p:cNvPr id="5" name="Group 4"/>
            <p:cNvGrpSpPr/>
            <p:nvPr/>
          </p:nvGrpSpPr>
          <p:grpSpPr>
            <a:xfrm>
              <a:off x="1403648" y="3397062"/>
              <a:ext cx="3384378" cy="569095"/>
              <a:chOff x="3131840" y="2751895"/>
              <a:chExt cx="3384378" cy="569095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783166" y="1587939"/>
                <a:ext cx="81725" cy="338437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0" idx="2"/>
                <a:endCxn id="6" idx="1"/>
              </p:cNvCxnSpPr>
              <p:nvPr/>
            </p:nvCxnSpPr>
            <p:spPr>
              <a:xfrm flipH="1">
                <a:off x="4824029" y="2751895"/>
                <a:ext cx="3248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/>
            <p:cNvSpPr txBox="1"/>
            <p:nvPr/>
          </p:nvSpPr>
          <p:spPr>
            <a:xfrm>
              <a:off x="2679739" y="2996952"/>
              <a:ext cx="8386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object</a:t>
              </a:r>
              <a:endParaRPr lang="nl-BE" sz="20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056004" y="2852936"/>
            <a:ext cx="1054143" cy="933200"/>
            <a:chOff x="5056004" y="2996952"/>
            <a:chExt cx="1054143" cy="933200"/>
          </a:xfrm>
        </p:grpSpPr>
        <p:grpSp>
          <p:nvGrpSpPr>
            <p:cNvPr id="12" name="Group 11"/>
            <p:cNvGrpSpPr/>
            <p:nvPr/>
          </p:nvGrpSpPr>
          <p:grpSpPr>
            <a:xfrm>
              <a:off x="5056004" y="3397062"/>
              <a:ext cx="1054143" cy="533090"/>
              <a:chOff x="4407932" y="2751895"/>
              <a:chExt cx="1054143" cy="53309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912144" y="2735054"/>
                <a:ext cx="45719" cy="1054143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" name="Straight Arrow Connector 13"/>
              <p:cNvCxnSpPr>
                <a:stCxn id="15" idx="2"/>
                <a:endCxn id="13" idx="1"/>
              </p:cNvCxnSpPr>
              <p:nvPr/>
            </p:nvCxnSpPr>
            <p:spPr>
              <a:xfrm>
                <a:off x="4930887" y="2751895"/>
                <a:ext cx="4117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5075327" y="2996952"/>
              <a:ext cx="10072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method</a:t>
              </a:r>
              <a:endParaRPr lang="nl-BE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203850" y="4653131"/>
            <a:ext cx="3816424" cy="1008117"/>
            <a:chOff x="3203850" y="4797147"/>
            <a:chExt cx="3816424" cy="1008117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3203850" y="4797147"/>
              <a:ext cx="3816424" cy="608007"/>
              <a:chOff x="2771802" y="2712988"/>
              <a:chExt cx="3816424" cy="608007"/>
            </a:xfrm>
          </p:grpSpPr>
          <p:sp>
            <p:nvSpPr>
              <p:cNvPr id="19" name="Left Brace 18"/>
              <p:cNvSpPr/>
              <p:nvPr/>
            </p:nvSpPr>
            <p:spPr>
              <a:xfrm rot="5400000" flipV="1">
                <a:off x="4639150" y="1371919"/>
                <a:ext cx="81728" cy="381642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0" name="Straight Arrow Connector 19"/>
              <p:cNvCxnSpPr>
                <a:stCxn id="23" idx="0"/>
                <a:endCxn id="19" idx="1"/>
              </p:cNvCxnSpPr>
              <p:nvPr/>
            </p:nvCxnSpPr>
            <p:spPr>
              <a:xfrm flipH="1">
                <a:off x="4680014" y="2712988"/>
                <a:ext cx="117814" cy="5262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4099117" y="5405154"/>
              <a:ext cx="22615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method parameters</a:t>
              </a:r>
              <a:endParaRPr lang="nl-BE" sz="20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763688" y="5949280"/>
            <a:ext cx="517423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methods on strings produce new strings</a:t>
            </a:r>
            <a:endParaRPr lang="nl-BE" sz="24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170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 negative temperatures by 0.0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2204864"/>
            <a:ext cx="1789272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563888" y="2204864"/>
            <a:ext cx="3635031" cy="1815882"/>
            <a:chOff x="3563888" y="2204864"/>
            <a:chExt cx="3635031" cy="1815882"/>
          </a:xfrm>
        </p:grpSpPr>
        <p:sp>
          <p:nvSpPr>
            <p:cNvPr id="5" name="TextBox 4"/>
            <p:cNvSpPr txBox="1"/>
            <p:nvPr/>
          </p:nvSpPr>
          <p:spPr>
            <a:xfrm>
              <a:off x="5409647" y="2204864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0.0000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4 2 0.0000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5 2 0.0000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563888" y="3220526"/>
              <a:ext cx="100811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95536" y="4133979"/>
            <a:ext cx="6801862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float(data[2]) &lt; 0.0: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data[2]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'0.0'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print('{0}\t{1}\t{2:.4f}'.format(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data[0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data[1],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float(data[2])))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294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Getting things in and out:</a:t>
            </a:r>
            <a:br>
              <a:rPr lang="en-US" dirty="0" smtClean="0"/>
            </a:br>
            <a:r>
              <a:rPr lang="en-US" dirty="0" smtClean="0"/>
              <a:t>I/O &amp; command line arguments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402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lines from file handles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Standard file handles: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/>
              <a:t>: standard input (keyboard, pipe in)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 smtClean="0"/>
              <a:t>: standard output (screen, pipe out)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sys.stderr</a:t>
            </a:r>
            <a:r>
              <a:rPr lang="en-US" dirty="0" smtClean="0"/>
              <a:t>: standard error (screen, pipe out)</a:t>
            </a:r>
          </a:p>
          <a:p>
            <a:r>
              <a:rPr lang="en-US" dirty="0" smtClean="0"/>
              <a:t>Reading a single line: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returns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Reading all lines at once: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sym typeface="Wingdings" pitchFamily="2" charset="2"/>
              </a:rPr>
              <a:t>returns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list</a:t>
            </a:r>
            <a:r>
              <a:rPr lang="en-US" dirty="0" smtClean="0">
                <a:sym typeface="Wingdings" pitchFamily="2" charset="2"/>
              </a:rPr>
              <a:t>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16216" y="4797152"/>
            <a:ext cx="216024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line endings,</a:t>
            </a:r>
          </a:p>
          <a:p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 smtClean="0"/>
              <a:t> are</a:t>
            </a:r>
            <a:br>
              <a:rPr lang="en-US" dirty="0" smtClean="0"/>
            </a:br>
            <a:r>
              <a:rPr lang="en-US" dirty="0" smtClean="0"/>
              <a:t>included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403648" y="6021288"/>
            <a:ext cx="64966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are methods on file handles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641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memory consumption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 reads whole file at once</a:t>
            </a:r>
          </a:p>
          <a:p>
            <a:pPr lvl="1"/>
            <a:r>
              <a:rPr lang="en-US" dirty="0" smtClean="0"/>
              <a:t>For large files, creates long list = lots of memory</a:t>
            </a:r>
          </a:p>
          <a:p>
            <a:r>
              <a:rPr lang="en-US" dirty="0" smtClean="0"/>
              <a:t>Avoid: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96992" y="3861048"/>
            <a:ext cx="48718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96992" y="5457998"/>
            <a:ext cx="32175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92080" y="5046275"/>
            <a:ext cx="351153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Returns iterator, not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Memory friendly!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7325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5" grpId="0" animBg="1"/>
      <p:bldP spid="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 handles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function writes objects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 smtClean="0"/>
              <a:t>, adds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' (or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 smtClean="0"/>
              <a:t>') and applies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conversion function by default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write(…)</a:t>
            </a:r>
            <a:r>
              <a:rPr lang="en-US" dirty="0" smtClean="0"/>
              <a:t> method writes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to file handle, e.g.,</a:t>
            </a: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('### error: number is negative\n')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sys.stdout.write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output_str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lush()</a:t>
            </a:r>
            <a:r>
              <a:rPr lang="en-US" dirty="0" smtClean="0"/>
              <a:t> method flushes output to disk</a:t>
            </a:r>
          </a:p>
          <a:p>
            <a:pPr lvl="1"/>
            <a:r>
              <a:rPr lang="en-US" dirty="0" smtClean="0"/>
              <a:t>At least, tells OS to do so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007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print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dirty="0" smtClean="0"/>
              <a:t> has some useful optional arguments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n-US" dirty="0" smtClean="0"/>
              <a:t>: allows to print to any open file handle,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sys.stderr</a:t>
            </a:r>
            <a:r>
              <a:rPr lang="en-US" dirty="0" smtClean="0"/>
              <a:t> (default: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sys.stdout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print("# error: number should be positive",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file=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sys.stderr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 smtClean="0"/>
              <a:t>: character to separate multiple objects to print</a:t>
            </a:r>
            <a:br>
              <a:rPr lang="en-US" dirty="0" smtClean="0"/>
            </a:br>
            <a:r>
              <a:rPr lang="en-US" dirty="0" smtClean="0"/>
              <a:t>(default: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 '</a:t>
            </a:r>
            <a:r>
              <a:rPr lang="en-US" dirty="0" smtClean="0"/>
              <a:t>), e.g.,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print('alpha', 3, 5.7,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='\t')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dirty="0" smtClean="0"/>
              <a:t>: character to add when all arguments are printed</a:t>
            </a:r>
            <a:br>
              <a:rPr lang="en-US" dirty="0" smtClean="0"/>
            </a:br>
            <a:r>
              <a:rPr lang="en-US" dirty="0" smtClean="0"/>
              <a:t>(default: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 smtClean="0"/>
              <a:t>), e.g.,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print('next print will be on same line',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end='')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flush</a:t>
            </a:r>
            <a:r>
              <a:rPr lang="en-US" dirty="0" smtClean="0"/>
              <a:t>: whether to combine print with a flush on the file handle (default: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 smtClean="0"/>
              <a:t>),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file=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sys.stderr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flush=True)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74433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Script name &amp; command line arguments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51720" y="2780928"/>
            <a:ext cx="3168352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sys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3987061"/>
            <a:ext cx="6112571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 python  cla_printer.py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 python  cla_printer.py  alpha  beta  3.5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['cla_printer.py', 'alpha', 'beta', '3.5']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cla_printer.py  'alpha beta'  3.5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'alpha beta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'3.5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372200" y="3501008"/>
            <a:ext cx="2123222" cy="1363216"/>
            <a:chOff x="6372200" y="3735035"/>
            <a:chExt cx="2123222" cy="1363216"/>
          </a:xfrm>
        </p:grpSpPr>
        <p:sp>
          <p:nvSpPr>
            <p:cNvPr id="6" name="TextBox 5"/>
            <p:cNvSpPr txBox="1"/>
            <p:nvPr/>
          </p:nvSpPr>
          <p:spPr>
            <a:xfrm>
              <a:off x="7164288" y="3735035"/>
              <a:ext cx="1331134" cy="1200329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Note:</a:t>
              </a:r>
            </a:p>
            <a:p>
              <a:r>
                <a:rPr lang="en-US" sz="2400" dirty="0" smtClean="0">
                  <a:solidFill>
                    <a:srgbClr val="FF0000"/>
                  </a:solidFill>
                </a:rPr>
                <a:t>all values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are </a:t>
              </a:r>
              <a:r>
                <a:rPr lang="en-US" sz="2400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</a:t>
              </a:r>
              <a:endPara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6372200" y="4335200"/>
              <a:ext cx="792088" cy="76305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1403648" y="6021288"/>
            <a:ext cx="612186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Okay for very simple cases, better: use </a:t>
            </a:r>
            <a:r>
              <a:rPr lang="en-US" sz="2400" dirty="0" err="1" smtClean="0"/>
              <a:t>argparse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1703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fundamentals continued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87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Current 3.x</a:t>
            </a:r>
          </a:p>
          <a:p>
            <a:pPr lvl="1"/>
            <a:r>
              <a:rPr lang="en-US" dirty="0" smtClean="0"/>
              <a:t>More clean than 2.x</a:t>
            </a:r>
          </a:p>
          <a:p>
            <a:pPr lvl="1"/>
            <a:r>
              <a:rPr lang="en-US" dirty="0" smtClean="0"/>
              <a:t>Almost all Python libraries supported</a:t>
            </a:r>
          </a:p>
          <a:p>
            <a:r>
              <a:rPr lang="en-US" dirty="0" smtClean="0"/>
              <a:t>Version 2.7.x</a:t>
            </a:r>
          </a:p>
          <a:p>
            <a:pPr lvl="1"/>
            <a:r>
              <a:rPr lang="en-US" dirty="0" smtClean="0"/>
              <a:t>Last of the 2.x releases</a:t>
            </a:r>
          </a:p>
          <a:p>
            <a:pPr lvl="1"/>
            <a:r>
              <a:rPr lang="en-US" dirty="0" smtClean="0"/>
              <a:t>Many Python 3.x features have been retrofitted</a:t>
            </a:r>
          </a:p>
          <a:p>
            <a:pPr lvl="1"/>
            <a:r>
              <a:rPr lang="en-US" dirty="0" smtClean="0"/>
              <a:t>All libraries support it</a:t>
            </a:r>
          </a:p>
          <a:p>
            <a:r>
              <a:rPr lang="en-US" dirty="0" smtClean="0"/>
              <a:t>Here, version 3.5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004048" y="3645024"/>
            <a:ext cx="289899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in-application scripting</a:t>
            </a:r>
            <a:br>
              <a:rPr lang="en-US" dirty="0" smtClean="0"/>
            </a:br>
            <a:r>
              <a:rPr lang="en-US" dirty="0" smtClean="0"/>
              <a:t>may be stuck at Python 2.7!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62896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strip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Getting rid of line endings: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</a:t>
            </a:r>
          </a:p>
          <a:p>
            <a:pPr lvl="1"/>
            <a:r>
              <a:rPr lang="en-US" dirty="0" smtClean="0"/>
              <a:t>method will strip all combinations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from right end of string</a:t>
            </a:r>
          </a:p>
          <a:p>
            <a:pPr lvl="1"/>
            <a:r>
              <a:rPr lang="en-US" dirty="0" smtClean="0"/>
              <a:t>Similar methods: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lstrip</a:t>
            </a:r>
            <a:r>
              <a:rPr lang="en-US" dirty="0" smtClean="0"/>
              <a:t>: strips from left end of string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strip</a:t>
            </a:r>
            <a:r>
              <a:rPr lang="en-US" dirty="0" smtClean="0"/>
              <a:t>: strips from both ends of string</a:t>
            </a:r>
          </a:p>
          <a:p>
            <a:pPr lvl="1"/>
            <a:r>
              <a:rPr lang="en-US" dirty="0" smtClean="0"/>
              <a:t>no arguments, strips: space,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 smtClean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latin typeface="Calibri" pitchFamily="34" charset="0"/>
                <a:cs typeface="Courier New" pitchFamily="49" charset="0"/>
              </a:rPr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5877272"/>
            <a:ext cx="725865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 that strings are not modified, new string is created!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9587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Courier New" pitchFamily="49" charset="0"/>
              </a:rPr>
              <a:t>Splitting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split()</a:t>
            </a:r>
            <a:r>
              <a:rPr lang="en-US" dirty="0" smtClean="0">
                <a:cs typeface="Courier New" pitchFamily="49" charset="0"/>
              </a:rPr>
              <a:t>returns list of strings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 argument: split on (multiple) whitespace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otherwise, split on provided string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limit number of splits by providing extra argument</a:t>
            </a:r>
          </a:p>
          <a:p>
            <a:r>
              <a:rPr lang="en-US" dirty="0" smtClean="0">
                <a:cs typeface="Courier New" pitchFamily="49" charset="0"/>
              </a:rPr>
              <a:t>E.g., read file, and print only end times</a:t>
            </a:r>
          </a:p>
          <a:p>
            <a:pPr lvl="1"/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247383" y="4422011"/>
            <a:ext cx="4044697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start 1: 2013-03-27 14:20:13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1: 2013-03-28 03:05:57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2: 2013-03-28 04:30:17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04:30:17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2: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05:45:17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09:15:38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24128" y="4869160"/>
            <a:ext cx="273010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Split on 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400" dirty="0" smtClean="0"/>
              <a:t>', but note</a:t>
            </a:r>
            <a:br>
              <a:rPr lang="en-US" sz="2400" dirty="0" smtClean="0"/>
            </a:br>
            <a:r>
              <a:rPr lang="en-US" sz="2400" dirty="0" smtClean="0"/>
              <a:t>time format!!!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384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endswith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(prefix)</a:t>
            </a:r>
            <a:r>
              <a:rPr lang="en-US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endswith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(suffix)</a:t>
            </a:r>
            <a:r>
              <a:rPr lang="en-US" dirty="0" smtClean="0"/>
              <a:t>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starts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prefix</a:t>
            </a:r>
            <a:r>
              <a:rPr lang="en-US" dirty="0" smtClean="0"/>
              <a:t>/ends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suffix</a:t>
            </a:r>
            <a:r>
              <a:rPr lang="en-US" dirty="0" smtClean="0"/>
              <a:t> respectively,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 otherwise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3573016"/>
            <a:ext cx="693972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event_str.startswith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('end'):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event,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(':',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699792" y="5013176"/>
            <a:ext cx="5040560" cy="1017404"/>
            <a:chOff x="2699792" y="5013176"/>
            <a:chExt cx="5040560" cy="1017404"/>
          </a:xfrm>
        </p:grpSpPr>
        <p:sp>
          <p:nvSpPr>
            <p:cNvPr id="5" name="TextBox 4"/>
            <p:cNvSpPr txBox="1"/>
            <p:nvPr/>
          </p:nvSpPr>
          <p:spPr>
            <a:xfrm>
              <a:off x="2699792" y="5661248"/>
              <a:ext cx="45247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Only single split, otherwise time is split as well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 flipV="1">
              <a:off x="7224557" y="5013176"/>
              <a:ext cx="515795" cy="832738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1782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Even 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is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&lt;something&gt;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is uppercase/lowercase: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s.islower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'ABC'.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'A19'.isupper()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False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'19'.isupper()  == False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has only whitespace: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has only digits: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s.isdigit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is </a:t>
            </a:r>
            <a:r>
              <a:rPr lang="en-US" dirty="0" err="1" smtClean="0"/>
              <a:t>alphabethic</a:t>
            </a:r>
            <a:r>
              <a:rPr lang="en-US" dirty="0" smtClean="0"/>
              <a:t>/alphanumeric: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s.isalpha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s.isalnum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81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&amp; replacing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Does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contain substring?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in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 == True</a:t>
            </a:r>
          </a:p>
          <a:p>
            <a:r>
              <a:rPr lang="en-US" dirty="0" smtClean="0"/>
              <a:t>Find position of first occurrence of substring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'.find('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 == 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returns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-1</a:t>
            </a:r>
            <a:r>
              <a:rPr lang="en-US" dirty="0" smtClean="0"/>
              <a:t> when not found</a:t>
            </a:r>
          </a:p>
          <a:p>
            <a:pPr lvl="1"/>
            <a:r>
              <a:rPr lang="en-US" dirty="0" smtClean="0"/>
              <a:t>can search between given start and final position</a:t>
            </a:r>
          </a:p>
          <a:p>
            <a:r>
              <a:rPr lang="en-US" dirty="0" smtClean="0"/>
              <a:t>Replace all occurrences of substring by other substring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'3.14'.replace('.', ',') == '3,14'</a:t>
            </a:r>
          </a:p>
          <a:p>
            <a:pPr lvl="1"/>
            <a:r>
              <a:rPr lang="en-US" dirty="0" smtClean="0"/>
              <a:t>maximum number of replacements can be specified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485241" y="5589240"/>
            <a:ext cx="403097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methods, but this will do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1296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</a:t>
            </a:r>
            <a:r>
              <a:rPr lang="en-US" dirty="0" smtClean="0"/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Concatenating strings: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+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smtClean="0"/>
              <a:t>Multiplying strings: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'x' * 4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xxxx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pPr lvl="1"/>
            <a:r>
              <a:rPr lang="en-US" dirty="0" smtClean="0"/>
              <a:t>Works for list as well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[0.0] * 4 == [0.0, 0.0, 0.0, 0.0]</a:t>
            </a:r>
          </a:p>
          <a:p>
            <a:pPr lvl="2"/>
            <a:r>
              <a:rPr lang="en-US" dirty="0" smtClean="0"/>
              <a:t>However, bear in mind that this may </a:t>
            </a:r>
            <a:r>
              <a:rPr lang="en-US" i="1" dirty="0" smtClean="0"/>
              <a:t>not</a:t>
            </a:r>
            <a:r>
              <a:rPr lang="en-US" dirty="0" smtClean="0"/>
              <a:t> always do what you think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0086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Joining list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Often, data contained in list data structure</a:t>
            </a:r>
          </a:p>
          <a:p>
            <a:pPr lvl="1"/>
            <a:r>
              <a:rPr lang="en-US" dirty="0" smtClean="0"/>
              <a:t>Needs to be represented as delimited string</a:t>
            </a:r>
          </a:p>
          <a:p>
            <a:pPr lvl="1"/>
            <a:r>
              <a:rPr lang="en-US" dirty="0" smtClean="0"/>
              <a:t>Example: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[3.1745, 18.14, -6.49043]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3.1745,18.14,-6.49043</a:t>
            </a:r>
          </a:p>
          <a:p>
            <a:r>
              <a:rPr lang="en-US" dirty="0" smtClean="0"/>
              <a:t>Use list comprehension,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function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err="1" smtClean="0"/>
              <a:t>'s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join(…)</a:t>
            </a:r>
            <a:r>
              <a:rPr lang="en-US" dirty="0" smtClean="0"/>
              <a:t>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5229200"/>
            <a:ext cx="749115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(number) for number in data]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899592" y="3789040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7524328" y="5877272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type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1961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/>
              <a:t>&amp;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are sequences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characters (elements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 accessed by position,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s[0] == 'a'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s[2] == 'c'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s[-1]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s[-2] == 'b'</a:t>
            </a:r>
          </a:p>
          <a:p>
            <a:r>
              <a:rPr lang="en-US" dirty="0" smtClean="0"/>
              <a:t>Substrings (slices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), e.g.,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s[0:3]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s[2:4] == 'cd'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s[1:]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bcde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s[:3]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/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s[::-1] == '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edcba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995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&amp;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length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computes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length (number of elements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('') == 0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') == 3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([]) == 0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([3, 5, 7]) == 3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Length &amp; truth</a:t>
            </a:r>
          </a:p>
          <a:p>
            <a:pPr lvl="1"/>
            <a:r>
              <a:rPr lang="en-US" dirty="0" smtClean="0"/>
              <a:t>Empty string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, non-empty 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pPr lvl="1"/>
            <a:r>
              <a:rPr lang="en-US" dirty="0" smtClean="0"/>
              <a:t>Empty list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, non-empty list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3434" y="5530006"/>
            <a:ext cx="363112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 &gt; 0: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732044" y="5530006"/>
            <a:ext cx="2888923" cy="923330"/>
            <a:chOff x="4372004" y="5530006"/>
            <a:chExt cx="2888923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4870529" y="5530006"/>
              <a:ext cx="2390398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line.strip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():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372004" y="5733256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ym typeface="Symbol"/>
                </a:rPr>
                <a:t></a:t>
              </a:r>
              <a:endParaRPr lang="en-US" b="1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621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conversion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Convert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to floating 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float(s)</a:t>
            </a:r>
          </a:p>
          <a:p>
            <a:pPr lvl="1"/>
            <a:r>
              <a:rPr lang="en-US" dirty="0" smtClean="0"/>
              <a:t>necessary for comparison: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float(data[2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 &lt; 0.0</a:t>
            </a:r>
            <a:endParaRPr lang="en-US" dirty="0" smtClean="0"/>
          </a:p>
          <a:p>
            <a:r>
              <a:rPr lang="en-US" dirty="0" smtClean="0"/>
              <a:t>Convert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to integer: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</a:t>
            </a:r>
          </a:p>
          <a:p>
            <a:r>
              <a:rPr lang="en-US" dirty="0" smtClean="0"/>
              <a:t>Convert number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r>
              <a:rPr lang="en-US" dirty="0" smtClean="0"/>
              <a:t>Convert float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to integer: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pPr lvl="1"/>
            <a:r>
              <a:rPr lang="en-US" dirty="0" smtClean="0"/>
              <a:t>takes integer part of float,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(-3.8) == -3</a:t>
            </a:r>
          </a:p>
          <a:p>
            <a:r>
              <a:rPr lang="en-US" dirty="0" smtClean="0"/>
              <a:t>Determining type of expression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type(e)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type(3 + 0.1) == float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092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Teach programming in Python</a:t>
            </a:r>
          </a:p>
          <a:p>
            <a:pPr lvl="1"/>
            <a:r>
              <a:rPr lang="en-US" dirty="0" smtClean="0"/>
              <a:t>prerequisite: you should know how to program in some other language</a:t>
            </a:r>
            <a:r>
              <a:rPr lang="nl-BE" dirty="0" smtClean="0"/>
              <a:t>, </a:t>
            </a:r>
            <a:r>
              <a:rPr lang="nl-BE" dirty="0" err="1" smtClean="0"/>
              <a:t>if</a:t>
            </a:r>
            <a:r>
              <a:rPr lang="nl-BE" dirty="0" smtClean="0"/>
              <a:t> </a:t>
            </a:r>
            <a:r>
              <a:rPr lang="nl-BE" dirty="0" err="1" smtClean="0"/>
              <a:t>not</a:t>
            </a:r>
            <a:r>
              <a:rPr lang="nl-BE" dirty="0" smtClean="0"/>
              <a:t> </a:t>
            </a:r>
            <a:r>
              <a:rPr lang="nl-BE" dirty="0" err="1" smtClean="0"/>
              <a:t>consider</a:t>
            </a:r>
            <a:r>
              <a:rPr lang="nl-BE" dirty="0" smtClean="0"/>
              <a:t> first </a:t>
            </a:r>
            <a:r>
              <a:rPr lang="nl-BE" dirty="0" err="1" smtClean="0"/>
              <a:t>completing</a:t>
            </a:r>
            <a:endParaRPr lang="nl-BE" dirty="0"/>
          </a:p>
          <a:p>
            <a:pPr lvl="2"/>
            <a:r>
              <a:rPr lang="en-US" dirty="0" err="1" smtClean="0"/>
              <a:t>CodeAcademy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www.codecademy.com/tracks/python</a:t>
            </a:r>
            <a:endParaRPr lang="en-US" dirty="0" smtClean="0"/>
          </a:p>
          <a:p>
            <a:pPr lvl="2"/>
            <a:r>
              <a:rPr lang="en-US" dirty="0" err="1" smtClean="0"/>
              <a:t>LearnPython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://www.learnpython.org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Highlight Python's strong points</a:t>
            </a:r>
          </a:p>
          <a:p>
            <a:r>
              <a:rPr lang="en-US" dirty="0" smtClean="0"/>
              <a:t>Discuss Python's weak points and how to mitigate</a:t>
            </a:r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43608" y="5661248"/>
            <a:ext cx="726448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These sessions won't teach you how to program,</a:t>
            </a:r>
            <a:br>
              <a:rPr lang="en-US" sz="2800" dirty="0" smtClean="0"/>
            </a:br>
            <a:r>
              <a:rPr lang="en-US" sz="2800" dirty="0" smtClean="0"/>
              <a:t>how to find algorithms, that's beyond the scope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7815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General form:</a:t>
            </a:r>
            <a:br>
              <a:rPr lang="en-US" dirty="0" smtClean="0"/>
            </a:br>
            <a:endParaRPr lang="en-US" dirty="0" smtClean="0"/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Nesting: structure through indentation</a:t>
            </a:r>
          </a:p>
          <a:p>
            <a:r>
              <a:rPr lang="en-US" dirty="0" smtClean="0"/>
              <a:t>Conditional expression:</a:t>
            </a:r>
          </a:p>
          <a:p>
            <a:endParaRPr lang="en-US" dirty="0" smtClean="0"/>
          </a:p>
          <a:p>
            <a:endParaRPr lang="nl-BE" dirty="0"/>
          </a:p>
        </p:txBody>
      </p:sp>
      <p:grpSp>
        <p:nvGrpSpPr>
          <p:cNvPr id="25" name="Group 24"/>
          <p:cNvGrpSpPr/>
          <p:nvPr/>
        </p:nvGrpSpPr>
        <p:grpSpPr>
          <a:xfrm>
            <a:off x="971600" y="1774557"/>
            <a:ext cx="4104456" cy="2590547"/>
            <a:chOff x="-324544" y="2564904"/>
            <a:chExt cx="4104456" cy="2590547"/>
          </a:xfrm>
        </p:grpSpPr>
        <p:grpSp>
          <p:nvGrpSpPr>
            <p:cNvPr id="9" name="Group 8"/>
            <p:cNvGrpSpPr/>
            <p:nvPr/>
          </p:nvGrpSpPr>
          <p:grpSpPr>
            <a:xfrm>
              <a:off x="-324544" y="2564904"/>
              <a:ext cx="4104456" cy="1318796"/>
              <a:chOff x="-252536" y="3388165"/>
              <a:chExt cx="4104456" cy="1318796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2978891" y="3388165"/>
                <a:ext cx="873029" cy="61515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1" name="Straight Arrow Connector 10"/>
              <p:cNvCxnSpPr>
                <a:stCxn id="12" idx="3"/>
              </p:cNvCxnSpPr>
              <p:nvPr/>
            </p:nvCxnSpPr>
            <p:spPr>
              <a:xfrm flipV="1">
                <a:off x="2062457" y="3695745"/>
                <a:ext cx="783155" cy="780384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-252536" y="4245296"/>
                <a:ext cx="231499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indentation</a:t>
                </a:r>
                <a:endParaRPr lang="nl-BE" sz="2400" dirty="0"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2906883" y="3532181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4" name="Straight Arrow Connector 13"/>
            <p:cNvCxnSpPr>
              <a:stCxn id="12" idx="3"/>
              <a:endCxn id="13" idx="1"/>
            </p:cNvCxnSpPr>
            <p:nvPr/>
          </p:nvCxnSpPr>
          <p:spPr>
            <a:xfrm>
              <a:off x="1990449" y="3652868"/>
              <a:ext cx="916434" cy="18689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2906883" y="4540293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6" name="Straight Arrow Connector 15"/>
            <p:cNvCxnSpPr>
              <a:stCxn id="12" idx="3"/>
              <a:endCxn id="15" idx="1"/>
            </p:cNvCxnSpPr>
            <p:nvPr/>
          </p:nvCxnSpPr>
          <p:spPr>
            <a:xfrm>
              <a:off x="1990449" y="3652868"/>
              <a:ext cx="916434" cy="119500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5171885" y="1423167"/>
            <a:ext cx="3644330" cy="2345342"/>
            <a:chOff x="3763055" y="2212456"/>
            <a:chExt cx="3644330" cy="2345342"/>
          </a:xfrm>
        </p:grpSpPr>
        <p:grpSp>
          <p:nvGrpSpPr>
            <p:cNvPr id="8" name="Group 7"/>
            <p:cNvGrpSpPr/>
            <p:nvPr/>
          </p:nvGrpSpPr>
          <p:grpSpPr>
            <a:xfrm>
              <a:off x="4220344" y="3108552"/>
              <a:ext cx="3187041" cy="461665"/>
              <a:chOff x="2771800" y="4085491"/>
              <a:chExt cx="3187041" cy="461665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771800" y="4149080"/>
                <a:ext cx="360040" cy="36004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4306914" y="4085491"/>
                <a:ext cx="16519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colon!</a:t>
                </a:r>
                <a:endParaRPr lang="nl-BE" sz="2400" dirty="0"/>
              </a:p>
            </p:txBody>
          </p:sp>
          <p:cxnSp>
            <p:nvCxnSpPr>
              <p:cNvPr id="7" name="Straight Arrow Connector 6"/>
              <p:cNvCxnSpPr>
                <a:stCxn id="5" idx="1"/>
              </p:cNvCxnSpPr>
              <p:nvPr/>
            </p:nvCxnSpPr>
            <p:spPr>
              <a:xfrm flipH="1">
                <a:off x="3131840" y="4316324"/>
                <a:ext cx="1175074" cy="28599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Oval 25"/>
            <p:cNvSpPr/>
            <p:nvPr/>
          </p:nvSpPr>
          <p:spPr>
            <a:xfrm>
              <a:off x="3779912" y="4197758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" name="Straight Arrow Connector 26"/>
            <p:cNvCxnSpPr>
              <a:stCxn id="5" idx="1"/>
              <a:endCxn id="26" idx="6"/>
            </p:cNvCxnSpPr>
            <p:nvPr/>
          </p:nvCxnSpPr>
          <p:spPr>
            <a:xfrm flipH="1">
              <a:off x="4139952" y="3339385"/>
              <a:ext cx="1615506" cy="103839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3763055" y="2212456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3" name="Straight Arrow Connector 32"/>
            <p:cNvCxnSpPr>
              <a:stCxn id="5" idx="1"/>
            </p:cNvCxnSpPr>
            <p:nvPr/>
          </p:nvCxnSpPr>
          <p:spPr>
            <a:xfrm flipH="1" flipV="1">
              <a:off x="4123095" y="2392476"/>
              <a:ext cx="1632363" cy="94690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168386" y="1318116"/>
            <a:ext cx="191270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…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nl-BE" sz="3200" dirty="0"/>
          </a:p>
        </p:txBody>
      </p:sp>
      <p:sp>
        <p:nvSpPr>
          <p:cNvPr id="38" name="TextBox 37"/>
          <p:cNvSpPr txBox="1"/>
          <p:nvPr/>
        </p:nvSpPr>
        <p:spPr>
          <a:xfrm>
            <a:off x="1942832" y="5674022"/>
            <a:ext cx="349326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n = 10 if r &gt; 1.0 else 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6994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8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1600200"/>
            <a:ext cx="8229600" cy="4525963"/>
          </a:xfrm>
        </p:spPr>
        <p:txBody>
          <a:bodyPr/>
          <a:lstStyle/>
          <a:p>
            <a:r>
              <a:rPr lang="en-US" dirty="0" smtClean="0"/>
              <a:t>Boolean values: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</a:p>
          <a:p>
            <a:r>
              <a:rPr lang="en-US" dirty="0" smtClean="0"/>
              <a:t>Boolean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or</a:t>
            </a:r>
          </a:p>
          <a:p>
            <a:r>
              <a:rPr lang="en-US" dirty="0" smtClean="0"/>
              <a:t>Comparison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&gt;=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work 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cs typeface="Courier New" pitchFamily="49" charset="0"/>
              </a:rPr>
              <a:t>,…</a:t>
            </a:r>
          </a:p>
          <a:p>
            <a:r>
              <a:rPr lang="en-US" dirty="0" smtClean="0"/>
              <a:t>List membership: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</a:t>
            </a:r>
            <a:r>
              <a:rPr lang="en-US" dirty="0" smtClean="0">
                <a:cs typeface="Courier New" pitchFamily="49" charset="0"/>
              </a:rPr>
              <a:t>, e.g.,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'a' in ['c', 'a', 'd']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'e' not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'a', 'd'] == True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025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dimension numbers?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2492896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('\r\n').split()[1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155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Yuck, what's that?!?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539552" y="1988840"/>
            <a:ext cx="83529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('\r\n').split()[1])</a:t>
            </a:r>
            <a:endParaRPr lang="nl-BE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539552" y="2564904"/>
            <a:ext cx="8352928" cy="2088232"/>
            <a:chOff x="539552" y="2564904"/>
            <a:chExt cx="8352928" cy="2088232"/>
          </a:xfrm>
        </p:grpSpPr>
        <p:sp>
          <p:nvSpPr>
            <p:cNvPr id="5" name="Rectangle 4"/>
            <p:cNvSpPr/>
            <p:nvPr/>
          </p:nvSpPr>
          <p:spPr>
            <a:xfrm>
              <a:off x="539552" y="3083476"/>
              <a:ext cx="8352928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line_str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2400" dirty="0" err="1">
                  <a:latin typeface="Courier New" pitchFamily="49" charset="0"/>
                  <a:cs typeface="Courier New" pitchFamily="49" charset="0"/>
                </a:rPr>
                <a:t>line.rstrip</a:t>
              </a:r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('\r\n')</a:t>
              </a:r>
              <a:endParaRPr lang="en-US" sz="24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data     = 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line_str.split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= data[1]</a:t>
              </a:r>
            </a:p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 = 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nl-BE" sz="2400" dirty="0"/>
            </a:p>
          </p:txBody>
        </p:sp>
        <p:sp>
          <p:nvSpPr>
            <p:cNvPr id="3" name="TextBox 2"/>
            <p:cNvSpPr txBox="1"/>
            <p:nvPr/>
          </p:nvSpPr>
          <p:spPr>
            <a:xfrm rot="5400000">
              <a:off x="3413775" y="2498993"/>
              <a:ext cx="5760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ym typeface="Symbol"/>
                </a:rPr>
                <a:t></a:t>
              </a:r>
              <a:endParaRPr lang="nl-BE" sz="4000" b="1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55576" y="5013176"/>
            <a:ext cx="772653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can be terse, but stick to what's comfortable for you!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2472477" y="5949280"/>
            <a:ext cx="382771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However, use functions…</a:t>
            </a:r>
            <a:endParaRPr lang="nl-BE" sz="28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62413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modularity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code copied and pasted, modified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Make it generic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2311712"/>
            <a:ext cx="776687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</a:t>
            </a:r>
            <a:endParaRPr lang="nl-BE" dirty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4505052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6307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 by reference</a:t>
            </a:r>
          </a:p>
          <a:p>
            <a:pPr lvl="1"/>
            <a:r>
              <a:rPr lang="en-US" dirty="0" smtClean="0"/>
              <a:t>however, remember that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 et al. are immutable</a:t>
            </a:r>
          </a:p>
          <a:p>
            <a:r>
              <a:rPr lang="en-US" dirty="0" smtClean="0"/>
              <a:t>Arguments can have default values</a:t>
            </a:r>
          </a:p>
          <a:p>
            <a:r>
              <a:rPr lang="en-US" dirty="0" smtClean="0"/>
              <a:t>Arguments can be positional, or by keyword</a:t>
            </a:r>
          </a:p>
          <a:p>
            <a:r>
              <a:rPr lang="en-US" dirty="0" smtClean="0"/>
              <a:t>Higher order</a:t>
            </a:r>
          </a:p>
          <a:p>
            <a:pPr lvl="1"/>
            <a:r>
              <a:rPr lang="en-US" dirty="0" smtClean="0"/>
              <a:t>functions can have functions as arguments</a:t>
            </a:r>
            <a:endParaRPr lang="nl-BE" dirty="0" smtClean="0"/>
          </a:p>
          <a:p>
            <a:pPr lvl="1"/>
            <a:r>
              <a:rPr lang="en-US" dirty="0" smtClean="0"/>
              <a:t>function can return functions (closures)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304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function definition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Function definition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 smtClean="0"/>
              <a:t> statement to… return results, if any, and return control to caller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63688" y="3215878"/>
            <a:ext cx="34163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123728" y="2483604"/>
            <a:ext cx="1800202" cy="789582"/>
            <a:chOff x="2195736" y="2276872"/>
            <a:chExt cx="1800202" cy="789582"/>
          </a:xfrm>
        </p:grpSpPr>
        <p:grpSp>
          <p:nvGrpSpPr>
            <p:cNvPr id="6" name="Group 5"/>
            <p:cNvGrpSpPr/>
            <p:nvPr/>
          </p:nvGrpSpPr>
          <p:grpSpPr>
            <a:xfrm>
              <a:off x="2483768" y="2646204"/>
              <a:ext cx="1512170" cy="420250"/>
              <a:chOff x="4139952" y="2862228"/>
              <a:chExt cx="1512170" cy="420250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61286" y="2491643"/>
                <a:ext cx="69501" cy="151217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9" name="Straight Arrow Connector 8"/>
              <p:cNvCxnSpPr>
                <a:stCxn id="7" idx="2"/>
                <a:endCxn id="8" idx="1"/>
              </p:cNvCxnSpPr>
              <p:nvPr/>
            </p:nvCxnSpPr>
            <p:spPr>
              <a:xfrm>
                <a:off x="4629537" y="2862228"/>
                <a:ext cx="266500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2195736" y="2276872"/>
              <a:ext cx="1555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name</a:t>
              </a:r>
              <a:endParaRPr lang="nl-BE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120540" y="2483604"/>
            <a:ext cx="1422377" cy="765802"/>
            <a:chOff x="4192548" y="2276872"/>
            <a:chExt cx="1422377" cy="765802"/>
          </a:xfrm>
        </p:grpSpPr>
        <p:grpSp>
          <p:nvGrpSpPr>
            <p:cNvPr id="11" name="Group 10"/>
            <p:cNvGrpSpPr/>
            <p:nvPr/>
          </p:nvGrpSpPr>
          <p:grpSpPr>
            <a:xfrm>
              <a:off x="4211962" y="2646204"/>
              <a:ext cx="691775" cy="396470"/>
              <a:chOff x="3995938" y="2862228"/>
              <a:chExt cx="691775" cy="39647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" name="Straight Arrow Connector 13"/>
              <p:cNvCxnSpPr>
                <a:stCxn id="12" idx="2"/>
                <a:endCxn id="13" idx="1"/>
              </p:cNvCxnSpPr>
              <p:nvPr/>
            </p:nvCxnSpPr>
            <p:spPr>
              <a:xfrm flipH="1">
                <a:off x="4314333" y="2862228"/>
                <a:ext cx="373380" cy="3507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4192548" y="2276872"/>
              <a:ext cx="1422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list</a:t>
              </a:r>
              <a:endParaRPr lang="nl-B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724128" y="3563724"/>
            <a:ext cx="2068780" cy="648072"/>
            <a:chOff x="5796136" y="3356992"/>
            <a:chExt cx="2068780" cy="648072"/>
          </a:xfrm>
        </p:grpSpPr>
        <p:grpSp>
          <p:nvGrpSpPr>
            <p:cNvPr id="16" name="Group 15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18" name="Left Brace 17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9" name="Straight Arrow Connector 18"/>
              <p:cNvCxnSpPr>
                <a:stCxn id="17" idx="1"/>
                <a:endCxn id="18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/>
            <p:cNvSpPr txBox="1"/>
            <p:nvPr/>
          </p:nvSpPr>
          <p:spPr>
            <a:xfrm>
              <a:off x="6372200" y="3356992"/>
              <a:ext cx="14927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868259" y="2946825"/>
            <a:ext cx="3160125" cy="648072"/>
            <a:chOff x="2771800" y="3861048"/>
            <a:chExt cx="3160125" cy="648072"/>
          </a:xfrm>
        </p:grpSpPr>
        <p:sp>
          <p:nvSpPr>
            <p:cNvPr id="21" name="Oval 20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23" name="Straight Arrow Connector 22"/>
            <p:cNvCxnSpPr>
              <a:stCxn id="22" idx="1"/>
              <a:endCxn id="21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95536" y="3594897"/>
            <a:ext cx="2007291" cy="1058239"/>
            <a:chOff x="467544" y="3388165"/>
            <a:chExt cx="2007291" cy="1058239"/>
          </a:xfrm>
        </p:grpSpPr>
        <p:sp>
          <p:nvSpPr>
            <p:cNvPr id="25" name="Rectangle 2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6" name="Straight Arrow Connector 25"/>
            <p:cNvCxnSpPr>
              <a:stCxn id="27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07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flexibility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Optional column separator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3125867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547664" y="2380423"/>
            <a:ext cx="2050626" cy="1120585"/>
            <a:chOff x="1035381" y="3388535"/>
            <a:chExt cx="2050626" cy="1120585"/>
          </a:xfrm>
        </p:grpSpPr>
        <p:sp>
          <p:nvSpPr>
            <p:cNvPr id="6" name="Oval 5"/>
            <p:cNvSpPr/>
            <p:nvPr/>
          </p:nvSpPr>
          <p:spPr>
            <a:xfrm>
              <a:off x="2813364" y="4149080"/>
              <a:ext cx="18002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35381" y="3388535"/>
              <a:ext cx="20506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separator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2"/>
              <a:endCxn id="6" idx="0"/>
            </p:cNvCxnSpPr>
            <p:nvPr/>
          </p:nvCxnSpPr>
          <p:spPr>
            <a:xfrm>
              <a:off x="2060694" y="3757867"/>
              <a:ext cx="842680" cy="39121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120540" y="2348880"/>
            <a:ext cx="1402628" cy="765802"/>
            <a:chOff x="4192548" y="2276872"/>
            <a:chExt cx="1402628" cy="765802"/>
          </a:xfrm>
        </p:grpSpPr>
        <p:grpSp>
          <p:nvGrpSpPr>
            <p:cNvPr id="13" name="Group 12"/>
            <p:cNvGrpSpPr/>
            <p:nvPr/>
          </p:nvGrpSpPr>
          <p:grpSpPr>
            <a:xfrm>
              <a:off x="4211962" y="2646204"/>
              <a:ext cx="681900" cy="396470"/>
              <a:chOff x="3995938" y="2862228"/>
              <a:chExt cx="681900" cy="396470"/>
            </a:xfrm>
          </p:grpSpPr>
          <p:sp>
            <p:nvSpPr>
              <p:cNvPr id="15" name="Left Brace 14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6" name="Straight Arrow Connector 15"/>
              <p:cNvCxnSpPr>
                <a:stCxn id="14" idx="2"/>
                <a:endCxn id="15" idx="1"/>
              </p:cNvCxnSpPr>
              <p:nvPr/>
            </p:nvCxnSpPr>
            <p:spPr>
              <a:xfrm flipH="1">
                <a:off x="4314333" y="2862228"/>
                <a:ext cx="363505" cy="3507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/>
            <p:cNvSpPr txBox="1"/>
            <p:nvPr/>
          </p:nvSpPr>
          <p:spPr>
            <a:xfrm>
              <a:off x="4192548" y="2276872"/>
              <a:ext cx="14026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default value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860032" y="4797153"/>
            <a:ext cx="3672408" cy="1368151"/>
            <a:chOff x="4860032" y="4581129"/>
            <a:chExt cx="3672408" cy="1368151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4860032" y="4581129"/>
              <a:ext cx="2160240" cy="660265"/>
              <a:chOff x="4427984" y="2876748"/>
              <a:chExt cx="2160240" cy="660265"/>
            </a:xfrm>
          </p:grpSpPr>
          <p:sp>
            <p:nvSpPr>
              <p:cNvPr id="20" name="Left Brace 19"/>
              <p:cNvSpPr/>
              <p:nvPr/>
            </p:nvSpPr>
            <p:spPr>
              <a:xfrm rot="5400000" flipV="1">
                <a:off x="5467240" y="2416029"/>
                <a:ext cx="81728" cy="216024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1" name="Straight Arrow Connector 20"/>
              <p:cNvCxnSpPr>
                <a:stCxn id="19" idx="0"/>
                <a:endCxn id="20" idx="1"/>
              </p:cNvCxnSpPr>
              <p:nvPr/>
            </p:nvCxnSpPr>
            <p:spPr>
              <a:xfrm flipH="1">
                <a:off x="5508104" y="2876748"/>
                <a:ext cx="848766" cy="57853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/>
            <p:cNvSpPr txBox="1"/>
            <p:nvPr/>
          </p:nvSpPr>
          <p:spPr>
            <a:xfrm>
              <a:off x="5045395" y="5241394"/>
              <a:ext cx="34870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call with single argument,</a:t>
              </a:r>
              <a:br>
                <a:rPr lang="en-US" sz="2000" dirty="0" smtClean="0"/>
              </a:br>
              <a:r>
                <a:rPr lang="en-US" sz="2000" dirty="0" smtClean="0"/>
                <a:t>use default for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sz="2000" dirty="0" smtClean="0"/>
                <a:t> (i.e.,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None</a:t>
              </a:r>
              <a:r>
                <a:rPr lang="en-US" sz="2000" dirty="0" smtClean="0"/>
                <a:t>)</a:t>
              </a:r>
              <a:endParaRPr lang="nl-BE" sz="2000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67</a:t>
            </a:fld>
            <a:endParaRPr lang="nl-BE"/>
          </a:p>
        </p:txBody>
      </p:sp>
      <p:grpSp>
        <p:nvGrpSpPr>
          <p:cNvPr id="23" name="Group 22"/>
          <p:cNvGrpSpPr/>
          <p:nvPr/>
        </p:nvGrpSpPr>
        <p:grpSpPr>
          <a:xfrm>
            <a:off x="395536" y="5445224"/>
            <a:ext cx="3888432" cy="1152128"/>
            <a:chOff x="107504" y="5589240"/>
            <a:chExt cx="3888432" cy="1152128"/>
          </a:xfrm>
        </p:grpSpPr>
        <p:pic>
          <p:nvPicPr>
            <p:cNvPr id="22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5703226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1187624" y="5661248"/>
              <a:ext cx="269054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  <a:r>
                <a:rPr lang="en-US" dirty="0" smtClean="0"/>
                <a:t>efault values are created</a:t>
              </a:r>
              <a:br>
                <a:rPr lang="en-US" dirty="0" smtClean="0"/>
              </a:br>
              <a:r>
                <a:rPr lang="en-US" dirty="0" smtClean="0"/>
                <a:t>on import, reused for calls:</a:t>
              </a:r>
              <a:br>
                <a:rPr lang="en-US" dirty="0" smtClean="0"/>
              </a:br>
              <a:r>
                <a:rPr lang="en-US" dirty="0" smtClean="0"/>
                <a:t>mutable types == surprise!</a:t>
              </a:r>
              <a:endParaRPr lang="nl-BE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07504" y="5589240"/>
              <a:ext cx="3888432" cy="11521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711057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Tuples (</a:t>
            </a:r>
            <a:r>
              <a:rPr lang="en-US" dirty="0"/>
              <a:t>YADS </a:t>
            </a:r>
            <a:r>
              <a:rPr lang="en-US" dirty="0" smtClean="0">
                <a:sym typeface="Wingdings" pitchFamily="2" charset="2"/>
              </a:rPr>
              <a:t>)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uple</a:t>
            </a:r>
            <a:r>
              <a:rPr lang="en-US" dirty="0" smtClean="0"/>
              <a:t> is (kind of) fixed length list, </a:t>
            </a:r>
            <a:r>
              <a:rPr lang="en-US" i="1" dirty="0" smtClean="0"/>
              <a:t>immutable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tuple</a:t>
            </a:r>
            <a:r>
              <a:rPr lang="en-US" dirty="0" smtClean="0"/>
              <a:t> with two elements: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 = ('a', 'b')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first element: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t[0] == 'a'</a:t>
            </a:r>
            <a:r>
              <a:rPr lang="en-US" dirty="0" smtClean="0"/>
              <a:t>, second element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t[1] == 'b'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371703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339752" y="4581128"/>
            <a:ext cx="6654202" cy="616134"/>
            <a:chOff x="2339752" y="4581129"/>
            <a:chExt cx="6654202" cy="616134"/>
          </a:xfrm>
        </p:grpSpPr>
        <p:grpSp>
          <p:nvGrpSpPr>
            <p:cNvPr id="6" name="Group 5"/>
            <p:cNvGrpSpPr/>
            <p:nvPr/>
          </p:nvGrpSpPr>
          <p:grpSpPr>
            <a:xfrm flipV="1">
              <a:off x="2339752" y="4581129"/>
              <a:ext cx="5904658" cy="416079"/>
              <a:chOff x="1907704" y="3120934"/>
              <a:chExt cx="5904658" cy="416079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19168" y="543820"/>
                <a:ext cx="81729" cy="590465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9" name="Straight Arrow Connector 8"/>
              <p:cNvCxnSpPr>
                <a:stCxn id="7" idx="1"/>
                <a:endCxn id="8" idx="1"/>
              </p:cNvCxnSpPr>
              <p:nvPr/>
            </p:nvCxnSpPr>
            <p:spPr>
              <a:xfrm flipH="1">
                <a:off x="4860033" y="3120934"/>
                <a:ext cx="482722" cy="3343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5774803" y="4797153"/>
              <a:ext cx="3219151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 smtClean="0"/>
                <a:t> of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 smtClean="0"/>
                <a:t>,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 smtClean="0"/>
                <a:t>,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float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203777" y="5661248"/>
            <a:ext cx="6248543" cy="864096"/>
            <a:chOff x="2339752" y="4477183"/>
            <a:chExt cx="6248543" cy="864096"/>
          </a:xfrm>
        </p:grpSpPr>
        <p:grpSp>
          <p:nvGrpSpPr>
            <p:cNvPr id="14" name="Group 13"/>
            <p:cNvGrpSpPr/>
            <p:nvPr/>
          </p:nvGrpSpPr>
          <p:grpSpPr>
            <a:xfrm flipV="1">
              <a:off x="2339752" y="4477183"/>
              <a:ext cx="3096346" cy="664041"/>
              <a:chOff x="1907704" y="2976918"/>
              <a:chExt cx="3096346" cy="664041"/>
            </a:xfrm>
          </p:grpSpPr>
          <p:sp>
            <p:nvSpPr>
              <p:cNvPr id="16" name="Left Brace 15"/>
              <p:cNvSpPr/>
              <p:nvPr/>
            </p:nvSpPr>
            <p:spPr>
              <a:xfrm rot="5400000" flipV="1">
                <a:off x="3363039" y="1999949"/>
                <a:ext cx="185675" cy="3096346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7" name="Straight Arrow Connector 16"/>
              <p:cNvCxnSpPr>
                <a:stCxn id="15" idx="1"/>
                <a:endCxn id="16" idx="1"/>
              </p:cNvCxnSpPr>
              <p:nvPr/>
            </p:nvCxnSpPr>
            <p:spPr>
              <a:xfrm flipH="1">
                <a:off x="3455877" y="2976918"/>
                <a:ext cx="828091" cy="4783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4716016" y="4941169"/>
              <a:ext cx="387227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3-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 smtClean="0"/>
                <a:t> unpacked into 3 variables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5536" y="6237312"/>
            <a:ext cx="236635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1-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sz="2000" dirty="0" smtClean="0"/>
              <a:t>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('a', )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1063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0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to dimension numbers…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2492896"/>
            <a:ext cx="5561138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_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91680" y="5661248"/>
            <a:ext cx="491801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2000" dirty="0" smtClean="0"/>
              <a:t> is wildcard in tuple unpacking:</a:t>
            </a:r>
          </a:p>
          <a:p>
            <a:r>
              <a:rPr lang="en-US" sz="2000" dirty="0" smtClean="0"/>
              <a:t>tuple elements at those positions are ignored</a:t>
            </a:r>
            <a:endParaRPr lang="nl-BE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9356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Typographical conventions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smtClean="0"/>
              <a:t>, it represents your shell prompt!</a:t>
            </a:r>
          </a:p>
          <a:p>
            <a:r>
              <a:rPr lang="en-US" dirty="0" smtClean="0"/>
              <a:t>Python shell commands are rendered as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dirty="0" smtClean="0"/>
              <a:t>, it represents the prompt!</a:t>
            </a:r>
          </a:p>
          <a:p>
            <a:r>
              <a:rPr lang="en-US" dirty="0" err="1" smtClean="0"/>
              <a:t>iPython</a:t>
            </a:r>
            <a:r>
              <a:rPr lang="en-US" dirty="0" smtClean="0"/>
              <a:t> interpreter is rendered as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31641" y="2204864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python  –m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1331640" y="3933056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&gt;&gt;&gt;  names = 'bob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31640" y="5661248"/>
            <a:ext cx="5836854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In[3]: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names = 'bob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6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9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Named tuples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collections.namedtuple</a:t>
            </a:r>
            <a:r>
              <a:rPr lang="en-US" dirty="0" smtClean="0"/>
              <a:t> </a:t>
            </a:r>
            <a:r>
              <a:rPr lang="en-US" i="1" dirty="0" smtClean="0"/>
              <a:t>is</a:t>
            </a: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dirty="0" smtClean="0"/>
              <a:t>, but elements have names</a:t>
            </a:r>
            <a:endParaRPr lang="en-US" i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67544" y="2636912"/>
            <a:ext cx="8180445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collections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namedtuple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namedtuple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temp')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(data[0]),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temp=float(data[2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70</a:t>
            </a:fld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2699792" y="6249293"/>
            <a:ext cx="4392488" cy="492075"/>
            <a:chOff x="2135563" y="4849204"/>
            <a:chExt cx="4392488" cy="492075"/>
          </a:xfrm>
        </p:grpSpPr>
        <p:grpSp>
          <p:nvGrpSpPr>
            <p:cNvPr id="19" name="Group 18"/>
            <p:cNvGrpSpPr/>
            <p:nvPr/>
          </p:nvGrpSpPr>
          <p:grpSpPr>
            <a:xfrm flipV="1">
              <a:off x="2135563" y="4849204"/>
              <a:ext cx="2580453" cy="292020"/>
              <a:chOff x="1703515" y="2976918"/>
              <a:chExt cx="2580453" cy="292020"/>
            </a:xfrm>
          </p:grpSpPr>
          <p:sp>
            <p:nvSpPr>
              <p:cNvPr id="21" name="Left Brace 20"/>
              <p:cNvSpPr/>
              <p:nvPr/>
            </p:nvSpPr>
            <p:spPr>
              <a:xfrm rot="5400000" flipV="1">
                <a:off x="2781296" y="2098320"/>
                <a:ext cx="92837" cy="224840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2" name="Straight Arrow Connector 21"/>
              <p:cNvCxnSpPr>
                <a:stCxn id="20" idx="1"/>
                <a:endCxn id="21" idx="1"/>
              </p:cNvCxnSpPr>
              <p:nvPr/>
            </p:nvCxnSpPr>
            <p:spPr>
              <a:xfrm flipH="1">
                <a:off x="2827715" y="2976918"/>
                <a:ext cx="1456253" cy="19918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/>
            <p:cNvSpPr txBox="1"/>
            <p:nvPr/>
          </p:nvSpPr>
          <p:spPr>
            <a:xfrm>
              <a:off x="4716016" y="4941169"/>
              <a:ext cx="1812035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access by name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5496" y="3212976"/>
            <a:ext cx="3312368" cy="1953508"/>
            <a:chOff x="35496" y="3212976"/>
            <a:chExt cx="3312368" cy="1953508"/>
          </a:xfrm>
        </p:grpSpPr>
        <p:sp>
          <p:nvSpPr>
            <p:cNvPr id="25" name="Rectangle 24"/>
            <p:cNvSpPr/>
            <p:nvPr/>
          </p:nvSpPr>
          <p:spPr>
            <a:xfrm>
              <a:off x="467544" y="3212976"/>
              <a:ext cx="136815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979712" y="4313878"/>
              <a:ext cx="136815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5496" y="4797152"/>
              <a:ext cx="12647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constructor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V="1">
              <a:off x="1300266" y="4622072"/>
              <a:ext cx="1363522" cy="35974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7" idx="0"/>
            </p:cNvCxnSpPr>
            <p:nvPr/>
          </p:nvCxnSpPr>
          <p:spPr>
            <a:xfrm flipH="1" flipV="1">
              <a:off x="467544" y="3573016"/>
              <a:ext cx="200337" cy="122413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436096" y="3212976"/>
            <a:ext cx="3439880" cy="972108"/>
            <a:chOff x="5436096" y="3212976"/>
            <a:chExt cx="3439880" cy="972108"/>
          </a:xfrm>
        </p:grpSpPr>
        <p:sp>
          <p:nvSpPr>
            <p:cNvPr id="36" name="Rectangle 35"/>
            <p:cNvSpPr/>
            <p:nvPr/>
          </p:nvSpPr>
          <p:spPr>
            <a:xfrm>
              <a:off x="5436096" y="3212976"/>
              <a:ext cx="2880320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236296" y="3815752"/>
              <a:ext cx="163968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element names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cxnSp>
          <p:nvCxnSpPr>
            <p:cNvPr id="38" name="Straight Arrow Connector 37"/>
            <p:cNvCxnSpPr>
              <a:stCxn id="37" idx="1"/>
              <a:endCxn id="36" idx="2"/>
            </p:cNvCxnSpPr>
            <p:nvPr/>
          </p:nvCxnSpPr>
          <p:spPr>
            <a:xfrm flipH="1" flipV="1">
              <a:off x="6876256" y="3501008"/>
              <a:ext cx="360040" cy="49941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3697513" y="2492896"/>
            <a:ext cx="3358763" cy="1008112"/>
            <a:chOff x="3697513" y="2492896"/>
            <a:chExt cx="3358763" cy="1008112"/>
          </a:xfrm>
        </p:grpSpPr>
        <p:sp>
          <p:nvSpPr>
            <p:cNvPr id="42" name="Rectangle 41"/>
            <p:cNvSpPr/>
            <p:nvPr/>
          </p:nvSpPr>
          <p:spPr>
            <a:xfrm>
              <a:off x="3697513" y="3212976"/>
              <a:ext cx="1512168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868130" y="2492896"/>
              <a:ext cx="118814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type name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cxnSp>
          <p:nvCxnSpPr>
            <p:cNvPr id="44" name="Straight Arrow Connector 43"/>
            <p:cNvCxnSpPr>
              <a:stCxn id="43" idx="1"/>
              <a:endCxn id="42" idx="0"/>
            </p:cNvCxnSpPr>
            <p:nvPr/>
          </p:nvCxnSpPr>
          <p:spPr>
            <a:xfrm flipH="1">
              <a:off x="4453597" y="2677562"/>
              <a:ext cx="1414533" cy="535414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017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is Python data type, acts like set in math</a:t>
            </a:r>
          </a:p>
          <a:p>
            <a:pPr lvl="1"/>
            <a:r>
              <a:rPr lang="en-US" dirty="0" smtClean="0"/>
              <a:t>empty set: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set()</a:t>
            </a:r>
          </a:p>
          <a:p>
            <a:pPr lvl="1"/>
            <a:r>
              <a:rPr lang="en-US" dirty="0" smtClean="0"/>
              <a:t>add element: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('a')</a:t>
            </a:r>
          </a:p>
          <a:p>
            <a:pPr lvl="1"/>
            <a:r>
              <a:rPr lang="en-US" dirty="0" smtClean="0"/>
              <a:t>check membership: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'b' in s</a:t>
            </a:r>
          </a:p>
          <a:p>
            <a:pPr lvl="1"/>
            <a:r>
              <a:rPr lang="en-US" dirty="0" smtClean="0"/>
              <a:t>remove element: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s.remove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('b')</a:t>
            </a:r>
          </a:p>
          <a:p>
            <a:pPr lvl="1"/>
            <a:r>
              <a:rPr lang="en-US" dirty="0" smtClean="0"/>
              <a:t>iterating over elements: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element in 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 smtClean="0">
                <a:cs typeface="Courier New" pitchFamily="49" charset="0"/>
              </a:rPr>
              <a:t>No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>
                <a:cs typeface="Courier New" pitchFamily="49" charset="0"/>
              </a:rPr>
              <a:t>s</a:t>
            </a:r>
          </a:p>
          <a:p>
            <a:r>
              <a:rPr lang="en-US" dirty="0" smtClean="0">
                <a:cs typeface="Courier New" pitchFamily="49" charset="0"/>
              </a:rPr>
              <a:t>Set comprehensions:</a:t>
            </a:r>
            <a:r>
              <a:rPr lang="nl-BE" dirty="0">
                <a:cs typeface="Courier New" pitchFamily="49" charset="0"/>
              </a:rPr>
              <a:t/>
            </a:r>
            <a:br>
              <a:rPr lang="nl-BE" dirty="0">
                <a:cs typeface="Courier New" pitchFamily="49" charset="0"/>
              </a:rPr>
            </a:br>
            <a:r>
              <a:rPr lang="nl-BE" dirty="0" smtClean="0">
                <a:cs typeface="Courier New" pitchFamily="49" charset="0"/>
              </a:rPr>
              <a:t>              </a:t>
            </a:r>
            <a:r>
              <a:rPr lang="nl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{i </a:t>
            </a:r>
            <a:r>
              <a:rPr lang="nl-BE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 in range(3)}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 {0, 1, 2}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02594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48880"/>
            <a:ext cx="8229600" cy="396044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Intersection: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s1.intersection(s2) == {7}</a:t>
            </a:r>
          </a:p>
          <a:p>
            <a:r>
              <a:rPr lang="en-US" dirty="0" smtClean="0"/>
              <a:t>Union: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s1.union(s2) == {3, 5, 7, 11}</a:t>
            </a:r>
          </a:p>
          <a:p>
            <a:r>
              <a:rPr lang="en-US" dirty="0" smtClean="0"/>
              <a:t>Difference: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s1.difference(s2) == {3, 5}</a:t>
            </a:r>
          </a:p>
          <a:p>
            <a:r>
              <a:rPr lang="en-US" dirty="0" smtClean="0"/>
              <a:t>Symmetric difference: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s1.symmetric_difference(s2) == {3, 5, 11}</a:t>
            </a:r>
          </a:p>
          <a:p>
            <a:r>
              <a:rPr lang="en-US" dirty="0" smtClean="0"/>
              <a:t>Is subset of?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s1,issubset(s2) == False</a:t>
            </a:r>
          </a:p>
          <a:p>
            <a:r>
              <a:rPr lang="en-US" dirty="0" smtClean="0"/>
              <a:t>Is disjoint from?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s1.isdisjoint(s2) == False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71600" y="1268760"/>
            <a:ext cx="27655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 = {3, 5, 7}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s2 = {7, 11}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61606" y="1733907"/>
            <a:ext cx="350288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To modify set, use: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s1.&lt;op&gt;_update(s2)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657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dimension numbers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many times does a dimension number occur in file?</a:t>
            </a:r>
          </a:p>
          <a:p>
            <a:pPr lvl="1"/>
            <a:r>
              <a:rPr lang="en-US" dirty="0" smtClean="0"/>
              <a:t>maximum &amp; minimum not known a-priori!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212976"/>
            <a:ext cx="6664004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counter = {}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not in counter: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counter.items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0}: {1}'.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346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Data structure that maps a key onto a value</a:t>
            </a:r>
          </a:p>
          <a:p>
            <a:pPr lvl="1"/>
            <a:r>
              <a:rPr lang="en-US" dirty="0" smtClean="0"/>
              <a:t>e.g., map a name to an age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 smtClean="0"/>
              <a:t>Keys can have any (</a:t>
            </a:r>
            <a:r>
              <a:rPr lang="en-US" dirty="0" err="1" smtClean="0"/>
              <a:t>hashable</a:t>
            </a:r>
            <a:r>
              <a:rPr lang="en-US" dirty="0" smtClean="0"/>
              <a:t>) type (mixed too)</a:t>
            </a:r>
          </a:p>
          <a:p>
            <a:pPr lvl="1"/>
            <a:r>
              <a:rPr lang="en-US" dirty="0" smtClean="0"/>
              <a:t>Values can have any type (mixed too)</a:t>
            </a:r>
          </a:p>
          <a:p>
            <a:pPr lvl="1"/>
            <a:r>
              <a:rPr lang="en-US" dirty="0" smtClean="0"/>
              <a:t>Dictionary comprehensions: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{k: k**2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 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range(3)}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</a:t>
            </a:r>
            <a:br>
              <a:rPr lang="en-US" dirty="0" smtClean="0">
                <a:cs typeface="Courier New" panose="02070309020205020404" pitchFamily="49" charset="0"/>
                <a:sym typeface="Symbol"/>
              </a:rPr>
            </a:br>
            <a:r>
              <a:rPr lang="en-US" dirty="0" smtClean="0">
                <a:cs typeface="Courier New" panose="02070309020205020404" pitchFamily="49" charset="0"/>
                <a:sym typeface="Symbol"/>
              </a:rPr>
              <a:t>                                                          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{0: 0, 1: 1, 2:4}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91680" y="2348880"/>
            <a:ext cx="2528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ages =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 35,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'bob':    32,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648036" y="2348880"/>
            <a:ext cx="4680520" cy="432048"/>
            <a:chOff x="2771800" y="4149080"/>
            <a:chExt cx="4680520" cy="432048"/>
          </a:xfrm>
        </p:grpSpPr>
        <p:sp>
          <p:nvSpPr>
            <p:cNvPr id="6" name="Oval 5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024091" y="4211796"/>
              <a:ext cx="242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Curly brackets for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dict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6"/>
            </p:cNvCxnSpPr>
            <p:nvPr/>
          </p:nvCxnSpPr>
          <p:spPr>
            <a:xfrm flipH="1" flipV="1">
              <a:off x="3131840" y="4329100"/>
              <a:ext cx="1892251" cy="6736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2452356" y="3248982"/>
            <a:ext cx="535468" cy="724144"/>
            <a:chOff x="4890476" y="4833158"/>
            <a:chExt cx="535468" cy="724144"/>
          </a:xfrm>
        </p:grpSpPr>
        <p:grpSp>
          <p:nvGrpSpPr>
            <p:cNvPr id="10" name="Group 9"/>
            <p:cNvGrpSpPr/>
            <p:nvPr/>
          </p:nvGrpSpPr>
          <p:grpSpPr>
            <a:xfrm flipV="1">
              <a:off x="4932042" y="4833158"/>
              <a:ext cx="432048" cy="324034"/>
              <a:chOff x="4499994" y="2960950"/>
              <a:chExt cx="432048" cy="324034"/>
            </a:xfrm>
          </p:grpSpPr>
          <p:sp>
            <p:nvSpPr>
              <p:cNvPr id="12" name="Left Brace 11"/>
              <p:cNvSpPr/>
              <p:nvPr/>
            </p:nvSpPr>
            <p:spPr>
              <a:xfrm rot="5400000" flipV="1">
                <a:off x="4693158" y="3046101"/>
                <a:ext cx="45719" cy="43204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3" name="Straight Arrow Connector 12"/>
              <p:cNvCxnSpPr>
                <a:stCxn id="11" idx="0"/>
                <a:endCxn id="12" idx="1"/>
              </p:cNvCxnSpPr>
              <p:nvPr/>
            </p:nvCxnSpPr>
            <p:spPr>
              <a:xfrm flipH="1">
                <a:off x="4716018" y="2960950"/>
                <a:ext cx="10144" cy="27831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/>
            <p:cNvSpPr txBox="1"/>
            <p:nvPr/>
          </p:nvSpPr>
          <p:spPr>
            <a:xfrm>
              <a:off x="4890476" y="5157192"/>
              <a:ext cx="5354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key</a:t>
              </a:r>
              <a:endParaRPr lang="nl-BE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542034" y="3248980"/>
            <a:ext cx="741934" cy="724146"/>
            <a:chOff x="4756018" y="4833156"/>
            <a:chExt cx="741934" cy="724146"/>
          </a:xfrm>
        </p:grpSpPr>
        <p:grpSp>
          <p:nvGrpSpPr>
            <p:cNvPr id="28" name="Group 27"/>
            <p:cNvGrpSpPr/>
            <p:nvPr/>
          </p:nvGrpSpPr>
          <p:grpSpPr>
            <a:xfrm flipV="1">
              <a:off x="4901106" y="4833156"/>
              <a:ext cx="452829" cy="324036"/>
              <a:chOff x="4469058" y="2960950"/>
              <a:chExt cx="452829" cy="324036"/>
            </a:xfrm>
          </p:grpSpPr>
          <p:sp>
            <p:nvSpPr>
              <p:cNvPr id="30" name="Left Brace 29"/>
              <p:cNvSpPr/>
              <p:nvPr/>
            </p:nvSpPr>
            <p:spPr>
              <a:xfrm rot="5400000" flipV="1">
                <a:off x="4672612" y="3035710"/>
                <a:ext cx="45722" cy="452829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31" name="Straight Arrow Connector 30"/>
              <p:cNvCxnSpPr>
                <a:stCxn id="29" idx="0"/>
                <a:endCxn id="30" idx="1"/>
              </p:cNvCxnSpPr>
              <p:nvPr/>
            </p:nvCxnSpPr>
            <p:spPr>
              <a:xfrm>
                <a:off x="4694937" y="2960950"/>
                <a:ext cx="537" cy="2783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/>
            <p:cNvSpPr txBox="1"/>
            <p:nvPr/>
          </p:nvSpPr>
          <p:spPr>
            <a:xfrm>
              <a:off x="4756018" y="5157192"/>
              <a:ext cx="7419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value</a:t>
              </a:r>
              <a:endParaRPr lang="nl-BE" sz="20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590762" y="2924944"/>
            <a:ext cx="2926250" cy="1305436"/>
            <a:chOff x="4255058" y="2060848"/>
            <a:chExt cx="2926250" cy="1305436"/>
          </a:xfrm>
        </p:grpSpPr>
        <p:sp>
          <p:nvSpPr>
            <p:cNvPr id="36" name="Oval 35"/>
            <p:cNvSpPr/>
            <p:nvPr/>
          </p:nvSpPr>
          <p:spPr>
            <a:xfrm>
              <a:off x="5616116" y="2060848"/>
              <a:ext cx="252028" cy="2999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255058" y="2996952"/>
              <a:ext cx="2926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key, value separated by colon</a:t>
              </a:r>
              <a:endParaRPr lang="nl-BE" dirty="0"/>
            </a:p>
          </p:txBody>
        </p:sp>
        <p:cxnSp>
          <p:nvCxnSpPr>
            <p:cNvPr id="38" name="Straight Arrow Connector 37"/>
            <p:cNvCxnSpPr>
              <a:stCxn id="37" idx="0"/>
              <a:endCxn id="36" idx="4"/>
            </p:cNvCxnSpPr>
            <p:nvPr/>
          </p:nvCxnSpPr>
          <p:spPr>
            <a:xfrm flipV="1">
              <a:off x="5718183" y="2360785"/>
              <a:ext cx="23947" cy="63616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3944710" y="2728581"/>
            <a:ext cx="4042839" cy="627312"/>
            <a:chOff x="3403483" y="3243028"/>
            <a:chExt cx="4042839" cy="627312"/>
          </a:xfrm>
        </p:grpSpPr>
        <p:sp>
          <p:nvSpPr>
            <p:cNvPr id="48" name="Oval 47"/>
            <p:cNvSpPr/>
            <p:nvPr/>
          </p:nvSpPr>
          <p:spPr>
            <a:xfrm>
              <a:off x="3403483" y="3243028"/>
              <a:ext cx="126014" cy="25798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923306" y="3501008"/>
              <a:ext cx="35230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key/value pair separated by comma</a:t>
              </a:r>
              <a:endParaRPr lang="nl-BE" dirty="0"/>
            </a:p>
          </p:txBody>
        </p:sp>
        <p:cxnSp>
          <p:nvCxnSpPr>
            <p:cNvPr id="50" name="Straight Arrow Connector 49"/>
            <p:cNvCxnSpPr>
              <a:stCxn id="49" idx="1"/>
              <a:endCxn id="48" idx="6"/>
            </p:cNvCxnSpPr>
            <p:nvPr/>
          </p:nvCxnSpPr>
          <p:spPr>
            <a:xfrm flipH="1" flipV="1">
              <a:off x="3529497" y="3372018"/>
              <a:ext cx="393809" cy="31365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4202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469089"/>
            <a:ext cx="8229600" cy="398424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Empty dictionary: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r>
              <a:rPr lang="en-US" dirty="0" smtClean="0">
                <a:cs typeface="Courier New" pitchFamily="49" charset="0"/>
              </a:rPr>
              <a:t> 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cs typeface="Courier New" pitchFamily="49" charset="0"/>
              </a:rPr>
              <a:t>Number of key/value pairs: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(ages)</a:t>
            </a:r>
          </a:p>
          <a:p>
            <a:r>
              <a:rPr lang="en-US" dirty="0"/>
              <a:t>Storing values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ages['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caro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45</a:t>
            </a:r>
            <a:endParaRPr lang="en-US" dirty="0" smtClean="0"/>
          </a:p>
          <a:p>
            <a:r>
              <a:rPr lang="en-US" dirty="0" smtClean="0"/>
              <a:t>Retrieving values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35 == 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ages['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sz="3000" dirty="0" smtClean="0">
                <a:cs typeface="Courier New" pitchFamily="49" charset="0"/>
              </a:rPr>
              <a:t>Removing key/value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  del ages['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ages</a:t>
            </a:r>
            <a:r>
              <a:rPr lang="en-US" dirty="0" smtClean="0"/>
              <a:t> have an age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ages.has_key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in ages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608" y="1268760"/>
            <a:ext cx="2528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ages =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 35,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'bob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':    32,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2979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Iterate over keys: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 in ages: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 smtClean="0"/>
              <a:t>Iterate over values: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age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 smtClean="0"/>
              <a:t>Iterate over key/value pairs: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name, age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76</a:t>
            </a:fld>
            <a:endParaRPr lang="nl-BE"/>
          </a:p>
        </p:txBody>
      </p:sp>
      <p:grpSp>
        <p:nvGrpSpPr>
          <p:cNvPr id="28" name="Group 27"/>
          <p:cNvGrpSpPr/>
          <p:nvPr/>
        </p:nvGrpSpPr>
        <p:grpSpPr>
          <a:xfrm>
            <a:off x="5076057" y="2492896"/>
            <a:ext cx="3623486" cy="2592288"/>
            <a:chOff x="5076057" y="2492896"/>
            <a:chExt cx="3623486" cy="2592288"/>
          </a:xfrm>
        </p:grpSpPr>
        <p:grpSp>
          <p:nvGrpSpPr>
            <p:cNvPr id="20" name="Group 19"/>
            <p:cNvGrpSpPr/>
            <p:nvPr/>
          </p:nvGrpSpPr>
          <p:grpSpPr>
            <a:xfrm>
              <a:off x="5076057" y="3139776"/>
              <a:ext cx="3623486" cy="646331"/>
              <a:chOff x="5076057" y="3139776"/>
              <a:chExt cx="3623486" cy="646331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7259341" y="3139776"/>
                <a:ext cx="1440202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Note:</a:t>
                </a:r>
                <a:br>
                  <a:rPr lang="en-US" dirty="0" smtClean="0"/>
                </a:br>
                <a:r>
                  <a:rPr lang="en-US" dirty="0" smtClean="0"/>
                  <a:t>creates</a:t>
                </a:r>
                <a:r>
                  <a:rPr lang="en-US" dirty="0"/>
                  <a:t> </a:t>
                </a:r>
                <a:r>
                  <a:rPr lang="en-US" dirty="0" smtClean="0"/>
                  <a:t>views</a:t>
                </a:r>
                <a:endParaRPr lang="nl-BE" dirty="0"/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5076057" y="3139776"/>
                <a:ext cx="2183284" cy="3231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Straight Arrow Connector 14"/>
            <p:cNvCxnSpPr>
              <a:stCxn id="16" idx="0"/>
            </p:cNvCxnSpPr>
            <p:nvPr/>
          </p:nvCxnSpPr>
          <p:spPr>
            <a:xfrm flipH="1" flipV="1">
              <a:off x="5868146" y="2492896"/>
              <a:ext cx="2111296" cy="646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6544547" y="3467337"/>
              <a:ext cx="695599" cy="3981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>
              <a:off x="7470680" y="3786107"/>
              <a:ext cx="641235" cy="12990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4785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again…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collections.Counter</a:t>
            </a:r>
            <a:r>
              <a:rPr lang="en-US" dirty="0" smtClean="0"/>
              <a:t> instead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 smtClean="0">
                <a:cs typeface="Courier New" panose="02070309020205020404" pitchFamily="49" charset="0"/>
              </a:rPr>
              <a:t>: simpler, less error prone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8276" y="2708920"/>
            <a:ext cx="6664004" cy="31393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collections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counter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collections.Counter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counter.items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0}: {1}'.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77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899592" y="6063679"/>
            <a:ext cx="455438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bonus method: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most_common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37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special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collections.namedtuple</a:t>
            </a:r>
            <a:r>
              <a:rPr lang="en-US" dirty="0" smtClean="0">
                <a:cs typeface="Courier New" panose="02070309020205020404" pitchFamily="49" charset="0"/>
              </a:rPr>
              <a:t>: tuples with named elements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collections.Counter</a:t>
            </a:r>
            <a:r>
              <a:rPr lang="en-US" dirty="0" smtClean="0">
                <a:cs typeface="Courier New" panose="02070309020205020404" pitchFamily="49" charset="0"/>
              </a:rPr>
              <a:t>: count elements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collections.OrderedDict</a:t>
            </a:r>
            <a:r>
              <a:rPr lang="en-US" dirty="0" smtClean="0"/>
              <a:t>: remembers insertion order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collections.deque</a:t>
            </a:r>
            <a:r>
              <a:rPr lang="en-US" dirty="0" smtClean="0"/>
              <a:t>: (bounded) double-ended queue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collections.ChainMap</a:t>
            </a:r>
            <a:r>
              <a:rPr lang="en-US" dirty="0" smtClean="0"/>
              <a:t>: chain a sequence of dictionaries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array.array</a:t>
            </a:r>
            <a:r>
              <a:rPr lang="en-US" dirty="0" smtClean="0"/>
              <a:t>: faster than lists, however, use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6873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4366" y="1600200"/>
            <a:ext cx="5722433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complex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tuple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301008" y="1628800"/>
            <a:ext cx="2439344" cy="2232248"/>
            <a:chOff x="7868730" y="2276872"/>
            <a:chExt cx="2439344" cy="2232248"/>
          </a:xfrm>
        </p:grpSpPr>
        <p:sp>
          <p:nvSpPr>
            <p:cNvPr id="5" name="Right Brace 4"/>
            <p:cNvSpPr/>
            <p:nvPr/>
          </p:nvSpPr>
          <p:spPr>
            <a:xfrm>
              <a:off x="7868730" y="2276872"/>
              <a:ext cx="128379" cy="223224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028283" y="3060249"/>
              <a:ext cx="22797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simple types</a:t>
              </a:r>
              <a:endParaRPr lang="en-US" sz="32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292080" y="3933056"/>
            <a:ext cx="2746095" cy="1656184"/>
            <a:chOff x="7864946" y="2276872"/>
            <a:chExt cx="2746095" cy="1656184"/>
          </a:xfrm>
        </p:grpSpPr>
        <p:sp>
          <p:nvSpPr>
            <p:cNvPr id="8" name="Right Brace 7"/>
            <p:cNvSpPr/>
            <p:nvPr/>
          </p:nvSpPr>
          <p:spPr>
            <a:xfrm>
              <a:off x="7864946" y="2276872"/>
              <a:ext cx="132163" cy="165618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28283" y="2749755"/>
              <a:ext cx="258275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complex types</a:t>
              </a:r>
              <a:endParaRPr lang="en-US" sz="32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95936" y="5838363"/>
            <a:ext cx="38749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Picking the right data type is</a:t>
            </a:r>
            <a:br>
              <a:rPr lang="en-US" sz="2400" dirty="0" smtClean="0"/>
            </a:br>
            <a:r>
              <a:rPr lang="en-US" sz="2400" dirty="0" smtClean="0"/>
              <a:t>crucial to produce good code</a:t>
            </a:r>
            <a:endParaRPr lang="nl-BE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796136" y="3399383"/>
            <a:ext cx="287373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types in Python</a:t>
            </a:r>
            <a:endParaRPr lang="nl-BE" sz="24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79</a:t>
            </a:fld>
            <a:endParaRPr lang="nl-BE"/>
          </a:p>
        </p:txBody>
      </p:sp>
      <p:grpSp>
        <p:nvGrpSpPr>
          <p:cNvPr id="13" name="Group 12"/>
          <p:cNvGrpSpPr/>
          <p:nvPr/>
        </p:nvGrpSpPr>
        <p:grpSpPr>
          <a:xfrm>
            <a:off x="486298" y="1628800"/>
            <a:ext cx="2341872" cy="2592288"/>
            <a:chOff x="5655236" y="2276872"/>
            <a:chExt cx="2341872" cy="2592288"/>
          </a:xfrm>
        </p:grpSpPr>
        <p:sp>
          <p:nvSpPr>
            <p:cNvPr id="14" name="Right Brace 13"/>
            <p:cNvSpPr/>
            <p:nvPr/>
          </p:nvSpPr>
          <p:spPr>
            <a:xfrm flipH="1">
              <a:off x="7868729" y="2276872"/>
              <a:ext cx="128379" cy="259228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655236" y="2924944"/>
              <a:ext cx="2100062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immutable,</a:t>
              </a:r>
              <a:br>
                <a:rPr lang="en-US" sz="3200" dirty="0" smtClean="0"/>
              </a:br>
              <a:r>
                <a:rPr lang="en-US" sz="3200" dirty="0" err="1" smtClean="0"/>
                <a:t>hashable</a:t>
              </a:r>
              <a:endParaRPr lang="en-US" sz="32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77461" y="4293096"/>
            <a:ext cx="2552736" cy="1440160"/>
            <a:chOff x="5444371" y="2276872"/>
            <a:chExt cx="2552736" cy="1440160"/>
          </a:xfrm>
        </p:grpSpPr>
        <p:sp>
          <p:nvSpPr>
            <p:cNvPr id="17" name="Right Brace 16"/>
            <p:cNvSpPr/>
            <p:nvPr/>
          </p:nvSpPr>
          <p:spPr>
            <a:xfrm flipH="1">
              <a:off x="7868728" y="2276872"/>
              <a:ext cx="128379" cy="144016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444371" y="2420888"/>
              <a:ext cx="2350323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mutable,</a:t>
              </a:r>
            </a:p>
            <a:p>
              <a:r>
                <a:rPr lang="en-US" sz="3200" dirty="0" smtClean="0"/>
                <a:t>not </a:t>
              </a:r>
              <a:r>
                <a:rPr lang="en-US" sz="3200" dirty="0" err="1" smtClean="0"/>
                <a:t>hashable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947020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</a:t>
            </a:r>
            <a:r>
              <a:rPr lang="en-US" dirty="0" smtClean="0"/>
              <a:t>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</a:t>
            </a:r>
            <a:r>
              <a:rPr lang="en-US" dirty="0" smtClean="0"/>
              <a:t>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331640" y="3236783"/>
            <a:ext cx="5285421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31639" y="4941168"/>
            <a:ext cx="5285421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321249" y="3584213"/>
            <a:ext cx="3564285" cy="2926615"/>
            <a:chOff x="1321249" y="3584213"/>
            <a:chExt cx="3564285" cy="2926615"/>
          </a:xfrm>
        </p:grpSpPr>
        <p:sp>
          <p:nvSpPr>
            <p:cNvPr id="7" name="Oval 6"/>
            <p:cNvSpPr/>
            <p:nvPr/>
          </p:nvSpPr>
          <p:spPr>
            <a:xfrm>
              <a:off x="1331639" y="6237312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0" y="5858572"/>
              <a:ext cx="2016224" cy="51549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1776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  <a:r>
                <a:rPr lang="en-US" dirty="0" smtClean="0"/>
                <a:t>ragment</a:t>
              </a:r>
              <a:br>
                <a:rPr lang="en-US" dirty="0" smtClean="0"/>
              </a:br>
              <a:r>
                <a:rPr lang="en-US" dirty="0" smtClean="0"/>
                <a:t>not shown</a:t>
              </a:r>
              <a:endParaRPr lang="nl-BE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1"/>
              <a:ext cx="2026614" cy="21376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8477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control structures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</a:t>
            </a:r>
            <a:r>
              <a:rPr lang="en-US" dirty="0" smtClean="0"/>
              <a:t>onditional statement: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/>
              <a:t>Iteration statements:</a:t>
            </a:r>
          </a:p>
          <a:p>
            <a:pPr lvl="1"/>
            <a:r>
              <a:rPr lang="en-US" dirty="0" smtClean="0"/>
              <a:t>for-loop: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… in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 smtClean="0"/>
              <a:t>while-loop: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615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mathematics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Usual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+, -, *, /, %</a:t>
            </a:r>
          </a:p>
          <a:p>
            <a:pPr lvl="1"/>
            <a:r>
              <a:rPr lang="en-US" dirty="0" smtClean="0"/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division is floating point division,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3/5 == 0.6</a:t>
            </a:r>
          </a:p>
          <a:p>
            <a:r>
              <a:rPr lang="en-US" dirty="0" smtClean="0"/>
              <a:t>Raise to power: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2**4 == 16</a:t>
            </a:r>
          </a:p>
          <a:p>
            <a:r>
              <a:rPr lang="en-US" dirty="0" smtClean="0"/>
              <a:t>Floor division: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//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7.3//5.7 == 1.0</a:t>
            </a:r>
            <a:r>
              <a:rPr lang="en-US" dirty="0" smtClean="0">
                <a:cs typeface="Courier New" pitchFamily="49" charset="0"/>
              </a:rPr>
              <a:t>, but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6//4 == 1</a:t>
            </a:r>
          </a:p>
          <a:p>
            <a:r>
              <a:rPr lang="en-US" dirty="0" smtClean="0"/>
              <a:t>Mathematical functions in module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math</a:t>
            </a:r>
          </a:p>
          <a:p>
            <a:pPr lvl="1"/>
            <a:r>
              <a:rPr lang="en-US" dirty="0" smtClean="0"/>
              <a:t>First import module (usually at top of file):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math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functions,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pPr lvl="1"/>
            <a:r>
              <a:rPr lang="en-US" dirty="0" smtClean="0"/>
              <a:t>Or import specific function(s): 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function(s),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r>
              <a:rPr lang="en-US" dirty="0" smtClean="0">
                <a:cs typeface="Courier New" pitchFamily="49" charset="0"/>
              </a:rPr>
              <a:t>For complex numbers, 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cmath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87798" y="2348880"/>
            <a:ext cx="32166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changed from 2.x to 3.x!</a:t>
            </a:r>
            <a:endParaRPr lang="nl-BE" sz="2400" dirty="0" smtClean="0"/>
          </a:p>
        </p:txBody>
      </p:sp>
    </p:spTree>
    <p:extLst>
      <p:ext uri="{BB962C8B-B14F-4D97-AF65-F5344CB8AC3E}">
        <p14:creationId xmlns:p14="http://schemas.microsoft.com/office/powerpoint/2010/main" val="348239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organization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921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modules &amp;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 organization</a:t>
            </a:r>
          </a:p>
          <a:p>
            <a:pPr lvl="1"/>
            <a:r>
              <a:rPr lang="en-US" dirty="0" smtClean="0"/>
              <a:t>Functions common to multiple scripts can be put in separate file = module</a:t>
            </a:r>
          </a:p>
          <a:p>
            <a:pPr lvl="1"/>
            <a:r>
              <a:rPr lang="en-US" dirty="0" smtClean="0"/>
              <a:t>Modules can be organized hierarchically in directory structure = packages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Python standard library is organized in packages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691680" y="4077072"/>
            <a:ext cx="667266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forget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  <a:r>
              <a:rPr lang="en-US" sz="2400" dirty="0" smtClean="0"/>
              <a:t> in package directories!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549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module &amp; use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/>
          <a:lstStyle/>
          <a:p>
            <a:r>
              <a:rPr lang="en-US" dirty="0" smtClean="0"/>
              <a:t>Module file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data_parsing.py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Using the module in script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 smtClean="0"/>
              <a:t>: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6760" y="2060848"/>
            <a:ext cx="886973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collections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namedtuple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namedtuple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temp')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=None):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]),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temp=float(data[2]))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4509120"/>
            <a:ext cx="693972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data_parsing.parse_line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262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Importing functions directly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/>
              <a:t> from module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dirty="0" smtClean="0"/>
              <a:t> in script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 smtClean="0"/>
              <a:t>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3284984"/>
            <a:ext cx="5147563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22034" y="5877272"/>
            <a:ext cx="555036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concise, but name clashes can occur!</a:t>
            </a:r>
            <a:br>
              <a:rPr lang="en-US" sz="2400" dirty="0" smtClean="0"/>
            </a:br>
            <a:r>
              <a:rPr lang="en-US" sz="2400" dirty="0" smtClean="0"/>
              <a:t>E.g.,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sz="2400" dirty="0" smtClean="0"/>
              <a:t> versus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cmath.sqrt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4170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layout &amp; use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weave.py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vsc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util.py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arameter_weaver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artifact.py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base_formatter.py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ortran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35896" y="4149080"/>
            <a:ext cx="5367175" cy="6001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vsc.parameter_weaver.base_formatter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BaseFormatter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35895" y="1456250"/>
            <a:ext cx="5367175" cy="6001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vsc.parameter_weaver.c.formatter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Formatter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2496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Python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github.com/gjbex/training-material/tree/master/Python/Jupyter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9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Python interactively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Useful for experimentation, prototyping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Quit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quit()</a:t>
            </a:r>
            <a:r>
              <a:rPr lang="en-US" dirty="0" smtClean="0"/>
              <a:t> function or Ctrl-d</a:t>
            </a: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7907" y="2276872"/>
            <a:ext cx="6939720" cy="230832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3.4.3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(default,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Jun  4 2015,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05:16:07)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[GCC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4.4.7]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 linux2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Type "help", "copyright", "credits" or "license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"…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 = (3, 7)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a, _ = 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a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673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Interactive: </a:t>
            </a:r>
            <a:r>
              <a:rPr lang="en-US" dirty="0" err="1" smtClean="0"/>
              <a:t>iPython</a:t>
            </a:r>
            <a:r>
              <a:rPr lang="en-US" dirty="0" smtClean="0"/>
              <a:t> &amp; </a:t>
            </a:r>
            <a:r>
              <a:rPr lang="en-US" dirty="0" err="1" smtClean="0"/>
              <a:t>Jupyter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More features than standard python shell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Notebook interface: </a:t>
            </a:r>
            <a:r>
              <a:rPr lang="en-US" dirty="0" err="1" smtClean="0"/>
              <a:t>Jupyter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8731878" cy="341632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3.4.3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default, Jun  4 2015, 15:28:02)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Type "copyright", "credits" or "license" for more information.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4.0.3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 An enhanced Interactive Python.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?         -&gt; Introduction and overview of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IPython's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features.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quickref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-&gt; Quick reference.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     -&gt; Python's own help system.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object?   -&gt; Details about 'object', use 'object??' for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extra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     details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In [1]: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763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versus semantics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syntax: form, grammar</a:t>
            </a:r>
          </a:p>
          <a:p>
            <a:pPr lvl="1"/>
            <a:r>
              <a:rPr lang="en-US" dirty="0" smtClean="0"/>
              <a:t>correct:</a:t>
            </a:r>
            <a:br>
              <a:rPr lang="en-US" dirty="0" smtClean="0"/>
            </a:br>
            <a:r>
              <a:rPr lang="en-US" i="1" dirty="0" smtClean="0"/>
              <a:t>The dog is barking.</a:t>
            </a:r>
          </a:p>
          <a:p>
            <a:pPr lvl="1"/>
            <a:r>
              <a:rPr lang="en-US" dirty="0" smtClean="0"/>
              <a:t>incorrect:</a:t>
            </a:r>
            <a:br>
              <a:rPr lang="en-US" dirty="0" smtClean="0"/>
            </a:br>
            <a:r>
              <a:rPr lang="en-US" i="1" dirty="0" smtClean="0"/>
              <a:t>The dog barking.</a:t>
            </a:r>
          </a:p>
          <a:p>
            <a:r>
              <a:rPr lang="en-US" dirty="0" smtClean="0"/>
              <a:t>semantics: meaning, interpretation</a:t>
            </a:r>
          </a:p>
          <a:p>
            <a:pPr lvl="1"/>
            <a:r>
              <a:rPr lang="en-US" dirty="0" smtClean="0"/>
              <a:t>correct: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i="1" dirty="0" smtClean="0"/>
              <a:t>The dog </a:t>
            </a:r>
            <a:r>
              <a:rPr lang="nl-BE" i="1" dirty="0" err="1" smtClean="0"/>
              <a:t>barked</a:t>
            </a:r>
            <a:r>
              <a:rPr lang="nl-BE" i="1" dirty="0" smtClean="0"/>
              <a:t>.</a:t>
            </a:r>
          </a:p>
          <a:p>
            <a:pPr lvl="1"/>
            <a:r>
              <a:rPr lang="en-US" dirty="0" smtClean="0"/>
              <a:t>incorrect:</a:t>
            </a:r>
            <a:br>
              <a:rPr lang="en-US" dirty="0" smtClean="0"/>
            </a:br>
            <a:r>
              <a:rPr lang="en-US" i="1" dirty="0" smtClean="0"/>
              <a:t>The dog spoke.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11960" y="5981218"/>
            <a:ext cx="247696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Except in fairy tales!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170992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Jupyter</a:t>
            </a:r>
            <a:r>
              <a:rPr lang="en-US" dirty="0" smtClean="0"/>
              <a:t> notebooks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90</a:t>
            </a:fld>
            <a:endParaRPr lang="nl-BE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" y="1405855"/>
            <a:ext cx="7639050" cy="454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333951" y="3761788"/>
            <a:ext cx="6614537" cy="2655358"/>
            <a:chOff x="333951" y="3761788"/>
            <a:chExt cx="6614537" cy="2655358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65380">
              <a:off x="333951" y="3761788"/>
              <a:ext cx="5092799" cy="223893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3075" name="Picture 3">
              <a:hlinkClick r:id="rId4"/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5513" y="6093296"/>
              <a:ext cx="4752975" cy="3238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55005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Jupyter</a:t>
            </a:r>
            <a:r>
              <a:rPr lang="en-US" dirty="0" smtClean="0"/>
              <a:t> use cases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Excellent for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xplorative programming</a:t>
            </a:r>
          </a:p>
          <a:p>
            <a:pPr lvl="1"/>
            <a:r>
              <a:rPr lang="en-US" dirty="0" smtClean="0"/>
              <a:t>Data exploration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ommunication, especially across domains</a:t>
            </a:r>
          </a:p>
          <a:p>
            <a:r>
              <a:rPr lang="en-US" dirty="0" smtClean="0"/>
              <a:t>Problems</a:t>
            </a:r>
          </a:p>
          <a:p>
            <a:pPr lvl="1"/>
            <a:r>
              <a:rPr lang="en-US" dirty="0" smtClean="0"/>
              <a:t>What was (re-)executed, what not?</a:t>
            </a:r>
          </a:p>
          <a:p>
            <a:pPr lvl="1"/>
            <a:r>
              <a:rPr lang="en-US" dirty="0" smtClean="0"/>
              <a:t>Version control?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4482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Extensive documentation, library documentation is your friend!</a:t>
            </a:r>
            <a:br>
              <a:rPr lang="en-US" dirty="0" smtClean="0"/>
            </a:b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docs.python.org/3/library/</a:t>
            </a:r>
            <a:endParaRPr lang="en-US" dirty="0" smtClean="0"/>
          </a:p>
          <a:p>
            <a:r>
              <a:rPr lang="en-US" dirty="0" smtClean="0"/>
              <a:t>Also built-in help, another friend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3717032"/>
            <a:ext cx="8180445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import sys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on built-in function exit in module sys: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exit(...)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exit([status])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Exit the interpreter by raising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SystemExit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(status).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If the status is omitted or None, it defaults to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ze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8159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 &amp; simple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github.com/gjbex/training-material/tree/master/Python/CodeTesting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229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is very important!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DocString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776687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and 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using \r, \n should work for Windows &amp; *nix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4638035"/>
            <a:ext cx="6801862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help(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data_parsing.parse_line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 function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module validator: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Split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 line into its fields, convert to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appropriate types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and return as a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tuple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1684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document and how?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DocString</a:t>
            </a:r>
            <a:r>
              <a:rPr lang="en-US" dirty="0" smtClean="0"/>
              <a:t> for</a:t>
            </a:r>
          </a:p>
          <a:p>
            <a:pPr lvl="1"/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classes</a:t>
            </a:r>
          </a:p>
          <a:p>
            <a:pPr lvl="1"/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modules</a:t>
            </a:r>
          </a:p>
          <a:p>
            <a:pPr lvl="1"/>
            <a:r>
              <a:rPr lang="en-US" dirty="0" smtClean="0"/>
              <a:t>packages</a:t>
            </a:r>
          </a:p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particular code fragments you had to think about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3419872" y="2852938"/>
            <a:ext cx="1565630" cy="720080"/>
            <a:chOff x="5796136" y="3356994"/>
            <a:chExt cx="1565630" cy="720080"/>
          </a:xfrm>
        </p:grpSpPr>
        <p:grpSp>
          <p:nvGrpSpPr>
            <p:cNvPr id="5" name="Group 4"/>
            <p:cNvGrpSpPr/>
            <p:nvPr/>
          </p:nvGrpSpPr>
          <p:grpSpPr>
            <a:xfrm rot="5400000">
              <a:off x="5724128" y="3429002"/>
              <a:ext cx="720080" cy="576064"/>
              <a:chOff x="4355977" y="2708921"/>
              <a:chExt cx="720080" cy="576064"/>
            </a:xfrm>
          </p:grpSpPr>
          <p:sp>
            <p:nvSpPr>
              <p:cNvPr id="7" name="Left Brace 6"/>
              <p:cNvSpPr/>
              <p:nvPr/>
            </p:nvSpPr>
            <p:spPr>
              <a:xfrm rot="5400000" flipV="1">
                <a:off x="4680012" y="2888941"/>
                <a:ext cx="72009" cy="72008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8" name="Straight Arrow Connector 7"/>
              <p:cNvCxnSpPr>
                <a:stCxn id="6" idx="1"/>
                <a:endCxn id="7" idx="1"/>
              </p:cNvCxnSpPr>
              <p:nvPr/>
            </p:nvCxnSpPr>
            <p:spPr>
              <a:xfrm rot="16200000" flipH="1">
                <a:off x="4459250" y="2956209"/>
                <a:ext cx="504055" cy="94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6372200" y="3522889"/>
              <a:ext cx="989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see later</a:t>
              </a:r>
              <a:endParaRPr lang="nl-BE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8329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Testing pre and post conditions</a:t>
            </a:r>
          </a:p>
          <a:p>
            <a:pPr lvl="1"/>
            <a:r>
              <a:rPr lang="en-US" dirty="0" smtClean="0"/>
              <a:t>Programming by contract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804735"/>
            <a:ext cx="749115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assert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type(n) ==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'argument must be integer'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assert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 &gt;= 0, 'argument must be positive'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>
                <a:latin typeface="Courier New" pitchFamily="49" charset="0"/>
                <a:cs typeface="Courier New" pitchFamily="49" charset="0"/>
              </a:rPr>
              <a:t>n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== 0 or n ==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n*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 - 1)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12160" y="3820397"/>
            <a:ext cx="2245209" cy="640522"/>
            <a:chOff x="-1070938" y="3292534"/>
            <a:chExt cx="2245209" cy="640522"/>
          </a:xfrm>
        </p:grpSpPr>
        <p:sp>
          <p:nvSpPr>
            <p:cNvPr id="7" name="TextBox 6"/>
            <p:cNvSpPr txBox="1"/>
            <p:nvPr/>
          </p:nvSpPr>
          <p:spPr>
            <a:xfrm>
              <a:off x="179512" y="3563724"/>
              <a:ext cx="99475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Optional</a:t>
              </a:r>
              <a:endParaRPr lang="en-US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 flipV="1">
              <a:off x="-1070938" y="3292534"/>
              <a:ext cx="1250450" cy="4558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683568" y="5108991"/>
            <a:ext cx="7491153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-c 'from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; print(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(-1))'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assert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 &gt;= 0, 'argument must be positive'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AssertionError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argument must be positive</a:t>
            </a:r>
          </a:p>
        </p:txBody>
      </p:sp>
    </p:spTree>
    <p:extLst>
      <p:ext uri="{BB962C8B-B14F-4D97-AF65-F5344CB8AC3E}">
        <p14:creationId xmlns:p14="http://schemas.microsoft.com/office/powerpoint/2010/main" val="1503269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 use cases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or development only, </a:t>
            </a:r>
            <a:r>
              <a:rPr lang="en-US" i="1" dirty="0" smtClean="0"/>
              <a:t>not</a:t>
            </a:r>
            <a:r>
              <a:rPr lang="en-US" dirty="0" smtClean="0"/>
              <a:t> production!</a:t>
            </a:r>
          </a:p>
          <a:p>
            <a:r>
              <a:rPr lang="en-US" i="1" dirty="0" smtClean="0"/>
              <a:t>Not</a:t>
            </a:r>
            <a:r>
              <a:rPr lang="en-US" dirty="0" smtClean="0"/>
              <a:t> a substitute for error handling, i.e., exception handling</a:t>
            </a:r>
          </a:p>
          <a:p>
            <a:r>
              <a:rPr lang="en-US" dirty="0" smtClean="0"/>
              <a:t>Run without assertions, run optimized: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4005064"/>
            <a:ext cx="7848872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-O  -c 'from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; print(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(-1))'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07704" y="5373216"/>
            <a:ext cx="550131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Useful feature, but don't abuse!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238933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Testing: meeting 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Tests are important!</a:t>
            </a:r>
          </a:p>
          <a:p>
            <a:pPr lvl="1"/>
            <a:r>
              <a:rPr lang="en-US" dirty="0" err="1" smtClean="0"/>
              <a:t>unittest</a:t>
            </a:r>
            <a:r>
              <a:rPr lang="en-US" dirty="0" smtClean="0"/>
              <a:t>: more features, more complex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doctest</a:t>
            </a:r>
            <a:r>
              <a:rPr lang="en-US" dirty="0"/>
              <a:t>: </a:t>
            </a:r>
            <a:r>
              <a:rPr lang="en-US" dirty="0" smtClean="0"/>
              <a:t>simple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tests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25610" y="299695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'''Split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 3 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11427" y="3412743"/>
            <a:ext cx="1740293" cy="646331"/>
            <a:chOff x="-48613" y="4283804"/>
            <a:chExt cx="17402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-48613" y="4283804"/>
              <a:ext cx="116422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Statement</a:t>
              </a:r>
              <a:br>
                <a:rPr lang="en-US" dirty="0" smtClean="0"/>
              </a:br>
              <a:r>
                <a:rPr lang="en-US" dirty="0" smtClean="0"/>
                <a:t>to execute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>
              <a:off x="1115616" y="4606970"/>
              <a:ext cx="576064" cy="2528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779912" y="4214123"/>
            <a:ext cx="3329304" cy="369332"/>
            <a:chOff x="-1519922" y="3563724"/>
            <a:chExt cx="3329304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Expected result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-1519922" y="3635732"/>
              <a:ext cx="1699434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827584" y="6023029"/>
            <a:ext cx="5147563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data_parsing.py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91880" y="5570076"/>
            <a:ext cx="533889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 output: hooray, all tests passed!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0713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17" grpId="0" animBg="1"/>
      <p:bldP spid="18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Failing tests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3562" y="1268760"/>
            <a:ext cx="776687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'''Split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 3 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3 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5776" y="3573016"/>
            <a:ext cx="6199133" cy="295465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</a:p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*********************************************</a:t>
            </a:r>
          </a:p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"./data_parsing.py", line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9, in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__main__.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Failed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example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('5 3 3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Expected: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(5, 3, 3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Got: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(5, 3, 3.0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**********************************************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items had failures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of  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 in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__main__.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Test Failed*** 1 failures.$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547664" y="2699921"/>
            <a:ext cx="3456384" cy="51305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34136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56761</TotalTime>
  <Words>19290</Words>
  <Application>Microsoft Office PowerPoint</Application>
  <PresentationFormat>On-screen Show (4:3)</PresentationFormat>
  <Paragraphs>4751</Paragraphs>
  <Slides>394</Slides>
  <Notes>4</Notes>
  <HiddenSlides>0</HiddenSlides>
  <MMClips>2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394</vt:i4>
      </vt:variant>
    </vt:vector>
  </HeadingPairs>
  <TitlesOfParts>
    <vt:vector size="405" baseType="lpstr">
      <vt:lpstr>Arial</vt:lpstr>
      <vt:lpstr>Calibri</vt:lpstr>
      <vt:lpstr>Cambria Math</vt:lpstr>
      <vt:lpstr>Courier New</vt:lpstr>
      <vt:lpstr>Lucida Sans</vt:lpstr>
      <vt:lpstr>Lucida Sans Typewriter</vt:lpstr>
      <vt:lpstr>Symbol</vt:lpstr>
      <vt:lpstr>Wingdings</vt:lpstr>
      <vt:lpstr>Office Theme</vt:lpstr>
      <vt:lpstr>Equation</vt:lpstr>
      <vt:lpstr>Vergelijking</vt:lpstr>
      <vt:lpstr>Python for data processing &amp; analysis</vt:lpstr>
      <vt:lpstr>Introduction</vt:lpstr>
      <vt:lpstr>Motivation</vt:lpstr>
      <vt:lpstr>Python applications</vt:lpstr>
      <vt:lpstr>Python versions</vt:lpstr>
      <vt:lpstr>Scope</vt:lpstr>
      <vt:lpstr>Typographical conventions I</vt:lpstr>
      <vt:lpstr>Typographical conventions II</vt:lpstr>
      <vt:lpstr>Syntax versus semantics</vt:lpstr>
      <vt:lpstr>What do you want to do today?</vt:lpstr>
      <vt:lpstr>Running Python I</vt:lpstr>
      <vt:lpstr>Running Python II</vt:lpstr>
      <vt:lpstr>Basic Python programming</vt:lpstr>
      <vt:lpstr>Intermediate Python programming</vt:lpstr>
      <vt:lpstr>Software engineering I</vt:lpstr>
      <vt:lpstr>Software engineering II</vt:lpstr>
      <vt:lpstr>Development I</vt:lpstr>
      <vt:lpstr>Development II</vt:lpstr>
      <vt:lpstr>Application development I</vt:lpstr>
      <vt:lpstr>Application development II</vt:lpstr>
      <vt:lpstr>File formats</vt:lpstr>
      <vt:lpstr>Numerical computing</vt:lpstr>
      <vt:lpstr>Data analysis</vt:lpstr>
      <vt:lpstr>Other training sessions</vt:lpstr>
      <vt:lpstr>Python fundamentals: data types &amp; statements</vt:lpstr>
      <vt:lpstr>Hello world!</vt:lpstr>
      <vt:lpstr>Say hello!</vt:lpstr>
      <vt:lpstr>Hello again!</vt:lpstr>
      <vt:lpstr>Generating data</vt:lpstr>
      <vt:lpstr>for loop</vt:lpstr>
      <vt:lpstr>while loop</vt:lpstr>
      <vt:lpstr>Skipping and quitting</vt:lpstr>
      <vt:lpstr>Data types</vt:lpstr>
      <vt:lpstr>Lists</vt:lpstr>
      <vt:lpstr>More list operations</vt:lpstr>
      <vt:lpstr>Using list elements</vt:lpstr>
      <vt:lpstr>Slicing &amp; dicing</vt:lpstr>
      <vt:lpstr>Iterating over lists</vt:lpstr>
      <vt:lpstr>Generating data revisited</vt:lpstr>
      <vt:lpstr>Formatting strings</vt:lpstr>
      <vt:lpstr>Objects &amp; methods</vt:lpstr>
      <vt:lpstr>Modifying data</vt:lpstr>
      <vt:lpstr>Getting things in and out: I/O &amp; command line arguments</vt:lpstr>
      <vt:lpstr>Reading lines from file handles</vt:lpstr>
      <vt:lpstr>Reading &amp; memory consumption</vt:lpstr>
      <vt:lpstr>Writing to file handles</vt:lpstr>
      <vt:lpstr>More on print</vt:lpstr>
      <vt:lpstr>Simple command line arguments</vt:lpstr>
      <vt:lpstr>Python fundamentals continued</vt:lpstr>
      <vt:lpstr>Some more str methods: strip</vt:lpstr>
      <vt:lpstr>str method: split</vt:lpstr>
      <vt:lpstr>More str methods: startswith, endswith</vt:lpstr>
      <vt:lpstr>Even more str methods: is&lt;something&gt;</vt:lpstr>
      <vt:lpstr>Searching &amp; replacing in str</vt:lpstr>
      <vt:lpstr>str operations</vt:lpstr>
      <vt:lpstr>Joining list elements</vt:lpstr>
      <vt:lpstr>str &amp; list are sequences</vt:lpstr>
      <vt:lpstr>str &amp;  list length revisited</vt:lpstr>
      <vt:lpstr>Type conversion</vt:lpstr>
      <vt:lpstr>if statement</vt:lpstr>
      <vt:lpstr>Conditionals</vt:lpstr>
      <vt:lpstr>Which dimension numbers?</vt:lpstr>
      <vt:lpstr>Yuck, what's that?!?</vt:lpstr>
      <vt:lpstr>More modularity</vt:lpstr>
      <vt:lpstr>Functions</vt:lpstr>
      <vt:lpstr>Anatomy of function definition</vt:lpstr>
      <vt:lpstr>Adding flexibility</vt:lpstr>
      <vt:lpstr>Tuples (YADS )</vt:lpstr>
      <vt:lpstr>Returning to dimension numbers…</vt:lpstr>
      <vt:lpstr>Named tuples</vt:lpstr>
      <vt:lpstr>Sets</vt:lpstr>
      <vt:lpstr>Set operations</vt:lpstr>
      <vt:lpstr>Counting dimension numbers</vt:lpstr>
      <vt:lpstr>Dictionaries</vt:lpstr>
      <vt:lpstr>Using dictionaries</vt:lpstr>
      <vt:lpstr>Iterating over dictionaries</vt:lpstr>
      <vt:lpstr>Counting again…</vt:lpstr>
      <vt:lpstr>More special data types</vt:lpstr>
      <vt:lpstr>Summary: data types</vt:lpstr>
      <vt:lpstr>Summary: control structures</vt:lpstr>
      <vt:lpstr>Summary: mathematics</vt:lpstr>
      <vt:lpstr>Code organization</vt:lpstr>
      <vt:lpstr>Python modules &amp; packages</vt:lpstr>
      <vt:lpstr>Example module &amp; use</vt:lpstr>
      <vt:lpstr>Importing functions directly</vt:lpstr>
      <vt:lpstr>Package layout &amp; use example</vt:lpstr>
      <vt:lpstr>Interactive Python</vt:lpstr>
      <vt:lpstr>Using Python interactively</vt:lpstr>
      <vt:lpstr>Interactive: iPython &amp; Jupyter</vt:lpstr>
      <vt:lpstr>Jupyter notebooks</vt:lpstr>
      <vt:lpstr>Jupyter use cases</vt:lpstr>
      <vt:lpstr>Python help</vt:lpstr>
      <vt:lpstr>Writing documentation &amp; simple testing</vt:lpstr>
      <vt:lpstr>Writing documentation</vt:lpstr>
      <vt:lpstr>What to document and how?</vt:lpstr>
      <vt:lpstr>Assertions</vt:lpstr>
      <vt:lpstr>Assert use cases</vt:lpstr>
      <vt:lpstr>Testing: meeting expectations</vt:lpstr>
      <vt:lpstr>Failing tests</vt:lpstr>
      <vt:lpstr>Object-oriented Python</vt:lpstr>
      <vt:lpstr>Object-orientation</vt:lpstr>
      <vt:lpstr>Value versus object identity</vt:lpstr>
      <vt:lpstr>Defining your own classes</vt:lpstr>
      <vt:lpstr>More to the point…</vt:lpstr>
      <vt:lpstr>Making a point… or two</vt:lpstr>
      <vt:lpstr>Object attributes</vt:lpstr>
      <vt:lpstr>Object attributes: control</vt:lpstr>
      <vt:lpstr>Object attribute: setter</vt:lpstr>
      <vt:lpstr>Non-trivial getter/setter</vt:lpstr>
      <vt:lpstr>More object methods I</vt:lpstr>
      <vt:lpstr>More object methods II</vt:lpstr>
      <vt:lpstr>Object methods</vt:lpstr>
      <vt:lpstr>Static methods</vt:lpstr>
      <vt:lpstr>Variable length argument lists</vt:lpstr>
      <vt:lpstr>More elegant solution</vt:lpstr>
      <vt:lpstr>Quick interlude</vt:lpstr>
      <vt:lpstr>Inheritance</vt:lpstr>
      <vt:lpstr>Points with mass</vt:lpstr>
      <vt:lpstr>Base classes &amp; derivation</vt:lpstr>
      <vt:lpstr>Point with mass is still Point</vt:lpstr>
      <vt:lpstr>Class attributes</vt:lpstr>
      <vt:lpstr>All those methods</vt:lpstr>
      <vt:lpstr>Files: I/O and data formats</vt:lpstr>
      <vt:lpstr>Reading from files</vt:lpstr>
      <vt:lpstr>Libraries &amp; data formats</vt:lpstr>
      <vt:lpstr>Data formats: CSV</vt:lpstr>
      <vt:lpstr>Writing to files</vt:lpstr>
      <vt:lpstr>Data formats: XML output</vt:lpstr>
      <vt:lpstr>Data formats: creating XML</vt:lpstr>
      <vt:lpstr>Errors: dealing with exceptions</vt:lpstr>
      <vt:lpstr>Errors</vt:lpstr>
      <vt:lpstr>Playing catch</vt:lpstr>
      <vt:lpstr>More trouble</vt:lpstr>
      <vt:lpstr>Catching more</vt:lpstr>
      <vt:lpstr>All handled!</vt:lpstr>
      <vt:lpstr>Unit testing</vt:lpstr>
      <vt:lpstr>Unit testing</vt:lpstr>
      <vt:lpstr>Test case</vt:lpstr>
      <vt:lpstr>Running tests</vt:lpstr>
      <vt:lpstr>Assert methods</vt:lpstr>
      <vt:lpstr>Checking for expected failure</vt:lpstr>
      <vt:lpstr>Subtests</vt:lpstr>
      <vt:lpstr>Fixtures</vt:lpstr>
      <vt:lpstr>Module-level</vt:lpstr>
      <vt:lpstr>Test case-level</vt:lpstr>
      <vt:lpstr>Test-level</vt:lpstr>
      <vt:lpstr>Flow for fixtures</vt:lpstr>
      <vt:lpstr>Running all tests</vt:lpstr>
      <vt:lpstr>Further reading</vt:lpstr>
      <vt:lpstr>Icing on application: Python's argparse, ConfigParser</vt:lpstr>
      <vt:lpstr>Handling command line arguments</vt:lpstr>
      <vt:lpstr>Defining command line arguments</vt:lpstr>
      <vt:lpstr>Using command line arguments</vt:lpstr>
      <vt:lpstr>ConfigParser configuration files</vt:lpstr>
      <vt:lpstr>Reading &amp; using configurations</vt:lpstr>
      <vt:lpstr>Further reading: argparse</vt:lpstr>
      <vt:lpstr>Debugging Python</vt:lpstr>
      <vt:lpstr>Errors &amp; warnings: pylint, flake8</vt:lpstr>
      <vt:lpstr>Use debugger</vt:lpstr>
      <vt:lpstr>Okay, what's this?!?</vt:lpstr>
      <vt:lpstr>Starting &amp; viewing source</vt:lpstr>
      <vt:lpstr>Stepping</vt:lpstr>
      <vt:lpstr>Printing values: variables</vt:lpstr>
      <vt:lpstr>Using external functions</vt:lpstr>
      <vt:lpstr>And now it gets weird…</vt:lpstr>
      <vt:lpstr>Alternative: watch for change</vt:lpstr>
      <vt:lpstr>Let's see…</vt:lpstr>
      <vt:lpstr>Try a fix</vt:lpstr>
      <vt:lpstr>Let's check</vt:lpstr>
      <vt:lpstr>Managing breakpoints</vt:lpstr>
      <vt:lpstr>In practice</vt:lpstr>
      <vt:lpstr>Last, but not least: call traces</vt:lpstr>
      <vt:lpstr>In closing…</vt:lpstr>
      <vt:lpstr>Fixed program</vt:lpstr>
      <vt:lpstr>Further reading</vt:lpstr>
      <vt:lpstr>Profiling</vt:lpstr>
      <vt:lpstr>If you don't profile…</vt:lpstr>
      <vt:lpstr>Profiling approaches</vt:lpstr>
      <vt:lpstr>Timing functions</vt:lpstr>
      <vt:lpstr>Profiler</vt:lpstr>
      <vt:lpstr>Visual profiles: snakeviz</vt:lpstr>
      <vt:lpstr>line_profiler</vt:lpstr>
      <vt:lpstr>Logging</vt:lpstr>
      <vt:lpstr>Logging: motivation</vt:lpstr>
      <vt:lpstr>Initialize &amp; configure logging</vt:lpstr>
      <vt:lpstr>Log levels</vt:lpstr>
      <vt:lpstr>Selecting log level</vt:lpstr>
      <vt:lpstr>Log messages</vt:lpstr>
      <vt:lpstr>Logging destinations</vt:lpstr>
      <vt:lpstr>Further reading: logging</vt:lpstr>
      <vt:lpstr>File system operations: Handling files and directories</vt:lpstr>
      <vt:lpstr>Working with files in directories</vt:lpstr>
      <vt:lpstr>Using glob</vt:lpstr>
      <vt:lpstr>Path operations</vt:lpstr>
      <vt:lpstr>File system tests</vt:lpstr>
      <vt:lpstr>Copying, moving, deleting</vt:lpstr>
      <vt:lpstr>Temporary files</vt:lpstr>
      <vt:lpstr>Walking the tree</vt:lpstr>
      <vt:lpstr>Manipulating strings: Python regular expressions</vt:lpstr>
      <vt:lpstr>Regular expressions: definition</vt:lpstr>
      <vt:lpstr>Regular expressions: expressive power</vt:lpstr>
      <vt:lpstr>Regular expressions: examples I</vt:lpstr>
      <vt:lpstr>Regular expressions: examples II</vt:lpstr>
      <vt:lpstr>Regular expressions: characters</vt:lpstr>
      <vt:lpstr>Regular expressions: character classes</vt:lpstr>
      <vt:lpstr>Regular expressions: operators</vt:lpstr>
      <vt:lpstr>Greedy vs. non-greedy operators</vt:lpstr>
      <vt:lpstr>Why not parse XML with REs?</vt:lpstr>
      <vt:lpstr>Regular expressions: matching</vt:lpstr>
      <vt:lpstr>Raw strings</vt:lpstr>
      <vt:lpstr>Ignoring case</vt:lpstr>
      <vt:lpstr>More readable regular expressions</vt:lpstr>
      <vt:lpstr>Regular expression performance</vt:lpstr>
      <vt:lpstr>Regular expressions: extracting I</vt:lpstr>
      <vt:lpstr>Capturing vs. grouping</vt:lpstr>
      <vt:lpstr>Finding repetitions</vt:lpstr>
      <vt:lpstr>Regular expressions: extracting II</vt:lpstr>
      <vt:lpstr>Regular expressions: extracting III</vt:lpstr>
      <vt:lpstr>Regular expressions: substitution</vt:lpstr>
      <vt:lpstr>Further reading: regular expressions</vt:lpstr>
      <vt:lpstr>Formatting data: revisiting string formatting</vt:lpstr>
      <vt:lpstr>Formatting: templates</vt:lpstr>
      <vt:lpstr>Formatting: format specifiers</vt:lpstr>
      <vt:lpstr>Formatting: types</vt:lpstr>
      <vt:lpstr>Relational databases: Python DB API</vt:lpstr>
      <vt:lpstr>Accessing relational databases</vt:lpstr>
      <vt:lpstr>SQL</vt:lpstr>
      <vt:lpstr>Python DB access: inserting data</vt:lpstr>
      <vt:lpstr>Python DB access: querying</vt:lpstr>
      <vt:lpstr>SQLAlchemy: ORM</vt:lpstr>
      <vt:lpstr>SQLAlchemy: relationships</vt:lpstr>
      <vt:lpstr>SQLAlchemy: create tables</vt:lpstr>
      <vt:lpstr>SQLAlchemy: inserts</vt:lpstr>
      <vt:lpstr>SQLAlchemy: inserting relationships</vt:lpstr>
      <vt:lpstr>SQLAlchemy: queries</vt:lpstr>
      <vt:lpstr>SQLAlchemy: updates</vt:lpstr>
      <vt:lpstr>SQLAlchemy: just classes</vt:lpstr>
      <vt:lpstr>Transforming list data: Python sorting &amp; list comprehensions</vt:lpstr>
      <vt:lpstr>Sorting a simple list</vt:lpstr>
      <vt:lpstr>Sorting a complex list: key function</vt:lpstr>
      <vt:lpstr>Reversing a list</vt:lpstr>
      <vt:lpstr>Going functional: mapping</vt:lpstr>
      <vt:lpstr>Going functional: filtering</vt:lpstr>
      <vt:lpstr>Going functional: aggregating</vt:lpstr>
      <vt:lpstr>Going functional: zip it</vt:lpstr>
      <vt:lpstr>Further reading: functional style</vt:lpstr>
      <vt:lpstr>Facing infinity: iterators</vt:lpstr>
      <vt:lpstr>Large data (structures)</vt:lpstr>
      <vt:lpstr>Primes version 1.0: iterator</vt:lpstr>
      <vt:lpstr>List comprehensions vs. generators</vt:lpstr>
      <vt:lpstr>Primes version 2.0: yield</vt:lpstr>
      <vt:lpstr>yield statement</vt:lpstr>
      <vt:lpstr>Primes version 3.0: itertools</vt:lpstr>
      <vt:lpstr>Other useful functions in itertools</vt:lpstr>
      <vt:lpstr>Further reading: functional style</vt:lpstr>
      <vt:lpstr>Data representation: Python classes case study</vt:lpstr>
      <vt:lpstr>Going OO: data abstraction</vt:lpstr>
      <vt:lpstr>Class Block: attributes</vt:lpstr>
      <vt:lpstr>Class Block: methods</vt:lpstr>
      <vt:lpstr>Class Block: method implementations</vt:lpstr>
      <vt:lpstr>Parsing an (almost) regular language: finite state automata</vt:lpstr>
      <vt:lpstr>Task: convert data</vt:lpstr>
      <vt:lpstr>Model the data</vt:lpstr>
      <vt:lpstr>Annotated data</vt:lpstr>
      <vt:lpstr>Improved model</vt:lpstr>
      <vt:lpstr>Computable model</vt:lpstr>
      <vt:lpstr>Class BlockParser</vt:lpstr>
      <vt:lpstr>From model to code</vt:lpstr>
      <vt:lpstr>Parsing a context-free language: pyparsing</vt:lpstr>
      <vt:lpstr>Task: computing branch lengths</vt:lpstr>
      <vt:lpstr>Model Newick data: nodes</vt:lpstr>
      <vt:lpstr>Attributes: Python decorators</vt:lpstr>
      <vt:lpstr>Model Newick data format</vt:lpstr>
      <vt:lpstr>pyparsing: parser generator</vt:lpstr>
      <vt:lpstr>pyparsing: how to use?</vt:lpstr>
      <vt:lpstr>pyparsing: Newick grammar</vt:lpstr>
      <vt:lpstr>pyparsing: some details</vt:lpstr>
      <vt:lpstr>pyparsing: actions</vt:lpstr>
      <vt:lpstr>pyparsing: actual parsing</vt:lpstr>
      <vt:lpstr>Task solved</vt:lpstr>
      <vt:lpstr>Using shell commands: Python subprocess</vt:lpstr>
      <vt:lpstr>Counting words in a file</vt:lpstr>
      <vt:lpstr>Counting words in a string</vt:lpstr>
      <vt:lpstr>Python for scientific computing</vt:lpstr>
      <vt:lpstr>Out of the box</vt:lpstr>
      <vt:lpstr>Python performance</vt:lpstr>
      <vt:lpstr>Libraries for numeric computation</vt:lpstr>
      <vt:lpstr>Python using numpy</vt:lpstr>
      <vt:lpstr>Creating array I</vt:lpstr>
      <vt:lpstr>Creating arrays II</vt:lpstr>
      <vt:lpstr>Creating arrays III</vt:lpstr>
      <vt:lpstr>Numpy data types</vt:lpstr>
      <vt:lpstr>Accessing array elements</vt:lpstr>
      <vt:lpstr>Accessing subarrays: slicing</vt:lpstr>
      <vt:lpstr>Operations on arrays</vt:lpstr>
      <vt:lpstr>Functions operating on arrays</vt:lpstr>
      <vt:lpstr>Some linear algebra</vt:lpstr>
      <vt:lpstr>References versus copies</vt:lpstr>
      <vt:lpstr>numpy data I/O revisited</vt:lpstr>
      <vt:lpstr>Matrices</vt:lpstr>
      <vt:lpstr>A little scipy</vt:lpstr>
      <vt:lpstr>Singular Value Decomposition</vt:lpstr>
      <vt:lpstr>Linear regression</vt:lpstr>
      <vt:lpstr>Optimization: function definitions</vt:lpstr>
      <vt:lpstr>Optimization</vt:lpstr>
      <vt:lpstr>Ordinary differential equations</vt:lpstr>
      <vt:lpstr>Jacobian for equations</vt:lpstr>
      <vt:lpstr>Integrate ODEs</vt:lpstr>
      <vt:lpstr>Signal processing</vt:lpstr>
      <vt:lpstr>Original signal</vt:lpstr>
      <vt:lpstr>Create highpass filter</vt:lpstr>
      <vt:lpstr>Filter signal</vt:lpstr>
      <vt:lpstr>Filtered signal</vt:lpstr>
      <vt:lpstr>And some matplotlib…</vt:lpstr>
      <vt:lpstr>Simple line plot</vt:lpstr>
      <vt:lpstr>Axis labels, annotation</vt:lpstr>
      <vt:lpstr>Multiple functions on line plot</vt:lpstr>
      <vt:lpstr>Complete line plot</vt:lpstr>
      <vt:lpstr>Histogram</vt:lpstr>
      <vt:lpstr>Line plot on histogram</vt:lpstr>
      <vt:lpstr>Heat map data</vt:lpstr>
      <vt:lpstr>Heat map plot</vt:lpstr>
      <vt:lpstr>3D surface plot I</vt:lpstr>
      <vt:lpstr>3D surface plot II</vt:lpstr>
      <vt:lpstr>References</vt:lpstr>
      <vt:lpstr>HDF5: PyTables</vt:lpstr>
      <vt:lpstr>HDF5: what is it?</vt:lpstr>
      <vt:lpstr>HDF5 data</vt:lpstr>
      <vt:lpstr>HDF5 storage</vt:lpstr>
      <vt:lpstr>HDF5: how to use it?</vt:lpstr>
      <vt:lpstr>Importing modules</vt:lpstr>
      <vt:lpstr>Open &amp; close HDF5 file</vt:lpstr>
      <vt:lpstr>Creating a group</vt:lpstr>
      <vt:lpstr>Adding an array</vt:lpstr>
      <vt:lpstr>Adding an 2D array</vt:lpstr>
      <vt:lpstr>Annotations</vt:lpstr>
      <vt:lpstr>Objects &amp; tables</vt:lpstr>
      <vt:lpstr>Populate table</vt:lpstr>
      <vt:lpstr>Reading an array </vt:lpstr>
      <vt:lpstr>Reading a table</vt:lpstr>
      <vt:lpstr>HDF5 command line utilities</vt:lpstr>
      <vt:lpstr>Pandas</vt:lpstr>
      <vt:lpstr>What is it?</vt:lpstr>
      <vt:lpstr>Example data</vt:lpstr>
      <vt:lpstr>Read dataframe</vt:lpstr>
      <vt:lpstr>Transform dataframe</vt:lpstr>
      <vt:lpstr>Plot data</vt:lpstr>
      <vt:lpstr>Missing data: NaNs</vt:lpstr>
      <vt:lpstr>In-place changes</vt:lpstr>
      <vt:lpstr>Statistics &amp; adding columns</vt:lpstr>
      <vt:lpstr>Cumulative sum</vt:lpstr>
      <vt:lpstr>More pivot &amp; query</vt:lpstr>
      <vt:lpstr>Reading HTML tables</vt:lpstr>
      <vt:lpstr>Scatter matrix</vt:lpstr>
      <vt:lpstr>Computing correlations</vt:lpstr>
      <vt:lpstr>HoloViews</vt:lpstr>
      <vt:lpstr>What is it?</vt:lpstr>
      <vt:lpstr>Trivial example</vt:lpstr>
      <vt:lpstr>Combining plots</vt:lpstr>
      <vt:lpstr>Side by side</vt:lpstr>
      <vt:lpstr>Overlay</vt:lpstr>
      <vt:lpstr>pandas &amp; HoloViews</vt:lpstr>
      <vt:lpstr>Plotting DataFrame</vt:lpstr>
      <vt:lpstr>More overlays</vt:lpstr>
      <vt:lpstr>Plotting distributions</vt:lpstr>
      <vt:lpstr>GridSpace</vt:lpstr>
      <vt:lpstr>HoloMap</vt:lpstr>
      <vt:lpstr>Conclusions</vt:lpstr>
      <vt:lpstr>Conclusions</vt:lpstr>
      <vt:lpstr>Managing Python environment</vt:lpstr>
      <vt:lpstr>Installing &amp; upgrading packages</vt:lpstr>
      <vt:lpstr>Conda: environment</vt:lpstr>
      <vt:lpstr>Conda: installing &amp; updating</vt:lpstr>
      <vt:lpstr>Conda: multiple environments</vt:lpstr>
      <vt:lpstr>Conda: sharing environments</vt:lpstr>
      <vt:lpstr>Conda: caveats</vt:lpstr>
      <vt:lpstr>Migrating from 2.x to 3.x</vt:lpstr>
      <vt:lpstr>New in Python 3</vt:lpstr>
      <vt:lpstr>Tools to help migration</vt:lpstr>
      <vt:lpstr>Pitfalls</vt:lpstr>
      <vt:lpstr>More pitfalls</vt:lpstr>
      <vt:lpstr>Writing for both 2.x and 3.x</vt:lpstr>
      <vt:lpstr>Anaconda</vt:lpstr>
      <vt:lpstr>Continuum Analytics Anaconda</vt:lpstr>
      <vt:lpstr>Spyder</vt:lpstr>
      <vt:lpstr>Spyder: work cycle</vt:lpstr>
      <vt:lpstr>Spyder: object inspector</vt:lpstr>
      <vt:lpstr>Spyder: getting help</vt:lpstr>
      <vt:lpstr>Spyder: more features</vt:lpstr>
      <vt:lpstr>References</vt:lpstr>
      <vt:lpstr>Some useful learning references</vt:lpstr>
      <vt:lpstr>Books</vt:lpstr>
      <vt:lpstr>Python software</vt:lpstr>
      <vt:lpstr>Useful non-standard Python libraries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data processing &amp; integration</dc:title>
  <dc:creator>Geert Jan Bex</dc:creator>
  <cp:lastModifiedBy>Geert Jan Bex</cp:lastModifiedBy>
  <cp:revision>696</cp:revision>
  <cp:lastPrinted>2013-05-30T07:55:36Z</cp:lastPrinted>
  <dcterms:created xsi:type="dcterms:W3CDTF">2013-02-08T06:04:20Z</dcterms:created>
  <dcterms:modified xsi:type="dcterms:W3CDTF">2016-11-08T13:35:10Z</dcterms:modified>
</cp:coreProperties>
</file>