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9" r:id="rId3"/>
    <p:sldId id="277" r:id="rId4"/>
    <p:sldId id="257" r:id="rId5"/>
    <p:sldId id="258" r:id="rId6"/>
    <p:sldId id="260" r:id="rId7"/>
    <p:sldId id="261" r:id="rId8"/>
    <p:sldId id="280" r:id="rId9"/>
    <p:sldId id="274" r:id="rId10"/>
    <p:sldId id="264" r:id="rId11"/>
    <p:sldId id="265" r:id="rId12"/>
    <p:sldId id="266" r:id="rId13"/>
    <p:sldId id="267" r:id="rId14"/>
    <p:sldId id="268" r:id="rId15"/>
    <p:sldId id="284" r:id="rId16"/>
    <p:sldId id="262" r:id="rId17"/>
    <p:sldId id="263" r:id="rId18"/>
    <p:sldId id="269" r:id="rId19"/>
    <p:sldId id="278" r:id="rId20"/>
    <p:sldId id="271" r:id="rId21"/>
    <p:sldId id="270" r:id="rId22"/>
    <p:sldId id="281" r:id="rId23"/>
    <p:sldId id="288" r:id="rId24"/>
    <p:sldId id="289" r:id="rId25"/>
    <p:sldId id="273" r:id="rId26"/>
    <p:sldId id="272" r:id="rId27"/>
    <p:sldId id="275" r:id="rId28"/>
    <p:sldId id="276" r:id="rId29"/>
    <p:sldId id="279" r:id="rId30"/>
    <p:sldId id="282" r:id="rId31"/>
    <p:sldId id="283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69816272965886E-2"/>
          <c:y val="0.30076443569553807"/>
          <c:w val="0.89019685039370078"/>
          <c:h val="0.614984324876057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julia_set!$C$1</c:f>
              <c:strCache>
                <c:ptCount val="1"/>
                <c:pt idx="0">
                  <c:v>omp 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julia_set!$C$2:$C$14</c:f>
              <c:numCache>
                <c:formatCode>General</c:formatCode>
                <c:ptCount val="13"/>
                <c:pt idx="0">
                  <c:v>8.3984771573604071</c:v>
                </c:pt>
                <c:pt idx="1">
                  <c:v>7.7676056338028179</c:v>
                </c:pt>
                <c:pt idx="2">
                  <c:v>7.320796460176993</c:v>
                </c:pt>
                <c:pt idx="3">
                  <c:v>5.9729241877256323</c:v>
                </c:pt>
                <c:pt idx="4">
                  <c:v>4.5204918032786887</c:v>
                </c:pt>
                <c:pt idx="5">
                  <c:v>4.0902348578491967</c:v>
                </c:pt>
                <c:pt idx="6">
                  <c:v>3.1335227272727275</c:v>
                </c:pt>
                <c:pt idx="7">
                  <c:v>2.3926247288503255</c:v>
                </c:pt>
                <c:pt idx="8">
                  <c:v>2.0824417872876024</c:v>
                </c:pt>
                <c:pt idx="9">
                  <c:v>1.9138230190861774</c:v>
                </c:pt>
                <c:pt idx="10">
                  <c:v>1.900631820792648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7D-4C7A-8A6D-A45907440B9B}"/>
            </c:ext>
          </c:extLst>
        </c:ser>
        <c:ser>
          <c:idx val="1"/>
          <c:order val="1"/>
          <c:tx>
            <c:strRef>
              <c:f>julia_set!$F$1</c:f>
              <c:strCache>
                <c:ptCount val="1"/>
                <c:pt idx="0">
                  <c:v>tbb speedup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julia_set!$F$2:$F$14</c:f>
              <c:numCache>
                <c:formatCode>General</c:formatCode>
                <c:ptCount val="13"/>
                <c:pt idx="0">
                  <c:v>23.805755395683459</c:v>
                </c:pt>
                <c:pt idx="1">
                  <c:v>22.060000000000002</c:v>
                </c:pt>
                <c:pt idx="2">
                  <c:v>21.348387096774196</c:v>
                </c:pt>
                <c:pt idx="3">
                  <c:v>17.234375000000004</c:v>
                </c:pt>
                <c:pt idx="4">
                  <c:v>13.236000000000001</c:v>
                </c:pt>
                <c:pt idx="5">
                  <c:v>12.076642335766424</c:v>
                </c:pt>
                <c:pt idx="6">
                  <c:v>9.7899408284023686</c:v>
                </c:pt>
                <c:pt idx="7">
                  <c:v>7.0254777070063703</c:v>
                </c:pt>
                <c:pt idx="8">
                  <c:v>5.3370967741935491</c:v>
                </c:pt>
                <c:pt idx="9">
                  <c:v>3.6362637362637367</c:v>
                </c:pt>
                <c:pt idx="10">
                  <c:v>1.8897772701313535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7D-4C7A-8A6D-A45907440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705672"/>
        <c:axId val="531698784"/>
      </c:scatterChart>
      <c:valAx>
        <c:axId val="531705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98784"/>
        <c:crosses val="autoZero"/>
        <c:crossBetween val="midCat"/>
      </c:valAx>
      <c:valAx>
        <c:axId val="5316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705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julia_set!$D$1</c:f>
              <c:strCache>
                <c:ptCount val="1"/>
                <c:pt idx="0">
                  <c:v>omp 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julia_set!$D$2:$D$14</c:f>
              <c:numCache>
                <c:formatCode>General</c:formatCode>
                <c:ptCount val="13"/>
                <c:pt idx="0">
                  <c:v>0.23329103214890021</c:v>
                </c:pt>
                <c:pt idx="1">
                  <c:v>0.24273767605633806</c:v>
                </c:pt>
                <c:pt idx="2">
                  <c:v>0.24402654867256643</c:v>
                </c:pt>
                <c:pt idx="3">
                  <c:v>0.24887184115523467</c:v>
                </c:pt>
                <c:pt idx="4">
                  <c:v>0.25113843351548271</c:v>
                </c:pt>
                <c:pt idx="5">
                  <c:v>0.25563967861557479</c:v>
                </c:pt>
                <c:pt idx="6">
                  <c:v>0.26112689393939398</c:v>
                </c:pt>
                <c:pt idx="7">
                  <c:v>0.29907809110629069</c:v>
                </c:pt>
                <c:pt idx="8">
                  <c:v>0.34707363121460039</c:v>
                </c:pt>
                <c:pt idx="9">
                  <c:v>0.47845575477154434</c:v>
                </c:pt>
                <c:pt idx="10">
                  <c:v>0.95031591039632402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ED-435B-B432-369E8E7995D2}"/>
            </c:ext>
          </c:extLst>
        </c:ser>
        <c:ser>
          <c:idx val="1"/>
          <c:order val="1"/>
          <c:tx>
            <c:strRef>
              <c:f>julia_set!$G$1</c:f>
              <c:strCache>
                <c:ptCount val="1"/>
                <c:pt idx="0">
                  <c:v>tbb efficiency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julia_set!$G$2:$G$14</c:f>
              <c:numCache>
                <c:formatCode>General</c:formatCode>
                <c:ptCount val="13"/>
                <c:pt idx="0">
                  <c:v>0.66127098321342936</c:v>
                </c:pt>
                <c:pt idx="1">
                  <c:v>0.68937500000000007</c:v>
                </c:pt>
                <c:pt idx="2">
                  <c:v>0.7116129032258065</c:v>
                </c:pt>
                <c:pt idx="3">
                  <c:v>0.71809895833333348</c:v>
                </c:pt>
                <c:pt idx="4">
                  <c:v>0.73533333333333339</c:v>
                </c:pt>
                <c:pt idx="5">
                  <c:v>0.75479014598540151</c:v>
                </c:pt>
                <c:pt idx="6">
                  <c:v>0.81582840236686405</c:v>
                </c:pt>
                <c:pt idx="7">
                  <c:v>0.87818471337579629</c:v>
                </c:pt>
                <c:pt idx="8">
                  <c:v>0.88951612903225818</c:v>
                </c:pt>
                <c:pt idx="9">
                  <c:v>0.90906593406593417</c:v>
                </c:pt>
                <c:pt idx="10">
                  <c:v>0.94488863506567677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ED-435B-B432-369E8E799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746576"/>
        <c:axId val="535743624"/>
      </c:scatterChart>
      <c:valAx>
        <c:axId val="53574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3624"/>
        <c:crosses val="autoZero"/>
        <c:crossBetween val="midCat"/>
      </c:valAx>
      <c:valAx>
        <c:axId val="535743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fibonacci!$B$2:$B$13</c:f>
              <c:numCache>
                <c:formatCode>General</c:formatCode>
                <c:ptCount val="12"/>
                <c:pt idx="0">
                  <c:v>20.030633000000002</c:v>
                </c:pt>
                <c:pt idx="1">
                  <c:v>10.648066999999999</c:v>
                </c:pt>
                <c:pt idx="2">
                  <c:v>5.3506999999999998</c:v>
                </c:pt>
                <c:pt idx="3">
                  <c:v>3.659367</c:v>
                </c:pt>
                <c:pt idx="4">
                  <c:v>2.7399269999999998</c:v>
                </c:pt>
                <c:pt idx="5">
                  <c:v>1.986737</c:v>
                </c:pt>
                <c:pt idx="6">
                  <c:v>1.5236529999999999</c:v>
                </c:pt>
                <c:pt idx="7">
                  <c:v>1.376293</c:v>
                </c:pt>
                <c:pt idx="8">
                  <c:v>1.0624830000000001</c:v>
                </c:pt>
                <c:pt idx="9">
                  <c:v>0.99292999999999998</c:v>
                </c:pt>
                <c:pt idx="10">
                  <c:v>0.89115</c:v>
                </c:pt>
                <c:pt idx="11">
                  <c:v>0.75756999999999997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DB-4E72-A1E3-AE9AE8D15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984024"/>
        <c:axId val="367987632"/>
      </c:scatterChart>
      <c:valAx>
        <c:axId val="367984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7632"/>
        <c:crosses val="autoZero"/>
        <c:crossBetween val="midCat"/>
      </c:valAx>
      <c:valAx>
        <c:axId val="367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4024"/>
        <c:crosses val="autoZero"/>
        <c:crossBetween val="midCat"/>
      </c:valAx>
      <c:spPr>
        <a:noFill/>
        <a:ln>
          <a:solidFill>
            <a:schemeClr val="accent2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fibonacci!$C$2:$C$13</c:f>
              <c:numCache>
                <c:formatCode>General</c:formatCode>
                <c:ptCount val="12"/>
                <c:pt idx="0">
                  <c:v>1</c:v>
                </c:pt>
                <c:pt idx="1">
                  <c:v>1.8811520438404457</c:v>
                </c:pt>
                <c:pt idx="2">
                  <c:v>3.7435537406320671</c:v>
                </c:pt>
                <c:pt idx="3">
                  <c:v>5.4737972441681855</c:v>
                </c:pt>
                <c:pt idx="4">
                  <c:v>7.3106447726527035</c:v>
                </c:pt>
                <c:pt idx="5">
                  <c:v>10.082176453149058</c:v>
                </c:pt>
                <c:pt idx="6">
                  <c:v>13.146453293499244</c:v>
                </c:pt>
                <c:pt idx="7">
                  <c:v>14.554046994353675</c:v>
                </c:pt>
                <c:pt idx="8">
                  <c:v>18.852662113182046</c:v>
                </c:pt>
                <c:pt idx="9">
                  <c:v>20.173257933590488</c:v>
                </c:pt>
                <c:pt idx="10">
                  <c:v>22.477285529933233</c:v>
                </c:pt>
                <c:pt idx="11">
                  <c:v>26.440636508837471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70-4FEC-9B36-399F43498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241768"/>
        <c:axId val="492243080"/>
      </c:scatterChart>
      <c:valAx>
        <c:axId val="49224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3080"/>
        <c:crosses val="autoZero"/>
        <c:crossBetween val="midCat"/>
      </c:valAx>
      <c:valAx>
        <c:axId val="49224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1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fibonacci!$D$2:$D$13</c:f>
              <c:numCache>
                <c:formatCode>General</c:formatCode>
                <c:ptCount val="12"/>
                <c:pt idx="0">
                  <c:v>1</c:v>
                </c:pt>
                <c:pt idx="1">
                  <c:v>0.94057602192022283</c:v>
                </c:pt>
                <c:pt idx="2">
                  <c:v>0.93588843515801678</c:v>
                </c:pt>
                <c:pt idx="3">
                  <c:v>0.91229954069469754</c:v>
                </c:pt>
                <c:pt idx="4">
                  <c:v>0.91383059658158794</c:v>
                </c:pt>
                <c:pt idx="5">
                  <c:v>0.84018137109575486</c:v>
                </c:pt>
                <c:pt idx="6">
                  <c:v>0.82165333084370273</c:v>
                </c:pt>
                <c:pt idx="7">
                  <c:v>0.80855816635298194</c:v>
                </c:pt>
                <c:pt idx="8">
                  <c:v>0.78552758804925193</c:v>
                </c:pt>
                <c:pt idx="9">
                  <c:v>0.67244193111968298</c:v>
                </c:pt>
                <c:pt idx="10">
                  <c:v>0.70241517281041355</c:v>
                </c:pt>
                <c:pt idx="11">
                  <c:v>0.73446212524548526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93-47DC-885C-C39E84BC0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225704"/>
        <c:axId val="499226360"/>
      </c:scatterChart>
      <c:valAx>
        <c:axId val="499225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6360"/>
        <c:crosses val="autoZero"/>
        <c:crossBetween val="midCat"/>
      </c:valAx>
      <c:valAx>
        <c:axId val="499226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trees!$B$2:$B$13</c:f>
              <c:numCache>
                <c:formatCode>General</c:formatCode>
                <c:ptCount val="12"/>
                <c:pt idx="0">
                  <c:v>1.1018669999999999</c:v>
                </c:pt>
                <c:pt idx="1">
                  <c:v>0.54954999999999998</c:v>
                </c:pt>
                <c:pt idx="2">
                  <c:v>0.28401100000000001</c:v>
                </c:pt>
                <c:pt idx="3">
                  <c:v>0.19414600000000001</c:v>
                </c:pt>
                <c:pt idx="4">
                  <c:v>0.14652299999999999</c:v>
                </c:pt>
                <c:pt idx="5">
                  <c:v>0.102962</c:v>
                </c:pt>
                <c:pt idx="6">
                  <c:v>8.3775000000000002E-2</c:v>
                </c:pt>
                <c:pt idx="7">
                  <c:v>7.9021999999999995E-2</c:v>
                </c:pt>
                <c:pt idx="8">
                  <c:v>0.16186800000000001</c:v>
                </c:pt>
                <c:pt idx="9">
                  <c:v>0.13520199999999999</c:v>
                </c:pt>
                <c:pt idx="10">
                  <c:v>0.13769300000000001</c:v>
                </c:pt>
                <c:pt idx="11">
                  <c:v>0.102128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C3-4561-A35C-BC8FC99FE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292544"/>
        <c:axId val="1451291888"/>
      </c:scatterChart>
      <c:valAx>
        <c:axId val="145129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1888"/>
        <c:crosses val="autoZero"/>
        <c:crossBetween val="midCat"/>
      </c:valAx>
      <c:valAx>
        <c:axId val="145129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trees!$C$2:$C$13</c:f>
              <c:numCache>
                <c:formatCode>General</c:formatCode>
                <c:ptCount val="12"/>
                <c:pt idx="0">
                  <c:v>1</c:v>
                </c:pt>
                <c:pt idx="1">
                  <c:v>2.0050350286598126</c:v>
                </c:pt>
                <c:pt idx="2">
                  <c:v>3.8796631116400415</c:v>
                </c:pt>
                <c:pt idx="3">
                  <c:v>5.6754555849721333</c:v>
                </c:pt>
                <c:pt idx="4">
                  <c:v>7.520095821133884</c:v>
                </c:pt>
                <c:pt idx="5">
                  <c:v>10.701686058934364</c:v>
                </c:pt>
                <c:pt idx="6">
                  <c:v>13.152694717994628</c:v>
                </c:pt>
                <c:pt idx="7">
                  <c:v>13.943800460631216</c:v>
                </c:pt>
                <c:pt idx="8">
                  <c:v>6.8071947512788187</c:v>
                </c:pt>
                <c:pt idx="9">
                  <c:v>8.1497832872294786</c:v>
                </c:pt>
                <c:pt idx="10">
                  <c:v>8.0023457982613486</c:v>
                </c:pt>
                <c:pt idx="11">
                  <c:v>10.789078411405296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AC-4FAE-8983-D3667DF6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666216"/>
        <c:axId val="495663920"/>
      </c:scatterChart>
      <c:valAx>
        <c:axId val="495666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3920"/>
        <c:crosses val="autoZero"/>
        <c:crossBetween val="midCat"/>
      </c:valAx>
      <c:valAx>
        <c:axId val="49566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trees!$D$2:$D$13</c:f>
              <c:numCache>
                <c:formatCode>General</c:formatCode>
                <c:ptCount val="12"/>
                <c:pt idx="0">
                  <c:v>1</c:v>
                </c:pt>
                <c:pt idx="1">
                  <c:v>1.0025175143299063</c:v>
                </c:pt>
                <c:pt idx="2">
                  <c:v>0.96991577791001038</c:v>
                </c:pt>
                <c:pt idx="3">
                  <c:v>0.94590926416202226</c:v>
                </c:pt>
                <c:pt idx="4">
                  <c:v>0.9400119776417355</c:v>
                </c:pt>
                <c:pt idx="5">
                  <c:v>0.8918071715778636</c:v>
                </c:pt>
                <c:pt idx="6">
                  <c:v>0.82204341987466423</c:v>
                </c:pt>
                <c:pt idx="7">
                  <c:v>0.77465558114617872</c:v>
                </c:pt>
                <c:pt idx="8">
                  <c:v>0.28363311463661744</c:v>
                </c:pt>
                <c:pt idx="9">
                  <c:v>0.27165944290764926</c:v>
                </c:pt>
                <c:pt idx="10">
                  <c:v>0.25007330619566714</c:v>
                </c:pt>
                <c:pt idx="11">
                  <c:v>0.29969662253903601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0C-493A-915E-F8B80B353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487"/>
        <c:axId val="439159"/>
      </c:scatterChart>
      <c:valAx>
        <c:axId val="43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59"/>
        <c:crosses val="autoZero"/>
        <c:crossBetween val="midCat"/>
      </c:valAx>
      <c:valAx>
        <c:axId val="439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2019-05-30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2019-05-30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2019-05-30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blob/master/CPlusPlus/Tbb/tbb.pptx" TargetMode="External"/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training-material/tree/master/CPlusPlus/Tb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geertjan.bex@uhasselt.be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</a:t>
            </a:r>
            <a:r>
              <a:rPr lang="en-US" sz="1600" dirty="0"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 = (*it)*(*it);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79665" y="4771503"/>
            <a:ext cx="2780607" cy="293718"/>
            <a:chOff x="1479665" y="4771503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1479665" y="477981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44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92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40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5872" y="478258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0672" y="4779816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701" y="4779816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01636" y="4771503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8954" y="5062449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74932" y="4693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 operator()(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double x)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(a_*x + b_)*x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_;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f1(x)</a:t>
            </a:r>
            <a:r>
              <a:rPr lang="en-US" sz="1600" dirty="0">
                <a:latin typeface="Consolas" panose="020B0609020204030204" pitchFamily="49" charset="0"/>
              </a:rPr>
              <a:t>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f2(x)</a:t>
            </a:r>
            <a:r>
              <a:rPr lang="en-US" sz="16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3869" y="4596940"/>
            <a:ext cx="1725922" cy="802942"/>
            <a:chOff x="993869" y="4596940"/>
            <a:chExt cx="1725922" cy="8029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93869" y="4596940"/>
                  <a:ext cx="1417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: 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69" y="4596940"/>
                  <a:ext cx="14170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759" t="-28261" r="-474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93869" y="5122883"/>
                  <a:ext cx="1725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: 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69" y="5122883"/>
                  <a:ext cx="172592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60" t="-28261" r="-318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(double&amp; x) { x *= x; }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: nothing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6805068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[&amp;a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&amp;c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(double&amp; x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(a*x + b)*x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;});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lacement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object</a:t>
            </a:r>
            <a:br>
              <a:rPr lang="en-US" dirty="0" smtClean="0"/>
            </a:br>
            <a:r>
              <a:rPr lang="en-US" dirty="0" smtClean="0"/>
              <a:t>in pre-allocated</a:t>
            </a:r>
            <a:br>
              <a:rPr lang="en-US" dirty="0" smtClean="0"/>
            </a:br>
            <a:r>
              <a:rPr lang="en-US" dirty="0" smtClean="0"/>
              <a:t>memory location</a:t>
            </a:r>
          </a:p>
          <a:p>
            <a:r>
              <a:rPr lang="en-US" dirty="0" smtClean="0"/>
              <a:t>E.g., custom memory</a:t>
            </a:r>
            <a:br>
              <a:rPr lang="en-US" dirty="0" smtClean="0"/>
            </a:br>
            <a:r>
              <a:rPr lang="en-US" dirty="0" smtClean="0"/>
              <a:t>allocator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5795176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&lt;</a:t>
            </a:r>
            <a:r>
              <a:rPr lang="en-US" sz="1600" dirty="0" err="1" smtClean="0">
                <a:latin typeface="Consolas" panose="020B0609020204030204" pitchFamily="49" charset="0"/>
              </a:rPr>
              <a:t>cmath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</a:rPr>
              <a:t> Point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double x, 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Point() {…}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Point* 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 = (Point*) </a:t>
            </a:r>
            <a:r>
              <a:rPr lang="en-US" sz="1600" dirty="0" err="1" smtClean="0"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latin typeface="Consolas" panose="020B0609020204030204" pitchFamily="49" charset="0"/>
              </a:rPr>
              <a:t>(Point));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double </a:t>
            </a:r>
            <a:r>
              <a:rPr lang="en-US" sz="1600" dirty="0" err="1" smtClean="0"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latin typeface="Consolas" panose="020B0609020204030204" pitchFamily="49" charset="0"/>
              </a:rPr>
              <a:t> {0.0};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 (long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</a:rPr>
              <a:t>i_max</a:t>
            </a:r>
            <a:r>
              <a:rPr lang="en-US" sz="1600" dirty="0" smtClean="0">
                <a:latin typeface="Consolas" panose="020B0609020204030204" pitchFamily="49" charset="0"/>
              </a:rPr>
              <a:t>; ++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Point* p = new(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) Point();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latin typeface="Consolas" panose="020B0609020204030204" pitchFamily="49" charset="0"/>
              </a:rPr>
              <a:t> +=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sqrt</a:t>
            </a:r>
            <a:r>
              <a:rPr lang="en-US" sz="1600" dirty="0" smtClean="0">
                <a:latin typeface="Consolas" panose="020B0609020204030204" pitchFamily="49" charset="0"/>
              </a:rPr>
              <a:t>(p-&gt;x*p-&gt;x + p-&gt;y*p-&gt;y);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free(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2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more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2949" y="1478243"/>
            <a:ext cx="961032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r>
              <a:rPr lang="en-US" sz="1600" dirty="0" smtClean="0">
                <a:latin typeface="Consolas" panose="020B0609020204030204" pitchFamily="49" charset="0"/>
              </a:rPr>
              <a:t> {1000};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tbb:blocked_range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&gt;&amp; range)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for 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data[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7787" y="5532271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623" y="5249638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21625" y="526226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8812" y="5249638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33944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12023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999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0142" y="526657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7151" y="5257951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936767" y="5547665"/>
            <a:ext cx="793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4603" y="5265032"/>
            <a:ext cx="70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2719" y="5538120"/>
            <a:ext cx="2386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0555" y="5255487"/>
            <a:ext cx="240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0308" y="5162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2107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3035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38796" y="5628015"/>
            <a:ext cx="1920236" cy="788186"/>
            <a:chOff x="1438796" y="5628015"/>
            <a:chExt cx="1920236" cy="788186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3085" y="6046869"/>
              <a:ext cx="1131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range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9032" y="5628015"/>
            <a:ext cx="1920236" cy="728335"/>
            <a:chOff x="1438796" y="5628015"/>
            <a:chExt cx="1920236" cy="728335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337" y="5987018"/>
              <a:ext cx="14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8627" y="5628015"/>
            <a:ext cx="1920236" cy="788186"/>
            <a:chOff x="1438796" y="5628015"/>
            <a:chExt cx="1920236" cy="788186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9711" y="6046869"/>
              <a:ext cx="109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range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73312" y="4486682"/>
            <a:ext cx="26424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blocked ranges divided</a:t>
            </a:r>
            <a:br>
              <a:rPr lang="en-US" dirty="0" smtClean="0"/>
            </a:br>
            <a:r>
              <a:rPr lang="en-US" dirty="0" smtClean="0"/>
              <a:t>over thread pool, rule of thumb: 10,000 cycles per blocked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Julia 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14" y="593777"/>
            <a:ext cx="2925096" cy="2193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98" y="1558128"/>
            <a:ext cx="702883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::complex&lt;double&gt;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::complex&lt;double&gt; z(x, y);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while (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::abs(z) &lt; 2.0 &amp;&amp; n++ 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226949"/>
              </p:ext>
            </p:extLst>
          </p:nvPr>
        </p:nvGraphicFramePr>
        <p:xfrm>
          <a:off x="7464828" y="361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610608"/>
              </p:ext>
            </p:extLst>
          </p:nvPr>
        </p:nvGraphicFramePr>
        <p:xfrm>
          <a:off x="1664413" y="41126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74956" y="3173211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16384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16384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main()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grain_size</a:t>
            </a:r>
            <a:r>
              <a:rPr lang="en-US" sz="1600" dirty="0">
                <a:latin typeface="Consolas" panose="020B0609020204030204" pitchFamily="49" charset="0"/>
              </a:rPr>
              <a:t> {1000};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sum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parallel_reduce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), 0,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range,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for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+=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y) { return x + y; 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39699" y="2969703"/>
            <a:ext cx="3913702" cy="889233"/>
            <a:chOff x="7239699" y="2969703"/>
            <a:chExt cx="3913702" cy="889233"/>
          </a:xfrm>
        </p:grpSpPr>
        <p:sp>
          <p:nvSpPr>
            <p:cNvPr id="3" name="TextBox 2"/>
            <p:cNvSpPr txBox="1"/>
            <p:nvPr/>
          </p:nvSpPr>
          <p:spPr>
            <a:xfrm>
              <a:off x="8388990" y="2969703"/>
              <a:ext cx="276441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1"/>
            </p:cNvCxnSpPr>
            <p:nvPr/>
          </p:nvCxnSpPr>
          <p:spPr>
            <a:xfrm flipH="1">
              <a:off x="7239699" y="3154369"/>
              <a:ext cx="1149291" cy="70456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39699" y="5430459"/>
            <a:ext cx="3913701" cy="646331"/>
            <a:chOff x="7239699" y="5430459"/>
            <a:chExt cx="391370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388989" y="5430459"/>
              <a:ext cx="276441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r>
                <a:rPr lang="en-US" dirty="0" smtClean="0"/>
                <a:t> results</a:t>
              </a:r>
            </a:p>
          </p:txBody>
        </p: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 flipV="1">
              <a:off x="7239699" y="5623034"/>
              <a:ext cx="1149290" cy="13059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3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17" y="1394353"/>
            <a:ext cx="10395795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Stats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Vector*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sum</a:t>
            </a:r>
            <a:r>
              <a:rPr lang="en-US" sz="1600" dirty="0" smtClean="0">
                <a:latin typeface="Consolas" panose="020B0609020204030204" pitchFamily="49" charset="0"/>
              </a:rPr>
              <a:t>_, sum2_;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Stats(Vector* data) : data_ {data}, n_ {data-&gt;size()}, sum_ {0.0}, sum2_ {0.0</a:t>
            </a:r>
            <a:r>
              <a:rPr lang="en-US" sz="1600" dirty="0" smtClean="0">
                <a:latin typeface="Consolas" panose="020B0609020204030204" pitchFamily="49" charset="0"/>
              </a:rPr>
              <a:t>} {}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Stats(Stats&amp; stats,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::split) : Stats(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stats.data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_) {}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operator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for (auto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(*data_)[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join(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Stats&amp; stats)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stats.sum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stats.sum2_;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double </a:t>
            </a:r>
            <a:r>
              <a:rPr lang="en-US" sz="1600" dirty="0">
                <a:latin typeface="Consolas" panose="020B0609020204030204" pitchFamily="49" charset="0"/>
              </a:rPr>
              <a:t>mean()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sum_/n_;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</a:t>
            </a:r>
            <a:r>
              <a:rPr lang="en-US" sz="1600" dirty="0" err="1">
                <a:latin typeface="Consolas" panose="020B0609020204030204" pitchFamily="49" charset="0"/>
              </a:rPr>
              <a:t>stddev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{…};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6228" y="4058129"/>
            <a:ext cx="45608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Vector data = …;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Stats </a:t>
            </a:r>
            <a:r>
              <a:rPr lang="en-US" sz="1600" dirty="0">
                <a:latin typeface="Consolas" panose="020B0609020204030204" pitchFamily="49" charset="0"/>
              </a:rPr>
              <a:t>stats(&amp;data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blocked_range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&gt; ranges(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0ul, </a:t>
            </a:r>
            <a:r>
              <a:rPr lang="en-US" sz="1600" dirty="0" err="1">
                <a:latin typeface="Consolas" panose="020B0609020204030204" pitchFamily="49" charset="0"/>
              </a:rPr>
              <a:t>data.size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parallel_reduce</a:t>
            </a:r>
            <a:r>
              <a:rPr lang="en-US" sz="1600" dirty="0" smtClean="0">
                <a:latin typeface="Consolas" panose="020B0609020204030204" pitchFamily="49" charset="0"/>
              </a:rPr>
              <a:t>(ranges, </a:t>
            </a:r>
            <a:r>
              <a:rPr lang="en-US" sz="1600" dirty="0">
                <a:latin typeface="Consolas" panose="020B0609020204030204" pitchFamily="49" charset="0"/>
              </a:rPr>
              <a:t>stats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stats.mean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processing class</a:t>
            </a:r>
          </a:p>
          <a:p>
            <a:pPr lvl="1"/>
            <a:r>
              <a:rPr lang="en-US" dirty="0" smtClean="0"/>
              <a:t>overloads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r>
              <a:rPr lang="en-US" dirty="0" smtClean="0"/>
              <a:t> to process single item</a:t>
            </a:r>
          </a:p>
          <a:p>
            <a:pPr lvl="1"/>
            <a:r>
              <a:rPr lang="en-US" dirty="0" smtClean="0"/>
              <a:t>optionally </a:t>
            </a:r>
            <a:r>
              <a:rPr lang="en-US" dirty="0" smtClean="0"/>
              <a:t>add new items to process </a:t>
            </a:r>
            <a:r>
              <a:rPr lang="en-US" dirty="0"/>
              <a:t>(using </a:t>
            </a:r>
            <a:r>
              <a:rPr lang="en-US" dirty="0" err="1">
                <a:latin typeface="Consolas" panose="020B0609020204030204" pitchFamily="49" charset="0"/>
              </a:rPr>
              <a:t>tbb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parallel_do_feeder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STL </a:t>
            </a:r>
            <a:r>
              <a:rPr lang="en-US" dirty="0" err="1" smtClean="0"/>
              <a:t>std</a:t>
            </a:r>
            <a:r>
              <a:rPr lang="en-US" dirty="0" smtClean="0"/>
              <a:t>::vector with initial items</a:t>
            </a:r>
          </a:p>
          <a:p>
            <a:r>
              <a:rPr lang="en-US" dirty="0" smtClean="0"/>
              <a:t>Call </a:t>
            </a:r>
            <a:r>
              <a:rPr lang="en-US" dirty="0" err="1" smtClean="0">
                <a:latin typeface="Consolas" panose="020B0609020204030204" pitchFamily="49" charset="0"/>
              </a:rPr>
              <a:t>tbb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 with</a:t>
            </a:r>
          </a:p>
          <a:p>
            <a:pPr lvl="1"/>
            <a:r>
              <a:rPr lang="en-US" dirty="0" smtClean="0"/>
              <a:t>begin of iterator for initial items to process</a:t>
            </a:r>
          </a:p>
          <a:p>
            <a:pPr lvl="1"/>
            <a:r>
              <a:rPr lang="en-US" dirty="0" smtClean="0"/>
              <a:t>end of iterator for items to process</a:t>
            </a:r>
          </a:p>
          <a:p>
            <a:pPr lvl="1"/>
            <a:r>
              <a:rPr lang="en-US" dirty="0" smtClean="0"/>
              <a:t>processing class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3476" y="5139081"/>
            <a:ext cx="560153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Note: items in the vector </a:t>
            </a:r>
            <a:r>
              <a:rPr lang="en-US" sz="2400" i="1" dirty="0" smtClean="0"/>
              <a:t>can</a:t>
            </a:r>
            <a:r>
              <a:rPr lang="en-US" sz="2400" dirty="0" smtClean="0"/>
              <a:t> be computed,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i="1" dirty="0" smtClean="0"/>
              <a:t>no</a:t>
            </a:r>
            <a:r>
              <a:rPr lang="en-US" sz="2400" dirty="0" smtClean="0"/>
              <a:t> dependencies on other items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7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gpu vo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5373"/>
            <a:ext cx="2486434" cy="24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98" y="3795455"/>
            <a:ext cx="1712037" cy="10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164" y="3095664"/>
            <a:ext cx="6527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65907" y="3095664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985236" y="3101203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7308" y="3095664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10051" y="309566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75530" y="3095664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75530" y="3464996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2" y="4386510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46" y="2224519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99347" y="4306897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95019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415390" y="2216172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54426" y="2363637"/>
            <a:ext cx="67518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37979" y="3101203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72368" y="4210353"/>
            <a:ext cx="65274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745" y="4711228"/>
            <a:ext cx="309995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Both GPU and CPU are</a:t>
            </a:r>
            <a:br>
              <a:rPr lang="en-US" sz="2400" dirty="0" smtClean="0"/>
            </a:br>
            <a:r>
              <a:rPr lang="en-US" sz="2400" dirty="0" smtClean="0"/>
              <a:t>idle half of the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1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9687 -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19427 0.161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80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21719 -0.129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32" grpId="0" animBg="1"/>
      <p:bldP spid="33" grpId="0" animBg="1"/>
      <p:bldP spid="10" grpId="0" animBg="1"/>
      <p:bldP spid="3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gpu vo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5373"/>
            <a:ext cx="2486434" cy="24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98" y="3795455"/>
            <a:ext cx="1712037" cy="10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164" y="3610789"/>
            <a:ext cx="6527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65907" y="3095664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660421" y="3607542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07678" y="3604295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06193" y="309566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07678" y="3092417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007678" y="3461749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2" y="4386510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99347" y="4306897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54426" y="2363637"/>
            <a:ext cx="67518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286050" y="3092417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14745" y="3604295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4745" y="3973627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6357" y="4740327"/>
            <a:ext cx="407714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Pipeline start-up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dirty="0" smtClean="0">
                <a:sym typeface="Symbol" panose="05050102010706020507" pitchFamily="18" charset="2"/>
              </a:rPr>
              <a:t></a:t>
            </a:r>
            <a:r>
              <a:rPr lang="en-US" sz="2400" dirty="0" smtClean="0"/>
              <a:t> pipeline full</a:t>
            </a:r>
            <a:br>
              <a:rPr lang="en-US" sz="2400" dirty="0" smtClean="0"/>
            </a:br>
            <a:r>
              <a:rPr lang="en-US" sz="2400" dirty="0" smtClean="0"/>
              <a:t>               </a:t>
            </a:r>
            <a:r>
              <a:rPr lang="en-US" sz="2400" dirty="0" smtClean="0">
                <a:sym typeface="Symbol" panose="05050102010706020507" pitchFamily="18" charset="2"/>
              </a:rPr>
              <a:t></a:t>
            </a:r>
            <a:r>
              <a:rPr lang="en-US" sz="2400" dirty="0" smtClean="0"/>
              <a:t> pipeline wind-down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9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9687 -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9427 0.161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80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1718 -0.129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33" grpId="0" animBg="1"/>
      <p:bldP spid="1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717" y="1286284"/>
            <a:ext cx="9610323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::task* execute()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if (n_ &lt; 2)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*result_ =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 else {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    long </a:t>
            </a:r>
            <a:r>
              <a:rPr lang="en-US" sz="1600" dirty="0">
                <a:latin typeface="Consolas" panose="020B0609020204030204" pitchFamily="49" charset="0"/>
              </a:rPr>
              <a:t>result_n_1;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long </a:t>
            </a:r>
            <a:r>
              <a:rPr lang="en-US" sz="1600" dirty="0">
                <a:latin typeface="Consolas" panose="020B0609020204030204" pitchFamily="49" charset="0"/>
              </a:rPr>
              <a:t>result_n_2;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task_list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- 1, &amp;result_n_1));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- 2, &amp;result_n_2));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set_ref_count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spawn_and_wait_for_all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*</a:t>
            </a:r>
            <a:r>
              <a:rPr lang="en-US" sz="1600" dirty="0">
                <a:latin typeface="Consolas" panose="020B0609020204030204" pitchFamily="49" charset="0"/>
              </a:rPr>
              <a:t>result_ = result_n_1 + result_n_2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7966" y="1408052"/>
            <a:ext cx="7366119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auto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task = new(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allocate_root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(n, &amp;result);</a:t>
            </a:r>
          </a:p>
          <a:p>
            <a:r>
              <a:rPr lang="en-GB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spawn_root_and_wait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(*task</a:t>
            </a:r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1343" y="5486400"/>
            <a:ext cx="26387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However, task granularity!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36723" y="346532"/>
            <a:ext cx="3277564" cy="695248"/>
            <a:chOff x="7036723" y="346532"/>
            <a:chExt cx="3277564" cy="695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72" t="-2222" r="-111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8" r="-21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granularity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3727" y="1951306"/>
            <a:ext cx="770275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::task* execute()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(n_ &lt; 10)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*result_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sequential_fib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(n_);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} else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9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timings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093481"/>
              </p:ext>
            </p:extLst>
          </p:nvPr>
        </p:nvGraphicFramePr>
        <p:xfrm>
          <a:off x="8382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627481"/>
              </p:ext>
            </p:extLst>
          </p:nvPr>
        </p:nvGraphicFramePr>
        <p:xfrm>
          <a:off x="6553200" y="8603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61959"/>
              </p:ext>
            </p:extLst>
          </p:nvPr>
        </p:nvGraphicFramePr>
        <p:xfrm>
          <a:off x="5746866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5425" y="53533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=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04137"/>
              </p:ext>
            </p:extLst>
          </p:nvPr>
        </p:nvGraphicFramePr>
        <p:xfrm>
          <a:off x="838200" y="1832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978060"/>
              </p:ext>
            </p:extLst>
          </p:nvPr>
        </p:nvGraphicFramePr>
        <p:xfrm>
          <a:off x="6324600" y="7523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65"/>
              </p:ext>
            </p:extLst>
          </p:nvPr>
        </p:nvGraphicFramePr>
        <p:xfrm>
          <a:off x="5738552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8720" y="5892581"/>
            <a:ext cx="231941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dual Intel Xeon </a:t>
            </a:r>
            <a:r>
              <a:rPr lang="en-US" dirty="0" err="1" smtClean="0"/>
              <a:t>skylake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18 cores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4931" y="48050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54,899,183 nodes</a:t>
            </a:r>
          </a:p>
        </p:txBody>
      </p:sp>
    </p:spTree>
    <p:extLst>
      <p:ext uri="{BB962C8B-B14F-4D97-AF65-F5344CB8AC3E}">
        <p14:creationId xmlns:p14="http://schemas.microsoft.com/office/powerpoint/2010/main" val="26755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</a:t>
            </a:r>
            <a:r>
              <a:rPr lang="en-US" dirty="0" smtClean="0"/>
              <a:t>s</a:t>
            </a:r>
            <a:r>
              <a:rPr lang="en-BE" dirty="0" smtClean="0"/>
              <a:t>hared </a:t>
            </a:r>
            <a:r>
              <a:rPr lang="en-BE" dirty="0" smtClean="0"/>
              <a:t>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</a:p>
          <a:p>
            <a:r>
              <a:rPr lang="en-US" dirty="0" smtClean="0"/>
              <a:t>task queue</a:t>
            </a:r>
          </a:p>
          <a:p>
            <a:r>
              <a:rPr lang="en-US" dirty="0" smtClean="0"/>
              <a:t>when thread is done, it steals work</a:t>
            </a:r>
          </a:p>
          <a:p>
            <a:endParaRPr lang="en-US" dirty="0"/>
          </a:p>
          <a:p>
            <a:r>
              <a:rPr lang="en-US" dirty="0" smtClean="0"/>
              <a:t>Load balancing: thread on busy core</a:t>
            </a:r>
            <a:br>
              <a:rPr lang="en-US" dirty="0" smtClean="0"/>
            </a:br>
            <a:r>
              <a:rPr lang="en-US" dirty="0" smtClean="0"/>
              <a:t>will poll less often for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157426" y="2629324"/>
            <a:ext cx="407323" cy="407323"/>
            <a:chOff x="9276311" y="2518757"/>
            <a:chExt cx="407323" cy="407323"/>
          </a:xfrm>
        </p:grpSpPr>
        <p:sp>
          <p:nvSpPr>
            <p:cNvPr id="6" name="Oval 5"/>
            <p:cNvSpPr/>
            <p:nvPr/>
          </p:nvSpPr>
          <p:spPr>
            <a:xfrm>
              <a:off x="9276311" y="2518757"/>
              <a:ext cx="407323" cy="40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30732" y="253775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j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82528" y="2610329"/>
            <a:ext cx="407323" cy="407323"/>
            <a:chOff x="7799417" y="2671157"/>
            <a:chExt cx="407323" cy="407323"/>
          </a:xfrm>
        </p:grpSpPr>
        <p:sp>
          <p:nvSpPr>
            <p:cNvPr id="9" name="Oval 8"/>
            <p:cNvSpPr/>
            <p:nvPr/>
          </p:nvSpPr>
          <p:spPr>
            <a:xfrm>
              <a:off x="7799417" y="2671157"/>
              <a:ext cx="407323" cy="40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3838" y="269015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28743" y="3641378"/>
            <a:ext cx="612371" cy="282634"/>
            <a:chOff x="6928743" y="3641378"/>
            <a:chExt cx="612371" cy="282634"/>
          </a:xfrm>
        </p:grpSpPr>
        <p:sp>
          <p:nvSpPr>
            <p:cNvPr id="14" name="Rectangle 13"/>
            <p:cNvSpPr/>
            <p:nvPr/>
          </p:nvSpPr>
          <p:spPr>
            <a:xfrm>
              <a:off x="6928743" y="3641379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35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38343" y="3641378"/>
            <a:ext cx="612371" cy="282633"/>
            <a:chOff x="7538343" y="3641378"/>
            <a:chExt cx="612371" cy="282633"/>
          </a:xfrm>
        </p:grpSpPr>
        <p:sp>
          <p:nvSpPr>
            <p:cNvPr id="16" name="Rectangle 15"/>
            <p:cNvSpPr/>
            <p:nvPr/>
          </p:nvSpPr>
          <p:spPr>
            <a:xfrm>
              <a:off x="75383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31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>
            <a:stCxn id="10" idx="2"/>
            <a:endCxn id="14" idx="0"/>
          </p:cNvCxnSpPr>
          <p:nvPr/>
        </p:nvCxnSpPr>
        <p:spPr>
          <a:xfrm flipH="1">
            <a:off x="7082529" y="2998656"/>
            <a:ext cx="202858" cy="64272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34163" y="3034407"/>
            <a:ext cx="226924" cy="64285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3138 0.04584 C 0.03789 0.05625 0.04766 0.06204 0.05794 0.06204 C 0.06966 0.06204 0.07904 0.05625 0.08555 0.04584 L 0.11706 -4.07407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Interesting programming model</a:t>
            </a:r>
          </a:p>
          <a:p>
            <a:pPr lvl="1"/>
            <a:r>
              <a:rPr lang="en-US" dirty="0" smtClean="0"/>
              <a:t>Integrates nicely with modern C++</a:t>
            </a:r>
          </a:p>
          <a:p>
            <a:pPr lvl="1"/>
            <a:r>
              <a:rPr lang="en-US" dirty="0" smtClean="0"/>
              <a:t>Works with any compiler</a:t>
            </a:r>
          </a:p>
          <a:p>
            <a:pPr lvl="1"/>
            <a:r>
              <a:rPr lang="en-US" dirty="0" smtClean="0"/>
              <a:t>Nice for heterogeneous hardware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Thread affinity?</a:t>
            </a:r>
          </a:p>
          <a:p>
            <a:pPr lvl="1"/>
            <a:r>
              <a:rPr lang="en-US" dirty="0" smtClean="0"/>
              <a:t>Code base critically depends on TBB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parallel_for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parallel_reduce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parallel_scan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pipeline</a:t>
            </a:r>
          </a:p>
          <a:p>
            <a:r>
              <a:rPr lang="en-US" dirty="0" smtClean="0"/>
              <a:t>Tasks &amp; flow 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concurrent_queue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concurrent_vector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concurrent_hash_map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Atomic operations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TBB website:</a:t>
            </a:r>
            <a:br>
              <a:rPr lang="en-US" dirty="0" smtClean="0"/>
            </a:b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://www.threadingbuildingblocks.org</a:t>
            </a:r>
            <a:r>
              <a:rPr lang="en-US" sz="2600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Documentation: see website</a:t>
            </a:r>
          </a:p>
          <a:p>
            <a:r>
              <a:rPr lang="en-US" dirty="0" smtClean="0"/>
              <a:t>Book:</a:t>
            </a:r>
            <a:br>
              <a:rPr lang="en-US" dirty="0" smtClean="0"/>
            </a:br>
            <a:r>
              <a:rPr lang="en-US" i="1" dirty="0" smtClean="0"/>
              <a:t>Intel Threading Building Blocks: outfitting C++ for multi-core parallelism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James </a:t>
            </a:r>
            <a:r>
              <a:rPr lang="en-US" dirty="0" err="1" smtClean="0"/>
              <a:t>Reinders</a:t>
            </a:r>
            <a:r>
              <a:rPr lang="en-US" dirty="0" smtClean="0"/>
              <a:t>, 2010, O'Reilly</a:t>
            </a:r>
            <a:endParaRPr lang="en-US" dirty="0"/>
          </a:p>
          <a:p>
            <a:r>
              <a:rPr lang="en-US" dirty="0" smtClean="0"/>
              <a:t>Slides</a:t>
            </a:r>
            <a:br>
              <a:rPr lang="en-US" dirty="0" smtClean="0"/>
            </a:b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github.com/gjbex/training-material/blob/master/CPlusPlus/Tbb/tbb.pptx</a:t>
            </a:r>
            <a:endParaRPr lang="en-US" dirty="0" smtClean="0"/>
          </a:p>
          <a:p>
            <a:r>
              <a:rPr lang="en-US" dirty="0" smtClean="0"/>
              <a:t>Sample code</a:t>
            </a:r>
            <a:br>
              <a:rPr lang="en-US" dirty="0" smtClean="0"/>
            </a:br>
            <a:r>
              <a:rPr lang="en-US" sz="2600" dirty="0">
                <a:hlinkClick r:id="rId4"/>
              </a:rPr>
              <a:t>https://github.com/gjbex/training-material/tree/master/CPlusPlus/Tbb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Placement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Microsoft Office PowerPoint</Application>
  <PresentationFormat>Widescreen</PresentationFormat>
  <Paragraphs>441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Courier New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Introduction &amp; motivation</vt:lpstr>
      <vt:lpstr>Why shared memory programming?</vt:lpstr>
      <vt:lpstr>Options for C++?</vt:lpstr>
      <vt:lpstr>Whence TBB?</vt:lpstr>
      <vt:lpstr>What is TBB?</vt:lpstr>
      <vt:lpstr>Where to find info?</vt:lpstr>
      <vt:lpstr>C++ refresher</vt:lpstr>
      <vt:lpstr>C++ prerequisites</vt:lpstr>
      <vt:lpstr>Iterators</vt:lpstr>
      <vt:lpstr>Classes/structs defining operator()</vt:lpstr>
      <vt:lpstr>Lambda functions</vt:lpstr>
      <vt:lpstr>Lambda functions &amp; context</vt:lpstr>
      <vt:lpstr>Placement new</vt:lpstr>
      <vt:lpstr>TBB algorithms</vt:lpstr>
      <vt:lpstr>parallel_for: simplest form</vt:lpstr>
      <vt:lpstr>parallel_for: more control</vt:lpstr>
      <vt:lpstr>parallel_for: Julia sets</vt:lpstr>
      <vt:lpstr>parallel_reduce: simplest form</vt:lpstr>
      <vt:lpstr>parallel_reduce: class</vt:lpstr>
      <vt:lpstr>parallel_do</vt:lpstr>
      <vt:lpstr>no pipeline</vt:lpstr>
      <vt:lpstr>pipeline</vt:lpstr>
      <vt:lpstr>TBB tasks</vt:lpstr>
      <vt:lpstr>Task spawning</vt:lpstr>
      <vt:lpstr>Task spawning: granularity</vt:lpstr>
      <vt:lpstr>Task spawning: timings</vt:lpstr>
      <vt:lpstr>Tree traversal</vt:lpstr>
      <vt:lpstr>Flow graphs</vt:lpstr>
      <vt:lpstr>TBB scheduler</vt:lpstr>
      <vt:lpstr>TBB task scheduler</vt:lpstr>
      <vt:lpstr>Conclusions</vt:lpstr>
      <vt:lpstr>Conclusions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75</cp:revision>
  <dcterms:created xsi:type="dcterms:W3CDTF">2019-05-21T08:01:34Z</dcterms:created>
  <dcterms:modified xsi:type="dcterms:W3CDTF">2019-06-03T19:59:40Z</dcterms:modified>
</cp:coreProperties>
</file>