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7" r:id="rId16"/>
    <p:sldId id="257" r:id="rId17"/>
    <p:sldId id="258" r:id="rId18"/>
    <p:sldId id="259" r:id="rId19"/>
    <p:sldId id="261" r:id="rId20"/>
    <p:sldId id="280" r:id="rId21"/>
    <p:sldId id="302" r:id="rId22"/>
    <p:sldId id="262" r:id="rId23"/>
    <p:sldId id="260" r:id="rId24"/>
    <p:sldId id="278" r:id="rId25"/>
    <p:sldId id="279" r:id="rId26"/>
    <p:sldId id="303" r:id="rId27"/>
    <p:sldId id="281" r:id="rId28"/>
    <p:sldId id="282" r:id="rId29"/>
    <p:sldId id="296" r:id="rId30"/>
    <p:sldId id="283" r:id="rId31"/>
    <p:sldId id="295" r:id="rId32"/>
    <p:sldId id="285" r:id="rId33"/>
    <p:sldId id="284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4" r:id="rId42"/>
    <p:sldId id="297" r:id="rId43"/>
    <p:sldId id="304" r:id="rId44"/>
    <p:sldId id="305" r:id="rId45"/>
    <p:sldId id="298" r:id="rId46"/>
    <p:sldId id="299" r:id="rId47"/>
    <p:sldId id="300" r:id="rId48"/>
    <p:sldId id="301" r:id="rId49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ert Jan Bex" initials="g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63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5T07:08:22.392" idx="1">
    <p:pos x="10" y="10"/>
    <p:text>Check module name , if any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6/12/2015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920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6/12/2015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917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6/12/2015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45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6/12/2015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029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6/12/2015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074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6/12/2015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847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6/12/2015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872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6/12/2015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26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6/12/2015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526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6/12/2015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64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6/12/2015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948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55545-FFF6-4666-BE18-08518292A6F3}" type="datetimeFigureOut">
              <a:rPr lang="nl-BE" smtClean="0"/>
              <a:t>6/12/2015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835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" TargetMode="External"/><Relationship Id="rId2" Type="http://schemas.openxmlformats.org/officeDocument/2006/relationships/hyperlink" Target="http://git-scm.com/document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tlassian.com/git/workflows" TargetMode="External"/><Relationship Id="rId4" Type="http://schemas.openxmlformats.org/officeDocument/2006/relationships/hyperlink" Target="http://blog.teamtreehouse.com/why-you-should-switch-from-subversion-to-git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 with </a:t>
            </a:r>
            <a:r>
              <a:rPr lang="en-US" dirty="0" err="1" smtClean="0"/>
              <a:t>git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031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"Server"-side</a:t>
            </a:r>
          </a:p>
          <a:p>
            <a:r>
              <a:rPr lang="en-US" dirty="0" smtClean="0"/>
              <a:t>Working copy</a:t>
            </a:r>
          </a:p>
          <a:p>
            <a:pPr lvl="1"/>
            <a:r>
              <a:rPr lang="en-US" dirty="0" smtClean="0"/>
              <a:t>Contains copy you are working on</a:t>
            </a:r>
          </a:p>
          <a:p>
            <a:pPr lvl="1"/>
            <a:r>
              <a:rPr lang="en-US" dirty="0" smtClean="0"/>
              <a:t>Client-side</a:t>
            </a:r>
          </a:p>
          <a:p>
            <a:pPr lvl="1"/>
            <a:r>
              <a:rPr lang="en-US" dirty="0" smtClean="0"/>
              <a:t>One or more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7307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dirty="0" smtClean="0"/>
              <a:t>Distributed</a:t>
            </a:r>
          </a:p>
          <a:p>
            <a:pPr lvl="1"/>
            <a:r>
              <a:rPr lang="en-US" dirty="0" smtClean="0"/>
              <a:t>Supports </a:t>
            </a:r>
            <a:r>
              <a:rPr lang="en-US" i="1" dirty="0" smtClean="0">
                <a:solidFill>
                  <a:schemeClr val="tx2"/>
                </a:solidFill>
              </a:rPr>
              <a:t>more workflows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Faster/more convenient</a:t>
            </a:r>
            <a:r>
              <a:rPr lang="en-US" dirty="0" smtClean="0"/>
              <a:t> for certain operations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Conceptually </a:t>
            </a:r>
            <a:r>
              <a:rPr lang="en-US" i="1" dirty="0" smtClean="0">
                <a:solidFill>
                  <a:srgbClr val="C00000"/>
                </a:solidFill>
              </a:rPr>
              <a:t>more complex</a:t>
            </a:r>
          </a:p>
          <a:p>
            <a:pPr lvl="1"/>
            <a:r>
              <a:rPr lang="en-US" dirty="0" smtClean="0"/>
              <a:t>Requires </a:t>
            </a:r>
            <a:r>
              <a:rPr lang="en-US" i="1" dirty="0" smtClean="0">
                <a:solidFill>
                  <a:srgbClr val="C00000"/>
                </a:solidFill>
              </a:rPr>
              <a:t>more discipline</a:t>
            </a:r>
            <a:r>
              <a:rPr lang="en-US" dirty="0" smtClean="0"/>
              <a:t> for team work</a:t>
            </a:r>
          </a:p>
          <a:p>
            <a:endParaRPr lang="en-US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9702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852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git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112568" cy="3141836"/>
            <a:chOff x="3851920" y="3501008"/>
            <a:chExt cx="5112568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98068" cy="2679104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sp>
        <p:nvSpPr>
          <p:cNvPr id="71" name="TextBox 70"/>
          <p:cNvSpPr txBox="1"/>
          <p:nvPr/>
        </p:nvSpPr>
        <p:spPr>
          <a:xfrm>
            <a:off x="6228184" y="6207695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72200" y="1484784"/>
            <a:ext cx="1728192" cy="1440160"/>
            <a:chOff x="6372200" y="1484784"/>
            <a:chExt cx="1728192" cy="1440160"/>
          </a:xfrm>
        </p:grpSpPr>
        <p:sp>
          <p:nvSpPr>
            <p:cNvPr id="3" name="Flowchart: Magnetic Disk 2"/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7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6421992" y="3789040"/>
            <a:ext cx="1708341" cy="1944216"/>
            <a:chOff x="3252440" y="1085124"/>
            <a:chExt cx="1708341" cy="1944216"/>
          </a:xfrm>
        </p:grpSpPr>
        <p:sp>
          <p:nvSpPr>
            <p:cNvPr id="20" name="Flowchart: Magnetic Disk 19"/>
            <p:cNvSpPr/>
            <p:nvPr/>
          </p:nvSpPr>
          <p:spPr>
            <a:xfrm>
              <a:off x="3252440" y="1085124"/>
              <a:ext cx="1708341" cy="1944216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419872" y="1843126"/>
              <a:ext cx="1082963" cy="648072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610938" y="2111548"/>
              <a:ext cx="1129816" cy="699493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419872" y="119675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</p:grpSp>
      <p:cxnSp>
        <p:nvCxnSpPr>
          <p:cNvPr id="53" name="Elbow Connector 52"/>
          <p:cNvCxnSpPr>
            <a:stCxn id="4" idx="4"/>
            <a:endCxn id="3" idx="2"/>
          </p:cNvCxnSpPr>
          <p:nvPr/>
        </p:nvCxnSpPr>
        <p:spPr>
          <a:xfrm flipV="1">
            <a:off x="3203848" y="2204864"/>
            <a:ext cx="3168352" cy="1476164"/>
          </a:xfrm>
          <a:prstGeom prst="bentConnector3">
            <a:avLst>
              <a:gd name="adj1" fmla="val 17933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" idx="4"/>
            <a:endCxn id="20" idx="2"/>
          </p:cNvCxnSpPr>
          <p:nvPr/>
        </p:nvCxnSpPr>
        <p:spPr>
          <a:xfrm>
            <a:off x="3203848" y="3681028"/>
            <a:ext cx="3218144" cy="1080120"/>
          </a:xfrm>
          <a:prstGeom prst="bentConnector3">
            <a:avLst>
              <a:gd name="adj1" fmla="val 20271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9952" y="1700808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4139952" y="4253026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60935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Cloned, i.e., </a:t>
            </a:r>
            <a:r>
              <a:rPr lang="en-US" i="1" dirty="0" smtClean="0"/>
              <a:t>always</a:t>
            </a:r>
            <a:r>
              <a:rPr lang="en-US" dirty="0" smtClean="0"/>
              <a:t> work on local repository</a:t>
            </a:r>
          </a:p>
          <a:p>
            <a:r>
              <a:rPr lang="en-US" dirty="0" smtClean="0"/>
              <a:t>Synchronizing with remote repository</a:t>
            </a:r>
          </a:p>
          <a:p>
            <a:pPr lvl="1"/>
            <a:r>
              <a:rPr lang="en-US" dirty="0" smtClean="0"/>
              <a:t>pull: get latest version from remote repository to local</a:t>
            </a:r>
          </a:p>
          <a:p>
            <a:pPr lvl="1"/>
            <a:r>
              <a:rPr lang="en-US" dirty="0" smtClean="0"/>
              <a:t>push: put local version in remote repository</a:t>
            </a:r>
          </a:p>
          <a:p>
            <a:pPr lvl="1"/>
            <a:r>
              <a:rPr lang="en-US" dirty="0" smtClean="0"/>
              <a:t>Can be single remote repository, or multiple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3106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Code and file names are also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bashrc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Everything </a:t>
            </a:r>
            <a:r>
              <a:rPr lang="en-US" dirty="0" smtClean="0">
                <a:solidFill>
                  <a:srgbClr val="FF0000"/>
                </a:solidFill>
              </a:rPr>
              <a:t>specific to Thinking is rendered in red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276872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3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707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repository/project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Select a directory to store it</a:t>
            </a:r>
          </a:p>
          <a:p>
            <a:pPr lvl="1"/>
            <a:r>
              <a:rPr lang="en-US" dirty="0" smtClean="0"/>
              <a:t>If others need access, this directory should at least be group-readable!</a:t>
            </a:r>
          </a:p>
          <a:p>
            <a:pPr lvl="1"/>
            <a:r>
              <a:rPr lang="en-US" dirty="0" smtClean="0"/>
              <a:t>Remember file systems size limits</a:t>
            </a:r>
          </a:p>
          <a:p>
            <a:pPr lvl="1"/>
            <a:r>
              <a:rPr lang="en-US" dirty="0" smtClean="0"/>
              <a:t>Backup of repository is useful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On Thinking, load appropriate module</a:t>
            </a:r>
          </a:p>
          <a:p>
            <a:endParaRPr lang="en-US" dirty="0"/>
          </a:p>
          <a:p>
            <a:r>
              <a:rPr lang="en-US" dirty="0" smtClean="0"/>
              <a:t>Create it: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800516" y="3789040"/>
            <a:ext cx="3993657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On Thinking, use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$VSC_DATA</a:t>
            </a:r>
            <a:endParaRPr lang="nl-BE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5951021"/>
            <a:ext cx="30796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$VSC_DATA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1640" y="4859868"/>
            <a:ext cx="25282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git</a:t>
            </a: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283968" y="4798893"/>
            <a:ext cx="3617106" cy="646331"/>
            <a:chOff x="4987342" y="4581128"/>
            <a:chExt cx="3617106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6643527" y="4581128"/>
              <a:ext cx="196092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Optionally, put this</a:t>
              </a:r>
            </a:p>
            <a:p>
              <a:r>
                <a:rPr lang="en-US" dirty="0" smtClean="0"/>
                <a:t>in your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bashrc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4987342" y="4826769"/>
              <a:ext cx="1512169" cy="1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011351" y="5961474"/>
            <a:ext cx="37371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Once for project!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12512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animBg="1"/>
      <p:bldP spid="7" grpId="0" animBg="1"/>
      <p:bldP spid="8" grpId="0" uiExpand="1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Intermezzo: comment!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–m</a:t>
            </a:r>
            <a:r>
              <a:rPr lang="en-US" dirty="0" smtClean="0"/>
              <a:t> option used with many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</a:p>
          <a:p>
            <a:pPr lvl="1"/>
            <a:r>
              <a:rPr lang="en-US" dirty="0" smtClean="0"/>
              <a:t>Message that describes the current action, or the reason for it</a:t>
            </a:r>
          </a:p>
          <a:p>
            <a:r>
              <a:rPr lang="en-US" dirty="0" smtClean="0"/>
              <a:t>Document the semantics of your actions</a:t>
            </a:r>
          </a:p>
          <a:p>
            <a:pPr lvl="1"/>
            <a:r>
              <a:rPr lang="en-US" dirty="0" smtClean="0"/>
              <a:t>Use meaningful messages!</a:t>
            </a:r>
          </a:p>
          <a:p>
            <a:pPr lvl="1"/>
            <a:r>
              <a:rPr lang="en-US" dirty="0" smtClean="0"/>
              <a:t>If used well, answer the "why" questions</a:t>
            </a:r>
          </a:p>
          <a:p>
            <a:pPr lvl="1"/>
            <a:r>
              <a:rPr lang="en-US" dirty="0" smtClean="0"/>
              <a:t>Very useful when developing as a team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7304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ingle user work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&amp; 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new or modified files for next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869160"/>
            <a:ext cx="73532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–m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implemented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feature x'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3212976"/>
            <a:ext cx="3079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3621" y="6021288"/>
            <a:ext cx="321536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Step 2 affects repository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365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status?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Status information on your current branch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err="1" smtClean="0"/>
              <a:t>git</a:t>
            </a:r>
            <a:r>
              <a:rPr lang="en-US" dirty="0" smtClean="0"/>
              <a:t> is pretty verbose and offers suggestions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14206" y="2276872"/>
            <a:ext cx="6526146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master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Initial commit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Changes to be committed: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--cached &lt;file&gt;..."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README.md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7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Single user scenario</a:t>
            </a:r>
          </a:p>
          <a:p>
            <a:r>
              <a:rPr lang="en-US" dirty="0" smtClean="0"/>
              <a:t>Multiple user scenario</a:t>
            </a:r>
          </a:p>
          <a:p>
            <a:r>
              <a:rPr lang="en-US" dirty="0" smtClean="0"/>
              <a:t>Demo/hands-on session</a:t>
            </a:r>
          </a:p>
          <a:p>
            <a:r>
              <a:rPr lang="en-US" dirty="0" smtClean="0"/>
              <a:t>Getting more information</a:t>
            </a:r>
          </a:p>
          <a:p>
            <a:r>
              <a:rPr lang="en-US" dirty="0" smtClean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00736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What, When &amp; Why, oh why?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Viewing history</a:t>
            </a:r>
          </a:p>
          <a:p>
            <a:pPr lvl="1"/>
            <a:r>
              <a:rPr lang="en-US" dirty="0" smtClean="0"/>
              <a:t>Shows revision numbers and messages associated with </a:t>
            </a:r>
            <a:r>
              <a:rPr lang="en-US" dirty="0" err="1" smtClean="0"/>
              <a:t>eq.c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Works for directories too</a:t>
            </a:r>
          </a:p>
          <a:p>
            <a:r>
              <a:rPr lang="en-US" dirty="0"/>
              <a:t>Examining changes</a:t>
            </a:r>
          </a:p>
          <a:p>
            <a:pPr lvl="1"/>
            <a:r>
              <a:rPr lang="en-US" dirty="0"/>
              <a:t>Compares file to latest repository version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Compares revision 29 in repository to working copy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Works for directories as well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60628" y="4416330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0628" y="272970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log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0628" y="5208418"/>
            <a:ext cx="43204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2ad89a3f34c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6021288"/>
            <a:ext cx="6967164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Answer to Why: depends on quality of your messages!</a:t>
            </a:r>
            <a:endParaRPr lang="nl-BE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2825386" y="2636912"/>
            <a:ext cx="5851070" cy="2910122"/>
            <a:chOff x="2825386" y="2636912"/>
            <a:chExt cx="5851070" cy="2910122"/>
          </a:xfrm>
        </p:grpSpPr>
        <p:sp>
          <p:nvSpPr>
            <p:cNvPr id="8" name="Rectangle 7"/>
            <p:cNvSpPr/>
            <p:nvPr/>
          </p:nvSpPr>
          <p:spPr>
            <a:xfrm>
              <a:off x="2825386" y="5239134"/>
              <a:ext cx="1633042" cy="307900"/>
            </a:xfrm>
            <a:prstGeom prst="rect">
              <a:avLst/>
            </a:prstGeom>
            <a:solidFill>
              <a:schemeClr val="accent1">
                <a:alpha val="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11" idx="2"/>
              <a:endCxn id="8" idx="0"/>
            </p:cNvCxnSpPr>
            <p:nvPr/>
          </p:nvCxnSpPr>
          <p:spPr>
            <a:xfrm flipH="1">
              <a:off x="3641907" y="3160132"/>
              <a:ext cx="3145154" cy="2079002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97665" y="2636912"/>
              <a:ext cx="3778791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70C0"/>
                  </a:solidFill>
                </a:rPr>
                <a:t>revision IDs (hash codes)</a:t>
              </a:r>
              <a:endParaRPr lang="nl-BE" sz="2800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5" idx="3"/>
              <a:endCxn id="11" idx="1"/>
            </p:cNvCxnSpPr>
            <p:nvPr/>
          </p:nvCxnSpPr>
          <p:spPr>
            <a:xfrm flipV="1">
              <a:off x="3551026" y="2898522"/>
              <a:ext cx="1346639" cy="15846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5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revision upon commit</a:t>
            </a:r>
          </a:p>
          <a:p>
            <a:r>
              <a:rPr lang="en-US" dirty="0" smtClean="0"/>
              <a:t>Revision is global for repository, not individual for files</a:t>
            </a:r>
          </a:p>
          <a:p>
            <a:r>
              <a:rPr lang="en-US" dirty="0" smtClean="0"/>
              <a:t>Revision ID is long, </a:t>
            </a:r>
            <a:r>
              <a:rPr lang="en-US" dirty="0"/>
              <a:t>cryptic string, e.g.,</a:t>
            </a:r>
            <a:br>
              <a:rPr lang="en-US" dirty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421b0039259ad155858ce52733b4bdcfd2e1e839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in practice, first 5-7 characters will do, e.g.,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56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ntermezzo: when to commit?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general rule for granularity</a:t>
            </a:r>
          </a:p>
          <a:p>
            <a:r>
              <a:rPr lang="en-US" dirty="0" smtClean="0"/>
              <a:t>Some advice</a:t>
            </a:r>
          </a:p>
          <a:p>
            <a:pPr lvl="1"/>
            <a:r>
              <a:rPr lang="en-US" dirty="0" smtClean="0"/>
              <a:t>Commit is not file save</a:t>
            </a:r>
          </a:p>
          <a:p>
            <a:pPr lvl="1"/>
            <a:r>
              <a:rPr lang="en-US" dirty="0" smtClean="0"/>
              <a:t>Think in terms of what you did semantically, i.e., what comment will you supply?</a:t>
            </a:r>
          </a:p>
          <a:p>
            <a:pPr lvl="1"/>
            <a:r>
              <a:rPr lang="en-US" dirty="0" smtClean="0"/>
              <a:t>Don't commit stuff in master that doesn't work (i.e., that doesn't compile without errors) when working in team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Don't worry too much about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797152"/>
            <a:ext cx="319061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branches (see later)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8528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(Re)moving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Deleting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Deletes working copy</a:t>
            </a:r>
          </a:p>
          <a:p>
            <a:pPr lvl="1"/>
            <a:r>
              <a:rPr lang="en-US" dirty="0" smtClean="0"/>
              <a:t>Schedules delete in next</a:t>
            </a:r>
            <a:br>
              <a:rPr lang="en-US" dirty="0" smtClean="0"/>
            </a:br>
            <a:r>
              <a:rPr lang="en-US" dirty="0" smtClean="0"/>
              <a:t>revision upon commit</a:t>
            </a:r>
          </a:p>
          <a:p>
            <a:r>
              <a:rPr lang="en-US" dirty="0" smtClean="0"/>
              <a:t>Renaming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Moves working </a:t>
            </a:r>
            <a:r>
              <a:rPr lang="en-US" dirty="0" err="1" smtClean="0"/>
              <a:t>copySchedules</a:t>
            </a:r>
            <a:r>
              <a:rPr lang="en-US" dirty="0" smtClean="0"/>
              <a:t> delete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en-US" dirty="0" smtClean="0"/>
              <a:t> and add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beta.c</a:t>
            </a:r>
            <a:r>
              <a:rPr lang="en-US" dirty="0" smtClean="0"/>
              <a:t> in next revision upon commit</a:t>
            </a:r>
          </a:p>
          <a:p>
            <a:r>
              <a:rPr lang="en-US" dirty="0" smtClean="0"/>
              <a:t>Still in repository, previous revision(s)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123564"/>
            <a:ext cx="21146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571836"/>
            <a:ext cx="3631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mv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beta.c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1700808"/>
            <a:ext cx="2670731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Always</a:t>
            </a:r>
            <a:r>
              <a:rPr lang="en-US" sz="3200" dirty="0" smtClean="0"/>
              <a:t> via</a:t>
            </a:r>
          </a:p>
          <a:p>
            <a:r>
              <a:rPr lang="en-US" sz="3200" dirty="0" err="1" smtClean="0"/>
              <a:t>git</a:t>
            </a:r>
            <a:r>
              <a:rPr lang="en-US" sz="3200" dirty="0" smtClean="0"/>
              <a:t> commands!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4097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is somewhat smart about what should be added and what not, e.g.,</a:t>
            </a:r>
          </a:p>
          <a:p>
            <a:pPr lvl="1"/>
            <a:r>
              <a:rPr lang="en-US" dirty="0" smtClean="0"/>
              <a:t>Backup files are not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Object files are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eq.o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Needs help for most things, edit 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 in directory</a:t>
            </a:r>
          </a:p>
          <a:p>
            <a:pPr lvl="1"/>
            <a:r>
              <a:rPr lang="en-US" dirty="0" smtClean="0"/>
              <a:t>E.g., ignore files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bak</a:t>
            </a:r>
            <a:r>
              <a:rPr lang="en-US" dirty="0" smtClean="0"/>
              <a:t> extension in current directory as well as </a:t>
            </a:r>
            <a:r>
              <a:rPr lang="en-US" dirty="0" err="1" smtClean="0"/>
              <a:t>a.out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open editor to create/modify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, e.g.,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Add files/file patterns to ignore, one per line, safe &amp; quit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57597" y="5085184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nano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gitignore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6023029"/>
            <a:ext cx="26600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*.bak</a:t>
            </a: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53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hanging your mind about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 smtClean="0"/>
              <a:t>Reverting file to current revision in repository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Reverting file to some revision in repository</a:t>
            </a:r>
          </a:p>
          <a:p>
            <a:endParaRPr lang="en-US" dirty="0" smtClean="0"/>
          </a:p>
          <a:p>
            <a:r>
              <a:rPr lang="en-US" dirty="0" smtClean="0"/>
              <a:t>Works for directories as well, overwrites/deletes/creates files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affect repository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220486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328498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931876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33838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8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Changing your mind about commits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Something was staged, but you don't want to commit it: </a:t>
            </a:r>
            <a:r>
              <a:rPr lang="en-US" dirty="0" err="1" smtClean="0"/>
              <a:t>unstage</a:t>
            </a:r>
            <a:r>
              <a:rPr lang="en-US" dirty="0" smtClean="0"/>
              <a:t> it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Mainly used to fine-tune commits</a:t>
            </a:r>
          </a:p>
          <a:p>
            <a:r>
              <a:rPr lang="en-US" dirty="0" smtClean="0"/>
              <a:t>Changing a commit message</a:t>
            </a:r>
          </a:p>
          <a:p>
            <a:endParaRPr lang="en-US" dirty="0" smtClean="0"/>
          </a:p>
          <a:p>
            <a:r>
              <a:rPr lang="en-US" dirty="0" smtClean="0"/>
              <a:t>Undoing a commit</a:t>
            </a:r>
          </a:p>
          <a:p>
            <a:endParaRPr lang="en-US" dirty="0"/>
          </a:p>
          <a:p>
            <a:pPr lvl="1"/>
            <a:r>
              <a:rPr lang="en-US" dirty="0" smtClean="0"/>
              <a:t>Affects repository, use with care!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390444"/>
            <a:ext cx="39604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HEAD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5075892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get reset  --hard  HEAD^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4221088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get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amend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5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the difference?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revision with working copy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comment more code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write documentation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make backups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comment code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12356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2ad89a3f34c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2132856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working copy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3789040"/>
            <a:ext cx="45961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8" y="4221088"/>
            <a:ext cx="372890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Index: TODO.txt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=================================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 TODO.txt    (revision 3)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+++ TODO.txt    (working copy)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@@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@@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This is a to-do list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make backups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comment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comment more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write documentation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* introduce less bugs</a:t>
            </a:r>
            <a:endParaRPr lang="nl-BE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0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Tag, you're "it"! More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Marking revisions with special significance</a:t>
            </a:r>
          </a:p>
          <a:p>
            <a:pPr lvl="1"/>
            <a:r>
              <a:rPr lang="en-US" dirty="0" smtClean="0"/>
              <a:t>Software projects: releases</a:t>
            </a:r>
            <a:endParaRPr lang="nl-BE" dirty="0" smtClean="0"/>
          </a:p>
          <a:p>
            <a:pPr lvl="1"/>
            <a:r>
              <a:rPr lang="en-US" dirty="0" smtClean="0"/>
              <a:t>Science projects: version used to generate data for submission</a:t>
            </a:r>
          </a:p>
          <a:p>
            <a:r>
              <a:rPr lang="en-US" dirty="0" smtClean="0"/>
              <a:t>Tagging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Easy to use later, especially for diff or branching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4283804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tag  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5939988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1.0</a:t>
            </a:r>
          </a:p>
        </p:txBody>
      </p:sp>
    </p:spTree>
    <p:extLst>
      <p:ext uri="{BB962C8B-B14F-4D97-AF65-F5344CB8AC3E}">
        <p14:creationId xmlns:p14="http://schemas.microsoft.com/office/powerpoint/2010/main" val="23908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rovides useful suggestions on  next steps</a:t>
            </a:r>
          </a:p>
          <a:p>
            <a:r>
              <a:rPr lang="en-US" dirty="0" smtClean="0"/>
              <a:t>Extensive help, specific for each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780928"/>
            <a:ext cx="80874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usage: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[--version] [--help] [-C &lt;path&gt;] [-c name=value]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[--exec-path[=&lt;path&gt;]] [--html-path] [--man-path] [--info-path]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[-p|--paginate|--no-pager] [--no-replace-objects] [--bare]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git-dir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=&lt;path&gt;] [--work-tree=&lt;path&gt;] [--namespace=&lt;name&gt;]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&lt;command&gt; [&lt;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most commonly used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commands are: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add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file contents to the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797152"/>
            <a:ext cx="80874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help  add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GIT-ADD(1)            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Manual                        GIT-ADD(1)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-add - Add file contents to the 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SYNOPSIS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add [-n] [-v] [--force | -f] [--interactive |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[--patch | -p]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 [--edit | -e] [--[no-]all | --[no-]ignore-removal | [--update | -u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5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1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ultiple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500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repositories: clones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ocal </a:t>
            </a:r>
            <a:r>
              <a:rPr lang="en-US" dirty="0"/>
              <a:t>copy of entire repository is made</a:t>
            </a:r>
            <a:r>
              <a:rPr lang="nl-BE" dirty="0"/>
              <a:t> </a:t>
            </a:r>
            <a:r>
              <a:rPr lang="nl-BE" dirty="0" smtClean="0"/>
              <a:t>in </a:t>
            </a:r>
            <a:r>
              <a:rPr lang="nl-BE" dirty="0" err="1" smtClean="0"/>
              <a:t>local</a:t>
            </a:r>
            <a:r>
              <a:rPr lang="nl-BE" dirty="0" smtClean="0"/>
              <a:t> </a:t>
            </a:r>
            <a:r>
              <a:rPr lang="nl-BE" dirty="0"/>
              <a:t>directory </a:t>
            </a:r>
            <a:endParaRPr lang="nl-BE" dirty="0" smtClean="0"/>
          </a:p>
          <a:p>
            <a:pPr lvl="1"/>
            <a:r>
              <a:rPr lang="en-US" dirty="0" smtClean="0"/>
              <a:t>Creating clone of remote repository, </a:t>
            </a:r>
            <a:r>
              <a:rPr lang="en-US" dirty="0" err="1" smtClean="0"/>
              <a:t>git</a:t>
            </a:r>
            <a:r>
              <a:rPr lang="en-US" dirty="0" smtClean="0"/>
              <a:t> URL (SSH)</a:t>
            </a:r>
          </a:p>
          <a:p>
            <a:endParaRPr lang="en-US" dirty="0"/>
          </a:p>
          <a:p>
            <a:pPr lvl="1"/>
            <a:r>
              <a:rPr lang="en-US" dirty="0" smtClean="0"/>
              <a:t>Creating clone of remote repository, HTTPS URL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5" y="321297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git@github.com:gjbex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/training-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29309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https://github.com/gjbex/training-material.git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1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 cycle, revisited for multiple users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local repo branch to remote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Create/edit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for </a:t>
            </a:r>
            <a:r>
              <a:rPr lang="en-US" dirty="0" err="1" smtClean="0"/>
              <a:t>for</a:t>
            </a:r>
            <a:r>
              <a:rPr lang="en-US" dirty="0" smtClean="0"/>
              <a:t>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working copy to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Resolve conflicts, if any (see next slide)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done. If so, update remote repo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5167583"/>
            <a:ext cx="73532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–m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implemented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feature x'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299695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717032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9632" y="6011996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push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</p:spTree>
    <p:extLst>
      <p:ext uri="{BB962C8B-B14F-4D97-AF65-F5344CB8AC3E}">
        <p14:creationId xmlns:p14="http://schemas.microsoft.com/office/powerpoint/2010/main" val="78358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uiExpand="1" animBg="1"/>
      <p:bldP spid="7" grpId="0" uiExpand="1" animBg="1"/>
      <p:bldP spid="9" grpId="0" uiExpand="1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Whence conflicts?</a:t>
            </a:r>
            <a:endParaRPr lang="nl-BE" dirty="0"/>
          </a:p>
        </p:txBody>
      </p:sp>
      <p:pic>
        <p:nvPicPr>
          <p:cNvPr id="1028" name="Picture 4" descr="C:\Users\u0065575\AppData\Local\Microsoft\Windows\Temporary Internet Files\Content.IE5\WBWRXN3O\MC9004415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577" y="1124744"/>
            <a:ext cx="730141" cy="720000"/>
          </a:xfrm>
          <a:prstGeom prst="rect">
            <a:avLst/>
          </a:prstGeom>
          <a:noFill/>
        </p:spPr>
      </p:pic>
      <p:pic>
        <p:nvPicPr>
          <p:cNvPr id="1031" name="Picture 7" descr="C:\Users\u0065575\AppData\Local\Microsoft\Windows\Temporary Internet Files\Content.IE5\WOTZA2QG\MC900441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4212" y="1124744"/>
            <a:ext cx="730141" cy="720000"/>
          </a:xfrm>
          <a:prstGeom prst="rect">
            <a:avLst/>
          </a:prstGeom>
          <a:noFill/>
        </p:spPr>
      </p:pic>
      <p:pic>
        <p:nvPicPr>
          <p:cNvPr id="1032" name="Picture 8" descr="C:\Users\u0065575\AppData\Local\Microsoft\Windows\Temporary Internet Files\Content.IE5\1A39SXZC\MC90043161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132" y="1160888"/>
            <a:ext cx="720000" cy="720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>
            <a:off x="7020272" y="1916832"/>
            <a:ext cx="1669876" cy="1080120"/>
            <a:chOff x="1979712" y="3645024"/>
            <a:chExt cx="1669876" cy="1080120"/>
          </a:xfrm>
        </p:grpSpPr>
        <p:sp>
          <p:nvSpPr>
            <p:cNvPr id="17" name="Rounded Rectangle 16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</p:spPr>
        </p:pic>
        <p:pic>
          <p:nvPicPr>
            <p:cNvPr id="1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2425367" y="3653093"/>
              <a:ext cx="627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Project</a:t>
              </a:r>
              <a:endParaRPr lang="nl-BE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3528" y="2204864"/>
            <a:ext cx="6696744" cy="1296144"/>
            <a:chOff x="323528" y="2204864"/>
            <a:chExt cx="6696744" cy="1296144"/>
          </a:xfrm>
        </p:grpSpPr>
        <p:cxnSp>
          <p:nvCxnSpPr>
            <p:cNvPr id="43" name="Elbow Connector 42"/>
            <p:cNvCxnSpPr>
              <a:stCxn id="17" idx="1"/>
              <a:endCxn id="27" idx="3"/>
            </p:cNvCxnSpPr>
            <p:nvPr/>
          </p:nvCxnSpPr>
          <p:spPr>
            <a:xfrm rot="10800000" flipV="1">
              <a:off x="1993404" y="2456892"/>
              <a:ext cx="5026868" cy="504056"/>
            </a:xfrm>
            <a:prstGeom prst="bentConnector3">
              <a:avLst>
                <a:gd name="adj1" fmla="val 6343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23528" y="2420888"/>
              <a:ext cx="1669876" cy="1080120"/>
              <a:chOff x="1979712" y="3645024"/>
              <a:chExt cx="1669876" cy="108012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145880" y="2204864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23528" y="3501008"/>
            <a:ext cx="1669876" cy="1584176"/>
            <a:chOff x="323528" y="3501008"/>
            <a:chExt cx="1669876" cy="1584176"/>
          </a:xfrm>
        </p:grpSpPr>
        <p:grpSp>
          <p:nvGrpSpPr>
            <p:cNvPr id="11" name="Group 10"/>
            <p:cNvGrpSpPr/>
            <p:nvPr/>
          </p:nvGrpSpPr>
          <p:grpSpPr>
            <a:xfrm>
              <a:off x="323528" y="4005064"/>
              <a:ext cx="1669876" cy="1080120"/>
              <a:chOff x="7164288" y="3645024"/>
              <a:chExt cx="1669876" cy="108012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1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rot="5400000">
              <a:off x="935596" y="3753036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478188" y="3212976"/>
            <a:ext cx="1669876" cy="3024336"/>
            <a:chOff x="3478188" y="3212976"/>
            <a:chExt cx="1669876" cy="3024336"/>
          </a:xfrm>
        </p:grpSpPr>
        <p:grpSp>
          <p:nvGrpSpPr>
            <p:cNvPr id="58" name="Group 57"/>
            <p:cNvGrpSpPr/>
            <p:nvPr/>
          </p:nvGrpSpPr>
          <p:grpSpPr>
            <a:xfrm>
              <a:off x="3478188" y="5157192"/>
              <a:ext cx="1669876" cy="1080120"/>
              <a:chOff x="3478188" y="4509120"/>
              <a:chExt cx="1669876" cy="108012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478188" y="4509120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50934" y="4725144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772802" y="4839444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3923843" y="4517189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  <p:pic>
            <p:nvPicPr>
              <p:cNvPr id="5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32248" y="4945744"/>
                <a:ext cx="455776" cy="427472"/>
              </a:xfrm>
              <a:prstGeom prst="rect">
                <a:avLst/>
              </a:prstGeom>
              <a:noFill/>
            </p:spPr>
          </p:pic>
        </p:grpSp>
        <p:cxnSp>
          <p:nvCxnSpPr>
            <p:cNvPr id="71" name="Straight Connector 70"/>
            <p:cNvCxnSpPr>
              <a:endCxn id="37" idx="0"/>
            </p:cNvCxnSpPr>
            <p:nvPr/>
          </p:nvCxnSpPr>
          <p:spPr>
            <a:xfrm rot="16200000" flipH="1">
              <a:off x="3326439" y="4170505"/>
              <a:ext cx="1944216" cy="2915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993404" y="2996952"/>
            <a:ext cx="6696744" cy="2304256"/>
            <a:chOff x="1993404" y="2996952"/>
            <a:chExt cx="6696744" cy="2304256"/>
          </a:xfrm>
        </p:grpSpPr>
        <p:cxnSp>
          <p:nvCxnSpPr>
            <p:cNvPr id="52" name="Elbow Connector 51"/>
            <p:cNvCxnSpPr>
              <a:stCxn id="12" idx="3"/>
              <a:endCxn id="32" idx="1"/>
            </p:cNvCxnSpPr>
            <p:nvPr/>
          </p:nvCxnSpPr>
          <p:spPr>
            <a:xfrm>
              <a:off x="1993404" y="4545124"/>
              <a:ext cx="5026868" cy="216024"/>
            </a:xfrm>
            <a:prstGeom prst="bentConnector3">
              <a:avLst>
                <a:gd name="adj1" fmla="val 23464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020272" y="4221088"/>
              <a:ext cx="1669876" cy="1080120"/>
              <a:chOff x="7164288" y="3645024"/>
              <a:chExt cx="1669876" cy="108012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141631" y="3789040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5400000">
              <a:off x="7272300" y="3609020"/>
              <a:ext cx="122413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148064" y="4941168"/>
            <a:ext cx="3789080" cy="1776393"/>
            <a:chOff x="5148064" y="4941168"/>
            <a:chExt cx="3789080" cy="1776393"/>
          </a:xfrm>
        </p:grpSpPr>
        <p:sp>
          <p:nvSpPr>
            <p:cNvPr id="59" name="TextBox 58"/>
            <p:cNvSpPr txBox="1"/>
            <p:nvPr/>
          </p:nvSpPr>
          <p:spPr>
            <a:xfrm>
              <a:off x="5319427" y="4941168"/>
              <a:ext cx="8461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60" name="Elbow Connector 59"/>
            <p:cNvCxnSpPr/>
            <p:nvPr/>
          </p:nvCxnSpPr>
          <p:spPr>
            <a:xfrm>
              <a:off x="5148064" y="5697252"/>
              <a:ext cx="1872208" cy="468052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ultiply 63"/>
            <p:cNvSpPr/>
            <p:nvPr/>
          </p:nvSpPr>
          <p:spPr>
            <a:xfrm>
              <a:off x="5724128" y="5589240"/>
              <a:ext cx="1296144" cy="108012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92280" y="5517232"/>
              <a:ext cx="1844864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push </a:t>
              </a:r>
              <a:r>
                <a:rPr lang="en-US" sz="2400" dirty="0" err="1" smtClean="0"/>
                <a:t>failes</a:t>
              </a:r>
              <a:r>
                <a:rPr lang="en-US" sz="2400" dirty="0" smtClean="0"/>
                <a:t>,</a:t>
              </a:r>
            </a:p>
            <a:p>
              <a:r>
                <a:rPr lang="en-US" sz="2400" dirty="0" smtClean="0"/>
                <a:t>working copy</a:t>
              </a:r>
            </a:p>
            <a:p>
              <a:r>
                <a:rPr lang="en-US" sz="2400" dirty="0" smtClean="0"/>
                <a:t>out of date!</a:t>
              </a:r>
              <a:endParaRPr lang="nl-BE" sz="2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8188" y="1918573"/>
            <a:ext cx="3542084" cy="1294403"/>
            <a:chOff x="3478188" y="1918573"/>
            <a:chExt cx="3542084" cy="1294403"/>
          </a:xfrm>
        </p:grpSpPr>
        <p:grpSp>
          <p:nvGrpSpPr>
            <p:cNvPr id="21" name="Group 20"/>
            <p:cNvGrpSpPr/>
            <p:nvPr/>
          </p:nvGrpSpPr>
          <p:grpSpPr>
            <a:xfrm>
              <a:off x="3478188" y="2132856"/>
              <a:ext cx="1669876" cy="1080120"/>
              <a:chOff x="1979712" y="3645024"/>
              <a:chExt cx="1669876" cy="108012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42" name="Elbow Connector 41"/>
            <p:cNvCxnSpPr>
              <a:stCxn id="17" idx="1"/>
              <a:endCxn id="22" idx="3"/>
            </p:cNvCxnSpPr>
            <p:nvPr/>
          </p:nvCxnSpPr>
          <p:spPr>
            <a:xfrm rot="10800000" flipV="1">
              <a:off x="5148064" y="2456892"/>
              <a:ext cx="1872208" cy="216024"/>
            </a:xfrm>
            <a:prstGeom prst="bentConnector3">
              <a:avLst>
                <a:gd name="adj1" fmla="val 29889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287830" y="1918573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423380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&amp; 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Merge due to pull can result 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2276872"/>
            <a:ext cx="80425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Auto-merging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(content): Merge conflict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Automatic merge failed; fix conflicts and then commit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-1020000">
            <a:off x="1619832" y="4377049"/>
            <a:ext cx="5227469" cy="1471893"/>
          </a:xfrm>
          <a:prstGeom prst="roundRect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rgbClr val="FFFF00"/>
                </a:solidFill>
              </a:rPr>
              <a:t>Don't panic</a:t>
            </a:r>
            <a:endParaRPr lang="nl-BE" sz="8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46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11" grpId="0" animBg="1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by editing file(s)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Conflicts are indicated as follows: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Hm</a:t>
            </a:r>
            <a:r>
              <a:rPr lang="en-US" dirty="0" smtClean="0"/>
              <a:t>, starting from 0 </a:t>
            </a:r>
            <a:r>
              <a:rPr lang="en-US" i="1" dirty="0" smtClean="0"/>
              <a:t>was</a:t>
            </a:r>
            <a:r>
              <a:rPr lang="en-US" dirty="0" smtClean="0"/>
              <a:t> a bug, so remote version is correct, edit to: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Resolve all other conflicts, stage, pull, and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4172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&lt;&lt;&lt;&lt;&lt;&lt;&lt; HEAD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=======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&gt;&gt;&gt;&gt;&gt;&gt;&gt; master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48064" y="2132856"/>
            <a:ext cx="2827838" cy="504056"/>
            <a:chOff x="5292080" y="2132856"/>
            <a:chExt cx="2827838" cy="504056"/>
          </a:xfrm>
        </p:grpSpPr>
        <p:cxnSp>
          <p:nvCxnSpPr>
            <p:cNvPr id="6" name="Straight Arrow Connector 5"/>
            <p:cNvCxnSpPr/>
            <p:nvPr/>
          </p:nvCxnSpPr>
          <p:spPr>
            <a:xfrm rot="10800000" flipV="1">
              <a:off x="5292080" y="2420888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84168" y="2132856"/>
              <a:ext cx="2035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current branch</a:t>
              </a:r>
              <a:endParaRPr lang="nl-BE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48064" y="3183359"/>
            <a:ext cx="3938435" cy="461665"/>
            <a:chOff x="5148064" y="3183359"/>
            <a:chExt cx="3938435" cy="461665"/>
          </a:xfrm>
        </p:grpSpPr>
        <p:cxnSp>
          <p:nvCxnSpPr>
            <p:cNvPr id="7" name="Straight Arrow Connector 6"/>
            <p:cNvCxnSpPr/>
            <p:nvPr/>
          </p:nvCxnSpPr>
          <p:spPr>
            <a:xfrm rot="10800000">
              <a:off x="5148064" y="3212975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46152" y="3183359"/>
              <a:ext cx="3140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branch being merged in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59632" y="4797152"/>
            <a:ext cx="37641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</p:spTree>
    <p:extLst>
      <p:ext uri="{BB962C8B-B14F-4D97-AF65-F5344CB8AC3E}">
        <p14:creationId xmlns:p14="http://schemas.microsoft.com/office/powerpoint/2010/main" val="346452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2" grpId="0" uiExpan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Conflict resolution happens on local repository</a:t>
            </a:r>
          </a:p>
          <a:p>
            <a:pPr lvl="1"/>
            <a:r>
              <a:rPr lang="en-US" dirty="0" smtClean="0"/>
              <a:t>When done, push</a:t>
            </a:r>
          </a:p>
          <a:p>
            <a:pPr lvl="1"/>
            <a:r>
              <a:rPr lang="en-US" dirty="0" smtClean="0"/>
              <a:t>When you mess up, well, everything is in your local repository</a:t>
            </a:r>
          </a:p>
          <a:p>
            <a:r>
              <a:rPr lang="en-US" dirty="0" smtClean="0"/>
              <a:t>Familiarize yourself with the merge process</a:t>
            </a:r>
          </a:p>
          <a:p>
            <a:pPr lvl="1"/>
            <a:r>
              <a:rPr lang="en-US" dirty="0" smtClean="0"/>
              <a:t>May seem intimidating at first, but not that hard</a:t>
            </a:r>
          </a:p>
          <a:p>
            <a:pPr lvl="1"/>
            <a:r>
              <a:rPr lang="en-US" dirty="0" smtClean="0"/>
              <a:t>It will pay off at some point or other, even in single user scenario, e.g.,</a:t>
            </a:r>
          </a:p>
          <a:p>
            <a:pPr lvl="2"/>
            <a:r>
              <a:rPr lang="en-US" dirty="0" smtClean="0"/>
              <a:t>You work on multiple computers and forgot to pull</a:t>
            </a:r>
          </a:p>
          <a:p>
            <a:pPr lvl="2"/>
            <a:r>
              <a:rPr lang="en-US" dirty="0" smtClean="0"/>
              <a:t>You work on multiple branches and forgot to merge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 pretty smart about merging</a:t>
            </a:r>
          </a:p>
        </p:txBody>
      </p:sp>
    </p:spTree>
    <p:extLst>
      <p:ext uri="{BB962C8B-B14F-4D97-AF65-F5344CB8AC3E}">
        <p14:creationId xmlns:p14="http://schemas.microsoft.com/office/powerpoint/2010/main" val="157184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096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Working in a team, task delegation</a:t>
            </a:r>
          </a:p>
          <a:p>
            <a:pPr lvl="1"/>
            <a:r>
              <a:rPr lang="en-US" dirty="0" smtClean="0"/>
              <a:t>Adding features, </a:t>
            </a:r>
            <a:r>
              <a:rPr lang="en-US" strike="dblStrike" dirty="0" smtClean="0"/>
              <a:t>adding</a:t>
            </a:r>
            <a:r>
              <a:rPr lang="en-US" dirty="0" smtClean="0"/>
              <a:t> fixing bugs</a:t>
            </a:r>
          </a:p>
          <a:p>
            <a:r>
              <a:rPr lang="en-US" dirty="0" smtClean="0"/>
              <a:t>Workflow</a:t>
            </a:r>
          </a:p>
          <a:p>
            <a:pPr lvl="1"/>
            <a:r>
              <a:rPr lang="en-US" dirty="0" smtClean="0"/>
              <a:t>Create branch feature </a:t>
            </a:r>
            <a:r>
              <a:rPr lang="en-US" i="1" dirty="0" smtClean="0"/>
              <a:t>X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Create branch for feature </a:t>
            </a:r>
            <a:r>
              <a:rPr lang="en-US" i="1" dirty="0" smtClean="0"/>
              <a:t>Y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Y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Y</a:t>
            </a:r>
            <a:r>
              <a:rPr lang="en-US" dirty="0" smtClean="0"/>
              <a:t> back into master</a:t>
            </a:r>
            <a:endParaRPr lang="en-US" i="1" dirty="0" smtClean="0"/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X</a:t>
            </a:r>
            <a:r>
              <a:rPr lang="en-US" dirty="0" smtClean="0"/>
              <a:t> back into master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2843808" y="5499476"/>
            <a:ext cx="1296144" cy="377796"/>
            <a:chOff x="2843808" y="5499476"/>
            <a:chExt cx="1296144" cy="377796"/>
          </a:xfrm>
        </p:grpSpPr>
        <p:grpSp>
          <p:nvGrpSpPr>
            <p:cNvPr id="7" name="Group 6"/>
            <p:cNvGrpSpPr/>
            <p:nvPr/>
          </p:nvGrpSpPr>
          <p:grpSpPr>
            <a:xfrm>
              <a:off x="3275856" y="5499476"/>
              <a:ext cx="864096" cy="377796"/>
              <a:chOff x="899592" y="6219556"/>
              <a:chExt cx="864096" cy="377796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3</a:t>
                </a:r>
                <a:endParaRPr lang="en-US" i="1" baseline="-25000" dirty="0"/>
              </a:p>
            </p:txBody>
          </p:sp>
        </p:grpSp>
        <p:cxnSp>
          <p:nvCxnSpPr>
            <p:cNvPr id="13" name="Straight Arrow Connector 12"/>
            <p:cNvCxnSpPr>
              <a:stCxn id="5" idx="3"/>
              <a:endCxn id="8" idx="1"/>
            </p:cNvCxnSpPr>
            <p:nvPr/>
          </p:nvCxnSpPr>
          <p:spPr>
            <a:xfrm>
              <a:off x="2843808" y="5697252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179651" y="4869160"/>
            <a:ext cx="915379" cy="377796"/>
            <a:chOff x="883235" y="6219556"/>
            <a:chExt cx="915379" cy="377796"/>
          </a:xfrm>
        </p:grpSpPr>
        <p:sp>
          <p:nvSpPr>
            <p:cNvPr id="16" name="Flowchart: Process 15"/>
            <p:cNvSpPr/>
            <p:nvPr/>
          </p:nvSpPr>
          <p:spPr>
            <a:xfrm>
              <a:off x="899592" y="6237312"/>
              <a:ext cx="864096" cy="3600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3235" y="6219556"/>
              <a:ext cx="915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master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4008" y="6147548"/>
            <a:ext cx="1152128" cy="377796"/>
            <a:chOff x="4644008" y="6147548"/>
            <a:chExt cx="1152128" cy="377796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6147548"/>
              <a:ext cx="864096" cy="377796"/>
              <a:chOff x="899592" y="6219556"/>
              <a:chExt cx="864096" cy="377796"/>
            </a:xfrm>
          </p:grpSpPr>
          <p:sp>
            <p:nvSpPr>
              <p:cNvPr id="22" name="Flowchart: Process 21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42250" y="6219556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5</a:t>
                </a:r>
                <a:endParaRPr lang="en-US" i="1" baseline="-25000" dirty="0"/>
              </a:p>
            </p:txBody>
          </p:sp>
        </p:grpSp>
        <p:cxnSp>
          <p:nvCxnSpPr>
            <p:cNvPr id="27" name="Straight Arrow Connector 26"/>
            <p:cNvCxnSpPr>
              <a:stCxn id="19" idx="3"/>
              <a:endCxn id="22" idx="1"/>
            </p:cNvCxnSpPr>
            <p:nvPr/>
          </p:nvCxnSpPr>
          <p:spPr>
            <a:xfrm>
              <a:off x="4644008" y="6345324"/>
              <a:ext cx="2880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637340" y="5238492"/>
            <a:ext cx="1206468" cy="638780"/>
            <a:chOff x="1637340" y="5238492"/>
            <a:chExt cx="1206468" cy="638780"/>
          </a:xfrm>
        </p:grpSpPr>
        <p:grpSp>
          <p:nvGrpSpPr>
            <p:cNvPr id="4" name="Group 3"/>
            <p:cNvGrpSpPr/>
            <p:nvPr/>
          </p:nvGrpSpPr>
          <p:grpSpPr>
            <a:xfrm>
              <a:off x="1979712" y="5499476"/>
              <a:ext cx="864096" cy="377796"/>
              <a:chOff x="899592" y="6219556"/>
              <a:chExt cx="864096" cy="377796"/>
            </a:xfrm>
          </p:grpSpPr>
          <p:sp>
            <p:nvSpPr>
              <p:cNvPr id="5" name="Flowchart: Process 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2</a:t>
                </a:r>
                <a:endParaRPr lang="en-US" i="1" baseline="-25000" dirty="0"/>
              </a:p>
            </p:txBody>
          </p:sp>
        </p:grpSp>
        <p:cxnSp>
          <p:nvCxnSpPr>
            <p:cNvPr id="29" name="Shape 28"/>
            <p:cNvCxnSpPr>
              <a:stCxn id="17" idx="2"/>
              <a:endCxn id="5" idx="1"/>
            </p:cNvCxnSpPr>
            <p:nvPr/>
          </p:nvCxnSpPr>
          <p:spPr>
            <a:xfrm rot="16200000" flipH="1">
              <a:off x="1579146" y="5296686"/>
              <a:ext cx="458760" cy="342371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139952" y="5499476"/>
            <a:ext cx="2952328" cy="377796"/>
            <a:chOff x="4139952" y="5499476"/>
            <a:chExt cx="2952328" cy="377796"/>
          </a:xfrm>
        </p:grpSpPr>
        <p:cxnSp>
          <p:nvCxnSpPr>
            <p:cNvPr id="14" name="Straight Arrow Connector 13"/>
            <p:cNvCxnSpPr>
              <a:stCxn id="8" idx="3"/>
              <a:endCxn id="35" idx="1"/>
            </p:cNvCxnSpPr>
            <p:nvPr/>
          </p:nvCxnSpPr>
          <p:spPr>
            <a:xfrm>
              <a:off x="4139952" y="5697252"/>
              <a:ext cx="20882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228184" y="5499476"/>
              <a:ext cx="864096" cy="377796"/>
              <a:chOff x="899592" y="6219556"/>
              <a:chExt cx="864096" cy="377796"/>
            </a:xfrm>
          </p:grpSpPr>
          <p:sp>
            <p:nvSpPr>
              <p:cNvPr id="35" name="Flowchart: Process 3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7</a:t>
                </a:r>
                <a:endParaRPr lang="en-US" i="1" baseline="-25000" dirty="0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628056" y="5246956"/>
            <a:ext cx="3015952" cy="1278388"/>
            <a:chOff x="1628056" y="5246956"/>
            <a:chExt cx="3015952" cy="1278388"/>
          </a:xfrm>
        </p:grpSpPr>
        <p:grpSp>
          <p:nvGrpSpPr>
            <p:cNvPr id="18" name="Group 17"/>
            <p:cNvGrpSpPr/>
            <p:nvPr/>
          </p:nvGrpSpPr>
          <p:grpSpPr>
            <a:xfrm>
              <a:off x="3779912" y="6147548"/>
              <a:ext cx="864096" cy="377796"/>
              <a:chOff x="899592" y="6219556"/>
              <a:chExt cx="864096" cy="377796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4</a:t>
                </a:r>
                <a:endParaRPr lang="en-US" i="1" baseline="-25000" dirty="0"/>
              </a:p>
            </p:txBody>
          </p:sp>
        </p:grpSp>
        <p:cxnSp>
          <p:nvCxnSpPr>
            <p:cNvPr id="39" name="Shape 38"/>
            <p:cNvCxnSpPr>
              <a:stCxn id="16" idx="2"/>
              <a:endCxn id="19" idx="1"/>
            </p:cNvCxnSpPr>
            <p:nvPr/>
          </p:nvCxnSpPr>
          <p:spPr>
            <a:xfrm rot="16200000" flipH="1">
              <a:off x="2154800" y="4720212"/>
              <a:ext cx="1098368" cy="215185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060104" y="4869160"/>
            <a:ext cx="4384104" cy="1476164"/>
            <a:chOff x="2060104" y="4869160"/>
            <a:chExt cx="4384104" cy="1476164"/>
          </a:xfrm>
        </p:grpSpPr>
        <p:grpSp>
          <p:nvGrpSpPr>
            <p:cNvPr id="44" name="Group 43"/>
            <p:cNvGrpSpPr/>
            <p:nvPr/>
          </p:nvGrpSpPr>
          <p:grpSpPr>
            <a:xfrm>
              <a:off x="5528829" y="4869160"/>
              <a:ext cx="915379" cy="377796"/>
              <a:chOff x="848309" y="6219556"/>
              <a:chExt cx="915379" cy="377796"/>
            </a:xfrm>
          </p:grpSpPr>
          <p:sp>
            <p:nvSpPr>
              <p:cNvPr id="45" name="Flowchart: Process 4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48309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6</a:t>
                </a:r>
                <a:endParaRPr lang="en-US" baseline="-25000" dirty="0"/>
              </a:p>
            </p:txBody>
          </p:sp>
        </p:grpSp>
        <p:cxnSp>
          <p:nvCxnSpPr>
            <p:cNvPr id="47" name="Straight Arrow Connector 46"/>
            <p:cNvCxnSpPr>
              <a:stCxn id="16" idx="3"/>
              <a:endCxn id="45" idx="1"/>
            </p:cNvCxnSpPr>
            <p:nvPr/>
          </p:nvCxnSpPr>
          <p:spPr>
            <a:xfrm>
              <a:off x="2060104" y="5066936"/>
              <a:ext cx="352000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22" idx="3"/>
              <a:endCxn id="46" idx="2"/>
            </p:cNvCxnSpPr>
            <p:nvPr/>
          </p:nvCxnSpPr>
          <p:spPr>
            <a:xfrm flipV="1">
              <a:off x="5796136" y="5238492"/>
              <a:ext cx="190383" cy="11068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444208" y="4869160"/>
            <a:ext cx="1495868" cy="828092"/>
            <a:chOff x="6444208" y="4869160"/>
            <a:chExt cx="1495868" cy="828092"/>
          </a:xfrm>
        </p:grpSpPr>
        <p:grpSp>
          <p:nvGrpSpPr>
            <p:cNvPr id="56" name="Group 55"/>
            <p:cNvGrpSpPr/>
            <p:nvPr/>
          </p:nvGrpSpPr>
          <p:grpSpPr>
            <a:xfrm>
              <a:off x="7020272" y="4869160"/>
              <a:ext cx="919804" cy="377796"/>
              <a:chOff x="899592" y="6219556"/>
              <a:chExt cx="919804" cy="377796"/>
            </a:xfrm>
          </p:grpSpPr>
          <p:sp>
            <p:nvSpPr>
              <p:cNvPr id="57" name="Flowchart: Process 56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04017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8</a:t>
                </a:r>
                <a:endParaRPr lang="en-US" baseline="-25000" dirty="0"/>
              </a:p>
            </p:txBody>
          </p:sp>
        </p:grpSp>
        <p:cxnSp>
          <p:nvCxnSpPr>
            <p:cNvPr id="59" name="Straight Arrow Connector 58"/>
            <p:cNvCxnSpPr>
              <a:stCxn id="46" idx="3"/>
              <a:endCxn id="57" idx="1"/>
            </p:cNvCxnSpPr>
            <p:nvPr/>
          </p:nvCxnSpPr>
          <p:spPr>
            <a:xfrm>
              <a:off x="6444208" y="5053826"/>
              <a:ext cx="576064" cy="1311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35" idx="3"/>
              <a:endCxn id="57" idx="2"/>
            </p:cNvCxnSpPr>
            <p:nvPr/>
          </p:nvCxnSpPr>
          <p:spPr>
            <a:xfrm flipV="1">
              <a:off x="7092280" y="5246956"/>
              <a:ext cx="360040" cy="45029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5292080" y="1844824"/>
            <a:ext cx="368844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Also quite convenient in</a:t>
            </a:r>
            <a:br>
              <a:rPr lang="en-US" sz="2800" dirty="0" smtClean="0"/>
            </a:br>
            <a:r>
              <a:rPr lang="en-US" sz="2800" dirty="0" smtClean="0"/>
              <a:t>single user setting!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4815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new branch</a:t>
            </a:r>
          </a:p>
          <a:p>
            <a:r>
              <a:rPr lang="en-US" dirty="0" smtClean="0"/>
              <a:t>Check out to switch to new branch</a:t>
            </a:r>
          </a:p>
          <a:p>
            <a:r>
              <a:rPr lang="en-US" dirty="0" smtClean="0"/>
              <a:t>Usual edit/commit cycle until done</a:t>
            </a:r>
          </a:p>
          <a:p>
            <a:r>
              <a:rPr lang="en-US" dirty="0" smtClean="0"/>
              <a:t>When done, switch to original branch</a:t>
            </a:r>
          </a:p>
          <a:p>
            <a:r>
              <a:rPr lang="en-US" dirty="0" smtClean="0"/>
              <a:t>Merge new branch into original</a:t>
            </a:r>
          </a:p>
          <a:p>
            <a:r>
              <a:rPr lang="en-US" dirty="0" smtClean="0"/>
              <a:t>Delete new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5973" y="5445224"/>
            <a:ext cx="60103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Branches are short-lived, single purpose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82183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&amp; working with a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branch based on current branch</a:t>
            </a:r>
          </a:p>
          <a:p>
            <a:endParaRPr lang="en-US" dirty="0" smtClean="0"/>
          </a:p>
          <a:p>
            <a:r>
              <a:rPr lang="en-US" dirty="0" smtClean="0"/>
              <a:t>Switch to new branch</a:t>
            </a:r>
          </a:p>
          <a:p>
            <a:endParaRPr lang="en-US" dirty="0" smtClean="0"/>
          </a:p>
          <a:p>
            <a:r>
              <a:rPr lang="en-US" dirty="0" smtClean="0"/>
              <a:t>Usual edit/commit cycle until done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82798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35699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0395" y="5013176"/>
            <a:ext cx="608794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Choose branch names descriptively, e.g.,</a:t>
            </a:r>
            <a:br>
              <a:rPr lang="en-US" sz="2800" dirty="0" smtClean="0"/>
            </a:br>
            <a:r>
              <a:rPr lang="en-US" sz="2800" dirty="0" smtClean="0"/>
              <a:t>feature/&lt;title&gt; or </a:t>
            </a:r>
            <a:r>
              <a:rPr lang="en-US" sz="2800" dirty="0" err="1" smtClean="0"/>
              <a:t>bugfix</a:t>
            </a:r>
            <a:r>
              <a:rPr lang="en-US" sz="2800" dirty="0" smtClean="0"/>
              <a:t>/&lt;title&gt;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06729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beautiful autumn day…</a:t>
            </a:r>
            <a:endParaRPr lang="nl-BE" dirty="0"/>
          </a:p>
        </p:txBody>
      </p:sp>
      <p:pic>
        <p:nvPicPr>
          <p:cNvPr id="1026" name="Picture 2" descr="C:\Users\lucg5005\Desktop\DSCF11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95" y="1279015"/>
            <a:ext cx="6736581" cy="53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14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 back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Switch back to master branch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Merge new branch into master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Resolve conflicts, if any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Delete merged new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95572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7624" y="3419708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723964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-d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4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policies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8298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epository</a:t>
            </a:r>
          </a:p>
          <a:p>
            <a:pPr lvl="2"/>
            <a:r>
              <a:rPr lang="en-US" dirty="0" smtClean="0"/>
              <a:t>master</a:t>
            </a:r>
          </a:p>
          <a:p>
            <a:pPr lvl="2"/>
            <a:r>
              <a:rPr lang="en-US" dirty="0" smtClean="0"/>
              <a:t>Other branches</a:t>
            </a:r>
          </a:p>
          <a:p>
            <a:pPr lvl="3"/>
            <a:r>
              <a:rPr lang="en-US" dirty="0" smtClean="0"/>
              <a:t>development</a:t>
            </a:r>
          </a:p>
          <a:p>
            <a:pPr lvl="3"/>
            <a:r>
              <a:rPr lang="en-US" dirty="0"/>
              <a:t>feature/</a:t>
            </a:r>
            <a:r>
              <a:rPr lang="en-US" dirty="0" err="1"/>
              <a:t>gradient_descent</a:t>
            </a:r>
            <a:endParaRPr lang="en-US" dirty="0"/>
          </a:p>
          <a:p>
            <a:pPr lvl="3"/>
            <a:r>
              <a:rPr lang="en-US" dirty="0" err="1" smtClean="0"/>
              <a:t>bugfix</a:t>
            </a:r>
            <a:r>
              <a:rPr lang="en-US" dirty="0" smtClean="0"/>
              <a:t>/</a:t>
            </a:r>
            <a:r>
              <a:rPr lang="en-US" dirty="0" err="1" smtClean="0"/>
              <a:t>memory_leak</a:t>
            </a:r>
            <a:endParaRPr lang="en-US" dirty="0" smtClean="0"/>
          </a:p>
          <a:p>
            <a:pPr lvl="3"/>
            <a:r>
              <a:rPr lang="en-US" dirty="0" smtClean="0"/>
              <a:t>…</a:t>
            </a:r>
          </a:p>
          <a:p>
            <a:pPr lvl="2"/>
            <a:r>
              <a:rPr lang="en-US" dirty="0" smtClean="0"/>
              <a:t>Tags</a:t>
            </a:r>
          </a:p>
          <a:p>
            <a:pPr lvl="3"/>
            <a:r>
              <a:rPr lang="en-US" dirty="0" smtClean="0"/>
              <a:t>release-1.0</a:t>
            </a:r>
          </a:p>
          <a:p>
            <a:pPr lvl="3"/>
            <a:r>
              <a:rPr lang="en-US" dirty="0" smtClean="0"/>
              <a:t>release-1.1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98882" y="1556792"/>
            <a:ext cx="5448828" cy="801380"/>
            <a:chOff x="2627784" y="2051556"/>
            <a:chExt cx="5448828" cy="80138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627784" y="2374722"/>
              <a:ext cx="1800200" cy="47821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3648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can be used by others at their</a:t>
              </a:r>
              <a:br>
                <a:rPr lang="en-US" dirty="0" smtClean="0"/>
              </a:br>
              <a:r>
                <a:rPr lang="en-US" dirty="0" smtClean="0"/>
                <a:t>own peril</a:t>
              </a:r>
              <a:endParaRPr lang="nl-B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7504" y="2420888"/>
            <a:ext cx="1800200" cy="1316923"/>
            <a:chOff x="402983" y="2913457"/>
            <a:chExt cx="1800200" cy="1316923"/>
          </a:xfrm>
        </p:grpSpPr>
        <p:grpSp>
          <p:nvGrpSpPr>
            <p:cNvPr id="25" name="Group 24"/>
            <p:cNvGrpSpPr/>
            <p:nvPr/>
          </p:nvGrpSpPr>
          <p:grpSpPr>
            <a:xfrm>
              <a:off x="755576" y="2913457"/>
              <a:ext cx="1447607" cy="832923"/>
              <a:chOff x="755576" y="2913457"/>
              <a:chExt cx="1447607" cy="83292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55576" y="3746380"/>
                <a:ext cx="86409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5967" y="2913457"/>
                <a:ext cx="0" cy="8139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65967" y="2924944"/>
                <a:ext cx="143721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02983" y="386104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06994" y="2555612"/>
            <a:ext cx="4608512" cy="679242"/>
            <a:chOff x="3667448" y="2402304"/>
            <a:chExt cx="4608512" cy="679242"/>
          </a:xfrm>
        </p:grpSpPr>
        <p:cxnSp>
          <p:nvCxnSpPr>
            <p:cNvPr id="21" name="Straight Arrow Connector 20"/>
            <p:cNvCxnSpPr>
              <a:stCxn id="23" idx="1"/>
            </p:cNvCxnSpPr>
            <p:nvPr/>
          </p:nvCxnSpPr>
          <p:spPr>
            <a:xfrm flipH="1">
              <a:off x="3667448" y="2586970"/>
              <a:ext cx="760536" cy="4945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427984" y="2402304"/>
              <a:ext cx="384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(internal) development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98982" y="5157192"/>
            <a:ext cx="3375704" cy="369332"/>
            <a:chOff x="3766934" y="1340768"/>
            <a:chExt cx="3375704" cy="369332"/>
          </a:xfrm>
        </p:grpSpPr>
        <p:cxnSp>
          <p:nvCxnSpPr>
            <p:cNvPr id="28" name="Straight Arrow Connector 27"/>
            <p:cNvCxnSpPr>
              <a:stCxn id="29" idx="1"/>
            </p:cNvCxnSpPr>
            <p:nvPr/>
          </p:nvCxnSpPr>
          <p:spPr>
            <a:xfrm flipH="1">
              <a:off x="3766934" y="1525434"/>
              <a:ext cx="6610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27984" y="1340768"/>
              <a:ext cx="2714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production</a:t>
              </a:r>
              <a:endParaRPr lang="nl-BE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819162" y="3275692"/>
            <a:ext cx="1584176" cy="369332"/>
            <a:chOff x="5819162" y="3275692"/>
            <a:chExt cx="158417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569392" y="3275692"/>
              <a:ext cx="8339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branch</a:t>
              </a:r>
              <a:endParaRPr lang="nl-BE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819162" y="3284984"/>
              <a:ext cx="659559" cy="360040"/>
              <a:chOff x="5819162" y="3284984"/>
              <a:chExt cx="659559" cy="36004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1555819" y="3284984"/>
            <a:ext cx="1227468" cy="852606"/>
            <a:chOff x="1555819" y="3284984"/>
            <a:chExt cx="1227468" cy="852606"/>
          </a:xfrm>
        </p:grpSpPr>
        <p:sp>
          <p:nvSpPr>
            <p:cNvPr id="45" name="TextBox 44"/>
            <p:cNvSpPr txBox="1"/>
            <p:nvPr/>
          </p:nvSpPr>
          <p:spPr>
            <a:xfrm>
              <a:off x="1555819" y="376825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 flipH="1">
              <a:off x="2123728" y="3284984"/>
              <a:ext cx="659559" cy="360040"/>
              <a:chOff x="5819162" y="3284984"/>
              <a:chExt cx="659559" cy="36004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5673770" y="3933056"/>
            <a:ext cx="3445634" cy="699300"/>
            <a:chOff x="3707904" y="1721588"/>
            <a:chExt cx="3445634" cy="699300"/>
          </a:xfrm>
        </p:grpSpPr>
        <p:cxnSp>
          <p:nvCxnSpPr>
            <p:cNvPr id="52" name="Straight Arrow Connector 51"/>
            <p:cNvCxnSpPr>
              <a:stCxn id="53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427984" y="2051556"/>
              <a:ext cx="272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unstable, potentially buggy</a:t>
              </a:r>
              <a:endParaRPr lang="nl-BE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979712" y="6021288"/>
            <a:ext cx="50683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feature/</a:t>
            </a:r>
            <a:r>
              <a:rPr lang="en-US" sz="2400" dirty="0" err="1" smtClean="0"/>
              <a:t>bugfix</a:t>
            </a:r>
            <a:r>
              <a:rPr lang="en-US" sz="2400" dirty="0" smtClean="0"/>
              <a:t> branches are short-lived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06410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branches from remote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remote repo branch information</a:t>
            </a:r>
          </a:p>
          <a:p>
            <a:endParaRPr lang="en-US" dirty="0"/>
          </a:p>
          <a:p>
            <a:r>
              <a:rPr lang="en-US" dirty="0" smtClean="0"/>
              <a:t>List remote branches</a:t>
            </a:r>
          </a:p>
          <a:p>
            <a:endParaRPr lang="en-US" dirty="0"/>
          </a:p>
          <a:p>
            <a:r>
              <a:rPr lang="en-US" dirty="0" smtClean="0"/>
              <a:t>Fetch and create specific branch,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592616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development:development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06369" y="5105964"/>
            <a:ext cx="2530127" cy="699300"/>
            <a:chOff x="3707904" y="1721588"/>
            <a:chExt cx="2530127" cy="69930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1810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local repo branch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771800" y="5105964"/>
            <a:ext cx="2232248" cy="699300"/>
            <a:chOff x="4427984" y="1721588"/>
            <a:chExt cx="2232248" cy="699300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 flipV="1">
              <a:off x="6492524" y="1721588"/>
              <a:ext cx="167708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427984" y="2051556"/>
              <a:ext cx="2064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remote repo branch</a:t>
              </a:r>
              <a:endParaRPr lang="nl-BE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59632" y="335699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-r</a:t>
            </a:r>
          </a:p>
        </p:txBody>
      </p:sp>
    </p:spTree>
    <p:extLst>
      <p:ext uri="{BB962C8B-B14F-4D97-AF65-F5344CB8AC3E}">
        <p14:creationId xmlns:p14="http://schemas.microsoft.com/office/powerpoint/2010/main" val="224337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1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branches from revisions/tags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branch from revision</a:t>
            </a:r>
          </a:p>
          <a:p>
            <a:endParaRPr lang="en-US" dirty="0"/>
          </a:p>
          <a:p>
            <a:r>
              <a:rPr lang="en-US" dirty="0" smtClean="0"/>
              <a:t>Creating a branch from a tag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4752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bugfix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4fje24jd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19708"/>
            <a:ext cx="4752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bugfix</a:t>
            </a:r>
            <a:r>
              <a:rPr lang="nl-BE" smtClean="0">
                <a:latin typeface="Courier New" pitchFamily="49" charset="0"/>
                <a:cs typeface="Courier New" pitchFamily="49" charset="0"/>
              </a:rPr>
              <a:t>  1.0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48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shortcuts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Commit all modified files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Will commit only modified, tracked files</a:t>
            </a:r>
          </a:p>
          <a:p>
            <a:r>
              <a:rPr lang="en-US" dirty="0" smtClean="0"/>
              <a:t>Create new branch and switch to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9046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-a  -m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Fixed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x/0 bug'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789040"/>
            <a:ext cx="59046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-b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optimization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63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More information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5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: the movie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Online documentation (including movies)</a:t>
            </a:r>
          </a:p>
          <a:p>
            <a:pPr lvl="1"/>
            <a:r>
              <a:rPr lang="nl-BE" dirty="0" smtClean="0">
                <a:hlinkClick r:id="rId2"/>
              </a:rPr>
              <a:t>http://git-scm.com/documentation</a:t>
            </a:r>
            <a:endParaRPr lang="nl-BE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web site</a:t>
            </a:r>
          </a:p>
          <a:p>
            <a:pPr lvl="1"/>
            <a:r>
              <a:rPr lang="nl-BE" dirty="0" smtClean="0">
                <a:hlinkClick r:id="rId3"/>
              </a:rPr>
              <a:t>http://git-scm.com/</a:t>
            </a:r>
            <a:endParaRPr lang="nl-BE" dirty="0" smtClean="0"/>
          </a:p>
          <a:p>
            <a:r>
              <a:rPr lang="en-US" dirty="0" smtClean="0"/>
              <a:t>Why (the author thinks) you should switch to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nl-BE" dirty="0" smtClean="0">
                <a:hlinkClick r:id="rId4"/>
              </a:rPr>
              <a:t>http://blog.teamtreehouse.com/why-you-should-switch-from-subversion-to-git</a:t>
            </a:r>
            <a:endParaRPr lang="nl-BE" dirty="0" smtClean="0"/>
          </a:p>
          <a:p>
            <a:r>
              <a:rPr lang="nl-BE" dirty="0" smtClean="0"/>
              <a:t>An </a:t>
            </a:r>
            <a:r>
              <a:rPr lang="nl-BE" dirty="0" err="1" smtClean="0"/>
              <a:t>overview</a:t>
            </a:r>
            <a:r>
              <a:rPr lang="nl-BE" dirty="0" smtClean="0"/>
              <a:t> of </a:t>
            </a:r>
            <a:r>
              <a:rPr lang="nl-BE" dirty="0" err="1" smtClean="0"/>
              <a:t>frequently</a:t>
            </a:r>
            <a:r>
              <a:rPr lang="nl-BE" dirty="0" smtClean="0"/>
              <a:t> </a:t>
            </a:r>
            <a:r>
              <a:rPr lang="nl-BE" dirty="0" err="1" smtClean="0"/>
              <a:t>used</a:t>
            </a:r>
            <a:r>
              <a:rPr lang="nl-BE" dirty="0" smtClean="0"/>
              <a:t> git </a:t>
            </a:r>
            <a:r>
              <a:rPr lang="nl-BE" dirty="0" err="1" smtClean="0"/>
              <a:t>workflows</a:t>
            </a:r>
            <a:endParaRPr lang="nl-BE" dirty="0" smtClean="0"/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www.atlassian.com/git/workflows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297613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23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Contributes to the scientific method</a:t>
            </a:r>
          </a:p>
          <a:p>
            <a:pPr lvl="1"/>
            <a:r>
              <a:rPr lang="en-US" dirty="0" smtClean="0"/>
              <a:t>Helps ensure reproducibility</a:t>
            </a:r>
          </a:p>
          <a:p>
            <a:r>
              <a:rPr lang="en-US" dirty="0" smtClean="0"/>
              <a:t>Record of change</a:t>
            </a:r>
          </a:p>
          <a:p>
            <a:pPr lvl="1"/>
            <a:r>
              <a:rPr lang="en-US" dirty="0" smtClean="0"/>
              <a:t>What was changed?</a:t>
            </a:r>
          </a:p>
          <a:p>
            <a:pPr lvl="1"/>
            <a:r>
              <a:rPr lang="en-US" dirty="0" smtClean="0"/>
              <a:t>When was it changed?</a:t>
            </a:r>
          </a:p>
          <a:p>
            <a:pPr lvl="1"/>
            <a:r>
              <a:rPr lang="en-US" dirty="0" smtClean="0"/>
              <a:t>Who changed it?</a:t>
            </a:r>
          </a:p>
          <a:p>
            <a:pPr lvl="1"/>
            <a:r>
              <a:rPr lang="en-US" dirty="0" smtClean="0"/>
              <a:t>Why was it changed?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4115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version control?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Who needs it anyway?</a:t>
            </a:r>
          </a:p>
          <a:p>
            <a:pPr lvl="1"/>
            <a:r>
              <a:rPr lang="en-US" dirty="0" smtClean="0"/>
              <a:t>Anyone who produces something that changes over time (e.g., texts, code, slides, bibliographies,…)</a:t>
            </a:r>
          </a:p>
          <a:p>
            <a:r>
              <a:rPr lang="en-US" dirty="0" smtClean="0"/>
              <a:t>History of a project is important</a:t>
            </a:r>
          </a:p>
          <a:p>
            <a:pPr lvl="1"/>
            <a:r>
              <a:rPr lang="en-US" dirty="0" smtClean="0"/>
              <a:t>Which version of a program generated data using in publication </a:t>
            </a:r>
            <a:r>
              <a:rPr lang="en-US" i="1" dirty="0" smtClean="0"/>
              <a:t>x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modification to code was a </a:t>
            </a:r>
            <a:r>
              <a:rPr lang="en-US" i="1" dirty="0" smtClean="0"/>
              <a:t>Really Bad Idea</a:t>
            </a:r>
            <a:r>
              <a:rPr lang="en-US" dirty="0" smtClean="0"/>
              <a:t>™, when was this "feature" introduced, and can I go back?</a:t>
            </a:r>
          </a:p>
          <a:p>
            <a:r>
              <a:rPr lang="en-US" dirty="0" smtClean="0"/>
              <a:t>Collaboration</a:t>
            </a:r>
          </a:p>
          <a:p>
            <a:pPr lvl="1"/>
            <a:r>
              <a:rPr lang="en-US" dirty="0" smtClean="0"/>
              <a:t>How to ensure that everyone is working with the latest version?</a:t>
            </a:r>
          </a:p>
          <a:p>
            <a:pPr lvl="1"/>
            <a:r>
              <a:rPr lang="en-US" dirty="0" smtClean="0"/>
              <a:t>How to develop independently and safely?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88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put in?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Think in terms of projects!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Tests</a:t>
            </a:r>
          </a:p>
          <a:p>
            <a:pPr lvl="1"/>
            <a:r>
              <a:rPr lang="en-US" dirty="0" smtClean="0"/>
              <a:t>Reports (e.g., publications)</a:t>
            </a:r>
          </a:p>
          <a:p>
            <a:pPr lvl="1"/>
            <a:r>
              <a:rPr lang="en-US" dirty="0" smtClean="0"/>
              <a:t>Input data/results? (maybe)</a:t>
            </a:r>
          </a:p>
          <a:p>
            <a:r>
              <a:rPr lang="en-US" dirty="0" smtClean="0"/>
              <a:t>Type of files: any, but some important features only for text files (e.g., program or </a:t>
            </a:r>
            <a:r>
              <a:rPr lang="en-US" dirty="0" err="1" smtClean="0"/>
              <a:t>LaTeX</a:t>
            </a:r>
            <a:r>
              <a:rPr lang="en-US" dirty="0" smtClean="0"/>
              <a:t> source code)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009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version control system?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Many systems, some of the most popular:</a:t>
            </a:r>
          </a:p>
          <a:p>
            <a:pPr lvl="1"/>
            <a:r>
              <a:rPr lang="en-US" dirty="0" err="1" smtClean="0"/>
              <a:t>rcs</a:t>
            </a:r>
            <a:endParaRPr lang="en-US" dirty="0" smtClean="0"/>
          </a:p>
          <a:p>
            <a:pPr lvl="1"/>
            <a:r>
              <a:rPr lang="en-US" dirty="0" err="1" smtClean="0"/>
              <a:t>cvs</a:t>
            </a:r>
            <a:endParaRPr lang="en-US" dirty="0" smtClean="0"/>
          </a:p>
          <a:p>
            <a:pPr lvl="1"/>
            <a:r>
              <a:rPr lang="en-US" dirty="0" err="1" smtClean="0"/>
              <a:t>svn</a:t>
            </a:r>
            <a:r>
              <a:rPr lang="en-US" dirty="0" smtClean="0"/>
              <a:t> (Subversion)</a:t>
            </a:r>
          </a:p>
          <a:p>
            <a:pPr lvl="1"/>
            <a:r>
              <a:rPr lang="en-US" dirty="0" smtClean="0"/>
              <a:t>SourceSafe (Microsoft)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err="1" smtClean="0"/>
              <a:t>bzr</a:t>
            </a:r>
            <a:r>
              <a:rPr lang="en-US" dirty="0" smtClean="0"/>
              <a:t> (Bazaar)</a:t>
            </a:r>
          </a:p>
          <a:p>
            <a:pPr lvl="1"/>
            <a:r>
              <a:rPr lang="en-US" dirty="0" smtClean="0"/>
              <a:t>hg (Mercurial)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984737" y="4437112"/>
            <a:ext cx="3907743" cy="1224136"/>
            <a:chOff x="4355976" y="3861048"/>
            <a:chExt cx="3907743" cy="1224136"/>
          </a:xfrm>
        </p:grpSpPr>
        <p:sp>
          <p:nvSpPr>
            <p:cNvPr id="4" name="Right Brace 3"/>
            <p:cNvSpPr/>
            <p:nvPr/>
          </p:nvSpPr>
          <p:spPr>
            <a:xfrm>
              <a:off x="4355976" y="3861048"/>
              <a:ext cx="216024" cy="122413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8024" y="4149080"/>
              <a:ext cx="3475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Distributed version control systems</a:t>
              </a:r>
              <a:br>
                <a:rPr lang="en-US" dirty="0" smtClean="0"/>
              </a:br>
              <a:r>
                <a:rPr lang="en-US" dirty="0" smtClean="0"/>
                <a:t>(DVCS)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15616" y="2276872"/>
            <a:ext cx="5853197" cy="864096"/>
            <a:chOff x="1115616" y="2276872"/>
            <a:chExt cx="5853197" cy="864096"/>
          </a:xfrm>
        </p:grpSpPr>
        <p:grpSp>
          <p:nvGrpSpPr>
            <p:cNvPr id="7" name="Group 6"/>
            <p:cNvGrpSpPr/>
            <p:nvPr/>
          </p:nvGrpSpPr>
          <p:grpSpPr>
            <a:xfrm>
              <a:off x="4984737" y="2276872"/>
              <a:ext cx="1984076" cy="792088"/>
              <a:chOff x="4355976" y="4077072"/>
              <a:chExt cx="1984076" cy="792088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4355976" y="4077072"/>
                <a:ext cx="216024" cy="792088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88024" y="4283804"/>
                <a:ext cx="1552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Dead &amp; buried</a:t>
                </a:r>
                <a:endParaRPr lang="nl-BE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1115616" y="2276872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5616" y="274492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63688" y="3645024"/>
            <a:ext cx="4896327" cy="576064"/>
            <a:chOff x="1763688" y="3645024"/>
            <a:chExt cx="4896327" cy="576064"/>
          </a:xfrm>
        </p:grpSpPr>
        <p:grpSp>
          <p:nvGrpSpPr>
            <p:cNvPr id="10" name="Group 9"/>
            <p:cNvGrpSpPr/>
            <p:nvPr/>
          </p:nvGrpSpPr>
          <p:grpSpPr>
            <a:xfrm>
              <a:off x="4987114" y="3645024"/>
              <a:ext cx="1672901" cy="576064"/>
              <a:chOff x="4355976" y="4149080"/>
              <a:chExt cx="1672901" cy="576064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355976" y="4149080"/>
                <a:ext cx="216024" cy="576064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88024" y="4283804"/>
                <a:ext cx="124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Proprietary</a:t>
                </a:r>
                <a:endParaRPr lang="nl-BE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763688" y="382504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34231" y="3310385"/>
            <a:ext cx="601465" cy="1368152"/>
            <a:chOff x="1234231" y="3310385"/>
            <a:chExt cx="601465" cy="1368152"/>
          </a:xfrm>
        </p:grpSpPr>
        <p:sp>
          <p:nvSpPr>
            <p:cNvPr id="19" name="Rounded Rectangle 18"/>
            <p:cNvSpPr/>
            <p:nvPr/>
          </p:nvSpPr>
          <p:spPr>
            <a:xfrm>
              <a:off x="1234231" y="3310385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59632" y="4318497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570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subversion?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Nice windows GUI client (i.e., </a:t>
            </a:r>
            <a:r>
              <a:rPr lang="en-US" dirty="0" err="1" smtClean="0"/>
              <a:t>TortoiseSVN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Conceptually simple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Centralized repository</a:t>
            </a:r>
            <a:r>
              <a:rPr lang="en-US" dirty="0" smtClean="0"/>
              <a:t> (?)</a:t>
            </a:r>
          </a:p>
          <a:p>
            <a:pPr lvl="1"/>
            <a:r>
              <a:rPr lang="en-US" dirty="0" smtClean="0"/>
              <a:t>Somewhat rigid</a:t>
            </a:r>
          </a:p>
        </p:txBody>
      </p:sp>
    </p:spTree>
    <p:extLst>
      <p:ext uri="{BB962C8B-B14F-4D97-AF65-F5344CB8AC3E}">
        <p14:creationId xmlns:p14="http://schemas.microsoft.com/office/powerpoint/2010/main" val="32982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9521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svn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098876" cy="3141836"/>
            <a:chOff x="3851920" y="3501008"/>
            <a:chExt cx="5098876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grpSp>
        <p:nvGrpSpPr>
          <p:cNvPr id="65" name="Group 64"/>
          <p:cNvGrpSpPr/>
          <p:nvPr/>
        </p:nvGrpSpPr>
        <p:grpSpPr>
          <a:xfrm>
            <a:off x="2483768" y="1556792"/>
            <a:ext cx="5832648" cy="2160240"/>
            <a:chOff x="2483768" y="1556792"/>
            <a:chExt cx="5832648" cy="2160240"/>
          </a:xfrm>
        </p:grpSpPr>
        <p:grpSp>
          <p:nvGrpSpPr>
            <p:cNvPr id="26" name="Group 25"/>
            <p:cNvGrpSpPr/>
            <p:nvPr/>
          </p:nvGrpSpPr>
          <p:grpSpPr>
            <a:xfrm>
              <a:off x="6228184" y="1556792"/>
              <a:ext cx="2088232" cy="1440160"/>
              <a:chOff x="4572000" y="2348880"/>
              <a:chExt cx="2088232" cy="144016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0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1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32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5129306" y="2359638"/>
                <a:ext cx="10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Project 1</a:t>
                </a:r>
                <a:endParaRPr lang="nl-BE" dirty="0"/>
              </a:p>
            </p:txBody>
          </p:sp>
        </p:grpSp>
        <p:cxnSp>
          <p:nvCxnSpPr>
            <p:cNvPr id="55" name="Elbow Connector 54"/>
            <p:cNvCxnSpPr>
              <a:stCxn id="5" idx="3"/>
              <a:endCxn id="27" idx="1"/>
            </p:cNvCxnSpPr>
            <p:nvPr/>
          </p:nvCxnSpPr>
          <p:spPr>
            <a:xfrm flipV="1">
              <a:off x="2483768" y="2276872"/>
              <a:ext cx="3744416" cy="1440160"/>
            </a:xfrm>
            <a:prstGeom prst="bentConnector3">
              <a:avLst>
                <a:gd name="adj1" fmla="val 34199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483768" y="3717032"/>
            <a:ext cx="5270276" cy="1152128"/>
            <a:chOff x="2483768" y="3717032"/>
            <a:chExt cx="5270276" cy="1152128"/>
          </a:xfrm>
        </p:grpSpPr>
        <p:grpSp>
          <p:nvGrpSpPr>
            <p:cNvPr id="44" name="Group 43"/>
            <p:cNvGrpSpPr/>
            <p:nvPr/>
          </p:nvGrpSpPr>
          <p:grpSpPr>
            <a:xfrm>
              <a:off x="6084168" y="3789040"/>
              <a:ext cx="1669876" cy="1080120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cxnSp>
          <p:nvCxnSpPr>
            <p:cNvPr id="57" name="Elbow Connector 56"/>
            <p:cNvCxnSpPr>
              <a:stCxn id="5" idx="3"/>
              <a:endCxn id="45" idx="1"/>
            </p:cNvCxnSpPr>
            <p:nvPr/>
          </p:nvCxnSpPr>
          <p:spPr>
            <a:xfrm>
              <a:off x="2483768" y="3717032"/>
              <a:ext cx="3600400" cy="612068"/>
            </a:xfrm>
            <a:prstGeom prst="bentConnector3">
              <a:avLst>
                <a:gd name="adj1" fmla="val 35658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915816" y="4077072"/>
            <a:ext cx="5472608" cy="1071736"/>
            <a:chOff x="2915816" y="4077072"/>
            <a:chExt cx="5472608" cy="1071736"/>
          </a:xfrm>
        </p:grpSpPr>
        <p:cxnSp>
          <p:nvCxnSpPr>
            <p:cNvPr id="61" name="Elbow Connector 60"/>
            <p:cNvCxnSpPr>
              <a:stCxn id="12" idx="3"/>
              <a:endCxn id="35" idx="1"/>
            </p:cNvCxnSpPr>
            <p:nvPr/>
          </p:nvCxnSpPr>
          <p:spPr>
            <a:xfrm flipV="1">
              <a:off x="2915816" y="4612940"/>
              <a:ext cx="4032448" cy="328228"/>
            </a:xfrm>
            <a:prstGeom prst="bentConnector3">
              <a:avLst>
                <a:gd name="adj1" fmla="val 23056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948264" y="4077072"/>
              <a:ext cx="1440160" cy="1071736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6228184" y="5949280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8556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2372</TotalTime>
  <Words>2111</Words>
  <Application>Microsoft Office PowerPoint</Application>
  <PresentationFormat>On-screen Show (4:3)</PresentationFormat>
  <Paragraphs>475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Version control with git</vt:lpstr>
      <vt:lpstr>Overview</vt:lpstr>
      <vt:lpstr>Motivation</vt:lpstr>
      <vt:lpstr>It's a beautiful autumn day…</vt:lpstr>
      <vt:lpstr>Why version control?</vt:lpstr>
      <vt:lpstr>What to put in?</vt:lpstr>
      <vt:lpstr>Which version control system?</vt:lpstr>
      <vt:lpstr>Why subversion?</vt:lpstr>
      <vt:lpstr>Bird's eye view</vt:lpstr>
      <vt:lpstr>Bird's eye view explained</vt:lpstr>
      <vt:lpstr>Why git?</vt:lpstr>
      <vt:lpstr>Bird's eye view</vt:lpstr>
      <vt:lpstr>Bird's eye view explained</vt:lpstr>
      <vt:lpstr>Typographical conventions</vt:lpstr>
      <vt:lpstr>Single user scenario</vt:lpstr>
      <vt:lpstr>Creating repository/project</vt:lpstr>
      <vt:lpstr>Intermezzo: comment!</vt:lpstr>
      <vt:lpstr>Single user work cycle</vt:lpstr>
      <vt:lpstr>What is the status?</vt:lpstr>
      <vt:lpstr>What, When &amp; Why, oh why?</vt:lpstr>
      <vt:lpstr>Revisions</vt:lpstr>
      <vt:lpstr>Intermezzo: when to commit?</vt:lpstr>
      <vt:lpstr>(Re)moving stuff</vt:lpstr>
      <vt:lpstr>Ignoring stuff</vt:lpstr>
      <vt:lpstr>Changing your mind about changes</vt:lpstr>
      <vt:lpstr>Changing your mind about commits</vt:lpstr>
      <vt:lpstr>See the difference?</vt:lpstr>
      <vt:lpstr>Tag, you're "it"! More semantics</vt:lpstr>
      <vt:lpstr>Getting help</vt:lpstr>
      <vt:lpstr>Multiple user scenario</vt:lpstr>
      <vt:lpstr>Remote repositories: clones</vt:lpstr>
      <vt:lpstr>Work cycle, revisited for multiple users</vt:lpstr>
      <vt:lpstr>Whence conflicts?</vt:lpstr>
      <vt:lpstr>Pull &amp; conflicts</vt:lpstr>
      <vt:lpstr>Resolving by editing file(s)</vt:lpstr>
      <vt:lpstr>Merging</vt:lpstr>
      <vt:lpstr>Feature branches</vt:lpstr>
      <vt:lpstr>Branch life cycle</vt:lpstr>
      <vt:lpstr>Creating &amp; working with a branch</vt:lpstr>
      <vt:lpstr>Merging branch back in</vt:lpstr>
      <vt:lpstr>Branching policies</vt:lpstr>
      <vt:lpstr>Getting branches from remote</vt:lpstr>
      <vt:lpstr>Create branches from revisions/tags</vt:lpstr>
      <vt:lpstr>A few shortcuts</vt:lpstr>
      <vt:lpstr>Getting More information</vt:lpstr>
      <vt:lpstr>git: the movie</vt:lpstr>
      <vt:lpstr>Conclusions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Jan Bex</dc:creator>
  <cp:lastModifiedBy>Geert Jan Bex</cp:lastModifiedBy>
  <cp:revision>46</cp:revision>
  <dcterms:created xsi:type="dcterms:W3CDTF">2014-11-10T15:16:11Z</dcterms:created>
  <dcterms:modified xsi:type="dcterms:W3CDTF">2015-12-06T06:55:12Z</dcterms:modified>
</cp:coreProperties>
</file>