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73" r:id="rId3"/>
    <p:sldId id="257" r:id="rId4"/>
    <p:sldId id="258" r:id="rId5"/>
    <p:sldId id="259" r:id="rId6"/>
    <p:sldId id="260" r:id="rId7"/>
    <p:sldId id="301" r:id="rId8"/>
    <p:sldId id="274" r:id="rId9"/>
    <p:sldId id="263" r:id="rId10"/>
    <p:sldId id="290" r:id="rId11"/>
    <p:sldId id="295" r:id="rId12"/>
    <p:sldId id="264" r:id="rId13"/>
    <p:sldId id="265" r:id="rId14"/>
    <p:sldId id="294" r:id="rId15"/>
    <p:sldId id="266" r:id="rId16"/>
    <p:sldId id="267" r:id="rId17"/>
    <p:sldId id="293" r:id="rId18"/>
    <p:sldId id="268" r:id="rId19"/>
    <p:sldId id="292" r:id="rId20"/>
    <p:sldId id="275" r:id="rId21"/>
    <p:sldId id="269" r:id="rId22"/>
    <p:sldId id="278" r:id="rId23"/>
    <p:sldId id="271" r:id="rId24"/>
    <p:sldId id="289" r:id="rId25"/>
    <p:sldId id="282" r:id="rId26"/>
    <p:sldId id="283" r:id="rId27"/>
    <p:sldId id="284" r:id="rId28"/>
    <p:sldId id="279" r:id="rId29"/>
    <p:sldId id="280" r:id="rId30"/>
    <p:sldId id="281" r:id="rId31"/>
    <p:sldId id="296" r:id="rId32"/>
    <p:sldId id="297" r:id="rId33"/>
    <p:sldId id="298" r:id="rId34"/>
    <p:sldId id="299" r:id="rId35"/>
    <p:sldId id="300" r:id="rId36"/>
    <p:sldId id="285" r:id="rId37"/>
    <p:sldId id="286" r:id="rId38"/>
    <p:sldId id="287" r:id="rId39"/>
    <p:sldId id="272" r:id="rId40"/>
    <p:sldId id="276" r:id="rId41"/>
    <p:sldId id="270" r:id="rId42"/>
    <p:sldId id="277" r:id="rId43"/>
    <p:sldId id="291" r:id="rId4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DBE598-89B9-49E0-96FF-611351A8E32F}">
          <p14:sldIdLst>
            <p14:sldId id="256"/>
          </p14:sldIdLst>
        </p14:section>
        <p14:section name="Introduction" id="{9520019F-0521-4B4C-9CC0-7E79DE0B2E01}">
          <p14:sldIdLst>
            <p14:sldId id="273"/>
            <p14:sldId id="257"/>
            <p14:sldId id="258"/>
            <p14:sldId id="259"/>
            <p14:sldId id="260"/>
            <p14:sldId id="301"/>
          </p14:sldIdLst>
        </p14:section>
        <p14:section name="Creating images" id="{C75D904B-D29C-4882-96E0-D063D26B6329}">
          <p14:sldIdLst>
            <p14:sldId id="274"/>
            <p14:sldId id="263"/>
            <p14:sldId id="290"/>
            <p14:sldId id="295"/>
            <p14:sldId id="264"/>
            <p14:sldId id="265"/>
            <p14:sldId id="294"/>
            <p14:sldId id="266"/>
            <p14:sldId id="267"/>
            <p14:sldId id="293"/>
            <p14:sldId id="268"/>
            <p14:sldId id="292"/>
          </p14:sldIdLst>
        </p14:section>
        <p14:section name="Using images" id="{5E20A28C-20F0-4BB4-B4EF-5C50D078FC9E}">
          <p14:sldIdLst>
            <p14:sldId id="275"/>
            <p14:sldId id="269"/>
            <p14:sldId id="278"/>
            <p14:sldId id="271"/>
            <p14:sldId id="289"/>
          </p14:sldIdLst>
        </p14:section>
        <p14:section name="Multithreaded applications" id="{F5043C2D-CA60-4D4A-9FAE-E67766F47E85}">
          <p14:sldIdLst>
            <p14:sldId id="282"/>
            <p14:sldId id="283"/>
            <p14:sldId id="284"/>
          </p14:sldIdLst>
        </p14:section>
        <p14:section name="Distributed applications" id="{B4515097-FBB7-45CE-A690-4769856D1B81}">
          <p14:sldIdLst>
            <p14:sldId id="279"/>
            <p14:sldId id="280"/>
            <p14:sldId id="281"/>
            <p14:sldId id="296"/>
            <p14:sldId id="297"/>
            <p14:sldId id="298"/>
            <p14:sldId id="299"/>
            <p14:sldId id="300"/>
          </p14:sldIdLst>
        </p14:section>
        <p14:section name="Performance" id="{1D232FD6-D204-4223-84D0-EC32B6360BF3}">
          <p14:sldIdLst>
            <p14:sldId id="285"/>
            <p14:sldId id="286"/>
            <p14:sldId id="287"/>
          </p14:sldIdLst>
        </p14:section>
        <p14:section name="Conclusions" id="{BD187F37-5316-4956-98DF-2B94953326CB}">
          <p14:sldIdLst>
            <p14:sldId id="272"/>
            <p14:sldId id="276"/>
            <p14:sldId id="270"/>
          </p14:sldIdLst>
        </p14:section>
        <p14:section name="Appendices" id="{4F11D7B8-8248-4048-BFFA-6A39FFF2C19D}">
          <p14:sldIdLst>
            <p14:sldId id="277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2/09/2019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2/09/2019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2/09/2019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2/09/2019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2/09/2019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2/09/2019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2/09/2019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2/09/2019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2/09/2019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2/09/2019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2/09/2019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2/09/2019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2/09/2019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://singularity.lbl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ERSC/shifter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ngularityware/singularity" TargetMode="External"/><Relationship Id="rId2" Type="http://schemas.openxmlformats.org/officeDocument/2006/relationships/hyperlink" Target="https://www.sylabs.io/do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pcwire.com/2016/10/20/singularity-containers-easing-scientific-computing/?eid=328363607&amp;bid=1564782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singularity is near!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bootstrap from </a:t>
            </a:r>
            <a:r>
              <a:rPr lang="en-US" dirty="0" err="1" smtClean="0"/>
              <a:t>docker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For, e.g., </a:t>
            </a:r>
            <a:r>
              <a:rPr lang="en-US" dirty="0" err="1" smtClean="0"/>
              <a:t>Debian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Any public </a:t>
            </a:r>
            <a:r>
              <a:rPr lang="en-US" dirty="0" err="1" smtClean="0"/>
              <a:t>docker</a:t>
            </a:r>
            <a:r>
              <a:rPr lang="en-US" dirty="0" smtClean="0"/>
              <a:t> container can be used</a:t>
            </a:r>
          </a:p>
          <a:p>
            <a:r>
              <a:rPr lang="en-US" dirty="0" smtClean="0"/>
              <a:t>Docker containers in private repositories can be used</a:t>
            </a:r>
          </a:p>
          <a:p>
            <a:pPr lvl="1"/>
            <a:r>
              <a:rPr lang="en-US" dirty="0" smtClean="0"/>
              <a:t>Specify token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586" y="2320386"/>
            <a:ext cx="28039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debian:jessie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preparing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  <a:r>
              <a:rPr lang="en-US" dirty="0" smtClean="0">
                <a:cs typeface="Courier New" panose="02070309020205020404" pitchFamily="49" charset="0"/>
              </a:rPr>
              <a:t>: commands executed on </a:t>
            </a:r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host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  <a:r>
              <a:rPr lang="en-US" dirty="0" smtClean="0"/>
              <a:t>: copy files into image when base OS is installed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49" y="4244511"/>
            <a:ext cx="611257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samples/README.md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samples/*.txt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2297764"/>
            <a:ext cx="611257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${SINGULARITY_ROOTFS}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rved Left Arrow 13"/>
          <p:cNvSpPr/>
          <p:nvPr/>
        </p:nvSpPr>
        <p:spPr>
          <a:xfrm flipV="1">
            <a:off x="7486650" y="2591129"/>
            <a:ext cx="652007" cy="2115047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28649" y="5258713"/>
            <a:ext cx="1804212" cy="918250"/>
            <a:chOff x="5151664" y="3000667"/>
            <a:chExt cx="1804212" cy="918250"/>
          </a:xfrm>
        </p:grpSpPr>
        <p:sp>
          <p:nvSpPr>
            <p:cNvPr id="16" name="TextBox 15"/>
            <p:cNvSpPr txBox="1"/>
            <p:nvPr/>
          </p:nvSpPr>
          <p:spPr>
            <a:xfrm>
              <a:off x="5151664" y="3518807"/>
              <a:ext cx="18042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host file system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V="1">
              <a:off x="6053770" y="3000667"/>
              <a:ext cx="609423" cy="5181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003191" y="5258713"/>
            <a:ext cx="1984518" cy="918250"/>
            <a:chOff x="5151664" y="3000667"/>
            <a:chExt cx="1984518" cy="918250"/>
          </a:xfrm>
        </p:grpSpPr>
        <p:sp>
          <p:nvSpPr>
            <p:cNvPr id="21" name="TextBox 20"/>
            <p:cNvSpPr txBox="1"/>
            <p:nvPr/>
          </p:nvSpPr>
          <p:spPr>
            <a:xfrm>
              <a:off x="5151664" y="3518807"/>
              <a:ext cx="19845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image file system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5372483" y="3000667"/>
              <a:ext cx="771440" cy="51814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829224" y="5802388"/>
            <a:ext cx="18732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Semantics of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400" dirty="0" smtClean="0"/>
              <a:t> command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04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4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bootstrap phase, extra software installation</a:t>
            </a:r>
          </a:p>
          <a:p>
            <a:pPr lvl="1"/>
            <a:r>
              <a:rPr lang="en-US" dirty="0" smtClean="0"/>
              <a:t>Through package manager</a:t>
            </a:r>
          </a:p>
          <a:p>
            <a:pPr lvl="1"/>
            <a:r>
              <a:rPr lang="en-US" dirty="0" smtClean="0"/>
              <a:t>Download, configure, make, make install</a:t>
            </a:r>
          </a:p>
          <a:p>
            <a:r>
              <a:rPr lang="en-US" dirty="0" smtClean="0"/>
              <a:t>E.g., Ubuntu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applications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  <a:r>
              <a:rPr lang="en-US" dirty="0" smtClean="0"/>
              <a:t>: environment variables in image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 smtClean="0"/>
              <a:t>: action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singularity run</a:t>
            </a:r>
            <a:r>
              <a:rPr lang="en-US" dirty="0" smtClean="0"/>
              <a:t>, e.g.,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Multiple application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%app…</a:t>
            </a:r>
            <a:r>
              <a:rPr lang="en-US" dirty="0" smtClean="0"/>
              <a:t>, see documentation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7013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28650" y="236330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DATA_DIR=/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tests &amp; meta-info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r>
              <a:rPr lang="en-US" dirty="0" smtClean="0"/>
              <a:t>: </a:t>
            </a:r>
            <a:r>
              <a:rPr lang="en-US" dirty="0"/>
              <a:t>action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test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labels</a:t>
            </a:r>
            <a:r>
              <a:rPr lang="en-US" dirty="0" smtClean="0"/>
              <a:t>: shown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singularity inspect</a:t>
            </a:r>
            <a:r>
              <a:rPr lang="en-US" dirty="0" smtClean="0"/>
              <a:t>, meta-info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  <a:r>
              <a:rPr lang="en-US" dirty="0" smtClean="0"/>
              <a:t>: shown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singularity help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0728" y="2313779"/>
            <a:ext cx="638828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 -version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0727" y="4231365"/>
            <a:ext cx="638828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Maintainer Geert Jan Bex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Version v1.0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727" y="5798146"/>
            <a:ext cx="638828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grace using: singularity run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grace.simg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(almost)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532503"/>
            <a:ext cx="6939720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–version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Creates image</a:t>
            </a:r>
          </a:p>
          <a:p>
            <a:r>
              <a:rPr lang="en-US" dirty="0" smtClean="0"/>
              <a:t>Installs base OS</a:t>
            </a:r>
          </a:p>
          <a:p>
            <a:r>
              <a:rPr lang="en-US" dirty="0" smtClean="0"/>
              <a:t>Installs software specified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Build </a:t>
            </a:r>
            <a:r>
              <a:rPr lang="en-US" dirty="0" smtClean="0">
                <a:cs typeface="Courier New" panose="02070309020205020404" pitchFamily="49" charset="0"/>
              </a:rPr>
              <a:t>done with </a:t>
            </a:r>
            <a:r>
              <a:rPr lang="en-US" dirty="0" err="1" smtClean="0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When changing definition file, only modified parts executed</a:t>
            </a:r>
          </a:p>
          <a:p>
            <a:pPr lvl="1"/>
            <a:r>
              <a:rPr lang="en-US" dirty="0" smtClean="0"/>
              <a:t>Nice for debugging, fast cycle</a:t>
            </a:r>
          </a:p>
          <a:p>
            <a:pPr lvl="1"/>
            <a:r>
              <a:rPr lang="en-US" dirty="0" smtClean="0"/>
              <a:t>Updates/upgrades/security fixes done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91937" y="3778858"/>
            <a:ext cx="625042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build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default: </a:t>
            </a:r>
            <a:r>
              <a:rPr lang="en-US" dirty="0" err="1" smtClean="0"/>
              <a:t>sif</a:t>
            </a:r>
            <a:endParaRPr lang="en-US" dirty="0" smtClean="0"/>
          </a:p>
          <a:p>
            <a:pPr lvl="1"/>
            <a:r>
              <a:rPr lang="en-US" dirty="0" err="1" smtClean="0"/>
              <a:t>squashfs</a:t>
            </a:r>
            <a:endParaRPr lang="en-US" dirty="0" smtClean="0"/>
          </a:p>
          <a:p>
            <a:pPr lvl="2"/>
            <a:r>
              <a:rPr lang="en-US" dirty="0" smtClean="0"/>
              <a:t>compressed</a:t>
            </a:r>
          </a:p>
          <a:p>
            <a:pPr lvl="2"/>
            <a:r>
              <a:rPr lang="en-US" dirty="0" smtClean="0"/>
              <a:t>read-only</a:t>
            </a:r>
          </a:p>
          <a:p>
            <a:pPr lvl="1"/>
            <a:r>
              <a:rPr lang="en-US" dirty="0" smtClean="0"/>
              <a:t>writable: ext3</a:t>
            </a:r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build</a:t>
            </a:r>
          </a:p>
          <a:p>
            <a:pPr lvl="1"/>
            <a:r>
              <a:rPr lang="en-US" dirty="0" smtClean="0"/>
              <a:t>sandbox: directory</a:t>
            </a:r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read-only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: read-write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8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manually modify image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inspect/test image (read only)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766" y="2579918"/>
            <a:ext cx="638828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--writable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65" y="4561118"/>
            <a:ext cx="65261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mount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457950" y="1690689"/>
            <a:ext cx="20539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Only to experiment,</a:t>
            </a:r>
            <a:br>
              <a:rPr lang="en-US" dirty="0" smtClean="0"/>
            </a:br>
            <a:r>
              <a:rPr lang="en-US" dirty="0" smtClean="0"/>
              <a:t>not as part of final</a:t>
            </a:r>
            <a:br>
              <a:rPr lang="en-US" dirty="0" smtClean="0"/>
            </a:br>
            <a:r>
              <a:rPr lang="en-US" dirty="0" smtClean="0"/>
              <a:t>setup!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1606163" y="3237678"/>
            <a:ext cx="670260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</a:t>
            </a:r>
            <a:r>
              <a:rPr lang="en-US" sz="2000" dirty="0"/>
              <a:t>: mounted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/lib/singularity/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/final</a:t>
            </a:r>
          </a:p>
        </p:txBody>
      </p:sp>
    </p:spTree>
    <p:extLst>
      <p:ext uri="{BB962C8B-B14F-4D97-AF65-F5344CB8AC3E}">
        <p14:creationId xmlns:p14="http://schemas.microsoft.com/office/powerpoint/2010/main" val="146231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98" y="1441451"/>
            <a:ext cx="5162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6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smtClean="0"/>
              <a:t>container/execute </a:t>
            </a:r>
            <a:r>
              <a:rPr lang="en-US" dirty="0" smtClean="0"/>
              <a:t>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run script</a:t>
            </a:r>
          </a:p>
          <a:p>
            <a:endParaRPr lang="en-US" dirty="0"/>
          </a:p>
          <a:p>
            <a:r>
              <a:rPr lang="en-US" dirty="0" smtClean="0"/>
              <a:t>Bound directories</a:t>
            </a:r>
          </a:p>
          <a:p>
            <a:pPr lvl="1"/>
            <a:r>
              <a:rPr lang="en-US" dirty="0" smtClean="0"/>
              <a:t>Home directory</a:t>
            </a:r>
          </a:p>
          <a:p>
            <a:pPr lvl="1"/>
            <a:r>
              <a:rPr lang="en-US" dirty="0" smtClean="0"/>
              <a:t>Current working directory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run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514756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into PBS job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Singularity images can be used in any workflow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35329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exec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-batch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plot.bat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run shell in image</a:t>
            </a:r>
          </a:p>
          <a:p>
            <a:endParaRPr lang="en-US" dirty="0"/>
          </a:p>
          <a:p>
            <a:r>
              <a:rPr lang="en-US" dirty="0" smtClean="0"/>
              <a:t>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 smtClean="0"/>
              <a:t>, not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Take care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 smtClean="0"/>
              <a:t>, might generated errors</a:t>
            </a:r>
          </a:p>
          <a:p>
            <a:r>
              <a:rPr lang="en-US" dirty="0" smtClean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shell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Current working directory</a:t>
            </a:r>
          </a:p>
          <a:p>
            <a:pPr lvl="1"/>
            <a:r>
              <a:rPr lang="en-US" dirty="0" smtClean="0"/>
              <a:t>where image is executed</a:t>
            </a:r>
          </a:p>
          <a:p>
            <a:r>
              <a:rPr lang="en-US" dirty="0" smtClean="0"/>
              <a:t>Home directory</a:t>
            </a:r>
          </a:p>
          <a:p>
            <a:pPr lvl="1"/>
            <a:r>
              <a:rPr lang="en-US" dirty="0" smtClean="0"/>
              <a:t>bound to user's host home directory</a:t>
            </a:r>
          </a:p>
          <a:p>
            <a:r>
              <a:rPr lang="en-US" dirty="0" smtClean="0"/>
              <a:t>Additional bindings</a:t>
            </a:r>
          </a:p>
          <a:p>
            <a:pPr lvl="1"/>
            <a:r>
              <a:rPr lang="en-US" dirty="0" smtClean="0"/>
              <a:t>command line option: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 &lt;host-path&gt;:&lt;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-mount-point&gt;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 ~/Data:/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</a:p>
          <a:p>
            <a:pPr lvl="1"/>
            <a:r>
              <a:rPr lang="en-US" dirty="0" smtClean="0"/>
              <a:t>Note: mount point </a:t>
            </a:r>
            <a:r>
              <a:rPr lang="en-US" b="1" i="1" dirty="0" smtClean="0"/>
              <a:t>must</a:t>
            </a:r>
            <a:r>
              <a:rPr lang="en-US" dirty="0" smtClean="0"/>
              <a:t> exist, unless overlays work,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 /data/analysis</a:t>
            </a:r>
          </a:p>
          <a:p>
            <a:pPr lvl="1"/>
            <a:r>
              <a:rPr lang="en-US" dirty="0" smtClean="0"/>
              <a:t>as many as required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60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-y install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build-essential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pi_openmp.exe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pi_openmp.exe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6236" y="3378169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Download, build,</a:t>
              </a:r>
              <a:br>
                <a:rPr lang="en-US" dirty="0" smtClean="0"/>
              </a:br>
              <a:r>
                <a:rPr lang="en-US" dirty="0" smtClean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630" y="2764207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8489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OpenMP</a:t>
            </a:r>
            <a:r>
              <a:rPr lang="en-US" dirty="0" smtClean="0"/>
              <a:t>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PBS job script, e.g., scaling test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6526146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nodes=1:ppn=28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PBS_O_WORKDIR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1 2 4 8 16 24 28;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export OMP_NUM_THREADS=$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time singularity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pi_openmp.exe 100000000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17" y="5720738"/>
            <a:ext cx="8057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compiler version in image need not be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83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build-essential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Mellanox</a:t>
              </a:r>
              <a:r>
                <a:rPr lang="en-US" dirty="0" smtClean="0"/>
                <a:t> drivers,</a:t>
              </a:r>
              <a:br>
                <a:rPr lang="en-US" dirty="0" smtClean="0"/>
              </a:br>
              <a:r>
                <a:rPr lang="en-US" dirty="0" smtClean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63792" cy="987879"/>
            <a:chOff x="4923064" y="2764207"/>
            <a:chExt cx="2763792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8407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OpemMPI</a:t>
              </a:r>
              <a:r>
                <a:rPr lang="en-US" dirty="0" smtClean="0"/>
                <a:t> library</a:t>
              </a:r>
              <a:br>
                <a:rPr lang="en-US" dirty="0" smtClean="0"/>
              </a:br>
              <a:r>
                <a:rPr lang="en-US" dirty="0" smtClean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Download, build,</a:t>
              </a:r>
              <a:br>
                <a:rPr lang="en-US" dirty="0" smtClean="0"/>
              </a:br>
              <a:r>
                <a:rPr lang="en-US" dirty="0" smtClean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Singularity developed </a:t>
            </a:r>
            <a:r>
              <a:rPr lang="en-US" dirty="0"/>
              <a:t>by Berkeley Lab</a:t>
            </a:r>
            <a:br>
              <a:rPr lang="en-US" dirty="0"/>
            </a:br>
            <a:r>
              <a:rPr lang="en-US" dirty="0">
                <a:hlinkClick r:id="rId2"/>
              </a:rPr>
              <a:t>http://singularity.lbl.gov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Shifter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github.com/NERSC/shifter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PBS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45616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nodes=2:ppn=28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singularity exec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65710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err="1" smtClean="0"/>
              <a:t>OpenMPI</a:t>
            </a:r>
            <a:r>
              <a:rPr lang="en-US" sz="2400" dirty="0" smtClean="0"/>
              <a:t> version in image is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17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runs service, e.g.,</a:t>
            </a:r>
          </a:p>
          <a:p>
            <a:pPr lvl="1"/>
            <a:r>
              <a:rPr lang="en-US" dirty="0" smtClean="0"/>
              <a:t>web server</a:t>
            </a:r>
          </a:p>
          <a:p>
            <a:pPr lvl="1"/>
            <a:r>
              <a:rPr lang="en-US" dirty="0" smtClean="0"/>
              <a:t>RDBMS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service</a:t>
            </a:r>
          </a:p>
          <a:p>
            <a:pPr lvl="1"/>
            <a:r>
              <a:rPr lang="en-US" dirty="0" smtClean="0"/>
              <a:t>client(s) interaction</a:t>
            </a:r>
          </a:p>
          <a:p>
            <a:pPr lvl="1"/>
            <a:r>
              <a:rPr lang="en-US" dirty="0" smtClean="0"/>
              <a:t>stop service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42987" y="3539629"/>
            <a:ext cx="4363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need to be cleaned up!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818046" y="4835497"/>
            <a:ext cx="17887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Singularity instances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30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33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164757" y="1408670"/>
            <a:ext cx="7941275" cy="5263696"/>
            <a:chOff x="164757" y="1408670"/>
            <a:chExt cx="7941275" cy="5263696"/>
          </a:xfrm>
        </p:grpSpPr>
        <p:sp>
          <p:nvSpPr>
            <p:cNvPr id="5" name="TextBox 4"/>
            <p:cNvSpPr txBox="1"/>
            <p:nvPr/>
          </p:nvSpPr>
          <p:spPr>
            <a:xfrm>
              <a:off x="164757" y="1408670"/>
              <a:ext cx="7941275" cy="5262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BEGIN INIT INFO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END INIT INFO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DESC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server"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"$1" in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start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=$(cat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port_nr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nohup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 \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notk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veryfast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user_max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=20000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server_kind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=parse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="${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}"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init_dict_p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\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batch_command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\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assume_input_is_tokenized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=off                     \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&gt;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dev/null 2&gt; /dev/null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/dev/null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&amp;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;;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stop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echo “stopping ${NAME} service…”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;;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esac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exit 0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54755" y="636458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alpino.sh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87025" y="1939353"/>
            <a:ext cx="4044697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3" y="2336571"/>
            <a:ext cx="3728906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alpino.sh 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a+rx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–p 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startscript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service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72000" y="2033106"/>
            <a:ext cx="2976736" cy="1293443"/>
            <a:chOff x="4923064" y="2764207"/>
            <a:chExt cx="2976736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Connector 6"/>
            <p:cNvCxnSpPr>
              <a:stCxn id="6" idx="1"/>
              <a:endCxn id="8" idx="1"/>
            </p:cNvCxnSpPr>
            <p:nvPr/>
          </p:nvCxnSpPr>
          <p:spPr>
            <a:xfrm flipV="1">
              <a:off x="5110843" y="2948873"/>
              <a:ext cx="791935" cy="8335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902778" y="2764207"/>
              <a:ext cx="19970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Copy service file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3610413"/>
            <a:ext cx="2976736" cy="646331"/>
            <a:chOff x="4923064" y="3507255"/>
            <a:chExt cx="2976736" cy="646331"/>
          </a:xfrm>
        </p:grpSpPr>
        <p:sp>
          <p:nvSpPr>
            <p:cNvPr id="12" name="Right Brace 11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Connector 12"/>
            <p:cNvCxnSpPr>
              <a:stCxn id="12" idx="1"/>
              <a:endCxn id="14" idx="1"/>
            </p:cNvCxnSpPr>
            <p:nvPr/>
          </p:nvCxnSpPr>
          <p:spPr>
            <a:xfrm>
              <a:off x="5110843" y="3782453"/>
              <a:ext cx="791935" cy="479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02778" y="3507255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Set permissions,</a:t>
              </a:r>
              <a:br>
                <a:rPr lang="nl-BE" dirty="0" smtClean="0"/>
              </a:br>
              <a:r>
                <a:rPr lang="nl-BE" dirty="0" smtClean="0"/>
                <a:t>create mount point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66990" y="4275115"/>
            <a:ext cx="2981746" cy="1124857"/>
            <a:chOff x="4923064" y="3507255"/>
            <a:chExt cx="2981746" cy="1124857"/>
          </a:xfrm>
        </p:grpSpPr>
        <p:sp>
          <p:nvSpPr>
            <p:cNvPr id="20" name="Right Brace 19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Connector 20"/>
            <p:cNvCxnSpPr>
              <a:stCxn id="20" idx="1"/>
              <a:endCxn id="22" idx="1"/>
            </p:cNvCxnSpPr>
            <p:nvPr/>
          </p:nvCxnSpPr>
          <p:spPr>
            <a:xfrm>
              <a:off x="5110843" y="3782453"/>
              <a:ext cx="796945" cy="5264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07788" y="3985781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dirty="0" smtClean="0"/>
                <a:t>Start service in</a:t>
              </a:r>
              <a:br>
                <a:rPr lang="nl-BE" dirty="0" smtClean="0"/>
              </a:br>
              <a:r>
                <a:rPr lang="nl-BE" dirty="0" smtClean="0"/>
                <a:t>instance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344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instance(s)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instance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Interact with instance…</a:t>
            </a:r>
          </a:p>
          <a:p>
            <a:r>
              <a:rPr lang="en-US" dirty="0" smtClean="0"/>
              <a:t>List running instances</a:t>
            </a:r>
          </a:p>
          <a:p>
            <a:endParaRPr lang="en-US" dirty="0" smtClean="0"/>
          </a:p>
          <a:p>
            <a:r>
              <a:rPr lang="en-US" dirty="0" smtClean="0"/>
              <a:t>Stop instance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35</a:t>
            </a:fld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95917" y="2326534"/>
            <a:ext cx="4596130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instance.start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-B conf_01:/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alpino.sif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alpino_01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917" y="5889877"/>
            <a:ext cx="45961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instance.stop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16" y="4838198"/>
            <a:ext cx="459613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instance.list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11827" y="3616411"/>
            <a:ext cx="4393504" cy="863601"/>
            <a:chOff x="4011827" y="3616411"/>
            <a:chExt cx="4393504" cy="863601"/>
          </a:xfrm>
        </p:grpSpPr>
        <p:sp>
          <p:nvSpPr>
            <p:cNvPr id="8" name="TextBox 7"/>
            <p:cNvSpPr txBox="1"/>
            <p:nvPr/>
          </p:nvSpPr>
          <p:spPr>
            <a:xfrm>
              <a:off x="6853881" y="4110680"/>
              <a:ext cx="1551450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nstance name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011827" y="3616411"/>
              <a:ext cx="2842054" cy="6789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5892048" y="4295346"/>
            <a:ext cx="961833" cy="147815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9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8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overhead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Startup of image</a:t>
            </a:r>
            <a:r>
              <a:rPr lang="en-US" dirty="0">
                <a:sym typeface="Symbol" panose="05050102010706020507" pitchFamily="18" charset="2"/>
              </a:rPr>
              <a:t>  </a:t>
            </a:r>
            <a:r>
              <a:rPr lang="en-US" dirty="0" smtClean="0">
                <a:sym typeface="Symbol" panose="05050102010706020507" pitchFamily="18" charset="2"/>
              </a:rPr>
              <a:t>0.4</a:t>
            </a:r>
            <a:r>
              <a:rPr lang="en-US" dirty="0" smtClean="0"/>
              <a:t> 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Serial code/</a:t>
            </a:r>
            <a:r>
              <a:rPr lang="en-US" dirty="0" err="1" smtClean="0"/>
              <a:t>OpenMP</a:t>
            </a:r>
            <a:r>
              <a:rPr lang="en-US" dirty="0" smtClean="0"/>
              <a:t> (computing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Overhead for </a:t>
            </a:r>
            <a:r>
              <a:rPr lang="en-US" dirty="0" err="1" smtClean="0"/>
              <a:t>walltime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 </a:t>
            </a:r>
            <a:r>
              <a:rPr lang="en-US" dirty="0" smtClean="0"/>
              <a:t>20 seconds: &lt; 0.85 %</a:t>
            </a:r>
          </a:p>
          <a:p>
            <a:pPr lvl="1"/>
            <a:r>
              <a:rPr lang="en-US" dirty="0" smtClean="0"/>
              <a:t>Overhead </a:t>
            </a:r>
            <a:r>
              <a:rPr lang="en-US" dirty="0"/>
              <a:t>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 smtClean="0"/>
              <a:t>3 minutes:   &lt; 0.70 </a:t>
            </a:r>
            <a:r>
              <a:rPr lang="en-US" dirty="0"/>
              <a:t>%</a:t>
            </a:r>
          </a:p>
          <a:p>
            <a:pPr lvl="1"/>
            <a:r>
              <a:rPr lang="en-US" dirty="0" smtClean="0"/>
              <a:t>(Almost) independent of number of threads</a:t>
            </a:r>
          </a:p>
          <a:p>
            <a:r>
              <a:rPr lang="en-US" dirty="0" smtClean="0"/>
              <a:t>MPI (computing SVD, matrix product)</a:t>
            </a:r>
          </a:p>
          <a:p>
            <a:pPr lvl="1"/>
            <a:r>
              <a:rPr lang="en-US" dirty="0" smtClean="0"/>
              <a:t>PDGESVD: 7 % for 16 processes, 24 % for 64 processes</a:t>
            </a:r>
          </a:p>
          <a:p>
            <a:pPr lvl="1"/>
            <a:r>
              <a:rPr lang="en-US" dirty="0" smtClean="0"/>
              <a:t>PDGEMM: &lt; 1 % for 16 processes, 10 % for 64 processes</a:t>
            </a:r>
          </a:p>
          <a:p>
            <a:pPr lvl="1"/>
            <a:r>
              <a:rPr lang="en-US" dirty="0" smtClean="0"/>
              <a:t>However, serial GESVD: 10 %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551214" y="2245862"/>
            <a:ext cx="51028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>
                <a:sym typeface="Symbol" panose="05050102010706020507" pitchFamily="18" charset="2"/>
              </a:rPr>
              <a:t>w</a:t>
            </a:r>
            <a:r>
              <a:rPr lang="en-US" sz="2400" dirty="0" smtClean="0"/>
              <a:t>orkflow with many short runtimes:</a:t>
            </a:r>
            <a:br>
              <a:rPr lang="en-US" sz="2400" dirty="0" smtClean="0"/>
            </a:br>
            <a:r>
              <a:rPr lang="en-US" sz="2400" dirty="0" smtClean="0"/>
              <a:t>                        </a:t>
            </a:r>
            <a:r>
              <a:rPr lang="en-US" sz="2400" b="1" dirty="0" smtClean="0">
                <a:solidFill>
                  <a:srgbClr val="C00000"/>
                </a:solidFill>
              </a:rPr>
              <a:t>entirely in image</a:t>
            </a:r>
            <a:endParaRPr lang="nl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performance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non-optimized libraries/applications</a:t>
            </a:r>
          </a:p>
          <a:p>
            <a:pPr lvl="1"/>
            <a:r>
              <a:rPr lang="en-US" dirty="0" smtClean="0"/>
              <a:t>Compilation can/should target specific hardware,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Performance loss up to 10-40 %</a:t>
            </a:r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Crucial for BLAS, propagates to other scientific libraries, e.g., LAPACK, </a:t>
            </a:r>
            <a:r>
              <a:rPr lang="en-US" dirty="0" err="1" smtClean="0">
                <a:sym typeface="Symbol" panose="05050102010706020507" pitchFamily="18" charset="2"/>
              </a:rPr>
              <a:t>PETSc</a:t>
            </a:r>
            <a:r>
              <a:rPr lang="en-US" dirty="0" smtClean="0">
                <a:sym typeface="Symbol" panose="05050102010706020507" pitchFamily="18" charset="2"/>
              </a:rPr>
              <a:t>,…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8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good: containers are useful</a:t>
            </a:r>
          </a:p>
          <a:p>
            <a:pPr lvl="1"/>
            <a:r>
              <a:rPr lang="en-US" dirty="0" smtClean="0"/>
              <a:t>Some dependency chains are hard to resolve</a:t>
            </a:r>
          </a:p>
          <a:p>
            <a:pPr lvl="2"/>
            <a:r>
              <a:rPr lang="en-US" dirty="0" smtClean="0"/>
              <a:t>X11 applications</a:t>
            </a:r>
          </a:p>
          <a:p>
            <a:pPr lvl="2"/>
            <a:r>
              <a:rPr lang="en-US" dirty="0" smtClean="0"/>
              <a:t>32-bit applications</a:t>
            </a:r>
          </a:p>
          <a:p>
            <a:pPr lvl="1"/>
            <a:r>
              <a:rPr lang="en-US" dirty="0" smtClean="0"/>
              <a:t>Portability of workflow across systems</a:t>
            </a:r>
          </a:p>
          <a:p>
            <a:r>
              <a:rPr lang="en-US" dirty="0" smtClean="0"/>
              <a:t>The bad: containers pose security risks</a:t>
            </a:r>
          </a:p>
          <a:p>
            <a:pPr lvl="1"/>
            <a:r>
              <a:rPr lang="en-US" dirty="0" smtClean="0"/>
              <a:t>Escalating privileges</a:t>
            </a:r>
          </a:p>
          <a:p>
            <a:pPr lvl="1"/>
            <a:r>
              <a:rPr lang="en-US" dirty="0" smtClean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5579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Enter singularity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Singularity advantages</a:t>
            </a:r>
          </a:p>
          <a:p>
            <a:pPr lvl="1"/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Reproducibility: recipes under version control</a:t>
            </a:r>
          </a:p>
          <a:p>
            <a:pPr lvl="1"/>
            <a:r>
              <a:rPr lang="en-US" dirty="0" smtClean="0"/>
              <a:t>Easily create images</a:t>
            </a:r>
          </a:p>
          <a:p>
            <a:pPr lvl="1"/>
            <a:r>
              <a:rPr lang="en-US" dirty="0" smtClean="0"/>
              <a:t>Integrate images into existing workflows</a:t>
            </a:r>
          </a:p>
          <a:p>
            <a:pPr lvl="1"/>
            <a:r>
              <a:rPr lang="en-US" dirty="0" smtClean="0"/>
              <a:t>No privilege escalation</a:t>
            </a:r>
          </a:p>
          <a:p>
            <a:pPr lvl="2"/>
            <a:r>
              <a:rPr lang="en-US" dirty="0" smtClean="0"/>
              <a:t>Create as root</a:t>
            </a:r>
          </a:p>
          <a:p>
            <a:pPr lvl="2"/>
            <a:r>
              <a:rPr lang="en-US" dirty="0" smtClean="0"/>
              <a:t>Run as user, no </a:t>
            </a:r>
            <a:r>
              <a:rPr lang="en-US" dirty="0" err="1" smtClean="0"/>
              <a:t>sudo</a:t>
            </a:r>
            <a:r>
              <a:rPr lang="en-US" dirty="0" smtClean="0"/>
              <a:t> possible</a:t>
            </a:r>
          </a:p>
          <a:p>
            <a:pPr lvl="1"/>
            <a:r>
              <a:rPr lang="en-US" dirty="0" smtClean="0"/>
              <a:t>Quite reasonable performance/overhead</a:t>
            </a:r>
          </a:p>
          <a:p>
            <a:r>
              <a:rPr lang="en-US" dirty="0" smtClean="0"/>
              <a:t>No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software in default location, not home directory</a:t>
            </a:r>
          </a:p>
          <a:p>
            <a:r>
              <a:rPr lang="en-US" dirty="0" smtClean="0"/>
              <a:t>Define environment variables in image's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/environment</a:t>
            </a:r>
          </a:p>
          <a:p>
            <a:r>
              <a:rPr lang="en-US" dirty="0" smtClean="0"/>
              <a:t>Files should be owned by system account, not user</a:t>
            </a:r>
          </a:p>
          <a:p>
            <a:r>
              <a:rPr lang="en-US" dirty="0" smtClean="0"/>
              <a:t>Don’t mess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r>
              <a:rPr lang="en-US" dirty="0" smtClean="0"/>
              <a:t>Do installation via recipe file, </a:t>
            </a:r>
            <a:r>
              <a:rPr lang="en-US" i="1" dirty="0" smtClean="0"/>
              <a:t>not</a:t>
            </a:r>
            <a:r>
              <a:rPr lang="en-US" dirty="0" smtClean="0"/>
              <a:t> by hand</a:t>
            </a:r>
          </a:p>
          <a:p>
            <a:pPr lvl="1"/>
            <a:r>
              <a:rPr lang="en-US" dirty="0" smtClean="0"/>
              <a:t>Better reproducibility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Singularity </a:t>
            </a:r>
            <a:r>
              <a:rPr lang="en-US" dirty="0"/>
              <a:t>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https://www.sylabs.io/docs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guide</a:t>
            </a:r>
          </a:p>
          <a:p>
            <a:pPr lvl="1"/>
            <a:r>
              <a:rPr lang="en-US" dirty="0"/>
              <a:t>Admin </a:t>
            </a:r>
            <a:r>
              <a:rPr lang="en-US" dirty="0" smtClean="0"/>
              <a:t>guide</a:t>
            </a:r>
          </a:p>
          <a:p>
            <a:r>
              <a:rPr lang="en-US" dirty="0" smtClean="0"/>
              <a:t>Singularity </a:t>
            </a:r>
            <a:r>
              <a:rPr lang="en-US" dirty="0"/>
              <a:t>GitHub repository</a:t>
            </a:r>
            <a:br>
              <a:rPr lang="en-US" dirty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github.com/singularityware/singularity</a:t>
            </a:r>
            <a:r>
              <a:rPr lang="en-US" dirty="0" smtClean="0"/>
              <a:t> </a:t>
            </a:r>
          </a:p>
          <a:p>
            <a:r>
              <a:rPr lang="en-US" dirty="0" err="1" smtClean="0">
                <a:hlinkClick r:id="rId4"/>
              </a:rPr>
              <a:t>HPCWired</a:t>
            </a:r>
            <a:r>
              <a:rPr lang="en-US" dirty="0" smtClean="0">
                <a:hlinkClick r:id="rId4"/>
              </a:rPr>
              <a:t> article</a:t>
            </a:r>
            <a:r>
              <a:rPr lang="en-US" dirty="0" smtClean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empty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Initially, empty image</a:t>
            </a:r>
          </a:p>
          <a:p>
            <a:r>
              <a:rPr lang="en-US" dirty="0" smtClean="0"/>
              <a:t>Creation done with </a:t>
            </a:r>
            <a:r>
              <a:rPr lang="en-US" dirty="0" err="1" smtClean="0"/>
              <a:t>sudo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Maximum size (in </a:t>
            </a:r>
            <a:r>
              <a:rPr lang="en-US" dirty="0" err="1" smtClean="0"/>
              <a:t>MiB</a:t>
            </a:r>
            <a:r>
              <a:rPr lang="en-US" dirty="0" smtClean="0"/>
              <a:t>) of the image</a:t>
            </a:r>
          </a:p>
          <a:p>
            <a:pPr lvl="1"/>
            <a:r>
              <a:rPr lang="en-US" dirty="0" smtClean="0"/>
              <a:t>Can be resized later, if necessary</a:t>
            </a:r>
          </a:p>
          <a:p>
            <a:endParaRPr lang="en-US" dirty="0" smtClean="0"/>
          </a:p>
          <a:p>
            <a:r>
              <a:rPr lang="en-US" dirty="0" smtClean="0"/>
              <a:t>File system created 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image.create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2048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image.expand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1024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95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Single file, contains</a:t>
            </a:r>
          </a:p>
          <a:p>
            <a:pPr lvl="1"/>
            <a:r>
              <a:rPr lang="en-US" dirty="0" smtClean="0"/>
              <a:t>OS components</a:t>
            </a:r>
          </a:p>
          <a:p>
            <a:pPr lvl="1"/>
            <a:r>
              <a:rPr lang="en-US" dirty="0" smtClean="0"/>
              <a:t>System libraries</a:t>
            </a:r>
          </a:p>
          <a:p>
            <a:pPr lvl="1"/>
            <a:r>
              <a:rPr lang="en-US" dirty="0" smtClean="0"/>
              <a:t>Application libraries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Data (possibly, but normally not)</a:t>
            </a:r>
          </a:p>
          <a:p>
            <a:r>
              <a:rPr lang="en-US" dirty="0" smtClean="0"/>
              <a:t>Creation</a:t>
            </a:r>
          </a:p>
          <a:p>
            <a:pPr lvl="1"/>
            <a:r>
              <a:rPr lang="en-US" dirty="0" smtClean="0"/>
              <a:t>Can be done on any machine, any (Linux) OS</a:t>
            </a:r>
          </a:p>
          <a:p>
            <a:pPr lvl="1"/>
            <a:r>
              <a:rPr lang="en-US" dirty="0" smtClean="0"/>
              <a:t>Requires root privileges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Runs on any (Linux) machine, singularity installed</a:t>
            </a:r>
          </a:p>
          <a:p>
            <a:pPr lvl="1"/>
            <a:r>
              <a:rPr lang="en-US" dirty="0" smtClean="0"/>
              <a:t>No root </a:t>
            </a:r>
            <a:r>
              <a:rPr lang="en-US" dirty="0"/>
              <a:t>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singularity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distribution's package manager</a:t>
            </a:r>
          </a:p>
          <a:p>
            <a:pPr lvl="1"/>
            <a:r>
              <a:rPr lang="en-US" dirty="0" smtClean="0"/>
              <a:t>apt</a:t>
            </a:r>
          </a:p>
          <a:p>
            <a:pPr lvl="1"/>
            <a:r>
              <a:rPr lang="en-US" dirty="0" smtClean="0"/>
              <a:t>yum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Build from source</a:t>
            </a:r>
          </a:p>
          <a:p>
            <a:pPr lvl="1"/>
            <a:r>
              <a:rPr lang="en-US" dirty="0" smtClean="0"/>
              <a:t>Note: requires </a:t>
            </a:r>
            <a:r>
              <a:rPr lang="en-US" dirty="0" err="1" smtClean="0"/>
              <a:t>squashfs</a:t>
            </a:r>
            <a:r>
              <a:rPr lang="en-US" dirty="0" smtClean="0"/>
              <a:t>, fuse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510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bootstrap from distro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disco: 19.04, </a:t>
            </a:r>
            <a:r>
              <a:rPr lang="en-US" dirty="0" smtClean="0"/>
              <a:t>bionic: 18.04, </a:t>
            </a:r>
            <a:r>
              <a:rPr lang="en-US" dirty="0" err="1" smtClean="0"/>
              <a:t>xenial</a:t>
            </a:r>
            <a:r>
              <a:rPr lang="en-US" dirty="0" smtClean="0"/>
              <a:t>: 16.04, trusty: 14.04</a:t>
            </a:r>
          </a:p>
          <a:p>
            <a:r>
              <a:rPr lang="en-US" dirty="0" smtClean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65868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3093287" cy="1017162"/>
            <a:chOff x="3486150" y="1440288"/>
            <a:chExt cx="3093287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6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Has to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1508</Words>
  <Application>Microsoft Office PowerPoint</Application>
  <PresentationFormat>On-screen Show (4:3)</PresentationFormat>
  <Paragraphs>462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Symbol</vt:lpstr>
      <vt:lpstr>Office Theme</vt:lpstr>
      <vt:lpstr>The singularity is near!</vt:lpstr>
      <vt:lpstr>Introduction</vt:lpstr>
      <vt:lpstr>Introduction</vt:lpstr>
      <vt:lpstr>Motivation</vt:lpstr>
      <vt:lpstr>Singularity architecture</vt:lpstr>
      <vt:lpstr>Singularity image</vt:lpstr>
      <vt:lpstr>Installing singularity</vt:lpstr>
      <vt:lpstr>Creating images</vt:lpstr>
      <vt:lpstr>Recipe file: bootstrap from distro</vt:lpstr>
      <vt:lpstr>Recipe file: bootstrap from docker</vt:lpstr>
      <vt:lpstr>Recipe file: preparing install</vt:lpstr>
      <vt:lpstr>Recipe file: %post</vt:lpstr>
      <vt:lpstr>Recipe file: applications</vt:lpstr>
      <vt:lpstr>Recipe file: tests &amp; meta-info</vt:lpstr>
      <vt:lpstr>Recipe file: (almost) complete</vt:lpstr>
      <vt:lpstr>Build image</vt:lpstr>
      <vt:lpstr>Image types</vt:lpstr>
      <vt:lpstr>Mount image</vt:lpstr>
      <vt:lpstr>Other options</vt:lpstr>
      <vt:lpstr>Using images</vt:lpstr>
      <vt:lpstr>Run container/execute commands</vt:lpstr>
      <vt:lpstr>Integration in workflow</vt:lpstr>
      <vt:lpstr>Image shell</vt:lpstr>
      <vt:lpstr>Directory bindings</vt:lpstr>
      <vt:lpstr>Multithreaded applications</vt:lpstr>
      <vt:lpstr>Example recipe file</vt:lpstr>
      <vt:lpstr>Running OpenMP application</vt:lpstr>
      <vt:lpstr>Distributed applications</vt:lpstr>
      <vt:lpstr>Example recipe file</vt:lpstr>
      <vt:lpstr>Running MPI application</vt:lpstr>
      <vt:lpstr>Services</vt:lpstr>
      <vt:lpstr>Server processes</vt:lpstr>
      <vt:lpstr>Define service</vt:lpstr>
      <vt:lpstr>Recipe</vt:lpstr>
      <vt:lpstr>Run instance(s)</vt:lpstr>
      <vt:lpstr>Performance</vt:lpstr>
      <vt:lpstr>Singularity overhead</vt:lpstr>
      <vt:lpstr>Singularity performance pitfalls</vt:lpstr>
      <vt:lpstr>Conclusions</vt:lpstr>
      <vt:lpstr>Conclusions</vt:lpstr>
      <vt:lpstr>Bootstrap best practices</vt:lpstr>
      <vt:lpstr>References</vt:lpstr>
      <vt:lpstr>Create empty image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104</cp:revision>
  <dcterms:created xsi:type="dcterms:W3CDTF">2016-10-25T08:52:29Z</dcterms:created>
  <dcterms:modified xsi:type="dcterms:W3CDTF">2019-09-02T12:11:58Z</dcterms:modified>
</cp:coreProperties>
</file>