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302" r:id="rId2"/>
    <p:sldId id="303" r:id="rId3"/>
    <p:sldId id="257" r:id="rId4"/>
    <p:sldId id="258" r:id="rId5"/>
    <p:sldId id="259" r:id="rId6"/>
    <p:sldId id="266" r:id="rId7"/>
    <p:sldId id="260" r:id="rId8"/>
    <p:sldId id="274" r:id="rId9"/>
    <p:sldId id="261" r:id="rId10"/>
    <p:sldId id="276" r:id="rId11"/>
    <p:sldId id="267" r:id="rId12"/>
    <p:sldId id="265" r:id="rId13"/>
    <p:sldId id="277" r:id="rId14"/>
    <p:sldId id="269" r:id="rId15"/>
    <p:sldId id="262" r:id="rId16"/>
    <p:sldId id="278" r:id="rId17"/>
    <p:sldId id="270" r:id="rId18"/>
    <p:sldId id="263" r:id="rId19"/>
    <p:sldId id="279" r:id="rId20"/>
    <p:sldId id="271" r:id="rId21"/>
    <p:sldId id="264" r:id="rId22"/>
    <p:sldId id="280" r:id="rId23"/>
    <p:sldId id="272" r:id="rId24"/>
    <p:sldId id="290" r:id="rId25"/>
    <p:sldId id="291" r:id="rId26"/>
    <p:sldId id="275" r:id="rId27"/>
    <p:sldId id="281" r:id="rId28"/>
    <p:sldId id="282" r:id="rId29"/>
    <p:sldId id="284" r:id="rId30"/>
    <p:sldId id="283" r:id="rId31"/>
    <p:sldId id="285" r:id="rId32"/>
    <p:sldId id="292" r:id="rId33"/>
    <p:sldId id="293" r:id="rId34"/>
    <p:sldId id="286" r:id="rId35"/>
    <p:sldId id="287" r:id="rId36"/>
    <p:sldId id="289" r:id="rId37"/>
    <p:sldId id="288" r:id="rId38"/>
    <p:sldId id="300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8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F4CC3-573B-48A2-BA19-C88E9EEB8008}" type="datetimeFigureOut">
              <a:rPr lang="en-US" smtClean="0"/>
              <a:t>2017-03-01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ED49E-3B52-4D1C-85F4-C21F07234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2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36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21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5A51-B5B5-44D7-85E1-1556CCB9180F}" type="datetime1">
              <a:rPr lang="en-US" smtClean="0"/>
              <a:t>2017-03-01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2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066D-DA80-4992-B507-A911EFD1878C}" type="datetime1">
              <a:rPr lang="en-US" smtClean="0"/>
              <a:t>2017-03-01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1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9CBD-682A-4ABE-AFE9-CACFF55FE875}" type="datetime1">
              <a:rPr lang="en-US" smtClean="0"/>
              <a:t>2017-03-01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0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F78E-A200-421E-B0AA-A6018E81E55E}" type="datetime1">
              <a:rPr lang="en-US" smtClean="0"/>
              <a:t>2017-03-01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21EE-ED62-44E3-A586-FF0104F19B99}" type="datetime1">
              <a:rPr lang="en-US" smtClean="0"/>
              <a:t>2017-03-01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7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9BC0-4C66-4CED-BC8E-7AF0BD49C9B5}" type="datetime1">
              <a:rPr lang="en-US" smtClean="0"/>
              <a:t>2017-03-01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0E0A-53F1-4115-8AB2-2E28E481FF48}" type="datetime1">
              <a:rPr lang="en-US" smtClean="0"/>
              <a:t>2017-03-01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6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CAB3-789B-4117-A859-FC7082686441}" type="datetime1">
              <a:rPr lang="en-US" smtClean="0"/>
              <a:t>2017-03-01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4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2AC5-51ED-46C8-8F1B-788630EE802E}" type="datetime1">
              <a:rPr lang="en-US" smtClean="0"/>
              <a:t>2017-03-01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9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F6DD-6796-44CA-AF4C-1B2A2288F444}" type="datetime1">
              <a:rPr lang="en-US" smtClean="0"/>
              <a:t>2017-03-01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9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808E-F05D-421A-97B7-12B728993E3B}" type="datetime1">
              <a:rPr lang="en-US" smtClean="0"/>
              <a:t>2017-03-01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6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95810-2FB7-4DE8-B622-97729F9C53CB}" type="datetime1">
              <a:rPr lang="en-US" smtClean="0"/>
              <a:t>2017-03-01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jpeg"/><Relationship Id="rId4" Type="http://schemas.openxmlformats.org/officeDocument/2006/relationships/image" Target="../media/image11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6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Essential C++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3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EMPTY_ARRAY(length</a:t>
            </a:r>
            <a:r>
              <a:rPr lang="en-US" baseline="-25000" dirty="0" smtClean="0"/>
              <a:t>0</a:t>
            </a:r>
            <a:r>
              <a:rPr lang="en-US" dirty="0" smtClean="0"/>
              <a:t>, …, length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array</a:t>
            </a:r>
            <a:endParaRPr lang="en-US" dirty="0" smtClean="0"/>
          </a:p>
          <a:p>
            <a:r>
              <a:rPr lang="en-US" dirty="0" smtClean="0"/>
              <a:t>ARRAY.SET(index</a:t>
            </a:r>
            <a:r>
              <a:rPr lang="en-US" baseline="-25000" dirty="0" smtClean="0"/>
              <a:t>0</a:t>
            </a:r>
            <a:r>
              <a:rPr lang="en-US" dirty="0" smtClean="0"/>
              <a:t>, …, index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, value)</a:t>
            </a:r>
          </a:p>
          <a:p>
            <a:r>
              <a:rPr lang="en-US" dirty="0"/>
              <a:t>ARRAY.GET(index</a:t>
            </a:r>
            <a:r>
              <a:rPr lang="en-US" baseline="-25000" dirty="0"/>
              <a:t>0</a:t>
            </a:r>
            <a:r>
              <a:rPr lang="en-US" dirty="0"/>
              <a:t>, …, index</a:t>
            </a:r>
            <a:r>
              <a:rPr lang="en-US" i="1" baseline="-25000" dirty="0"/>
              <a:t>d</a:t>
            </a:r>
            <a:r>
              <a:rPr lang="en-US" baseline="-25000" dirty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ARRAY.LENGTH(</a:t>
            </a:r>
            <a:r>
              <a:rPr lang="en-US" i="1" dirty="0" err="1" smtClean="0"/>
              <a:t>i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length</a:t>
            </a:r>
            <a:r>
              <a:rPr lang="en-US" i="1" baseline="-25000" dirty="0" err="1" smtClean="0">
                <a:sym typeface="Symbol" panose="05050102010706020507" pitchFamily="18" charset="2"/>
              </a:rPr>
              <a:t>i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55887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Symbol" panose="05050102010706020507" pitchFamily="18" charset="2"/>
              </a:rPr>
              <a:t> 0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err="1" smtClean="0">
                <a:sym typeface="Symbol" panose="05050102010706020507" pitchFamily="18" charset="2"/>
              </a:rPr>
              <a:t>i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sym typeface="Symbol" panose="05050102010706020507" pitchFamily="18" charset="2"/>
              </a:rPr>
              <a:t>d</a:t>
            </a:r>
            <a:r>
              <a:rPr lang="en-US" sz="2800" dirty="0" smtClean="0">
                <a:sym typeface="Symbol" panose="05050102010706020507" pitchFamily="18" charset="2"/>
              </a:rPr>
              <a:t> - 1:  </a:t>
            </a:r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index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length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169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array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24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</a:t>
            </a:r>
            <a:r>
              <a:rPr lang="en-US" dirty="0" smtClean="0"/>
              <a:t>index</a:t>
            </a:r>
            <a:endParaRPr lang="en-US" dirty="0" smtClean="0"/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N/A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N/A</a:t>
            </a:r>
          </a:p>
          <a:p>
            <a:pPr lvl="1"/>
            <a:r>
              <a:rPr lang="en-US" dirty="0" smtClean="0"/>
              <a:t>element type: any</a:t>
            </a:r>
          </a:p>
          <a:p>
            <a:r>
              <a:rPr lang="en-US" dirty="0" smtClean="0"/>
              <a:t>Implementations: STL</a:t>
            </a:r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672160"/>
                </p:ext>
              </p:extLst>
            </p:nvPr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2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Name:</a:t>
              </a:r>
              <a:br>
                <a:rPr lang="en-US" sz="1200" dirty="0" smtClean="0"/>
              </a:br>
              <a:r>
                <a:rPr lang="en-US" sz="1200" dirty="0" smtClean="0"/>
                <a:t> 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 smtClean="0"/>
                <a:t>Destination:</a:t>
              </a:r>
              <a:br>
                <a:rPr lang="en-US" sz="1200" dirty="0" smtClean="0"/>
              </a:br>
              <a:r>
                <a:rPr lang="en-US" sz="1200" dirty="0" smtClean="0"/>
                <a:t>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London</a:t>
              </a:r>
              <a:endParaRPr lang="en-US" sz="1200" dirty="0">
                <a:latin typeface="Edwardian Script ITC" panose="030303020407070D08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560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NEW_TUPLE(value</a:t>
            </a:r>
            <a:r>
              <a:rPr lang="en-US" baseline="-25000" dirty="0" smtClean="0"/>
              <a:t>0</a:t>
            </a:r>
            <a:r>
              <a:rPr lang="en-US" dirty="0" smtClean="0"/>
              <a:t>, …, </a:t>
            </a:r>
            <a:r>
              <a:rPr lang="en-US" dirty="0" smtClean="0"/>
              <a:t>value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</a:t>
            </a:r>
            <a:r>
              <a:rPr lang="en-US" dirty="0" smtClean="0">
                <a:sym typeface="Symbol" panose="05050102010706020507" pitchFamily="18" charset="2"/>
              </a:rPr>
              <a:t> tuple</a:t>
            </a:r>
            <a:endParaRPr lang="en-US" dirty="0" smtClean="0"/>
          </a:p>
          <a:p>
            <a:r>
              <a:rPr lang="en-US" dirty="0" smtClean="0"/>
              <a:t>TUPLE.GET(index) </a:t>
            </a:r>
            <a:r>
              <a:rPr lang="en-US" dirty="0" smtClean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37652" y="3599958"/>
            <a:ext cx="30453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index</a:t>
            </a:r>
            <a:r>
              <a:rPr lang="en-US" sz="2800" dirty="0" smtClean="0">
                <a:sym typeface="Symbol" panose="05050102010706020507" pitchFamily="18" charset="2"/>
              </a:rPr>
              <a:t></a:t>
            </a:r>
            <a:r>
              <a:rPr lang="en-US" sz="2800" dirty="0" smtClean="0"/>
              <a:t> {0, </a:t>
            </a:r>
            <a:r>
              <a:rPr lang="en-US" sz="2800" dirty="0" smtClean="0"/>
              <a:t>…, </a:t>
            </a:r>
            <a:r>
              <a:rPr lang="en-US" sz="2800" i="1" dirty="0" smtClean="0"/>
              <a:t>d</a:t>
            </a:r>
            <a:r>
              <a:rPr lang="en-US" sz="2800" dirty="0" smtClean="0"/>
              <a:t> - 1}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279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::tie(mass, charge)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electron_properties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"mass: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"charge: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charge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</a:t>
            </a:r>
            <a:r>
              <a:rPr lang="en-US" sz="2800" dirty="0" smtClean="0"/>
              <a:t>tuple indexing </a:t>
            </a:r>
            <a:r>
              <a:rPr lang="en-US" sz="2800" dirty="0" smtClean="0"/>
              <a:t>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203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insert/update: O(n)</a:t>
            </a:r>
          </a:p>
          <a:p>
            <a:pPr lvl="1"/>
            <a:r>
              <a:rPr lang="en-US" dirty="0" smtClean="0"/>
              <a:t>retrieval: O(n)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prepend/append/pop/</a:t>
            </a:r>
            <a:r>
              <a:rPr lang="en-US" dirty="0" err="1" smtClean="0"/>
              <a:t>unshift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operations: concatenation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57950" y="3296518"/>
            <a:ext cx="1174823" cy="808001"/>
            <a:chOff x="6307280" y="2566553"/>
            <a:chExt cx="1566431" cy="1077334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2905344"/>
                </p:ext>
              </p:extLst>
            </p:nvPr>
          </p:nvGraphicFramePr>
          <p:xfrm>
            <a:off x="6933911" y="3104137"/>
            <a:ext cx="939800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7" name="Equation" r:id="rId3" imgW="419040" imgH="241200" progId="Equation.3">
                    <p:embed/>
                  </p:oleObj>
                </mc:Choice>
                <mc:Fallback>
                  <p:oleObj name="Equation" r:id="rId3" imgW="4190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33911" y="3104137"/>
                          <a:ext cx="939800" cy="539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85134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4876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59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EMPTY_LIST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list</a:t>
            </a:r>
            <a:endParaRPr lang="en-US" dirty="0" smtClean="0"/>
          </a:p>
          <a:p>
            <a:r>
              <a:rPr lang="en-US" dirty="0" smtClean="0"/>
              <a:t>LIST.INSERT(index, value)</a:t>
            </a:r>
          </a:p>
          <a:p>
            <a:r>
              <a:rPr lang="en-US" dirty="0" smtClean="0"/>
              <a:t>LIST.APPEND(value)</a:t>
            </a:r>
          </a:p>
          <a:p>
            <a:r>
              <a:rPr lang="en-US" dirty="0" smtClean="0"/>
              <a:t>LIST.REMOVE(index)</a:t>
            </a:r>
          </a:p>
          <a:p>
            <a:r>
              <a:rPr lang="en-US" dirty="0" smtClean="0"/>
              <a:t>LIST.GET(index)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LIST.SET(index, value)</a:t>
            </a:r>
            <a:endParaRPr lang="en-US" dirty="0" smtClean="0"/>
          </a:p>
          <a:p>
            <a:r>
              <a:rPr lang="en-US" dirty="0" smtClean="0"/>
              <a:t>LIST.IS_EMPTY</a:t>
            </a:r>
            <a:r>
              <a:rPr lang="en-US" dirty="0"/>
              <a:t>() </a:t>
            </a:r>
            <a:r>
              <a:rPr lang="en-US" dirty="0" smtClean="0">
                <a:sym typeface="Symbol" panose="05050102010706020507" pitchFamily="18" charset="2"/>
              </a:rPr>
              <a:t> Boolean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LIST.LENGTH()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   = #append + #insert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95154" y="6047512"/>
            <a:ext cx="44210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LIST.LENGTH()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48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71523"/>
            <a:ext cx="6665768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 &lt;list&gt;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82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iterator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insert/remove: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elements are unique in set</a:t>
            </a:r>
          </a:p>
          <a:p>
            <a:pPr lvl="1"/>
            <a:r>
              <a:rPr lang="en-US" dirty="0" smtClean="0"/>
              <a:t>operations: union, intersection, …</a:t>
            </a:r>
          </a:p>
          <a:p>
            <a:r>
              <a:rPr lang="en-US" dirty="0" smtClean="0"/>
              <a:t>Implementations: STL</a:t>
            </a:r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12450" y="3306588"/>
            <a:ext cx="1196688" cy="775853"/>
            <a:chOff x="6307280" y="2566553"/>
            <a:chExt cx="1595584" cy="103447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8557531"/>
                </p:ext>
              </p:extLst>
            </p:nvPr>
          </p:nvGraphicFramePr>
          <p:xfrm>
            <a:off x="6905914" y="3145412"/>
            <a:ext cx="996950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5" name="Equation" r:id="rId3" imgW="444240" imgH="203040" progId="Equation.3">
                    <p:embed/>
                  </p:oleObj>
                </mc:Choice>
                <mc:Fallback>
                  <p:oleObj name="Equation" r:id="rId3" imgW="4442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5914" y="3145412"/>
                          <a:ext cx="996950" cy="455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90469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746177" y="4861936"/>
            <a:ext cx="1479407" cy="1684337"/>
            <a:chOff x="5268191" y="4861936"/>
            <a:chExt cx="1479407" cy="1684337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1431003"/>
                </p:ext>
              </p:extLst>
            </p:nvPr>
          </p:nvGraphicFramePr>
          <p:xfrm>
            <a:off x="6041160" y="4861936"/>
            <a:ext cx="706438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6" name="Equation" r:id="rId5" imgW="419040" imgH="215640" progId="Equation.3">
                    <p:embed/>
                  </p:oleObj>
                </mc:Choice>
                <mc:Fallback>
                  <p:oleObj name="Equation" r:id="rId5" imgW="4190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41160" y="4861936"/>
                          <a:ext cx="706438" cy="3635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437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EMPTY_SET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set</a:t>
            </a:r>
            <a:endParaRPr lang="en-US" dirty="0" smtClean="0"/>
          </a:p>
          <a:p>
            <a:r>
              <a:rPr lang="en-US" dirty="0" smtClean="0"/>
              <a:t>SET.ADD(value)</a:t>
            </a:r>
          </a:p>
          <a:p>
            <a:r>
              <a:rPr lang="en-US" dirty="0" smtClean="0"/>
              <a:t>SET.HAS_VALUE(value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SET.IS_EMPTY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SET.REMOVE(value)</a:t>
            </a:r>
          </a:p>
          <a:p>
            <a:r>
              <a:rPr lang="en-US" dirty="0" smtClean="0"/>
              <a:t>SET.SIZE()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#add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19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87137" y="5195455"/>
            <a:ext cx="1508683" cy="639495"/>
            <a:chOff x="987137" y="5195455"/>
            <a:chExt cx="1508683" cy="639495"/>
          </a:xfrm>
        </p:grpSpPr>
        <p:sp>
          <p:nvSpPr>
            <p:cNvPr id="5" name="TextBox 4"/>
            <p:cNvSpPr txBox="1"/>
            <p:nvPr/>
          </p:nvSpPr>
          <p:spPr>
            <a:xfrm>
              <a:off x="987137" y="5465618"/>
              <a:ext cx="150868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elements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5" idx="0"/>
            </p:cNvCxnSpPr>
            <p:nvPr/>
          </p:nvCxnSpPr>
          <p:spPr>
            <a:xfrm flipV="1">
              <a:off x="1741479" y="5195455"/>
              <a:ext cx="263966" cy="2701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248890" y="5195456"/>
            <a:ext cx="1819601" cy="639494"/>
            <a:chOff x="3248890" y="5195456"/>
            <a:chExt cx="181960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3248890" y="5465618"/>
              <a:ext cx="1819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elements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6" idx="0"/>
            </p:cNvCxnSpPr>
            <p:nvPr/>
          </p:nvCxnSpPr>
          <p:spPr>
            <a:xfrm flipH="1" flipV="1">
              <a:off x="3608651" y="5195456"/>
              <a:ext cx="550040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758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3194" y="242305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</p:spTree>
    <p:extLst>
      <p:ext uri="{BB962C8B-B14F-4D97-AF65-F5344CB8AC3E}">
        <p14:creationId xmlns:p14="http://schemas.microsoft.com/office/powerpoint/2010/main" val="259699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s.insert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 7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std:cout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"set size =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0284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key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 for key/value</a:t>
            </a:r>
          </a:p>
          <a:p>
            <a:pPr lvl="1"/>
            <a:r>
              <a:rPr lang="en-US" dirty="0" smtClean="0"/>
              <a:t>keys are unique in dictionary</a:t>
            </a:r>
          </a:p>
          <a:p>
            <a:pPr lvl="1"/>
            <a:r>
              <a:rPr lang="en-US" dirty="0" smtClean="0"/>
              <a:t>operations: union</a:t>
            </a:r>
          </a:p>
          <a:p>
            <a:r>
              <a:rPr lang="en-US" dirty="0" smtClean="0"/>
              <a:t>Implementations: STL</a:t>
            </a:r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42226" y="3241913"/>
            <a:ext cx="1670126" cy="786569"/>
            <a:chOff x="6307280" y="2566553"/>
            <a:chExt cx="2226834" cy="1048759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4848109"/>
                </p:ext>
              </p:extLst>
            </p:nvPr>
          </p:nvGraphicFramePr>
          <p:xfrm>
            <a:off x="6795802" y="3131124"/>
            <a:ext cx="1738312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2" name="Equation" r:id="rId3" imgW="774360" imgH="215640" progId="Equation.3">
                    <p:embed/>
                  </p:oleObj>
                </mc:Choice>
                <mc:Fallback>
                  <p:oleObj name="Equation" r:id="rId3" imgW="7743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95802" y="3131124"/>
                          <a:ext cx="1738312" cy="484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15245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map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d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21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5068008" y="4772234"/>
            <a:ext cx="3888687" cy="1715385"/>
            <a:chOff x="4739124" y="4830888"/>
            <a:chExt cx="3888687" cy="1715385"/>
          </a:xfrm>
        </p:grpSpPr>
        <p:sp>
          <p:nvSpPr>
            <p:cNvPr id="7" name="Oval 6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6911473" y="5258955"/>
              <a:ext cx="944053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0691347"/>
                </p:ext>
              </p:extLst>
            </p:nvPr>
          </p:nvGraphicFramePr>
          <p:xfrm>
            <a:off x="4739124" y="4830888"/>
            <a:ext cx="1047750" cy="363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3" name="Equation" r:id="rId5" imgW="622080" imgH="215640" progId="Equation.3">
                    <p:embed/>
                  </p:oleObj>
                </mc:Choice>
                <mc:Fallback>
                  <p:oleObj name="Equation" r:id="rId5" imgW="62208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39124" y="4830888"/>
                          <a:ext cx="1047750" cy="3631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0428492"/>
                </p:ext>
              </p:extLst>
            </p:nvPr>
          </p:nvGraphicFramePr>
          <p:xfrm>
            <a:off x="7365748" y="4830889"/>
            <a:ext cx="1262063" cy="363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4" name="Equation" r:id="rId7" imgW="749160" imgH="215640" progId="Equation.3">
                    <p:embed/>
                  </p:oleObj>
                </mc:Choice>
                <mc:Fallback>
                  <p:oleObj name="Equation" r:id="rId7" imgW="7491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65748" y="4830889"/>
                          <a:ext cx="1262063" cy="3631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Oval 11"/>
            <p:cNvSpPr/>
            <p:nvPr/>
          </p:nvSpPr>
          <p:spPr>
            <a:xfrm>
              <a:off x="5667054" y="5384226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63894" y="5989130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23249" y="6148822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86650" y="5610378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92241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12" idx="5"/>
              <a:endCxn id="15" idx="1"/>
            </p:cNvCxnSpPr>
            <p:nvPr/>
          </p:nvCxnSpPr>
          <p:spPr>
            <a:xfrm>
              <a:off x="5738007" y="5455179"/>
              <a:ext cx="1760817" cy="1673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3" idx="6"/>
              <a:endCxn id="15" idx="3"/>
            </p:cNvCxnSpPr>
            <p:nvPr/>
          </p:nvCxnSpPr>
          <p:spPr>
            <a:xfrm flipV="1">
              <a:off x="5547021" y="5681331"/>
              <a:ext cx="1951803" cy="3493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4" idx="6"/>
              <a:endCxn id="16" idx="2"/>
            </p:cNvCxnSpPr>
            <p:nvPr/>
          </p:nvCxnSpPr>
          <p:spPr>
            <a:xfrm>
              <a:off x="5906376" y="6190386"/>
              <a:ext cx="1285865" cy="707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2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EMPTY_MAP()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map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MAP.SET(key</a:t>
            </a:r>
            <a:r>
              <a:rPr lang="en-US" dirty="0" smtClean="0">
                <a:sym typeface="Symbol" panose="05050102010706020507" pitchFamily="18" charset="2"/>
              </a:rPr>
              <a:t>, 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MAP.HAS_KEY(key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MAP.GET(key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 if </a:t>
            </a:r>
            <a:r>
              <a:rPr lang="en-US" dirty="0" smtClean="0">
                <a:sym typeface="Symbol" panose="05050102010706020507" pitchFamily="18" charset="2"/>
              </a:rPr>
              <a:t>MAP.HAS_KEY(key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</a:t>
            </a:r>
            <a:r>
              <a:rPr lang="en-US" dirty="0" smtClean="0">
                <a:sym typeface="Symbol" panose="05050102010706020507" pitchFamily="18" charset="2"/>
              </a:rPr>
              <a:t>.REMOVE(key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  <a:r>
              <a:rPr lang="en-US" dirty="0">
                <a:sym typeface="Symbol" panose="05050102010706020507" pitchFamily="18" charset="2"/>
              </a:rPr>
              <a:t> if </a:t>
            </a:r>
            <a:r>
              <a:rPr lang="en-US" dirty="0" smtClean="0">
                <a:sym typeface="Symbol" panose="05050102010706020507" pitchFamily="18" charset="2"/>
              </a:rPr>
              <a:t>MAP</a:t>
            </a:r>
            <a:r>
              <a:rPr lang="en-US" dirty="0" smtClean="0">
                <a:sym typeface="Symbol" panose="05050102010706020507" pitchFamily="18" charset="2"/>
              </a:rPr>
              <a:t>.HAS_KEY(key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MAP.IS_EMPTY</a:t>
            </a:r>
            <a:r>
              <a:rPr lang="en-US" dirty="0" smtClean="0">
                <a:sym typeface="Symbol" panose="05050102010706020507" pitchFamily="18" charset="2"/>
              </a:rPr>
              <a:t>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MAP</a:t>
            </a:r>
            <a:r>
              <a:rPr lang="en-US" dirty="0" smtClean="0">
                <a:sym typeface="Symbol" panose="05050102010706020507" pitchFamily="18" charset="2"/>
              </a:rPr>
              <a:t>.SIZE</a:t>
            </a:r>
            <a:r>
              <a:rPr lang="en-US" dirty="0" smtClean="0">
                <a:sym typeface="Symbol" panose="05050102010706020507" pitchFamily="18" charset="2"/>
              </a:rPr>
              <a:t>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#set - #remove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24791" y="5746178"/>
            <a:ext cx="1041311" cy="639494"/>
            <a:chOff x="987137" y="5195456"/>
            <a:chExt cx="104131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987137" y="5465618"/>
              <a:ext cx="10413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keys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1507793" y="5195456"/>
              <a:ext cx="497652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186544" y="5746178"/>
            <a:ext cx="1352230" cy="639494"/>
            <a:chOff x="3248890" y="5195456"/>
            <a:chExt cx="1352230" cy="639494"/>
          </a:xfrm>
        </p:grpSpPr>
        <p:sp>
          <p:nvSpPr>
            <p:cNvPr id="9" name="TextBox 8"/>
            <p:cNvSpPr txBox="1"/>
            <p:nvPr/>
          </p:nvSpPr>
          <p:spPr>
            <a:xfrm>
              <a:off x="3248890" y="5465618"/>
              <a:ext cx="135223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keys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3608651" y="5195456"/>
              <a:ext cx="316354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518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4691" y="1579414"/>
            <a:ext cx="8842665" cy="28623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::string&gt; keys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{"one", "two", "three"};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(auto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m[*it]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++value;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(auto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m(); 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&gt;first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"-&gt;"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second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5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4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standard libraries</a:t>
            </a:r>
          </a:p>
          <a:p>
            <a:pPr lvl="1"/>
            <a:r>
              <a:rPr lang="en-US" dirty="0" smtClean="0"/>
              <a:t>third-party libraries</a:t>
            </a:r>
          </a:p>
          <a:p>
            <a:r>
              <a:rPr lang="en-US" dirty="0" smtClean="0"/>
              <a:t>Often implemented on top of basic data structures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queue, priority queue</a:t>
            </a:r>
          </a:p>
          <a:p>
            <a:pPr lvl="1"/>
            <a:r>
              <a:rPr lang="en-US" dirty="0" smtClean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8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top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push/peek/pull: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209184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First in, last out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6457950" y="3296518"/>
            <a:ext cx="1185863" cy="808757"/>
            <a:chOff x="6307280" y="2566553"/>
            <a:chExt cx="1581151" cy="1078342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5001398"/>
                </p:ext>
              </p:extLst>
            </p:nvPr>
          </p:nvGraphicFramePr>
          <p:xfrm>
            <a:off x="6918997" y="3105146"/>
            <a:ext cx="969434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6" name="Equation" r:id="rId3" imgW="431640" imgH="241200" progId="Equation.3">
                    <p:embed/>
                  </p:oleObj>
                </mc:Choice>
                <mc:Fallback>
                  <p:oleObj name="Equation" r:id="rId3" imgW="4316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18997" y="3105146"/>
                          <a:ext cx="969434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307280" y="2566553"/>
              <a:ext cx="1203919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stack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s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41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EMPTY_STACK()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stack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STACK.PUSH(value)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STACK.POP()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STACK.TOP()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STACK.SIZE()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6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 &lt;stack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162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front to pop and back to push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push/front/pop: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First in, first out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0999549"/>
                </p:ext>
              </p:extLst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8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238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9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 &lt;queue&gt;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08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front to pop, push inserts in order</a:t>
            </a:r>
          </a:p>
          <a:p>
            <a:pPr lvl="1"/>
            <a:r>
              <a:rPr lang="en-US" dirty="0" smtClean="0"/>
              <a:t>ordered according to priority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front: O(1), pop/push: O(log n)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as heap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5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375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8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represents relationships (= edges) between</a:t>
            </a:r>
            <a:br>
              <a:rPr lang="en-US" dirty="0" smtClean="0"/>
            </a:br>
            <a:r>
              <a:rPr lang="en-US" dirty="0" smtClean="0"/>
              <a:t>objects (= vertices)</a:t>
            </a:r>
          </a:p>
          <a:p>
            <a:pPr lvl="1"/>
            <a:r>
              <a:rPr lang="en-US" dirty="0" smtClean="0"/>
              <a:t>ordered (directed graph or digraph),</a:t>
            </a:r>
            <a:br>
              <a:rPr lang="en-US" dirty="0" smtClean="0"/>
            </a:br>
            <a:r>
              <a:rPr lang="en-US" dirty="0" smtClean="0"/>
              <a:t>unordered (undirected graph)</a:t>
            </a:r>
          </a:p>
          <a:p>
            <a:pPr lvl="1"/>
            <a:r>
              <a:rPr lang="en-US" dirty="0" smtClean="0"/>
              <a:t>number of vertices can vary</a:t>
            </a:r>
          </a:p>
          <a:p>
            <a:pPr lvl="1"/>
            <a:r>
              <a:rPr lang="en-US" dirty="0" smtClean="0"/>
              <a:t>number of edges can vary</a:t>
            </a:r>
          </a:p>
          <a:p>
            <a:pPr lvl="1"/>
            <a:r>
              <a:rPr lang="en-US" dirty="0" smtClean="0"/>
              <a:t>object type: any</a:t>
            </a:r>
          </a:p>
          <a:p>
            <a:pPr lvl="1"/>
            <a:r>
              <a:rPr lang="en-US" dirty="0" smtClean="0"/>
              <a:t>edges can have weights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adjacency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351587" y="3296518"/>
            <a:ext cx="1860550" cy="786533"/>
            <a:chOff x="6165463" y="2566553"/>
            <a:chExt cx="2480734" cy="1048710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3240775"/>
                </p:ext>
              </p:extLst>
            </p:nvPr>
          </p:nvGraphicFramePr>
          <p:xfrm>
            <a:off x="6165463" y="3132663"/>
            <a:ext cx="2480734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2" name="Equation" r:id="rId3" imgW="1104840" imgH="215640" progId="Equation.3">
                    <p:embed/>
                  </p:oleObj>
                </mc:Choice>
                <mc:Fallback>
                  <p:oleObj name="Equation" r:id="rId3" imgW="11048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65463" y="3132663"/>
                          <a:ext cx="2480734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341735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graph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g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263805" y="4151105"/>
            <a:ext cx="914994" cy="811459"/>
            <a:chOff x="6263805" y="4151105"/>
            <a:chExt cx="914994" cy="811459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721302" y="4151105"/>
              <a:ext cx="270164" cy="4421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914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vertices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151106"/>
            <a:ext cx="734175" cy="811458"/>
            <a:chOff x="6263805" y="4151106"/>
            <a:chExt cx="734175" cy="811458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489893" y="4151106"/>
              <a:ext cx="141000" cy="44212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edges</a:t>
              </a:r>
              <a:endParaRPr lang="en-US" dirty="0"/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32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EMPTY_GRAPH() </a:t>
            </a:r>
            <a:r>
              <a:rPr lang="en-US" dirty="0" smtClean="0">
                <a:sym typeface="Symbol" panose="05050102010706020507" pitchFamily="18" charset="2"/>
              </a:rPr>
              <a:t> graph</a:t>
            </a:r>
            <a:endParaRPr lang="en-US" dirty="0" smtClean="0"/>
          </a:p>
          <a:p>
            <a:r>
              <a:rPr lang="en-US" dirty="0" smtClean="0"/>
              <a:t>GRAPH.ADD_NODE(value)</a:t>
            </a:r>
          </a:p>
          <a:p>
            <a:r>
              <a:rPr lang="en-US" dirty="0" smtClean="0"/>
              <a:t>GRAPH.REMOVE(node)</a:t>
            </a:r>
            <a:endParaRPr lang="en-US" dirty="0"/>
          </a:p>
          <a:p>
            <a:r>
              <a:rPr lang="en-US" dirty="0" smtClean="0"/>
              <a:t>GRAPH.ADD_EDGE(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GRAPH.REMOVE_EDGE(</a:t>
            </a:r>
            <a:r>
              <a:rPr lang="en-US" dirty="0" err="1"/>
              <a:t>node</a:t>
            </a:r>
            <a:r>
              <a:rPr lang="en-US" i="1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node</a:t>
            </a:r>
            <a:r>
              <a:rPr lang="en-US" i="1" baseline="-25000" dirty="0" err="1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GRAPH.GET_NODES()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{node</a:t>
            </a:r>
            <a:r>
              <a:rPr lang="en-US" baseline="-25000" dirty="0" smtClean="0">
                <a:sym typeface="Symbol" panose="05050102010706020507" pitchFamily="18" charset="2"/>
              </a:rPr>
              <a:t>0</a:t>
            </a:r>
            <a:r>
              <a:rPr lang="en-US" dirty="0" smtClean="0">
                <a:sym typeface="Symbol" panose="05050102010706020507" pitchFamily="18" charset="2"/>
              </a:rPr>
              <a:t>, …, node</a:t>
            </a:r>
            <a:r>
              <a:rPr lang="en-US" i="1" baseline="-25000" dirty="0" smtClean="0">
                <a:sym typeface="Symbol" panose="05050102010706020507" pitchFamily="18" charset="2"/>
              </a:rPr>
              <a:t>n</a:t>
            </a:r>
            <a:r>
              <a:rPr lang="en-US" baseline="-25000" dirty="0" smtClean="0">
                <a:sym typeface="Symbol" panose="05050102010706020507" pitchFamily="18" charset="2"/>
              </a:rPr>
              <a:t>-1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  <a:endParaRPr lang="en-US" dirty="0" smtClean="0"/>
          </a:p>
          <a:p>
            <a:r>
              <a:rPr lang="en-US" dirty="0" smtClean="0"/>
              <a:t>NODE.GET_VALUE()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NODE.GET_INCOMING_EDGES()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ym typeface="Symbol" panose="05050102010706020507" pitchFamily="18" charset="2"/>
              </a:rPr>
              <a:t>edge</a:t>
            </a:r>
            <a:r>
              <a:rPr lang="en-US" baseline="-25000" dirty="0" err="1" smtClean="0">
                <a:sym typeface="Symbol" panose="05050102010706020507" pitchFamily="18" charset="2"/>
              </a:rPr>
              <a:t>k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NODE.GET_OUTGOING_EDGES</a:t>
            </a:r>
            <a:r>
              <a:rPr lang="en-US" dirty="0">
                <a:sym typeface="Symbol" panose="05050102010706020507" pitchFamily="18" charset="2"/>
              </a:rPr>
              <a:t>()  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>
                <a:sym typeface="Symbol" panose="05050102010706020507" pitchFamily="18" charset="2"/>
              </a:rPr>
              <a:t>edge</a:t>
            </a:r>
            <a:r>
              <a:rPr lang="en-US" baseline="-25000" dirty="0" err="1">
                <a:sym typeface="Symbol" panose="05050102010706020507" pitchFamily="18" charset="2"/>
              </a:rPr>
              <a:t>k</a:t>
            </a:r>
            <a:r>
              <a:rPr lang="en-US" dirty="0">
                <a:sym typeface="Symbol" panose="05050102010706020507" pitchFamily="18" charset="2"/>
              </a:rPr>
              <a:t>}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EDGE.GET_FROM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EDGE.GET_TO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  <a:endParaRPr lang="en-US" dirty="0"/>
          </a:p>
          <a:p>
            <a:r>
              <a:rPr lang="en-US" dirty="0" smtClean="0"/>
              <a:t>GRAPH.IS_EMPTY()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GRAPH.SIZE()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#nodes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2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graph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Directed Acyclic Graph (DAG)</a:t>
            </a:r>
          </a:p>
          <a:p>
            <a:pPr lvl="1"/>
            <a:r>
              <a:rPr lang="en-US" dirty="0" smtClean="0"/>
              <a:t>directed graph contains no cycles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for every pair of vertices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 smtClean="0"/>
              <a:t> to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52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Max-flow: maximum flow rate between source and destination in graph weighted with capacities</a:t>
            </a:r>
          </a:p>
          <a:p>
            <a:r>
              <a:rPr lang="en-US" dirty="0" smtClean="0"/>
              <a:t>Shortest path: find shortest path between source and destination in graph weighted with distances</a:t>
            </a:r>
          </a:p>
          <a:p>
            <a:r>
              <a:rPr lang="en-US" dirty="0" smtClean="0"/>
              <a:t>Topological sort: linear order on vertices of digraph such that "precedes" relation is respected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37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d, a, e, b, c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topological sort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d, b, c, 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1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  <p:bldP spid="36" grpId="0"/>
      <p:bldP spid="3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</a:t>
            </a:r>
            <a:r>
              <a:rPr lang="en-US" dirty="0" smtClean="0"/>
              <a:t>algorithms</a:t>
            </a:r>
            <a:br>
              <a:rPr lang="en-US" dirty="0" smtClean="0"/>
            </a:br>
            <a:r>
              <a:rPr lang="en-US" dirty="0" smtClean="0"/>
              <a:t>Thomas </a:t>
            </a:r>
            <a:r>
              <a:rPr lang="en-US" dirty="0"/>
              <a:t>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 smtClean="0"/>
              <a:t>Rivest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Clifford </a:t>
            </a:r>
            <a:r>
              <a:rPr lang="en-US" dirty="0" smtClean="0"/>
              <a:t>Stein</a:t>
            </a:r>
            <a:br>
              <a:rPr lang="en-US" dirty="0" smtClean="0"/>
            </a:br>
            <a:r>
              <a:rPr lang="en-US" dirty="0" smtClean="0"/>
              <a:t>MIT </a:t>
            </a:r>
            <a:r>
              <a:rPr lang="en-US" dirty="0"/>
              <a:t>Press, 2009 (3rd edition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3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structures are key to good programming</a:t>
            </a:r>
          </a:p>
          <a:p>
            <a:pPr lvl="1"/>
            <a:r>
              <a:rPr lang="en-US" dirty="0" smtClean="0"/>
              <a:t>implementation conceptually close to model</a:t>
            </a:r>
          </a:p>
          <a:p>
            <a:pPr lvl="1"/>
            <a:r>
              <a:rPr lang="en-US" dirty="0" smtClean="0"/>
              <a:t>fewer lines of code = less bugs</a:t>
            </a:r>
          </a:p>
          <a:p>
            <a:pPr lvl="1"/>
            <a:r>
              <a:rPr lang="en-US" dirty="0" smtClean="0"/>
              <a:t>better performance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C++: STL (Standard Template Library)</a:t>
            </a:r>
          </a:p>
          <a:p>
            <a:pPr lvl="1"/>
            <a:r>
              <a:rPr lang="en-US" dirty="0" smtClean="0"/>
              <a:t>Python: core language, standard library</a:t>
            </a:r>
          </a:p>
          <a:p>
            <a:pPr lvl="1"/>
            <a:r>
              <a:rPr lang="en-US" dirty="0" smtClean="0"/>
              <a:t>Java: standard library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0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zoo…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structures</a:t>
            </a:r>
          </a:p>
          <a:p>
            <a:pPr lvl="1"/>
            <a:r>
              <a:rPr lang="en-US" dirty="0" smtClean="0"/>
              <a:t>specific properties</a:t>
            </a:r>
          </a:p>
          <a:p>
            <a:pPr lvl="1"/>
            <a:r>
              <a:rPr lang="en-US" dirty="0" smtClean="0"/>
              <a:t>specific applications</a:t>
            </a:r>
          </a:p>
          <a:p>
            <a:pPr lvl="1"/>
            <a:r>
              <a:rPr lang="en-US" dirty="0" smtClean="0"/>
              <a:t>relationship to algorithms!</a:t>
            </a:r>
          </a:p>
          <a:p>
            <a:r>
              <a:rPr lang="en-US" dirty="0" smtClean="0"/>
              <a:t>Important to have an overview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Programming language independent</a:t>
            </a:r>
          </a:p>
          <a:p>
            <a:pPr lvl="1"/>
            <a:r>
              <a:rPr lang="en-US" dirty="0" smtClean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use in models?</a:t>
            </a:r>
            <a:endParaRPr lang="en-US" sz="2100" dirty="0"/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choose for algorithm?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14741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Type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: set of values, e.g.,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= {True, False}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= {-</a:t>
            </a:r>
            <a:r>
              <a:rPr lang="en-US" dirty="0" smtClean="0"/>
              <a:t>2147483648, -</a:t>
            </a:r>
            <a:r>
              <a:rPr lang="en-US" dirty="0"/>
              <a:t> </a:t>
            </a:r>
            <a:r>
              <a:rPr lang="en-US" dirty="0" smtClean="0"/>
              <a:t>2147483647, …, -1, 0, 1..., 2147483647}</a:t>
            </a:r>
          </a:p>
          <a:p>
            <a:r>
              <a:rPr lang="en-US" dirty="0" smtClean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</a:t>
            </a:r>
            <a:r>
              <a:rPr lang="en-US" dirty="0" smtClean="0"/>
              <a:t>|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|</a:t>
            </a:r>
          </a:p>
          <a:p>
            <a:r>
              <a:rPr lang="en-US" dirty="0" smtClean="0"/>
              <a:t>Property: </a:t>
            </a:r>
          </a:p>
          <a:p>
            <a:r>
              <a:rPr lang="en-US" dirty="0" smtClean="0"/>
              <a:t>Any type: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baseline="-25000" dirty="0" smtClean="0">
                <a:sym typeface="Symbol" panose="05050102010706020507" pitchFamily="18" charset="2"/>
              </a:rPr>
              <a:t>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Power set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2</a:t>
            </a:r>
            <a:r>
              <a:rPr lang="en-US" i="1" baseline="30000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boolean</a:t>
            </a:r>
            <a:r>
              <a:rPr lang="en-US" dirty="0" smtClean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Set of all sequences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boolean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 = {, True, False, </a:t>
            </a:r>
            <a:r>
              <a:rPr lang="en-US" dirty="0" err="1" smtClean="0">
                <a:sym typeface="Symbol" panose="05050102010706020507" pitchFamily="18" charset="2"/>
              </a:rPr>
              <a:t>TrueTrue</a:t>
            </a:r>
            <a:r>
              <a:rPr lang="en-US" dirty="0" smtClean="0">
                <a:sym typeface="Symbol" panose="05050102010706020507" pitchFamily="18" charset="2"/>
              </a:rPr>
              <a:t>, True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False, False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True,…}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dirty="0">
                <a:sym typeface="Symbol" panose="05050102010706020507" pitchFamily="18" charset="2"/>
              </a:rPr>
              <a:t> </a:t>
            </a:r>
            <a:r>
              <a:rPr lang="en-US" dirty="0" smtClean="0">
                <a:sym typeface="Symbol" panose="05050102010706020507" pitchFamily="18" charset="2"/>
              </a:rPr>
              <a:t>, 0</a:t>
            </a:r>
            <a:r>
              <a:rPr lang="en-US" dirty="0">
                <a:sym typeface="Symbol" panose="05050102010706020507" pitchFamily="18" charset="2"/>
              </a:rPr>
              <a:t>, 1, …, 0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…}</a:t>
            </a: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905168"/>
              </p:ext>
            </p:extLst>
          </p:nvPr>
        </p:nvGraphicFramePr>
        <p:xfrm>
          <a:off x="2221814" y="3308369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1814" y="3308369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83951" y="477982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3951" y="613687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| = 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4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8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core language</a:t>
            </a:r>
          </a:p>
          <a:p>
            <a:pPr lvl="1"/>
            <a:r>
              <a:rPr lang="en-US" dirty="0" smtClean="0"/>
              <a:t>standard libraries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tuple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7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Implementations: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1410013"/>
                </p:ext>
              </p:extLst>
            </p:nvPr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6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9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128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12643</TotalTime>
  <Words>1567</Words>
  <Application>Microsoft Office PowerPoint</Application>
  <PresentationFormat>On-screen Show (4:3)</PresentationFormat>
  <Paragraphs>400</Paragraphs>
  <Slides>38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Calibri Light</vt:lpstr>
      <vt:lpstr>Courier New</vt:lpstr>
      <vt:lpstr>Edwardian Script ITC</vt:lpstr>
      <vt:lpstr>Palatino Linotype</vt:lpstr>
      <vt:lpstr>Symbol</vt:lpstr>
      <vt:lpstr>Office Theme</vt:lpstr>
      <vt:lpstr>Equation</vt:lpstr>
      <vt:lpstr>Essential C++ Containers</vt:lpstr>
      <vt:lpstr>PowerPoint Presentation</vt:lpstr>
      <vt:lpstr>Introduction</vt:lpstr>
      <vt:lpstr>Motivation</vt:lpstr>
      <vt:lpstr>It's a zoo…</vt:lpstr>
      <vt:lpstr>Notation</vt:lpstr>
      <vt:lpstr>Basic data structures</vt:lpstr>
      <vt:lpstr>Basic data structures</vt:lpstr>
      <vt:lpstr>Array</vt:lpstr>
      <vt:lpstr>Array ADT</vt:lpstr>
      <vt:lpstr>Array examples</vt:lpstr>
      <vt:lpstr>Tuple</vt:lpstr>
      <vt:lpstr>Tuple ADT</vt:lpstr>
      <vt:lpstr>Tuple examples</vt:lpstr>
      <vt:lpstr>List</vt:lpstr>
      <vt:lpstr>List ADT</vt:lpstr>
      <vt:lpstr>List examples</vt:lpstr>
      <vt:lpstr>Set</vt:lpstr>
      <vt:lpstr>Set ADT</vt:lpstr>
      <vt:lpstr>Set examples</vt:lpstr>
      <vt:lpstr>Map</vt:lpstr>
      <vt:lpstr>Map ADT</vt:lpstr>
      <vt:lpstr>Map examples</vt:lpstr>
      <vt:lpstr>Specialized data structures</vt:lpstr>
      <vt:lpstr>Specialized data structures</vt:lpstr>
      <vt:lpstr>Stack</vt:lpstr>
      <vt:lpstr>Stack ADT</vt:lpstr>
      <vt:lpstr>Stack examples</vt:lpstr>
      <vt:lpstr>Queue</vt:lpstr>
      <vt:lpstr>Queue ADT</vt:lpstr>
      <vt:lpstr>Queue examples</vt:lpstr>
      <vt:lpstr>Priority queue</vt:lpstr>
      <vt:lpstr>Priority queue ADT</vt:lpstr>
      <vt:lpstr>Graph</vt:lpstr>
      <vt:lpstr>Graph ADT</vt:lpstr>
      <vt:lpstr>Some special graph types</vt:lpstr>
      <vt:lpstr>Graph algorithms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Geert Jan Bex</dc:creator>
  <cp:lastModifiedBy>Geert Jan Bex</cp:lastModifiedBy>
  <cp:revision>111</cp:revision>
  <dcterms:created xsi:type="dcterms:W3CDTF">2016-08-11T15:43:59Z</dcterms:created>
  <dcterms:modified xsi:type="dcterms:W3CDTF">2017-03-01T16:37:40Z</dcterms:modified>
</cp:coreProperties>
</file>