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8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324" r:id="rId54"/>
    <p:sldId id="325" r:id="rId55"/>
    <p:sldId id="306" r:id="rId56"/>
    <p:sldId id="307" r:id="rId57"/>
    <p:sldId id="410" r:id="rId58"/>
    <p:sldId id="308" r:id="rId59"/>
    <p:sldId id="309" r:id="rId60"/>
    <p:sldId id="310" r:id="rId61"/>
    <p:sldId id="311" r:id="rId62"/>
    <p:sldId id="376" r:id="rId63"/>
    <p:sldId id="312" r:id="rId64"/>
    <p:sldId id="313" r:id="rId65"/>
    <p:sldId id="378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67" r:id="rId75"/>
    <p:sldId id="368" r:id="rId76"/>
    <p:sldId id="369" r:id="rId77"/>
    <p:sldId id="371" r:id="rId78"/>
    <p:sldId id="370" r:id="rId79"/>
    <p:sldId id="372" r:id="rId80"/>
    <p:sldId id="373" r:id="rId81"/>
    <p:sldId id="385" r:id="rId82"/>
    <p:sldId id="386" r:id="rId83"/>
    <p:sldId id="387" r:id="rId84"/>
    <p:sldId id="388" r:id="rId85"/>
    <p:sldId id="389" r:id="rId86"/>
    <p:sldId id="390" r:id="rId87"/>
    <p:sldId id="392" r:id="rId88"/>
    <p:sldId id="391" r:id="rId89"/>
    <p:sldId id="374" r:id="rId90"/>
    <p:sldId id="375" r:id="rId91"/>
    <p:sldId id="380" r:id="rId92"/>
    <p:sldId id="379" r:id="rId93"/>
    <p:sldId id="381" r:id="rId94"/>
    <p:sldId id="382" r:id="rId95"/>
    <p:sldId id="383" r:id="rId96"/>
    <p:sldId id="384" r:id="rId97"/>
    <p:sldId id="411" r:id="rId98"/>
    <p:sldId id="333" r:id="rId99"/>
    <p:sldId id="409" r:id="rId100"/>
    <p:sldId id="444" r:id="rId101"/>
    <p:sldId id="445" r:id="rId102"/>
    <p:sldId id="446" r:id="rId103"/>
    <p:sldId id="448" r:id="rId104"/>
    <p:sldId id="447" r:id="rId105"/>
    <p:sldId id="449" r:id="rId106"/>
    <p:sldId id="439" r:id="rId107"/>
    <p:sldId id="450" r:id="rId108"/>
    <p:sldId id="451" r:id="rId109"/>
    <p:sldId id="452" r:id="rId110"/>
    <p:sldId id="260" r:id="rId111"/>
    <p:sldId id="261" r:id="rId112"/>
    <p:sldId id="262" r:id="rId113"/>
    <p:sldId id="263" r:id="rId114"/>
    <p:sldId id="264" r:id="rId115"/>
    <p:sldId id="265" r:id="rId116"/>
    <p:sldId id="266" r:id="rId117"/>
    <p:sldId id="267" r:id="rId118"/>
    <p:sldId id="268" r:id="rId119"/>
    <p:sldId id="269" r:id="rId120"/>
    <p:sldId id="270" r:id="rId121"/>
    <p:sldId id="271" r:id="rId122"/>
    <p:sldId id="272" r:id="rId123"/>
    <p:sldId id="273" r:id="rId124"/>
    <p:sldId id="274" r:id="rId125"/>
    <p:sldId id="275" r:id="rId126"/>
    <p:sldId id="302" r:id="rId127"/>
    <p:sldId id="276" r:id="rId128"/>
    <p:sldId id="277" r:id="rId129"/>
    <p:sldId id="278" r:id="rId130"/>
    <p:sldId id="301" r:id="rId131"/>
    <p:sldId id="279" r:id="rId132"/>
    <p:sldId id="280" r:id="rId133"/>
    <p:sldId id="281" r:id="rId134"/>
    <p:sldId id="335" r:id="rId135"/>
    <p:sldId id="282" r:id="rId136"/>
    <p:sldId id="283" r:id="rId137"/>
    <p:sldId id="284" r:id="rId138"/>
    <p:sldId id="303" r:id="rId139"/>
    <p:sldId id="336" r:id="rId140"/>
    <p:sldId id="413" r:id="rId141"/>
    <p:sldId id="414" r:id="rId142"/>
    <p:sldId id="415" r:id="rId143"/>
    <p:sldId id="416" r:id="rId144"/>
    <p:sldId id="417" r:id="rId145"/>
    <p:sldId id="418" r:id="rId146"/>
    <p:sldId id="419" r:id="rId147"/>
    <p:sldId id="420" r:id="rId148"/>
    <p:sldId id="421" r:id="rId149"/>
    <p:sldId id="422" r:id="rId150"/>
    <p:sldId id="426" r:id="rId151"/>
    <p:sldId id="423" r:id="rId152"/>
    <p:sldId id="424" r:id="rId153"/>
    <p:sldId id="425" r:id="rId154"/>
    <p:sldId id="427" r:id="rId155"/>
    <p:sldId id="286" r:id="rId156"/>
    <p:sldId id="287" r:id="rId157"/>
    <p:sldId id="288" r:id="rId158"/>
    <p:sldId id="289" r:id="rId159"/>
    <p:sldId id="290" r:id="rId160"/>
    <p:sldId id="291" r:id="rId161"/>
    <p:sldId id="292" r:id="rId162"/>
    <p:sldId id="293" r:id="rId163"/>
    <p:sldId id="294" r:id="rId164"/>
    <p:sldId id="295" r:id="rId165"/>
    <p:sldId id="296" r:id="rId166"/>
    <p:sldId id="430" r:id="rId167"/>
    <p:sldId id="431" r:id="rId168"/>
    <p:sldId id="429" r:id="rId169"/>
    <p:sldId id="432" r:id="rId170"/>
    <p:sldId id="433" r:id="rId171"/>
    <p:sldId id="434" r:id="rId172"/>
    <p:sldId id="435" r:id="rId173"/>
    <p:sldId id="436" r:id="rId174"/>
    <p:sldId id="437" r:id="rId175"/>
    <p:sldId id="441" r:id="rId176"/>
    <p:sldId id="438" r:id="rId177"/>
    <p:sldId id="442" r:id="rId178"/>
    <p:sldId id="440" r:id="rId179"/>
    <p:sldId id="443" r:id="rId180"/>
    <p:sldId id="327" r:id="rId181"/>
    <p:sldId id="328" r:id="rId182"/>
    <p:sldId id="299" r:id="rId183"/>
    <p:sldId id="300" r:id="rId184"/>
    <p:sldId id="332" r:id="rId185"/>
    <p:sldId id="337" r:id="rId186"/>
    <p:sldId id="298" r:id="rId18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  <p14:sldId id="444"/>
            <p14:sldId id="445"/>
            <p14:sldId id="446"/>
            <p14:sldId id="448"/>
            <p14:sldId id="447"/>
            <p14:sldId id="449"/>
            <p14:sldId id="439"/>
            <p14:sldId id="450"/>
            <p14:sldId id="451"/>
            <p14:sldId id="452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Intel Inspector" id="{36F56122-E4E6-49B6-8BBF-10293874ED7E}">
          <p14:sldIdLst>
            <p14:sldId id="430"/>
            <p14:sldId id="431"/>
            <p14:sldId id="429"/>
            <p14:sldId id="432"/>
            <p14:sldId id="433"/>
            <p14:sldId id="434"/>
            <p14:sldId id="435"/>
            <p14:sldId id="436"/>
          </p14:sldIdLst>
        </p14:section>
        <p14:section name="Mystery" id="{C30DA3ED-E10B-4093-9A7B-36DBED338B5F}">
          <p14:sldIdLst>
            <p14:sldId id="437"/>
            <p14:sldId id="441"/>
            <p14:sldId id="438"/>
            <p14:sldId id="442"/>
            <p14:sldId id="440"/>
            <p14:sldId id="443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7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93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commentAuthors" Target="commentAuthor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4T12:37:50.494" idx="4">
    <p:pos x="10" y="10"/>
    <p:text>Restructure by problem, rather than tool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8T17:22:03.514" idx="7">
    <p:pos x="10" y="10"/>
    <p:text>Needs to be extended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21/09/2017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21/09/2017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21/09/2017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21/09/2017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21/09/2017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21/09/2017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21/09/2017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21/09/2017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21/09/2017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21/09/2017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21/09/2017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21/09/2017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hods.co.nz/asciidoc/" TargetMode="External"/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Structural bugs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Implementation &amp; coding</a:t>
            </a:r>
          </a:p>
          <a:p>
            <a:r>
              <a:rPr lang="en-US" dirty="0" smtClean="0"/>
              <a:t>Integration &amp; interfacing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8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Potential issues</a:t>
            </a:r>
          </a:p>
          <a:p>
            <a:pPr lvl="1"/>
            <a:r>
              <a:rPr lang="en-US" dirty="0" smtClean="0"/>
              <a:t>incomplete</a:t>
            </a:r>
          </a:p>
          <a:p>
            <a:pPr lvl="1"/>
            <a:r>
              <a:rPr lang="en-US" dirty="0" smtClean="0"/>
              <a:t>inconsistent</a:t>
            </a:r>
          </a:p>
          <a:p>
            <a:pPr lvl="1"/>
            <a:r>
              <a:rPr lang="en-US" dirty="0" smtClean="0"/>
              <a:t>ambiguous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cross-check with colleagues: completeness, consistency</a:t>
            </a:r>
          </a:p>
          <a:p>
            <a:pPr lvl="1"/>
            <a:r>
              <a:rPr lang="en-US" dirty="0" smtClean="0"/>
              <a:t>doable?</a:t>
            </a:r>
          </a:p>
          <a:p>
            <a:pPr lvl="1"/>
            <a:r>
              <a:rPr lang="en-US" dirty="0" smtClean="0"/>
              <a:t>resource usage?</a:t>
            </a:r>
          </a:p>
          <a:p>
            <a:pPr lvl="1"/>
            <a:r>
              <a:rPr lang="en-US" dirty="0" smtClean="0"/>
              <a:t>unnecessary features?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 smtClean="0"/>
              <a:t>control &amp; sequence</a:t>
            </a:r>
          </a:p>
          <a:p>
            <a:pPr lvl="2"/>
            <a:r>
              <a:rPr lang="en-US" dirty="0" smtClean="0"/>
              <a:t>forgotten paths</a:t>
            </a:r>
          </a:p>
          <a:p>
            <a:pPr lvl="2"/>
            <a:r>
              <a:rPr lang="en-US" dirty="0" smtClean="0"/>
              <a:t>loop termination</a:t>
            </a:r>
          </a:p>
          <a:p>
            <a:pPr lvl="2"/>
            <a:r>
              <a:rPr lang="en-US" dirty="0" smtClean="0"/>
              <a:t>duplicate processing</a:t>
            </a:r>
          </a:p>
          <a:p>
            <a:pPr lvl="1"/>
            <a:r>
              <a:rPr lang="en-US" dirty="0" smtClean="0"/>
              <a:t>logic</a:t>
            </a:r>
          </a:p>
          <a:p>
            <a:pPr lvl="2"/>
            <a:r>
              <a:rPr lang="en-US" dirty="0" smtClean="0"/>
              <a:t>"impossible" cases</a:t>
            </a:r>
          </a:p>
          <a:p>
            <a:pPr lvl="2"/>
            <a:r>
              <a:rPr lang="en-US" dirty="0" smtClean="0"/>
              <a:t>improper negation</a:t>
            </a:r>
          </a:p>
          <a:p>
            <a:pPr lvl="2"/>
            <a:r>
              <a:rPr lang="en-US" dirty="0" smtClean="0"/>
              <a:t>improper combination of cases</a:t>
            </a:r>
          </a:p>
          <a:p>
            <a:pPr lvl="2"/>
            <a:r>
              <a:rPr lang="en-US" dirty="0" smtClean="0"/>
              <a:t>overlap of exclusive cases</a:t>
            </a:r>
          </a:p>
          <a:p>
            <a:pPr lvl="2"/>
            <a:r>
              <a:rPr lang="en-US" dirty="0" smtClean="0"/>
              <a:t>misunderstood semantics of logic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0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/>
              <a:t>processing</a:t>
            </a:r>
          </a:p>
          <a:p>
            <a:pPr lvl="2"/>
            <a:r>
              <a:rPr lang="en-US" dirty="0"/>
              <a:t>arithmetic bugs,  function evaluation &amp; algorithm selection</a:t>
            </a:r>
          </a:p>
          <a:p>
            <a:pPr lvl="2"/>
            <a:r>
              <a:rPr lang="en-US" dirty="0"/>
              <a:t>ignoring overflow</a:t>
            </a:r>
          </a:p>
          <a:p>
            <a:pPr lvl="2"/>
            <a:r>
              <a:rPr lang="en-US" dirty="0"/>
              <a:t>floating point comparison</a:t>
            </a:r>
          </a:p>
          <a:p>
            <a:pPr lvl="2"/>
            <a:r>
              <a:rPr lang="en-US" dirty="0"/>
              <a:t>data representation </a:t>
            </a:r>
            <a:r>
              <a:rPr lang="en-US" dirty="0" smtClean="0"/>
              <a:t>conversion</a:t>
            </a:r>
          </a:p>
          <a:p>
            <a:pPr lvl="2"/>
            <a:r>
              <a:rPr lang="en-US" dirty="0" smtClean="0"/>
              <a:t>resource leaks</a:t>
            </a:r>
            <a:endParaRPr lang="en-US" dirty="0"/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/>
              <a:t>using uninitialized variables</a:t>
            </a:r>
          </a:p>
          <a:p>
            <a:pPr lvl="2"/>
            <a:r>
              <a:rPr lang="en-US" dirty="0"/>
              <a:t>bug in first value of loop </a:t>
            </a:r>
            <a:r>
              <a:rPr lang="en-US" dirty="0" smtClean="0"/>
              <a:t>control</a:t>
            </a:r>
          </a:p>
          <a:p>
            <a:pPr lvl="2"/>
            <a:r>
              <a:rPr lang="en-US" dirty="0" smtClean="0"/>
              <a:t>using unallocated memory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format, number of items</a:t>
            </a:r>
          </a:p>
          <a:p>
            <a:r>
              <a:rPr lang="en-US" dirty="0" smtClean="0"/>
              <a:t>dynamic data</a:t>
            </a:r>
          </a:p>
          <a:p>
            <a:pPr lvl="1"/>
            <a:r>
              <a:rPr lang="en-US" dirty="0" smtClean="0"/>
              <a:t>garbage in arrays</a:t>
            </a:r>
          </a:p>
          <a:p>
            <a:pPr lvl="1"/>
            <a:r>
              <a:rPr lang="en-US" dirty="0" smtClean="0"/>
              <a:t>dangling pointers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Typos</a:t>
            </a:r>
          </a:p>
          <a:p>
            <a:pPr lvl="1"/>
            <a:r>
              <a:rPr lang="en-US" dirty="0" smtClean="0"/>
              <a:t>l versus I, 0 versus O?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/>
              <a:t> </a:t>
            </a:r>
            <a:r>
              <a:rPr lang="en-US" dirty="0"/>
              <a:t>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cs typeface="Courier New" panose="02070309020205020404" pitchFamily="49" charset="0"/>
              </a:rPr>
              <a:t> 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Misinterpretation of statement semantics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Mistakes in documentation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cs typeface="Courier New" panose="02070309020205020404" pitchFamily="49" charset="0"/>
              </a:rPr>
              <a:t> more bugs!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9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in parallel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hard to find: execution is non-deterministic!</a:t>
            </a:r>
          </a:p>
          <a:p>
            <a:r>
              <a:rPr lang="en-US" dirty="0" smtClean="0"/>
              <a:t>Specific types of bugs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9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versus real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Result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1.000000005</a:t>
            </a:r>
          </a:p>
          <a:p>
            <a:r>
              <a:rPr lang="en-US" dirty="0" smtClean="0"/>
              <a:t>Actual result = 1.0</a:t>
            </a:r>
          </a:p>
          <a:p>
            <a:r>
              <a:rPr lang="en-US" dirty="0"/>
              <a:t>Adding floating point numbers is</a:t>
            </a:r>
          </a:p>
          <a:p>
            <a:pPr lvl="1"/>
            <a:r>
              <a:rPr lang="en-US" dirty="0"/>
              <a:t>not associative</a:t>
            </a:r>
          </a:p>
          <a:p>
            <a:pPr lvl="1"/>
            <a:r>
              <a:rPr lang="en-US" dirty="0"/>
              <a:t>not commutative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899592" y="1844824"/>
            <a:ext cx="5121915" cy="1323439"/>
            <a:chOff x="179512" y="1413351"/>
            <a:chExt cx="5121915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5121915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1.0;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1000000000;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+= (1.0e-17*rand())/RAND_MAX;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2749" y="2429013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addition.c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26601" y="3412887"/>
            <a:ext cx="72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50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Oops?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1772816"/>
            <a:ext cx="57390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./equality.exe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1.0*(0.5 - 0.4 - 0.1) != 0.0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5576" y="3429000"/>
            <a:ext cx="5739072" cy="1815882"/>
            <a:chOff x="179512" y="1413351"/>
            <a:chExt cx="5739072" cy="181588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739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= 1.0*(0.5 - 0.4 - 0.1);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result == 0.0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== 0.0\n");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else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!= 0.0\n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59906" y="2921456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equality.c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39752" y="2968387"/>
            <a:ext cx="2560140" cy="748645"/>
            <a:chOff x="2339752" y="2968387"/>
            <a:chExt cx="2560140" cy="748645"/>
          </a:xfrm>
        </p:grpSpPr>
        <p:sp>
          <p:nvSpPr>
            <p:cNvPr id="9" name="TextBox 8"/>
            <p:cNvSpPr txBox="1"/>
            <p:nvPr/>
          </p:nvSpPr>
          <p:spPr>
            <a:xfrm>
              <a:off x="3347864" y="2968387"/>
              <a:ext cx="15520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-2.775558e-17</a:t>
              </a:r>
            </a:p>
          </p:txBody>
        </p:sp>
        <p:cxnSp>
          <p:nvCxnSpPr>
            <p:cNvPr id="11" name="Straight Arrow Connector 10"/>
            <p:cNvCxnSpPr>
              <a:endCxn id="9" idx="1"/>
            </p:cNvCxnSpPr>
            <p:nvPr/>
          </p:nvCxnSpPr>
          <p:spPr>
            <a:xfrm flipV="1">
              <a:off x="2339752" y="3153053"/>
              <a:ext cx="1008112" cy="5639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84562" y="5664498"/>
            <a:ext cx="79748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not 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en-US" sz="2400" dirty="0" smtClean="0"/>
              <a:t>) for floating point comparisons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39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3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8613"/>
            <a:ext cx="5904656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dna_generator.py --A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32972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--C 29484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33493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--T 30149 |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overflow.exe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-32564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C: 29484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G: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-32043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T: 30149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5576" y="4540468"/>
            <a:ext cx="5904656" cy="2062103"/>
            <a:chOff x="179512" y="1413351"/>
            <a:chExt cx="5904656" cy="2062103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904656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::int16_t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{0};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cin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&gt;&gt; 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switch (c)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'A':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10688" y="3167677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overflow.cpp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09220" y="4869160"/>
            <a:ext cx="2664296" cy="514176"/>
            <a:chOff x="5796136" y="4221088"/>
            <a:chExt cx="2664296" cy="514176"/>
          </a:xfrm>
        </p:grpSpPr>
        <p:sp>
          <p:nvSpPr>
            <p:cNvPr id="11" name="Rectangle 10"/>
            <p:cNvSpPr/>
            <p:nvPr/>
          </p:nvSpPr>
          <p:spPr>
            <a:xfrm>
              <a:off x="5796136" y="4221088"/>
              <a:ext cx="2664296" cy="5141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7312" y="4244644"/>
              <a:ext cx="19403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32767 + 1 = …</a:t>
              </a:r>
              <a:endParaRPr lang="en-US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15286" y="4900087"/>
            <a:ext cx="10567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-32768</a:t>
            </a:r>
          </a:p>
        </p:txBody>
      </p:sp>
    </p:spTree>
    <p:extLst>
      <p:ext uri="{BB962C8B-B14F-4D97-AF65-F5344CB8AC3E}">
        <p14:creationId xmlns:p14="http://schemas.microsoft.com/office/powerpoint/2010/main" val="76423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r>
              <a:rPr lang="en-US" dirty="0">
                <a:hlinkClick r:id="rId2"/>
              </a:rPr>
              <a:t>https://www.gnu.org/software/gdb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approach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1413351"/>
            <a:ext cx="4392488" cy="4032878"/>
            <a:chOff x="179512" y="1413351"/>
            <a:chExt cx="4392488" cy="403287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381328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3717" y="513845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endParaRPr lang="en-US" dirty="0" smtClean="0"/>
          </a:p>
          <a:p>
            <a:r>
              <a:rPr lang="en-US" dirty="0" smtClean="0"/>
              <a:t>Note: Intel MPI can catch some of these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size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Intel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./message_size.exe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types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type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receive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 smtClean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 smtClean="0"/>
              <a:t>: 8 byte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caught: PMPI has no clue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aliasing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 smtClean="0"/>
              <a:t>MUST 1.5 crashes: no error report</a:t>
            </a:r>
          </a:p>
          <a:p>
            <a:r>
              <a:rPr lang="en-US" dirty="0" smtClean="0"/>
              <a:t>Intel MPI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154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</a:t>
            </a:r>
          </a:p>
          <a:p>
            <a:pPr lvl="1"/>
            <a:r>
              <a:rPr lang="en-US" dirty="0" smtClean="0"/>
              <a:t>race conditions (</a:t>
            </a:r>
            <a:r>
              <a:rPr lang="en-US" dirty="0" err="1" smtClean="0"/>
              <a:t>drd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http://valgrind.org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156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detect</a:t>
            </a:r>
          </a:p>
          <a:p>
            <a:pPr lvl="1"/>
            <a:r>
              <a:rPr lang="en-US" dirty="0" smtClean="0"/>
              <a:t>thread issues: deadlocks, race conditions</a:t>
            </a:r>
          </a:p>
          <a:p>
            <a:pPr lvl="1"/>
            <a:r>
              <a:rPr lang="en-US" dirty="0" smtClean="0"/>
              <a:t>memory issues: leaks</a:t>
            </a:r>
          </a:p>
          <a:p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command line</a:t>
            </a:r>
          </a:p>
          <a:p>
            <a:r>
              <a:rPr lang="en-US" dirty="0" smtClean="0"/>
              <a:t>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5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 smtClean="0"/>
              <a:t>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3.14059997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$./pi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too bad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 symptom of race condition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really </a:t>
              </a:r>
              <a:r>
                <a:rPr lang="en-US" dirty="0" smtClean="0">
                  <a:sym typeface="Symbol" panose="05050102010706020507" pitchFamily="18" charset="2"/>
                </a:rPr>
                <a:t></a:t>
              </a:r>
              <a:r>
                <a:rPr lang="en-US" dirty="0" smtClean="0"/>
                <a:t>, not even deterministic!</a:t>
              </a:r>
              <a:endParaRPr lang="en-US" dirty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Inspector is project-based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169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2132856"/>
            <a:ext cx="7766206" cy="4223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95800" y="3068960"/>
            <a:ext cx="3642673" cy="1564123"/>
            <a:chOff x="3605452" y="3068960"/>
            <a:chExt cx="3642673" cy="1564123"/>
          </a:xfrm>
        </p:grpSpPr>
        <p:sp>
          <p:nvSpPr>
            <p:cNvPr id="6" name="Rounded Rectangle 5"/>
            <p:cNvSpPr/>
            <p:nvPr/>
          </p:nvSpPr>
          <p:spPr>
            <a:xfrm>
              <a:off x="3605452" y="4417059"/>
              <a:ext cx="93610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0510" y="3068960"/>
              <a:ext cx="252761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create new project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6" idx="0"/>
            </p:cNvCxnSpPr>
            <p:nvPr/>
          </p:nvCxnSpPr>
          <p:spPr>
            <a:xfrm flipH="1">
              <a:off x="4073504" y="3530625"/>
              <a:ext cx="1910814" cy="88643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" y="4811522"/>
            <a:ext cx="4320133" cy="1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4590"/>
            <a:ext cx="6973019" cy="54996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69550" y="2060848"/>
            <a:ext cx="532859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672146" cy="53285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004048" y="4021690"/>
            <a:ext cx="3123236" cy="648072"/>
            <a:chOff x="5004048" y="4005064"/>
            <a:chExt cx="3123236" cy="648072"/>
          </a:xfrm>
        </p:grpSpPr>
        <p:sp>
          <p:nvSpPr>
            <p:cNvPr id="5" name="Right Brace 4"/>
            <p:cNvSpPr/>
            <p:nvPr/>
          </p:nvSpPr>
          <p:spPr>
            <a:xfrm>
              <a:off x="5004048" y="4077072"/>
              <a:ext cx="72008" cy="576064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76056" y="4005064"/>
              <a:ext cx="3051228" cy="400110"/>
              <a:chOff x="4285708" y="4005064"/>
              <a:chExt cx="3051228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89764" y="4005064"/>
                <a:ext cx="254717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increased from default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5" idx="1"/>
              </p:cNvCxnSpPr>
              <p:nvPr/>
            </p:nvCxnSpPr>
            <p:spPr>
              <a:xfrm flipH="1">
                <a:off x="4285708" y="4205119"/>
                <a:ext cx="504056" cy="15998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2051720" y="1844824"/>
            <a:ext cx="5040560" cy="1080120"/>
            <a:chOff x="2051720" y="1844824"/>
            <a:chExt cx="5040560" cy="1080120"/>
          </a:xfrm>
        </p:grpSpPr>
        <p:sp>
          <p:nvSpPr>
            <p:cNvPr id="14" name="Rounded Rectangle 13"/>
            <p:cNvSpPr/>
            <p:nvPr/>
          </p:nvSpPr>
          <p:spPr>
            <a:xfrm>
              <a:off x="2051720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80112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729" y="2539644"/>
            <a:ext cx="1806914" cy="1054962"/>
            <a:chOff x="4811805" y="1518849"/>
            <a:chExt cx="1806914" cy="1054962"/>
          </a:xfrm>
        </p:grpSpPr>
        <p:sp>
          <p:nvSpPr>
            <p:cNvPr id="18" name="Rounded Rectangle 17"/>
            <p:cNvSpPr/>
            <p:nvPr/>
          </p:nvSpPr>
          <p:spPr>
            <a:xfrm>
              <a:off x="4984673" y="1518849"/>
              <a:ext cx="163404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1805" y="2173701"/>
              <a:ext cx="152240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analysis type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  <a:endCxn id="18" idx="2"/>
            </p:cNvCxnSpPr>
            <p:nvPr/>
          </p:nvCxnSpPr>
          <p:spPr>
            <a:xfrm flipV="1">
              <a:off x="5573007" y="1878889"/>
              <a:ext cx="228689" cy="29481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84784"/>
            <a:ext cx="8532440" cy="44087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504" y="5301208"/>
            <a:ext cx="2092952" cy="1180389"/>
            <a:chOff x="4485337" y="1518669"/>
            <a:chExt cx="2092952" cy="1180389"/>
          </a:xfrm>
        </p:grpSpPr>
        <p:sp>
          <p:nvSpPr>
            <p:cNvPr id="6" name="Rounded Rectangle 5"/>
            <p:cNvSpPr/>
            <p:nvPr/>
          </p:nvSpPr>
          <p:spPr>
            <a:xfrm>
              <a:off x="5853489" y="1518669"/>
              <a:ext cx="724800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5337" y="2298948"/>
              <a:ext cx="170957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write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  <a:endCxn id="6" idx="2"/>
            </p:cNvCxnSpPr>
            <p:nvPr/>
          </p:nvCxnSpPr>
          <p:spPr>
            <a:xfrm flipV="1">
              <a:off x="5340123" y="1734873"/>
              <a:ext cx="875766" cy="56407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46060" y="4296898"/>
            <a:ext cx="2236145" cy="2184699"/>
            <a:chOff x="-490244" y="4296898"/>
            <a:chExt cx="2236145" cy="2184699"/>
          </a:xfrm>
        </p:grpSpPr>
        <p:sp>
          <p:nvSpPr>
            <p:cNvPr id="25" name="TextBox 24"/>
            <p:cNvSpPr txBox="1"/>
            <p:nvPr/>
          </p:nvSpPr>
          <p:spPr>
            <a:xfrm>
              <a:off x="107504" y="6081487"/>
              <a:ext cx="163839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read</a:t>
              </a:r>
              <a:endParaRPr lang="en-US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490244" y="4296898"/>
              <a:ext cx="597748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5" idx="0"/>
              <a:endCxn id="22" idx="2"/>
            </p:cNvCxnSpPr>
            <p:nvPr/>
          </p:nvCxnSpPr>
          <p:spPr>
            <a:xfrm flipH="1" flipV="1">
              <a:off x="-191370" y="4513102"/>
              <a:ext cx="1118073" cy="156838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173</a:t>
            </a:fld>
            <a:endParaRPr lang="nl-BE"/>
          </a:p>
        </p:txBody>
      </p:sp>
      <p:grpSp>
        <p:nvGrpSpPr>
          <p:cNvPr id="40" name="Group 39"/>
          <p:cNvGrpSpPr/>
          <p:nvPr/>
        </p:nvGrpSpPr>
        <p:grpSpPr>
          <a:xfrm>
            <a:off x="1394469" y="2231286"/>
            <a:ext cx="1535534" cy="450706"/>
            <a:chOff x="1394469" y="2231286"/>
            <a:chExt cx="1535534" cy="450706"/>
          </a:xfrm>
        </p:grpSpPr>
        <p:sp>
          <p:nvSpPr>
            <p:cNvPr id="8" name="TextBox 7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13" name="Straight Arrow Connector 12"/>
              <p:cNvCxnSpPr>
                <a:stCxn id="7" idx="3"/>
                <a:endCxn id="8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394469" y="2774282"/>
            <a:ext cx="3454474" cy="474019"/>
            <a:chOff x="1394469" y="2774282"/>
            <a:chExt cx="3454474" cy="474019"/>
          </a:xfrm>
        </p:grpSpPr>
        <p:sp>
          <p:nvSpPr>
            <p:cNvPr id="10" name="TextBox 9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94469" y="2774282"/>
              <a:ext cx="3152788" cy="289353"/>
              <a:chOff x="1394469" y="2774282"/>
              <a:chExt cx="3152788" cy="289353"/>
            </a:xfrm>
          </p:grpSpPr>
          <p:cxnSp>
            <p:nvCxnSpPr>
              <p:cNvPr id="14" name="Straight Arrow Connector 13"/>
              <p:cNvCxnSpPr>
                <a:stCxn id="9" idx="3"/>
                <a:endCxn id="10" idx="1"/>
              </p:cNvCxnSpPr>
              <p:nvPr/>
            </p:nvCxnSpPr>
            <p:spPr>
              <a:xfrm>
                <a:off x="1394469" y="2901147"/>
                <a:ext cx="3152788" cy="162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2783" y="2297497"/>
            <a:ext cx="2371002" cy="788316"/>
            <a:chOff x="1092783" y="2297497"/>
            <a:chExt cx="2371002" cy="788316"/>
          </a:xfrm>
        </p:grpSpPr>
        <p:sp>
          <p:nvSpPr>
            <p:cNvPr id="9" name="TextBox 8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20" name="Straight Arrow Connector 1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979712" y="2591326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92783" y="2879435"/>
            <a:ext cx="4309257" cy="717995"/>
            <a:chOff x="1092783" y="2879435"/>
            <a:chExt cx="4309257" cy="717995"/>
          </a:xfrm>
        </p:grpSpPr>
        <p:sp>
          <p:nvSpPr>
            <p:cNvPr id="11" name="TextBox 10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17" name="Straight Arrow Connector 16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4006" y="1641362"/>
            <a:ext cx="5165551" cy="2075670"/>
            <a:chOff x="404006" y="1641362"/>
            <a:chExt cx="5165551" cy="207567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72816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664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2783" y="2204864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4006" y="2094309"/>
              <a:ext cx="369332" cy="1569320"/>
              <a:chOff x="404006" y="2094309"/>
              <a:chExt cx="369332" cy="15693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55576" y="2094309"/>
                <a:ext cx="0" cy="15693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281536" y="269666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779912" y="1700808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13051" y="1641362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394469" y="4550080"/>
            <a:ext cx="1535534" cy="450706"/>
            <a:chOff x="1394469" y="2231286"/>
            <a:chExt cx="1535534" cy="450706"/>
          </a:xfrm>
        </p:grpSpPr>
        <p:grpSp>
          <p:nvGrpSpPr>
            <p:cNvPr id="54" name="Group 53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55" name="Straight Arrow Connector 54"/>
              <p:cNvCxnSpPr>
                <a:stCxn id="48" idx="3"/>
                <a:endCxn id="53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4469" y="4708324"/>
            <a:ext cx="3454474" cy="858771"/>
            <a:chOff x="1394469" y="2389530"/>
            <a:chExt cx="3454474" cy="858771"/>
          </a:xfrm>
        </p:grpSpPr>
        <p:sp>
          <p:nvSpPr>
            <p:cNvPr id="58" name="TextBox 57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394469" y="2389530"/>
              <a:ext cx="3152788" cy="674105"/>
              <a:chOff x="1394469" y="2389530"/>
              <a:chExt cx="3152788" cy="674105"/>
            </a:xfrm>
          </p:grpSpPr>
          <p:cxnSp>
            <p:nvCxnSpPr>
              <p:cNvPr id="60" name="Straight Arrow Connector 59"/>
              <p:cNvCxnSpPr>
                <a:stCxn id="48" idx="3"/>
                <a:endCxn id="58" idx="1"/>
              </p:cNvCxnSpPr>
              <p:nvPr/>
            </p:nvCxnSpPr>
            <p:spPr>
              <a:xfrm>
                <a:off x="1394469" y="2389530"/>
                <a:ext cx="3152788" cy="6741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092783" y="4616291"/>
            <a:ext cx="2371002" cy="788316"/>
            <a:chOff x="1092783" y="2297497"/>
            <a:chExt cx="2371002" cy="788316"/>
          </a:xfrm>
        </p:grpSpPr>
        <p:sp>
          <p:nvSpPr>
            <p:cNvPr id="63" name="TextBox 62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66" name="Straight Arrow Connector 65"/>
              <p:cNvCxnSpPr>
                <a:stCxn id="53" idx="1"/>
                <a:endCxn id="63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871643" y="2632891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92783" y="5198229"/>
            <a:ext cx="4309257" cy="717995"/>
            <a:chOff x="1092783" y="2879435"/>
            <a:chExt cx="4309257" cy="717995"/>
          </a:xfrm>
        </p:grpSpPr>
        <p:sp>
          <p:nvSpPr>
            <p:cNvPr id="69" name="TextBox 68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72" name="Straight Arrow Connector 71"/>
              <p:cNvCxnSpPr>
                <a:stCxn id="58" idx="1"/>
                <a:endCxn id="69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4006" y="3960156"/>
            <a:ext cx="5165551" cy="2075670"/>
            <a:chOff x="404006" y="3960156"/>
            <a:chExt cx="5165551" cy="2075670"/>
          </a:xfrm>
        </p:grpSpPr>
        <p:sp>
          <p:nvSpPr>
            <p:cNvPr id="48" name="TextBox 47"/>
            <p:cNvSpPr txBox="1"/>
            <p:nvPr/>
          </p:nvSpPr>
          <p:spPr>
            <a:xfrm>
              <a:off x="1092783" y="452365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006" y="3960156"/>
              <a:ext cx="5165551" cy="2075670"/>
              <a:chOff x="404006" y="3960156"/>
              <a:chExt cx="5165551" cy="207567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5576" y="4091610"/>
                <a:ext cx="97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70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2664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1</a:t>
                </a:r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04006" y="4413103"/>
                <a:ext cx="369332" cy="1569320"/>
                <a:chOff x="404006" y="2094309"/>
                <a:chExt cx="369332" cy="156932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755576" y="2094309"/>
                  <a:ext cx="0" cy="15693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 rot="16200000">
                  <a:off x="281536" y="269666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3779912" y="4019602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813051" y="3960156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5508104" y="1988840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5581092" y="423185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228184" y="2924944"/>
            <a:ext cx="277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correctness depends</a:t>
            </a:r>
          </a:p>
          <a:p>
            <a:pPr algn="ctr"/>
            <a:r>
              <a:rPr lang="en-US" sz="2400" dirty="0"/>
              <a:t>on execution order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91150" y="3722766"/>
            <a:ext cx="1966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=</a:t>
            </a:r>
          </a:p>
          <a:p>
            <a:pPr algn="ctr"/>
            <a:r>
              <a:rPr lang="en-US" sz="2400" dirty="0" smtClean="0"/>
              <a:t>race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mystery of the vanishing bug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8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thy stuff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Crucial to understand</a:t>
            </a:r>
          </a:p>
          <a:p>
            <a:pPr lvl="1"/>
            <a:r>
              <a:rPr lang="en-US" dirty="0" smtClean="0"/>
              <a:t>hardware architecture</a:t>
            </a:r>
          </a:p>
          <a:p>
            <a:pPr lvl="1"/>
            <a:r>
              <a:rPr lang="en-US" dirty="0" smtClean="0"/>
              <a:t>compiler behavior</a:t>
            </a:r>
          </a:p>
          <a:p>
            <a:pPr lvl="1"/>
            <a:r>
              <a:rPr lang="en-US" dirty="0" smtClean="0"/>
              <a:t>programming language semantics</a:t>
            </a:r>
          </a:p>
          <a:p>
            <a:r>
              <a:rPr lang="en-US" dirty="0" smtClean="0"/>
              <a:t>Subtle interplay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"weird"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5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187624" y="1624836"/>
            <a:ext cx="6603090" cy="4770537"/>
            <a:chOff x="755576" y="1655004"/>
            <a:chExt cx="6603090" cy="4770537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603090" cy="477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N 8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15;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42;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b, a[N];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shift = &amp;b - &amp;(a[0]);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a[shift]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("setting a[%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%d\n", shift,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("a[%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%d\n", shift, a[shift]);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70383" y="6117764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array_bounds.c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 rot="20152617">
            <a:off x="5200632" y="2754700"/>
            <a:ext cx="352038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Written to be buggy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27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177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763688" y="2405999"/>
            <a:ext cx="4917326" cy="419976"/>
            <a:chOff x="4182969" y="3455188"/>
            <a:chExt cx="4917326" cy="419976"/>
          </a:xfrm>
        </p:grpSpPr>
        <p:sp>
          <p:nvSpPr>
            <p:cNvPr id="7" name="Rectangle 6"/>
            <p:cNvSpPr/>
            <p:nvPr/>
          </p:nvSpPr>
          <p:spPr>
            <a:xfrm>
              <a:off x="4182969" y="3497122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053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a[0]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1925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a[1]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4636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a[7]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45469" y="35054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86323" y="348673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831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9233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31041" y="3496023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96914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7833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89877" y="349712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82969" y="3496023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03751" y="3866454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592133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6985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00902" y="350583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a[6]</a:t>
              </a:r>
              <a:endParaRPr lang="en-US" baseline="-25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97016" y="24059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26368" y="206711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a[8]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52108" y="342583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13374" y="342583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3374" y="399284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*(a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3374" y="455985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13374" y="512686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9435" y="4110129"/>
            <a:ext cx="27467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assignment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</a:p>
          <a:p>
            <a:r>
              <a:rPr lang="en-US" sz="2400" dirty="0" smtClean="0"/>
              <a:t>modifies value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or not to be…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see it…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now you don't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178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232018" y="2141169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42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2018" y="4486931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6444208" y="2217446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6520849" y="4653136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Aggressive optimization (Intel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array stored in RAM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stored only in CPU register for immediate reuse</a:t>
            </a:r>
          </a:p>
          <a:p>
            <a:pPr lvl="1"/>
            <a:r>
              <a:rPr lang="en-US" dirty="0" smtClean="0"/>
              <a:t>update of memory location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no effect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Looking at assembly code may help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83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in general: minimum scope for variables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Alternative: </a:t>
            </a:r>
            <a:r>
              <a:rPr lang="en-US" dirty="0" err="1" smtClean="0"/>
              <a:t>AsciiDoc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http://www.methods.co.nz/asciidoc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5949280"/>
            <a:ext cx="66247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Online documentation always in sync with releases!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br>
              <a:rPr lang="en-US" dirty="0" smtClean="0"/>
            </a:br>
            <a:r>
              <a:rPr lang="en-US" dirty="0" smtClean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11109</TotalTime>
  <Words>10921</Words>
  <Application>Microsoft Office PowerPoint</Application>
  <PresentationFormat>On-screen Show (4:3)</PresentationFormat>
  <Paragraphs>2535</Paragraphs>
  <Slides>186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186</vt:i4>
      </vt:variant>
    </vt:vector>
  </HeadingPairs>
  <TitlesOfParts>
    <vt:vector size="195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Taxonomy of bugs</vt:lpstr>
      <vt:lpstr>Requirements</vt:lpstr>
      <vt:lpstr>Structural bugs I</vt:lpstr>
      <vt:lpstr>Structural bugs II</vt:lpstr>
      <vt:lpstr>Data</vt:lpstr>
      <vt:lpstr>Coding &amp; implementation</vt:lpstr>
      <vt:lpstr>Bugs in parallel code</vt:lpstr>
      <vt:lpstr>Floating point versus real numbers</vt:lpstr>
      <vt:lpstr>Floating point equality</vt:lpstr>
      <vt:lpstr>Integer overflow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Intel Inspector</vt:lpstr>
      <vt:lpstr>Intel Inspector: what is it?</vt:lpstr>
      <vt:lpstr>Computing  using OpenMP</vt:lpstr>
      <vt:lpstr>Startup</vt:lpstr>
      <vt:lpstr>Configure target</vt:lpstr>
      <vt:lpstr>Configure analysis</vt:lpstr>
      <vt:lpstr>Analysis summary</vt:lpstr>
      <vt:lpstr>Race condition</vt:lpstr>
      <vt:lpstr>The mystery of the vanishing bug</vt:lpstr>
      <vt:lpstr>Know thy stuff</vt:lpstr>
      <vt:lpstr>The code</vt:lpstr>
      <vt:lpstr>The bug</vt:lpstr>
      <vt:lpstr>To be or not to be…</vt:lpstr>
      <vt:lpstr>Explanation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284</cp:revision>
  <dcterms:created xsi:type="dcterms:W3CDTF">2013-01-10T10:35:33Z</dcterms:created>
  <dcterms:modified xsi:type="dcterms:W3CDTF">2017-09-21T10:29:49Z</dcterms:modified>
</cp:coreProperties>
</file>