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2" r:id="rId5"/>
    <p:sldId id="257" r:id="rId6"/>
    <p:sldId id="258" r:id="rId7"/>
    <p:sldId id="266" r:id="rId8"/>
    <p:sldId id="267" r:id="rId9"/>
    <p:sldId id="270" r:id="rId10"/>
    <p:sldId id="260" r:id="rId11"/>
    <p:sldId id="271" r:id="rId12"/>
    <p:sldId id="259" r:id="rId13"/>
    <p:sldId id="263" r:id="rId14"/>
    <p:sldId id="264" r:id="rId15"/>
    <p:sldId id="269" r:id="rId16"/>
    <p:sldId id="265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60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09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5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1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4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2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1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97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7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95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62B6-616C-4E28-8107-95FF99C88112}" type="datetimeFigureOut">
              <a:rPr lang="nl-BE" smtClean="0"/>
              <a:t>14/01/2015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6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exercises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files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Reimplement the example that illustrates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glob</a:t>
            </a:r>
            <a:r>
              <a:rPr lang="en-US" dirty="0" smtClean="0"/>
              <a:t> function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</a:t>
            </a:r>
            <a:r>
              <a:rPr lang="en-US" dirty="0" smtClean="0"/>
              <a:t> module (first read the documentation)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4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crambling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any text as input, and scrambles it, i.e., swaps characters in words. Note that punctuation and whitespace should remain unchanged. The number of swaps per word is a parameter.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5913" y="59405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laxmpees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 instance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lexpcograihic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and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ibochemistry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913" y="5076473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efw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exapmles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biochemitsry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913" y="41403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examples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and also  biochemistry.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797152"/>
            <a:ext cx="37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neighboring characters swapped: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651956"/>
            <a:ext cx="29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characters swapped: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0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a file that represents a square lattice of binary values (0/1) encoded as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size of each of the domains and that outputs the number of domains with that size: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&lt;size&gt;,&lt;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nr_domains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77963" y="2636912"/>
            <a:ext cx="883489" cy="1477328"/>
            <a:chOff x="2977963" y="2636912"/>
            <a:chExt cx="883489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2977963" y="2636912"/>
              <a:ext cx="8739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00110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059832" y="2636912"/>
              <a:ext cx="792089" cy="1477328"/>
              <a:chOff x="3059832" y="3140968"/>
              <a:chExt cx="792089" cy="147732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059832" y="3140968"/>
                <a:ext cx="792088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635896" y="3429000"/>
                <a:ext cx="2160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27429" y="3429000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27429" y="4005064"/>
                <a:ext cx="224491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51920" y="4005064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610495" y="4606529"/>
                <a:ext cx="24142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10495" y="4293096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355672" y="4293096"/>
                <a:ext cx="254823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355672" y="4293096"/>
                <a:ext cx="1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59832" y="4618296"/>
                <a:ext cx="30496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059832" y="4293096"/>
                <a:ext cx="0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59832" y="4293096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203519" y="3429000"/>
                <a:ext cx="0" cy="8640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59832" y="3429000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059832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3059831" y="2958812"/>
              <a:ext cx="126753" cy="7920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35896" y="2941878"/>
              <a:ext cx="225556" cy="5591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64798" y="3805974"/>
              <a:ext cx="225556" cy="3082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283968" y="2780928"/>
            <a:ext cx="1519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domains: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of size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6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write a regular expression to match any palindrome?</a:t>
            </a:r>
          </a:p>
          <a:p>
            <a:pPr lvl="1"/>
            <a:r>
              <a:rPr lang="en-US" dirty="0" smtClean="0"/>
              <a:t>Give the expression, or argue why </a:t>
            </a:r>
            <a:r>
              <a:rPr lang="en-US" dirty="0" smtClean="0"/>
              <a:t>not!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list of start and end times for events: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duration of each event (hint: look at the documentation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 package in the standard library)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1519" y="2204864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870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tree structure is encoded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 program that checks whether the tree is syntactically correct</a:t>
            </a:r>
          </a:p>
          <a:p>
            <a:r>
              <a:rPr lang="en-US" dirty="0" smtClean="0"/>
              <a:t>Extend the program to emit useful error messages with position information, use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92896"/>
            <a:ext cx="8824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((leaf 1) (((leaf 2) ((leaf 3) (leaf 4) (leaf 5)) (leaf 6)) (leaf 7)))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00192" y="3900906"/>
            <a:ext cx="504056" cy="504056"/>
            <a:chOff x="1763688" y="4725144"/>
            <a:chExt cx="504056" cy="504056"/>
          </a:xfrm>
        </p:grpSpPr>
        <p:sp>
          <p:nvSpPr>
            <p:cNvPr id="5" name="Oval 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20379" y="5445224"/>
            <a:ext cx="504056" cy="504056"/>
            <a:chOff x="1763688" y="4725144"/>
            <a:chExt cx="504056" cy="504056"/>
          </a:xfrm>
        </p:grpSpPr>
        <p:sp>
          <p:nvSpPr>
            <p:cNvPr id="12" name="Oval 11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5416" y="6165304"/>
            <a:ext cx="504056" cy="504056"/>
            <a:chOff x="1763688" y="4725144"/>
            <a:chExt cx="504056" cy="504056"/>
          </a:xfrm>
        </p:grpSpPr>
        <p:sp>
          <p:nvSpPr>
            <p:cNvPr id="15" name="Oval 1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7641" y="6165304"/>
            <a:ext cx="504056" cy="504056"/>
            <a:chOff x="1763688" y="4725144"/>
            <a:chExt cx="504056" cy="504056"/>
          </a:xfrm>
        </p:grpSpPr>
        <p:sp>
          <p:nvSpPr>
            <p:cNvPr id="18" name="Oval 17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69865" y="6165304"/>
            <a:ext cx="504056" cy="504056"/>
            <a:chOff x="1763688" y="4725144"/>
            <a:chExt cx="504056" cy="504056"/>
          </a:xfrm>
        </p:grpSpPr>
        <p:sp>
          <p:nvSpPr>
            <p:cNvPr id="21" name="Oval 20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14180" y="5445224"/>
            <a:ext cx="504056" cy="504056"/>
            <a:chOff x="1763688" y="4725144"/>
            <a:chExt cx="504056" cy="504056"/>
          </a:xfrm>
        </p:grpSpPr>
        <p:sp>
          <p:nvSpPr>
            <p:cNvPr id="24" name="Oval 23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60432" y="4653136"/>
            <a:ext cx="504056" cy="504056"/>
            <a:chOff x="1763688" y="4725144"/>
            <a:chExt cx="504056" cy="504056"/>
          </a:xfrm>
        </p:grpSpPr>
        <p:sp>
          <p:nvSpPr>
            <p:cNvPr id="27" name="Oval 26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7047641" y="544522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5"/>
            <a:endCxn id="21" idx="1"/>
          </p:cNvCxnSpPr>
          <p:nvPr/>
        </p:nvCxnSpPr>
        <p:spPr>
          <a:xfrm>
            <a:off x="7477880" y="5875463"/>
            <a:ext cx="365802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8" idx="0"/>
          </p:cNvCxnSpPr>
          <p:nvPr/>
        </p:nvCxnSpPr>
        <p:spPr>
          <a:xfrm>
            <a:off x="7299669" y="594928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15" idx="7"/>
          </p:cNvCxnSpPr>
          <p:nvPr/>
        </p:nvCxnSpPr>
        <p:spPr>
          <a:xfrm flipH="1">
            <a:off x="6755655" y="5875463"/>
            <a:ext cx="365803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42803" y="465313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3"/>
            <a:endCxn id="12" idx="7"/>
          </p:cNvCxnSpPr>
          <p:nvPr/>
        </p:nvCxnSpPr>
        <p:spPr>
          <a:xfrm flipH="1">
            <a:off x="6150618" y="5083375"/>
            <a:ext cx="966002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4"/>
            <a:endCxn id="30" idx="0"/>
          </p:cNvCxnSpPr>
          <p:nvPr/>
        </p:nvCxnSpPr>
        <p:spPr>
          <a:xfrm>
            <a:off x="7294831" y="5157192"/>
            <a:ext cx="4838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74339" y="393305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0" idx="5"/>
            <a:endCxn id="24" idx="1"/>
          </p:cNvCxnSpPr>
          <p:nvPr/>
        </p:nvCxnSpPr>
        <p:spPr>
          <a:xfrm>
            <a:off x="7473042" y="5083375"/>
            <a:ext cx="101495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5"/>
            <a:endCxn id="27" idx="1"/>
          </p:cNvCxnSpPr>
          <p:nvPr/>
        </p:nvCxnSpPr>
        <p:spPr>
          <a:xfrm>
            <a:off x="8104578" y="4363295"/>
            <a:ext cx="429671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3"/>
            <a:endCxn id="40" idx="7"/>
          </p:cNvCxnSpPr>
          <p:nvPr/>
        </p:nvCxnSpPr>
        <p:spPr>
          <a:xfrm flipH="1">
            <a:off x="7473042" y="4363295"/>
            <a:ext cx="275114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20272" y="3140968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5"/>
            <a:endCxn id="48" idx="1"/>
          </p:cNvCxnSpPr>
          <p:nvPr/>
        </p:nvCxnSpPr>
        <p:spPr>
          <a:xfrm>
            <a:off x="7450511" y="3571207"/>
            <a:ext cx="29764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3"/>
            <a:endCxn id="5" idx="7"/>
          </p:cNvCxnSpPr>
          <p:nvPr/>
        </p:nvCxnSpPr>
        <p:spPr>
          <a:xfrm flipH="1">
            <a:off x="6730431" y="3571207"/>
            <a:ext cx="363658" cy="403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produces the sequence of Fibonacci numbers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 smtClean="0"/>
              <a:t>, definition</a:t>
            </a:r>
          </a:p>
          <a:p>
            <a:pPr lvl="1"/>
            <a:r>
              <a:rPr lang="en-US" dirty="0" smtClean="0"/>
              <a:t>fib(1) = 1</a:t>
            </a:r>
          </a:p>
          <a:p>
            <a:pPr lvl="1"/>
            <a:r>
              <a:rPr lang="en-US" dirty="0" smtClean="0"/>
              <a:t>fib(2) = 1</a:t>
            </a:r>
          </a:p>
          <a:p>
            <a:pPr lvl="1"/>
            <a:r>
              <a:rPr lang="en-US" dirty="0" smtClean="0"/>
              <a:t>fib(</a:t>
            </a:r>
            <a:r>
              <a:rPr lang="en-US" i="1" dirty="0" smtClean="0"/>
              <a:t>n</a:t>
            </a:r>
            <a:r>
              <a:rPr lang="en-US" dirty="0" smtClean="0"/>
              <a:t>) = fib(</a:t>
            </a:r>
            <a:r>
              <a:rPr lang="en-US" i="1" dirty="0" smtClean="0"/>
              <a:t>n</a:t>
            </a:r>
            <a:r>
              <a:rPr lang="en-US" dirty="0" smtClean="0"/>
              <a:t> - 1) + fib(</a:t>
            </a:r>
            <a:r>
              <a:rPr lang="en-US" i="1" dirty="0" smtClean="0"/>
              <a:t>n</a:t>
            </a:r>
            <a:r>
              <a:rPr lang="en-US" dirty="0" smtClean="0"/>
              <a:t> - 2)</a:t>
            </a:r>
          </a:p>
          <a:p>
            <a:r>
              <a:rPr lang="en-US" dirty="0" smtClean="0"/>
              <a:t>Avoid recursion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1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Linux</a:t>
            </a:r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kedit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Run from the command line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Thinking</a:t>
            </a:r>
            <a:endParaRPr lang="en-US" dirty="0" smtClean="0"/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gedit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Load appropriate module</a:t>
            </a:r>
          </a:p>
          <a:p>
            <a:pPr lvl="2"/>
            <a:r>
              <a:rPr lang="en-US" dirty="0" smtClean="0"/>
              <a:t>Python/2.7.6-intel-2014a</a:t>
            </a:r>
            <a:endParaRPr lang="en-US" dirty="0" smtClean="0"/>
          </a:p>
          <a:p>
            <a:r>
              <a:rPr lang="en-US" dirty="0" smtClean="0"/>
              <a:t>Online (last resort)</a:t>
            </a:r>
          </a:p>
          <a:p>
            <a:pPr lvl="1"/>
            <a:r>
              <a:rPr lang="en-US" dirty="0" smtClean="0"/>
              <a:t>http://repl.it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number of seconds, write it out in hours, minutes, seconds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</a:p>
          <a:p>
            <a:r>
              <a:rPr lang="en-US" dirty="0" smtClean="0"/>
              <a:t>Given a time duration specified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dirty="0" smtClean="0"/>
              <a:t>, convert it to the total number of seconds</a:t>
            </a:r>
          </a:p>
          <a:p>
            <a:pPr lvl="1"/>
            <a:r>
              <a:rPr lang="en-US" dirty="0" smtClean="0"/>
              <a:t>Take into account that hours and minutes are optional,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[[HH:]MM:]SS</a:t>
            </a:r>
            <a:r>
              <a:rPr lang="en-US" dirty="0" smtClean="0"/>
              <a:t>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05:11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33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duration in human readable format,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hours 11 minutes 12 seconds</a:t>
            </a:r>
            <a:r>
              <a:rPr lang="en-US" dirty="0" smtClean="0"/>
              <a:t>, convert it to the total number of seconds.</a:t>
            </a:r>
          </a:p>
          <a:p>
            <a:pPr lvl="1"/>
            <a:r>
              <a:rPr lang="en-US" dirty="0" smtClean="0"/>
              <a:t>Do not assume that all of hours, minutes and seconds are given,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hours 45 seconds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13 minutes</a:t>
            </a:r>
          </a:p>
          <a:p>
            <a:pPr lvl="1"/>
            <a:r>
              <a:rPr lang="en-US" dirty="0" smtClean="0"/>
              <a:t>Abbreviations may be used,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en-US" dirty="0" smtClean="0"/>
              <a:t>, and they can be mixed with long version,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hours, 3 m, 5 seconds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statistics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a data file of the  following format</a:t>
            </a:r>
          </a:p>
          <a:p>
            <a:pPr lvl="1"/>
            <a:r>
              <a:rPr lang="en-US" dirty="0" smtClean="0"/>
              <a:t>each column has its name (string) as the first row</a:t>
            </a:r>
          </a:p>
          <a:p>
            <a:pPr lvl="1"/>
            <a:r>
              <a:rPr lang="en-US" dirty="0" smtClean="0"/>
              <a:t>all other rows of a column are data, i.e., floating point numbers</a:t>
            </a:r>
          </a:p>
          <a:p>
            <a:pPr lvl="1"/>
            <a:r>
              <a:rPr lang="en-US" dirty="0" smtClean="0"/>
              <a:t>columns are separated by commas</a:t>
            </a:r>
          </a:p>
          <a:p>
            <a:pPr lvl="1"/>
            <a:r>
              <a:rPr lang="en-US" dirty="0" smtClean="0"/>
              <a:t>the number of columns is unknown, but constant (i.e., each row has the same number of comma-separated items)</a:t>
            </a:r>
          </a:p>
          <a:p>
            <a:r>
              <a:rPr lang="en-US" dirty="0" smtClean="0"/>
              <a:t>Write a program that computes the mean and standard deviation of the data in each column, and prints it out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&lt;name&gt;: &lt;mean&gt;,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characters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text file as input (any file).</a:t>
            </a:r>
          </a:p>
          <a:p>
            <a:r>
              <a:rPr lang="en-US" dirty="0" smtClean="0"/>
              <a:t>Write a program that counts the number of times characters occur in the given file, output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&lt;c&gt;: &lt;count&gt;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 file consists of one or more sections, each starting  with a size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.  Comments (starting with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smtClean="0"/>
              <a:t>') and empty lines can be present.  Write a program that splits that into files for each section, ignoring comments and blank lines.  Data is read from </a:t>
            </a:r>
            <a:r>
              <a:rPr lang="en-US" sz="2400" dirty="0" err="1" smtClean="0"/>
              <a:t>stdin</a:t>
            </a:r>
            <a:r>
              <a:rPr lang="en-US" sz="2400" dirty="0" smtClean="0"/>
              <a:t>, file name prefix is given on command line (here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').</a:t>
            </a:r>
            <a:endParaRPr lang="nl-BE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55248" y="4837387"/>
            <a:ext cx="1172688" cy="1111893"/>
            <a:chOff x="466972" y="2772382"/>
            <a:chExt cx="1172688" cy="1111893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72200" y="4874468"/>
            <a:ext cx="1172116" cy="1111893"/>
            <a:chOff x="2627784" y="2772382"/>
            <a:chExt cx="1172116" cy="1111893"/>
          </a:xfrm>
        </p:grpSpPr>
        <p:sp>
          <p:nvSpPr>
            <p:cNvPr id="8" name="TextBox 7"/>
            <p:cNvSpPr txBox="1"/>
            <p:nvPr/>
          </p:nvSpPr>
          <p:spPr>
            <a:xfrm>
              <a:off x="262778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84146" y="519958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7584" y="3905927"/>
            <a:ext cx="2653290" cy="2835441"/>
            <a:chOff x="2627784" y="2772382"/>
            <a:chExt cx="2653290" cy="2835441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2653290" cy="2554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 sections for sizes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2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851920" y="5517232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points to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OO-example,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class contains methods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  Create a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that implements an equivalent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method, and use it to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phone number can be converted into a word using the following translation: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A, B, C</a:t>
            </a:r>
          </a:p>
          <a:p>
            <a:pPr lvl="1"/>
            <a:r>
              <a:rPr lang="en-US" dirty="0" smtClean="0"/>
              <a:t>3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D, E, F</a:t>
            </a:r>
          </a:p>
          <a:p>
            <a:pPr lvl="1"/>
            <a:r>
              <a:rPr lang="en-US" dirty="0" smtClean="0"/>
              <a:t>4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G, H, I</a:t>
            </a:r>
          </a:p>
          <a:p>
            <a:pPr lvl="1"/>
            <a:r>
              <a:rPr lang="en-US" dirty="0" smtClean="0"/>
              <a:t>5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J, K, L</a:t>
            </a:r>
          </a:p>
          <a:p>
            <a:pPr lvl="1"/>
            <a:r>
              <a:rPr lang="en-US" dirty="0" smtClean="0"/>
              <a:t>6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M, N, O,</a:t>
            </a:r>
          </a:p>
          <a:p>
            <a:pPr lvl="1"/>
            <a:r>
              <a:rPr lang="en-US" dirty="0" smtClean="0"/>
              <a:t>7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P, Q, R, S</a:t>
            </a:r>
          </a:p>
          <a:p>
            <a:pPr lvl="1"/>
            <a:r>
              <a:rPr lang="en-US" dirty="0" smtClean="0"/>
              <a:t>8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T, U, V</a:t>
            </a:r>
          </a:p>
          <a:p>
            <a:pPr lvl="1"/>
            <a:r>
              <a:rPr lang="en-US" dirty="0" smtClean="0"/>
              <a:t>9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W, X, Y, Z</a:t>
            </a:r>
          </a:p>
          <a:p>
            <a:r>
              <a:rPr lang="en-US" dirty="0" smtClean="0"/>
              <a:t>Write a program that attempts to convert a phone number based on a given dictionary of words, assume the phone number doesn't contain 0 and 1, assume </a:t>
            </a:r>
            <a:r>
              <a:rPr lang="en-US" dirty="0" err="1" smtClean="0"/>
              <a:t>overdialling</a:t>
            </a:r>
            <a:r>
              <a:rPr lang="en-US" dirty="0" smtClean="0"/>
              <a:t> is allowed.</a:t>
            </a:r>
          </a:p>
          <a:p>
            <a:r>
              <a:rPr lang="en-US" dirty="0" smtClean="0"/>
              <a:t>Note that a phone number may map to multiple words, if so, return all.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140968"/>
            <a:ext cx="262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43556 </a:t>
            </a:r>
            <a:r>
              <a:rPr lang="en-US" sz="2400" dirty="0" smtClean="0">
                <a:sym typeface="Symbol"/>
              </a:rPr>
              <a:t>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1017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exercises</vt:lpstr>
      <vt:lpstr>What to use?</vt:lpstr>
      <vt:lpstr>Converting time</vt:lpstr>
      <vt:lpstr>Human time</vt:lpstr>
      <vt:lpstr>Computing statistics</vt:lpstr>
      <vt:lpstr>Counting characters</vt:lpstr>
      <vt:lpstr>Splitting a file</vt:lpstr>
      <vt:lpstr>From points to lines</vt:lpstr>
      <vt:lpstr>Phone numbers</vt:lpstr>
      <vt:lpstr>Concatenate files revisited</vt:lpstr>
      <vt:lpstr>Scrambling</vt:lpstr>
      <vt:lpstr>Domain sizes</vt:lpstr>
      <vt:lpstr>Palindromes</vt:lpstr>
      <vt:lpstr>Durations</vt:lpstr>
      <vt:lpstr>Tree checker</vt:lpstr>
      <vt:lpstr>Fibonacci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exercises</dc:title>
  <dc:creator>Geert Jan Bex</dc:creator>
  <cp:lastModifiedBy>Geert Jan Bex</cp:lastModifiedBy>
  <cp:revision>44</cp:revision>
  <dcterms:created xsi:type="dcterms:W3CDTF">2013-05-03T11:03:40Z</dcterms:created>
  <dcterms:modified xsi:type="dcterms:W3CDTF">2015-01-14T06:04:01Z</dcterms:modified>
</cp:coreProperties>
</file>