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67" r:id="rId2"/>
    <p:sldId id="293" r:id="rId3"/>
    <p:sldId id="295" r:id="rId4"/>
    <p:sldId id="311" r:id="rId5"/>
    <p:sldId id="312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9" r:id="rId18"/>
    <p:sldId id="270" r:id="rId19"/>
    <p:sldId id="284" r:id="rId20"/>
    <p:sldId id="272" r:id="rId21"/>
    <p:sldId id="277" r:id="rId22"/>
    <p:sldId id="273" r:id="rId23"/>
    <p:sldId id="279" r:id="rId24"/>
    <p:sldId id="280" r:id="rId25"/>
    <p:sldId id="278" r:id="rId26"/>
    <p:sldId id="288" r:id="rId27"/>
    <p:sldId id="296" r:id="rId28"/>
    <p:sldId id="285" r:id="rId29"/>
    <p:sldId id="275" r:id="rId30"/>
    <p:sldId id="291" r:id="rId31"/>
    <p:sldId id="290" r:id="rId32"/>
    <p:sldId id="289" r:id="rId33"/>
    <p:sldId id="281" r:id="rId34"/>
    <p:sldId id="304" r:id="rId35"/>
    <p:sldId id="305" r:id="rId36"/>
    <p:sldId id="298" r:id="rId37"/>
    <p:sldId id="299" r:id="rId38"/>
    <p:sldId id="300" r:id="rId39"/>
    <p:sldId id="301" r:id="rId40"/>
    <p:sldId id="302" r:id="rId41"/>
    <p:sldId id="313" r:id="rId42"/>
    <p:sldId id="314" r:id="rId43"/>
    <p:sldId id="315" r:id="rId44"/>
    <p:sldId id="316" r:id="rId45"/>
    <p:sldId id="317" r:id="rId46"/>
    <p:sldId id="306" r:id="rId47"/>
    <p:sldId id="307" r:id="rId48"/>
    <p:sldId id="308" r:id="rId49"/>
    <p:sldId id="309" r:id="rId50"/>
    <p:sldId id="310" r:id="rId51"/>
    <p:sldId id="287" r:id="rId52"/>
    <p:sldId id="292" r:id="rId53"/>
    <p:sldId id="286" r:id="rId54"/>
    <p:sldId id="297" r:id="rId55"/>
    <p:sldId id="271" r:id="rId56"/>
    <p:sldId id="283" r:id="rId5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</p14:sldIdLst>
        </p14:section>
        <p14:section name="introduction" id="{50D0C955-0358-493A-B4D9-DD93B5042F1A}">
          <p14:sldIdLst>
            <p14:sldId id="293"/>
            <p14:sldId id="295"/>
            <p14:sldId id="311"/>
            <p14:sldId id="31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  <p14:sldId id="313"/>
            <p14:sldId id="314"/>
            <p14:sldId id="315"/>
            <p14:sldId id="316"/>
            <p14:sldId id="317"/>
          </p14:sldIdLst>
        </p14:section>
        <p14:section name="FDO" id="{24B1008B-28D6-4913-91F8-721FA958EDD4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26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19/01/2018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19/01/2018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19/01/2018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19/01/2018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19/01/2018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19/01/2018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19/01/2018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19/01/2018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19/01/2018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19/01/2018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19/01/2018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19/01/2018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19/01/2018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4" y="2420888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1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more complex phenomena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2D/3D/…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in "wrong" order:</a:t>
            </a:r>
            <a:br>
              <a:rPr lang="en-US" sz="2400" dirty="0" smtClean="0"/>
            </a:br>
            <a:r>
              <a:rPr lang="en-US" sz="2400" dirty="0" smtClean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transport useless </a:t>
            </a:r>
            <a:r>
              <a:rPr lang="nl-BE" sz="2000" dirty="0" smtClean="0"/>
              <a:t>data:</a:t>
            </a:r>
            <a:br>
              <a:rPr lang="nl-BE" sz="2000" dirty="0" smtClean="0"/>
            </a:br>
            <a:r>
              <a:rPr lang="nl-BE" sz="2000" dirty="0" smtClean="0"/>
              <a:t>performance </a:t>
            </a:r>
            <a:r>
              <a:rPr lang="nl-BE" sz="2000" dirty="0" err="1" smtClean="0"/>
              <a:t>degradation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ower bits of memory address: slot in cache</a:t>
            </a:r>
          </a:p>
          <a:p>
            <a:r>
              <a:rPr lang="en-US" dirty="0" smtClean="0"/>
              <a:t>L2: 8-way associative, 256 kb</a:t>
            </a:r>
          </a:p>
          <a:p>
            <a:pPr lvl="1"/>
            <a:r>
              <a:rPr lang="en-US" dirty="0" smtClean="0"/>
              <a:t>cache line: 64 byte, so 262144/64 = 4096 slots</a:t>
            </a:r>
          </a:p>
          <a:p>
            <a:pPr lvl="1"/>
            <a:r>
              <a:rPr lang="en-US" dirty="0" smtClean="0"/>
              <a:t>8-way, so 4096/8 = 512 sets, 8 slots each</a:t>
            </a:r>
          </a:p>
          <a:p>
            <a:pPr lvl="1"/>
            <a:r>
              <a:rPr lang="en-US" dirty="0" smtClean="0"/>
              <a:t>when slots are full, eviction from cache, so data 512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 smtClean="0"/>
              <a:t>L1/L2: 8-way associative</a:t>
            </a:r>
            <a:br>
              <a:rPr lang="en-US" dirty="0" smtClean="0"/>
            </a:br>
            <a:r>
              <a:rPr lang="en-US" dirty="0" smtClean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info: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Avoid 2D/3D arrays</a:t>
            </a:r>
            <a:br>
              <a:rPr lang="en-US" sz="2800" dirty="0" smtClean="0"/>
            </a:br>
            <a:r>
              <a:rPr lang="en-US" sz="2800" dirty="0" smtClean="0"/>
              <a:t>with sizes 2</a:t>
            </a:r>
            <a:r>
              <a:rPr lang="en-US" sz="2800" i="1" baseline="30000" dirty="0" smtClean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9355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</a:t>
            </a:r>
            <a:r>
              <a:rPr lang="en-US" sz="2400" dirty="0" err="1" smtClean="0"/>
              <a:t>dp</a:t>
            </a:r>
            <a:r>
              <a:rPr lang="en-US" sz="2400" dirty="0" smtClean="0"/>
              <a:t>/register  </a:t>
            </a:r>
            <a:r>
              <a:rPr lang="en-US" sz="2400" smtClean="0"/>
              <a:t>× 2.4</a:t>
            </a:r>
            <a:r>
              <a:rPr lang="en-US" sz="2400" baseline="30000" smtClean="0"/>
              <a:t>.</a:t>
            </a:r>
            <a:r>
              <a:rPr lang="en-US" sz="2400" smtClean="0"/>
              <a:t>10</a:t>
            </a:r>
            <a:r>
              <a:rPr lang="en-US" sz="2400" baseline="30000" smtClean="0"/>
              <a:t>9</a:t>
            </a:r>
            <a:r>
              <a:rPr lang="en-US" sz="2400" smtClean="0"/>
              <a:t> </a:t>
            </a:r>
            <a:r>
              <a:rPr lang="en-US" sz="2400" dirty="0" smtClean="0"/>
              <a:t>additions </a:t>
            </a:r>
            <a:r>
              <a:rPr lang="en-US" sz="2400" dirty="0"/>
              <a:t>×</a:t>
            </a:r>
            <a:r>
              <a:rPr lang="en-US" sz="2400" dirty="0" smtClean="0"/>
              <a:t> 14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</a:t>
            </a:r>
            <a:r>
              <a:rPr lang="en-US" sz="2400" smtClean="0"/>
              <a:t>= 269 </a:t>
            </a:r>
            <a:r>
              <a:rPr lang="en-US" sz="2400" dirty="0" smtClean="0"/>
              <a:t>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good, old days…</a:t>
            </a:r>
          </a:p>
          <a:p>
            <a:pPr lvl="1"/>
            <a:r>
              <a:rPr lang="en-US" dirty="0" smtClean="0"/>
              <a:t>CPU clock frequency increased:</a:t>
            </a:r>
            <a:br>
              <a:rPr lang="en-US" dirty="0" smtClean="0"/>
            </a:br>
            <a:r>
              <a:rPr lang="en-US" dirty="0" smtClean="0"/>
              <a:t>performance was free lunch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Heat dissipation</a:t>
            </a:r>
          </a:p>
          <a:p>
            <a:pPr lvl="1"/>
            <a:r>
              <a:rPr lang="en-US" dirty="0" smtClean="0"/>
              <a:t>Power efficiency</a:t>
            </a:r>
          </a:p>
          <a:p>
            <a:r>
              <a:rPr lang="en-US" dirty="0" smtClean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"The </a:t>
            </a:r>
            <a:r>
              <a:rPr lang="en-US" sz="2800" dirty="0"/>
              <a:t>number of transistors in a dense integrated circuit doubles approximately every two </a:t>
            </a:r>
            <a:r>
              <a:rPr lang="en-US" sz="2800" dirty="0" smtClean="0"/>
              <a:t>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vectorized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be </a:t>
            </a:r>
            <a:r>
              <a:rPr lang="en-US" dirty="0" err="1" smtClean="0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iterations are</a:t>
            </a:r>
            <a:br>
              <a:rPr lang="en-US" sz="2400" dirty="0" smtClean="0"/>
            </a:br>
            <a:r>
              <a:rPr lang="en-US" sz="2400" dirty="0" smtClean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depends</a:t>
            </a:r>
            <a:br>
              <a:rPr lang="en-US" sz="2400" dirty="0" smtClean="0"/>
            </a:br>
            <a:r>
              <a:rPr lang="en-US" sz="2400" dirty="0" smtClean="0"/>
              <a:t>on 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GCC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–march=corei7-avx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feedback, use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Intel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 smtClean="0"/>
              <a:t>for feedback, use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 compiler using,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314219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Timings are unit-less</a:t>
            </a:r>
            <a:br>
              <a:rPr lang="en-US" sz="2400" dirty="0" smtClean="0"/>
            </a:br>
            <a:r>
              <a:rPr lang="en-US" sz="2400" dirty="0" smtClean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compilers 16.x are </a:t>
            </a:r>
            <a:r>
              <a:rPr lang="en-US" sz="2400" i="1" dirty="0" smtClean="0"/>
              <a:t>very</a:t>
            </a:r>
            <a:r>
              <a:rPr lang="en-US" sz="2400" dirty="0" smtClean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AVX-512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Skylake</a:t>
            </a:r>
            <a:r>
              <a:rPr lang="en-US" dirty="0" smtClean="0"/>
              <a:t> CPUs: vector registers for floating point operands:</a:t>
            </a:r>
            <a:br>
              <a:rPr lang="en-US" dirty="0" smtClean="0"/>
            </a:br>
            <a:r>
              <a:rPr lang="en-US" dirty="0" smtClean="0"/>
              <a:t>512 bit wide</a:t>
            </a:r>
          </a:p>
          <a:p>
            <a:pPr lvl="1"/>
            <a:r>
              <a:rPr lang="en-US" dirty="0"/>
              <a:t>8</a:t>
            </a:r>
            <a:r>
              <a:rPr lang="en-US" dirty="0" smtClean="0"/>
              <a:t>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16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16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Even more 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 smtClean="0"/>
              <a:t>GCC </a:t>
            </a:r>
            <a:r>
              <a:rPr lang="en-US" dirty="0" err="1" smtClean="0"/>
              <a:t>gcc</a:t>
            </a:r>
            <a:r>
              <a:rPr lang="en-US" dirty="0" smtClean="0"/>
              <a:t>/g++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3.1425927*radius*radius;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Promoted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3.1425927f*radius*radius;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All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compilers: aggressive optimization</a:t>
            </a:r>
          </a:p>
          <a:p>
            <a:pPr lvl="1"/>
            <a:r>
              <a:rPr lang="en-US" dirty="0" smtClean="0"/>
              <a:t>Even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 smtClean="0"/>
              <a:t>Reordering of operations/operands</a:t>
            </a:r>
          </a:p>
          <a:p>
            <a:pPr lvl="2"/>
            <a:r>
              <a:rPr lang="en-US" dirty="0" smtClean="0"/>
              <a:t>May impact precision</a:t>
            </a:r>
          </a:p>
          <a:p>
            <a:pPr lvl="1"/>
            <a:r>
              <a:rPr lang="en-US" dirty="0" smtClean="0"/>
              <a:t>Verify results with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Multithreading: false sharing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lines,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a[i-1]</a:t>
              </a:r>
              <a:endParaRPr 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a[i+8]</a:t>
              </a:r>
              <a:endParaRPr lang="en-US" sz="8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0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11923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cache consistency:</a:t>
            </a:r>
          </a:p>
          <a:p>
            <a:r>
              <a:rPr lang="en-US" sz="2000" dirty="0" smtClean="0"/>
              <a:t>MESI protocol</a:t>
            </a:r>
            <a:endParaRPr lang="en-US" sz="2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exclusive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modified</a:t>
            </a:r>
            <a:endParaRPr lang="en-US" dirty="0"/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4716016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</p:grpSp>
      <p:sp>
        <p:nvSpPr>
          <p:cNvPr id="3" name="TextBox 2"/>
          <p:cNvSpPr txBox="1"/>
          <p:nvPr/>
        </p:nvSpPr>
        <p:spPr>
          <a:xfrm rot="19563957">
            <a:off x="6156968" y="4658652"/>
            <a:ext cx="2883610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cache trashing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news and good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Bad news: performance</a:t>
            </a:r>
          </a:p>
          <a:p>
            <a:pPr lvl="1"/>
            <a:r>
              <a:rPr lang="en-US" dirty="0" smtClean="0"/>
              <a:t>degraded by 1.5 to 4</a:t>
            </a:r>
          </a:p>
          <a:p>
            <a:pPr lvl="1"/>
            <a:r>
              <a:rPr lang="en-US" dirty="0" smtClean="0"/>
              <a:t>can be hard to spot, e.g., global variables close in memory</a:t>
            </a:r>
          </a:p>
          <a:p>
            <a:r>
              <a:rPr lang="en-US" dirty="0" smtClean="0"/>
              <a:t>Good news: compilers</a:t>
            </a:r>
          </a:p>
          <a:p>
            <a:pPr lvl="1"/>
            <a:r>
              <a:rPr lang="en-US" dirty="0" smtClean="0"/>
              <a:t>compilers detect many cases, make variables implicitly thread-private</a:t>
            </a:r>
          </a:p>
          <a:p>
            <a:pPr lvl="1"/>
            <a:r>
              <a:rPr lang="en-US" dirty="0" smtClean="0"/>
              <a:t>GCC: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 or more</a:t>
            </a:r>
          </a:p>
          <a:p>
            <a:pPr lvl="1"/>
            <a:r>
              <a:rPr lang="en-US" dirty="0" smtClean="0"/>
              <a:t>Intel: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 smtClean="0"/>
              <a:t> or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compiler won't always remedy,</a:t>
            </a:r>
          </a:p>
          <a:p>
            <a:pPr algn="ctr"/>
            <a:r>
              <a:rPr lang="en-US" sz="2400" dirty="0" smtClean="0"/>
              <a:t>so avoid false sharing!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/>
              <a:t>libraries (e.g., MKL)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ompiler flags</a:t>
            </a:r>
          </a:p>
          <a:p>
            <a:pPr lvl="1"/>
            <a:r>
              <a:rPr lang="en-US" dirty="0" smtClean="0"/>
              <a:t>directives: programmer can/should help</a:t>
            </a:r>
          </a:p>
          <a:p>
            <a:r>
              <a:rPr lang="en-US" dirty="0" smtClean="0"/>
              <a:t>Multiple cores</a:t>
            </a:r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endParaRPr lang="en-US" dirty="0" smtClean="0"/>
          </a:p>
          <a:p>
            <a:pPr lvl="2"/>
            <a:r>
              <a:rPr lang="en-US" dirty="0" smtClean="0"/>
              <a:t>libraries (e.g., MKL)</a:t>
            </a:r>
          </a:p>
          <a:p>
            <a:pPr lvl="2"/>
            <a:r>
              <a:rPr lang="en-US" dirty="0" smtClean="0"/>
              <a:t>programmer</a:t>
            </a:r>
          </a:p>
          <a:p>
            <a:r>
              <a:rPr lang="en-US" dirty="0" smtClean="0"/>
              <a:t>Multiple nodes, i.e., distributed computing</a:t>
            </a:r>
          </a:p>
          <a:p>
            <a:pPr lvl="1"/>
            <a:r>
              <a:rPr lang="en-US" dirty="0" smtClean="0"/>
              <a:t>MPI/CAF/UPC/Chapel</a:t>
            </a:r>
          </a:p>
          <a:p>
            <a:pPr lvl="2"/>
            <a:r>
              <a:rPr lang="en-US" dirty="0" smtClean="0"/>
              <a:t>programmer</a:t>
            </a:r>
          </a:p>
          <a:p>
            <a:r>
              <a:rPr lang="en-US" dirty="0" smtClean="0"/>
              <a:t>GPGPU</a:t>
            </a:r>
          </a:p>
          <a:p>
            <a:pPr lvl="1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</a:t>
            </a:r>
            <a:r>
              <a:rPr lang="en-US" dirty="0" err="1" smtClean="0"/>
              <a:t>OpenCL</a:t>
            </a:r>
            <a:endParaRPr lang="en-US" dirty="0" smtClean="0"/>
          </a:p>
          <a:p>
            <a:pPr lvl="2"/>
            <a:r>
              <a:rPr lang="en-US" dirty="0" smtClean="0"/>
              <a:t>libraries (e.g., </a:t>
            </a:r>
            <a:r>
              <a:rPr lang="en-US" dirty="0" err="1" smtClean="0"/>
              <a:t>TensorFlow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300192" y="2924944"/>
            <a:ext cx="1546199" cy="3096344"/>
            <a:chOff x="6553200" y="3284984"/>
            <a:chExt cx="1546199" cy="309634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216024" cy="30963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85248" y="4571546"/>
              <a:ext cx="1114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</a:t>
              </a:r>
              <a:r>
                <a:rPr lang="en-US" sz="2800" dirty="0" smtClean="0"/>
                <a:t>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25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thread-local variables/copies when possible</a:t>
            </a:r>
          </a:p>
          <a:p>
            <a:r>
              <a:rPr lang="en-US" dirty="0" smtClean="0"/>
              <a:t>Align C global variables at cache boundaries,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Align Fortran variables at cache boundaries (Intel only), e.g.,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 smtClean="0"/>
              <a:t>Pad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/>
              <a:t> to multiples of cache line length,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[20]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attribute__((aligned(64)));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 smtClean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 smtClean="0">
                <a:cs typeface="Courier New" panose="02070309020205020404" pitchFamily="49" charset="0"/>
              </a:rPr>
              <a:t>, but use compiler flag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Cost: larger memory footprint!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7116C-F94B-4B5B-973A-17F07FB5C41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2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924"/>
            <a:ext cx="8229600" cy="1143000"/>
          </a:xfrm>
        </p:spPr>
        <p:txBody>
          <a:bodyPr/>
          <a:lstStyle/>
          <a:p>
            <a:r>
              <a:rPr lang="en-US" dirty="0" smtClean="0"/>
              <a:t>Machine balance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Memory access</a:t>
            </a:r>
          </a:p>
          <a:p>
            <a:pPr lvl="1"/>
            <a:r>
              <a:rPr lang="nl-BE" dirty="0"/>
              <a:t>bandwidth</a:t>
            </a:r>
          </a:p>
          <a:p>
            <a:pPr lvl="1"/>
            <a:r>
              <a:rPr lang="nl-BE" dirty="0"/>
              <a:t>Gwords/s </a:t>
            </a:r>
            <a:r>
              <a:rPr lang="nl-BE" dirty="0" smtClean="0"/>
              <a:t>(double precision gigawords </a:t>
            </a:r>
            <a:r>
              <a:rPr lang="nl-BE" dirty="0"/>
              <a:t>per </a:t>
            </a:r>
            <a:r>
              <a:rPr lang="nl-BE" dirty="0" smtClean="0"/>
              <a:t>second)</a:t>
            </a:r>
          </a:p>
          <a:p>
            <a:r>
              <a:rPr lang="nl-BE" dirty="0" smtClean="0"/>
              <a:t>Computation</a:t>
            </a:r>
          </a:p>
          <a:p>
            <a:pPr lvl="1"/>
            <a:r>
              <a:rPr lang="nl-BE" dirty="0" smtClean="0"/>
              <a:t>peak performance</a:t>
            </a:r>
          </a:p>
          <a:p>
            <a:pPr lvl="1"/>
            <a:r>
              <a:rPr lang="nl-BE" dirty="0"/>
              <a:t>d</a:t>
            </a:r>
            <a:r>
              <a:rPr lang="nl-BE" dirty="0" smtClean="0"/>
              <a:t>ouble precision FLOPS/s (FLOating point OPerationS per second)</a:t>
            </a:r>
          </a:p>
          <a:p>
            <a:r>
              <a:rPr lang="nl-BE" dirty="0" smtClean="0"/>
              <a:t>Machine balance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7116C-F94B-4B5B-973A-17F07FB5C41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69525" y="5861411"/>
                <a:ext cx="4205416" cy="5840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memory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bandwidth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525" y="5861411"/>
                <a:ext cx="4205416" cy="5840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04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access</a:t>
            </a:r>
          </a:p>
          <a:p>
            <a:pPr lvl="1"/>
            <a:r>
              <a:rPr lang="en-US" dirty="0"/>
              <a:t>number of word load and store operations</a:t>
            </a:r>
          </a:p>
          <a:p>
            <a:r>
              <a:rPr lang="en-US" dirty="0" smtClean="0"/>
              <a:t>Computation</a:t>
            </a:r>
          </a:p>
          <a:p>
            <a:pPr lvl="1"/>
            <a:r>
              <a:rPr lang="en-US" dirty="0" smtClean="0"/>
              <a:t>number of FLOPS</a:t>
            </a:r>
          </a:p>
          <a:p>
            <a:r>
              <a:rPr lang="en-US" dirty="0" smtClean="0"/>
              <a:t>Code balance</a:t>
            </a:r>
          </a:p>
          <a:p>
            <a:endParaRPr lang="en-US" dirty="0"/>
          </a:p>
          <a:p>
            <a:r>
              <a:rPr lang="en-US" dirty="0" smtClean="0"/>
              <a:t>Computational intensity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69525" y="4386829"/>
                <a:ext cx="4205416" cy="530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data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transfer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525" y="4386829"/>
                <a:ext cx="4205416" cy="530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9439" y="5695276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439" y="5695276"/>
                <a:ext cx="420541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37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speed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Expected fraction of peak performance</a:t>
                </a:r>
              </a:p>
              <a:p>
                <a:endParaRPr lang="en-US" dirty="0"/>
              </a:p>
              <a:p>
                <a:r>
                  <a:rPr lang="en-US" dirty="0" smtClean="0"/>
                  <a:t>Light speed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 smtClean="0"/>
                  <a:t>&lt; 1: memory bound, i.e., bandwidth limited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 smtClean="0"/>
                  <a:t>= 1: compute bound</a:t>
                </a:r>
              </a:p>
              <a:p>
                <a:r>
                  <a:rPr lang="en-US" dirty="0" smtClean="0"/>
                  <a:t>Expected performance (GFLOPS/s)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9439" y="2194194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⁡(1,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439" y="2194194"/>
                <a:ext cx="420541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02012" y="5023899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0" dirty="0" smtClean="0"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012" y="5023899"/>
                <a:ext cx="4205416" cy="430887"/>
              </a:xfrm>
              <a:prstGeom prst="rect">
                <a:avLst/>
              </a:prstGeom>
              <a:blipFill>
                <a:blip r:embed="rId4"/>
                <a:stretch>
                  <a:fillRect l="-5072" t="-23944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37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5649"/>
                <a:ext cx="6660292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Machine balance for dual socket </a:t>
                </a:r>
                <a:r>
                  <a:rPr lang="pt-BR" dirty="0" smtClean="0"/>
                  <a:t>Intel Xeon</a:t>
                </a:r>
                <a:br>
                  <a:rPr lang="pt-BR" dirty="0" smtClean="0"/>
                </a:br>
                <a:r>
                  <a:rPr lang="pt-BR" dirty="0" smtClean="0"/>
                  <a:t>E5-2680v4 </a:t>
                </a:r>
                <a:r>
                  <a:rPr lang="pt-BR" dirty="0"/>
                  <a:t>@ </a:t>
                </a:r>
                <a:r>
                  <a:rPr lang="pt-BR" dirty="0" smtClean="0"/>
                  <a:t>2.40GHz (broadwell, AVX2)</a:t>
                </a:r>
                <a:endParaRPr lang="en-US" dirty="0" smtClean="0"/>
              </a:p>
              <a:p>
                <a:pPr lvl="1"/>
                <a:r>
                  <a:rPr lang="en-US" dirty="0"/>
                  <a:t>memory bandwidth: 125 GB/s = 15.6 </a:t>
                </a:r>
                <a:r>
                  <a:rPr lang="en-US" dirty="0" err="1" smtClean="0"/>
                  <a:t>Gword</a:t>
                </a:r>
                <a:r>
                  <a:rPr lang="en-US" dirty="0" smtClean="0"/>
                  <a:t>/s</a:t>
                </a:r>
                <a:br>
                  <a:rPr lang="en-US" dirty="0" smtClean="0"/>
                </a:br>
                <a:r>
                  <a:rPr lang="en-US" dirty="0" smtClean="0"/>
                  <a:t>(vector </a:t>
                </a:r>
                <a:r>
                  <a:rPr lang="en-US" dirty="0"/>
                  <a:t>triad access, double precision)</a:t>
                </a:r>
              </a:p>
              <a:p>
                <a:pPr lvl="1"/>
                <a:r>
                  <a:rPr lang="en-US" dirty="0" smtClean="0"/>
                  <a:t>peak performance:</a:t>
                </a:r>
                <a:br>
                  <a:rPr lang="en-US" dirty="0" smtClean="0"/>
                </a:br>
                <a:r>
                  <a:rPr lang="en-US" dirty="0" smtClean="0"/>
                  <a:t>    4 </a:t>
                </a:r>
                <a:r>
                  <a:rPr lang="en-US" dirty="0" err="1" smtClean="0"/>
                  <a:t>dp</a:t>
                </a:r>
                <a:r>
                  <a:rPr lang="en-US" dirty="0" smtClean="0"/>
                  <a:t> </a:t>
                </a:r>
                <a:r>
                  <a:rPr lang="en-US" dirty="0"/>
                  <a:t>×</a:t>
                </a:r>
                <a:r>
                  <a:rPr lang="en-US" dirty="0" smtClean="0"/>
                  <a:t> 2.4∙10</a:t>
                </a:r>
                <a:r>
                  <a:rPr lang="en-US" baseline="30000" dirty="0" smtClean="0"/>
                  <a:t>9</a:t>
                </a:r>
                <a:r>
                  <a:rPr lang="en-US" dirty="0" smtClean="0"/>
                  <a:t> FLOPS/s </a:t>
                </a:r>
                <a:r>
                  <a:rPr lang="en-US" dirty="0"/>
                  <a:t>× </a:t>
                </a:r>
                <a:r>
                  <a:rPr lang="en-US" dirty="0" smtClean="0"/>
                  <a:t>14 </a:t>
                </a:r>
                <a:r>
                  <a:rPr lang="en-US" dirty="0"/>
                  <a:t>× </a:t>
                </a:r>
                <a:r>
                  <a:rPr lang="en-US" dirty="0" smtClean="0"/>
                  <a:t>2</a:t>
                </a:r>
                <a:br>
                  <a:rPr lang="en-US" dirty="0" smtClean="0"/>
                </a:br>
                <a:r>
                  <a:rPr lang="en-US" dirty="0" smtClean="0"/>
                  <a:t>                 = 269 GFLOPS/s</a:t>
                </a:r>
              </a:p>
              <a:p>
                <a:pPr lvl="1"/>
                <a:r>
                  <a:rPr lang="en-US" dirty="0" smtClean="0"/>
                  <a:t>Machine balance </a:t>
                </a:r>
                <a:r>
                  <a:rPr lang="en-US" i="1" dirty="0" err="1" smtClean="0"/>
                  <a:t>B</a:t>
                </a:r>
                <a:r>
                  <a:rPr lang="en-US" i="1" baseline="-25000" dirty="0" err="1" smtClean="0"/>
                  <a:t>m</a:t>
                </a:r>
                <a:r>
                  <a:rPr lang="en-US" dirty="0" smtClean="0"/>
                  <a:t> = 0.058 words/FLOP</a:t>
                </a:r>
              </a:p>
              <a:p>
                <a:r>
                  <a:rPr lang="en-US" dirty="0" smtClean="0"/>
                  <a:t>Code balance for double precision vector triad</a:t>
                </a:r>
              </a:p>
              <a:p>
                <a:pPr lvl="1"/>
                <a:r>
                  <a:rPr lang="en-US" dirty="0"/>
                  <a:t>data transfer: 2 loads + 1 store = 4 </a:t>
                </a:r>
                <a:r>
                  <a:rPr lang="en-US" dirty="0" smtClean="0"/>
                  <a:t>word transfers</a:t>
                </a:r>
                <a:endParaRPr lang="en-US" dirty="0"/>
              </a:p>
              <a:p>
                <a:pPr lvl="1"/>
                <a:r>
                  <a:rPr lang="en-US" dirty="0" smtClean="0"/>
                  <a:t>FLOPS: 1 add + 1 multiply = 1 FLOP</a:t>
                </a:r>
              </a:p>
              <a:p>
                <a:pPr lvl="1"/>
                <a:r>
                  <a:rPr lang="en-US" dirty="0" smtClean="0"/>
                  <a:t>code balance </a:t>
                </a:r>
                <a:r>
                  <a:rPr lang="en-US" i="1" dirty="0" err="1" smtClean="0"/>
                  <a:t>B</a:t>
                </a:r>
                <a:r>
                  <a:rPr lang="en-US" i="1" baseline="-25000" dirty="0" err="1" smtClean="0"/>
                  <a:t>c</a:t>
                </a:r>
                <a:r>
                  <a:rPr lang="en-US" i="1" baseline="-25000" dirty="0" smtClean="0"/>
                  <a:t> </a:t>
                </a:r>
                <a:r>
                  <a:rPr lang="en-US" dirty="0" smtClean="0"/>
                  <a:t> = 4 transfers/FLOP</a:t>
                </a:r>
              </a:p>
              <a:p>
                <a:r>
                  <a:rPr lang="en-US" dirty="0" smtClean="0"/>
                  <a:t>Light speed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 smtClean="0"/>
                  <a:t>= 0.015</a:t>
                </a:r>
              </a:p>
              <a:p>
                <a:r>
                  <a:rPr lang="en-US" dirty="0" smtClean="0"/>
                  <a:t>Performance = 3.9 GFLOPS/s</a:t>
                </a: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5649"/>
                <a:ext cx="6660292" cy="4525963"/>
              </a:xfrm>
              <a:blipFill>
                <a:blip r:embed="rId2"/>
                <a:stretch>
                  <a:fillRect l="-1006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64072" y="4656601"/>
            <a:ext cx="3906839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c[n],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s*c[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20248" y="1808395"/>
                <a:ext cx="2166552" cy="333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memory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bandwidth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48" y="1808395"/>
                <a:ext cx="2166552" cy="333681"/>
              </a:xfrm>
              <a:prstGeom prst="rect">
                <a:avLst/>
              </a:prstGeom>
              <a:blipFill>
                <a:blip r:embed="rId3"/>
                <a:stretch>
                  <a:fillRect b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20248" y="3847256"/>
                <a:ext cx="1501346" cy="3016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data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transfer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48" y="3847256"/>
                <a:ext cx="1501346" cy="301621"/>
              </a:xfrm>
              <a:prstGeom prst="rect">
                <a:avLst/>
              </a:prstGeom>
              <a:blipFill>
                <a:blip r:embed="rId4"/>
                <a:stretch>
                  <a:fillRect l="-162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3784" y="6124126"/>
                <a:ext cx="1787611" cy="248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⁡(1,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84" y="6124126"/>
                <a:ext cx="1787611" cy="248325"/>
              </a:xfrm>
              <a:prstGeom prst="rect">
                <a:avLst/>
              </a:prstGeom>
              <a:blipFill>
                <a:blip r:embed="rId5"/>
                <a:stretch>
                  <a:fillRect l="-1365" t="-162500" r="-17065" b="-24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61271" y="6124126"/>
                <a:ext cx="420541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dirty="0" smtClean="0"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271" y="6124126"/>
                <a:ext cx="4205416" cy="246221"/>
              </a:xfrm>
              <a:prstGeom prst="rect">
                <a:avLst/>
              </a:prstGeom>
              <a:blipFill>
                <a:blip r:embed="rId6"/>
                <a:stretch>
                  <a:fillRect l="-3048" t="-275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05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/>
      <p:bldP spid="8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Feedback-guided optimization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6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"The proof of the pudding is in the eating"</a:t>
            </a:r>
          </a:p>
          <a:p>
            <a:pPr lvl="1"/>
            <a:r>
              <a:rPr lang="en-US" dirty="0" smtClean="0"/>
              <a:t>Build application with instrumentation</a:t>
            </a:r>
          </a:p>
          <a:p>
            <a:pPr lvl="1"/>
            <a:r>
              <a:rPr lang="en-US" dirty="0" smtClean="0"/>
              <a:t>Run application</a:t>
            </a:r>
          </a:p>
          <a:p>
            <a:pPr lvl="2"/>
            <a:r>
              <a:rPr lang="en-US" dirty="0" smtClean="0"/>
              <a:t>creates profile</a:t>
            </a:r>
          </a:p>
          <a:p>
            <a:pPr lvl="1"/>
            <a:r>
              <a:rPr lang="en-US" dirty="0" smtClean="0"/>
              <a:t>Rebuild application, using profile to guide optimizations</a:t>
            </a:r>
          </a:p>
          <a:p>
            <a:r>
              <a:rPr lang="en-US" dirty="0" smtClean="0"/>
              <a:t>Depends on quality of run: must be representative for general use</a:t>
            </a:r>
          </a:p>
          <a:p>
            <a:pPr lvl="1"/>
            <a:r>
              <a:rPr lang="en-US" dirty="0" smtClean="0"/>
              <a:t>CPU/memory architecture</a:t>
            </a:r>
          </a:p>
          <a:p>
            <a:pPr lvl="1"/>
            <a:r>
              <a:rPr lang="en-US" dirty="0" smtClean="0"/>
              <a:t>input data/parameters</a:t>
            </a:r>
          </a:p>
          <a:p>
            <a:r>
              <a:rPr lang="en-US" dirty="0" smtClean="0"/>
              <a:t>YMMV: expect &lt; 10 %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8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with instrumentation</a:t>
            </a:r>
          </a:p>
          <a:p>
            <a:endParaRPr lang="en-US" dirty="0"/>
          </a:p>
          <a:p>
            <a:r>
              <a:rPr lang="en-US" dirty="0" smtClean="0"/>
              <a:t>Run as usual</a:t>
            </a:r>
          </a:p>
          <a:p>
            <a:r>
              <a:rPr lang="en-US" dirty="0" smtClean="0"/>
              <a:t>Build using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-generate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-use=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appl.exe.gcda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with instrumentation</a:t>
            </a:r>
          </a:p>
          <a:p>
            <a:endParaRPr lang="en-US" dirty="0"/>
          </a:p>
          <a:p>
            <a:r>
              <a:rPr lang="en-US" dirty="0" smtClean="0"/>
              <a:t>Run as usual</a:t>
            </a:r>
          </a:p>
          <a:p>
            <a:r>
              <a:rPr lang="en-US" dirty="0" smtClean="0"/>
              <a:t>Build using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-prof-gen 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=./profs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-prof-use  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=./profs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Have one or more processes</a:t>
            </a:r>
          </a:p>
          <a:p>
            <a:pPr lvl="1"/>
            <a:r>
              <a:rPr lang="en-US" dirty="0" smtClean="0"/>
              <a:t>Run on one or more compute nodes</a:t>
            </a:r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Communicate through message passing (e.g., MPI)</a:t>
            </a:r>
          </a:p>
          <a:p>
            <a:pPr lvl="1"/>
            <a:r>
              <a:rPr lang="en-US" dirty="0" smtClean="0"/>
              <a:t>Have one or more threads</a:t>
            </a:r>
          </a:p>
          <a:p>
            <a:pPr lvl="1"/>
            <a:r>
              <a:rPr lang="en-US" dirty="0" smtClean="0"/>
              <a:t>Run on single compute node, one or more cores</a:t>
            </a:r>
          </a:p>
          <a:p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Communicate through shared memory (e.g., </a:t>
            </a:r>
            <a:r>
              <a:rPr lang="en-US" dirty="0" err="1" smtClean="0"/>
              <a:t>OpenMP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Run on single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45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illustrating cache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15461"/>
            <a:ext cx="5280248" cy="396018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64088" y="2780928"/>
            <a:ext cx="3000906" cy="1440160"/>
            <a:chOff x="5364088" y="2780928"/>
            <a:chExt cx="3000906" cy="1440160"/>
          </a:xfrm>
        </p:grpSpPr>
        <p:sp>
          <p:nvSpPr>
            <p:cNvPr id="6" name="Oval 5"/>
            <p:cNvSpPr/>
            <p:nvPr/>
          </p:nvSpPr>
          <p:spPr>
            <a:xfrm>
              <a:off x="5364088" y="2780928"/>
              <a:ext cx="599728" cy="1440160"/>
            </a:xfrm>
            <a:prstGeom prst="ellipse">
              <a:avLst/>
            </a:prstGeom>
            <a:solidFill>
              <a:srgbClr val="00B050">
                <a:alpha val="19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5958644" y="3201197"/>
              <a:ext cx="701588" cy="299811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2785698"/>
              <a:ext cx="1704762" cy="8309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improved</a:t>
              </a:r>
            </a:p>
            <a:p>
              <a:r>
                <a:rPr lang="en-US" sz="2400" dirty="0" smtClean="0">
                  <a:solidFill>
                    <a:srgbClr val="00B050"/>
                  </a:solidFill>
                </a:rPr>
                <a:t>pre-fetching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1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hlinkClick r:id="rId2"/>
              </a:rPr>
              <a:t>Gallery of processor cache effects</a:t>
            </a:r>
            <a:endParaRPr lang="en-US" dirty="0" smtClean="0"/>
          </a:p>
          <a:p>
            <a:r>
              <a:rPr lang="en-US" dirty="0">
                <a:hlinkClick r:id="rId3"/>
              </a:rPr>
              <a:t>Avoiding and Identifying False Sharing Among </a:t>
            </a:r>
            <a:r>
              <a:rPr lang="en-US" dirty="0" smtClean="0">
                <a:hlinkClick r:id="rId3"/>
              </a:rPr>
              <a:t>Threads</a:t>
            </a:r>
            <a:endParaRPr lang="en-US" dirty="0" smtClean="0"/>
          </a:p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>
                <a:hlinkClick r:id="rId4"/>
              </a:rPr>
              <a:t>A guide to vectorization with Intel C++ compilers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Auto-vectorization with </a:t>
            </a:r>
            <a:r>
              <a:rPr lang="en-US" dirty="0" err="1" smtClean="0">
                <a:hlinkClick r:id="rId5"/>
              </a:rPr>
              <a:t>gcc</a:t>
            </a:r>
            <a:r>
              <a:rPr lang="en-US" dirty="0" smtClean="0">
                <a:hlinkClick r:id="rId5"/>
              </a:rPr>
              <a:t> 4.7</a:t>
            </a:r>
            <a:endParaRPr lang="en-US" dirty="0" smtClean="0"/>
          </a:p>
          <a:p>
            <a:r>
              <a:rPr lang="en-US" dirty="0"/>
              <a:t>Introduction to High Performance Computing for Scientists and </a:t>
            </a:r>
            <a:r>
              <a:rPr lang="en-US" dirty="0" smtClean="0"/>
              <a:t>Engineers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Georg Hager &amp; Gerhard Wellein</a:t>
            </a:r>
            <a:br>
              <a:rPr lang="nl-BE" dirty="0" smtClean="0"/>
            </a:br>
            <a:r>
              <a:rPr lang="nl-BE" dirty="0" smtClean="0"/>
              <a:t>Chapman &amp; Hall, 2010</a:t>
            </a:r>
            <a:endParaRPr lang="en-US" b="1" dirty="0"/>
          </a:p>
          <a:p>
            <a:r>
              <a:rPr lang="en-US" dirty="0" smtClean="0">
                <a:hlinkClick r:id="rId6"/>
              </a:rPr>
              <a:t>Why has CPU frequency ceased to grow?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Profilers</a:t>
            </a:r>
          </a:p>
          <a:p>
            <a:pPr lvl="1"/>
            <a:r>
              <a:rPr lang="en-US" dirty="0" err="1" smtClean="0"/>
              <a:t>gprof</a:t>
            </a:r>
            <a:endParaRPr lang="en-US" dirty="0" smtClean="0"/>
          </a:p>
          <a:p>
            <a:pPr lvl="1"/>
            <a:r>
              <a:rPr lang="en-US" dirty="0" err="1" smtClean="0"/>
              <a:t>Scalasca</a:t>
            </a:r>
            <a:endParaRPr lang="en-US" dirty="0" smtClean="0"/>
          </a:p>
          <a:p>
            <a:pPr lvl="1"/>
            <a:r>
              <a:rPr lang="en-US" dirty="0" err="1" smtClean="0"/>
              <a:t>AllineaForge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r>
              <a:rPr lang="en-US" dirty="0" smtClean="0"/>
              <a:t>Monitoring</a:t>
            </a:r>
          </a:p>
          <a:p>
            <a:pPr lvl="1"/>
            <a:r>
              <a:rPr lang="en-US" dirty="0" err="1" smtClean="0"/>
              <a:t>numastat</a:t>
            </a:r>
            <a:endParaRPr lang="en-US" dirty="0" smtClean="0"/>
          </a:p>
          <a:p>
            <a:pPr lvl="1"/>
            <a:r>
              <a:rPr lang="en-US" dirty="0" err="1" smtClean="0"/>
              <a:t>mpstat</a:t>
            </a:r>
            <a:endParaRPr lang="en-US" dirty="0" smtClean="0"/>
          </a:p>
          <a:p>
            <a:r>
              <a:rPr lang="en-US" dirty="0" smtClean="0"/>
              <a:t>Hardware information</a:t>
            </a:r>
          </a:p>
          <a:p>
            <a:pPr lvl="1"/>
            <a:r>
              <a:rPr lang="en-US" dirty="0" err="1" smtClean="0"/>
              <a:t>lscpu</a:t>
            </a:r>
            <a:r>
              <a:rPr lang="en-US" dirty="0" smtClean="0"/>
              <a:t>: CPU information, including cache size and NUMA configuration</a:t>
            </a:r>
          </a:p>
          <a:p>
            <a:pPr lvl="1"/>
            <a:r>
              <a:rPr lang="en-US" dirty="0" err="1" smtClean="0"/>
              <a:t>lstopo</a:t>
            </a:r>
            <a:r>
              <a:rPr lang="en-US" dirty="0" smtClean="0"/>
              <a:t>-no-graphics: more detailed cache topology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mlc</a:t>
            </a:r>
            <a:r>
              <a:rPr lang="en-US" dirty="0" smtClean="0"/>
              <a:t>: provides memory bandwidth &amp; latency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a profiler,</a:t>
            </a:r>
            <a:br>
              <a:rPr lang="en-US" sz="2800" dirty="0" smtClean="0"/>
            </a:br>
            <a:r>
              <a:rPr lang="en-US" sz="2800" dirty="0" smtClean="0"/>
              <a:t>it is the law!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55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 err="1"/>
              <a:t>broadwell</a:t>
            </a:r>
            <a:r>
              <a:rPr lang="nl-BE" dirty="0"/>
              <a:t>: 30 </a:t>
            </a:r>
            <a:r>
              <a:rPr lang="nl-BE" dirty="0" smtClean="0"/>
              <a:t>GB/s</a:t>
            </a:r>
            <a:endParaRPr lang="en-US" dirty="0" smtClean="0"/>
          </a:p>
          <a:p>
            <a:r>
              <a:rPr lang="en-US" dirty="0" smtClean="0"/>
              <a:t>GPGPU RAM (GDDR5@750MHz, K40c): 288.0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Express 3.0 (16x): 15.75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bandwidth depends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1879</Words>
  <Application>Microsoft Office PowerPoint</Application>
  <PresentationFormat>On-screen Show (4:3)</PresentationFormat>
  <Paragraphs>697</Paragraphs>
  <Slides>56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Introduction</vt:lpstr>
      <vt:lpstr>Moore's law</vt:lpstr>
      <vt:lpstr>Levels of parallelism</vt:lpstr>
      <vt:lpstr>Anatomy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Double promotion</vt:lpstr>
      <vt:lpstr>Note of caution</vt:lpstr>
      <vt:lpstr>Multithreading: false sharing</vt:lpstr>
      <vt:lpstr>Cache lines, again</vt:lpstr>
      <vt:lpstr>Bad news and good news</vt:lpstr>
      <vt:lpstr>How to avoid?</vt:lpstr>
      <vt:lpstr>Performance measures</vt:lpstr>
      <vt:lpstr>Machine balance</vt:lpstr>
      <vt:lpstr>Code balance</vt:lpstr>
      <vt:lpstr>Light speed</vt:lpstr>
      <vt:lpstr>Example</vt:lpstr>
      <vt:lpstr>Feedback-guided optimization</vt:lpstr>
      <vt:lpstr>Philosophy</vt:lpstr>
      <vt:lpstr>GCC compilers</vt:lpstr>
      <vt:lpstr>Intel compilers</vt:lpstr>
      <vt:lpstr>Example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geertjan.bex@gmail.com</cp:lastModifiedBy>
  <cp:revision>165</cp:revision>
  <dcterms:created xsi:type="dcterms:W3CDTF">2014-09-30T05:33:26Z</dcterms:created>
  <dcterms:modified xsi:type="dcterms:W3CDTF">2018-01-19T07:47:53Z</dcterms:modified>
</cp:coreProperties>
</file>