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2"/>
  </p:notesMasterIdLst>
  <p:handoutMasterIdLst>
    <p:handoutMasterId r:id="rId413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60" r:id="rId10"/>
    <p:sldId id="641" r:id="rId11"/>
    <p:sldId id="648" r:id="rId12"/>
    <p:sldId id="653" r:id="rId13"/>
    <p:sldId id="642" r:id="rId14"/>
    <p:sldId id="643" r:id="rId15"/>
    <p:sldId id="644" r:id="rId16"/>
    <p:sldId id="645" r:id="rId17"/>
    <p:sldId id="647" r:id="rId18"/>
    <p:sldId id="654" r:id="rId19"/>
    <p:sldId id="646" r:id="rId20"/>
    <p:sldId id="650" r:id="rId21"/>
    <p:sldId id="649" r:id="rId22"/>
    <p:sldId id="651" r:id="rId23"/>
    <p:sldId id="652" r:id="rId24"/>
    <p:sldId id="655" r:id="rId25"/>
    <p:sldId id="293" r:id="rId26"/>
    <p:sldId id="259" r:id="rId27"/>
    <p:sldId id="301" r:id="rId28"/>
    <p:sldId id="261" r:id="rId29"/>
    <p:sldId id="260" r:id="rId30"/>
    <p:sldId id="268" r:id="rId31"/>
    <p:sldId id="346" r:id="rId32"/>
    <p:sldId id="345" r:id="rId33"/>
    <p:sldId id="263" r:id="rId34"/>
    <p:sldId id="262" r:id="rId35"/>
    <p:sldId id="283" r:id="rId36"/>
    <p:sldId id="639" r:id="rId37"/>
    <p:sldId id="657" r:id="rId38"/>
    <p:sldId id="662" r:id="rId39"/>
    <p:sldId id="264" r:id="rId40"/>
    <p:sldId id="265" r:id="rId41"/>
    <p:sldId id="266" r:id="rId42"/>
    <p:sldId id="267" r:id="rId43"/>
    <p:sldId id="349" r:id="rId44"/>
    <p:sldId id="269" r:id="rId45"/>
    <p:sldId id="338" r:id="rId46"/>
    <p:sldId id="337" r:id="rId47"/>
    <p:sldId id="658" r:id="rId48"/>
    <p:sldId id="500" r:id="rId49"/>
    <p:sldId id="350" r:id="rId50"/>
    <p:sldId id="270" r:id="rId51"/>
    <p:sldId id="339" r:id="rId52"/>
    <p:sldId id="340" r:id="rId53"/>
    <p:sldId id="341" r:id="rId54"/>
    <p:sldId id="342" r:id="rId55"/>
    <p:sldId id="347" r:id="rId56"/>
    <p:sldId id="557" r:id="rId57"/>
    <p:sldId id="343" r:id="rId58"/>
    <p:sldId id="344" r:id="rId59"/>
    <p:sldId id="271" r:id="rId60"/>
    <p:sldId id="272" r:id="rId61"/>
    <p:sldId id="273" r:id="rId62"/>
    <p:sldId id="319" r:id="rId63"/>
    <p:sldId id="320" r:id="rId64"/>
    <p:sldId id="286" r:id="rId65"/>
    <p:sldId id="287" r:id="rId66"/>
    <p:sldId id="288" r:id="rId67"/>
    <p:sldId id="289" r:id="rId68"/>
    <p:sldId id="603" r:id="rId69"/>
    <p:sldId id="284" r:id="rId70"/>
    <p:sldId id="290" r:id="rId71"/>
    <p:sldId id="285" r:id="rId72"/>
    <p:sldId id="606" r:id="rId73"/>
    <p:sldId id="274" r:id="rId74"/>
    <p:sldId id="275" r:id="rId75"/>
    <p:sldId id="276" r:id="rId76"/>
    <p:sldId id="277" r:id="rId77"/>
    <p:sldId id="604" r:id="rId78"/>
    <p:sldId id="605" r:id="rId79"/>
    <p:sldId id="291" r:id="rId80"/>
    <p:sldId id="292" r:id="rId81"/>
    <p:sldId id="303" r:id="rId82"/>
    <p:sldId id="317" r:id="rId83"/>
    <p:sldId id="314" r:id="rId84"/>
    <p:sldId id="316" r:id="rId85"/>
    <p:sldId id="318" r:id="rId86"/>
    <p:sldId id="330" r:id="rId87"/>
    <p:sldId id="328" r:id="rId88"/>
    <p:sldId id="315" r:id="rId89"/>
    <p:sldId id="525" r:id="rId90"/>
    <p:sldId id="665" r:id="rId91"/>
    <p:sldId id="666" r:id="rId92"/>
    <p:sldId id="297" r:id="rId93"/>
    <p:sldId id="329" r:id="rId94"/>
    <p:sldId id="312" r:id="rId95"/>
    <p:sldId id="321" r:id="rId96"/>
    <p:sldId id="663" r:id="rId97"/>
    <p:sldId id="664" r:id="rId98"/>
    <p:sldId id="331" r:id="rId99"/>
    <p:sldId id="348" r:id="rId100"/>
    <p:sldId id="294" r:id="rId101"/>
    <p:sldId id="295" r:id="rId102"/>
    <p:sldId id="296" r:id="rId103"/>
    <p:sldId id="298" r:id="rId104"/>
    <p:sldId id="299" r:id="rId105"/>
    <p:sldId id="300" r:id="rId106"/>
    <p:sldId id="307" r:id="rId107"/>
    <p:sldId id="501" r:id="rId108"/>
    <p:sldId id="502" r:id="rId109"/>
    <p:sldId id="659" r:id="rId110"/>
    <p:sldId id="302" r:id="rId111"/>
    <p:sldId id="661" r:id="rId112"/>
    <p:sldId id="308" r:id="rId113"/>
    <p:sldId id="305" r:id="rId114"/>
    <p:sldId id="483" r:id="rId115"/>
    <p:sldId id="484" r:id="rId116"/>
    <p:sldId id="325" r:id="rId117"/>
    <p:sldId id="309" r:id="rId118"/>
    <p:sldId id="310" r:id="rId119"/>
    <p:sldId id="313" r:id="rId120"/>
    <p:sldId id="326" r:id="rId121"/>
    <p:sldId id="306" r:id="rId122"/>
    <p:sldId id="311" r:id="rId123"/>
    <p:sldId id="354" r:id="rId124"/>
    <p:sldId id="355" r:id="rId125"/>
    <p:sldId id="356" r:id="rId126"/>
    <p:sldId id="357" r:id="rId127"/>
    <p:sldId id="358" r:id="rId128"/>
    <p:sldId id="360" r:id="rId129"/>
    <p:sldId id="359" r:id="rId130"/>
    <p:sldId id="462" r:id="rId131"/>
    <p:sldId id="463" r:id="rId132"/>
    <p:sldId id="464" r:id="rId133"/>
    <p:sldId id="465" r:id="rId134"/>
    <p:sldId id="466" r:id="rId135"/>
    <p:sldId id="467" r:id="rId136"/>
    <p:sldId id="609" r:id="rId137"/>
    <p:sldId id="610" r:id="rId138"/>
    <p:sldId id="611" r:id="rId139"/>
    <p:sldId id="612" r:id="rId140"/>
    <p:sldId id="613" r:id="rId141"/>
    <p:sldId id="614" r:id="rId142"/>
    <p:sldId id="615" r:id="rId143"/>
    <p:sldId id="616" r:id="rId144"/>
    <p:sldId id="617" r:id="rId145"/>
    <p:sldId id="618" r:id="rId146"/>
    <p:sldId id="619" r:id="rId147"/>
    <p:sldId id="620" r:id="rId148"/>
    <p:sldId id="621" r:id="rId149"/>
    <p:sldId id="622" r:id="rId150"/>
    <p:sldId id="443" r:id="rId151"/>
    <p:sldId id="444" r:id="rId152"/>
    <p:sldId id="445" r:id="rId153"/>
    <p:sldId id="446" r:id="rId154"/>
    <p:sldId id="447" r:id="rId155"/>
    <p:sldId id="448" r:id="rId156"/>
    <p:sldId id="524" r:id="rId157"/>
    <p:sldId id="461" r:id="rId158"/>
    <p:sldId id="526" r:id="rId159"/>
    <p:sldId id="468" r:id="rId160"/>
    <p:sldId id="469" r:id="rId161"/>
    <p:sldId id="470" r:id="rId162"/>
    <p:sldId id="471" r:id="rId163"/>
    <p:sldId id="472" r:id="rId164"/>
    <p:sldId id="473" r:id="rId165"/>
    <p:sldId id="474" r:id="rId166"/>
    <p:sldId id="667" r:id="rId167"/>
    <p:sldId id="475" r:id="rId168"/>
    <p:sldId id="476" r:id="rId169"/>
    <p:sldId id="477" r:id="rId170"/>
    <p:sldId id="478" r:id="rId171"/>
    <p:sldId id="481" r:id="rId172"/>
    <p:sldId id="479" r:id="rId173"/>
    <p:sldId id="480" r:id="rId174"/>
    <p:sldId id="482" r:id="rId175"/>
    <p:sldId id="668" r:id="rId176"/>
    <p:sldId id="623" r:id="rId177"/>
    <p:sldId id="669" r:id="rId178"/>
    <p:sldId id="624" r:id="rId179"/>
    <p:sldId id="625" r:id="rId180"/>
    <p:sldId id="626" r:id="rId181"/>
    <p:sldId id="627" r:id="rId182"/>
    <p:sldId id="670" r:id="rId183"/>
    <p:sldId id="505" r:id="rId184"/>
    <p:sldId id="506" r:id="rId185"/>
    <p:sldId id="507" r:id="rId186"/>
    <p:sldId id="508" r:id="rId187"/>
    <p:sldId id="509" r:id="rId188"/>
    <p:sldId id="510" r:id="rId189"/>
    <p:sldId id="512" r:id="rId190"/>
    <p:sldId id="520" r:id="rId191"/>
    <p:sldId id="441" r:id="rId192"/>
    <p:sldId id="442" r:id="rId193"/>
    <p:sldId id="450" r:id="rId194"/>
    <p:sldId id="451" r:id="rId195"/>
    <p:sldId id="452" r:id="rId196"/>
    <p:sldId id="453" r:id="rId197"/>
    <p:sldId id="454" r:id="rId198"/>
    <p:sldId id="671" r:id="rId199"/>
    <p:sldId id="361" r:id="rId200"/>
    <p:sldId id="362" r:id="rId201"/>
    <p:sldId id="363" r:id="rId202"/>
    <p:sldId id="364" r:id="rId203"/>
    <p:sldId id="365" r:id="rId204"/>
    <p:sldId id="366" r:id="rId205"/>
    <p:sldId id="367" r:id="rId206"/>
    <p:sldId id="368" r:id="rId207"/>
    <p:sldId id="369" r:id="rId208"/>
    <p:sldId id="511" r:id="rId209"/>
    <p:sldId id="370" r:id="rId210"/>
    <p:sldId id="371" r:id="rId211"/>
    <p:sldId id="372" r:id="rId212"/>
    <p:sldId id="373" r:id="rId213"/>
    <p:sldId id="374" r:id="rId214"/>
    <p:sldId id="375" r:id="rId215"/>
    <p:sldId id="376" r:id="rId216"/>
    <p:sldId id="377" r:id="rId217"/>
    <p:sldId id="378" r:id="rId218"/>
    <p:sldId id="379" r:id="rId219"/>
    <p:sldId id="380" r:id="rId220"/>
    <p:sldId id="523" r:id="rId221"/>
    <p:sldId id="381" r:id="rId222"/>
    <p:sldId id="382" r:id="rId223"/>
    <p:sldId id="383" r:id="rId224"/>
    <p:sldId id="384" r:id="rId225"/>
    <p:sldId id="386" r:id="rId226"/>
    <p:sldId id="387" r:id="rId227"/>
    <p:sldId id="388" r:id="rId228"/>
    <p:sldId id="389" r:id="rId229"/>
    <p:sldId id="390" r:id="rId230"/>
    <p:sldId id="549" r:id="rId231"/>
    <p:sldId id="550" r:id="rId232"/>
    <p:sldId id="551" r:id="rId233"/>
    <p:sldId id="552" r:id="rId234"/>
    <p:sldId id="553" r:id="rId235"/>
    <p:sldId id="554" r:id="rId236"/>
    <p:sldId id="555" r:id="rId237"/>
    <p:sldId id="556" r:id="rId238"/>
    <p:sldId id="675" r:id="rId239"/>
    <p:sldId id="676" r:id="rId240"/>
    <p:sldId id="391" r:id="rId241"/>
    <p:sldId id="392" r:id="rId242"/>
    <p:sldId id="393" r:id="rId243"/>
    <p:sldId id="394" r:id="rId244"/>
    <p:sldId id="395" r:id="rId245"/>
    <p:sldId id="396" r:id="rId246"/>
    <p:sldId id="397" r:id="rId247"/>
    <p:sldId id="398" r:id="rId248"/>
    <p:sldId id="521" r:id="rId249"/>
    <p:sldId id="440" r:id="rId250"/>
    <p:sldId id="455" r:id="rId251"/>
    <p:sldId id="456" r:id="rId252"/>
    <p:sldId id="637" r:id="rId253"/>
    <p:sldId id="458" r:id="rId254"/>
    <p:sldId id="459" r:id="rId255"/>
    <p:sldId id="460" r:id="rId256"/>
    <p:sldId id="608" r:id="rId257"/>
    <p:sldId id="522" r:id="rId258"/>
    <p:sldId id="399" r:id="rId259"/>
    <p:sldId id="400" r:id="rId260"/>
    <p:sldId id="401" r:id="rId261"/>
    <p:sldId id="402" r:id="rId262"/>
    <p:sldId id="403" r:id="rId263"/>
    <p:sldId id="404" r:id="rId264"/>
    <p:sldId id="405" r:id="rId265"/>
    <p:sldId id="406" r:id="rId266"/>
    <p:sldId id="407" r:id="rId267"/>
    <p:sldId id="408" r:id="rId268"/>
    <p:sldId id="409" r:id="rId269"/>
    <p:sldId id="410" r:id="rId270"/>
    <p:sldId id="411" r:id="rId271"/>
    <p:sldId id="412" r:id="rId272"/>
    <p:sldId id="413" r:id="rId273"/>
    <p:sldId id="414" r:id="rId274"/>
    <p:sldId id="415" r:id="rId275"/>
    <p:sldId id="416" r:id="rId276"/>
    <p:sldId id="417" r:id="rId277"/>
    <p:sldId id="418" r:id="rId278"/>
    <p:sldId id="419" r:id="rId279"/>
    <p:sldId id="420" r:id="rId280"/>
    <p:sldId id="421" r:id="rId281"/>
    <p:sldId id="422" r:id="rId282"/>
    <p:sldId id="423" r:id="rId283"/>
    <p:sldId id="424" r:id="rId284"/>
    <p:sldId id="425" r:id="rId285"/>
    <p:sldId id="426" r:id="rId286"/>
    <p:sldId id="435" r:id="rId287"/>
    <p:sldId id="436" r:id="rId288"/>
    <p:sldId id="437" r:id="rId289"/>
    <p:sldId id="438" r:id="rId290"/>
    <p:sldId id="439" r:id="rId291"/>
    <p:sldId id="503" r:id="rId292"/>
    <p:sldId id="513" r:id="rId293"/>
    <p:sldId id="529" r:id="rId294"/>
    <p:sldId id="504" r:id="rId295"/>
    <p:sldId id="514" r:id="rId296"/>
    <p:sldId id="527" r:id="rId297"/>
    <p:sldId id="516" r:id="rId298"/>
    <p:sldId id="515" r:id="rId299"/>
    <p:sldId id="672" r:id="rId300"/>
    <p:sldId id="673" r:id="rId301"/>
    <p:sldId id="607" r:id="rId302"/>
    <p:sldId id="528" r:id="rId303"/>
    <p:sldId id="689" r:id="rId304"/>
    <p:sldId id="690" r:id="rId305"/>
    <p:sldId id="519" r:id="rId306"/>
    <p:sldId id="530" r:id="rId307"/>
    <p:sldId id="542" r:id="rId308"/>
    <p:sldId id="543" r:id="rId309"/>
    <p:sldId id="558" r:id="rId310"/>
    <p:sldId id="559" r:id="rId311"/>
    <p:sldId id="560" r:id="rId312"/>
    <p:sldId id="561" r:id="rId313"/>
    <p:sldId id="562" r:id="rId314"/>
    <p:sldId id="564" r:id="rId315"/>
    <p:sldId id="565" r:id="rId316"/>
    <p:sldId id="563" r:id="rId317"/>
    <p:sldId id="688" r:id="rId318"/>
    <p:sldId id="531" r:id="rId319"/>
    <p:sldId id="532" r:id="rId320"/>
    <p:sldId id="533" r:id="rId321"/>
    <p:sldId id="534" r:id="rId322"/>
    <p:sldId id="535" r:id="rId323"/>
    <p:sldId id="540" r:id="rId324"/>
    <p:sldId id="541" r:id="rId325"/>
    <p:sldId id="536" r:id="rId326"/>
    <p:sldId id="537" r:id="rId327"/>
    <p:sldId id="538" r:id="rId328"/>
    <p:sldId id="539" r:id="rId329"/>
    <p:sldId id="674" r:id="rId330"/>
    <p:sldId id="685" r:id="rId331"/>
    <p:sldId id="686" r:id="rId332"/>
    <p:sldId id="687" r:id="rId333"/>
    <p:sldId id="691" r:id="rId334"/>
    <p:sldId id="485" r:id="rId335"/>
    <p:sldId id="486" r:id="rId336"/>
    <p:sldId id="487" r:id="rId337"/>
    <p:sldId id="488" r:id="rId338"/>
    <p:sldId id="489" r:id="rId339"/>
    <p:sldId id="490" r:id="rId340"/>
    <p:sldId id="491" r:id="rId341"/>
    <p:sldId id="492" r:id="rId342"/>
    <p:sldId id="493" r:id="rId343"/>
    <p:sldId id="544" r:id="rId344"/>
    <p:sldId id="494" r:id="rId345"/>
    <p:sldId id="546" r:id="rId346"/>
    <p:sldId id="547" r:id="rId347"/>
    <p:sldId id="545" r:id="rId348"/>
    <p:sldId id="548" r:id="rId349"/>
    <p:sldId id="495" r:id="rId350"/>
    <p:sldId id="577" r:id="rId351"/>
    <p:sldId id="578" r:id="rId352"/>
    <p:sldId id="580" r:id="rId353"/>
    <p:sldId id="579" r:id="rId354"/>
    <p:sldId id="581" r:id="rId355"/>
    <p:sldId id="582" r:id="rId356"/>
    <p:sldId id="583" r:id="rId357"/>
    <p:sldId id="584" r:id="rId358"/>
    <p:sldId id="585" r:id="rId359"/>
    <p:sldId id="586" r:id="rId360"/>
    <p:sldId id="590" r:id="rId361"/>
    <p:sldId id="587" r:id="rId362"/>
    <p:sldId id="588" r:id="rId363"/>
    <p:sldId id="589" r:id="rId364"/>
    <p:sldId id="591" r:id="rId365"/>
    <p:sldId id="592" r:id="rId366"/>
    <p:sldId id="593" r:id="rId367"/>
    <p:sldId id="594" r:id="rId368"/>
    <p:sldId id="595" r:id="rId369"/>
    <p:sldId id="596" r:id="rId370"/>
    <p:sldId id="597" r:id="rId371"/>
    <p:sldId id="598" r:id="rId372"/>
    <p:sldId id="599" r:id="rId373"/>
    <p:sldId id="600" r:id="rId374"/>
    <p:sldId id="601" r:id="rId375"/>
    <p:sldId id="602" r:id="rId376"/>
    <p:sldId id="677" r:id="rId377"/>
    <p:sldId id="678" r:id="rId378"/>
    <p:sldId id="679" r:id="rId379"/>
    <p:sldId id="680" r:id="rId380"/>
    <p:sldId id="681" r:id="rId381"/>
    <p:sldId id="682" r:id="rId382"/>
    <p:sldId id="683" r:id="rId383"/>
    <p:sldId id="684" r:id="rId384"/>
    <p:sldId id="433" r:id="rId385"/>
    <p:sldId id="434" r:id="rId386"/>
    <p:sldId id="571" r:id="rId387"/>
    <p:sldId id="572" r:id="rId388"/>
    <p:sldId id="573" r:id="rId389"/>
    <p:sldId id="574" r:id="rId390"/>
    <p:sldId id="575" r:id="rId391"/>
    <p:sldId id="636" r:id="rId392"/>
    <p:sldId id="576" r:id="rId393"/>
    <p:sldId id="566" r:id="rId394"/>
    <p:sldId id="496" r:id="rId395"/>
    <p:sldId id="567" r:id="rId396"/>
    <p:sldId id="569" r:id="rId397"/>
    <p:sldId id="570" r:id="rId398"/>
    <p:sldId id="568" r:id="rId399"/>
    <p:sldId id="628" r:id="rId400"/>
    <p:sldId id="629" r:id="rId401"/>
    <p:sldId id="630" r:id="rId402"/>
    <p:sldId id="631" r:id="rId403"/>
    <p:sldId id="632" r:id="rId404"/>
    <p:sldId id="633" r:id="rId405"/>
    <p:sldId id="634" r:id="rId406"/>
    <p:sldId id="322" r:id="rId407"/>
    <p:sldId id="323" r:id="rId408"/>
    <p:sldId id="656" r:id="rId409"/>
    <p:sldId id="324" r:id="rId410"/>
    <p:sldId id="498" r:id="rId411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  <p14:sldId id="66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657"/>
            <p14:sldId id="662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658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665"/>
            <p14:sldId id="666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663"/>
            <p14:sldId id="664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659"/>
            <p14:sldId id="302"/>
            <p14:sldId id="661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667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  <p14:sldId id="668"/>
          </p14:sldIdLst>
        </p14:section>
        <p14:section name="Profiling" id="{3882A7C8-455A-45F8-BBC0-21E8FCF68080}">
          <p14:sldIdLst>
            <p14:sldId id="623"/>
            <p14:sldId id="669"/>
            <p14:sldId id="624"/>
            <p14:sldId id="625"/>
            <p14:sldId id="626"/>
            <p14:sldId id="627"/>
            <p14:sldId id="670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  <p14:sldId id="671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675"/>
            <p14:sldId id="67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: numpy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672"/>
            <p14:sldId id="673"/>
            <p14:sldId id="607"/>
            <p14:sldId id="528"/>
          </p14:sldIdLst>
        </p14:section>
        <p14:section name="Scientific Python: scipy" id="{05686DD5-9480-4EBB-8DBD-EF178D0FE5C1}">
          <p14:sldIdLst>
            <p14:sldId id="689"/>
            <p14:sldId id="690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</p14:sldIdLst>
        </p14:section>
        <p14:section name="matplotlib" id="{6C4D1CC6-EBB8-43D9-AAD3-C0A81D76F567}">
          <p14:sldIdLst>
            <p14:sldId id="688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  <p14:sldId id="674"/>
          </p14:sldIdLst>
        </p14:section>
        <p14:section name="Computer algebra" id="{41195464-7136-4EC3-8DAA-76B83E19469D}">
          <p14:sldIdLst>
            <p14:sldId id="685"/>
            <p14:sldId id="686"/>
            <p14:sldId id="687"/>
            <p14:sldId id="691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Bokeh" id="{4FA32C83-F041-40F6-B9CA-AA43DD10361C}">
          <p14:sldIdLst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656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  <p:cmAuthor id="1" name="Geert Jan Bex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79" autoAdjust="0"/>
  </p:normalViewPr>
  <p:slideViewPr>
    <p:cSldViewPr>
      <p:cViewPr varScale="1">
        <p:scale>
          <a:sx n="92" d="100"/>
          <a:sy n="92" d="100"/>
        </p:scale>
        <p:origin x="60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99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402" Type="http://schemas.openxmlformats.org/officeDocument/2006/relationships/slide" Target="slides/slide401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slide" Target="slides/slide366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413" Type="http://schemas.openxmlformats.org/officeDocument/2006/relationships/handoutMaster" Target="handoutMasters/handoutMaster1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399" Type="http://schemas.openxmlformats.org/officeDocument/2006/relationships/slide" Target="slides/slide398.xml"/><Relationship Id="rId403" Type="http://schemas.openxmlformats.org/officeDocument/2006/relationships/slide" Target="slides/slide402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slide" Target="slides/slide388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414" Type="http://schemas.openxmlformats.org/officeDocument/2006/relationships/commentAuthors" Target="commentAuthors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415" Type="http://schemas.openxmlformats.org/officeDocument/2006/relationships/presProps" Target="presProps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416" Type="http://schemas.openxmlformats.org/officeDocument/2006/relationships/viewProps" Target="viewProps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406" Type="http://schemas.openxmlformats.org/officeDocument/2006/relationships/slide" Target="slides/slide405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417" Type="http://schemas.openxmlformats.org/officeDocument/2006/relationships/theme" Target="theme/theme1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418" Type="http://schemas.openxmlformats.org/officeDocument/2006/relationships/tableStyles" Target="tableStyles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slide" Target="slides/slide395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slide" Target="slides/slide399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slide" Target="slides/slide396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412" Type="http://schemas.openxmlformats.org/officeDocument/2006/relationships/notesMaster" Target="notesMasters/notesMaster1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slide" Target="slides/slide397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2017-01-20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2017-01-20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20/01/2017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20/01/2017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20/01/2017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20/01/2017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20/01/2017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20/01/2017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20/01/2017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20/01/2017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20/01/2017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20/01/2017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20/01/2017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20/01/2017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99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09.xml"/><Relationship Id="rId2" Type="http://schemas.openxmlformats.org/officeDocument/2006/relationships/slide" Target="slide386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3.xml"/><Relationship Id="rId4" Type="http://schemas.openxmlformats.org/officeDocument/2006/relationships/slide" Target="slide49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PyParsing" TargetMode="External"/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58.xml"/><Relationship Id="rId2" Type="http://schemas.openxmlformats.org/officeDocument/2006/relationships/slide" Target="slide10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49.xml"/><Relationship Id="rId4" Type="http://schemas.openxmlformats.org/officeDocument/2006/relationships/slide" Target="slide240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3.xml"/><Relationship Id="rId2" Type="http://schemas.openxmlformats.org/officeDocument/2006/relationships/slide" Target="slide82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6.xml"/><Relationship Id="rId2" Type="http://schemas.openxmlformats.org/officeDocument/2006/relationships/slide" Target="slide9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0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6.xml"/><Relationship Id="rId2" Type="http://schemas.openxmlformats.org/officeDocument/2006/relationships/slide" Target="slide157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393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83.xml"/><Relationship Id="rId2" Type="http://schemas.openxmlformats.org/officeDocument/2006/relationships/slide" Target="slide150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sFileSystem" TargetMode="External"/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Regexe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83.xml"/><Relationship Id="rId2" Type="http://schemas.openxmlformats.org/officeDocument/2006/relationships/slide" Target="slide191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34.xml"/><Relationship Id="rId3" Type="http://schemas.openxmlformats.org/officeDocument/2006/relationships/slide" Target="slide199.xml"/><Relationship Id="rId7" Type="http://schemas.openxmlformats.org/officeDocument/2006/relationships/slide" Target="slide286.xml"/><Relationship Id="rId2" Type="http://schemas.openxmlformats.org/officeDocument/2006/relationships/slide" Target="slide12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1.xml"/><Relationship Id="rId5" Type="http://schemas.openxmlformats.org/officeDocument/2006/relationships/slide" Target="slide271.xml"/><Relationship Id="rId4" Type="http://schemas.openxmlformats.org/officeDocument/2006/relationships/slide" Target="slide263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85.xml"/><Relationship Id="rId2" Type="http://schemas.openxmlformats.org/officeDocument/2006/relationships/slide" Target="slide28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64.xml"/><Relationship Id="rId4" Type="http://schemas.openxmlformats.org/officeDocument/2006/relationships/slide" Target="slide318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50.xml"/><Relationship Id="rId2" Type="http://schemas.openxmlformats.org/officeDocument/2006/relationships/slide" Target="slide225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tu.edu.sg/home/ehchua/programming/sql/relational_database_design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3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Birdsong" TargetMode="External"/><Relationship Id="rId2" Type="http://schemas.openxmlformats.org/officeDocument/2006/relationships/hyperlink" Target="https://github.com/gjbex/training-material/tree/master/Python/Numpy" TargetMode="External"/><Relationship Id="rId1" Type="http://schemas.openxmlformats.org/officeDocument/2006/relationships/slideLayout" Target="../slideLayouts/slideLayout3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4.png"/><Relationship Id="rId4" Type="http://schemas.openxmlformats.org/officeDocument/2006/relationships/image" Target="../media/image10.wmf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Matplotlib" TargetMode="External"/><Relationship Id="rId1" Type="http://schemas.openxmlformats.org/officeDocument/2006/relationships/slideLayout" Target="../slideLayouts/slideLayout3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29.xml.rels><?xml version="1.0" encoding="UTF-8" standalone="yes"?>
<Relationships xmlns="http://schemas.openxmlformats.org/package/2006/relationships"><Relationship Id="rId3" Type="http://schemas.openxmlformats.org/officeDocument/2006/relationships/hyperlink" Target="http://colorbrewer2.org/" TargetMode="External"/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2.wmf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6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7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Bokeh" TargetMode="External"/><Relationship Id="rId1" Type="http://schemas.openxmlformats.org/officeDocument/2006/relationships/slideLayout" Target="../slideLayouts/slideLayout3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8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4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7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4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9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0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://doi.org/10.1038/515151a" TargetMode="Externa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return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(3.5, 7.1)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36076" y="2780928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returns a 2-tuple</a:t>
              </a:r>
              <a:endParaRPr lang="nl-BE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36076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2-tuple as argument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56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556792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 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548529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3.5+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09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cords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59730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59730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59730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713811" cy="1200329"/>
            <a:chOff x="7911408" y="2970076"/>
            <a:chExt cx="2713811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396810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2816210" cy="830997"/>
            <a:chOff x="7793229" y="3675218"/>
            <a:chExt cx="2816210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581156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github.com/gjbex/training-material/tree/master/Python/CodeTesting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 smtClean="0">
                <a:hlinkClick r:id="rId2"/>
              </a:rPr>
              <a:t>https://github.com/gjbex/training-material/tree/master/Python/Unittest</a:t>
            </a:r>
            <a:r>
              <a:rPr lang="nl-BE" sz="1800" dirty="0" smtClean="0"/>
              <a:t> </a:t>
            </a:r>
            <a:endParaRPr lang="nl-BE" dirty="0" smtClean="0"/>
          </a:p>
          <a:p>
            <a:r>
              <a:rPr lang="nl-BE" sz="1800" dirty="0">
                <a:hlinkClick r:id="rId3"/>
              </a:rPr>
              <a:t>https://</a:t>
            </a:r>
            <a:r>
              <a:rPr lang="nl-BE" sz="1800" dirty="0" smtClean="0">
                <a:hlinkClick r:id="rId3"/>
              </a:rPr>
              <a:t>github.com/gjbex/training-material/tree/master/Python/PyParsing</a:t>
            </a:r>
            <a:r>
              <a:rPr lang="nl-BE" sz="18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docs.python.org/3.5/howto/argparse.html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50900"/>
            <a:ext cx="7848872" cy="2996952"/>
            <a:chOff x="611560" y="3750900"/>
            <a:chExt cx="7848872" cy="2996952"/>
          </a:xfrm>
        </p:grpSpPr>
        <p:sp>
          <p:nvSpPr>
            <p:cNvPr id="6" name="Cloud Callout 5"/>
            <p:cNvSpPr/>
            <p:nvPr/>
          </p:nvSpPr>
          <p:spPr>
            <a:xfrm>
              <a:off x="611560" y="3750900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5790281" y="5102436"/>
            <a:ext cx="28861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3200" dirty="0" smtClean="0"/>
              <a:t> (return): run</a:t>
            </a:r>
            <a:br>
              <a:rPr lang="en-US" sz="3200" dirty="0" smtClean="0"/>
            </a:br>
            <a:r>
              <a:rPr lang="en-US" sz="3200" dirty="0" smtClean="0"/>
              <a:t>until current</a:t>
            </a:r>
            <a:br>
              <a:rPr lang="en-US" sz="3200" dirty="0" smtClean="0"/>
            </a:br>
            <a:r>
              <a:rPr lang="en-US" sz="3200" dirty="0" smtClean="0"/>
              <a:t>function returns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watch for 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&lt;expr&gt;</a:t>
            </a:r>
            <a:r>
              <a:rPr lang="en-US" dirty="0" smtClean="0"/>
              <a:t> shows changes on halt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12886" y="2149790"/>
            <a:ext cx="6007386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display matrix[-1][0]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1  [old: 0]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3284984"/>
            <a:ext cx="13878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Python 3.2+!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638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Re-enable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(clear)</a:t>
            </a:r>
          </a:p>
          <a:p>
            <a:r>
              <a:rPr lang="en-US" dirty="0" smtClean="0"/>
              <a:t>Associate debug commands with breakpoint: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commands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bp-nr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 workflow: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801234"/>
            <a:ext cx="1611601" cy="707886"/>
            <a:chOff x="224095" y="3873242"/>
            <a:chExt cx="1611601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873242"/>
              <a:ext cx="1251561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227185"/>
              <a:ext cx="360040" cy="0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996952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463353" y="3782943"/>
              <a:ext cx="360040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236398" y="2204864"/>
            <a:ext cx="1599298" cy="1296144"/>
            <a:chOff x="224095" y="3429000"/>
            <a:chExt cx="1599298" cy="1296144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calling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context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463353" y="3782943"/>
              <a:ext cx="360040" cy="942201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68411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3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311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docs.python.org/3.5/howto/logging.html</a:t>
            </a:r>
            <a:r>
              <a:rPr lang="en-US" sz="2400" dirty="0" smtClean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docs.python.org/3.5/howto/logging-cookbook.html</a:t>
            </a:r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github.com/gjbex/training-material/tree/master/Python/OsFileSystem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Walking a directory tree: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e.g., print name of Python files in (sub)directories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each directory, tuple:</a:t>
            </a:r>
          </a:p>
          <a:p>
            <a:pPr lvl="1"/>
            <a:r>
              <a:rPr lang="en-US" dirty="0" smtClean="0"/>
              <a:t>directory name</a:t>
            </a:r>
          </a:p>
          <a:p>
            <a:pPr lvl="1"/>
            <a:r>
              <a:rPr lang="en-US" dirty="0" smtClean="0"/>
              <a:t>list of subdirectories</a:t>
            </a:r>
          </a:p>
          <a:p>
            <a:pPr lvl="1"/>
            <a:r>
              <a:rPr lang="en-US" dirty="0" smtClean="0"/>
              <a:t>list of files in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420888"/>
            <a:ext cx="8424936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directory, _,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os.walk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_,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target_ext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(directory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3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github.com/gjbex/training-material/tree/master/Python/Regexes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 &amp; </a:t>
            </a:r>
            <a:r>
              <a:rPr lang="en-US" dirty="0" err="1" smtClean="0"/>
              <a:t>SQLAlchemy</a:t>
            </a:r>
            <a:r>
              <a:rPr lang="en-US" dirty="0" smtClean="0"/>
              <a:t> 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805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066474"/>
            <a:ext cx="7344816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561679"/>
            <a:ext cx="7416824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endParaRPr lang="en-US" sz="16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'London'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581128"/>
            <a:ext cx="7488832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683568" y="6124620"/>
            <a:ext cx="7488832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'St. Petersburg'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'Leningrad'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  <p:bldP spid="8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'Leningrad',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measuree_temperature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5436096" y="5863055"/>
            <a:ext cx="3128357" cy="806305"/>
            <a:chOff x="3203848" y="5719039"/>
            <a:chExt cx="3128357" cy="806305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312835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FROM …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461553" y="5719039"/>
              <a:ext cx="306474" cy="406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555715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2100520" y="5733256"/>
            <a:ext cx="3129896" cy="937517"/>
            <a:chOff x="3203848" y="5649382"/>
            <a:chExt cx="3129896" cy="93751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649382"/>
              <a:ext cx="1447322" cy="4758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Leningrad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.filter(City.name == 'Leningrad')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leningrad.name = 'Leningrad'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4005064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ORM "hides" database interaction</a:t>
            </a:r>
          </a:p>
          <a:p>
            <a:pPr lvl="1"/>
            <a:r>
              <a:rPr lang="en-US" dirty="0" smtClean="0"/>
              <a:t>Easy to be inefficient</a:t>
            </a:r>
          </a:p>
          <a:p>
            <a:pPr lvl="1"/>
            <a:r>
              <a:rPr lang="en-US" dirty="0" smtClean="0"/>
              <a:t>Object creation takes time</a:t>
            </a:r>
          </a:p>
          <a:p>
            <a:pPr lvl="1"/>
            <a:r>
              <a:rPr lang="en-US" dirty="0" smtClean="0"/>
              <a:t>Can </a:t>
            </a:r>
            <a:r>
              <a:rPr lang="en-US" dirty="0" err="1" smtClean="0"/>
              <a:t>comsume</a:t>
            </a:r>
            <a:r>
              <a:rPr lang="en-US" dirty="0" smtClean="0"/>
              <a:t> a lot of memory</a:t>
            </a:r>
          </a:p>
          <a:p>
            <a:pPr lvl="1"/>
            <a:r>
              <a:rPr lang="en-US" dirty="0" smtClean="0"/>
              <a:t>Still necessary to understand</a:t>
            </a:r>
          </a:p>
          <a:p>
            <a:pPr lvl="2"/>
            <a:r>
              <a:rPr lang="en-US" dirty="0" smtClean="0"/>
              <a:t>Relational model</a:t>
            </a:r>
          </a:p>
          <a:p>
            <a:pPr lvl="2"/>
            <a:r>
              <a:rPr lang="en-US" dirty="0" smtClean="0"/>
              <a:t>How RDBMS works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438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relational </a:t>
            </a:r>
            <a:r>
              <a:rPr lang="en-US" dirty="0"/>
              <a:t>database design</a:t>
            </a:r>
            <a:br>
              <a:rPr lang="en-US" dirty="0"/>
            </a:b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www.ntu.edu.sg/home/ehchua/programming/sql/relational_database_design.html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584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(2 hours)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 (2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107504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iterators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</a:p>
          <a:p>
            <a:r>
              <a:rPr lang="en-US" dirty="0" smtClean="0"/>
              <a:t>Alternative: 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computing: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a @ 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95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cfr</a:t>
              </a:r>
              <a:r>
                <a:rPr lang="en-US" sz="2800" dirty="0" smtClean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6987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      array slicing does </a:t>
            </a:r>
            <a:r>
              <a:rPr lang="en-US" sz="2800" b="1" i="1" dirty="0" smtClean="0">
                <a:solidFill>
                  <a:srgbClr val="C00000"/>
                </a:solidFill>
              </a:rPr>
              <a:t>not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has some linear algebra operations</a:t>
            </a:r>
          </a:p>
          <a:p>
            <a:pPr lvl="1"/>
            <a:r>
              <a:rPr lang="en-US" dirty="0" smtClean="0"/>
              <a:t>matrix power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matrix  inverse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eigen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31737" y="2539411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31736" y="1268760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31737" y="3646765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7" y="4715852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p.linalg.det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5576" y="5786680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22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versus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Reshape: different view on same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Some operations return copies,</a:t>
            </a:r>
            <a:br>
              <a:rPr lang="en-US" dirty="0" smtClean="0"/>
            </a:br>
            <a:r>
              <a:rPr lang="en-US" dirty="0" smtClean="0"/>
              <a:t>check documentation carefully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755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1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3934159"/>
            <a:ext cx="424847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a[0, 0] = 13.0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404285" y="4006805"/>
            <a:ext cx="3200163" cy="646331"/>
            <a:chOff x="5404285" y="4006805"/>
            <a:chExt cx="3200163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6156176" y="4006805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4</a:t>
              </a:r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04285" y="4087454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04285" y="4677352"/>
            <a:ext cx="3200163" cy="417124"/>
            <a:chOff x="5404285" y="4677352"/>
            <a:chExt cx="3200163" cy="417124"/>
          </a:xfrm>
        </p:grpSpPr>
        <p:sp>
          <p:nvSpPr>
            <p:cNvPr id="11" name="TextBox 10"/>
            <p:cNvSpPr txBox="1"/>
            <p:nvPr/>
          </p:nvSpPr>
          <p:spPr>
            <a:xfrm>
              <a:off x="6156176" y="4725144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[ 13.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285" y="4677352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67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1208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 smtClean="0">
                  <a:solidFill>
                    <a:srgbClr val="C00000"/>
                  </a:solidFill>
                </a:rPr>
                <a:t>confusing</a:t>
              </a:r>
              <a:endParaRPr lang="en-US" sz="6600" dirty="0">
                <a:solidFill>
                  <a:srgbClr val="C0000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computing: </a:t>
            </a:r>
            <a:r>
              <a:rPr lang="en-US" dirty="0" err="1" smtClean="0"/>
              <a:t>Scipy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https://github.com/gjbex/training-material/tree/master/Python/Numpy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https://github.com/gjbex/training-material/tree/master/Python/Birdsong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101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…</a:t>
            </a:r>
          </a:p>
          <a:p>
            <a:r>
              <a:rPr lang="en-US" dirty="0" err="1" smtClean="0"/>
              <a:t>scipy</a:t>
            </a:r>
            <a:endParaRPr lang="en-US" dirty="0"/>
          </a:p>
          <a:p>
            <a:pPr lvl="1"/>
            <a:r>
              <a:rPr lang="en-US" dirty="0" smtClean="0"/>
              <a:t>Dense/sparse </a:t>
            </a:r>
            <a:r>
              <a:rPr lang="en-US" dirty="0" err="1" smtClean="0"/>
              <a:t>inear</a:t>
            </a:r>
            <a:r>
              <a:rPr lang="en-US" dirty="0" smtClean="0"/>
              <a:t> algebra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olving ordinary differential equations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Special mathematical functions</a:t>
            </a:r>
          </a:p>
          <a:p>
            <a:pPr lvl="1"/>
            <a:r>
              <a:rPr lang="en-US" dirty="0" smtClean="0"/>
              <a:t>Mathematical &amp; physical constants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2114320" y="5213836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/>
          <p:cNvGrpSpPr/>
          <p:nvPr/>
        </p:nvGrpSpPr>
        <p:grpSpPr>
          <a:xfrm>
            <a:off x="2136920" y="5933916"/>
            <a:ext cx="6584113" cy="727631"/>
            <a:chOff x="588960" y="1198493"/>
            <a:chExt cx="6584113" cy="727631"/>
          </a:xfrm>
        </p:grpSpPr>
        <p:sp>
          <p:nvSpPr>
            <p:cNvPr id="11" name="TextBox 10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5919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7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-q]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://github.com/gjbex/training-material/tree/master/Python/Matplotlib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145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28871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for MATLAB </a:t>
            </a:r>
            <a:r>
              <a:rPr lang="en-US" dirty="0"/>
              <a:t>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mathesaurus.sourceforge.net/matlab-numpy.html</a:t>
            </a:r>
            <a:endParaRPr lang="en-US" sz="2400" dirty="0" smtClean="0"/>
          </a:p>
          <a:p>
            <a:r>
              <a:rPr lang="en-US" dirty="0" err="1" smtClean="0"/>
              <a:t>ColorBrewer</a:t>
            </a:r>
            <a:r>
              <a:rPr lang="en-US" dirty="0" smtClean="0"/>
              <a:t> 2.0: advice on choosing appropriate </a:t>
            </a:r>
            <a:r>
              <a:rPr lang="en-US" dirty="0"/>
              <a:t>color </a:t>
            </a:r>
            <a:r>
              <a:rPr lang="en-US" dirty="0" smtClean="0"/>
              <a:t>maps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http://colorbrewer2.org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189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137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sympy</a:t>
            </a:r>
            <a:r>
              <a:rPr lang="en-US" dirty="0" smtClean="0"/>
              <a:t>: library for computer algebra</a:t>
            </a:r>
          </a:p>
          <a:p>
            <a:pPr lvl="1"/>
            <a:r>
              <a:rPr lang="en-US" dirty="0" smtClean="0"/>
              <a:t>symbolic computations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2"/>
            <a:r>
              <a:rPr lang="en-US" dirty="0" smtClean="0"/>
              <a:t>vectors, matrices, tensors</a:t>
            </a:r>
          </a:p>
          <a:p>
            <a:pPr lvl="2"/>
            <a:r>
              <a:rPr lang="en-US" dirty="0" smtClean="0"/>
              <a:t>solving linear sets of equations</a:t>
            </a:r>
          </a:p>
          <a:p>
            <a:pPr lvl="2"/>
            <a:r>
              <a:rPr lang="en-US" dirty="0" smtClean="0"/>
              <a:t>eigenvalues/eigenvectors, SVD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calculus</a:t>
            </a:r>
          </a:p>
          <a:p>
            <a:pPr lvl="2"/>
            <a:r>
              <a:rPr lang="en-US" dirty="0" smtClean="0"/>
              <a:t>computing derivatives, series expansions</a:t>
            </a:r>
          </a:p>
          <a:p>
            <a:pPr lvl="2"/>
            <a:r>
              <a:rPr lang="en-US" dirty="0" smtClean="0"/>
              <a:t>limits</a:t>
            </a:r>
          </a:p>
          <a:p>
            <a:pPr lvl="2"/>
            <a:r>
              <a:rPr lang="en-US" dirty="0" smtClean="0"/>
              <a:t>integrals (indeterminate/determinate)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61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Defining multiple symbols</a:t>
            </a:r>
          </a:p>
          <a:p>
            <a:endParaRPr lang="en-US" dirty="0"/>
          </a:p>
          <a:p>
            <a:r>
              <a:rPr lang="en-US" dirty="0" smtClean="0"/>
              <a:t>Symbol with </a:t>
            </a:r>
            <a:r>
              <a:rPr lang="en-US" dirty="0" smtClean="0"/>
              <a:t>assumptions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real</a:t>
            </a:r>
          </a:p>
          <a:p>
            <a:pPr lvl="1"/>
            <a:r>
              <a:rPr lang="en-US" dirty="0" smtClean="0"/>
              <a:t>rational</a:t>
            </a:r>
          </a:p>
          <a:p>
            <a:pPr lvl="1"/>
            <a:r>
              <a:rPr lang="en-US" dirty="0" smtClean="0"/>
              <a:t>integer</a:t>
            </a:r>
          </a:p>
          <a:p>
            <a:pPr lvl="1"/>
            <a:r>
              <a:rPr lang="en-US" dirty="0" smtClean="0"/>
              <a:t>positive/negative</a:t>
            </a:r>
            <a:endParaRPr lang="en-US" dirty="0"/>
          </a:p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06084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c, x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sympy.symbols('a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c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1124744"/>
            <a:ext cx="187220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2640" y="314096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sympy.Symbol('y', positive=True)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2640" y="5860852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sympy.Matrix([[x**2, x*y], [-x*y, y**2]])</a:t>
            </a:r>
          </a:p>
        </p:txBody>
      </p:sp>
    </p:spTree>
    <p:extLst>
      <p:ext uri="{BB962C8B-B14F-4D97-AF65-F5344CB8AC3E}">
        <p14:creationId xmlns:p14="http://schemas.microsoft.com/office/powerpoint/2010/main" val="77685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Solve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614901"/>
              </p:ext>
            </p:extLst>
          </p:nvPr>
        </p:nvGraphicFramePr>
        <p:xfrm>
          <a:off x="1835696" y="1529672"/>
          <a:ext cx="2808311" cy="58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3" imgW="977760" imgH="203040" progId="Equation.3">
                  <p:embed/>
                </p:oleObj>
              </mc:Choice>
              <mc:Fallback>
                <p:oleObj name="Equation" r:id="rId3" imgW="9777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696" y="1529672"/>
                        <a:ext cx="2808311" cy="58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72640" y="233958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sympy.solve(a*x**2 + b*x + c, x)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763688" y="2854677"/>
            <a:ext cx="6048672" cy="646331"/>
            <a:chOff x="1763688" y="2967335"/>
            <a:chExt cx="6048672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2371643" y="2967335"/>
              <a:ext cx="5440717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 (-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),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-(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]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188807"/>
              </p:ext>
            </p:extLst>
          </p:nvPr>
        </p:nvGraphicFramePr>
        <p:xfrm>
          <a:off x="1916444" y="3944040"/>
          <a:ext cx="39735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5" imgW="1384200" imgH="203040" progId="Equation.3">
                  <p:embed/>
                </p:oleObj>
              </mc:Choice>
              <mc:Fallback>
                <p:oleObj name="Equation" r:id="rId5" imgW="138420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16444" y="3944040"/>
                        <a:ext cx="3973512" cy="58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85635" y="4662164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sympy.matrix([[a, b], [c, d]])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sympy.Matrix([x, y]).reshape(1, 2)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sympy.Matrix([1, 0]).reshape(1, 2)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sympy.solve(A*X - B, X)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776055" y="5985559"/>
            <a:ext cx="6036304" cy="646331"/>
            <a:chOff x="1776055" y="5985559"/>
            <a:chExt cx="6036304" cy="646331"/>
          </a:xfrm>
        </p:grpSpPr>
        <p:sp>
          <p:nvSpPr>
            <p:cNvPr id="13" name="TextBox 12"/>
            <p:cNvSpPr txBox="1"/>
            <p:nvPr/>
          </p:nvSpPr>
          <p:spPr>
            <a:xfrm>
              <a:off x="2371642" y="5985559"/>
              <a:ext cx="5440717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 x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d/(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a*d - b*c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),</a:t>
              </a:r>
            </a:p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y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-c/(a*d - b*c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}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776055" y="6301843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843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2" grpId="0" animBg="1"/>
    </p:bld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'c']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'a'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Use last element: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One before last: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[-2]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l[2] = 'de'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399383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</a:t>
            </a:r>
            <a:r>
              <a:rPr lang="en-US" dirty="0"/>
              <a:t>g</a:t>
            </a:r>
            <a:r>
              <a:rPr lang="en-US" dirty="0" smtClean="0"/>
              <a:t> &amp; dicin</a:t>
            </a:r>
            <a:r>
              <a:rPr lang="en-US" dirty="0"/>
              <a:t>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 smtClean="0"/>
              <a:t>Creating </a:t>
            </a:r>
            <a:r>
              <a:rPr lang="en-US" dirty="0" err="1" smtClean="0"/>
              <a:t>sublists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 smtClean="0"/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 smtClean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  <p:sp>
        <p:nvSpPr>
          <p:cNvPr id="4" name="Oval 3"/>
          <p:cNvSpPr/>
          <p:nvPr/>
        </p:nvSpPr>
        <p:spPr>
          <a:xfrm>
            <a:off x="6516217" y="3535512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779913" y="6080726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504591" y="412020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452394" y="3827447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372201" y="1990581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parameters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to</a:t>
              </a:r>
              <a:r>
                <a:rPr lang="nl-BE" dirty="0" smtClean="0"/>
                <a:t> plot </a:t>
              </a:r>
              <a:r>
                <a:rPr lang="nl-BE" dirty="0" err="1" smtClean="0"/>
                <a:t>from</a:t>
              </a:r>
              <a:r>
                <a:rPr lang="nl-BE" dirty="0" smtClean="0"/>
                <a:t> </a:t>
              </a:r>
              <a:r>
                <a:rPr lang="nl-BE" dirty="0" err="1" smtClean="0"/>
                <a:t>menus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Bokeh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github.com/gjbex/training-material/tree/master/Python/Bokeh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15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Plot library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Integrates with Pandas</a:t>
            </a:r>
          </a:p>
          <a:p>
            <a:pPr lvl="1"/>
            <a:r>
              <a:rPr lang="en-US" dirty="0" smtClean="0"/>
              <a:t>Interactive demos in </a:t>
            </a:r>
            <a:r>
              <a:rPr lang="en-US" dirty="0" err="1"/>
              <a:t>j</a:t>
            </a:r>
            <a:r>
              <a:rPr lang="en-US" dirty="0" err="1" smtClean="0"/>
              <a:t>upyter</a:t>
            </a:r>
            <a:r>
              <a:rPr lang="en-US" dirty="0" smtClean="0"/>
              <a:t> notebooks</a:t>
            </a:r>
          </a:p>
          <a:p>
            <a:pPr lvl="1"/>
            <a:r>
              <a:rPr lang="en-US" dirty="0" smtClean="0"/>
              <a:t>Export to HTML pages, interactive plots using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No (convenient) </a:t>
            </a:r>
            <a:r>
              <a:rPr lang="en-US" dirty="0" err="1" smtClean="0"/>
              <a:t>LaTeX</a:t>
            </a:r>
            <a:r>
              <a:rPr lang="en-US" dirty="0" smtClean="0"/>
              <a:t> labels</a:t>
            </a:r>
          </a:p>
          <a:p>
            <a:r>
              <a:rPr lang="en-US" dirty="0" smtClean="0"/>
              <a:t>More oriented towards information visualization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394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51521" y="1556792"/>
            <a:ext cx="7992888" cy="50783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bokeh.plotting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figure,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show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(0.0, 20.0, 500)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(2.0*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('plot.html',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title='damped pendulum')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figure(title='damped pendulum',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'theta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y)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=(2, 2))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2, 2))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376784" y="260648"/>
            <a:ext cx="3563723" cy="1368152"/>
            <a:chOff x="2092096" y="3045668"/>
            <a:chExt cx="3563723" cy="1368152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2092096" y="3368834"/>
              <a:ext cx="1884674" cy="10449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70" y="3045668"/>
              <a:ext cx="16790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import required</a:t>
              </a:r>
              <a:br>
                <a:rPr lang="en-US" dirty="0" smtClean="0"/>
              </a:br>
              <a:r>
                <a:rPr lang="en-US" dirty="0" smtClean="0"/>
                <a:t>functions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544079" y="2132856"/>
            <a:ext cx="3388997" cy="1368152"/>
            <a:chOff x="2092096" y="3045668"/>
            <a:chExt cx="3388997" cy="1368152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2092096" y="3230334"/>
              <a:ext cx="1884674" cy="11834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5043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 output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06901" y="3424570"/>
            <a:ext cx="2033606" cy="508486"/>
            <a:chOff x="3316232" y="3045668"/>
            <a:chExt cx="2033606" cy="508486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316232" y="3230334"/>
              <a:ext cx="660538" cy="32382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730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figure</a:t>
              </a:r>
              <a:endParaRPr lang="nl-BE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376784" y="4596695"/>
            <a:ext cx="3563723" cy="1231421"/>
            <a:chOff x="5376784" y="4596695"/>
            <a:chExt cx="3563723" cy="1231421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 flipV="1">
              <a:off x="5376784" y="4596695"/>
              <a:ext cx="2537608" cy="53350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914392" y="4945538"/>
              <a:ext cx="102611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plot data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1"/>
            </p:cNvCxnSpPr>
            <p:nvPr/>
          </p:nvCxnSpPr>
          <p:spPr>
            <a:xfrm flipH="1" flipV="1">
              <a:off x="5376784" y="5084692"/>
              <a:ext cx="2537608" cy="455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7" idx="1"/>
            </p:cNvCxnSpPr>
            <p:nvPr/>
          </p:nvCxnSpPr>
          <p:spPr>
            <a:xfrm flipH="1">
              <a:off x="5376784" y="5130204"/>
              <a:ext cx="2537608" cy="6979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635896" y="5777569"/>
            <a:ext cx="5295076" cy="697912"/>
            <a:chOff x="-200308" y="3045668"/>
            <a:chExt cx="5295076" cy="697912"/>
          </a:xfrm>
        </p:grpSpPr>
        <p:cxnSp>
          <p:nvCxnSpPr>
            <p:cNvPr id="26" name="Straight Arrow Connector 25"/>
            <p:cNvCxnSpPr>
              <a:stCxn id="27" idx="1"/>
            </p:cNvCxnSpPr>
            <p:nvPr/>
          </p:nvCxnSpPr>
          <p:spPr>
            <a:xfrm flipH="1">
              <a:off x="-200308" y="3230334"/>
              <a:ext cx="4177078" cy="51324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976770" y="3045668"/>
              <a:ext cx="11179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61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379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75445"/>
            <a:ext cx="5167339" cy="500821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364090" y="1546481"/>
            <a:ext cx="2037849" cy="766829"/>
            <a:chOff x="3261463" y="3045668"/>
            <a:chExt cx="2037849" cy="766829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3261463" y="3230334"/>
              <a:ext cx="715306" cy="5821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69" y="3045668"/>
              <a:ext cx="13225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pan tool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64089" y="2020178"/>
            <a:ext cx="2037850" cy="544726"/>
            <a:chOff x="3316233" y="3046469"/>
            <a:chExt cx="2037850" cy="544726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316233" y="3231135"/>
              <a:ext cx="715308" cy="36006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031541" y="3046469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box zoom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64090" y="2491927"/>
            <a:ext cx="2037849" cy="369332"/>
            <a:chOff x="3261463" y="3045668"/>
            <a:chExt cx="2037849" cy="369332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261463" y="3230334"/>
              <a:ext cx="715307" cy="1043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wheel zoom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64089" y="2969643"/>
            <a:ext cx="2037850" cy="369332"/>
            <a:chOff x="3261462" y="3045668"/>
            <a:chExt cx="2037850" cy="369332"/>
          </a:xfrm>
        </p:grpSpPr>
        <p:cxnSp>
          <p:nvCxnSpPr>
            <p:cNvPr id="15" name="Straight Arrow Connector 14"/>
            <p:cNvCxnSpPr>
              <a:stCxn id="16" idx="1"/>
            </p:cNvCxnSpPr>
            <p:nvPr/>
          </p:nvCxnSpPr>
          <p:spPr>
            <a:xfrm flipH="1" flipV="1">
              <a:off x="3261462" y="3124678"/>
              <a:ext cx="715308" cy="10565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save image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364090" y="3338976"/>
            <a:ext cx="2037849" cy="484128"/>
            <a:chOff x="3260260" y="2930872"/>
            <a:chExt cx="2037849" cy="484128"/>
          </a:xfrm>
        </p:grpSpPr>
        <p:cxnSp>
          <p:nvCxnSpPr>
            <p:cNvPr id="18" name="Straight Arrow Connector 17"/>
            <p:cNvCxnSpPr>
              <a:stCxn id="19" idx="1"/>
            </p:cNvCxnSpPr>
            <p:nvPr/>
          </p:nvCxnSpPr>
          <p:spPr>
            <a:xfrm flipH="1" flipV="1">
              <a:off x="3260260" y="2930872"/>
              <a:ext cx="716510" cy="299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976770" y="3045668"/>
              <a:ext cx="132133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reset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816516" y="5037121"/>
            <a:ext cx="36120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Interactive in web browser!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369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list(range(1, 6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r>
              <a:rPr lang="en-US" dirty="0" smtClean="0"/>
              <a:t>Straightforward iteration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 in data: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f(e)</a:t>
            </a:r>
          </a:p>
          <a:p>
            <a:r>
              <a:rPr lang="en-US" dirty="0" smtClean="0"/>
              <a:t>Need index?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smtClean="0"/>
              <a:t>Better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 in enumerate(data):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740352" y="2420888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0352" y="4809926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84368" y="3717032"/>
            <a:ext cx="648072" cy="504056"/>
            <a:chOff x="179512" y="548680"/>
            <a:chExt cx="648072" cy="50405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79512" y="548680"/>
              <a:ext cx="648072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86943" y="548680"/>
              <a:ext cx="496625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 with widget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380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40768"/>
            <a:ext cx="4547213" cy="49285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55576" y="5764175"/>
            <a:ext cx="7013054" cy="617153"/>
            <a:chOff x="755576" y="5764175"/>
            <a:chExt cx="7013054" cy="617153"/>
          </a:xfrm>
        </p:grpSpPr>
        <p:grpSp>
          <p:nvGrpSpPr>
            <p:cNvPr id="5" name="Group 4"/>
            <p:cNvGrpSpPr/>
            <p:nvPr/>
          </p:nvGrpSpPr>
          <p:grpSpPr>
            <a:xfrm>
              <a:off x="4932040" y="5764175"/>
              <a:ext cx="2836590" cy="369332"/>
              <a:chOff x="2884184" y="3045668"/>
              <a:chExt cx="2836590" cy="369332"/>
            </a:xfrm>
          </p:grpSpPr>
          <p:cxnSp>
            <p:nvCxnSpPr>
              <p:cNvPr id="6" name="Straight Arrow Connector 5"/>
              <p:cNvCxnSpPr>
                <a:stCxn id="7" idx="1"/>
                <a:endCxn id="9" idx="3"/>
              </p:cNvCxnSpPr>
              <p:nvPr/>
            </p:nvCxnSpPr>
            <p:spPr>
              <a:xfrm flipH="1">
                <a:off x="2884184" y="3230334"/>
                <a:ext cx="1092586" cy="12391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3976770" y="3045668"/>
                <a:ext cx="1744004" cy="3693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interactive slider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755576" y="5764175"/>
              <a:ext cx="4176464" cy="61715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556547" y="2868964"/>
            <a:ext cx="30477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Required: callback function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</a:t>
            </a:r>
            <a:r>
              <a:rPr lang="en-US" dirty="0" smtClean="0"/>
              <a:t> modifies data</a:t>
            </a:r>
          </a:p>
          <a:p>
            <a:r>
              <a:rPr lang="en-US" dirty="0" smtClean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 smtClean="0"/>
              <a:t> triggers update</a:t>
            </a:r>
          </a:p>
          <a:p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 involves </a:t>
            </a:r>
            <a:r>
              <a:rPr lang="en-US" dirty="0" err="1" smtClean="0">
                <a:sym typeface="Symbol" panose="05050102010706020507" pitchFamily="18" charset="2"/>
              </a:rPr>
              <a:t>Javascript</a:t>
            </a:r>
            <a:r>
              <a:rPr lang="en-US" dirty="0" smtClean="0">
                <a:sym typeface="Symbol" panose="05050102010706020507" pitchFamily="18" charset="2"/>
              </a:rPr>
              <a:t> tinkering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figures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381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774"/>
          <a:stretch/>
        </p:blipFill>
        <p:spPr>
          <a:xfrm>
            <a:off x="395536" y="1340769"/>
            <a:ext cx="7418611" cy="482453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483768" y="2112470"/>
            <a:ext cx="6509336" cy="1436575"/>
            <a:chOff x="3628678" y="4432293"/>
            <a:chExt cx="6509336" cy="1436575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 flipV="1">
              <a:off x="3628678" y="4432293"/>
              <a:ext cx="4285714" cy="9749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914392" y="4945538"/>
              <a:ext cx="2223622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linked figures for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 smtClean="0">
                  <a:solidFill>
                    <a:srgbClr val="C00000"/>
                  </a:solidFill>
                </a:rPr>
                <a:t>panning, zooming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 smtClean="0">
                  <a:solidFill>
                    <a:srgbClr val="C00000"/>
                  </a:solidFill>
                </a:rPr>
                <a:t>interactive settings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76784" y="5084693"/>
              <a:ext cx="2537608" cy="3225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376784" y="5407203"/>
              <a:ext cx="2537608" cy="420913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3563888" y="1628800"/>
            <a:ext cx="1062737" cy="36004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971600" y="5013176"/>
            <a:ext cx="2088232" cy="115715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6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brushing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40768"/>
            <a:ext cx="5555930" cy="484343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403648" y="1340768"/>
            <a:ext cx="7113316" cy="3401580"/>
            <a:chOff x="1403648" y="1340768"/>
            <a:chExt cx="7113316" cy="3401580"/>
          </a:xfrm>
        </p:grpSpPr>
        <p:sp>
          <p:nvSpPr>
            <p:cNvPr id="5" name="Rounded Rectangle 4"/>
            <p:cNvSpPr/>
            <p:nvPr/>
          </p:nvSpPr>
          <p:spPr>
            <a:xfrm>
              <a:off x="4716016" y="1340768"/>
              <a:ext cx="360040" cy="36004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403648" y="2178967"/>
              <a:ext cx="7113316" cy="2563381"/>
              <a:chOff x="2839326" y="4562610"/>
              <a:chExt cx="7113316" cy="2563381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839326" y="4562610"/>
                <a:ext cx="5075066" cy="993359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7914392" y="5371303"/>
                <a:ext cx="20382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consistent selection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 flipV="1">
                <a:off x="5647638" y="5371303"/>
                <a:ext cx="2266754" cy="18466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8" idx="1"/>
              </p:cNvCxnSpPr>
              <p:nvPr/>
            </p:nvCxnSpPr>
            <p:spPr>
              <a:xfrm flipH="1">
                <a:off x="6331714" y="5555969"/>
                <a:ext cx="1582678" cy="157002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7890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Hover tool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383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51" y="1628800"/>
            <a:ext cx="5773275" cy="342823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310015" y="2276872"/>
            <a:ext cx="7006401" cy="2158499"/>
            <a:chOff x="755576" y="2276872"/>
            <a:chExt cx="7006401" cy="2158499"/>
          </a:xfrm>
        </p:grpSpPr>
        <p:cxnSp>
          <p:nvCxnSpPr>
            <p:cNvPr id="6" name="Straight Arrow Connector 5"/>
            <p:cNvCxnSpPr>
              <a:stCxn id="7" idx="1"/>
              <a:endCxn id="9" idx="3"/>
            </p:cNvCxnSpPr>
            <p:nvPr/>
          </p:nvCxnSpPr>
          <p:spPr>
            <a:xfrm flipH="1" flipV="1">
              <a:off x="3779912" y="2564904"/>
              <a:ext cx="2659522" cy="154730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439434" y="3789040"/>
              <a:ext cx="132254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hover for details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5576" y="2276872"/>
              <a:ext cx="302433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771800" y="5510347"/>
            <a:ext cx="3948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information can be added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760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611257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--name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394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401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402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403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404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How to make mistakes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Mike </a:t>
            </a:r>
            <a:r>
              <a:rPr lang="en-US" dirty="0" err="1" smtClean="0"/>
              <a:t>Pirnat</a:t>
            </a:r>
            <a:r>
              <a:rPr lang="en-US" dirty="0" smtClean="0"/>
              <a:t>, O'Reilly, 2015</a:t>
            </a:r>
          </a:p>
          <a:p>
            <a:r>
              <a:rPr lang="en-US" i="1" dirty="0"/>
              <a:t>Writing idiomatic Python 3.3</a:t>
            </a:r>
            <a:br>
              <a:rPr lang="en-US" i="1" dirty="0"/>
            </a:br>
            <a:r>
              <a:rPr lang="en-US" dirty="0"/>
              <a:t>Jeff </a:t>
            </a:r>
            <a:r>
              <a:rPr lang="en-US" dirty="0" err="1"/>
              <a:t>Knupp</a:t>
            </a:r>
            <a:r>
              <a:rPr lang="en-US" dirty="0"/>
              <a:t>, </a:t>
            </a:r>
            <a:r>
              <a:rPr lang="en-US" dirty="0" smtClean="0"/>
              <a:t>2013</a:t>
            </a:r>
            <a:endParaRPr lang="en-US" i="1" dirty="0" smtClean="0"/>
          </a:p>
          <a:p>
            <a:r>
              <a:rPr lang="en-US" i="1" dirty="0" smtClean="0"/>
              <a:t>Fluent Python: clear, concise and effective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 smtClean="0"/>
              <a:t>Ramalho</a:t>
            </a:r>
            <a:r>
              <a:rPr lang="en-US" dirty="0" smtClean="0"/>
              <a:t>, O'Reilly,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1800" y="5517232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Many, many more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</a:t>
            </a:r>
            <a:r>
              <a:rPr lang="en-US" dirty="0" smtClean="0">
                <a:hlinkClick r:id="rId11"/>
              </a:rPr>
              <a:t>/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has some useful optional arguments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: allows to print to any open file handle,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/>
              <a:t> (default: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print("# error: number should be positive",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/>
              <a:t>: character to separate multiple objects to print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print('alpha', 3, 5.7,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='\t')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 smtClean="0"/>
              <a:t>: character to add when all arguments are printed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print('next print will be on same line',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end='')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dirty="0" smtClean="0"/>
              <a:t>: whether to combine print with a flush on the file handle 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),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file=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flush=True)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/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s[::-1] ==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edcba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60032" y="4797153"/>
            <a:ext cx="3672408" cy="1368151"/>
            <a:chOff x="4860032" y="4581129"/>
            <a:chExt cx="3672408" cy="136815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660265"/>
              <a:chOff x="4427984" y="2876748"/>
              <a:chExt cx="2160240" cy="66026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2876748"/>
                <a:ext cx="848766" cy="5785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524139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  <p:grpSp>
        <p:nvGrpSpPr>
          <p:cNvPr id="23" name="Group 22"/>
          <p:cNvGrpSpPr/>
          <p:nvPr/>
        </p:nvGrpSpPr>
        <p:grpSpPr>
          <a:xfrm>
            <a:off x="395536" y="5445224"/>
            <a:ext cx="3888432" cy="1152128"/>
            <a:chOff x="107504" y="5589240"/>
            <a:chExt cx="3888432" cy="1152128"/>
          </a:xfrm>
        </p:grpSpPr>
        <p:pic>
          <p:nvPicPr>
            <p:cNvPr id="2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187624" y="5661248"/>
              <a:ext cx="26905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efault values are created</a:t>
              </a:r>
              <a:br>
                <a:rPr lang="en-US" dirty="0" smtClean="0"/>
              </a:br>
              <a:r>
                <a:rPr lang="en-US" dirty="0" smtClean="0"/>
                <a:t>on import, reused for calls:</a:t>
              </a:r>
              <a:br>
                <a:rPr lang="en-US" dirty="0" smtClean="0"/>
              </a:br>
              <a:r>
                <a:rPr lang="en-US" dirty="0" smtClean="0"/>
                <a:t>mutable types == surprise!</a:t>
              </a:r>
              <a:endParaRPr lang="nl-BE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7504" y="5589240"/>
              <a:ext cx="3888432" cy="1152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21249" y="3584213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ragment</a:t>
              </a:r>
              <a:br>
                <a:rPr lang="en-US" dirty="0" smtClean="0"/>
              </a:br>
              <a:r>
                <a:rPr lang="en-US" dirty="0" smtClean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 smtClean="0"/>
              <a:t>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arameter_weaver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ortran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5" y="145625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099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405855"/>
            <a:ext cx="76390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33951" y="3761788"/>
            <a:ext cx="6614537" cy="2655358"/>
            <a:chOff x="333951" y="3761788"/>
            <a:chExt cx="6614537" cy="265535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65380">
              <a:off x="333951" y="3761788"/>
              <a:ext cx="5092799" cy="22389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075" name="Picture 3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6093296"/>
              <a:ext cx="4752975" cy="3238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500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use cases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Excellent for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xplorative programming</a:t>
            </a:r>
          </a:p>
          <a:p>
            <a:pPr lvl="1"/>
            <a:r>
              <a:rPr lang="en-US" dirty="0" smtClean="0"/>
              <a:t>Data exploration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ommunication, especially across domains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What was (re-)executed, what not?</a:t>
            </a:r>
          </a:p>
          <a:p>
            <a:pPr lvl="1"/>
            <a:r>
              <a:rPr lang="en-US" dirty="0" smtClean="0"/>
              <a:t>Version control?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448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pre and post conditions</a:t>
            </a:r>
          </a:p>
          <a:p>
            <a:pPr lvl="1"/>
            <a:r>
              <a:rPr lang="en-US" dirty="0" smtClean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804735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type(n)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== 0 or n ==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 - 1)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12160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83568" y="5108991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 &gt;= 0, 'argument must be positive'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15032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development only, </a:t>
            </a:r>
            <a:r>
              <a:rPr lang="en-US" i="1" dirty="0" smtClean="0"/>
              <a:t>not</a:t>
            </a:r>
            <a:r>
              <a:rPr lang="en-US" dirty="0" smtClean="0"/>
              <a:t> production!</a:t>
            </a:r>
          </a:p>
          <a:p>
            <a:r>
              <a:rPr lang="en-US" i="1" dirty="0" smtClean="0"/>
              <a:t>Not</a:t>
            </a:r>
            <a:r>
              <a:rPr lang="en-US" dirty="0" smtClean="0"/>
              <a:t> a substitute for error handling, i.e., exception handling</a:t>
            </a:r>
          </a:p>
          <a:p>
            <a:r>
              <a:rPr lang="en-US" dirty="0" smtClean="0"/>
              <a:t>Run without assertions, run optimized: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4005064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5373216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Useful feature, but don't abuse!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3893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57652</TotalTime>
  <Words>19790</Words>
  <Application>Microsoft Office PowerPoint</Application>
  <PresentationFormat>On-screen Show (4:3)</PresentationFormat>
  <Paragraphs>4891</Paragraphs>
  <Slides>410</Slides>
  <Notes>4</Notes>
  <HiddenSlides>0</HiddenSlides>
  <MMClips>2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410</vt:i4>
      </vt:variant>
    </vt:vector>
  </HeadingPairs>
  <TitlesOfParts>
    <vt:vector size="422" baseType="lpstr">
      <vt:lpstr>Arial</vt:lpstr>
      <vt:lpstr>Calibri</vt:lpstr>
      <vt:lpstr>Cambria Math</vt:lpstr>
      <vt:lpstr>Courier New</vt:lpstr>
      <vt:lpstr>Lucida Sans</vt:lpstr>
      <vt:lpstr>Lucida Sans Typewriter</vt:lpstr>
      <vt:lpstr>Symbol</vt:lpstr>
      <vt:lpstr>Wingdings</vt:lpstr>
      <vt:lpstr>Office Theme</vt:lpstr>
      <vt:lpstr>Equation</vt:lpstr>
      <vt:lpstr>Vergelijking</vt:lpstr>
      <vt:lpstr>Microsoft Equation 3.0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Syntax versus semantics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Iterating over lists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More on print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Jupyter notebooks</vt:lpstr>
      <vt:lpstr>Jupyter use cases</vt:lpstr>
      <vt:lpstr>Python help</vt:lpstr>
      <vt:lpstr>Writing documentation &amp; simple testing</vt:lpstr>
      <vt:lpstr>Writing documentation</vt:lpstr>
      <vt:lpstr>What to document and how?</vt:lpstr>
      <vt:lpstr>Assertions</vt:lpstr>
      <vt:lpstr>Assert use cases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Non-trivial getter/setter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Further reading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Alternative: watch for change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Further reading</vt:lpstr>
      <vt:lpstr>Profiling</vt:lpstr>
      <vt:lpstr>If you don't profile…</vt:lpstr>
      <vt:lpstr>Profiling approaches</vt:lpstr>
      <vt:lpstr>Timing functions</vt:lpstr>
      <vt:lpstr>Profiler</vt:lpstr>
      <vt:lpstr>Visual profiles: snakeviz</vt:lpstr>
      <vt:lpstr>line_profiler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Walking the tree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 &amp; SQLAlchemy ORM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Pitfalls</vt:lpstr>
      <vt:lpstr>Further reading: relational databases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computing: numpy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Python for scientific computing: Scipy</vt:lpstr>
      <vt:lpstr>Libraries for numeric computation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Matplotlib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Sympy</vt:lpstr>
      <vt:lpstr>Introduction</vt:lpstr>
      <vt:lpstr>Defining symbols</vt:lpstr>
      <vt:lpstr>Solving equations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Bokeh</vt:lpstr>
      <vt:lpstr>What is it?</vt:lpstr>
      <vt:lpstr>Simple plot</vt:lpstr>
      <vt:lpstr>HTML file</vt:lpstr>
      <vt:lpstr>HTML file with widget</vt:lpstr>
      <vt:lpstr>Linked figures</vt:lpstr>
      <vt:lpstr>Linked brushing</vt:lpstr>
      <vt:lpstr>Hover tool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Books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737</cp:revision>
  <cp:lastPrinted>2013-05-30T07:55:36Z</cp:lastPrinted>
  <dcterms:created xsi:type="dcterms:W3CDTF">2013-02-08T06:04:20Z</dcterms:created>
  <dcterms:modified xsi:type="dcterms:W3CDTF">2017-01-20T06:47:07Z</dcterms:modified>
</cp:coreProperties>
</file>