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9"/>
  </p:notesMasterIdLst>
  <p:sldIdLst>
    <p:sldId id="256" r:id="rId2"/>
    <p:sldId id="264" r:id="rId3"/>
    <p:sldId id="277" r:id="rId4"/>
    <p:sldId id="346" r:id="rId5"/>
    <p:sldId id="262" r:id="rId6"/>
    <p:sldId id="263" r:id="rId7"/>
    <p:sldId id="345" r:id="rId8"/>
    <p:sldId id="257" r:id="rId9"/>
    <p:sldId id="259" r:id="rId10"/>
    <p:sldId id="260" r:id="rId11"/>
    <p:sldId id="258" r:id="rId12"/>
    <p:sldId id="261" r:id="rId13"/>
    <p:sldId id="278" r:id="rId14"/>
    <p:sldId id="319" r:id="rId15"/>
    <p:sldId id="316" r:id="rId16"/>
    <p:sldId id="323" r:id="rId17"/>
    <p:sldId id="324" r:id="rId18"/>
    <p:sldId id="332" r:id="rId19"/>
    <p:sldId id="333" r:id="rId20"/>
    <p:sldId id="349" r:id="rId21"/>
    <p:sldId id="265" r:id="rId22"/>
    <p:sldId id="266" r:id="rId23"/>
    <p:sldId id="268" r:id="rId24"/>
    <p:sldId id="267" r:id="rId25"/>
    <p:sldId id="269" r:id="rId26"/>
    <p:sldId id="270" r:id="rId27"/>
    <p:sldId id="282" r:id="rId28"/>
    <p:sldId id="271" r:id="rId29"/>
    <p:sldId id="322" r:id="rId30"/>
    <p:sldId id="272" r:id="rId31"/>
    <p:sldId id="273" r:id="rId32"/>
    <p:sldId id="274" r:id="rId33"/>
    <p:sldId id="317" r:id="rId34"/>
    <p:sldId id="300" r:id="rId35"/>
    <p:sldId id="318" r:id="rId36"/>
    <p:sldId id="321" r:id="rId37"/>
    <p:sldId id="296" r:id="rId38"/>
    <p:sldId id="313" r:id="rId39"/>
    <p:sldId id="355" r:id="rId40"/>
    <p:sldId id="276" r:id="rId41"/>
    <p:sldId id="311" r:id="rId42"/>
    <p:sldId id="314" r:id="rId43"/>
    <p:sldId id="315" r:id="rId44"/>
    <p:sldId id="297" r:id="rId45"/>
    <p:sldId id="298" r:id="rId46"/>
    <p:sldId id="299" r:id="rId47"/>
    <p:sldId id="279" r:id="rId48"/>
    <p:sldId id="289" r:id="rId49"/>
    <p:sldId id="280" r:id="rId50"/>
    <p:sldId id="281" r:id="rId51"/>
    <p:sldId id="347" r:id="rId52"/>
    <p:sldId id="348" r:id="rId53"/>
    <p:sldId id="295" r:id="rId54"/>
    <p:sldId id="283" r:id="rId55"/>
    <p:sldId id="286" r:id="rId56"/>
    <p:sldId id="287" r:id="rId57"/>
    <p:sldId id="290" r:id="rId58"/>
    <p:sldId id="284" r:id="rId59"/>
    <p:sldId id="288" r:id="rId60"/>
    <p:sldId id="294" r:id="rId61"/>
    <p:sldId id="285" r:id="rId62"/>
    <p:sldId id="291" r:id="rId63"/>
    <p:sldId id="292" r:id="rId64"/>
    <p:sldId id="293" r:id="rId65"/>
    <p:sldId id="301" r:id="rId66"/>
    <p:sldId id="302" r:id="rId67"/>
    <p:sldId id="303" r:id="rId68"/>
    <p:sldId id="304" r:id="rId69"/>
    <p:sldId id="305" r:id="rId70"/>
    <p:sldId id="306" r:id="rId71"/>
    <p:sldId id="307" r:id="rId72"/>
    <p:sldId id="308" r:id="rId73"/>
    <p:sldId id="309" r:id="rId74"/>
    <p:sldId id="310" r:id="rId75"/>
    <p:sldId id="312" r:id="rId76"/>
    <p:sldId id="320" r:id="rId77"/>
    <p:sldId id="329" r:id="rId78"/>
    <p:sldId id="330" r:id="rId79"/>
    <p:sldId id="340" r:id="rId80"/>
    <p:sldId id="331" r:id="rId81"/>
    <p:sldId id="334" r:id="rId82"/>
    <p:sldId id="343" r:id="rId83"/>
    <p:sldId id="337" r:id="rId84"/>
    <p:sldId id="335" r:id="rId85"/>
    <p:sldId id="339" r:id="rId86"/>
    <p:sldId id="341" r:id="rId87"/>
    <p:sldId id="338" r:id="rId88"/>
    <p:sldId id="342" r:id="rId89"/>
    <p:sldId id="344" r:id="rId90"/>
    <p:sldId id="350" r:id="rId91"/>
    <p:sldId id="351" r:id="rId92"/>
    <p:sldId id="352" r:id="rId93"/>
    <p:sldId id="354" r:id="rId94"/>
    <p:sldId id="353" r:id="rId95"/>
    <p:sldId id="325" r:id="rId96"/>
    <p:sldId id="326" r:id="rId97"/>
    <p:sldId id="327" r:id="rId98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8D5C32D-C882-4855-A7E5-DA147226032A}">
          <p14:sldIdLst>
            <p14:sldId id="256"/>
          </p14:sldIdLst>
        </p14:section>
        <p14:section name="Introduction" id="{1112C0AE-9B9B-41AD-B3C6-EC8FBEA857D8}">
          <p14:sldIdLst>
            <p14:sldId id="264"/>
            <p14:sldId id="277"/>
            <p14:sldId id="346"/>
          </p14:sldIdLst>
        </p14:section>
        <p14:section name="Code format" id="{BF7D4BFB-70F5-4DE3-9D4A-ED3AA373D039}">
          <p14:sldIdLst>
            <p14:sldId id="262"/>
            <p14:sldId id="263"/>
            <p14:sldId id="345"/>
          </p14:sldIdLst>
        </p14:section>
        <p14:section name="Baisc data types" id="{C0548B1B-EE37-4A1C-9D9E-1DEA2E3D3D68}">
          <p14:sldIdLst>
            <p14:sldId id="257"/>
            <p14:sldId id="259"/>
            <p14:sldId id="260"/>
            <p14:sldId id="258"/>
            <p14:sldId id="261"/>
            <p14:sldId id="278"/>
            <p14:sldId id="319"/>
            <p14:sldId id="316"/>
            <p14:sldId id="323"/>
            <p14:sldId id="324"/>
            <p14:sldId id="332"/>
            <p14:sldId id="333"/>
            <p14:sldId id="349"/>
          </p14:sldIdLst>
        </p14:section>
        <p14:section name="Control constructs" id="{7E7A2D90-FD40-47E4-AEE7-C8E6CB3DCF9A}">
          <p14:sldIdLst>
            <p14:sldId id="265"/>
            <p14:sldId id="266"/>
            <p14:sldId id="268"/>
            <p14:sldId id="267"/>
            <p14:sldId id="269"/>
            <p14:sldId id="270"/>
            <p14:sldId id="282"/>
            <p14:sldId id="271"/>
            <p14:sldId id="322"/>
            <p14:sldId id="272"/>
          </p14:sldIdLst>
        </p14:section>
        <p14:section name="Arrays" id="{24789801-8C63-4D70-9021-C1DB6DF40FAB}">
          <p14:sldIdLst>
            <p14:sldId id="273"/>
            <p14:sldId id="274"/>
            <p14:sldId id="317"/>
            <p14:sldId id="300"/>
            <p14:sldId id="318"/>
            <p14:sldId id="321"/>
            <p14:sldId id="296"/>
            <p14:sldId id="313"/>
            <p14:sldId id="355"/>
            <p14:sldId id="276"/>
          </p14:sldIdLst>
        </p14:section>
        <p14:section name="Pointers" id="{E6FAE1FA-D870-47E9-86A0-531BE3682849}">
          <p14:sldIdLst>
            <p14:sldId id="311"/>
            <p14:sldId id="314"/>
            <p14:sldId id="315"/>
          </p14:sldIdLst>
        </p14:section>
        <p14:section name="User defined types" id="{F35D787E-DD8E-44B6-9B72-B96C03565E7A}">
          <p14:sldIdLst>
            <p14:sldId id="297"/>
            <p14:sldId id="298"/>
            <p14:sldId id="299"/>
          </p14:sldIdLst>
        </p14:section>
        <p14:section name="Procedures" id="{1FB1769C-2195-40ED-8BB2-8CE9AE83BAD6}">
          <p14:sldIdLst>
            <p14:sldId id="279"/>
            <p14:sldId id="289"/>
            <p14:sldId id="280"/>
            <p14:sldId id="281"/>
            <p14:sldId id="347"/>
            <p14:sldId id="348"/>
            <p14:sldId id="295"/>
            <p14:sldId id="283"/>
            <p14:sldId id="286"/>
            <p14:sldId id="287"/>
            <p14:sldId id="290"/>
            <p14:sldId id="284"/>
            <p14:sldId id="288"/>
            <p14:sldId id="294"/>
          </p14:sldIdLst>
        </p14:section>
        <p14:section name="Modules" id="{D602209D-ED69-4334-AA43-56E0A4D20DBE}">
          <p14:sldIdLst>
            <p14:sldId id="285"/>
            <p14:sldId id="291"/>
            <p14:sldId id="292"/>
            <p14:sldId id="293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2"/>
          </p14:sldIdLst>
        </p14:section>
        <p14:section name="File I/O" id="{CF804DA1-39C5-4934-BECB-A4D50B7CBB97}">
          <p14:sldIdLst>
            <p14:sldId id="320"/>
            <p14:sldId id="329"/>
            <p14:sldId id="330"/>
            <p14:sldId id="340"/>
            <p14:sldId id="331"/>
            <p14:sldId id="334"/>
            <p14:sldId id="343"/>
            <p14:sldId id="337"/>
            <p14:sldId id="335"/>
            <p14:sldId id="339"/>
            <p14:sldId id="341"/>
            <p14:sldId id="338"/>
            <p14:sldId id="342"/>
            <p14:sldId id="344"/>
          </p14:sldIdLst>
        </p14:section>
        <p14:section name="Command line interaction" id="{DF70B64E-DF5F-4836-90CB-C73A97923987}">
          <p14:sldIdLst>
            <p14:sldId id="350"/>
            <p14:sldId id="351"/>
            <p14:sldId id="352"/>
            <p14:sldId id="354"/>
            <p14:sldId id="353"/>
          </p14:sldIdLst>
        </p14:section>
        <p14:section name="Conclusiion" id="{49636F6C-E540-4819-8581-F4748A4923DF}">
          <p14:sldIdLst>
            <p14:sldId id="325"/>
            <p14:sldId id="326"/>
            <p14:sldId id="32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63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2637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notesMaster" Target="notesMasters/notesMaster1.xml"/><Relationship Id="rId10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5BA2ED-5AA5-45EB-86C5-5B4030CA0EE6}" type="datetimeFigureOut">
              <a:rPr lang="nl-BE" smtClean="0"/>
              <a:t>23/04/2015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04D95A-7BE6-4DE1-92CA-01851FAF466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86616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04D95A-7BE6-4DE1-92CA-01851FAF4668}" type="slidenum">
              <a:rPr lang="nl-BE" smtClean="0"/>
              <a:t>86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7048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5C226-3D62-406B-9AAA-01AEA687737B}" type="datetime1">
              <a:rPr lang="nl-BE" smtClean="0"/>
              <a:t>23/04/2015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32221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D594C-03A8-4C8C-9983-289927E59173}" type="datetime1">
              <a:rPr lang="nl-BE" smtClean="0"/>
              <a:t>23/04/2015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59494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7CBC2-5615-463F-8E18-D359A54F7593}" type="datetime1">
              <a:rPr lang="nl-BE" smtClean="0"/>
              <a:t>23/04/2015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63185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ADFD2-26A8-4F39-8B79-80542D724075}" type="datetime1">
              <a:rPr lang="nl-BE" smtClean="0"/>
              <a:t>23/04/2015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96272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CC25C-32C4-4DBB-ADD9-BE68666BBA92}" type="datetime1">
              <a:rPr lang="nl-BE" smtClean="0"/>
              <a:t>23/04/2015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8942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FD939-7395-4403-AE8A-744D5E8EBC57}" type="datetime1">
              <a:rPr lang="nl-BE" smtClean="0"/>
              <a:t>23/04/2015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10337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42551-57CF-4A18-A341-B261752D7336}" type="datetime1">
              <a:rPr lang="nl-BE" smtClean="0"/>
              <a:t>23/04/2015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20840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7FD30-D395-4208-B3CA-A4C5633A32FF}" type="datetime1">
              <a:rPr lang="nl-BE" smtClean="0"/>
              <a:t>23/04/2015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86677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80156-2467-457C-B62B-ADF39786B688}" type="datetime1">
              <a:rPr lang="nl-BE" smtClean="0"/>
              <a:t>23/04/2015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18153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3DB6F-4FB0-493C-BA09-9B840D843ABC}" type="datetime1">
              <a:rPr lang="nl-BE" smtClean="0"/>
              <a:t>23/04/2015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46076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6ADCD-D56B-4A2D-B2D4-D37024499F5A}" type="datetime1">
              <a:rPr lang="nl-BE" smtClean="0"/>
              <a:t>23/04/2015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92102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8513B4-7895-4E7F-84E7-1CC6636F388F}" type="datetime1">
              <a:rPr lang="nl-BE" smtClean="0"/>
              <a:t>23/04/2015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86872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46014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Fortran/ControlStructures" TargetMode="Externa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Fortran/Matrices" TargetMode="Externa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publicdomain/zero/1.0/" TargetMode="External"/><Relationship Id="rId2" Type="http://schemas.openxmlformats.org/officeDocument/2006/relationships/hyperlink" Target="https://github.com/gjbex/training-material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Fortran/OOProgramming" TargetMode="External"/><Relationship Id="rId2" Type="http://schemas.openxmlformats.org/officeDocument/2006/relationships/hyperlink" Target="https://github.com/gjbex/training-material/tree/master/Fortran/Matrices" TargetMode="Externa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Fortran/OOProgramming" TargetMode="External"/><Relationship Id="rId2" Type="http://schemas.openxmlformats.org/officeDocument/2006/relationships/hyperlink" Target="https://github.com/gjbex/training-material/tree/master/Fortran/Functions" TargetMode="Externa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Fortran/Functions" TargetMode="Externa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Fortran/Miscellaneous" TargetMode="Externa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Fortran/Matrices" TargetMode="External"/><Relationship Id="rId2" Type="http://schemas.openxmlformats.org/officeDocument/2006/relationships/hyperlink" Target="https://github.com/gjbex/training-material/tree/master/Fortran/Functions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hub.com/gjbex/training-material/tree/master/Fortran/OOProgramming" TargetMode="Externa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Fortran/IO" TargetMode="External"/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Fortran/Types" TargetMode="External"/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Fortran/Miscellaneous" TargetMode="External"/><Relationship Id="rId1" Type="http://schemas.openxmlformats.org/officeDocument/2006/relationships/slideLayout" Target="../slideLayouts/slideLayout3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hyperlink" Target="http://parameter-weaver.readthedocs.org/en/latest/" TargetMode="External"/><Relationship Id="rId2" Type="http://schemas.openxmlformats.org/officeDocument/2006/relationships/hyperlink" Target="https://github.com/gjbex/parameter-weaver" TargetMode="Externa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Fortran for the 21</a:t>
            </a:r>
            <a:r>
              <a:rPr lang="en-US" baseline="30000" dirty="0" smtClean="0"/>
              <a:t>st</a:t>
            </a:r>
            <a:r>
              <a:rPr lang="en-US" dirty="0" smtClean="0"/>
              <a:t> century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Geert Jan Bex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084746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 </a:t>
            </a:r>
            <a:r>
              <a:rPr lang="en-US" dirty="0" err="1" smtClean="0"/>
              <a:t>implicits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Always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IMPLICIT NONE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variables </a:t>
            </a:r>
            <a:r>
              <a:rPr lang="en-US" i="1" dirty="0" smtClean="0">
                <a:cs typeface="Courier New" panose="02070309020205020404" pitchFamily="49" charset="0"/>
              </a:rPr>
              <a:t>must</a:t>
            </a:r>
            <a:r>
              <a:rPr lang="en-US" dirty="0" smtClean="0">
                <a:cs typeface="Courier New" panose="02070309020205020404" pitchFamily="49" charset="0"/>
              </a:rPr>
              <a:t> be declared explicitly</a:t>
            </a:r>
          </a:p>
          <a:p>
            <a:pPr lvl="1"/>
            <a:r>
              <a:rPr lang="en-US" dirty="0" smtClean="0"/>
              <a:t>in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PROGRAM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SUBROUTINE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example: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59632" y="4293096"/>
            <a:ext cx="4176464" cy="17543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math_funcs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iso_fortran_env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IMPLICIT NONE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INTEGER ::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MODULE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math_funcs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029" name="Picture 5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1484784"/>
            <a:ext cx="792088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52805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Fortran 90 versus Fortran 95+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Integers</a:t>
            </a:r>
          </a:p>
          <a:p>
            <a:pPr lvl="1"/>
            <a:r>
              <a:rPr lang="en-US" dirty="0" smtClean="0"/>
              <a:t>4 byte: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INTEGER*4</a:t>
            </a:r>
            <a:r>
              <a:rPr lang="en-US" dirty="0" smtClean="0"/>
              <a:t> vs.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INTEGER(KIND=4)</a:t>
            </a:r>
          </a:p>
          <a:p>
            <a:pPr lvl="1"/>
            <a:r>
              <a:rPr lang="en-US" dirty="0" smtClean="0"/>
              <a:t>8 byte: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INTEGER*8</a:t>
            </a:r>
            <a:r>
              <a:rPr lang="en-US" dirty="0" smtClean="0"/>
              <a:t> vs.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INTEGER(KIND=8)</a:t>
            </a:r>
          </a:p>
          <a:p>
            <a:r>
              <a:rPr lang="en-US" dirty="0" smtClean="0"/>
              <a:t>Real numbers</a:t>
            </a:r>
          </a:p>
          <a:p>
            <a:pPr lvl="1"/>
            <a:r>
              <a:rPr lang="en-US" dirty="0" smtClean="0"/>
              <a:t>single precision: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</a:t>
            </a:r>
            <a:r>
              <a:rPr lang="en-US" dirty="0" smtClean="0"/>
              <a:t> vs.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REAL(KIND=4)</a:t>
            </a:r>
          </a:p>
          <a:p>
            <a:pPr lvl="1"/>
            <a:r>
              <a:rPr lang="en-US" dirty="0" smtClean="0"/>
              <a:t>double precision: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 PRECISION</a:t>
            </a:r>
            <a:r>
              <a:rPr lang="en-US" dirty="0" smtClean="0"/>
              <a:t>  vs.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REAL(KIND=8)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3123420" y="5589240"/>
            <a:ext cx="4020747" cy="818051"/>
            <a:chOff x="3123420" y="5589240"/>
            <a:chExt cx="4020747" cy="818051"/>
          </a:xfrm>
        </p:grpSpPr>
        <p:sp>
          <p:nvSpPr>
            <p:cNvPr id="6" name="TextBox 5"/>
            <p:cNvSpPr txBox="1"/>
            <p:nvPr/>
          </p:nvSpPr>
          <p:spPr>
            <a:xfrm>
              <a:off x="3123420" y="5589240"/>
              <a:ext cx="3105145" cy="5847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Still not portable!</a:t>
              </a:r>
              <a:endParaRPr lang="nl-BE" sz="3200" dirty="0"/>
            </a:p>
          </p:txBody>
        </p:sp>
        <p:pic>
          <p:nvPicPr>
            <p:cNvPr id="7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72200" y="5615203"/>
              <a:ext cx="771967" cy="7920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59797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Platform independence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SELECT_INT_KIND(r=…)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SELECT_REAL_KIND(p=…, r=…)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47664" y="3488228"/>
            <a:ext cx="7088798" cy="28931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PARAMETER ::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= SELECTED_REAL_KIND(p=6, r=30),    &amp;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= SELECTED_REAL_KIND (p=12, r=100), &amp;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= SELECTED_INT_KIND (r=8),          &amp;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long = SELECTED_INT_KIND(r=20)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x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y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INTEGER(KIND=</a:t>
            </a:r>
            <a:r>
              <a:rPr lang="en-US" sz="1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m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INTEGER(KIND=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n</a:t>
            </a:r>
          </a:p>
          <a:p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= 1.0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_sp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/3.0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_sp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 = 2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_long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**40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_lon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2267744" y="1340768"/>
            <a:ext cx="3418308" cy="1233428"/>
            <a:chOff x="1475656" y="1403484"/>
            <a:chExt cx="3418308" cy="1233428"/>
          </a:xfrm>
        </p:grpSpPr>
        <p:sp>
          <p:nvSpPr>
            <p:cNvPr id="5" name="Rounded Rectangle 4"/>
            <p:cNvSpPr/>
            <p:nvPr/>
          </p:nvSpPr>
          <p:spPr>
            <a:xfrm>
              <a:off x="4283968" y="2276872"/>
              <a:ext cx="288032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1475656" y="1403484"/>
                  <a:ext cx="3418308" cy="369332"/>
                </a:xfrm>
                <a:prstGeom prst="rect">
                  <a:avLst/>
                </a:prstGeom>
                <a:noFill/>
                <a:ln>
                  <a:solidFill>
                    <a:srgbClr val="C00000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C00000"/>
                      </a:solidFill>
                    </a:rPr>
                    <a:t>range: store integer of at least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i="1" dirty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dirty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10</m:t>
                          </m:r>
                        </m:e>
                        <m:sup>
                          <m:r>
                            <a:rPr lang="en-US" b="0" i="1" dirty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𝑟</m:t>
                          </m:r>
                        </m:sup>
                      </m:sSup>
                    </m:oMath>
                  </a14:m>
                  <a:endParaRPr lang="nl-BE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75656" y="1403484"/>
                  <a:ext cx="3418308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l="-1243" t="-6349" b="-22222"/>
                  </a:stretch>
                </a:blipFill>
                <a:ln>
                  <a:solidFill>
                    <a:srgbClr val="C00000"/>
                  </a:solidFill>
                </a:ln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Straight Arrow Connector 7"/>
            <p:cNvCxnSpPr>
              <a:stCxn id="6" idx="2"/>
              <a:endCxn id="5" idx="0"/>
            </p:cNvCxnSpPr>
            <p:nvPr/>
          </p:nvCxnSpPr>
          <p:spPr>
            <a:xfrm>
              <a:off x="3184810" y="1772816"/>
              <a:ext cx="1243174" cy="50405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6012160" y="2204864"/>
            <a:ext cx="3056350" cy="936104"/>
            <a:chOff x="5004048" y="1700808"/>
            <a:chExt cx="3056350" cy="936104"/>
          </a:xfrm>
        </p:grpSpPr>
        <p:sp>
          <p:nvSpPr>
            <p:cNvPr id="11" name="Rounded Rectangle 10"/>
            <p:cNvSpPr/>
            <p:nvPr/>
          </p:nvSpPr>
          <p:spPr>
            <a:xfrm>
              <a:off x="5364088" y="2276872"/>
              <a:ext cx="288032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5004048" y="1700808"/>
                  <a:ext cx="3056350" cy="369332"/>
                </a:xfrm>
                <a:prstGeom prst="rect">
                  <a:avLst/>
                </a:prstGeom>
                <a:noFill/>
                <a:ln>
                  <a:solidFill>
                    <a:srgbClr val="C00000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C00000"/>
                      </a:solidFill>
                    </a:rPr>
                    <a:t>range: store </a:t>
                  </a:r>
                  <a:r>
                    <a:rPr lang="en-US" dirty="0" err="1" smtClean="0">
                      <a:solidFill>
                        <a:srgbClr val="C00000"/>
                      </a:solidFill>
                    </a:rPr>
                    <a:t>realof</a:t>
                  </a:r>
                  <a:r>
                    <a:rPr lang="en-US" dirty="0" smtClean="0">
                      <a:solidFill>
                        <a:srgbClr val="C00000"/>
                      </a:solidFill>
                    </a:rPr>
                    <a:t> at least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i="1" dirty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dirty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10</m:t>
                          </m:r>
                        </m:e>
                        <m:sup>
                          <m:r>
                            <a:rPr lang="en-US" b="0" i="1" dirty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𝑟</m:t>
                          </m:r>
                        </m:sup>
                      </m:sSup>
                    </m:oMath>
                  </a14:m>
                  <a:endParaRPr lang="nl-BE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04048" y="1700808"/>
                  <a:ext cx="3056350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1389" t="-6452" b="-24194"/>
                  </a:stretch>
                </a:blipFill>
                <a:ln>
                  <a:solidFill>
                    <a:srgbClr val="C00000"/>
                  </a:solidFill>
                </a:ln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Straight Arrow Connector 12"/>
            <p:cNvCxnSpPr>
              <a:stCxn id="12" idx="2"/>
              <a:endCxn id="11" idx="3"/>
            </p:cNvCxnSpPr>
            <p:nvPr/>
          </p:nvCxnSpPr>
          <p:spPr>
            <a:xfrm flipH="1">
              <a:off x="5652120" y="2070140"/>
              <a:ext cx="880103" cy="38675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5292080" y="1636322"/>
            <a:ext cx="3744416" cy="1506415"/>
            <a:chOff x="3851920" y="1700808"/>
            <a:chExt cx="3744416" cy="1506415"/>
          </a:xfrm>
        </p:grpSpPr>
        <p:sp>
          <p:nvSpPr>
            <p:cNvPr id="16" name="Rounded Rectangle 15"/>
            <p:cNvSpPr/>
            <p:nvPr/>
          </p:nvSpPr>
          <p:spPr>
            <a:xfrm>
              <a:off x="3851920" y="2847183"/>
              <a:ext cx="288032" cy="360040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503310" y="1700808"/>
              <a:ext cx="3093026" cy="3693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precision: store at least </a:t>
              </a:r>
              <a:r>
                <a:rPr lang="en-US" i="1" dirty="0" smtClean="0">
                  <a:solidFill>
                    <a:srgbClr val="00B050"/>
                  </a:solidFill>
                </a:rPr>
                <a:t>p</a:t>
              </a:r>
              <a:r>
                <a:rPr lang="en-US" dirty="0" smtClean="0">
                  <a:solidFill>
                    <a:srgbClr val="00B050"/>
                  </a:solidFill>
                </a:rPr>
                <a:t> digits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cxnSp>
          <p:nvCxnSpPr>
            <p:cNvPr id="18" name="Straight Arrow Connector 17"/>
            <p:cNvCxnSpPr>
              <a:stCxn id="17" idx="1"/>
              <a:endCxn id="16" idx="0"/>
            </p:cNvCxnSpPr>
            <p:nvPr/>
          </p:nvCxnSpPr>
          <p:spPr>
            <a:xfrm flipH="1">
              <a:off x="3995936" y="1885474"/>
              <a:ext cx="507374" cy="961709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9" name="Picture 5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666828"/>
            <a:ext cx="836712" cy="836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88164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Alternative kinds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iso_fortran_env</a:t>
            </a:r>
            <a:r>
              <a:rPr lang="en-US" dirty="0" smtClean="0"/>
              <a:t> module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INT8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INT16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INT32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INT64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REAL32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REAL64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REAL128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83768" y="3356992"/>
            <a:ext cx="6120680" cy="310854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USE, INTRINSIC ::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iso_fortran_env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PARAMETER ::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REAL32,    &amp;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REAL64,    &amp;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INT32,       &amp;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long = INT64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x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y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INTEGER(KIND=</a:t>
            </a:r>
            <a:r>
              <a:rPr lang="en-US" sz="1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m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INTEGER(KIND=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n</a:t>
            </a:r>
          </a:p>
          <a:p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= 1.0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_sp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/3.0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_sp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 = 2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_long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**40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_lon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pic>
        <p:nvPicPr>
          <p:cNvPr id="19" name="Picture 5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3040" y="5256584"/>
            <a:ext cx="836712" cy="836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13</a:t>
            </a:fld>
            <a:endParaRPr lang="nl-BE"/>
          </a:p>
        </p:txBody>
      </p:sp>
      <p:grpSp>
        <p:nvGrpSpPr>
          <p:cNvPr id="13" name="Group 12"/>
          <p:cNvGrpSpPr/>
          <p:nvPr/>
        </p:nvGrpSpPr>
        <p:grpSpPr>
          <a:xfrm>
            <a:off x="4180787" y="1412776"/>
            <a:ext cx="4711693" cy="1715418"/>
            <a:chOff x="4180787" y="1412776"/>
            <a:chExt cx="4711693" cy="1715418"/>
          </a:xfrm>
        </p:grpSpPr>
        <p:grpSp>
          <p:nvGrpSpPr>
            <p:cNvPr id="8" name="Group 7"/>
            <p:cNvGrpSpPr/>
            <p:nvPr/>
          </p:nvGrpSpPr>
          <p:grpSpPr>
            <a:xfrm>
              <a:off x="4180787" y="2204864"/>
              <a:ext cx="4711693" cy="923330"/>
              <a:chOff x="3172675" y="1700808"/>
              <a:chExt cx="4711693" cy="923330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3172675" y="2253125"/>
                <a:ext cx="1512168" cy="360040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5674404" y="1700808"/>
                <a:ext cx="2209964" cy="92333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not supported by all</a:t>
                </a:r>
                <a:r>
                  <a:rPr lang="nl-BE" dirty="0">
                    <a:solidFill>
                      <a:srgbClr val="C00000"/>
                    </a:solidFill>
                  </a:rPr>
                  <a:t/>
                </a:r>
                <a:br>
                  <a:rPr lang="nl-BE" dirty="0">
                    <a:solidFill>
                      <a:srgbClr val="C00000"/>
                    </a:solidFill>
                  </a:rPr>
                </a:br>
                <a:r>
                  <a:rPr lang="nl-BE" dirty="0" smtClean="0">
                    <a:solidFill>
                      <a:srgbClr val="C00000"/>
                    </a:solidFill>
                  </a:rPr>
                  <a:t>compilers, </a:t>
                </a:r>
                <a:r>
                  <a:rPr lang="nl-BE" dirty="0" err="1" smtClean="0">
                    <a:solidFill>
                      <a:srgbClr val="C00000"/>
                    </a:solidFill>
                  </a:rPr>
                  <a:t>potentially</a:t>
                </a:r>
                <a:r>
                  <a:rPr lang="nl-BE" dirty="0" smtClean="0">
                    <a:solidFill>
                      <a:srgbClr val="C00000"/>
                    </a:solidFill>
                  </a:rPr>
                  <a:t/>
                </a:r>
                <a:br>
                  <a:rPr lang="nl-BE" dirty="0" smtClean="0">
                    <a:solidFill>
                      <a:srgbClr val="C00000"/>
                    </a:solidFill>
                  </a:rPr>
                </a:br>
                <a:r>
                  <a:rPr lang="nl-BE" dirty="0" smtClean="0">
                    <a:solidFill>
                      <a:srgbClr val="C00000"/>
                    </a:solidFill>
                  </a:rPr>
                  <a:t>(</a:t>
                </a:r>
                <a:r>
                  <a:rPr lang="nl-BE" dirty="0" err="1" smtClean="0">
                    <a:solidFill>
                      <a:srgbClr val="C00000"/>
                    </a:solidFill>
                  </a:rPr>
                  <a:t>very</a:t>
                </a:r>
                <a:r>
                  <a:rPr lang="nl-BE" dirty="0" smtClean="0">
                    <a:solidFill>
                      <a:srgbClr val="C00000"/>
                    </a:solidFill>
                  </a:rPr>
                  <a:t>) slow</a:t>
                </a:r>
                <a:endParaRPr lang="en-US" dirty="0" smtClean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11" name="Straight Arrow Connector 10"/>
              <p:cNvCxnSpPr>
                <a:stCxn id="10" idx="1"/>
                <a:endCxn id="9" idx="3"/>
              </p:cNvCxnSpPr>
              <p:nvPr/>
            </p:nvCxnSpPr>
            <p:spPr>
              <a:xfrm flipH="1">
                <a:off x="4684843" y="2162473"/>
                <a:ext cx="989561" cy="270672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4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72400" y="1412776"/>
              <a:ext cx="720080" cy="7388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3" descr="C:\Users\lucg5005\AppData\Local\Microsoft\Windows\Temporary Internet Files\Content.IE5\T8RCCH8G\cute_snail_by_gniyuhs-d4lvbji[1]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6296" y="1412776"/>
              <a:ext cx="864096" cy="8640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3" name="Group 22"/>
          <p:cNvGrpSpPr/>
          <p:nvPr/>
        </p:nvGrpSpPr>
        <p:grpSpPr>
          <a:xfrm>
            <a:off x="153063" y="3501008"/>
            <a:ext cx="4402003" cy="1512168"/>
            <a:chOff x="153063" y="3501008"/>
            <a:chExt cx="4402003" cy="1512168"/>
          </a:xfrm>
        </p:grpSpPr>
        <p:grpSp>
          <p:nvGrpSpPr>
            <p:cNvPr id="16" name="Group 15"/>
            <p:cNvGrpSpPr/>
            <p:nvPr/>
          </p:nvGrpSpPr>
          <p:grpSpPr>
            <a:xfrm>
              <a:off x="153063" y="3819197"/>
              <a:ext cx="4402003" cy="1193979"/>
              <a:chOff x="958172" y="2315012"/>
              <a:chExt cx="4402003" cy="1193979"/>
            </a:xfrm>
          </p:grpSpPr>
          <p:sp>
            <p:nvSpPr>
              <p:cNvPr id="17" name="Rounded Rectangle 16"/>
              <p:cNvSpPr/>
              <p:nvPr/>
            </p:nvSpPr>
            <p:spPr>
              <a:xfrm>
                <a:off x="4280055" y="2315012"/>
                <a:ext cx="1080120" cy="296015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958172" y="2585661"/>
                <a:ext cx="2286588" cy="92333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if something shouldn't</a:t>
                </a:r>
              </a:p>
              <a:p>
                <a:r>
                  <a:rPr lang="en-US" dirty="0" smtClean="0">
                    <a:solidFill>
                      <a:srgbClr val="C00000"/>
                    </a:solidFill>
                  </a:rPr>
                  <a:t>change, make sure it</a:t>
                </a:r>
                <a:br>
                  <a:rPr lang="en-US" dirty="0" smtClean="0">
                    <a:solidFill>
                      <a:srgbClr val="C00000"/>
                    </a:solidFill>
                  </a:rPr>
                </a:br>
                <a:r>
                  <a:rPr lang="en-US" dirty="0" smtClean="0">
                    <a:solidFill>
                      <a:srgbClr val="C00000"/>
                    </a:solidFill>
                  </a:rPr>
                  <a:t>doesn't: </a:t>
                </a:r>
                <a:r>
                  <a:rPr lang="en-US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PARAMETER</a:t>
                </a:r>
              </a:p>
            </p:txBody>
          </p:sp>
          <p:cxnSp>
            <p:nvCxnSpPr>
              <p:cNvPr id="20" name="Straight Arrow Connector 19"/>
              <p:cNvCxnSpPr>
                <a:stCxn id="18" idx="3"/>
                <a:endCxn id="17" idx="2"/>
              </p:cNvCxnSpPr>
              <p:nvPr/>
            </p:nvCxnSpPr>
            <p:spPr>
              <a:xfrm flipV="1">
                <a:off x="3244760" y="2611027"/>
                <a:ext cx="1575355" cy="436299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2" name="Picture 5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520" y="3501008"/>
              <a:ext cx="522231" cy="5222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309909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Floating point numbers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REAL(KIND=REAL32)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REAL(KIND=REAL64)</a:t>
            </a:r>
          </a:p>
          <a:p>
            <a:r>
              <a:rPr lang="en-US" dirty="0" smtClean="0"/>
              <a:t>Complex numbers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COMPLEX(KIND=REAL32)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COMPLEX(KIND=REAL64)</a:t>
            </a:r>
          </a:p>
          <a:p>
            <a:r>
              <a:rPr lang="en-US" dirty="0" smtClean="0"/>
              <a:t>Integers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INTEGER(KIND=INT32)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INTEGER(KIND=INT64)</a:t>
            </a:r>
          </a:p>
          <a:p>
            <a:r>
              <a:rPr lang="en-US" dirty="0" smtClean="0"/>
              <a:t>Boolean values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LOGICAL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.TRUE.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.FALSE.</a:t>
            </a:r>
          </a:p>
          <a:p>
            <a:r>
              <a:rPr lang="en-US" dirty="0" smtClean="0"/>
              <a:t>Characters &amp; string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CHARACTER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CHARACTER(LEN=…)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02189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Type conversions &amp; KIND function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566832"/>
            <a:ext cx="8229600" cy="226416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Intrinsic functions for type conversion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/>
              <a:t>,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KIND</a:t>
            </a:r>
            <a:r>
              <a:rPr lang="en-US" dirty="0" smtClean="0"/>
              <a:t> optional argument to control precisi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CMPLX(re,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smtClean="0"/>
              <a:t>Specify specific kind in conversion functions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686872" y="6376243"/>
            <a:ext cx="2133600" cy="365125"/>
          </a:xfrm>
        </p:spPr>
        <p:txBody>
          <a:bodyPr/>
          <a:lstStyle/>
          <a:p>
            <a:fld id="{35F391BF-7132-46E1-9240-3B3D23F237CB}" type="slidenum">
              <a:rPr lang="nl-BE" smtClean="0"/>
              <a:t>15</a:t>
            </a:fld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827584" y="3830999"/>
            <a:ext cx="6768752" cy="26776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y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result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DIMENSION(n) :: x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::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1, SIZE(x)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y = REAL(x, KIND=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KIND(y)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 + f(REAL(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KIND=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KIND(y)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result = y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105796" y="5271159"/>
            <a:ext cx="3306804" cy="1490102"/>
            <a:chOff x="4283967" y="2276872"/>
            <a:chExt cx="3306804" cy="1490102"/>
          </a:xfrm>
        </p:grpSpPr>
        <p:sp>
          <p:nvSpPr>
            <p:cNvPr id="7" name="Rounded Rectangle 6"/>
            <p:cNvSpPr/>
            <p:nvPr/>
          </p:nvSpPr>
          <p:spPr>
            <a:xfrm>
              <a:off x="4283967" y="2276872"/>
              <a:ext cx="746123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476090" y="2843644"/>
              <a:ext cx="2114681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ensure computation</a:t>
              </a:r>
              <a:br>
                <a:rPr lang="en-US" dirty="0" smtClean="0">
                  <a:solidFill>
                    <a:srgbClr val="C00000"/>
                  </a:solidFill>
                </a:rPr>
              </a:br>
              <a:r>
                <a:rPr lang="en-US" dirty="0" smtClean="0">
                  <a:solidFill>
                    <a:srgbClr val="C00000"/>
                  </a:solidFill>
                </a:rPr>
                <a:t>is done in same</a:t>
              </a:r>
              <a:r>
                <a:rPr lang="nl-BE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nl-BE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nl-BE" dirty="0" err="1" smtClean="0">
                  <a:solidFill>
                    <a:srgbClr val="C00000"/>
                  </a:solidFill>
                  <a:cs typeface="Courier New" panose="02070309020205020404" pitchFamily="49" charset="0"/>
                </a:rPr>
                <a:t>precision</a:t>
              </a:r>
              <a:r>
                <a:rPr lang="nl-BE" dirty="0" smtClean="0">
                  <a:solidFill>
                    <a:srgbClr val="C00000"/>
                  </a:solidFill>
                  <a:cs typeface="Courier New" panose="02070309020205020404" pitchFamily="49" charset="0"/>
                </a:rPr>
                <a:t> as </a:t>
              </a:r>
              <a:r>
                <a:rPr lang="nl-BE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y</a:t>
              </a:r>
              <a:endParaRPr lang="en-US" dirty="0" smtClean="0">
                <a:solidFill>
                  <a:srgbClr val="C0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8" idx="1"/>
              <a:endCxn id="7" idx="2"/>
            </p:cNvCxnSpPr>
            <p:nvPr/>
          </p:nvCxnSpPr>
          <p:spPr>
            <a:xfrm flipH="1" flipV="1">
              <a:off x="4657029" y="2636912"/>
              <a:ext cx="819061" cy="66839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37850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Numerical models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Largest number for type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HUGE(INT(0, KIND=INT32))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HUGE(REAL(0.0, KIND=REAL64))</a:t>
            </a:r>
          </a:p>
          <a:p>
            <a:r>
              <a:rPr lang="en-US" dirty="0" smtClean="0"/>
              <a:t>Smallest number &gt; 0 for type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TINY(REAL(0.0, KIND=REAL32))</a:t>
            </a:r>
          </a:p>
          <a:p>
            <a:r>
              <a:rPr lang="en-US" dirty="0" smtClean="0"/>
              <a:t>Smallest number </a:t>
            </a:r>
            <a:r>
              <a:rPr lang="en-US" dirty="0" smtClean="0">
                <a:sym typeface="Symbol"/>
              </a:rPr>
              <a:t></a:t>
            </a:r>
            <a:r>
              <a:rPr lang="en-US" dirty="0" smtClean="0"/>
              <a:t> such that 1 + </a:t>
            </a:r>
            <a:r>
              <a:rPr lang="en-US" dirty="0">
                <a:sym typeface="Symbol"/>
              </a:rPr>
              <a:t></a:t>
            </a:r>
            <a:r>
              <a:rPr lang="en-US" dirty="0" smtClean="0"/>
              <a:t> &gt; 1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EPSILON(REAL(0.0, KIND=REAL64))</a:t>
            </a:r>
          </a:p>
          <a:p>
            <a:r>
              <a:rPr lang="en-US" dirty="0" smtClean="0"/>
              <a:t>Decimal precision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PRECISION(REAL(0.0, KIND=REAL32)) </a:t>
            </a:r>
          </a:p>
          <a:p>
            <a:r>
              <a:rPr lang="en-US" dirty="0" smtClean="0"/>
              <a:t>Range of exponents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RANGE(REAL(0.0, KIND=REAL64))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RANGE(INT(0, KIND=INT64))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01129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Values for real &amp; integer types</a:t>
            </a:r>
            <a:endParaRPr lang="nl-BE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7441944"/>
              </p:ext>
            </p:extLst>
          </p:nvPr>
        </p:nvGraphicFramePr>
        <p:xfrm>
          <a:off x="457200" y="1600200"/>
          <a:ext cx="8229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370840"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REAL32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REAL64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REAL64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HUGE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3.40282347E+38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1.7976931E+308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1.1897315E+4932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TINY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1.17549435E-38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2.2250739E-308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3.3621031E-4932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EPSILON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1.19209290E-07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2.2204460E-016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1.9259299E-0034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RANGE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37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307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4931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PRECISION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33</a:t>
                      </a:r>
                      <a:endParaRPr lang="nl-BE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17</a:t>
            </a:fld>
            <a:endParaRPr lang="nl-BE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2041457"/>
              </p:ext>
            </p:extLst>
          </p:nvPr>
        </p:nvGraphicFramePr>
        <p:xfrm>
          <a:off x="467543" y="4653136"/>
          <a:ext cx="820891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136"/>
                <a:gridCol w="936104"/>
                <a:gridCol w="1440160"/>
                <a:gridCol w="1944216"/>
                <a:gridCol w="2664296"/>
              </a:tblGrid>
              <a:tr h="370840"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INT8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INT16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INT32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INT64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HUGE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127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32767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2147483647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9223372036854775807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RANGE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</a:t>
                      </a:r>
                      <a:endParaRPr lang="nl-BE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9829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Infinity &amp; </a:t>
            </a:r>
            <a:r>
              <a:rPr lang="en-US" dirty="0" err="1" smtClean="0"/>
              <a:t>NaN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Floating point numerical overflow</a:t>
            </a:r>
          </a:p>
          <a:p>
            <a:pPr lvl="1"/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very_large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even_larger</a:t>
            </a:r>
            <a:r>
              <a:rPr lang="en-US" sz="2400" dirty="0" smtClean="0">
                <a:cs typeface="Courier New" panose="02070309020205020404" pitchFamily="49" charset="0"/>
                <a:sym typeface="Symbol"/>
              </a:rPr>
              <a:t> </a:t>
            </a:r>
            <a:r>
              <a:rPr lang="en-US" sz="2400" dirty="0" smtClean="0"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Infinity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largish**smallish</a:t>
            </a:r>
            <a:r>
              <a:rPr lang="en-US" sz="2400" dirty="0">
                <a:cs typeface="Courier New" panose="02070309020205020404" pitchFamily="49" charset="0"/>
                <a:sym typeface="Symbol"/>
              </a:rPr>
              <a:t> </a:t>
            </a:r>
            <a:r>
              <a:rPr lang="en-US" sz="2400" dirty="0" smtClean="0">
                <a:cs typeface="Courier New" panose="02070309020205020404" pitchFamily="49" charset="0"/>
                <a:sym typeface="Symbol"/>
              </a:rPr>
              <a:t> </a:t>
            </a:r>
            <a:r>
              <a:rPr lang="en-US" sz="2400" dirty="0" smtClean="0"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Infinity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LOG(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very_small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400" dirty="0">
                <a:cs typeface="Courier New" panose="02070309020205020404" pitchFamily="49" charset="0"/>
                <a:sym typeface="Symbol"/>
              </a:rPr>
              <a:t> </a:t>
            </a:r>
            <a:r>
              <a:rPr lang="en-US" sz="2400" dirty="0" smtClean="0">
                <a:cs typeface="Courier New" panose="02070309020205020404" pitchFamily="49" charset="0"/>
                <a:sym typeface="Symbol"/>
              </a:rPr>
              <a:t> </a:t>
            </a:r>
            <a:r>
              <a:rPr lang="en-US" sz="2400" dirty="0" smtClean="0"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-Infinity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Illegal floating point operations</a:t>
            </a:r>
          </a:p>
          <a:p>
            <a:pPr lvl="1"/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0/0</a:t>
            </a:r>
            <a:r>
              <a:rPr lang="en-US" sz="2400" dirty="0">
                <a:cs typeface="Courier New" panose="02070309020205020404" pitchFamily="49" charset="0"/>
                <a:sym typeface="Symbol"/>
              </a:rPr>
              <a:t> </a:t>
            </a:r>
            <a:r>
              <a:rPr lang="en-US" sz="2400" dirty="0" smtClean="0">
                <a:cs typeface="Courier New" panose="02070309020205020404" pitchFamily="49" charset="0"/>
                <a:sym typeface="Symbol"/>
              </a:rPr>
              <a:t> </a:t>
            </a:r>
            <a:r>
              <a:rPr lang="en-US" sz="2400" dirty="0" smtClean="0">
                <a:cs typeface="Courier New" panose="02070309020205020404" pitchFamily="49" charset="0"/>
              </a:rPr>
              <a:t>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SQRT(-1.0)</a:t>
            </a:r>
            <a:r>
              <a:rPr lang="en-US" sz="2400" dirty="0">
                <a:cs typeface="Courier New" panose="02070309020205020404" pitchFamily="49" charset="0"/>
                <a:sym typeface="Symbol"/>
              </a:rPr>
              <a:t> </a:t>
            </a:r>
            <a:r>
              <a:rPr lang="en-US" sz="2400" dirty="0" smtClean="0">
                <a:cs typeface="Courier New" panose="02070309020205020404" pitchFamily="49" charset="0"/>
                <a:sym typeface="Symbol"/>
              </a:rPr>
              <a:t> </a:t>
            </a:r>
            <a:r>
              <a:rPr lang="en-US" sz="2400" dirty="0" smtClean="0">
                <a:cs typeface="Courier New" panose="02070309020205020404" pitchFamily="49" charset="0"/>
              </a:rPr>
              <a:t>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4868721" y="4149080"/>
            <a:ext cx="21515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NaN</a:t>
            </a:r>
            <a:r>
              <a:rPr lang="en-US" dirty="0" smtClean="0"/>
              <a:t> = Not a Number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827584" y="4941168"/>
            <a:ext cx="6768752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huge_dp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HUGE(0.0_dp)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x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(x 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huge_dp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.OR. x &lt; -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huge_dp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(x /= x) 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310858" y="5219908"/>
            <a:ext cx="5133350" cy="841203"/>
            <a:chOff x="2411760" y="2081396"/>
            <a:chExt cx="5133350" cy="841203"/>
          </a:xfrm>
        </p:grpSpPr>
        <p:sp>
          <p:nvSpPr>
            <p:cNvPr id="8" name="Rounded Rectangle 7"/>
            <p:cNvSpPr/>
            <p:nvPr/>
          </p:nvSpPr>
          <p:spPr>
            <a:xfrm>
              <a:off x="2411760" y="2670571"/>
              <a:ext cx="3117126" cy="252028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404798" y="2081396"/>
              <a:ext cx="114031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is infinity?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1"/>
              <a:endCxn id="8" idx="0"/>
            </p:cNvCxnSpPr>
            <p:nvPr/>
          </p:nvCxnSpPr>
          <p:spPr>
            <a:xfrm flipH="1">
              <a:off x="3970323" y="2266062"/>
              <a:ext cx="2434475" cy="404509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1343516" y="6093296"/>
            <a:ext cx="4301557" cy="409155"/>
            <a:chOff x="2411760" y="2513444"/>
            <a:chExt cx="4301557" cy="409155"/>
          </a:xfrm>
        </p:grpSpPr>
        <p:sp>
          <p:nvSpPr>
            <p:cNvPr id="13" name="Rounded Rectangle 12"/>
            <p:cNvSpPr/>
            <p:nvPr/>
          </p:nvSpPr>
          <p:spPr>
            <a:xfrm>
              <a:off x="2411760" y="2670571"/>
              <a:ext cx="668854" cy="252028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816918" y="2513444"/>
              <a:ext cx="89639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is </a:t>
              </a:r>
              <a:r>
                <a:rPr lang="en-US" dirty="0" err="1" smtClean="0"/>
                <a:t>NaN</a:t>
              </a:r>
              <a:r>
                <a:rPr lang="en-US" dirty="0" smtClean="0"/>
                <a:t>?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5" name="Straight Arrow Connector 14"/>
            <p:cNvCxnSpPr>
              <a:stCxn id="14" idx="1"/>
              <a:endCxn id="13" idx="3"/>
            </p:cNvCxnSpPr>
            <p:nvPr/>
          </p:nvCxnSpPr>
          <p:spPr>
            <a:xfrm flipH="1">
              <a:off x="3080614" y="2698110"/>
              <a:ext cx="2736304" cy="9847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11420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Better infinities &amp; </a:t>
            </a:r>
            <a:r>
              <a:rPr lang="en-US" dirty="0" err="1" smtClean="0"/>
              <a:t>NaNs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implemented, 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ieee_arithmetic</a:t>
            </a:r>
            <a:r>
              <a:rPr lang="en-US" dirty="0" smtClean="0"/>
              <a:t> module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827584" y="2996952"/>
            <a:ext cx="6768752" cy="26776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USE, INTRINSIC ::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ieee_arithmetic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huge_dp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HUGE(0.0_dp)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x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(.NOT. IEEE_IS_FINITE(x)) 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(IEEE_IS_NAN(x)) 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(.NOT. IEEE_IS_NORMAL(x)) 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907704" y="3717032"/>
            <a:ext cx="4371844" cy="841203"/>
            <a:chOff x="3008606" y="2081396"/>
            <a:chExt cx="4371844" cy="841203"/>
          </a:xfrm>
        </p:grpSpPr>
        <p:sp>
          <p:nvSpPr>
            <p:cNvPr id="7" name="Rounded Rectangle 6"/>
            <p:cNvSpPr/>
            <p:nvPr/>
          </p:nvSpPr>
          <p:spPr>
            <a:xfrm>
              <a:off x="3008606" y="2670571"/>
              <a:ext cx="1872208" cy="252028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404798" y="2081396"/>
              <a:ext cx="97565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is finite?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  <a:endCxn id="7" idx="0"/>
            </p:cNvCxnSpPr>
            <p:nvPr/>
          </p:nvCxnSpPr>
          <p:spPr>
            <a:xfrm flipH="1">
              <a:off x="3944710" y="2266062"/>
              <a:ext cx="2460088" cy="404509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1329780" y="4581128"/>
            <a:ext cx="4301558" cy="409155"/>
            <a:chOff x="2411759" y="2513444"/>
            <a:chExt cx="4301558" cy="409155"/>
          </a:xfrm>
        </p:grpSpPr>
        <p:sp>
          <p:nvSpPr>
            <p:cNvPr id="13" name="Rounded Rectangle 12"/>
            <p:cNvSpPr/>
            <p:nvPr/>
          </p:nvSpPr>
          <p:spPr>
            <a:xfrm>
              <a:off x="2411759" y="2670571"/>
              <a:ext cx="1514027" cy="252028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816918" y="2513444"/>
              <a:ext cx="89639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is </a:t>
              </a:r>
              <a:r>
                <a:rPr lang="en-US" dirty="0" err="1" smtClean="0"/>
                <a:t>NaN</a:t>
              </a:r>
              <a:r>
                <a:rPr lang="en-US" dirty="0" smtClean="0"/>
                <a:t>?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5" name="Straight Arrow Connector 14"/>
            <p:cNvCxnSpPr>
              <a:stCxn id="14" idx="1"/>
              <a:endCxn id="13" idx="3"/>
            </p:cNvCxnSpPr>
            <p:nvPr/>
          </p:nvCxnSpPr>
          <p:spPr>
            <a:xfrm flipH="1">
              <a:off x="3925786" y="2698110"/>
              <a:ext cx="1891132" cy="9847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1907704" y="5170303"/>
            <a:ext cx="3896301" cy="788269"/>
            <a:chOff x="3008606" y="2670571"/>
            <a:chExt cx="3896301" cy="788269"/>
          </a:xfrm>
        </p:grpSpPr>
        <p:sp>
          <p:nvSpPr>
            <p:cNvPr id="18" name="Rounded Rectangle 17"/>
            <p:cNvSpPr/>
            <p:nvPr/>
          </p:nvSpPr>
          <p:spPr>
            <a:xfrm>
              <a:off x="3008606" y="2670571"/>
              <a:ext cx="1872208" cy="252028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686928" y="3089508"/>
              <a:ext cx="221797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is finite and not </a:t>
              </a:r>
              <a:r>
                <a:rPr lang="en-US" dirty="0" err="1" smtClean="0"/>
                <a:t>NaN</a:t>
              </a:r>
              <a:r>
                <a:rPr lang="en-US" dirty="0" smtClean="0"/>
                <a:t>?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0" name="Straight Arrow Connector 19"/>
            <p:cNvCxnSpPr>
              <a:stCxn id="19" idx="1"/>
              <a:endCxn id="18" idx="2"/>
            </p:cNvCxnSpPr>
            <p:nvPr/>
          </p:nvCxnSpPr>
          <p:spPr>
            <a:xfrm flipH="1" flipV="1">
              <a:off x="3944710" y="2922599"/>
              <a:ext cx="742218" cy="35157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/>
          <p:cNvGrpSpPr/>
          <p:nvPr/>
        </p:nvGrpSpPr>
        <p:grpSpPr>
          <a:xfrm>
            <a:off x="5520459" y="1772816"/>
            <a:ext cx="3429395" cy="945396"/>
            <a:chOff x="5520459" y="1772816"/>
            <a:chExt cx="3429395" cy="945396"/>
          </a:xfrm>
        </p:grpSpPr>
        <p:pic>
          <p:nvPicPr>
            <p:cNvPr id="35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8424" y="1772816"/>
              <a:ext cx="561430" cy="5760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4" name="TextBox 33"/>
            <p:cNvSpPr txBox="1"/>
            <p:nvPr/>
          </p:nvSpPr>
          <p:spPr>
            <a:xfrm>
              <a:off x="5520459" y="2348880"/>
              <a:ext cx="286796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Okay for Intel 14.x &amp; </a:t>
              </a:r>
              <a:r>
                <a:rPr lang="en-US" b="1" dirty="0" smtClean="0"/>
                <a:t>GCC </a:t>
              </a:r>
              <a:r>
                <a:rPr lang="en-US" b="1" i="1" dirty="0" smtClean="0"/>
                <a:t>5.</a:t>
              </a:r>
              <a:r>
                <a:rPr lang="en-US" b="1" dirty="0" smtClean="0"/>
                <a:t>x</a:t>
              </a:r>
              <a:endParaRPr lang="nl-BE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840689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Fortran &amp; LISP were first high-level programming languages</a:t>
            </a:r>
          </a:p>
          <a:p>
            <a:r>
              <a:rPr lang="en-US" dirty="0" smtClean="0"/>
              <a:t>Fortran versions still around</a:t>
            </a:r>
          </a:p>
          <a:p>
            <a:pPr lvl="1"/>
            <a:r>
              <a:rPr lang="en-US" dirty="0" smtClean="0"/>
              <a:t>Fortran 77</a:t>
            </a:r>
          </a:p>
          <a:p>
            <a:pPr lvl="1"/>
            <a:r>
              <a:rPr lang="en-US" dirty="0" smtClean="0"/>
              <a:t>Fortran 90</a:t>
            </a:r>
          </a:p>
          <a:p>
            <a:pPr lvl="1"/>
            <a:r>
              <a:rPr lang="en-US" dirty="0" smtClean="0"/>
              <a:t>Fortran 95</a:t>
            </a:r>
          </a:p>
          <a:p>
            <a:pPr lvl="1"/>
            <a:r>
              <a:rPr lang="en-US" dirty="0" smtClean="0"/>
              <a:t>Fortran 2003</a:t>
            </a:r>
          </a:p>
          <a:p>
            <a:pPr lvl="1"/>
            <a:r>
              <a:rPr lang="en-US" dirty="0" smtClean="0"/>
              <a:t>Fortran 2008</a:t>
            </a:r>
          </a:p>
          <a:p>
            <a:r>
              <a:rPr lang="en-US" dirty="0" smtClean="0"/>
              <a:t>Fortran is still very relevant</a:t>
            </a:r>
          </a:p>
          <a:p>
            <a:pPr lvl="1"/>
            <a:r>
              <a:rPr lang="en-US" dirty="0" smtClean="0"/>
              <a:t>language with modern many features, e.g., object orientation</a:t>
            </a:r>
          </a:p>
          <a:p>
            <a:pPr lvl="1"/>
            <a:r>
              <a:rPr lang="en-US" dirty="0" smtClean="0"/>
              <a:t>clear semantics, easy to optimize</a:t>
            </a:r>
          </a:p>
          <a:p>
            <a:pPr lvl="1"/>
            <a:r>
              <a:rPr lang="en-US" dirty="0" smtClean="0"/>
              <a:t>excellent language for scientific computing</a:t>
            </a:r>
          </a:p>
          <a:p>
            <a:pPr lvl="1"/>
            <a:r>
              <a:rPr lang="en-US" dirty="0" smtClean="0"/>
              <a:t>good quality compilers (Intel, PGI,…)</a:t>
            </a:r>
          </a:p>
          <a:p>
            <a:pPr lvl="1"/>
            <a:r>
              <a:rPr lang="en-US" dirty="0" smtClean="0"/>
              <a:t>lots of legacy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89794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Character &amp; string constants</a:t>
            </a:r>
          </a:p>
          <a:p>
            <a:pPr lvl="1"/>
            <a:r>
              <a:rPr lang="en-US" dirty="0" smtClean="0"/>
              <a:t>use either single, or double quotes</a:t>
            </a:r>
          </a:p>
          <a:p>
            <a:r>
              <a:rPr lang="en-US" dirty="0" smtClean="0"/>
              <a:t>String declaration: specify length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String concatenation: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dirty="0" smtClean="0"/>
              <a:t> operator</a:t>
            </a:r>
          </a:p>
          <a:p>
            <a:r>
              <a:rPr lang="en-US" dirty="0" smtClean="0"/>
              <a:t>String procedures</a:t>
            </a:r>
          </a:p>
          <a:p>
            <a:pPr lvl="1"/>
            <a:r>
              <a:rPr lang="en-US" dirty="0" smtClean="0"/>
              <a:t>comparing strings: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LGT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LGE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LLT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LLE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/=</a:t>
            </a:r>
          </a:p>
          <a:p>
            <a:pPr lvl="1"/>
            <a:r>
              <a:rPr lang="en-US" dirty="0" smtClean="0"/>
              <a:t>remove trailing whitespace: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TRIM</a:t>
            </a:r>
          </a:p>
          <a:p>
            <a:pPr lvl="1"/>
            <a:r>
              <a:rPr lang="en-US" dirty="0" smtClean="0"/>
              <a:t>find substring: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20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827584" y="2852936"/>
            <a:ext cx="6768752" cy="9541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PARAMETER ::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max_len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80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CHARACTER(LEN=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max_len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message = 'OK'</a:t>
            </a:r>
          </a:p>
          <a:p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050643" y="6093296"/>
            <a:ext cx="5041637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Fortran is </a:t>
            </a:r>
            <a:r>
              <a:rPr lang="en-US" sz="2000" i="1" dirty="0" smtClean="0"/>
              <a:t>not</a:t>
            </a:r>
            <a:r>
              <a:rPr lang="en-US" sz="2000" dirty="0" smtClean="0"/>
              <a:t> your friend for string processing!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1041273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constructs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github.com/gjbex/training-material/tree/master/Fortran/ControlStructures</a:t>
            </a:r>
            <a:r>
              <a:rPr lang="en-US" sz="1600" dirty="0" smtClean="0"/>
              <a:t> 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01642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statements: IF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block statement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logical if statement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2279774"/>
            <a:ext cx="6120680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(x &gt; 10.0) THEN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IF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619672" y="1774557"/>
            <a:ext cx="5138412" cy="1006371"/>
            <a:chOff x="2843808" y="1865002"/>
            <a:chExt cx="5138412" cy="1006371"/>
          </a:xfrm>
        </p:grpSpPr>
        <p:sp>
          <p:nvSpPr>
            <p:cNvPr id="7" name="Rounded Rectangle 6"/>
            <p:cNvSpPr/>
            <p:nvPr/>
          </p:nvSpPr>
          <p:spPr>
            <a:xfrm>
              <a:off x="2843808" y="2691353"/>
              <a:ext cx="144016" cy="18002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865935" y="1865002"/>
              <a:ext cx="2116285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relational operators:</a:t>
              </a:r>
              <a:br>
                <a:rPr lang="en-US" dirty="0" smtClean="0"/>
              </a:b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==</a:t>
              </a:r>
              <a:r>
                <a:rPr lang="en-US" dirty="0" smtClean="0"/>
                <a:t>,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/=</a:t>
              </a:r>
              <a:r>
                <a:rPr lang="en-US" dirty="0"/>
                <a:t>,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</a:t>
              </a:r>
              <a:r>
                <a:rPr lang="en-US" dirty="0"/>
                <a:t>,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&lt;=</a:t>
              </a:r>
              <a:r>
                <a:rPr lang="en-US" dirty="0"/>
                <a:t>,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</a:t>
              </a:r>
              <a:r>
                <a:rPr lang="en-US" dirty="0"/>
                <a:t>,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&gt;=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  <a:endCxn id="7" idx="0"/>
            </p:cNvCxnSpPr>
            <p:nvPr/>
          </p:nvCxnSpPr>
          <p:spPr>
            <a:xfrm flipH="1">
              <a:off x="2915816" y="2188168"/>
              <a:ext cx="2950119" cy="50318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827584" y="5229200"/>
            <a:ext cx="6120680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(x &gt; 10.0)  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194255" y="5171708"/>
            <a:ext cx="3690113" cy="15696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</a:t>
            </a:r>
            <a:br>
              <a:rPr lang="en-US" sz="2400" dirty="0" smtClean="0"/>
            </a:br>
            <a:r>
              <a:rPr lang="en-US" sz="2400" dirty="0" smtClean="0"/>
              <a:t>- one statement, not a block</a:t>
            </a:r>
            <a:br>
              <a:rPr lang="en-US" sz="2400" dirty="0" smtClean="0"/>
            </a:br>
            <a:r>
              <a:rPr lang="en-US" sz="2400" dirty="0" smtClean="0"/>
              <a:t>- no</a:t>
            </a:r>
            <a:r>
              <a:rPr lang="en-US" sz="2400" dirty="0" smtClean="0"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r>
              <a:rPr lang="en-US" sz="2400" dirty="0" smtClean="0">
                <a:cs typeface="Courier New" panose="02070309020205020404" pitchFamily="49" charset="0"/>
              </a:rPr>
              <a:t>- no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IF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156176" y="3068960"/>
            <a:ext cx="2335896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logical operators: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.AND.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.OR.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.NOT.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03848" y="3861048"/>
            <a:ext cx="249459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logical values: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.TRUE.</a:t>
            </a:r>
            <a:r>
              <a:rPr lang="en-US" dirty="0" smtClean="0"/>
              <a:t>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.FALSE.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78578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6" grpId="0" animBg="1"/>
      <p:bldP spid="17" grpId="0" animBg="1"/>
      <p:bldP spid="18" grpId="0" animBg="1"/>
      <p:bldP spid="1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statements: SELECT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Select case block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23528" y="2314615"/>
            <a:ext cx="8496944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CHARACTER(LEN=1) :: operator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SELECT CASE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operator)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CASE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('+')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"(I3, A2, I3, ' = ', I6)", a,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operator,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b, a + b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CASE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('*')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"(I3, A2, I3, ' = ', I6)", a,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operator,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b, a * b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CASE DEFAULT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"('# error: unknown operand ''', A, '''')",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operator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SELECT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979712" y="2494637"/>
            <a:ext cx="4680520" cy="862355"/>
            <a:chOff x="2411760" y="2060244"/>
            <a:chExt cx="4680520" cy="862355"/>
          </a:xfrm>
        </p:grpSpPr>
        <p:sp>
          <p:nvSpPr>
            <p:cNvPr id="6" name="Rounded Rectangle 5"/>
            <p:cNvSpPr/>
            <p:nvPr/>
          </p:nvSpPr>
          <p:spPr>
            <a:xfrm>
              <a:off x="2411760" y="2670571"/>
              <a:ext cx="1008112" cy="252028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591274" y="2060244"/>
              <a:ext cx="2501006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types:</a:t>
              </a:r>
              <a:br>
                <a:rPr lang="en-US" dirty="0" smtClean="0"/>
              </a:b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CHARACTER</a:t>
              </a:r>
              <a:r>
                <a:rPr lang="en-US" dirty="0" smtClean="0">
                  <a:cs typeface="Courier New" panose="02070309020205020404" pitchFamily="49" charset="0"/>
                </a:rPr>
                <a:t>,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INTEGER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  <a:endCxn id="6" idx="0"/>
            </p:cNvCxnSpPr>
            <p:nvPr/>
          </p:nvCxnSpPr>
          <p:spPr>
            <a:xfrm flipH="1">
              <a:off x="2915816" y="2383410"/>
              <a:ext cx="1675458" cy="28716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23</a:t>
            </a:fld>
            <a:endParaRPr lang="nl-BE"/>
          </a:p>
        </p:txBody>
      </p:sp>
      <p:grpSp>
        <p:nvGrpSpPr>
          <p:cNvPr id="12" name="Group 11"/>
          <p:cNvGrpSpPr/>
          <p:nvPr/>
        </p:nvGrpSpPr>
        <p:grpSpPr>
          <a:xfrm>
            <a:off x="1403648" y="5373216"/>
            <a:ext cx="6912768" cy="1296144"/>
            <a:chOff x="1403648" y="5373216"/>
            <a:chExt cx="6912768" cy="1296144"/>
          </a:xfrm>
        </p:grpSpPr>
        <p:grpSp>
          <p:nvGrpSpPr>
            <p:cNvPr id="9" name="Group 8"/>
            <p:cNvGrpSpPr/>
            <p:nvPr/>
          </p:nvGrpSpPr>
          <p:grpSpPr>
            <a:xfrm>
              <a:off x="2195736" y="5487202"/>
              <a:ext cx="6120680" cy="1182158"/>
              <a:chOff x="2195736" y="5487202"/>
              <a:chExt cx="6120680" cy="1182158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2195736" y="5589240"/>
                <a:ext cx="4862741" cy="83099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Note semantic difference with C/C++:</a:t>
                </a:r>
              </a:p>
              <a:p>
                <a:r>
                  <a:rPr lang="en-US" sz="2400" dirty="0" smtClean="0"/>
                  <a:t>cases are exclusive, no break needed</a:t>
                </a:r>
                <a:endParaRPr lang="nl-BE" sz="2400" dirty="0"/>
              </a:p>
            </p:txBody>
          </p:sp>
          <p:pic>
            <p:nvPicPr>
              <p:cNvPr id="11" name="Picture 2" descr="C:\Users\lucg5005\AppData\Local\Microsoft\Windows\Temporary Internet Files\Content.IE5\CWZUAEH4\lgi01a201309290600[1].jp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164288" y="5487202"/>
                <a:ext cx="1152128" cy="118215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4" name="Rounded Rectangle 13"/>
            <p:cNvSpPr/>
            <p:nvPr/>
          </p:nvSpPr>
          <p:spPr>
            <a:xfrm rot="19796557">
              <a:off x="1403648" y="5373216"/>
              <a:ext cx="1124278" cy="432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C/C++</a:t>
              </a:r>
              <a:endParaRPr lang="nl-BE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29827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statements: WHERE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Where block, conditions on array elements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2314615"/>
            <a:ext cx="6120680" cy="32932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DIMENSION(m, n) :: A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LOGICAL, DIMENSION(m, n)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neg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.FALSE.</a:t>
            </a: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neg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.FALSE.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WHERE (A &lt; 0.0_sp)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A = 0.0_sp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neg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.TRUE.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ELSEWHERE (A &gt;= 0.0_sp)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.TRUE.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WHERE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2837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Iteration statements: DO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block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2314615"/>
            <a:ext cx="6120680" cy="32932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initial, final, step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1, 10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 *,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initial, final, step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259632" y="2996952"/>
            <a:ext cx="3626443" cy="936104"/>
            <a:chOff x="4283968" y="2276872"/>
            <a:chExt cx="3626443" cy="936104"/>
          </a:xfrm>
        </p:grpSpPr>
        <p:sp>
          <p:nvSpPr>
            <p:cNvPr id="6" name="Rounded Rectangle 5"/>
            <p:cNvSpPr/>
            <p:nvPr/>
          </p:nvSpPr>
          <p:spPr>
            <a:xfrm>
              <a:off x="4283968" y="2276872"/>
              <a:ext cx="144016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476090" y="2843644"/>
              <a:ext cx="243432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type must be 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INTEGER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  <a:endCxn id="6" idx="2"/>
            </p:cNvCxnSpPr>
            <p:nvPr/>
          </p:nvCxnSpPr>
          <p:spPr>
            <a:xfrm flipH="1" flipV="1">
              <a:off x="4355976" y="2636912"/>
              <a:ext cx="1120114" cy="39139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1996646" y="4015667"/>
            <a:ext cx="5743706" cy="369332"/>
            <a:chOff x="4283968" y="2312876"/>
            <a:chExt cx="5743706" cy="369332"/>
          </a:xfrm>
        </p:grpSpPr>
        <p:sp>
          <p:nvSpPr>
            <p:cNvPr id="21" name="Rounded Rectangle 20"/>
            <p:cNvSpPr/>
            <p:nvPr/>
          </p:nvSpPr>
          <p:spPr>
            <a:xfrm>
              <a:off x="4283968" y="2317522"/>
              <a:ext cx="144016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951656" y="2312876"/>
              <a:ext cx="207601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value of </a:t>
              </a:r>
              <a:r>
                <a:rPr lang="en-US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dirty="0" smtClean="0">
                  <a:solidFill>
                    <a:srgbClr val="C00000"/>
                  </a:solidFill>
                </a:rPr>
                <a:t> </a:t>
              </a:r>
              <a:r>
                <a:rPr lang="en-US" dirty="0">
                  <a:solidFill>
                    <a:srgbClr val="C00000"/>
                  </a:solidFill>
                </a:rPr>
                <a:t>will be 11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3" name="Straight Arrow Connector 22"/>
            <p:cNvCxnSpPr>
              <a:stCxn id="22" idx="1"/>
              <a:endCxn id="21" idx="3"/>
            </p:cNvCxnSpPr>
            <p:nvPr/>
          </p:nvCxnSpPr>
          <p:spPr>
            <a:xfrm flipH="1">
              <a:off x="4427984" y="2497542"/>
              <a:ext cx="3523672" cy="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50856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Iterations statements: DO WHILE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while block statement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2314615"/>
            <a:ext cx="6120680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x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= 5.0_dp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WHILE (x &gt; 0.0_dp)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x = x - 0.1_dp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2370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EXIT and CYCLE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do and do while statements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EXIT</a:t>
            </a:r>
            <a:r>
              <a:rPr lang="en-US" dirty="0" smtClean="0"/>
              <a:t>: stop iterating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CYCLE</a:t>
            </a:r>
            <a:r>
              <a:rPr lang="en-US" dirty="0" smtClean="0"/>
              <a:t>: skip remainder of block, execute next iteration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27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39552" y="3928988"/>
            <a:ext cx="7128792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1,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IF 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is_prime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 CYCLE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IF 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is_enough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 EXIT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CALL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compute_some_stuff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alpha)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710508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Iteration statements: FORALL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Forall</a:t>
            </a:r>
            <a:r>
              <a:rPr lang="en-US" dirty="0" smtClean="0"/>
              <a:t> block statement, conditions on indices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2314615"/>
            <a:ext cx="7128792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PARAMETER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DIMENSION(n, n)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j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0.0_dp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FORALL 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1:n,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j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1:n,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== j - 1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.OR.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== j + 1)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j)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1.0_dp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FORALL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5201905"/>
            <a:ext cx="7128792" cy="13234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FORALL 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1:n,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j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1:n, a(I, j) &lt; 0.0)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j) = 0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.0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FORALL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71973" y="5991671"/>
            <a:ext cx="1624163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use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058471" y="2564904"/>
            <a:ext cx="3329953" cy="1584176"/>
            <a:chOff x="5058471" y="2564904"/>
            <a:chExt cx="3329953" cy="1584176"/>
          </a:xfrm>
        </p:grpSpPr>
        <p:sp>
          <p:nvSpPr>
            <p:cNvPr id="7" name="TextBox 6"/>
            <p:cNvSpPr txBox="1"/>
            <p:nvPr/>
          </p:nvSpPr>
          <p:spPr>
            <a:xfrm>
              <a:off x="5058471" y="2564904"/>
              <a:ext cx="3113929" cy="8309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Execution of iterations</a:t>
              </a:r>
              <a:br>
                <a:rPr lang="en-US" sz="2400" dirty="0" smtClean="0"/>
              </a:br>
              <a:r>
                <a:rPr lang="en-US" sz="2400" dirty="0" smtClean="0"/>
                <a:t>not necessarily in order</a:t>
              </a:r>
              <a:endParaRPr lang="nl-BE" sz="2400" dirty="0"/>
            </a:p>
          </p:txBody>
        </p:sp>
        <p:pic>
          <p:nvPicPr>
            <p:cNvPr id="8" name="Picture 5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5728" y="3456384"/>
              <a:ext cx="692696" cy="6926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28293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 construct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Allows local scoping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29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39552" y="2348880"/>
            <a:ext cx="5472608" cy="280076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n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1,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BLOCK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1/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BLOCK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958930" y="2564904"/>
            <a:ext cx="3260512" cy="801380"/>
            <a:chOff x="3857181" y="2276872"/>
            <a:chExt cx="3260512" cy="801380"/>
          </a:xfrm>
        </p:grpSpPr>
        <p:sp>
          <p:nvSpPr>
            <p:cNvPr id="7" name="Rounded Rectangle 6"/>
            <p:cNvSpPr/>
            <p:nvPr/>
          </p:nvSpPr>
          <p:spPr>
            <a:xfrm>
              <a:off x="3857181" y="2276872"/>
              <a:ext cx="550021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476090" y="2708920"/>
              <a:ext cx="164160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global variables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  <a:endCxn id="7" idx="3"/>
            </p:cNvCxnSpPr>
            <p:nvPr/>
          </p:nvCxnSpPr>
          <p:spPr>
            <a:xfrm flipH="1" flipV="1">
              <a:off x="4407202" y="2456892"/>
              <a:ext cx="1068888" cy="43669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3687752" y="3573016"/>
            <a:ext cx="3547129" cy="2088232"/>
            <a:chOff x="3687752" y="3573016"/>
            <a:chExt cx="3547129" cy="2088232"/>
          </a:xfrm>
        </p:grpSpPr>
        <p:grpSp>
          <p:nvGrpSpPr>
            <p:cNvPr id="13" name="Group 12"/>
            <p:cNvGrpSpPr/>
            <p:nvPr/>
          </p:nvGrpSpPr>
          <p:grpSpPr>
            <a:xfrm>
              <a:off x="3687752" y="3573016"/>
              <a:ext cx="3547129" cy="1355378"/>
              <a:chOff x="3857181" y="2276872"/>
              <a:chExt cx="3547129" cy="1355378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3857181" y="2276872"/>
                <a:ext cx="550021" cy="360040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5476090" y="2708920"/>
                <a:ext cx="1928220" cy="92333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local variable, only</a:t>
                </a:r>
                <a:r>
                  <a:rPr lang="nl-BE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/>
                </a:r>
                <a:br>
                  <a:rPr lang="nl-BE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lang="nl-BE" dirty="0" err="1" smtClean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declared</a:t>
                </a:r>
                <a:r>
                  <a:rPr lang="nl-BE" dirty="0" smtClean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 </a:t>
                </a:r>
                <a:r>
                  <a:rPr lang="nl-BE" dirty="0" err="1" smtClean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within</a:t>
                </a:r>
                <a:endParaRPr lang="nl-BE" dirty="0" smtClean="0">
                  <a:solidFill>
                    <a:srgbClr val="C00000"/>
                  </a:solidFill>
                  <a:cs typeface="Courier New" panose="02070309020205020404" pitchFamily="49" charset="0"/>
                </a:endParaRPr>
              </a:p>
              <a:p>
                <a:r>
                  <a:rPr lang="en-US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BLOCK</a:t>
                </a:r>
                <a:endParaRPr lang="en-US" dirty="0" smtClean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16" name="Straight Arrow Connector 15"/>
              <p:cNvCxnSpPr>
                <a:stCxn id="15" idx="1"/>
                <a:endCxn id="14" idx="3"/>
              </p:cNvCxnSpPr>
              <p:nvPr/>
            </p:nvCxnSpPr>
            <p:spPr>
              <a:xfrm flipH="1" flipV="1">
                <a:off x="4407202" y="2456892"/>
                <a:ext cx="1068888" cy="713693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7" name="Picture 5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44208" y="4968552"/>
              <a:ext cx="692696" cy="6926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757554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Typographic conventions for slides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Code is set in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Courier New</a:t>
            </a:r>
          </a:p>
          <a:p>
            <a:r>
              <a:rPr lang="en-US" dirty="0" smtClean="0"/>
              <a:t>Fortran keywords, intrinsic functions,… are in upper case</a:t>
            </a:r>
          </a:p>
          <a:p>
            <a:pPr lvl="1"/>
            <a:r>
              <a:rPr lang="en-US" dirty="0" smtClean="0"/>
              <a:t>they need/should not be in actual Fortran code, Fortran is not case-sensitive</a:t>
            </a:r>
          </a:p>
          <a:p>
            <a:r>
              <a:rPr lang="en-US" dirty="0" smtClean="0"/>
              <a:t>Good practice:</a:t>
            </a:r>
          </a:p>
          <a:p>
            <a:r>
              <a:rPr lang="en-US" dirty="0" smtClean="0"/>
              <a:t>(Potential) hazards/bugs:</a:t>
            </a:r>
          </a:p>
          <a:p>
            <a:r>
              <a:rPr lang="en-US" dirty="0" smtClean="0"/>
              <a:t>Performance issue:</a:t>
            </a:r>
          </a:p>
          <a:p>
            <a:r>
              <a:rPr lang="en-US" dirty="0" smtClean="0"/>
              <a:t>Compare with C/C++:</a:t>
            </a:r>
            <a:endParaRPr lang="nl-BE" dirty="0"/>
          </a:p>
        </p:txBody>
      </p:sp>
      <p:pic>
        <p:nvPicPr>
          <p:cNvPr id="4" name="Picture 2" descr="C:\Users\lucg5005\AppData\Local\Microsoft\Windows\Temporary Internet Files\Content.IE5\CWZUAEH4\lgi01a2013092906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4335074"/>
            <a:ext cx="731055" cy="75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5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3861048"/>
            <a:ext cx="648072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C:\Users\lucg5005\AppData\Local\Microsoft\Windows\Temporary Internet Files\Content.IE5\T8RCCH8G\cute_snail_by_gniyuhs-d4lvbji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4797152"/>
            <a:ext cx="792088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3</a:t>
            </a:fld>
            <a:endParaRPr lang="nl-BE"/>
          </a:p>
        </p:txBody>
      </p:sp>
      <p:sp>
        <p:nvSpPr>
          <p:cNvPr id="8" name="Rounded Rectangle 7"/>
          <p:cNvSpPr/>
          <p:nvPr/>
        </p:nvSpPr>
        <p:spPr>
          <a:xfrm rot="19796557">
            <a:off x="4604328" y="5559655"/>
            <a:ext cx="839645" cy="3545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C/C++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815643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Named blocks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Improves code readability</a:t>
            </a:r>
          </a:p>
          <a:p>
            <a:r>
              <a:rPr lang="en-US" dirty="0" smtClean="0"/>
              <a:t>Helps compiler catch semantic mistakes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3064892"/>
            <a:ext cx="6120680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outer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DO j = 1,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inner1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1, m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DO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inner1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inner2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DO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1, m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IF (…) EXIT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outer</a:t>
            </a:r>
            <a:endParaRPr lang="en-US" sz="16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END DO </a:t>
            </a:r>
            <a:r>
              <a:rPr lang="en-US" sz="16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inner2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outer</a:t>
            </a:r>
            <a:endParaRPr lang="en-US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4427984" y="2852936"/>
            <a:ext cx="4248472" cy="2469054"/>
            <a:chOff x="4283968" y="4005064"/>
            <a:chExt cx="4248472" cy="2469054"/>
          </a:xfrm>
        </p:grpSpPr>
        <p:sp>
          <p:nvSpPr>
            <p:cNvPr id="5" name="TextBox 4"/>
            <p:cNvSpPr txBox="1"/>
            <p:nvPr/>
          </p:nvSpPr>
          <p:spPr>
            <a:xfrm>
              <a:off x="4283968" y="4005064"/>
              <a:ext cx="4033284" cy="15696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Works for all block statements:</a:t>
              </a:r>
            </a:p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en-US" sz="2400" dirty="0" smtClean="0"/>
                <a:t>, </a:t>
              </a:r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CASE SELECT</a:t>
              </a:r>
              <a:r>
                <a:rPr lang="en-US" sz="2400" dirty="0" smtClean="0"/>
                <a:t>, </a:t>
              </a:r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WHERE</a:t>
              </a:r>
              <a:r>
                <a:rPr lang="en-US" sz="2400" dirty="0" smtClean="0"/>
                <a:t>,</a:t>
              </a:r>
              <a:br>
                <a:rPr lang="en-US" sz="2400" dirty="0" smtClean="0"/>
              </a:br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  <a:r>
                <a:rPr lang="en-US" sz="2400" dirty="0" smtClean="0"/>
                <a:t>, </a:t>
              </a:r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DO WHILE</a:t>
              </a:r>
              <a:r>
                <a:rPr lang="en-US" sz="2400" dirty="0" smtClean="0"/>
                <a:t>, </a:t>
              </a:r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FORALL</a:t>
              </a:r>
              <a:r>
                <a:rPr lang="en-US" sz="2400" dirty="0" smtClean="0">
                  <a:cs typeface="Courier New" panose="02070309020205020404" pitchFamily="49" charset="0"/>
                </a:rPr>
                <a:t>,</a:t>
              </a:r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BLOCK</a:t>
              </a:r>
              <a:endParaRPr lang="nl-BE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pic>
          <p:nvPicPr>
            <p:cNvPr id="6" name="Picture 5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68344" y="5610022"/>
              <a:ext cx="864096" cy="8640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30</a:t>
            </a:fld>
            <a:endParaRPr lang="nl-BE"/>
          </a:p>
        </p:txBody>
      </p:sp>
      <p:grpSp>
        <p:nvGrpSpPr>
          <p:cNvPr id="9" name="Group 8"/>
          <p:cNvGrpSpPr/>
          <p:nvPr/>
        </p:nvGrpSpPr>
        <p:grpSpPr>
          <a:xfrm>
            <a:off x="3315701" y="4993123"/>
            <a:ext cx="4234515" cy="1316197"/>
            <a:chOff x="3723556" y="2328827"/>
            <a:chExt cx="4234515" cy="1316197"/>
          </a:xfrm>
        </p:grpSpPr>
        <p:sp>
          <p:nvSpPr>
            <p:cNvPr id="10" name="Rounded Rectangle 9"/>
            <p:cNvSpPr/>
            <p:nvPr/>
          </p:nvSpPr>
          <p:spPr>
            <a:xfrm>
              <a:off x="3723556" y="2328827"/>
              <a:ext cx="694037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958083" y="2998693"/>
              <a:ext cx="2999988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can be used to 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EXI</a:t>
              </a:r>
              <a:r>
                <a:rPr lang="en-US" dirty="0" smtClean="0">
                  <a:solidFill>
                    <a:srgbClr val="C00000"/>
                  </a:solidFill>
                </a:rPr>
                <a:t>T/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CYCLE</a:t>
              </a:r>
              <a:r>
                <a:rPr lang="en-US" dirty="0" smtClean="0">
                  <a:solidFill>
                    <a:srgbClr val="C00000"/>
                  </a:solidFill>
                </a:rPr>
                <a:t/>
              </a:r>
              <a:br>
                <a:rPr lang="en-US" dirty="0" smtClean="0">
                  <a:solidFill>
                    <a:srgbClr val="C00000"/>
                  </a:solidFill>
                </a:rPr>
              </a:br>
              <a:r>
                <a:rPr lang="en-US" dirty="0" smtClean="0">
                  <a:solidFill>
                    <a:srgbClr val="C00000"/>
                  </a:solidFill>
                </a:rPr>
                <a:t>from/to the desired loop level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1"/>
              <a:endCxn id="10" idx="2"/>
            </p:cNvCxnSpPr>
            <p:nvPr/>
          </p:nvCxnSpPr>
          <p:spPr>
            <a:xfrm flipH="1" flipV="1">
              <a:off x="4070575" y="2688867"/>
              <a:ext cx="887508" cy="63299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91909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600" dirty="0">
                <a:hlinkClick r:id="rId2"/>
              </a:rPr>
              <a:t>https://</a:t>
            </a:r>
            <a:r>
              <a:rPr lang="nl-BE" sz="1600" dirty="0" smtClean="0">
                <a:hlinkClick r:id="rId2"/>
              </a:rPr>
              <a:t>github.com/gjbex/training-material/tree/master/Fortran/Matrices</a:t>
            </a:r>
            <a:r>
              <a:rPr lang="nl-BE" sz="1600" dirty="0" smtClean="0"/>
              <a:t> </a:t>
            </a:r>
            <a:endParaRPr lang="nl-BE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45060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declaration &amp; initialization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Statically declared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Initialization &amp; reshaping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23528" y="2204864"/>
            <a:ext cx="7992888" cy="15696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DIMENSION(100) :: v, w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PARAMETER :: m = 2000, n = 1000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DIMENSION(m, n) :: A, B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3528" y="4553833"/>
            <a:ext cx="7992888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 = 1.0_dp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[ (SQRT(REAL(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1, 100) ]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 0.0_dp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 = RESHAPE([ ((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*n + j),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0, m - 1), j = 1, n) ], [m, n])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17132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indexing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Indices run from 1 to array size for each dimension (unless declared otherwise)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33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811700"/>
            <a:ext cx="7992888" cy="37856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v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DIMENSION(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200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A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1,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CALL something(v(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1,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DO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1,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200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CALL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something_else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j))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A(3, 5) = 3.0_dp*A(7, 21) + v(13)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670218" y="1052736"/>
            <a:ext cx="2222262" cy="693847"/>
            <a:chOff x="6188782" y="4472637"/>
            <a:chExt cx="2222262" cy="693847"/>
          </a:xfrm>
        </p:grpSpPr>
        <p:sp>
          <p:nvSpPr>
            <p:cNvPr id="7" name="Rounded Rectangle 6"/>
            <p:cNvSpPr/>
            <p:nvPr/>
          </p:nvSpPr>
          <p:spPr>
            <a:xfrm rot="19796557">
              <a:off x="6188782" y="4472637"/>
              <a:ext cx="1124278" cy="432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C/C++</a:t>
              </a:r>
              <a:endParaRPr lang="nl-BE" sz="24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763029" y="4797152"/>
              <a:ext cx="16480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cfr</a:t>
              </a:r>
              <a:r>
                <a:rPr lang="en-US" dirty="0" smtClean="0"/>
                <a:t>. C 0 to size-1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32843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storage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Array elements are stored column-wise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34</a:t>
            </a:fld>
            <a:endParaRPr lang="nl-BE"/>
          </a:p>
        </p:txBody>
      </p:sp>
      <p:sp>
        <p:nvSpPr>
          <p:cNvPr id="10" name="TextBox 9"/>
          <p:cNvSpPr txBox="1"/>
          <p:nvPr/>
        </p:nvSpPr>
        <p:spPr>
          <a:xfrm>
            <a:off x="323528" y="2204864"/>
            <a:ext cx="7992888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j = 1, SIZE(A, 2)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1, SIZE(A, 1)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… A(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j)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323528" y="2492896"/>
            <a:ext cx="4188328" cy="2882813"/>
            <a:chOff x="388658" y="2492896"/>
            <a:chExt cx="4188328" cy="2882813"/>
          </a:xfrm>
        </p:grpSpPr>
        <p:pic>
          <p:nvPicPr>
            <p:cNvPr id="9" name="Picture 3" descr="C:\Users\lucg5005\AppData\Local\Microsoft\Windows\Temporary Internet Files\Content.IE5\T8RCCH8G\cute_snail_by_gniyuhs-d4lvbji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19872" y="4218595"/>
              <a:ext cx="1157114" cy="11571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5" name="Group 4"/>
            <p:cNvGrpSpPr/>
            <p:nvPr/>
          </p:nvGrpSpPr>
          <p:grpSpPr>
            <a:xfrm>
              <a:off x="388658" y="2492896"/>
              <a:ext cx="2887198" cy="2304256"/>
              <a:chOff x="3550834" y="2041636"/>
              <a:chExt cx="2887198" cy="2304256"/>
            </a:xfrm>
          </p:grpSpPr>
          <p:sp>
            <p:nvSpPr>
              <p:cNvPr id="6" name="Rounded Rectangle 5"/>
              <p:cNvSpPr/>
              <p:nvPr/>
            </p:nvSpPr>
            <p:spPr>
              <a:xfrm>
                <a:off x="3550834" y="2041636"/>
                <a:ext cx="1080119" cy="500125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3652718" y="3699561"/>
                <a:ext cx="2785314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Remember:</a:t>
                </a:r>
                <a:br>
                  <a:rPr lang="en-US" dirty="0" smtClean="0">
                    <a:solidFill>
                      <a:srgbClr val="C00000"/>
                    </a:solidFill>
                  </a:rPr>
                </a:br>
                <a:r>
                  <a:rPr lang="en-US" dirty="0" smtClean="0">
                    <a:solidFill>
                      <a:srgbClr val="C00000"/>
                    </a:solidFill>
                  </a:rPr>
                  <a:t>arrays are stored by </a:t>
                </a:r>
                <a:r>
                  <a:rPr lang="en-US" i="1" dirty="0" smtClean="0">
                    <a:solidFill>
                      <a:srgbClr val="C00000"/>
                    </a:solidFill>
                  </a:rPr>
                  <a:t>column</a:t>
                </a:r>
              </a:p>
            </p:txBody>
          </p:sp>
          <p:cxnSp>
            <p:nvCxnSpPr>
              <p:cNvPr id="8" name="Straight Arrow Connector 7"/>
              <p:cNvCxnSpPr>
                <a:stCxn id="7" idx="0"/>
                <a:endCxn id="6" idx="2"/>
              </p:cNvCxnSpPr>
              <p:nvPr/>
            </p:nvCxnSpPr>
            <p:spPr>
              <a:xfrm flipH="1" flipV="1">
                <a:off x="4090894" y="2541761"/>
                <a:ext cx="954481" cy="115780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7" name="Group 16"/>
          <p:cNvGrpSpPr/>
          <p:nvPr/>
        </p:nvGrpSpPr>
        <p:grpSpPr>
          <a:xfrm>
            <a:off x="1619672" y="2492896"/>
            <a:ext cx="5414358" cy="2534038"/>
            <a:chOff x="1619672" y="2492896"/>
            <a:chExt cx="5414358" cy="2534038"/>
          </a:xfrm>
        </p:grpSpPr>
        <p:grpSp>
          <p:nvGrpSpPr>
            <p:cNvPr id="11" name="Group 10"/>
            <p:cNvGrpSpPr/>
            <p:nvPr/>
          </p:nvGrpSpPr>
          <p:grpSpPr>
            <a:xfrm>
              <a:off x="1619672" y="2492896"/>
              <a:ext cx="4882786" cy="1656184"/>
              <a:chOff x="3262802" y="2194037"/>
              <a:chExt cx="4882786" cy="1656184"/>
            </a:xfrm>
          </p:grpSpPr>
          <p:sp>
            <p:nvSpPr>
              <p:cNvPr id="12" name="Rounded Rectangle 11"/>
              <p:cNvSpPr/>
              <p:nvPr/>
            </p:nvSpPr>
            <p:spPr>
              <a:xfrm>
                <a:off x="3262802" y="2194037"/>
                <a:ext cx="1728192" cy="500125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5855089" y="3203890"/>
                <a:ext cx="2290499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determine dimensions</a:t>
                </a:r>
                <a:br>
                  <a:rPr lang="en-US" dirty="0" smtClean="0">
                    <a:solidFill>
                      <a:srgbClr val="C00000"/>
                    </a:solidFill>
                  </a:rPr>
                </a:br>
                <a:r>
                  <a:rPr lang="en-US" dirty="0" smtClean="0">
                    <a:solidFill>
                      <a:srgbClr val="C00000"/>
                    </a:solidFill>
                  </a:rPr>
                  <a:t>at run time</a:t>
                </a:r>
              </a:p>
            </p:txBody>
          </p:sp>
          <p:cxnSp>
            <p:nvCxnSpPr>
              <p:cNvPr id="14" name="Straight Arrow Connector 13"/>
              <p:cNvCxnSpPr>
                <a:stCxn id="13" idx="1"/>
                <a:endCxn id="12" idx="3"/>
              </p:cNvCxnSpPr>
              <p:nvPr/>
            </p:nvCxnSpPr>
            <p:spPr>
              <a:xfrm flipH="1" flipV="1">
                <a:off x="4990994" y="2444100"/>
                <a:ext cx="864095" cy="1082956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5" name="Picture 14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28184" y="4221088"/>
              <a:ext cx="805846" cy="8058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4" name="Group 23"/>
          <p:cNvGrpSpPr/>
          <p:nvPr/>
        </p:nvGrpSpPr>
        <p:grpSpPr>
          <a:xfrm>
            <a:off x="1055472" y="5409482"/>
            <a:ext cx="4308616" cy="1115862"/>
            <a:chOff x="183946" y="5304375"/>
            <a:chExt cx="4308616" cy="1115862"/>
          </a:xfrm>
        </p:grpSpPr>
        <p:sp>
          <p:nvSpPr>
            <p:cNvPr id="19" name="TextBox 18"/>
            <p:cNvSpPr txBox="1"/>
            <p:nvPr/>
          </p:nvSpPr>
          <p:spPr>
            <a:xfrm>
              <a:off x="827584" y="5589240"/>
              <a:ext cx="3664978" cy="8309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Note difference with C/C++:</a:t>
              </a:r>
            </a:p>
            <a:p>
              <a:r>
                <a:rPr lang="en-US" sz="2400" dirty="0" smtClean="0"/>
                <a:t>arrays are stored by </a:t>
              </a:r>
              <a:r>
                <a:rPr lang="en-US" sz="2400" i="1" dirty="0" smtClean="0"/>
                <a:t>row</a:t>
              </a:r>
              <a:endParaRPr lang="nl-BE" sz="2400" i="1" dirty="0"/>
            </a:p>
          </p:txBody>
        </p:sp>
        <p:sp>
          <p:nvSpPr>
            <p:cNvPr id="22" name="Rounded Rectangle 21"/>
            <p:cNvSpPr/>
            <p:nvPr/>
          </p:nvSpPr>
          <p:spPr>
            <a:xfrm rot="19796557">
              <a:off x="183946" y="5304375"/>
              <a:ext cx="1124278" cy="432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C/C++</a:t>
              </a:r>
              <a:endParaRPr lang="nl-BE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651965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indexing: custom bounds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Lower and upper index can be any number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35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348880"/>
            <a:ext cx="6048672" cy="37856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-100:100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v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0:5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1:200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A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LBOUND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(v),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UBOUND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(v)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CALL something(v(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j =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LBOUND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(A, 2),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UBOUND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(A, 2)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LBOUND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(A, 1),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UBOUND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(A, 1)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CALL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something_else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j))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A(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5) = 3.0_dp*A(5, 21) + v(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-13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238850" y="3295375"/>
            <a:ext cx="6645518" cy="1515535"/>
            <a:chOff x="1259632" y="2589053"/>
            <a:chExt cx="6645518" cy="1515535"/>
          </a:xfrm>
        </p:grpSpPr>
        <p:pic>
          <p:nvPicPr>
            <p:cNvPr id="8" name="Picture 7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99304" y="3298742"/>
              <a:ext cx="805846" cy="8058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7" name="Group 6"/>
            <p:cNvGrpSpPr/>
            <p:nvPr/>
          </p:nvGrpSpPr>
          <p:grpSpPr>
            <a:xfrm>
              <a:off x="1259632" y="2589053"/>
              <a:ext cx="5890899" cy="817507"/>
              <a:chOff x="2902762" y="2290194"/>
              <a:chExt cx="5890899" cy="817507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2902762" y="2290194"/>
                <a:ext cx="2520280" cy="342351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6503162" y="2461370"/>
                <a:ext cx="2290499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determine dimensions</a:t>
                </a:r>
                <a:br>
                  <a:rPr lang="en-US" dirty="0" smtClean="0">
                    <a:solidFill>
                      <a:srgbClr val="C00000"/>
                    </a:solidFill>
                  </a:rPr>
                </a:br>
                <a:r>
                  <a:rPr lang="en-US" dirty="0" smtClean="0">
                    <a:solidFill>
                      <a:srgbClr val="C00000"/>
                    </a:solidFill>
                  </a:rPr>
                  <a:t>at run time</a:t>
                </a:r>
              </a:p>
            </p:txBody>
          </p:sp>
          <p:cxnSp>
            <p:nvCxnSpPr>
              <p:cNvPr id="11" name="Straight Arrow Connector 10"/>
              <p:cNvCxnSpPr>
                <a:stCxn id="10" idx="1"/>
                <a:endCxn id="9" idx="3"/>
              </p:cNvCxnSpPr>
              <p:nvPr/>
            </p:nvCxnSpPr>
            <p:spPr>
              <a:xfrm flipH="1" flipV="1">
                <a:off x="5423042" y="2461370"/>
                <a:ext cx="1080120" cy="323166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7" name="Group 16"/>
          <p:cNvGrpSpPr/>
          <p:nvPr/>
        </p:nvGrpSpPr>
        <p:grpSpPr>
          <a:xfrm>
            <a:off x="5008318" y="5292497"/>
            <a:ext cx="3668138" cy="1088831"/>
            <a:chOff x="5008318" y="5292497"/>
            <a:chExt cx="3668138" cy="1088831"/>
          </a:xfrm>
        </p:grpSpPr>
        <p:sp>
          <p:nvSpPr>
            <p:cNvPr id="15" name="TextBox 14"/>
            <p:cNvSpPr txBox="1"/>
            <p:nvPr/>
          </p:nvSpPr>
          <p:spPr>
            <a:xfrm>
              <a:off x="5008318" y="5292497"/>
              <a:ext cx="2649059" cy="5847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Don't overuse!</a:t>
              </a:r>
              <a:endParaRPr lang="nl-BE" sz="3200" dirty="0"/>
            </a:p>
          </p:txBody>
        </p:sp>
        <p:pic>
          <p:nvPicPr>
            <p:cNvPr id="16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12588" y="5392336"/>
              <a:ext cx="963868" cy="9889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541332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indexing: slicing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36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060848"/>
            <a:ext cx="8208912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PARAMETER :: m = 4, n = 5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DIMENSION(m, n) :: A = RESHAPE([(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=1, m*n)], [m, n])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DIMENSION(m/2, n/2) :: B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A(2:m-1, 2:n-1) = 0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915657" y="1268760"/>
            <a:ext cx="1976823" cy="120032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1  5  9 13 17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2  6 10 14 18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3  7 11 15 19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4  8 12 16 20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3528" y="4419109"/>
            <a:ext cx="6448113" cy="10772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r3_sum = SUM(A(3,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:))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c4_sum = SUM(A(:, 4))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319530" y="4365104"/>
            <a:ext cx="460382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22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319530" y="5013176"/>
            <a:ext cx="460382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29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15657" y="3236783"/>
            <a:ext cx="1976823" cy="120032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1  5  9 13 17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2  0  0  0 18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3  0  0  0 19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4  8 12 16 20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23528" y="5838363"/>
            <a:ext cx="6448113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 = A(1:m:2, 2:n:3)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319530" y="5909210"/>
            <a:ext cx="736099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17</a:t>
            </a:r>
            <a:endParaRPr lang="en-US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19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657525" y="3284984"/>
            <a:ext cx="1765243" cy="1233428"/>
            <a:chOff x="4283968" y="2276872"/>
            <a:chExt cx="1765243" cy="1233428"/>
          </a:xfrm>
        </p:grpSpPr>
        <p:sp>
          <p:nvSpPr>
            <p:cNvPr id="14" name="Rounded Rectangle 13"/>
            <p:cNvSpPr/>
            <p:nvPr/>
          </p:nvSpPr>
          <p:spPr>
            <a:xfrm>
              <a:off x="4283968" y="2276872"/>
              <a:ext cx="144016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670051" y="3140968"/>
              <a:ext cx="137916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lower bound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>
              <a:stCxn id="15" idx="1"/>
              <a:endCxn id="14" idx="2"/>
            </p:cNvCxnSpPr>
            <p:nvPr/>
          </p:nvCxnSpPr>
          <p:spPr>
            <a:xfrm flipH="1" flipV="1">
              <a:off x="4355976" y="2636912"/>
              <a:ext cx="314075" cy="68872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899591" y="3284984"/>
            <a:ext cx="2241737" cy="729372"/>
            <a:chOff x="4283967" y="2276872"/>
            <a:chExt cx="2241737" cy="729372"/>
          </a:xfrm>
        </p:grpSpPr>
        <p:sp>
          <p:nvSpPr>
            <p:cNvPr id="18" name="Rounded Rectangle 17"/>
            <p:cNvSpPr/>
            <p:nvPr/>
          </p:nvSpPr>
          <p:spPr>
            <a:xfrm>
              <a:off x="4283967" y="2276872"/>
              <a:ext cx="386083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065048" y="2636912"/>
              <a:ext cx="146065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upper bound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0" name="Straight Arrow Connector 19"/>
            <p:cNvCxnSpPr>
              <a:stCxn id="19" idx="1"/>
              <a:endCxn id="18" idx="2"/>
            </p:cNvCxnSpPr>
            <p:nvPr/>
          </p:nvCxnSpPr>
          <p:spPr>
            <a:xfrm flipH="1" flipV="1">
              <a:off x="4477009" y="2636912"/>
              <a:ext cx="588039" cy="18466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1634799" y="5507940"/>
            <a:ext cx="941030" cy="904455"/>
            <a:chOff x="4448129" y="3203684"/>
            <a:chExt cx="941030" cy="904455"/>
          </a:xfrm>
        </p:grpSpPr>
        <p:sp>
          <p:nvSpPr>
            <p:cNvPr id="23" name="Rounded Rectangle 22"/>
            <p:cNvSpPr/>
            <p:nvPr/>
          </p:nvSpPr>
          <p:spPr>
            <a:xfrm>
              <a:off x="4448129" y="3748099"/>
              <a:ext cx="144016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670051" y="3203684"/>
              <a:ext cx="71910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stride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5" name="Straight Arrow Connector 24"/>
            <p:cNvCxnSpPr>
              <a:stCxn id="24" idx="1"/>
              <a:endCxn id="23" idx="0"/>
            </p:cNvCxnSpPr>
            <p:nvPr/>
          </p:nvCxnSpPr>
          <p:spPr>
            <a:xfrm flipH="1">
              <a:off x="4520137" y="3388350"/>
              <a:ext cx="149914" cy="359749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/>
          <p:cNvSpPr txBox="1"/>
          <p:nvPr/>
        </p:nvSpPr>
        <p:spPr>
          <a:xfrm>
            <a:off x="4530965" y="4653136"/>
            <a:ext cx="4361515" cy="17543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all: ( : )</a:t>
            </a:r>
          </a:p>
          <a:p>
            <a:r>
              <a:rPr lang="en-US" dirty="0" smtClean="0"/>
              <a:t>up to: ( :upper)</a:t>
            </a:r>
          </a:p>
          <a:p>
            <a:r>
              <a:rPr lang="en-US" dirty="0" smtClean="0"/>
              <a:t>from: (lower</a:t>
            </a:r>
            <a:r>
              <a:rPr lang="en-US" dirty="0" smtClean="0">
                <a:sym typeface="Wingdings" panose="05000000000000000000" pitchFamily="2" charset="2"/>
              </a:rPr>
              <a:t>: )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from, up to: (lower: upper)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all with stride: ( : : stride)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from, up to, with stride: (</a:t>
            </a:r>
            <a:r>
              <a:rPr lang="en-US" dirty="0" err="1" smtClean="0">
                <a:sym typeface="Wingdings" panose="05000000000000000000" pitchFamily="2" charset="2"/>
              </a:rPr>
              <a:t>lower:upper:stride</a:t>
            </a:r>
            <a:r>
              <a:rPr lang="en-US" dirty="0" smtClean="0">
                <a:sym typeface="Wingdings" panose="05000000000000000000" pitchFamily="2" charset="2"/>
              </a:rPr>
              <a:t>)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192050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7" grpId="0" animBg="1"/>
      <p:bldP spid="11" grpId="0" animBg="1"/>
      <p:bldP spid="12" grpId="0" animBg="1"/>
      <p:bldP spid="2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operations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Scalar-array: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2.0_dp + A</a:t>
            </a:r>
            <a:r>
              <a:rPr lang="en-US" dirty="0" smtClean="0"/>
              <a:t>: add 2.0 to each array element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3.0_dp*A</a:t>
            </a:r>
            <a:r>
              <a:rPr lang="en-US" dirty="0" smtClean="0"/>
              <a:t>: multiply each array element by 3.0</a:t>
            </a:r>
          </a:p>
          <a:p>
            <a:r>
              <a:rPr lang="en-US" dirty="0" smtClean="0"/>
              <a:t>Element-wise array-array: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endParaRPr lang="en-US" dirty="0" smtClean="0"/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 B + C</a:t>
            </a:r>
            <a:r>
              <a:rPr lang="en-US" dirty="0" smtClean="0"/>
              <a:t>: sum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 B*C</a:t>
            </a:r>
            <a:r>
              <a:rPr lang="en-US" dirty="0" smtClean="0"/>
              <a:t>: element-wise product</a:t>
            </a:r>
          </a:p>
          <a:p>
            <a:r>
              <a:rPr lang="en-US" dirty="0" smtClean="0"/>
              <a:t>Matrix-matrix multiplication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 MATMUL(B, C)</a:t>
            </a:r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37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598060" y="3861048"/>
            <a:ext cx="203369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Shapes must</a:t>
            </a:r>
          </a:p>
          <a:p>
            <a:r>
              <a:rPr lang="en-US" sz="2800" dirty="0" smtClean="0"/>
              <a:t>be identical</a:t>
            </a:r>
            <a:endParaRPr lang="nl-BE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3491880" y="5920824"/>
            <a:ext cx="4608954" cy="8925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Shapes must match:</a:t>
            </a:r>
            <a:br>
              <a:rPr lang="en-US" sz="2800" dirty="0" smtClean="0"/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SIZE(B, 2) == SIZE(C, 1)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0115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Intrinsic functions on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845024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Operating element-wise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SIN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COS</a:t>
            </a:r>
            <a:r>
              <a:rPr lang="en-US" dirty="0" smtClean="0"/>
              <a:t>, …,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LOG10</a:t>
            </a:r>
            <a:r>
              <a:rPr lang="en-US" dirty="0" smtClean="0">
                <a:cs typeface="Courier New" panose="02070309020205020404" pitchFamily="49" charset="0"/>
              </a:rPr>
              <a:t>, …</a:t>
            </a:r>
          </a:p>
          <a:p>
            <a:r>
              <a:rPr lang="en-US" dirty="0" smtClean="0"/>
              <a:t>Aggregating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PRODUCT</a:t>
            </a:r>
            <a:r>
              <a:rPr lang="en-US" dirty="0" smtClean="0">
                <a:cs typeface="Courier New" panose="02070309020205020404" pitchFamily="49" charset="0"/>
              </a:rPr>
              <a:t>,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COUNT</a:t>
            </a:r>
            <a:r>
              <a:rPr lang="en-US" dirty="0" smtClean="0">
                <a:cs typeface="Courier New" panose="02070309020205020404" pitchFamily="49" charset="0"/>
              </a:rPr>
              <a:t>,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MAXVAL</a:t>
            </a:r>
            <a:r>
              <a:rPr lang="en-US" dirty="0" smtClean="0">
                <a:cs typeface="Courier New" panose="02070309020205020404" pitchFamily="49" charset="0"/>
              </a:rPr>
              <a:t>,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MINVAL,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ANY, ALL</a:t>
            </a: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Transform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RESHAPE,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TRANSPOSE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38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323528" y="2987661"/>
            <a:ext cx="2448272" cy="1233427"/>
            <a:chOff x="2542722" y="2194038"/>
            <a:chExt cx="2448272" cy="1233427"/>
          </a:xfrm>
        </p:grpSpPr>
        <p:sp>
          <p:nvSpPr>
            <p:cNvPr id="8" name="Rounded Rectangle 7"/>
            <p:cNvSpPr/>
            <p:nvPr/>
          </p:nvSpPr>
          <p:spPr>
            <a:xfrm>
              <a:off x="3406818" y="2194038"/>
              <a:ext cx="1584176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542722" y="3058133"/>
              <a:ext cx="230870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on arrays of 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LOGICAL</a:t>
              </a:r>
            </a:p>
          </p:txBody>
        </p:sp>
        <p:cxnSp>
          <p:nvCxnSpPr>
            <p:cNvPr id="10" name="Straight Arrow Connector 9"/>
            <p:cNvCxnSpPr>
              <a:stCxn id="9" idx="0"/>
              <a:endCxn id="8" idx="2"/>
            </p:cNvCxnSpPr>
            <p:nvPr/>
          </p:nvCxnSpPr>
          <p:spPr>
            <a:xfrm flipV="1">
              <a:off x="3697077" y="2554078"/>
              <a:ext cx="501829" cy="50405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3347864" y="3212976"/>
            <a:ext cx="5616624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DIMENSION(m, n) :: a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DIMENSION(m)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col_sum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DIMENSION(n)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row_sum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pos_sum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nr_pos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col_sum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SUM(a,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=2)</a:t>
            </a: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row_sum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SUM(a,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=1)</a:t>
            </a: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pos_sum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SUM(a,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MASK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=x &gt; 0.0_dp)</a:t>
            </a: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nr_pos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COUNT(a &gt; 0.0_dp)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2534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Allocatable</a:t>
            </a:r>
            <a:r>
              <a:rPr lang="en-US" dirty="0" smtClean="0"/>
              <a:t> variables: motivation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Size can be determined at runtime</a:t>
            </a:r>
          </a:p>
          <a:p>
            <a:pPr lvl="1"/>
            <a:r>
              <a:rPr lang="en-US" dirty="0" smtClean="0"/>
              <a:t>only use as much memory as needed</a:t>
            </a:r>
          </a:p>
          <a:p>
            <a:r>
              <a:rPr lang="en-US" dirty="0" smtClean="0"/>
              <a:t>Can be </a:t>
            </a:r>
            <a:r>
              <a:rPr lang="en-US" dirty="0" err="1" smtClean="0"/>
              <a:t>deallocated</a:t>
            </a:r>
            <a:endParaRPr lang="en-US" dirty="0" smtClean="0"/>
          </a:p>
          <a:p>
            <a:pPr lvl="1"/>
            <a:r>
              <a:rPr lang="en-US" dirty="0" smtClean="0"/>
              <a:t>only use memory while needed</a:t>
            </a:r>
          </a:p>
          <a:p>
            <a:r>
              <a:rPr lang="en-US" dirty="0" smtClean="0"/>
              <a:t>Ideal for dynamics/semi-structured data types</a:t>
            </a:r>
          </a:p>
          <a:p>
            <a:pPr lvl="1"/>
            <a:r>
              <a:rPr lang="en-US" dirty="0" smtClean="0"/>
              <a:t>stack</a:t>
            </a:r>
          </a:p>
          <a:p>
            <a:pPr lvl="1"/>
            <a:r>
              <a:rPr lang="en-US" dirty="0" smtClean="0"/>
              <a:t>list</a:t>
            </a:r>
          </a:p>
          <a:p>
            <a:pPr lvl="1"/>
            <a:r>
              <a:rPr lang="en-US" dirty="0" smtClean="0"/>
              <a:t>graph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39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419872" y="4941168"/>
            <a:ext cx="264328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Requires user defined</a:t>
            </a:r>
          </a:p>
          <a:p>
            <a:r>
              <a:rPr lang="en-US" dirty="0" smtClean="0"/>
              <a:t>types &amp; pointers, see later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561335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Slides &amp; sample code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Available online, public domain</a:t>
            </a:r>
          </a:p>
          <a:p>
            <a:pPr lvl="1"/>
            <a:r>
              <a:rPr lang="nl-BE" dirty="0">
                <a:hlinkClick r:id="rId2"/>
              </a:rPr>
              <a:t>https://</a:t>
            </a:r>
            <a:r>
              <a:rPr lang="nl-BE" dirty="0" smtClean="0">
                <a:hlinkClick r:id="rId2"/>
              </a:rPr>
              <a:t>github.com/gjbex/training-material</a:t>
            </a:r>
            <a:r>
              <a:rPr lang="nl-BE" dirty="0" smtClean="0"/>
              <a:t> </a:t>
            </a:r>
          </a:p>
          <a:p>
            <a:pPr lvl="1"/>
            <a:r>
              <a:rPr lang="en-US" dirty="0" smtClean="0"/>
              <a:t>License: </a:t>
            </a:r>
            <a:r>
              <a:rPr lang="nl-BE" sz="2000" dirty="0">
                <a:hlinkClick r:id="rId3"/>
              </a:rPr>
              <a:t>http://</a:t>
            </a:r>
            <a:r>
              <a:rPr lang="nl-BE" sz="2000" dirty="0" smtClean="0">
                <a:hlinkClick r:id="rId3"/>
              </a:rPr>
              <a:t>creativecommons.org/publicdomain/zero/1.0/</a:t>
            </a:r>
            <a:r>
              <a:rPr lang="nl-BE" sz="2000" dirty="0" smtClean="0"/>
              <a:t> </a:t>
            </a:r>
          </a:p>
          <a:p>
            <a:r>
              <a:rPr lang="en-US" dirty="0" smtClean="0"/>
              <a:t>Clone the repository or download ZIP</a:t>
            </a:r>
          </a:p>
          <a:p>
            <a:pPr lvl="1"/>
            <a:r>
              <a:rPr lang="en-US" dirty="0" smtClean="0"/>
              <a:t>Relevant directory: </a:t>
            </a:r>
            <a:r>
              <a:rPr lang="en-US" b="1" dirty="0" smtClean="0">
                <a:solidFill>
                  <a:srgbClr val="C00000"/>
                </a:solidFill>
              </a:rPr>
              <a:t>Fortran</a:t>
            </a:r>
          </a:p>
          <a:p>
            <a:pPr lvl="1"/>
            <a:r>
              <a:rPr lang="en-US" dirty="0" smtClean="0"/>
              <a:t>Subdirectories will be mentioned in slides at appropriate places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13961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Allocatable</a:t>
            </a:r>
            <a:r>
              <a:rPr lang="en-US" dirty="0" smtClean="0"/>
              <a:t>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Declare 2D-array </a:t>
            </a:r>
            <a:r>
              <a:rPr lang="en-US" dirty="0" err="1" smtClean="0"/>
              <a:t>allocatable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Allocate memory for array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r>
              <a:rPr lang="en-US" i="1" dirty="0" smtClean="0"/>
              <a:t>Always</a:t>
            </a:r>
            <a:r>
              <a:rPr lang="en-US" dirty="0" smtClean="0"/>
              <a:t> test whether allocated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Deallocate</a:t>
            </a:r>
            <a:r>
              <a:rPr lang="en-US" dirty="0" smtClean="0"/>
              <a:t> array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2124145"/>
            <a:ext cx="6552728" cy="5847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:,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: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),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ALLOCATABLE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:: a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INTEGER :: m, n,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istat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1560" y="3246075"/>
            <a:ext cx="6552728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 =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 = …</a:t>
            </a:r>
          </a:p>
          <a:p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ALLOCATE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(a(m, n), stat=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istat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1560" y="6402814"/>
            <a:ext cx="6552728" cy="3385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DEALLOCATE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(a, stat=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istat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11560" y="4941168"/>
            <a:ext cx="3744416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(.NOT.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ALLOCATED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(a)) THEN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IF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7594109" y="2780928"/>
            <a:ext cx="1154355" cy="2304256"/>
            <a:chOff x="7236296" y="2636912"/>
            <a:chExt cx="1154355" cy="2304256"/>
          </a:xfrm>
        </p:grpSpPr>
        <p:sp>
          <p:nvSpPr>
            <p:cNvPr id="9" name="TextBox 8"/>
            <p:cNvSpPr txBox="1"/>
            <p:nvPr/>
          </p:nvSpPr>
          <p:spPr>
            <a:xfrm>
              <a:off x="7354918" y="2636912"/>
              <a:ext cx="91711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allocate</a:t>
              </a:r>
              <a:endParaRPr lang="nl-BE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557634" y="3604374"/>
              <a:ext cx="51167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use</a:t>
              </a:r>
              <a:endParaRPr lang="nl-BE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236296" y="4571836"/>
              <a:ext cx="115435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deallocate</a:t>
              </a:r>
              <a:endParaRPr lang="nl-BE" dirty="0"/>
            </a:p>
          </p:txBody>
        </p:sp>
        <p:cxnSp>
          <p:nvCxnSpPr>
            <p:cNvPr id="13" name="Straight Arrow Connector 12"/>
            <p:cNvCxnSpPr>
              <a:stCxn id="9" idx="2"/>
              <a:endCxn id="10" idx="0"/>
            </p:cNvCxnSpPr>
            <p:nvPr/>
          </p:nvCxnSpPr>
          <p:spPr>
            <a:xfrm>
              <a:off x="7813474" y="3006244"/>
              <a:ext cx="0" cy="59813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10" idx="2"/>
              <a:endCxn id="11" idx="0"/>
            </p:cNvCxnSpPr>
            <p:nvPr/>
          </p:nvCxnSpPr>
          <p:spPr>
            <a:xfrm>
              <a:off x="7813474" y="3973706"/>
              <a:ext cx="0" cy="59813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1868199" y="3356992"/>
            <a:ext cx="3783921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use only memory required at runtime!</a:t>
            </a:r>
            <a:endParaRPr lang="nl-BE" dirty="0"/>
          </a:p>
        </p:txBody>
      </p:sp>
      <p:grpSp>
        <p:nvGrpSpPr>
          <p:cNvPr id="8" name="Group 7"/>
          <p:cNvGrpSpPr/>
          <p:nvPr/>
        </p:nvGrpSpPr>
        <p:grpSpPr>
          <a:xfrm>
            <a:off x="3997050" y="6022402"/>
            <a:ext cx="4103342" cy="718966"/>
            <a:chOff x="3779912" y="6022402"/>
            <a:chExt cx="4103342" cy="718966"/>
          </a:xfrm>
        </p:grpSpPr>
        <p:sp>
          <p:nvSpPr>
            <p:cNvPr id="21" name="TextBox 20"/>
            <p:cNvSpPr txBox="1"/>
            <p:nvPr/>
          </p:nvSpPr>
          <p:spPr>
            <a:xfrm>
              <a:off x="3779912" y="6228020"/>
              <a:ext cx="321254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free memory no longer required</a:t>
              </a:r>
              <a:endParaRPr lang="nl-BE" dirty="0"/>
            </a:p>
          </p:txBody>
        </p:sp>
        <p:pic>
          <p:nvPicPr>
            <p:cNvPr id="22" name="Picture 21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64288" y="6022402"/>
              <a:ext cx="718966" cy="7189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40</a:t>
            </a:fld>
            <a:endParaRPr lang="nl-BE"/>
          </a:p>
        </p:txBody>
      </p:sp>
      <p:grpSp>
        <p:nvGrpSpPr>
          <p:cNvPr id="20" name="Group 19"/>
          <p:cNvGrpSpPr/>
          <p:nvPr/>
        </p:nvGrpSpPr>
        <p:grpSpPr>
          <a:xfrm>
            <a:off x="6228184" y="1340768"/>
            <a:ext cx="2787545" cy="693847"/>
            <a:chOff x="6188782" y="4472637"/>
            <a:chExt cx="2787545" cy="693847"/>
          </a:xfrm>
        </p:grpSpPr>
        <p:sp>
          <p:nvSpPr>
            <p:cNvPr id="23" name="Rounded Rectangle 22"/>
            <p:cNvSpPr/>
            <p:nvPr/>
          </p:nvSpPr>
          <p:spPr>
            <a:xfrm rot="19796557">
              <a:off x="6188782" y="4472637"/>
              <a:ext cx="1124278" cy="432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C/C++</a:t>
              </a:r>
              <a:endParaRPr lang="nl-BE" sz="24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763029" y="4797152"/>
              <a:ext cx="22132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cfr</a:t>
              </a:r>
              <a:r>
                <a:rPr lang="en-US" dirty="0" smtClean="0"/>
                <a:t>. C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malloc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/free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4427984" y="4941168"/>
            <a:ext cx="2736304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istat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/= 0) THEN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IF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6" name="Picture 25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4150194"/>
            <a:ext cx="718966" cy="718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1542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18" grpId="0" animBg="1"/>
      <p:bldP spid="25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600" dirty="0">
                <a:hlinkClick r:id="rId2"/>
              </a:rPr>
              <a:t>https://</a:t>
            </a:r>
            <a:r>
              <a:rPr lang="nl-BE" sz="1600" dirty="0" smtClean="0">
                <a:hlinkClick r:id="rId2"/>
              </a:rPr>
              <a:t>github.com/gjbex/training-material/tree/master/Fortran/Matrices</a:t>
            </a:r>
            <a:r>
              <a:rPr lang="nl-BE" sz="1600" dirty="0" smtClean="0"/>
              <a:t> </a:t>
            </a:r>
          </a:p>
          <a:p>
            <a:r>
              <a:rPr lang="nl-BE" sz="1600" dirty="0">
                <a:hlinkClick r:id="rId3"/>
              </a:rPr>
              <a:t>https://github.com/gjbex/training-material/tree/master/Fortran/OOProgramming</a:t>
            </a:r>
            <a:r>
              <a:rPr lang="nl-BE" sz="16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8818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Pointers &amp; targets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42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07504" y="1412776"/>
            <a:ext cx="8280920" cy="50167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DIMENSION(m, n),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TARGET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:: temp_1, temp_2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DIMENSION(:, :),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POINTER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old_temp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=&gt; NULL(),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new_temp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=&gt; NULL(),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=&gt; NULL()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old_temp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=&gt; temp_1</a:t>
            </a: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new_temp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=&gt; temp_2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iteration = 1,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nr_iterations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DO j = 1,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 1, m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new_temp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j) = 0.25_dp*(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old_temp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(i-1, j) + …)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END DO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DO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=&gt;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new_temp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new_temp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=&gt;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old_temp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old_temp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=&gt;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5364088" y="260648"/>
            <a:ext cx="3636404" cy="2448273"/>
            <a:chOff x="1417406" y="332656"/>
            <a:chExt cx="3636404" cy="2448273"/>
          </a:xfrm>
        </p:grpSpPr>
        <p:grpSp>
          <p:nvGrpSpPr>
            <p:cNvPr id="7" name="Group 6"/>
            <p:cNvGrpSpPr/>
            <p:nvPr/>
          </p:nvGrpSpPr>
          <p:grpSpPr>
            <a:xfrm>
              <a:off x="1417406" y="1054477"/>
              <a:ext cx="3168352" cy="1726452"/>
              <a:chOff x="3060536" y="755618"/>
              <a:chExt cx="3168352" cy="1726452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3060536" y="1732514"/>
                <a:ext cx="2822070" cy="749556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4443784" y="755618"/>
                <a:ext cx="1785104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initialize pointers</a:t>
                </a:r>
                <a:br>
                  <a:rPr lang="en-US" dirty="0" smtClean="0">
                    <a:solidFill>
                      <a:srgbClr val="C00000"/>
                    </a:solidFill>
                  </a:rPr>
                </a:br>
                <a:r>
                  <a:rPr lang="en-US" dirty="0" smtClean="0">
                    <a:solidFill>
                      <a:srgbClr val="C00000"/>
                    </a:solidFill>
                  </a:rPr>
                  <a:t>to null</a:t>
                </a:r>
              </a:p>
            </p:txBody>
          </p:sp>
          <p:cxnSp>
            <p:nvCxnSpPr>
              <p:cNvPr id="11" name="Straight Arrow Connector 10"/>
              <p:cNvCxnSpPr>
                <a:stCxn id="10" idx="2"/>
              </p:cNvCxnSpPr>
              <p:nvPr/>
            </p:nvCxnSpPr>
            <p:spPr>
              <a:xfrm flipH="1">
                <a:off x="4843678" y="1401949"/>
                <a:ext cx="492658" cy="330565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8" name="Picture 7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9734" y="332656"/>
              <a:ext cx="684076" cy="6840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6" name="Group 25"/>
          <p:cNvGrpSpPr/>
          <p:nvPr/>
        </p:nvGrpSpPr>
        <p:grpSpPr>
          <a:xfrm>
            <a:off x="1226974" y="2348880"/>
            <a:ext cx="3290279" cy="822532"/>
            <a:chOff x="4558946" y="1871630"/>
            <a:chExt cx="3290279" cy="822532"/>
          </a:xfrm>
        </p:grpSpPr>
        <p:sp>
          <p:nvSpPr>
            <p:cNvPr id="27" name="Rounded Rectangle 26"/>
            <p:cNvSpPr/>
            <p:nvPr/>
          </p:nvSpPr>
          <p:spPr>
            <a:xfrm>
              <a:off x="4558946" y="2444099"/>
              <a:ext cx="360040" cy="250063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855089" y="1871630"/>
              <a:ext cx="1994136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pointer assignment</a:t>
              </a:r>
              <a:br>
                <a:rPr lang="en-US" dirty="0" smtClean="0">
                  <a:solidFill>
                    <a:srgbClr val="C00000"/>
                  </a:solidFill>
                </a:rPr>
              </a:br>
              <a:r>
                <a:rPr lang="en-US" dirty="0" smtClean="0">
                  <a:solidFill>
                    <a:srgbClr val="C00000"/>
                  </a:solidFill>
                </a:rPr>
                <a:t>operator</a:t>
              </a:r>
              <a:endParaRPr lang="en-US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9" name="Straight Arrow Connector 28"/>
            <p:cNvCxnSpPr>
              <a:stCxn id="28" idx="1"/>
              <a:endCxn id="27" idx="3"/>
            </p:cNvCxnSpPr>
            <p:nvPr/>
          </p:nvCxnSpPr>
          <p:spPr>
            <a:xfrm flipH="1">
              <a:off x="4918986" y="2194796"/>
              <a:ext cx="936103" cy="37433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1595782" y="4108245"/>
            <a:ext cx="6309605" cy="2489107"/>
            <a:chOff x="1595782" y="4108245"/>
            <a:chExt cx="6309605" cy="2489107"/>
          </a:xfrm>
        </p:grpSpPr>
        <p:grpSp>
          <p:nvGrpSpPr>
            <p:cNvPr id="32" name="Group 31"/>
            <p:cNvGrpSpPr/>
            <p:nvPr/>
          </p:nvGrpSpPr>
          <p:grpSpPr>
            <a:xfrm>
              <a:off x="1595782" y="4108245"/>
              <a:ext cx="6309605" cy="2002808"/>
              <a:chOff x="2352727" y="1069151"/>
              <a:chExt cx="6309605" cy="2002808"/>
            </a:xfrm>
          </p:grpSpPr>
          <p:sp>
            <p:nvSpPr>
              <p:cNvPr id="33" name="Rounded Rectangle 32"/>
              <p:cNvSpPr/>
              <p:nvPr/>
            </p:nvSpPr>
            <p:spPr>
              <a:xfrm>
                <a:off x="2352727" y="1069151"/>
                <a:ext cx="6044106" cy="322071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5855089" y="1871630"/>
                <a:ext cx="2807243" cy="120032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use of pointers will</a:t>
                </a:r>
                <a:br>
                  <a:rPr lang="en-US" dirty="0" smtClean="0">
                    <a:solidFill>
                      <a:srgbClr val="C00000"/>
                    </a:solidFill>
                  </a:rPr>
                </a:br>
                <a:r>
                  <a:rPr lang="en-US" i="1" dirty="0" smtClean="0">
                    <a:solidFill>
                      <a:srgbClr val="C00000"/>
                    </a:solidFill>
                  </a:rPr>
                  <a:t>prevent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 vectorization!</a:t>
                </a:r>
                <a:br>
                  <a:rPr lang="en-US" dirty="0" smtClean="0">
                    <a:solidFill>
                      <a:srgbClr val="C00000"/>
                    </a:solidFill>
                  </a:rPr>
                </a:br>
                <a:r>
                  <a:rPr lang="en-US" dirty="0" smtClean="0">
                    <a:solidFill>
                      <a:srgbClr val="C00000"/>
                    </a:solidFill>
                  </a:rPr>
                  <a:t>fix with compiler flags:</a:t>
                </a:r>
                <a:br>
                  <a:rPr lang="en-US" dirty="0" smtClean="0">
                    <a:solidFill>
                      <a:srgbClr val="C00000"/>
                    </a:solidFill>
                  </a:rPr>
                </a:br>
                <a:r>
                  <a:rPr lang="en-US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-</a:t>
                </a:r>
                <a:r>
                  <a:rPr lang="en-US" dirty="0" err="1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fno</a:t>
                </a:r>
                <a:r>
                  <a:rPr lang="en-US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-alias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 for Intel </a:t>
                </a:r>
                <a:r>
                  <a:rPr lang="en-US" dirty="0" err="1" smtClean="0">
                    <a:solidFill>
                      <a:srgbClr val="C00000"/>
                    </a:solidFill>
                  </a:rPr>
                  <a:t>ifort</a:t>
                </a:r>
                <a:endPara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35" name="Straight Arrow Connector 34"/>
              <p:cNvCxnSpPr>
                <a:stCxn id="34" idx="1"/>
              </p:cNvCxnSpPr>
              <p:nvPr/>
            </p:nvCxnSpPr>
            <p:spPr>
              <a:xfrm flipH="1" flipV="1">
                <a:off x="5306857" y="1391223"/>
                <a:ext cx="548232" cy="1080572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40" name="Picture 3" descr="C:\Users\lucg5005\AppData\Local\Microsoft\Windows\Temporary Internet Files\Content.IE5\T8RCCH8G\cute_snail_by_gniyuhs-d4lvbji[1]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95936" y="5440238"/>
              <a:ext cx="1157114" cy="11571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226652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Associations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43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467544" y="1436578"/>
            <a:ext cx="7920880" cy="50167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DIMENSION(:, :),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ALLOCATABLE, TARGET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:: temp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DIMENSION(:, :),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POINTER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p_temp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=&gt; NULL()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1   IF (ASSOCIATED(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p_temp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 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2   IF (ALLOCATED(temp))    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3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p_temp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=&gt; temp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4   IF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(ASSOCIATED(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p_temp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5   ALLOCATE(A(m, n))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6   IF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(ALLOCATED(temp))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7   IF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(ASSOCIATED(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p_temp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8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p_temp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=&gt; temp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9   IF (ASSOCIATED(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p_temp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 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   DEALLOCATE(A)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11   IF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(ASSOCIATED(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p_temp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12   IF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(ASSOCIATED(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13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p_temp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=&gt; NULL()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14   IF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(ASSOCIATED(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p_temp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09195" y="2393464"/>
            <a:ext cx="695575" cy="3077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.FALSE.</a:t>
            </a:r>
            <a:endParaRPr lang="nl-BE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4809195" y="2733759"/>
            <a:ext cx="695575" cy="3077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.FALSE.</a:t>
            </a:r>
            <a:endParaRPr lang="nl-BE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4809195" y="3926722"/>
            <a:ext cx="695575" cy="3077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.FALSE.</a:t>
            </a:r>
            <a:endParaRPr lang="nl-BE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4809195" y="5438890"/>
            <a:ext cx="695575" cy="3077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.FALSE.</a:t>
            </a:r>
            <a:endParaRPr lang="nl-BE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4809195" y="5881329"/>
            <a:ext cx="695575" cy="3077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.FALSE.</a:t>
            </a:r>
            <a:endParaRPr lang="nl-BE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4809195" y="3577073"/>
            <a:ext cx="695575" cy="30777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.TRUE.</a:t>
            </a:r>
            <a:endParaRPr lang="nl-BE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4809195" y="5089241"/>
            <a:ext cx="695575" cy="30777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.TRUE.</a:t>
            </a:r>
            <a:endParaRPr lang="nl-BE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4812529" y="3164770"/>
            <a:ext cx="695575" cy="3077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.FALSE.</a:t>
            </a:r>
            <a:endParaRPr lang="nl-BE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4812529" y="4369161"/>
            <a:ext cx="695575" cy="30777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.TRUE.</a:t>
            </a:r>
            <a:endParaRPr lang="nl-BE" sz="1400" dirty="0"/>
          </a:p>
        </p:txBody>
      </p:sp>
    </p:spTree>
    <p:extLst>
      <p:ext uri="{BB962C8B-B14F-4D97-AF65-F5344CB8AC3E}">
        <p14:creationId xmlns:p14="http://schemas.microsoft.com/office/powerpoint/2010/main" val="1899507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defined types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600" dirty="0" smtClean="0">
                <a:hlinkClick r:id="rId2"/>
              </a:rPr>
              <a:t>https</a:t>
            </a:r>
            <a:r>
              <a:rPr lang="nl-BE" sz="1600" dirty="0">
                <a:hlinkClick r:id="rId2"/>
              </a:rPr>
              <a:t>://</a:t>
            </a:r>
            <a:r>
              <a:rPr lang="nl-BE" sz="1600" dirty="0" smtClean="0">
                <a:hlinkClick r:id="rId2"/>
              </a:rPr>
              <a:t>github.com/gjbex/training-material/tree/master/Fortran/Functions</a:t>
            </a:r>
            <a:r>
              <a:rPr lang="nl-BE" sz="1600" dirty="0" smtClean="0"/>
              <a:t> </a:t>
            </a:r>
          </a:p>
          <a:p>
            <a:r>
              <a:rPr lang="nl-BE" sz="1600" dirty="0">
                <a:hlinkClick r:id="rId3"/>
              </a:rPr>
              <a:t>https://github.com/gjbex/training-material/tree/master/Fortran/OOProgramming</a:t>
            </a:r>
            <a:r>
              <a:rPr lang="nl-BE" sz="16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07908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defined types defined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/>
          </a:bodyPr>
          <a:lstStyle/>
          <a:p>
            <a:r>
              <a:rPr lang="en-US" dirty="0" smtClean="0"/>
              <a:t>Structure with multiple fields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Declaring variables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Using variables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45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11560" y="2132856"/>
            <a:ext cx="6552728" cy="13234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TYPE rational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INTEGER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denom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sign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TYPE rational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1560" y="4077072"/>
            <a:ext cx="6552728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TYPE(rational) :: a, b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11560" y="5694347"/>
            <a:ext cx="6552728" cy="10772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12;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denom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15;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sign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</a:t>
            </a: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5*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6753007" y="3311217"/>
            <a:ext cx="2211481" cy="693847"/>
            <a:chOff x="6188782" y="4472637"/>
            <a:chExt cx="2211481" cy="693847"/>
          </a:xfrm>
        </p:grpSpPr>
        <p:sp>
          <p:nvSpPr>
            <p:cNvPr id="8" name="Rounded Rectangle 7"/>
            <p:cNvSpPr/>
            <p:nvPr/>
          </p:nvSpPr>
          <p:spPr>
            <a:xfrm rot="19796557">
              <a:off x="6188782" y="4472637"/>
              <a:ext cx="1124278" cy="432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C/C++</a:t>
              </a:r>
              <a:endParaRPr lang="nl-BE" sz="24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876256" y="4797152"/>
              <a:ext cx="15240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cfr</a:t>
              </a:r>
              <a:r>
                <a:rPr lang="en-US" dirty="0" smtClean="0"/>
                <a:t>. C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struct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073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Flexible data representations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Fields can have any type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 user defined types + pointers + </a:t>
            </a:r>
            <a:r>
              <a:rPr lang="en-US" dirty="0" err="1" smtClean="0"/>
              <a:t>allocatable</a:t>
            </a:r>
            <a:r>
              <a:rPr lang="en-US" dirty="0" smtClean="0"/>
              <a:t> to create flexible data structures</a:t>
            </a:r>
          </a:p>
          <a:p>
            <a:pPr lvl="1"/>
            <a:r>
              <a:rPr lang="en-US" dirty="0" smtClean="0"/>
              <a:t>lists</a:t>
            </a:r>
          </a:p>
          <a:p>
            <a:pPr lvl="1"/>
            <a:r>
              <a:rPr lang="en-US" dirty="0" smtClean="0"/>
              <a:t>trees</a:t>
            </a:r>
          </a:p>
          <a:p>
            <a:pPr lvl="1"/>
            <a:r>
              <a:rPr lang="en-US" dirty="0" smtClean="0"/>
              <a:t>graphs</a:t>
            </a:r>
          </a:p>
          <a:p>
            <a:pPr lvl="1"/>
            <a:r>
              <a:rPr lang="en-US" dirty="0" smtClean="0"/>
              <a:t>….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46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11560" y="2132856"/>
            <a:ext cx="6552728" cy="15696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TYPE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descriptive_stats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INTEGER ::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sum, mean,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stddev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TYPE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descriptive_stats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9252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Procedures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600" dirty="0">
                <a:hlinkClick r:id="rId2"/>
              </a:rPr>
              <a:t>https://</a:t>
            </a:r>
            <a:r>
              <a:rPr lang="nl-BE" sz="1600" dirty="0" smtClean="0">
                <a:hlinkClick r:id="rId2"/>
              </a:rPr>
              <a:t>github.com/gjbex/training-material/tree/master/Fortran/Functions</a:t>
            </a:r>
            <a:r>
              <a:rPr lang="nl-BE" sz="1600" dirty="0" smtClean="0"/>
              <a:t> </a:t>
            </a:r>
            <a:endParaRPr lang="nl-BE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93980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Arguments &amp; scope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Variables declared in procedures are local</a:t>
            </a:r>
          </a:p>
          <a:p>
            <a:r>
              <a:rPr lang="en-US" i="1" dirty="0" smtClean="0"/>
              <a:t>Call-by-reference</a:t>
            </a:r>
            <a:r>
              <a:rPr lang="en-US" dirty="0" smtClean="0"/>
              <a:t> semantics</a:t>
            </a:r>
          </a:p>
          <a:p>
            <a:pPr lvl="1"/>
            <a:r>
              <a:rPr lang="en-US" dirty="0" smtClean="0"/>
              <a:t>variables passed to procedures can be modified</a:t>
            </a:r>
          </a:p>
          <a:p>
            <a:pPr lvl="1"/>
            <a:r>
              <a:rPr lang="en-US" dirty="0" smtClean="0"/>
              <a:t>declare intent of arguments</a:t>
            </a:r>
          </a:p>
          <a:p>
            <a:pPr lvl="2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dirty="0" smtClean="0"/>
              <a:t>: argument is not modified</a:t>
            </a:r>
          </a:p>
          <a:p>
            <a:pPr lvl="2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dirty="0" smtClean="0"/>
              <a:t>: argument's original value is ignored, will be assigned to</a:t>
            </a:r>
          </a:p>
          <a:p>
            <a:pPr lvl="2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INOUT</a:t>
            </a:r>
            <a:r>
              <a:rPr lang="en-US" dirty="0" smtClean="0"/>
              <a:t>: argument's original value may be used, and modified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48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6084168" y="2276872"/>
            <a:ext cx="1938659" cy="693847"/>
            <a:chOff x="6188782" y="4472637"/>
            <a:chExt cx="1938659" cy="693847"/>
          </a:xfrm>
        </p:grpSpPr>
        <p:sp>
          <p:nvSpPr>
            <p:cNvPr id="7" name="Rounded Rectangle 6"/>
            <p:cNvSpPr/>
            <p:nvPr/>
          </p:nvSpPr>
          <p:spPr>
            <a:xfrm rot="19796557">
              <a:off x="6188782" y="4472637"/>
              <a:ext cx="1124278" cy="432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C/C++</a:t>
              </a:r>
              <a:endParaRPr lang="nl-BE" sz="24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763029" y="4797152"/>
              <a:ext cx="1364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call-by-value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88768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Subroutine definition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49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467544" y="2379652"/>
            <a:ext cx="7056784" cy="35394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SUBROUTINE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compute_stats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mean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stddev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INTRINSIC NONE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DIMENSION(:),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INTENT(IN)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endParaRPr lang="en-US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REAL(KIND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INTENT(OUT)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mean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stddev</a:t>
            </a:r>
            <a:endParaRPr lang="en-US" sz="1600" b="1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:: s, s2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n</a:t>
            </a:r>
          </a:p>
          <a:p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n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SIZE(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SUM(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s2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SUM(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mean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s/n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stddev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SQRT((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s*s - s2)/(n - 1))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SUBROUTINE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compute_stats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6876256" y="3501008"/>
            <a:ext cx="2069362" cy="646331"/>
            <a:chOff x="6948264" y="3573016"/>
            <a:chExt cx="2069362" cy="646331"/>
          </a:xfrm>
        </p:grpSpPr>
        <p:sp>
          <p:nvSpPr>
            <p:cNvPr id="14" name="TextBox 13"/>
            <p:cNvSpPr txBox="1"/>
            <p:nvPr/>
          </p:nvSpPr>
          <p:spPr>
            <a:xfrm>
              <a:off x="7812360" y="3573016"/>
              <a:ext cx="1205266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local</a:t>
              </a:r>
              <a:br>
                <a:rPr lang="en-US" dirty="0" smtClean="0"/>
              </a:br>
              <a:r>
                <a:rPr lang="en-US" dirty="0" smtClean="0"/>
                <a:t>variables</a:t>
              </a:r>
              <a:endParaRPr lang="nl-BE" dirty="0"/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6948264" y="3608149"/>
              <a:ext cx="864096" cy="576064"/>
              <a:chOff x="6948264" y="3608149"/>
              <a:chExt cx="864096" cy="576064"/>
            </a:xfrm>
          </p:grpSpPr>
          <p:sp>
            <p:nvSpPr>
              <p:cNvPr id="13" name="Right Brace 12"/>
              <p:cNvSpPr/>
              <p:nvPr/>
            </p:nvSpPr>
            <p:spPr>
              <a:xfrm>
                <a:off x="6948264" y="3608149"/>
                <a:ext cx="144016" cy="576064"/>
              </a:xfrm>
              <a:prstGeom prst="righ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5" name="Straight Arrow Connector 14"/>
              <p:cNvCxnSpPr>
                <a:stCxn id="14" idx="1"/>
                <a:endCxn id="13" idx="1"/>
              </p:cNvCxnSpPr>
              <p:nvPr/>
            </p:nvCxnSpPr>
            <p:spPr>
              <a:xfrm flipH="1" flipV="1">
                <a:off x="7092280" y="3896181"/>
                <a:ext cx="720080" cy="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" name="Group 2"/>
          <p:cNvGrpSpPr/>
          <p:nvPr/>
        </p:nvGrpSpPr>
        <p:grpSpPr>
          <a:xfrm>
            <a:off x="4067944" y="1124744"/>
            <a:ext cx="4968552" cy="1200329"/>
            <a:chOff x="4067944" y="1268760"/>
            <a:chExt cx="4968552" cy="1200329"/>
          </a:xfrm>
        </p:grpSpPr>
        <p:sp>
          <p:nvSpPr>
            <p:cNvPr id="6" name="TextBox 5"/>
            <p:cNvSpPr txBox="1"/>
            <p:nvPr/>
          </p:nvSpPr>
          <p:spPr>
            <a:xfrm>
              <a:off x="5342664" y="1268760"/>
              <a:ext cx="3693832" cy="12003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Intent of subroutine arguments:</a:t>
              </a:r>
            </a:p>
            <a:p>
              <a:r>
                <a:rPr lang="en-US" dirty="0"/>
                <a:t> </a:t>
              </a:r>
              <a:r>
                <a:rPr lang="en-US" dirty="0" smtClean="0"/>
                <a:t> </a:t>
              </a:r>
              <a:r>
                <a:rPr lang="en-US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</a:t>
              </a:r>
              <a:r>
                <a:rPr lang="en-US" dirty="0" smtClean="0"/>
                <a:t>: only read values</a:t>
              </a:r>
              <a:br>
                <a:rPr lang="en-US" dirty="0" smtClean="0"/>
              </a:br>
              <a:r>
                <a:rPr lang="en-US" dirty="0" smtClean="0"/>
                <a:t>  </a:t>
              </a:r>
              <a:r>
                <a:rPr lang="en-US" b="1" dirty="0" smtClean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OUT</a:t>
              </a:r>
              <a:r>
                <a:rPr lang="en-US" dirty="0" smtClean="0"/>
                <a:t>: only write new values</a:t>
              </a:r>
            </a:p>
            <a:p>
              <a:r>
                <a:rPr lang="en-US" dirty="0"/>
                <a:t> </a:t>
              </a:r>
              <a:r>
                <a:rPr lang="en-US" dirty="0" smtClean="0"/>
                <a:t>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INOUT</a:t>
              </a:r>
              <a:r>
                <a:rPr lang="en-US" dirty="0" smtClean="0"/>
                <a:t>: both read value and update</a:t>
              </a:r>
              <a:endParaRPr lang="nl-BE" dirty="0"/>
            </a:p>
          </p:txBody>
        </p:sp>
        <p:pic>
          <p:nvPicPr>
            <p:cNvPr id="37" name="Picture 36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67944" y="1340768"/>
              <a:ext cx="1008112" cy="10081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" name="Group 8"/>
          <p:cNvGrpSpPr/>
          <p:nvPr/>
        </p:nvGrpSpPr>
        <p:grpSpPr>
          <a:xfrm>
            <a:off x="140110" y="4581128"/>
            <a:ext cx="3850591" cy="2016224"/>
            <a:chOff x="140110" y="4581128"/>
            <a:chExt cx="3850591" cy="2016224"/>
          </a:xfrm>
        </p:grpSpPr>
        <p:grpSp>
          <p:nvGrpSpPr>
            <p:cNvPr id="26" name="Group 25"/>
            <p:cNvGrpSpPr/>
            <p:nvPr/>
          </p:nvGrpSpPr>
          <p:grpSpPr>
            <a:xfrm>
              <a:off x="1259632" y="4581128"/>
              <a:ext cx="2731069" cy="2016224"/>
              <a:chOff x="3190794" y="2692201"/>
              <a:chExt cx="2731069" cy="2016224"/>
            </a:xfrm>
          </p:grpSpPr>
          <p:sp>
            <p:nvSpPr>
              <p:cNvPr id="27" name="Rounded Rectangle 26"/>
              <p:cNvSpPr/>
              <p:nvPr/>
            </p:nvSpPr>
            <p:spPr>
              <a:xfrm>
                <a:off x="3406818" y="2692201"/>
                <a:ext cx="1296144" cy="500125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3190794" y="4062094"/>
                <a:ext cx="2731069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Remember:</a:t>
                </a:r>
                <a:br>
                  <a:rPr lang="en-US" dirty="0" smtClean="0">
                    <a:solidFill>
                      <a:srgbClr val="C00000"/>
                    </a:solidFill>
                  </a:rPr>
                </a:br>
                <a:r>
                  <a:rPr lang="en-US" dirty="0" smtClean="0">
                    <a:solidFill>
                      <a:srgbClr val="C00000"/>
                    </a:solidFill>
                  </a:rPr>
                  <a:t>in Fortran </a:t>
                </a:r>
                <a:r>
                  <a:rPr lang="en-US" i="1" dirty="0" smtClean="0">
                    <a:solidFill>
                      <a:srgbClr val="C00000"/>
                    </a:solidFill>
                  </a:rPr>
                  <a:t>call-by-reference</a:t>
                </a:r>
              </a:p>
            </p:txBody>
          </p:sp>
          <p:cxnSp>
            <p:nvCxnSpPr>
              <p:cNvPr id="29" name="Straight Arrow Connector 28"/>
              <p:cNvCxnSpPr>
                <a:stCxn id="28" idx="0"/>
                <a:endCxn id="27" idx="2"/>
              </p:cNvCxnSpPr>
              <p:nvPr/>
            </p:nvCxnSpPr>
            <p:spPr>
              <a:xfrm flipH="1" flipV="1">
                <a:off x="4054890" y="3192326"/>
                <a:ext cx="501439" cy="869768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" name="Rounded Rectangle 30"/>
            <p:cNvSpPr/>
            <p:nvPr/>
          </p:nvSpPr>
          <p:spPr>
            <a:xfrm rot="19796557">
              <a:off x="140110" y="6056813"/>
              <a:ext cx="1124278" cy="432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C/C++</a:t>
              </a:r>
              <a:endParaRPr lang="nl-BE" sz="2400" dirty="0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6876256" y="2719953"/>
            <a:ext cx="2069362" cy="646331"/>
            <a:chOff x="6948264" y="3573016"/>
            <a:chExt cx="2069362" cy="646331"/>
          </a:xfrm>
        </p:grpSpPr>
        <p:sp>
          <p:nvSpPr>
            <p:cNvPr id="45" name="TextBox 44"/>
            <p:cNvSpPr txBox="1"/>
            <p:nvPr/>
          </p:nvSpPr>
          <p:spPr>
            <a:xfrm>
              <a:off x="7812360" y="3573016"/>
              <a:ext cx="1205266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subroutine</a:t>
              </a:r>
              <a:br>
                <a:rPr lang="en-US" dirty="0" smtClean="0"/>
              </a:br>
              <a:r>
                <a:rPr lang="en-US" dirty="0" smtClean="0"/>
                <a:t>arguments</a:t>
              </a:r>
              <a:endParaRPr lang="nl-BE" dirty="0"/>
            </a:p>
          </p:txBody>
        </p:sp>
        <p:grpSp>
          <p:nvGrpSpPr>
            <p:cNvPr id="46" name="Group 45"/>
            <p:cNvGrpSpPr/>
            <p:nvPr/>
          </p:nvGrpSpPr>
          <p:grpSpPr>
            <a:xfrm>
              <a:off x="6948264" y="3608149"/>
              <a:ext cx="864096" cy="576064"/>
              <a:chOff x="6948264" y="3608149"/>
              <a:chExt cx="864096" cy="576064"/>
            </a:xfrm>
          </p:grpSpPr>
          <p:sp>
            <p:nvSpPr>
              <p:cNvPr id="47" name="Right Brace 46"/>
              <p:cNvSpPr/>
              <p:nvPr/>
            </p:nvSpPr>
            <p:spPr>
              <a:xfrm>
                <a:off x="6948264" y="3608149"/>
                <a:ext cx="144016" cy="576064"/>
              </a:xfrm>
              <a:prstGeom prst="righ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48" name="Straight Arrow Connector 47"/>
              <p:cNvCxnSpPr>
                <a:stCxn id="45" idx="1"/>
                <a:endCxn id="47" idx="1"/>
              </p:cNvCxnSpPr>
              <p:nvPr/>
            </p:nvCxnSpPr>
            <p:spPr>
              <a:xfrm flipH="1" flipV="1">
                <a:off x="7092280" y="3896181"/>
                <a:ext cx="720080" cy="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9" name="Group 48"/>
          <p:cNvGrpSpPr/>
          <p:nvPr/>
        </p:nvGrpSpPr>
        <p:grpSpPr>
          <a:xfrm>
            <a:off x="6876256" y="4366845"/>
            <a:ext cx="2069362" cy="646331"/>
            <a:chOff x="6948264" y="3573016"/>
            <a:chExt cx="2069362" cy="646331"/>
          </a:xfrm>
        </p:grpSpPr>
        <p:sp>
          <p:nvSpPr>
            <p:cNvPr id="50" name="TextBox 49"/>
            <p:cNvSpPr txBox="1"/>
            <p:nvPr/>
          </p:nvSpPr>
          <p:spPr>
            <a:xfrm>
              <a:off x="7812360" y="3573016"/>
              <a:ext cx="1205266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using </a:t>
              </a:r>
              <a:r>
                <a:rPr lang="en-US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</a:t>
              </a:r>
              <a:r>
                <a:rPr lang="en-US" dirty="0" smtClean="0"/>
                <a:t/>
              </a:r>
              <a:br>
                <a:rPr lang="en-US" dirty="0" smtClean="0"/>
              </a:br>
              <a:r>
                <a:rPr lang="en-US" dirty="0" smtClean="0"/>
                <a:t>arguments</a:t>
              </a:r>
              <a:endParaRPr lang="nl-BE" dirty="0"/>
            </a:p>
          </p:txBody>
        </p:sp>
        <p:grpSp>
          <p:nvGrpSpPr>
            <p:cNvPr id="51" name="Group 50"/>
            <p:cNvGrpSpPr/>
            <p:nvPr/>
          </p:nvGrpSpPr>
          <p:grpSpPr>
            <a:xfrm>
              <a:off x="6948264" y="3608149"/>
              <a:ext cx="864096" cy="576064"/>
              <a:chOff x="6948264" y="3608149"/>
              <a:chExt cx="864096" cy="576064"/>
            </a:xfrm>
          </p:grpSpPr>
          <p:sp>
            <p:nvSpPr>
              <p:cNvPr id="52" name="Right Brace 51"/>
              <p:cNvSpPr/>
              <p:nvPr/>
            </p:nvSpPr>
            <p:spPr>
              <a:xfrm>
                <a:off x="6948264" y="3608149"/>
                <a:ext cx="144016" cy="576064"/>
              </a:xfrm>
              <a:prstGeom prst="righ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53" name="Straight Arrow Connector 52"/>
              <p:cNvCxnSpPr>
                <a:stCxn id="50" idx="1"/>
                <a:endCxn id="52" idx="1"/>
              </p:cNvCxnSpPr>
              <p:nvPr/>
            </p:nvCxnSpPr>
            <p:spPr>
              <a:xfrm flipH="1" flipV="1">
                <a:off x="7092280" y="3896181"/>
                <a:ext cx="720080" cy="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4" name="Group 53"/>
          <p:cNvGrpSpPr/>
          <p:nvPr/>
        </p:nvGrpSpPr>
        <p:grpSpPr>
          <a:xfrm>
            <a:off x="6876256" y="5085184"/>
            <a:ext cx="2069362" cy="936104"/>
            <a:chOff x="6948264" y="3560242"/>
            <a:chExt cx="2069362" cy="936104"/>
          </a:xfrm>
        </p:grpSpPr>
        <p:sp>
          <p:nvSpPr>
            <p:cNvPr id="55" name="TextBox 54"/>
            <p:cNvSpPr txBox="1"/>
            <p:nvPr/>
          </p:nvSpPr>
          <p:spPr>
            <a:xfrm>
              <a:off x="7812360" y="3573016"/>
              <a:ext cx="1205266" cy="9233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assigning</a:t>
              </a:r>
              <a:br>
                <a:rPr lang="en-US" dirty="0" smtClean="0"/>
              </a:br>
              <a:r>
                <a:rPr lang="en-US" dirty="0" smtClean="0"/>
                <a:t>to </a:t>
              </a:r>
              <a:r>
                <a:rPr lang="en-US" b="1" dirty="0" smtClean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OUT</a:t>
              </a:r>
              <a:r>
                <a:rPr lang="en-US" dirty="0" smtClean="0"/>
                <a:t/>
              </a:r>
              <a:br>
                <a:rPr lang="en-US" dirty="0" smtClean="0"/>
              </a:br>
              <a:r>
                <a:rPr lang="en-US" dirty="0" smtClean="0"/>
                <a:t>arguments</a:t>
              </a:r>
              <a:endParaRPr lang="nl-BE" dirty="0"/>
            </a:p>
          </p:txBody>
        </p:sp>
        <p:grpSp>
          <p:nvGrpSpPr>
            <p:cNvPr id="56" name="Group 55"/>
            <p:cNvGrpSpPr/>
            <p:nvPr/>
          </p:nvGrpSpPr>
          <p:grpSpPr>
            <a:xfrm>
              <a:off x="6948264" y="3560242"/>
              <a:ext cx="864096" cy="576064"/>
              <a:chOff x="6948264" y="3560242"/>
              <a:chExt cx="864096" cy="576064"/>
            </a:xfrm>
          </p:grpSpPr>
          <p:sp>
            <p:nvSpPr>
              <p:cNvPr id="57" name="Right Brace 56"/>
              <p:cNvSpPr/>
              <p:nvPr/>
            </p:nvSpPr>
            <p:spPr>
              <a:xfrm>
                <a:off x="6948264" y="3560242"/>
                <a:ext cx="144016" cy="576064"/>
              </a:xfrm>
              <a:prstGeom prst="righ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58" name="Straight Arrow Connector 57"/>
              <p:cNvCxnSpPr>
                <a:stCxn id="55" idx="1"/>
                <a:endCxn id="57" idx="1"/>
              </p:cNvCxnSpPr>
              <p:nvPr/>
            </p:nvCxnSpPr>
            <p:spPr>
              <a:xfrm flipH="1" flipV="1">
                <a:off x="7092280" y="3848274"/>
                <a:ext cx="720080" cy="18640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848695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format &amp; program structure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github.com/gjbex/training-material/tree/master/Fortran/Miscellaneous</a:t>
            </a:r>
            <a:r>
              <a:rPr lang="en-US" sz="1600" dirty="0" smtClean="0"/>
              <a:t> </a:t>
            </a:r>
            <a:endParaRPr lang="nl-BE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24647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definition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50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323528" y="1450519"/>
            <a:ext cx="7056784" cy="25545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factorial(n)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RESULT(f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INTEGER, INTENT(IN)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f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 = 1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2, n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f*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FUNCTION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factorial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944492" y="1421243"/>
            <a:ext cx="3849965" cy="936104"/>
            <a:chOff x="4283968" y="2276872"/>
            <a:chExt cx="3849965" cy="936104"/>
          </a:xfrm>
        </p:grpSpPr>
        <p:sp>
          <p:nvSpPr>
            <p:cNvPr id="7" name="Rounded Rectangle 6"/>
            <p:cNvSpPr/>
            <p:nvPr/>
          </p:nvSpPr>
          <p:spPr>
            <a:xfrm>
              <a:off x="4283968" y="2276872"/>
              <a:ext cx="144016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476090" y="2843644"/>
              <a:ext cx="265784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declaration of result name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  <a:endCxn id="7" idx="2"/>
            </p:cNvCxnSpPr>
            <p:nvPr/>
          </p:nvCxnSpPr>
          <p:spPr>
            <a:xfrm flipH="1" flipV="1">
              <a:off x="4355976" y="2636912"/>
              <a:ext cx="1120114" cy="39139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899592" y="2164214"/>
            <a:ext cx="6760488" cy="904746"/>
            <a:chOff x="1259632" y="2308230"/>
            <a:chExt cx="6760488" cy="904746"/>
          </a:xfrm>
        </p:grpSpPr>
        <p:sp>
          <p:nvSpPr>
            <p:cNvPr id="11" name="Rounded Rectangle 10"/>
            <p:cNvSpPr/>
            <p:nvPr/>
          </p:nvSpPr>
          <p:spPr>
            <a:xfrm>
              <a:off x="1259632" y="2308230"/>
              <a:ext cx="1584176" cy="328682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476090" y="2843644"/>
              <a:ext cx="254403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declaration of result type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  <a:endCxn id="11" idx="3"/>
            </p:cNvCxnSpPr>
            <p:nvPr/>
          </p:nvCxnSpPr>
          <p:spPr>
            <a:xfrm flipH="1" flipV="1">
              <a:off x="2843808" y="2472571"/>
              <a:ext cx="2632282" cy="555739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1340389" y="3149435"/>
            <a:ext cx="5352222" cy="490457"/>
            <a:chOff x="1524711" y="2308230"/>
            <a:chExt cx="5352222" cy="490457"/>
          </a:xfrm>
        </p:grpSpPr>
        <p:sp>
          <p:nvSpPr>
            <p:cNvPr id="21" name="Rounded Rectangle 20"/>
            <p:cNvSpPr/>
            <p:nvPr/>
          </p:nvSpPr>
          <p:spPr>
            <a:xfrm>
              <a:off x="1524711" y="2308230"/>
              <a:ext cx="1022681" cy="328682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987552" y="2429355"/>
              <a:ext cx="288938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assignment to result variable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3" name="Straight Arrow Connector 22"/>
            <p:cNvCxnSpPr>
              <a:stCxn id="22" idx="1"/>
              <a:endCxn id="21" idx="3"/>
            </p:cNvCxnSpPr>
            <p:nvPr/>
          </p:nvCxnSpPr>
          <p:spPr>
            <a:xfrm flipH="1" flipV="1">
              <a:off x="2547392" y="2472571"/>
              <a:ext cx="1440160" cy="14145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323528" y="4361036"/>
            <a:ext cx="7056784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FUNCTION factorial(n)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INTEGER, INTENT(IN)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factorial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1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2, n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factorial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factorial*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FUNCTION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factorial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323528" y="4361036"/>
            <a:ext cx="6436960" cy="710501"/>
            <a:chOff x="1583160" y="2308230"/>
            <a:chExt cx="6436960" cy="710501"/>
          </a:xfrm>
        </p:grpSpPr>
        <p:sp>
          <p:nvSpPr>
            <p:cNvPr id="27" name="Rounded Rectangle 26"/>
            <p:cNvSpPr/>
            <p:nvPr/>
          </p:nvSpPr>
          <p:spPr>
            <a:xfrm>
              <a:off x="1583160" y="2308230"/>
              <a:ext cx="993543" cy="328682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476090" y="2649399"/>
              <a:ext cx="254403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declaration of result type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9" name="Straight Arrow Connector 28"/>
            <p:cNvCxnSpPr>
              <a:stCxn id="28" idx="1"/>
              <a:endCxn id="27" idx="3"/>
            </p:cNvCxnSpPr>
            <p:nvPr/>
          </p:nvCxnSpPr>
          <p:spPr>
            <a:xfrm flipH="1" flipV="1">
              <a:off x="2576703" y="2472571"/>
              <a:ext cx="2899387" cy="36149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>
            <a:off x="1340389" y="5859465"/>
            <a:ext cx="6426541" cy="714948"/>
            <a:chOff x="1372311" y="2308230"/>
            <a:chExt cx="6426541" cy="714948"/>
          </a:xfrm>
        </p:grpSpPr>
        <p:sp>
          <p:nvSpPr>
            <p:cNvPr id="35" name="Rounded Rectangle 34"/>
            <p:cNvSpPr/>
            <p:nvPr/>
          </p:nvSpPr>
          <p:spPr>
            <a:xfrm>
              <a:off x="1372311" y="2308230"/>
              <a:ext cx="1175081" cy="229343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987552" y="2653846"/>
              <a:ext cx="38113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assignment of result to </a:t>
              </a:r>
              <a:r>
                <a:rPr lang="en-US" dirty="0">
                  <a:solidFill>
                    <a:srgbClr val="C00000"/>
                  </a:solidFill>
                </a:rPr>
                <a:t>f</a:t>
              </a:r>
              <a:r>
                <a:rPr lang="en-US" dirty="0" smtClean="0">
                  <a:solidFill>
                    <a:srgbClr val="C00000"/>
                  </a:solidFill>
                </a:rPr>
                <a:t>unction name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7" name="Straight Arrow Connector 36"/>
            <p:cNvCxnSpPr>
              <a:stCxn id="36" idx="1"/>
              <a:endCxn id="35" idx="3"/>
            </p:cNvCxnSpPr>
            <p:nvPr/>
          </p:nvCxnSpPr>
          <p:spPr>
            <a:xfrm flipH="1" flipV="1">
              <a:off x="2547392" y="2422902"/>
              <a:ext cx="1440160" cy="41561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59666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Keyword arguments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procedure has many arguments, use keywords in call</a:t>
            </a:r>
          </a:p>
          <a:p>
            <a:pPr lvl="1"/>
            <a:r>
              <a:rPr lang="en-US" dirty="0" smtClean="0"/>
              <a:t>Advantage: order is irrelevant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51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39552" y="3299500"/>
            <a:ext cx="7056784" cy="15696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mu, sigma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DIMENSION(size) :: v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b="1" dirty="0" smtClean="0">
                <a:solidFill>
                  <a:srgbClr val="A500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compute_stats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stddev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=sigma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data=v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mean=mu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2420888"/>
            <a:ext cx="720080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Group 15"/>
          <p:cNvGrpSpPr/>
          <p:nvPr/>
        </p:nvGrpSpPr>
        <p:grpSpPr>
          <a:xfrm>
            <a:off x="573420" y="4293096"/>
            <a:ext cx="7416824" cy="1829210"/>
            <a:chOff x="539552" y="4293096"/>
            <a:chExt cx="7416824" cy="1829210"/>
          </a:xfrm>
        </p:grpSpPr>
        <p:grpSp>
          <p:nvGrpSpPr>
            <p:cNvPr id="7" name="Group 6"/>
            <p:cNvGrpSpPr/>
            <p:nvPr/>
          </p:nvGrpSpPr>
          <p:grpSpPr>
            <a:xfrm>
              <a:off x="539552" y="4293096"/>
              <a:ext cx="7341621" cy="1224136"/>
              <a:chOff x="4245501" y="2348880"/>
              <a:chExt cx="7341621" cy="1224136"/>
            </a:xfrm>
          </p:grpSpPr>
          <p:sp>
            <p:nvSpPr>
              <p:cNvPr id="8" name="Rounded Rectangle 7"/>
              <p:cNvSpPr/>
              <p:nvPr/>
            </p:nvSpPr>
            <p:spPr>
              <a:xfrm>
                <a:off x="4245501" y="2348880"/>
                <a:ext cx="632066" cy="288032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5476090" y="3203684"/>
                <a:ext cx="611103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remember: subroutines can only be used in a </a:t>
                </a:r>
                <a:r>
                  <a:rPr lang="en-US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CALL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 statement!</a:t>
                </a:r>
                <a:endParaRPr lang="nl-BE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0" name="Straight Arrow Connector 9"/>
              <p:cNvCxnSpPr>
                <a:stCxn id="9" idx="1"/>
                <a:endCxn id="8" idx="2"/>
              </p:cNvCxnSpPr>
              <p:nvPr/>
            </p:nvCxnSpPr>
            <p:spPr>
              <a:xfrm flipH="1" flipV="1">
                <a:off x="4561534" y="2636912"/>
                <a:ext cx="914556" cy="751438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5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80312" y="5531227"/>
              <a:ext cx="576064" cy="5910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123920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Optional arguments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52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39552" y="1427292"/>
            <a:ext cx="7056784" cy="25545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SUBROUTINE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print_vector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label)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DIMENSION(:), INTENT(IN)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v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CHARACTER(LEN=*), </a:t>
            </a:r>
            <a:r>
              <a:rPr lang="en-US" sz="1600" b="1" dirty="0" smtClean="0">
                <a:solidFill>
                  <a:srgbClr val="A500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OPTIONAL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INTENT(IN)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label</a:t>
            </a:r>
          </a:p>
          <a:p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IF (</a:t>
            </a:r>
            <a:r>
              <a:rPr lang="en-US" sz="1600" b="1" dirty="0" smtClean="0">
                <a:solidFill>
                  <a:srgbClr val="A500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PRESENT(label</a:t>
            </a:r>
            <a:r>
              <a:rPr lang="en-US" sz="1600" b="1" dirty="0">
                <a:solidFill>
                  <a:srgbClr val="A500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 '(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2A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)',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label,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':'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IF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PRINT 'F10.2', v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SUBROUTINE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print_vector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4186823"/>
            <a:ext cx="7056784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DIMENSION(size1) :: v1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DIMENSION(size2)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v2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print_vector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(v1)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print_vector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(v2, 'vector v2')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print_vector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(v2,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label='vector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v2')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275856" y="5013176"/>
            <a:ext cx="3888432" cy="369332"/>
            <a:chOff x="6981805" y="3068960"/>
            <a:chExt cx="3888432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8147889" y="3068960"/>
              <a:ext cx="272234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without optional argument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>
              <a:off x="6981805" y="3253626"/>
              <a:ext cx="1166084" cy="10336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4860032" y="5445224"/>
            <a:ext cx="3096344" cy="422756"/>
            <a:chOff x="7528120" y="2934236"/>
            <a:chExt cx="3096344" cy="422756"/>
          </a:xfrm>
        </p:grpSpPr>
        <p:sp>
          <p:nvSpPr>
            <p:cNvPr id="16" name="TextBox 15"/>
            <p:cNvSpPr txBox="1"/>
            <p:nvPr/>
          </p:nvSpPr>
          <p:spPr>
            <a:xfrm>
              <a:off x="8147889" y="2934236"/>
              <a:ext cx="247657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with optional argument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7" name="Straight Arrow Connector 16"/>
            <p:cNvCxnSpPr>
              <a:stCxn id="16" idx="1"/>
            </p:cNvCxnSpPr>
            <p:nvPr/>
          </p:nvCxnSpPr>
          <p:spPr>
            <a:xfrm flipH="1">
              <a:off x="7528120" y="3118902"/>
              <a:ext cx="619769" cy="23809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5544831" y="5867980"/>
            <a:ext cx="1836975" cy="369332"/>
            <a:chOff x="7564847" y="3068960"/>
            <a:chExt cx="1836975" cy="369332"/>
          </a:xfrm>
        </p:grpSpPr>
        <p:sp>
          <p:nvSpPr>
            <p:cNvPr id="20" name="TextBox 19"/>
            <p:cNvSpPr txBox="1"/>
            <p:nvPr/>
          </p:nvSpPr>
          <p:spPr>
            <a:xfrm>
              <a:off x="8147889" y="3068960"/>
              <a:ext cx="125393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better style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1" name="Straight Arrow Connector 20"/>
            <p:cNvCxnSpPr>
              <a:stCxn id="20" idx="1"/>
            </p:cNvCxnSpPr>
            <p:nvPr/>
          </p:nvCxnSpPr>
          <p:spPr>
            <a:xfrm flipH="1">
              <a:off x="7564847" y="3253626"/>
              <a:ext cx="583042" cy="5168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/>
          <p:cNvSpPr txBox="1"/>
          <p:nvPr/>
        </p:nvSpPr>
        <p:spPr>
          <a:xfrm>
            <a:off x="6336131" y="2564904"/>
            <a:ext cx="2052293" cy="64633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Optional arguments</a:t>
            </a:r>
            <a:br>
              <a:rPr lang="en-US" dirty="0" smtClean="0"/>
            </a:br>
            <a:r>
              <a:rPr lang="en-US" dirty="0" smtClean="0"/>
              <a:t>must </a:t>
            </a:r>
            <a:r>
              <a:rPr lang="en-US" smtClean="0"/>
              <a:t>come last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777893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3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 &amp; strings as arguments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Assumed shape arrays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Assumed length strings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827584" y="2204864"/>
            <a:ext cx="8208912" cy="25545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compute_stats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(x) RESULT(stats)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IMPLICIT NONE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DIMENSION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(:),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INTENT(IN) ::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TYPE(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descriptive_stats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stats</a:t>
            </a:r>
          </a:p>
          <a:p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stats%n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SIZE(x)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stats%sum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SUM(x)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stats%mean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stars%sum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stats%n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stats%stddev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SQRT((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stats%sum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**2 -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SUM(x**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2))/(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stats%n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- 1))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FUNCTION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compute_stats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190793" y="2708920"/>
            <a:ext cx="5423946" cy="1479869"/>
            <a:chOff x="2529666" y="2348880"/>
            <a:chExt cx="5423946" cy="1479869"/>
          </a:xfrm>
        </p:grpSpPr>
        <p:sp>
          <p:nvSpPr>
            <p:cNvPr id="7" name="Rounded Rectangle 6"/>
            <p:cNvSpPr/>
            <p:nvPr/>
          </p:nvSpPr>
          <p:spPr>
            <a:xfrm>
              <a:off x="2529666" y="2348880"/>
              <a:ext cx="1597231" cy="288032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855089" y="2628420"/>
              <a:ext cx="2098523" cy="1200329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shape assumed:</a:t>
              </a:r>
              <a:br>
                <a:rPr lang="en-US" dirty="0" smtClean="0">
                  <a:solidFill>
                    <a:srgbClr val="C00000"/>
                  </a:solidFill>
                </a:rPr>
              </a:br>
              <a:r>
                <a:rPr lang="en-US" dirty="0" smtClean="0">
                  <a:solidFill>
                    <a:srgbClr val="C00000"/>
                  </a:solidFill>
                </a:rPr>
                <a:t>1D array, dimension</a:t>
              </a:r>
              <a:br>
                <a:rPr lang="en-US" dirty="0" smtClean="0">
                  <a:solidFill>
                    <a:srgbClr val="C00000"/>
                  </a:solidFill>
                </a:rPr>
              </a:br>
              <a:r>
                <a:rPr lang="en-US" dirty="0" smtClean="0">
                  <a:solidFill>
                    <a:srgbClr val="C00000"/>
                  </a:solidFill>
                </a:rPr>
                <a:t>unknown at compile</a:t>
              </a:r>
              <a:br>
                <a:rPr lang="en-US" dirty="0" smtClean="0">
                  <a:solidFill>
                    <a:srgbClr val="C00000"/>
                  </a:solidFill>
                </a:rPr>
              </a:br>
              <a:r>
                <a:rPr lang="en-US" dirty="0" smtClean="0">
                  <a:solidFill>
                    <a:srgbClr val="C00000"/>
                  </a:solidFill>
                </a:rPr>
                <a:t>time</a:t>
              </a:r>
            </a:p>
          </p:txBody>
        </p:sp>
        <p:cxnSp>
          <p:nvCxnSpPr>
            <p:cNvPr id="9" name="Straight Arrow Connector 8"/>
            <p:cNvCxnSpPr>
              <a:stCxn id="8" idx="1"/>
              <a:endCxn id="7" idx="3"/>
            </p:cNvCxnSpPr>
            <p:nvPr/>
          </p:nvCxnSpPr>
          <p:spPr>
            <a:xfrm flipH="1" flipV="1">
              <a:off x="4126897" y="2492896"/>
              <a:ext cx="1728192" cy="735689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Slide Number Placeholder 4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53</a:t>
            </a:fld>
            <a:endParaRPr lang="nl-BE"/>
          </a:p>
        </p:txBody>
      </p:sp>
      <p:grpSp>
        <p:nvGrpSpPr>
          <p:cNvPr id="24" name="Group 23"/>
          <p:cNvGrpSpPr/>
          <p:nvPr/>
        </p:nvGrpSpPr>
        <p:grpSpPr>
          <a:xfrm>
            <a:off x="2555776" y="3463592"/>
            <a:ext cx="4680520" cy="1691859"/>
            <a:chOff x="3465068" y="1508550"/>
            <a:chExt cx="4680520" cy="1691859"/>
          </a:xfrm>
        </p:grpSpPr>
        <p:sp>
          <p:nvSpPr>
            <p:cNvPr id="25" name="Rounded Rectangle 24"/>
            <p:cNvSpPr/>
            <p:nvPr/>
          </p:nvSpPr>
          <p:spPr>
            <a:xfrm>
              <a:off x="3465068" y="1508550"/>
              <a:ext cx="949862" cy="250063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855089" y="2554078"/>
              <a:ext cx="229049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determine dimensions</a:t>
              </a:r>
              <a:br>
                <a:rPr lang="en-US" dirty="0" smtClean="0">
                  <a:solidFill>
                    <a:srgbClr val="C00000"/>
                  </a:solidFill>
                </a:rPr>
              </a:br>
              <a:r>
                <a:rPr lang="en-US" dirty="0" smtClean="0">
                  <a:solidFill>
                    <a:srgbClr val="C00000"/>
                  </a:solidFill>
                </a:rPr>
                <a:t>in function at run time</a:t>
              </a:r>
            </a:p>
          </p:txBody>
        </p:sp>
        <p:cxnSp>
          <p:nvCxnSpPr>
            <p:cNvPr id="27" name="Straight Arrow Connector 26"/>
            <p:cNvCxnSpPr>
              <a:stCxn id="26" idx="1"/>
              <a:endCxn id="25" idx="3"/>
            </p:cNvCxnSpPr>
            <p:nvPr/>
          </p:nvCxnSpPr>
          <p:spPr>
            <a:xfrm flipH="1" flipV="1">
              <a:off x="4414930" y="1633582"/>
              <a:ext cx="1440159" cy="124366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/>
          <p:cNvSpPr txBox="1"/>
          <p:nvPr/>
        </p:nvSpPr>
        <p:spPr>
          <a:xfrm>
            <a:off x="827584" y="5698991"/>
            <a:ext cx="7056784" cy="10772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SUBROUTINE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print_vector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label)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CHARACTER(LEN=*), </a:t>
            </a:r>
            <a:r>
              <a:rPr lang="en-US" sz="1600" b="1" dirty="0" smtClean="0">
                <a:solidFill>
                  <a:srgbClr val="A500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OPTIONAL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INTENT(IN)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label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2623587" y="5313982"/>
            <a:ext cx="6111120" cy="1156606"/>
            <a:chOff x="1612711" y="2761403"/>
            <a:chExt cx="6111120" cy="1156606"/>
          </a:xfrm>
        </p:grpSpPr>
        <p:sp>
          <p:nvSpPr>
            <p:cNvPr id="16" name="Rounded Rectangle 15"/>
            <p:cNvSpPr/>
            <p:nvPr/>
          </p:nvSpPr>
          <p:spPr>
            <a:xfrm>
              <a:off x="1612711" y="3629977"/>
              <a:ext cx="635017" cy="288032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433332" y="2761403"/>
              <a:ext cx="2290499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length assumed:</a:t>
              </a:r>
              <a:br>
                <a:rPr lang="en-US" dirty="0" smtClean="0">
                  <a:solidFill>
                    <a:srgbClr val="C00000"/>
                  </a:solidFill>
                </a:rPr>
              </a:br>
              <a:r>
                <a:rPr lang="en-US" dirty="0" smtClean="0">
                  <a:solidFill>
                    <a:srgbClr val="C00000"/>
                  </a:solidFill>
                </a:rPr>
                <a:t>string length unknown</a:t>
              </a:r>
              <a:br>
                <a:rPr lang="en-US" dirty="0" smtClean="0">
                  <a:solidFill>
                    <a:srgbClr val="C00000"/>
                  </a:solidFill>
                </a:rPr>
              </a:br>
              <a:r>
                <a:rPr lang="en-US" dirty="0" smtClean="0">
                  <a:solidFill>
                    <a:srgbClr val="C00000"/>
                  </a:solidFill>
                </a:rPr>
                <a:t>at compile time</a:t>
              </a:r>
            </a:p>
          </p:txBody>
        </p:sp>
        <p:cxnSp>
          <p:nvCxnSpPr>
            <p:cNvPr id="18" name="Straight Arrow Connector 17"/>
            <p:cNvCxnSpPr>
              <a:stCxn id="17" idx="1"/>
              <a:endCxn id="16" idx="3"/>
            </p:cNvCxnSpPr>
            <p:nvPr/>
          </p:nvCxnSpPr>
          <p:spPr>
            <a:xfrm flipH="1">
              <a:off x="2247728" y="3223068"/>
              <a:ext cx="3185604" cy="55092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50991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4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Pure functions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If all arguments' intent in, functions is pure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Compiler can optimize/parallelize more easily</a:t>
            </a:r>
          </a:p>
          <a:p>
            <a:pPr lvl="1"/>
            <a:r>
              <a:rPr lang="en-US" dirty="0" smtClean="0"/>
              <a:t>e.g., in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FORALL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54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914161" y="2204864"/>
            <a:ext cx="7056784" cy="25545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PURE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FUNCTION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factorial(n)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RESULT(f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INTEGER, INTENT(IN)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f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 = 1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2, n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f*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FUNCTION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factorial</a:t>
            </a:r>
          </a:p>
        </p:txBody>
      </p:sp>
      <p:pic>
        <p:nvPicPr>
          <p:cNvPr id="7" name="Picture 6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5373216"/>
            <a:ext cx="1008112" cy="10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539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Elemental 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81772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Functions with </a:t>
            </a:r>
            <a:r>
              <a:rPr lang="en-US" i="1" dirty="0" smtClean="0"/>
              <a:t>scalar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INTENT(IN)</a:t>
            </a:r>
            <a:r>
              <a:rPr lang="en-US" dirty="0" smtClean="0"/>
              <a:t> argument(s)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can be invoked on arrays, result is array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55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914161" y="2060848"/>
            <a:ext cx="5602055" cy="25545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ELEMENTAL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FUNCTION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factorial(n)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RESULT(f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INTEGER, INTENT(IN)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f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 = 1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2, n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f*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FUNCTION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factorial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99592" y="5157192"/>
            <a:ext cx="5616624" cy="13234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DIMENSION(n) :: input, output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output = factorial(input)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7" name="Picture 6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5530879"/>
            <a:ext cx="1008112" cy="10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2246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Elemental subroutines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Subroutine with </a:t>
            </a:r>
            <a:r>
              <a:rPr lang="en-US" i="1" dirty="0" smtClean="0"/>
              <a:t>scalar</a:t>
            </a:r>
            <a:r>
              <a:rPr lang="en-US" dirty="0" smtClean="0"/>
              <a:t>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INTENT(INOUT)</a:t>
            </a:r>
            <a:r>
              <a:rPr lang="en-US" dirty="0" smtClean="0"/>
              <a:t> 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INTENT(OUT)</a:t>
            </a:r>
            <a:r>
              <a:rPr lang="en-US" dirty="0" smtClean="0"/>
              <a:t> argument(s)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can be invoked on arrays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56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914161" y="2708920"/>
            <a:ext cx="7056784" cy="13234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ELEMENTAL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SUBROUTINE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in_place_factorial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INTEGER, INTENT(INOUT)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factorial(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SUBROUTINE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in_place_factorial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99592" y="5085184"/>
            <a:ext cx="7056784" cy="13234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DIMENSION(n) :: a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in_place_factorial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8682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Elemental intrinsic procedures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intrinsic procedures are </a:t>
            </a:r>
            <a:r>
              <a:rPr lang="en-US" i="1" dirty="0" smtClean="0"/>
              <a:t>elemental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SIN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COS</a:t>
            </a:r>
            <a:r>
              <a:rPr lang="en-US" dirty="0" smtClean="0"/>
              <a:t>,…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LOG10</a:t>
            </a:r>
            <a:r>
              <a:rPr lang="en-US" dirty="0" smtClean="0">
                <a:cs typeface="Courier New" panose="02070309020205020404" pitchFamily="49" charset="0"/>
              </a:rPr>
              <a:t>,…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RANDOM_NUMBER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57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89341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procedures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defined recursively, </a:t>
            </a:r>
            <a:r>
              <a:rPr lang="en-US" i="1" dirty="0" smtClean="0">
                <a:solidFill>
                  <a:srgbClr val="FF0000"/>
                </a:solidFill>
              </a:rPr>
              <a:t>must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be declared explicitly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58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914161" y="2890679"/>
            <a:ext cx="7056784" cy="280076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RECURSIVE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FUNCTION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factorial(n)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RESULT(f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INTEGER, INTENT(IN)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f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IF (n &gt; 2) THEN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f = n*factorial(n-1)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ELSE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f = 1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IF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FUNCTION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factorial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301980" y="5518973"/>
            <a:ext cx="4086444" cy="1224888"/>
            <a:chOff x="490542" y="4150821"/>
            <a:chExt cx="4086444" cy="1224888"/>
          </a:xfrm>
        </p:grpSpPr>
        <p:pic>
          <p:nvPicPr>
            <p:cNvPr id="7" name="Picture 3" descr="C:\Users\lucg5005\AppData\Local\Microsoft\Windows\Temporary Internet Files\Content.IE5\T8RCCH8G\cute_snail_by_gniyuhs-d4lvbji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19872" y="4218595"/>
              <a:ext cx="1157114" cy="11571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490542" y="4150821"/>
              <a:ext cx="2722540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Recursive implementations</a:t>
              </a:r>
              <a:br>
                <a:rPr lang="en-US" dirty="0" smtClean="0">
                  <a:solidFill>
                    <a:srgbClr val="C00000"/>
                  </a:solidFill>
                </a:rPr>
              </a:br>
              <a:r>
                <a:rPr lang="en-US" dirty="0" smtClean="0">
                  <a:solidFill>
                    <a:srgbClr val="C00000"/>
                  </a:solidFill>
                </a:rPr>
                <a:t>may not be most efficient!</a:t>
              </a:r>
              <a:endParaRPr lang="en-US" i="1" dirty="0" smtClean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97477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Initialization of local variables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59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1556792"/>
            <a:ext cx="4680520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factorial(n)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RESULT(f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INTEGER, INTENT(IN)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f, 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fac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</a:t>
            </a:r>
            <a:endParaRPr lang="en-US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2, n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fac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fac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f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fac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FUNCTION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factorial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40152" y="1972290"/>
            <a:ext cx="1701107" cy="1477328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0         1</a:t>
            </a:r>
          </a:p>
          <a:p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1         1</a:t>
            </a:r>
          </a:p>
          <a:p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2         2</a:t>
            </a:r>
          </a:p>
          <a:p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3        12</a:t>
            </a:r>
          </a:p>
          <a:p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      </a:t>
            </a:r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288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308304" y="3356992"/>
            <a:ext cx="1340303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Oops!?!</a:t>
            </a:r>
            <a:endParaRPr lang="nl-BE" sz="2800" dirty="0"/>
          </a:p>
        </p:txBody>
      </p:sp>
      <p:grpSp>
        <p:nvGrpSpPr>
          <p:cNvPr id="3" name="Group 2"/>
          <p:cNvGrpSpPr/>
          <p:nvPr/>
        </p:nvGrpSpPr>
        <p:grpSpPr>
          <a:xfrm>
            <a:off x="827584" y="4365104"/>
            <a:ext cx="7128792" cy="1398182"/>
            <a:chOff x="827584" y="4365104"/>
            <a:chExt cx="7128792" cy="1398182"/>
          </a:xfrm>
        </p:grpSpPr>
        <p:sp>
          <p:nvSpPr>
            <p:cNvPr id="8" name="TextBox 7"/>
            <p:cNvSpPr txBox="1"/>
            <p:nvPr/>
          </p:nvSpPr>
          <p:spPr>
            <a:xfrm>
              <a:off x="827584" y="4365104"/>
              <a:ext cx="5646546" cy="9541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procedure local </a:t>
              </a:r>
              <a:r>
                <a:rPr lang="en-US" sz="2800" dirty="0" smtClean="0"/>
                <a:t>variables </a:t>
              </a:r>
              <a:r>
                <a:rPr lang="en-US" sz="2800" dirty="0"/>
                <a:t>initialized </a:t>
              </a:r>
              <a:r>
                <a:rPr lang="en-US" sz="2800" dirty="0" smtClean="0"/>
                <a:t>in</a:t>
              </a:r>
              <a:br>
                <a:rPr lang="en-US" sz="2800" dirty="0" smtClean="0"/>
              </a:br>
              <a:r>
                <a:rPr lang="en-US" sz="2800" dirty="0" smtClean="0"/>
                <a:t>declaration retain value </a:t>
              </a:r>
              <a:r>
                <a:rPr lang="en-US" sz="2800" dirty="0"/>
                <a:t>between </a:t>
              </a:r>
              <a:r>
                <a:rPr lang="en-US" sz="2800" dirty="0" smtClean="0"/>
                <a:t>calls</a:t>
              </a:r>
              <a:endParaRPr lang="nl-BE" sz="2800" dirty="0"/>
            </a:p>
          </p:txBody>
        </p:sp>
        <p:pic>
          <p:nvPicPr>
            <p:cNvPr id="9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04248" y="4581128"/>
              <a:ext cx="1152128" cy="11821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" name="Group 11"/>
          <p:cNvGrpSpPr/>
          <p:nvPr/>
        </p:nvGrpSpPr>
        <p:grpSpPr>
          <a:xfrm>
            <a:off x="428141" y="5877271"/>
            <a:ext cx="3999843" cy="585357"/>
            <a:chOff x="428141" y="5877271"/>
            <a:chExt cx="3999843" cy="585357"/>
          </a:xfrm>
        </p:grpSpPr>
        <p:sp>
          <p:nvSpPr>
            <p:cNvPr id="10" name="TextBox 9"/>
            <p:cNvSpPr txBox="1"/>
            <p:nvPr/>
          </p:nvSpPr>
          <p:spPr>
            <a:xfrm>
              <a:off x="1115616" y="6093296"/>
              <a:ext cx="33123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cfr</a:t>
              </a:r>
              <a:r>
                <a:rPr lang="en-US" dirty="0" smtClean="0"/>
                <a:t>. C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static</a:t>
              </a:r>
              <a:r>
                <a:rPr lang="en-US" dirty="0" smtClean="0"/>
                <a:t> local variables</a:t>
              </a:r>
              <a:endParaRPr lang="nl-BE" dirty="0"/>
            </a:p>
          </p:txBody>
        </p:sp>
        <p:sp>
          <p:nvSpPr>
            <p:cNvPr id="11" name="Rounded Rectangle 10"/>
            <p:cNvSpPr/>
            <p:nvPr/>
          </p:nvSpPr>
          <p:spPr>
            <a:xfrm rot="19796557">
              <a:off x="428141" y="5877271"/>
              <a:ext cx="1124278" cy="432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C/C++</a:t>
              </a:r>
              <a:endParaRPr lang="nl-BE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4140195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Free source form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Fortran 77 had column format</a:t>
            </a:r>
          </a:p>
          <a:p>
            <a:r>
              <a:rPr lang="en-US" dirty="0" smtClean="0"/>
              <a:t>Fortran 90+ allows for free source form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861578" y="3064892"/>
            <a:ext cx="6120680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PROGRAM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free_source_form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INTEGER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INTEGER, PARAMETER :: n = 10</a:t>
            </a:r>
          </a:p>
          <a:p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This will print something to screen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1,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print '(A, I2, A, I2)',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'This is iteration ',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' out of ',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DO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PROGRAM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free_source_form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654689" y="3429000"/>
            <a:ext cx="1973095" cy="936104"/>
            <a:chOff x="2598905" y="1700808"/>
            <a:chExt cx="1973095" cy="936104"/>
          </a:xfrm>
        </p:grpSpPr>
        <p:sp>
          <p:nvSpPr>
            <p:cNvPr id="10" name="Rounded Rectangle 9"/>
            <p:cNvSpPr/>
            <p:nvPr/>
          </p:nvSpPr>
          <p:spPr>
            <a:xfrm>
              <a:off x="4283968" y="2276872"/>
              <a:ext cx="288032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598905" y="1700808"/>
              <a:ext cx="108311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comment</a:t>
              </a:r>
              <a:endParaRPr lang="nl-BE" dirty="0">
                <a:solidFill>
                  <a:srgbClr val="C00000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11" idx="3"/>
              <a:endCxn id="10" idx="1"/>
            </p:cNvCxnSpPr>
            <p:nvPr/>
          </p:nvCxnSpPr>
          <p:spPr>
            <a:xfrm>
              <a:off x="3682022" y="1885474"/>
              <a:ext cx="601946" cy="57141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467544" y="4941168"/>
            <a:ext cx="3312368" cy="1222395"/>
            <a:chOff x="467544" y="4941168"/>
            <a:chExt cx="3384376" cy="1222395"/>
          </a:xfrm>
        </p:grpSpPr>
        <p:cxnSp>
          <p:nvCxnSpPr>
            <p:cNvPr id="17" name="Straight Arrow Connector 16"/>
            <p:cNvCxnSpPr/>
            <p:nvPr/>
          </p:nvCxnSpPr>
          <p:spPr>
            <a:xfrm>
              <a:off x="1861578" y="4941168"/>
              <a:ext cx="1990342" cy="0"/>
            </a:xfrm>
            <a:prstGeom prst="straightConnector1">
              <a:avLst/>
            </a:prstGeom>
            <a:ln w="31750">
              <a:solidFill>
                <a:srgbClr val="C00000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Group 18"/>
            <p:cNvGrpSpPr/>
            <p:nvPr/>
          </p:nvGrpSpPr>
          <p:grpSpPr>
            <a:xfrm>
              <a:off x="467544" y="4941168"/>
              <a:ext cx="1685063" cy="1222395"/>
              <a:chOff x="2454889" y="1124744"/>
              <a:chExt cx="1685063" cy="1222395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2454889" y="1700808"/>
                <a:ext cx="1272464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arbitrary</a:t>
                </a:r>
                <a:br>
                  <a:rPr lang="en-US" dirty="0" smtClean="0">
                    <a:solidFill>
                      <a:srgbClr val="C00000"/>
                    </a:solidFill>
                  </a:rPr>
                </a:br>
                <a:r>
                  <a:rPr lang="en-US" dirty="0" smtClean="0">
                    <a:solidFill>
                      <a:srgbClr val="C00000"/>
                    </a:solidFill>
                  </a:rPr>
                  <a:t>indentation</a:t>
                </a:r>
                <a:endParaRPr lang="nl-BE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22" name="Straight Arrow Connector 21"/>
              <p:cNvCxnSpPr>
                <a:stCxn id="21" idx="3"/>
              </p:cNvCxnSpPr>
              <p:nvPr/>
            </p:nvCxnSpPr>
            <p:spPr>
              <a:xfrm flipV="1">
                <a:off x="3727353" y="1124744"/>
                <a:ext cx="412599" cy="89923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23" name="Picture 5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2060848"/>
            <a:ext cx="792088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6</a:t>
            </a:fld>
            <a:endParaRPr lang="nl-BE"/>
          </a:p>
        </p:txBody>
      </p:sp>
      <p:grpSp>
        <p:nvGrpSpPr>
          <p:cNvPr id="14" name="Group 13"/>
          <p:cNvGrpSpPr/>
          <p:nvPr/>
        </p:nvGrpSpPr>
        <p:grpSpPr>
          <a:xfrm>
            <a:off x="3491880" y="5697731"/>
            <a:ext cx="4719922" cy="927497"/>
            <a:chOff x="3491880" y="5697731"/>
            <a:chExt cx="4719922" cy="927497"/>
          </a:xfrm>
        </p:grpSpPr>
        <p:sp>
          <p:nvSpPr>
            <p:cNvPr id="25" name="TextBox 24"/>
            <p:cNvSpPr txBox="1"/>
            <p:nvPr/>
          </p:nvSpPr>
          <p:spPr>
            <a:xfrm>
              <a:off x="3491880" y="6163563"/>
              <a:ext cx="3762505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Fortran is not case-sensitive!</a:t>
              </a:r>
              <a:endParaRPr lang="nl-BE" sz="2400" dirty="0"/>
            </a:p>
          </p:txBody>
        </p:sp>
        <p:sp>
          <p:nvSpPr>
            <p:cNvPr id="27" name="Rounded Rectangle 26"/>
            <p:cNvSpPr/>
            <p:nvPr/>
          </p:nvSpPr>
          <p:spPr>
            <a:xfrm rot="19796557">
              <a:off x="7087524" y="5697731"/>
              <a:ext cx="1124278" cy="432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C/C++</a:t>
              </a:r>
              <a:endParaRPr lang="nl-BE" sz="2400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750829" y="3752557"/>
            <a:ext cx="3325069" cy="1576893"/>
            <a:chOff x="5750829" y="3752557"/>
            <a:chExt cx="3325069" cy="1576893"/>
          </a:xfrm>
        </p:grpSpPr>
        <p:grpSp>
          <p:nvGrpSpPr>
            <p:cNvPr id="13" name="Group 12"/>
            <p:cNvGrpSpPr/>
            <p:nvPr/>
          </p:nvGrpSpPr>
          <p:grpSpPr>
            <a:xfrm>
              <a:off x="5750829" y="4307397"/>
              <a:ext cx="3285667" cy="1022053"/>
              <a:chOff x="5750829" y="4307397"/>
              <a:chExt cx="3285667" cy="1022053"/>
            </a:xfrm>
          </p:grpSpPr>
          <p:pic>
            <p:nvPicPr>
              <p:cNvPr id="26" name="Picture 2" descr="C:\Users\lucg5005\AppData\Local\Microsoft\Windows\Temporary Internet Files\Content.IE5\CWZUAEH4\lgi01a201309290600[1].jp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16416" y="4590601"/>
                <a:ext cx="720080" cy="73884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5" name="Group 4"/>
              <p:cNvGrpSpPr/>
              <p:nvPr/>
            </p:nvGrpSpPr>
            <p:grpSpPr>
              <a:xfrm>
                <a:off x="5750829" y="4307397"/>
                <a:ext cx="2925730" cy="561763"/>
                <a:chOff x="4283968" y="2075149"/>
                <a:chExt cx="2925730" cy="561763"/>
              </a:xfrm>
            </p:grpSpPr>
            <p:sp>
              <p:nvSpPr>
                <p:cNvPr id="6" name="Rounded Rectangle 5"/>
                <p:cNvSpPr/>
                <p:nvPr/>
              </p:nvSpPr>
              <p:spPr>
                <a:xfrm>
                  <a:off x="4283968" y="2276872"/>
                  <a:ext cx="288032" cy="360040"/>
                </a:xfrm>
                <a:prstGeom prst="roundRect">
                  <a:avLst/>
                </a:prstGeom>
                <a:noFill/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  <p:sp>
              <p:nvSpPr>
                <p:cNvPr id="7" name="TextBox 6"/>
                <p:cNvSpPr txBox="1"/>
                <p:nvPr/>
              </p:nvSpPr>
              <p:spPr>
                <a:xfrm>
                  <a:off x="5346431" y="2075149"/>
                  <a:ext cx="1863267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C00000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C00000"/>
                      </a:solidFill>
                    </a:rPr>
                    <a:t>line continuations</a:t>
                  </a:r>
                  <a:endParaRPr lang="nl-BE" dirty="0">
                    <a:solidFill>
                      <a:srgbClr val="C00000"/>
                    </a:solidFill>
                  </a:endParaRPr>
                </a:p>
              </p:txBody>
            </p:sp>
            <p:cxnSp>
              <p:nvCxnSpPr>
                <p:cNvPr id="8" name="Straight Arrow Connector 7"/>
                <p:cNvCxnSpPr>
                  <a:stCxn id="7" idx="1"/>
                  <a:endCxn id="6" idx="3"/>
                </p:cNvCxnSpPr>
                <p:nvPr/>
              </p:nvCxnSpPr>
              <p:spPr>
                <a:xfrm flipH="1">
                  <a:off x="4572000" y="2259815"/>
                  <a:ext cx="774431" cy="197077"/>
                </a:xfrm>
                <a:prstGeom prst="straightConnector1">
                  <a:avLst/>
                </a:prstGeom>
                <a:ln w="19050">
                  <a:solidFill>
                    <a:srgbClr val="C00000"/>
                  </a:solidFill>
                  <a:tailEnd type="stealth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8" name="Rounded Rectangle 27"/>
            <p:cNvSpPr/>
            <p:nvPr/>
          </p:nvSpPr>
          <p:spPr>
            <a:xfrm rot="19796557">
              <a:off x="7951620" y="3752557"/>
              <a:ext cx="1124278" cy="432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C/C++</a:t>
              </a:r>
              <a:endParaRPr lang="nl-BE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36419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to define procedures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 main program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Better: in modules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60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937380" y="2242607"/>
            <a:ext cx="5328592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PROGRAM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matrix_test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DIMENSION(m, n) :: A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CALL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init_matrix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CONTAINS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SUBROUTINE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init_matrix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(matrix)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SUBROUTINE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init_matrix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PROGRAM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matrix_test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5589240"/>
            <a:ext cx="1008112" cy="10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4358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600" dirty="0">
                <a:hlinkClick r:id="rId2"/>
              </a:rPr>
              <a:t>https://</a:t>
            </a:r>
            <a:r>
              <a:rPr lang="nl-BE" sz="1600" dirty="0" smtClean="0">
                <a:hlinkClick r:id="rId2"/>
              </a:rPr>
              <a:t>github.com/gjbex/training-material/tree/master/Fortran/Functions</a:t>
            </a:r>
            <a:r>
              <a:rPr lang="nl-BE" sz="1600" dirty="0" smtClean="0"/>
              <a:t> </a:t>
            </a:r>
          </a:p>
          <a:p>
            <a:r>
              <a:rPr lang="nl-BE" sz="1600" dirty="0">
                <a:hlinkClick r:id="rId3"/>
              </a:rPr>
              <a:t>https://</a:t>
            </a:r>
            <a:r>
              <a:rPr lang="nl-BE" sz="1600" dirty="0" smtClean="0">
                <a:hlinkClick r:id="rId3"/>
              </a:rPr>
              <a:t>github.com/gjbex/training-material/tree/master/Fortran/Matrices</a:t>
            </a:r>
            <a:r>
              <a:rPr lang="nl-BE" sz="1600" dirty="0" smtClean="0"/>
              <a:t> </a:t>
            </a:r>
          </a:p>
          <a:p>
            <a:r>
              <a:rPr lang="nl-BE" sz="1600" dirty="0">
                <a:hlinkClick r:id="rId4"/>
              </a:rPr>
              <a:t>https://</a:t>
            </a:r>
            <a:r>
              <a:rPr lang="nl-BE" sz="1600" dirty="0" smtClean="0">
                <a:hlinkClick r:id="rId4"/>
              </a:rPr>
              <a:t>github.com/gjbex/training-material/tree/master/Fortran/OOProgramming</a:t>
            </a:r>
            <a:r>
              <a:rPr lang="nl-BE" sz="1600" dirty="0" smtClean="0"/>
              <a:t> </a:t>
            </a:r>
            <a:endParaRPr lang="nl-BE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06866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Create modular code</a:t>
            </a:r>
          </a:p>
          <a:p>
            <a:pPr lvl="1"/>
            <a:r>
              <a:rPr lang="en-US" dirty="0" smtClean="0"/>
              <a:t>not executed directly</a:t>
            </a:r>
          </a:p>
          <a:p>
            <a:pPr lvl="1"/>
            <a:r>
              <a:rPr lang="en-US" dirty="0" smtClean="0"/>
              <a:t>contain </a:t>
            </a:r>
            <a:r>
              <a:rPr lang="en-US" dirty="0" err="1" smtClean="0"/>
              <a:t>declerations</a:t>
            </a:r>
            <a:r>
              <a:rPr lang="en-US" dirty="0" smtClean="0"/>
              <a:t>/definitions of</a:t>
            </a:r>
          </a:p>
          <a:p>
            <a:pPr lvl="2"/>
            <a:r>
              <a:rPr lang="en-US" dirty="0" smtClean="0"/>
              <a:t>data types</a:t>
            </a:r>
          </a:p>
          <a:p>
            <a:pPr lvl="2"/>
            <a:r>
              <a:rPr lang="en-US" dirty="0" smtClean="0"/>
              <a:t>variables</a:t>
            </a:r>
          </a:p>
          <a:p>
            <a:pPr lvl="2"/>
            <a:r>
              <a:rPr lang="en-US" dirty="0" smtClean="0"/>
              <a:t>procedures</a:t>
            </a:r>
          </a:p>
          <a:p>
            <a:pPr lvl="1"/>
            <a:r>
              <a:rPr lang="en-US" dirty="0" smtClean="0"/>
              <a:t>limit scope of data types/variables/procedures</a:t>
            </a:r>
          </a:p>
          <a:p>
            <a:pPr lvl="2"/>
            <a:r>
              <a:rPr lang="en-US" dirty="0" smtClean="0"/>
              <a:t>public versus </a:t>
            </a:r>
            <a:r>
              <a:rPr lang="en-US" dirty="0" err="1" smtClean="0"/>
              <a:t>privrate</a:t>
            </a:r>
            <a:endParaRPr lang="en-US" dirty="0" smtClean="0"/>
          </a:p>
          <a:p>
            <a:pPr lvl="1"/>
            <a:r>
              <a:rPr lang="en-US" dirty="0" smtClean="0"/>
              <a:t>provide interface</a:t>
            </a:r>
          </a:p>
          <a:p>
            <a:r>
              <a:rPr lang="en-US" dirty="0" smtClean="0"/>
              <a:t>Easy reuse of code</a:t>
            </a:r>
          </a:p>
          <a:p>
            <a:r>
              <a:rPr lang="en-US" dirty="0" smtClean="0"/>
              <a:t>Design: keep related stuff together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62</a:t>
            </a:fld>
            <a:endParaRPr lang="nl-BE"/>
          </a:p>
        </p:txBody>
      </p:sp>
      <p:pic>
        <p:nvPicPr>
          <p:cNvPr id="5" name="Picture 4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4581128"/>
            <a:ext cx="1008112" cy="10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9418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definition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94984" y="5296123"/>
            <a:ext cx="2133600" cy="365125"/>
          </a:xfrm>
        </p:spPr>
        <p:txBody>
          <a:bodyPr/>
          <a:lstStyle/>
          <a:p>
            <a:fld id="{35F391BF-7132-46E1-9240-3B3D23F237CB}" type="slidenum">
              <a:rPr lang="nl-BE" smtClean="0"/>
              <a:t>63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55576" y="1257722"/>
            <a:ext cx="5870436" cy="35394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matrix_ops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USE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precision_defs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endParaRPr lang="en-US" sz="16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PARAMETER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1.0_dp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:: </a:t>
            </a:r>
            <a:r>
              <a:rPr lang="en-US" sz="16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init_matrix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print_matrix</a:t>
            </a:r>
            <a:endParaRPr lang="en-US" sz="16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CONTAINS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SUBROUTINE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init_matrix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SUBROUTINE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init_matrix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matrix_ops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770028" y="2204864"/>
            <a:ext cx="1834420" cy="576064"/>
            <a:chOff x="6588224" y="2816932"/>
            <a:chExt cx="1834420" cy="576064"/>
          </a:xfrm>
        </p:grpSpPr>
        <p:sp>
          <p:nvSpPr>
            <p:cNvPr id="7" name="Right Brace 6"/>
            <p:cNvSpPr/>
            <p:nvPr/>
          </p:nvSpPr>
          <p:spPr>
            <a:xfrm>
              <a:off x="6588224" y="2816932"/>
              <a:ext cx="144016" cy="576064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092280" y="2914782"/>
              <a:ext cx="133036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declarations</a:t>
              </a:r>
              <a:endParaRPr lang="nl-BE" dirty="0"/>
            </a:p>
          </p:txBody>
        </p:sp>
        <p:cxnSp>
          <p:nvCxnSpPr>
            <p:cNvPr id="9" name="Straight Arrow Connector 8"/>
            <p:cNvCxnSpPr>
              <a:stCxn id="8" idx="1"/>
              <a:endCxn id="7" idx="1"/>
            </p:cNvCxnSpPr>
            <p:nvPr/>
          </p:nvCxnSpPr>
          <p:spPr>
            <a:xfrm flipH="1">
              <a:off x="6732240" y="3099448"/>
              <a:ext cx="360040" cy="551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6770028" y="3350022"/>
            <a:ext cx="1685341" cy="1080120"/>
            <a:chOff x="6588224" y="2816932"/>
            <a:chExt cx="1685341" cy="1080120"/>
          </a:xfrm>
        </p:grpSpPr>
        <p:sp>
          <p:nvSpPr>
            <p:cNvPr id="13" name="Right Brace 12"/>
            <p:cNvSpPr/>
            <p:nvPr/>
          </p:nvSpPr>
          <p:spPr>
            <a:xfrm>
              <a:off x="6588224" y="2816932"/>
              <a:ext cx="144016" cy="1080120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092280" y="3167680"/>
              <a:ext cx="118128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definitions</a:t>
              </a:r>
              <a:endParaRPr lang="nl-BE" dirty="0"/>
            </a:p>
          </p:txBody>
        </p:sp>
        <p:cxnSp>
          <p:nvCxnSpPr>
            <p:cNvPr id="15" name="Straight Arrow Connector 14"/>
            <p:cNvCxnSpPr>
              <a:stCxn id="14" idx="1"/>
              <a:endCxn id="13" idx="1"/>
            </p:cNvCxnSpPr>
            <p:nvPr/>
          </p:nvCxnSpPr>
          <p:spPr>
            <a:xfrm flipH="1">
              <a:off x="6732240" y="3352346"/>
              <a:ext cx="360040" cy="464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2483768" y="2552299"/>
            <a:ext cx="3858141" cy="1713934"/>
            <a:chOff x="188710" y="2358343"/>
            <a:chExt cx="3858141" cy="1713934"/>
          </a:xfrm>
        </p:grpSpPr>
        <p:sp>
          <p:nvSpPr>
            <p:cNvPr id="25" name="Rounded Rectangle 24"/>
            <p:cNvSpPr/>
            <p:nvPr/>
          </p:nvSpPr>
          <p:spPr>
            <a:xfrm>
              <a:off x="188710" y="2358343"/>
              <a:ext cx="3168352" cy="204769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348950" y="3425946"/>
              <a:ext cx="1697901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public wherever</a:t>
              </a:r>
              <a:br>
                <a:rPr lang="en-US" dirty="0" smtClean="0">
                  <a:solidFill>
                    <a:srgbClr val="00B050"/>
                  </a:solidFill>
                </a:rPr>
              </a:br>
              <a:r>
                <a:rPr lang="en-US" dirty="0" smtClean="0">
                  <a:solidFill>
                    <a:srgbClr val="00B050"/>
                  </a:solidFill>
                </a:rPr>
                <a:t>used</a:t>
              </a:r>
              <a:endParaRPr lang="nl-B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7" name="Straight Arrow Connector 26"/>
            <p:cNvCxnSpPr>
              <a:stCxn id="26" idx="0"/>
              <a:endCxn id="25" idx="2"/>
            </p:cNvCxnSpPr>
            <p:nvPr/>
          </p:nvCxnSpPr>
          <p:spPr>
            <a:xfrm flipH="1" flipV="1">
              <a:off x="1772886" y="2563112"/>
              <a:ext cx="1425015" cy="862834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Box 42"/>
          <p:cNvSpPr txBox="1"/>
          <p:nvPr/>
        </p:nvSpPr>
        <p:spPr>
          <a:xfrm>
            <a:off x="755576" y="4941168"/>
            <a:ext cx="5870436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precision_defs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USE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iso_fortran_env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endParaRPr lang="en-US" sz="16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PARAMETER,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</a:t>
            </a:r>
            <a:r>
              <a:rPr lang="en-US" sz="1600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REAL64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INTEGER, PARAMETER,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:: </a:t>
            </a:r>
            <a:r>
              <a:rPr lang="en-US" sz="1600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REAL32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matrix_ops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44" name="Group 43"/>
          <p:cNvGrpSpPr/>
          <p:nvPr/>
        </p:nvGrpSpPr>
        <p:grpSpPr>
          <a:xfrm>
            <a:off x="6770028" y="5949280"/>
            <a:ext cx="1834420" cy="576064"/>
            <a:chOff x="6588224" y="2816932"/>
            <a:chExt cx="1834420" cy="576064"/>
          </a:xfrm>
        </p:grpSpPr>
        <p:sp>
          <p:nvSpPr>
            <p:cNvPr id="45" name="Right Brace 44"/>
            <p:cNvSpPr/>
            <p:nvPr/>
          </p:nvSpPr>
          <p:spPr>
            <a:xfrm>
              <a:off x="6588224" y="2816932"/>
              <a:ext cx="144016" cy="576064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7092280" y="2914782"/>
              <a:ext cx="133036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declarations</a:t>
              </a:r>
              <a:endParaRPr lang="nl-BE" dirty="0"/>
            </a:p>
          </p:txBody>
        </p:sp>
        <p:cxnSp>
          <p:nvCxnSpPr>
            <p:cNvPr id="47" name="Straight Arrow Connector 46"/>
            <p:cNvCxnSpPr>
              <a:stCxn id="46" idx="1"/>
              <a:endCxn id="45" idx="1"/>
            </p:cNvCxnSpPr>
            <p:nvPr/>
          </p:nvCxnSpPr>
          <p:spPr>
            <a:xfrm flipH="1">
              <a:off x="6732240" y="3099448"/>
              <a:ext cx="360040" cy="551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4716016" y="1169889"/>
            <a:ext cx="4320480" cy="1350081"/>
            <a:chOff x="4716016" y="1169889"/>
            <a:chExt cx="4320480" cy="1350081"/>
          </a:xfrm>
        </p:grpSpPr>
        <p:grpSp>
          <p:nvGrpSpPr>
            <p:cNvPr id="17" name="Group 16"/>
            <p:cNvGrpSpPr/>
            <p:nvPr/>
          </p:nvGrpSpPr>
          <p:grpSpPr>
            <a:xfrm>
              <a:off x="4716016" y="1169889"/>
              <a:ext cx="3456384" cy="1350081"/>
              <a:chOff x="1614125" y="1242699"/>
              <a:chExt cx="3284066" cy="1394213"/>
            </a:xfrm>
          </p:grpSpPr>
          <p:sp>
            <p:nvSpPr>
              <p:cNvPr id="18" name="Rounded Rectangle 17"/>
              <p:cNvSpPr/>
              <p:nvPr/>
            </p:nvSpPr>
            <p:spPr>
              <a:xfrm>
                <a:off x="1614125" y="2308230"/>
                <a:ext cx="527185" cy="328682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3810073" y="1242699"/>
                <a:ext cx="1088118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private to</a:t>
                </a:r>
                <a:br>
                  <a:rPr lang="en-US" dirty="0" smtClean="0">
                    <a:solidFill>
                      <a:srgbClr val="C00000"/>
                    </a:solidFill>
                  </a:rPr>
                </a:br>
                <a:r>
                  <a:rPr lang="en-US" dirty="0" smtClean="0">
                    <a:solidFill>
                      <a:srgbClr val="C00000"/>
                    </a:solidFill>
                  </a:rPr>
                  <a:t>module</a:t>
                </a:r>
                <a:endParaRPr lang="nl-BE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20" name="Straight Arrow Connector 19"/>
              <p:cNvCxnSpPr>
                <a:stCxn id="19" idx="1"/>
                <a:endCxn id="18" idx="3"/>
              </p:cNvCxnSpPr>
              <p:nvPr/>
            </p:nvCxnSpPr>
            <p:spPr>
              <a:xfrm flipH="1">
                <a:off x="2141310" y="1565864"/>
                <a:ext cx="1668762" cy="906707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48" name="Picture 47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16416" y="1196752"/>
              <a:ext cx="720080" cy="7200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739450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modules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64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937380" y="1860649"/>
            <a:ext cx="5328592" cy="25545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PROGRAM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matrix_test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 :: </a:t>
            </a:r>
            <a:r>
              <a:rPr lang="en-US" sz="1600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precision_defs</a:t>
            </a:r>
            <a:endParaRPr lang="en-US" sz="1600" b="1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USE :: </a:t>
            </a:r>
            <a:r>
              <a:rPr lang="en-US" sz="1600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matrix_ops</a:t>
            </a:r>
            <a:endParaRPr lang="en-US" sz="1600" b="1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DIMENSION(m, n) :: A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CALL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init_matrix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PROGRAM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matrix_test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627784" y="2060848"/>
            <a:ext cx="6046490" cy="1350081"/>
            <a:chOff x="1614125" y="1242699"/>
            <a:chExt cx="5745042" cy="1394213"/>
          </a:xfrm>
        </p:grpSpPr>
        <p:sp>
          <p:nvSpPr>
            <p:cNvPr id="6" name="Rounded Rectangle 5"/>
            <p:cNvSpPr/>
            <p:nvPr/>
          </p:nvSpPr>
          <p:spPr>
            <a:xfrm>
              <a:off x="1614125" y="2308230"/>
              <a:ext cx="527185" cy="328682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810073" y="1242699"/>
              <a:ext cx="3549094" cy="38140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public in </a:t>
              </a:r>
              <a:r>
                <a:rPr lang="en-US" dirty="0" err="1" smtClean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precision_defs</a:t>
              </a:r>
              <a:r>
                <a:rPr lang="en-US" dirty="0" smtClean="0">
                  <a:solidFill>
                    <a:srgbClr val="00B050"/>
                  </a:solidFill>
                </a:rPr>
                <a:t> module</a:t>
              </a:r>
              <a:endParaRPr lang="nl-B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  <a:endCxn id="6" idx="3"/>
            </p:cNvCxnSpPr>
            <p:nvPr/>
          </p:nvCxnSpPr>
          <p:spPr>
            <a:xfrm flipH="1">
              <a:off x="2141310" y="1433401"/>
              <a:ext cx="1668763" cy="103917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2123728" y="3596708"/>
            <a:ext cx="5920189" cy="840403"/>
            <a:chOff x="990397" y="2308230"/>
            <a:chExt cx="5625038" cy="867874"/>
          </a:xfrm>
        </p:grpSpPr>
        <p:sp>
          <p:nvSpPr>
            <p:cNvPr id="10" name="Rounded Rectangle 9"/>
            <p:cNvSpPr/>
            <p:nvPr/>
          </p:nvSpPr>
          <p:spPr>
            <a:xfrm>
              <a:off x="990397" y="2308230"/>
              <a:ext cx="1642033" cy="328682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590283" y="2794699"/>
              <a:ext cx="3025152" cy="38140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public in </a:t>
              </a:r>
              <a:r>
                <a:rPr lang="en-US" dirty="0" err="1" smtClean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matrix_ops</a:t>
              </a:r>
              <a:r>
                <a:rPr lang="en-US" dirty="0" smtClean="0">
                  <a:solidFill>
                    <a:srgbClr val="00B050"/>
                  </a:solidFill>
                </a:rPr>
                <a:t> module</a:t>
              </a:r>
              <a:endParaRPr lang="nl-B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1"/>
              <a:endCxn id="10" idx="3"/>
            </p:cNvCxnSpPr>
            <p:nvPr/>
          </p:nvCxnSpPr>
          <p:spPr>
            <a:xfrm flipH="1" flipV="1">
              <a:off x="2632430" y="2472571"/>
              <a:ext cx="957853" cy="512831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1466195" y="4581128"/>
            <a:ext cx="605813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Everything in module that is public can be used</a:t>
            </a:r>
            <a:endParaRPr lang="nl-BE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899592" y="5301208"/>
            <a:ext cx="4176464" cy="10772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USE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precision_defs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only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single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2411760" y="5828957"/>
            <a:ext cx="5050178" cy="921703"/>
            <a:chOff x="1127233" y="2308230"/>
            <a:chExt cx="4798407" cy="951832"/>
          </a:xfrm>
        </p:grpSpPr>
        <p:sp>
          <p:nvSpPr>
            <p:cNvPr id="18" name="Rounded Rectangle 17"/>
            <p:cNvSpPr/>
            <p:nvPr/>
          </p:nvSpPr>
          <p:spPr>
            <a:xfrm>
              <a:off x="1127233" y="2308230"/>
              <a:ext cx="1505197" cy="328682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016669" y="2878657"/>
              <a:ext cx="3908971" cy="38140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use </a:t>
              </a:r>
              <a:r>
                <a:rPr lang="en-US" dirty="0" err="1" smtClean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sp</a:t>
              </a:r>
              <a:r>
                <a:rPr lang="en-US" dirty="0" smtClean="0">
                  <a:solidFill>
                    <a:srgbClr val="00B050"/>
                  </a:solidFill>
                </a:rPr>
                <a:t> as </a:t>
              </a:r>
              <a:r>
                <a:rPr lang="en-US" dirty="0" smtClean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single</a:t>
              </a:r>
              <a:r>
                <a:rPr lang="en-US" dirty="0" smtClean="0">
                  <a:solidFill>
                    <a:srgbClr val="00B050"/>
                  </a:solidFill>
                </a:rPr>
                <a:t> to prevent name clash</a:t>
              </a:r>
              <a:endParaRPr lang="nl-B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0" name="Straight Arrow Connector 19"/>
            <p:cNvCxnSpPr>
              <a:stCxn id="19" idx="1"/>
              <a:endCxn id="18" idx="2"/>
            </p:cNvCxnSpPr>
            <p:nvPr/>
          </p:nvCxnSpPr>
          <p:spPr>
            <a:xfrm flipH="1" flipV="1">
              <a:off x="1879831" y="2636912"/>
              <a:ext cx="136837" cy="432448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3707904" y="5229201"/>
            <a:ext cx="3672408" cy="648071"/>
            <a:chOff x="3347864" y="5229201"/>
            <a:chExt cx="3672408" cy="648071"/>
          </a:xfrm>
        </p:grpSpPr>
        <p:grpSp>
          <p:nvGrpSpPr>
            <p:cNvPr id="21" name="Group 20"/>
            <p:cNvGrpSpPr/>
            <p:nvPr/>
          </p:nvGrpSpPr>
          <p:grpSpPr>
            <a:xfrm>
              <a:off x="3347864" y="5229201"/>
              <a:ext cx="3096344" cy="646331"/>
              <a:chOff x="1477289" y="1990575"/>
              <a:chExt cx="2941979" cy="667456"/>
            </a:xfrm>
          </p:grpSpPr>
          <p:sp>
            <p:nvSpPr>
              <p:cNvPr id="22" name="Rounded Rectangle 21"/>
              <p:cNvSpPr/>
              <p:nvPr/>
            </p:nvSpPr>
            <p:spPr>
              <a:xfrm>
                <a:off x="1477289" y="2362383"/>
                <a:ext cx="664021" cy="264933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2655351" y="1990575"/>
                <a:ext cx="1763917" cy="6674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list </a:t>
                </a:r>
                <a:r>
                  <a:rPr lang="en-US" i="1" dirty="0" smtClean="0">
                    <a:solidFill>
                      <a:srgbClr val="C00000"/>
                    </a:solidFill>
                  </a:rPr>
                  <a:t>explicitly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 what</a:t>
                </a:r>
                <a:r>
                  <a:rPr lang="nl-BE" dirty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/>
                </a:r>
                <a:br>
                  <a:rPr lang="nl-BE" dirty="0">
                    <a:solidFill>
                      <a:srgbClr val="C00000"/>
                    </a:solidFill>
                    <a:cs typeface="Courier New" panose="02070309020205020404" pitchFamily="49" charset="0"/>
                  </a:rPr>
                </a:br>
                <a:r>
                  <a:rPr lang="nl-BE" dirty="0" smtClean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is </a:t>
                </a:r>
                <a:r>
                  <a:rPr lang="nl-BE" dirty="0" err="1" smtClean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to</a:t>
                </a:r>
                <a:r>
                  <a:rPr lang="nl-BE" dirty="0" smtClean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 </a:t>
                </a:r>
                <a:r>
                  <a:rPr lang="nl-BE" dirty="0" err="1" smtClean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be</a:t>
                </a:r>
                <a:r>
                  <a:rPr lang="nl-BE" dirty="0" smtClean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 </a:t>
                </a:r>
                <a:r>
                  <a:rPr lang="nl-BE" dirty="0" err="1" smtClean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used</a:t>
                </a:r>
                <a:endParaRPr lang="en-US" dirty="0" smtClean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24" name="Straight Arrow Connector 23"/>
              <p:cNvCxnSpPr>
                <a:stCxn id="23" idx="1"/>
                <a:endCxn id="22" idx="3"/>
              </p:cNvCxnSpPr>
              <p:nvPr/>
            </p:nvCxnSpPr>
            <p:spPr>
              <a:xfrm flipH="1">
                <a:off x="2141310" y="2324304"/>
                <a:ext cx="514041" cy="170546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7" name="Picture 26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16216" y="5373216"/>
              <a:ext cx="504056" cy="5040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245906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 &amp; user defined types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65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755576" y="1257722"/>
            <a:ext cx="7344816" cy="5509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PRIVATE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TYPE, PUBLIC :: rational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INTEGER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denom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sign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END TYPE rational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rat_create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rat_add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rat_mul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rat_print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CONTAINS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rat_mul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(a, b) RESULT(c)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TYPE(rational), INTENT(IN) :: a, b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TYPE(rational) :: c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c%denom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ABS(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a%denom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b%denom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c%num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ABS(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a%num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b%num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c%sign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%sign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b%sign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CALL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rat_simplify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(c)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FUNDION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rat_mul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63688" y="1939032"/>
            <a:ext cx="5286299" cy="625880"/>
            <a:chOff x="1203617" y="1990575"/>
            <a:chExt cx="5022751" cy="646337"/>
          </a:xfrm>
        </p:grpSpPr>
        <p:sp>
          <p:nvSpPr>
            <p:cNvPr id="6" name="Rounded Rectangle 5"/>
            <p:cNvSpPr/>
            <p:nvPr/>
          </p:nvSpPr>
          <p:spPr>
            <a:xfrm>
              <a:off x="1203617" y="2308230"/>
              <a:ext cx="937693" cy="328682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562671" y="1990575"/>
              <a:ext cx="1663697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fields are private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  <a:endCxn id="6" idx="3"/>
            </p:cNvCxnSpPr>
            <p:nvPr/>
          </p:nvCxnSpPr>
          <p:spPr>
            <a:xfrm flipH="1">
              <a:off x="2141310" y="2181277"/>
              <a:ext cx="2421360" cy="29129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4449202" y="4603321"/>
            <a:ext cx="4366837" cy="646331"/>
            <a:chOff x="2551953" y="1990575"/>
            <a:chExt cx="4149131" cy="667456"/>
          </a:xfrm>
        </p:grpSpPr>
        <p:sp>
          <p:nvSpPr>
            <p:cNvPr id="11" name="Rounded Rectangle 10"/>
            <p:cNvSpPr/>
            <p:nvPr/>
          </p:nvSpPr>
          <p:spPr>
            <a:xfrm>
              <a:off x="2551953" y="2308230"/>
              <a:ext cx="937693" cy="328682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562671" y="1990575"/>
              <a:ext cx="2138413" cy="66745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fields can be accessed</a:t>
              </a:r>
            </a:p>
            <a:p>
              <a:r>
                <a:rPr lang="en-US" dirty="0" smtClean="0">
                  <a:solidFill>
                    <a:srgbClr val="00B050"/>
                  </a:solidFill>
                  <a:cs typeface="Courier New" panose="02070309020205020404" pitchFamily="49" charset="0"/>
                </a:rPr>
                <a:t>in module</a:t>
              </a:r>
              <a:endParaRPr lang="nl-BE" dirty="0">
                <a:solidFill>
                  <a:srgbClr val="00B050"/>
                </a:solidFill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  <a:endCxn id="11" idx="3"/>
            </p:cNvCxnSpPr>
            <p:nvPr/>
          </p:nvCxnSpPr>
          <p:spPr>
            <a:xfrm flipH="1">
              <a:off x="3489646" y="2324304"/>
              <a:ext cx="1073025" cy="148268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02224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"Constructor"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66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755576" y="1268760"/>
            <a:ext cx="7344816" cy="50167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TYPE(rational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rat_create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(n, d)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INTEGER,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n, d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INTEGER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n_act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d_act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g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(d == 0)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WRITE (UNIT=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error_unit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FMT='(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A)')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"# error: denominator must be non-zero"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STOP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END IF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(n*d &lt; 0)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rat_create%sign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-1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ELSE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rat_create%sign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1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IF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n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ABS(n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ABS(d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(n, d)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rat_create%num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n/g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rat_create%denom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d/g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FUNCTION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rat_create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411760" y="1792383"/>
            <a:ext cx="5713079" cy="493782"/>
            <a:chOff x="1437105" y="2308230"/>
            <a:chExt cx="5428254" cy="509922"/>
          </a:xfrm>
        </p:grpSpPr>
        <p:sp>
          <p:nvSpPr>
            <p:cNvPr id="6" name="Rounded Rectangle 5"/>
            <p:cNvSpPr/>
            <p:nvPr/>
          </p:nvSpPr>
          <p:spPr>
            <a:xfrm>
              <a:off x="1437105" y="2308230"/>
              <a:ext cx="704206" cy="328682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900155" y="2436748"/>
              <a:ext cx="2965204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enforce call-by-value semantics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  <a:endCxn id="6" idx="3"/>
            </p:cNvCxnSpPr>
            <p:nvPr/>
          </p:nvCxnSpPr>
          <p:spPr>
            <a:xfrm flipH="1" flipV="1">
              <a:off x="2141311" y="2472572"/>
              <a:ext cx="1758844" cy="15487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91471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</a:t>
            </a:r>
            <a:r>
              <a:rPr lang="en-US" dirty="0" err="1" smtClean="0"/>
              <a:t>rationals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67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937380" y="1860649"/>
            <a:ext cx="5328592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PROGRAM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rational_test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USE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TYPE(rational) :: a, b, c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a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rat_create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(3, 5)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b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rat_create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(-1, 2)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c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rat_mul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(a, b)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rat_print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(c)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PROGRAM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rational_test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35896" y="5445224"/>
            <a:ext cx="225042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 very elegant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814259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 for constructor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68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755576" y="1257722"/>
            <a:ext cx="7344816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INTERFACE rational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MODULE PROCEDURE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rat_create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INTERFACE rational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rat_add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rat_mul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rat_print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55576" y="3645024"/>
            <a:ext cx="7344816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PROGRAM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rational_test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USE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rationals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TYPE(rational) :: a, b, c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a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rational(3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5)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b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rational(-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1, 2)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c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rat_mul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b)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rat_print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(c)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 PROGRAM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rational_test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7515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 for operator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69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755576" y="1257722"/>
            <a:ext cx="6408712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INTERFACE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operator(*)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MODULE PROCEDURE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rat_mul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INTERFACE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rat_add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operator(*)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rat_print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55576" y="3645024"/>
            <a:ext cx="6408712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PROGRAM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rational_test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USE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rationals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TYPE(rational) :: a, b, c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a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rational(3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5)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b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rational(-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1, 2)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c =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a*b</a:t>
            </a:r>
            <a:endParaRPr lang="en-US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rat_print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(c)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 PROGRAM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rational_test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4644008" y="4509120"/>
            <a:ext cx="3528392" cy="1152128"/>
            <a:chOff x="4644008" y="4509120"/>
            <a:chExt cx="3528392" cy="1152128"/>
          </a:xfrm>
        </p:grpSpPr>
        <p:pic>
          <p:nvPicPr>
            <p:cNvPr id="7" name="Picture 6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52320" y="4941168"/>
              <a:ext cx="720080" cy="7200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4644008" y="4509120"/>
              <a:ext cx="2839945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Operator overloading allows</a:t>
              </a:r>
              <a:br>
                <a:rPr lang="en-US" dirty="0" smtClean="0"/>
              </a:br>
              <a:r>
                <a:rPr lang="en-US" dirty="0" smtClean="0"/>
                <a:t>for domain-specific code</a:t>
              </a:r>
              <a:endParaRPr lang="nl-BE" dirty="0"/>
            </a:p>
          </p:txBody>
        </p:sp>
      </p:grpSp>
    </p:spTree>
    <p:extLst>
      <p:ext uri="{BB962C8B-B14F-4D97-AF65-F5344CB8AC3E}">
        <p14:creationId xmlns:p14="http://schemas.microsoft.com/office/powerpoint/2010/main" val="2863674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unit structure</a:t>
            </a:r>
            <a:endParaRPr lang="nl-BE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(Almost) same 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PROGRAM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SUBROUTINE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</a:t>
            </a:r>
            <a:r>
              <a:rPr lang="en-US" dirty="0" smtClean="0">
                <a:cs typeface="Courier New" panose="02070309020205020404" pitchFamily="49" charset="0"/>
              </a:rPr>
              <a:t> (see later)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2709495"/>
            <a:ext cx="6120680" cy="40318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PROGRAM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program_structure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INTEGER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INTEGER, PARAMETER :: n = 10</a:t>
            </a:r>
          </a:p>
          <a:p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DO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1,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print '(A, I2, A, I2)',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'This is iteration ', I,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' out of ',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DO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CALL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my_subroutine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(n)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CONTAINS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PROGRAM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program_structure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156176" y="2998693"/>
            <a:ext cx="2232248" cy="646331"/>
            <a:chOff x="6948264" y="3573016"/>
            <a:chExt cx="2232248" cy="646331"/>
          </a:xfrm>
        </p:grpSpPr>
        <p:sp>
          <p:nvSpPr>
            <p:cNvPr id="7" name="TextBox 6"/>
            <p:cNvSpPr txBox="1"/>
            <p:nvPr/>
          </p:nvSpPr>
          <p:spPr>
            <a:xfrm>
              <a:off x="7812360" y="3573016"/>
              <a:ext cx="136815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variable</a:t>
              </a:r>
              <a:br>
                <a:rPr lang="en-US" dirty="0" smtClean="0"/>
              </a:br>
              <a:r>
                <a:rPr lang="en-US" dirty="0" smtClean="0"/>
                <a:t>declarations</a:t>
              </a:r>
              <a:endParaRPr lang="nl-BE" dirty="0"/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6948264" y="3608149"/>
              <a:ext cx="864096" cy="576064"/>
              <a:chOff x="6948264" y="3608149"/>
              <a:chExt cx="864096" cy="576064"/>
            </a:xfrm>
          </p:grpSpPr>
          <p:sp>
            <p:nvSpPr>
              <p:cNvPr id="9" name="Right Brace 8"/>
              <p:cNvSpPr/>
              <p:nvPr/>
            </p:nvSpPr>
            <p:spPr>
              <a:xfrm>
                <a:off x="6948264" y="3608149"/>
                <a:ext cx="144016" cy="576064"/>
              </a:xfrm>
              <a:prstGeom prst="righ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0" name="Straight Arrow Connector 9"/>
              <p:cNvCxnSpPr>
                <a:stCxn id="7" idx="1"/>
                <a:endCxn id="9" idx="1"/>
              </p:cNvCxnSpPr>
              <p:nvPr/>
            </p:nvCxnSpPr>
            <p:spPr>
              <a:xfrm flipH="1" flipV="1">
                <a:off x="7092280" y="3896181"/>
                <a:ext cx="720080" cy="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" name="Group 12"/>
          <p:cNvGrpSpPr/>
          <p:nvPr/>
        </p:nvGrpSpPr>
        <p:grpSpPr>
          <a:xfrm>
            <a:off x="6156176" y="3789040"/>
            <a:ext cx="2232248" cy="1368152"/>
            <a:chOff x="6948264" y="3212976"/>
            <a:chExt cx="2232248" cy="1368152"/>
          </a:xfrm>
        </p:grpSpPr>
        <p:sp>
          <p:nvSpPr>
            <p:cNvPr id="14" name="TextBox 13"/>
            <p:cNvSpPr txBox="1"/>
            <p:nvPr/>
          </p:nvSpPr>
          <p:spPr>
            <a:xfrm>
              <a:off x="7812360" y="3707740"/>
              <a:ext cx="136815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statements</a:t>
              </a:r>
              <a:endParaRPr lang="nl-BE" dirty="0"/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6948264" y="3212976"/>
              <a:ext cx="864096" cy="1368152"/>
              <a:chOff x="6948264" y="3212976"/>
              <a:chExt cx="864096" cy="1368152"/>
            </a:xfrm>
          </p:grpSpPr>
          <p:sp>
            <p:nvSpPr>
              <p:cNvPr id="16" name="Right Brace 15"/>
              <p:cNvSpPr/>
              <p:nvPr/>
            </p:nvSpPr>
            <p:spPr>
              <a:xfrm>
                <a:off x="6948264" y="3212976"/>
                <a:ext cx="144016" cy="1368152"/>
              </a:xfrm>
              <a:prstGeom prst="righ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7" name="Straight Arrow Connector 16"/>
              <p:cNvCxnSpPr>
                <a:stCxn id="14" idx="1"/>
                <a:endCxn id="16" idx="1"/>
              </p:cNvCxnSpPr>
              <p:nvPr/>
            </p:nvCxnSpPr>
            <p:spPr>
              <a:xfrm flipH="1">
                <a:off x="7092280" y="3892406"/>
                <a:ext cx="720080" cy="464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Group 19"/>
          <p:cNvGrpSpPr/>
          <p:nvPr/>
        </p:nvGrpSpPr>
        <p:grpSpPr>
          <a:xfrm>
            <a:off x="6156176" y="5301208"/>
            <a:ext cx="2232248" cy="923330"/>
            <a:chOff x="6948264" y="3283243"/>
            <a:chExt cx="2232248" cy="923330"/>
          </a:xfrm>
        </p:grpSpPr>
        <p:sp>
          <p:nvSpPr>
            <p:cNvPr id="21" name="TextBox 20"/>
            <p:cNvSpPr txBox="1"/>
            <p:nvPr/>
          </p:nvSpPr>
          <p:spPr>
            <a:xfrm>
              <a:off x="7812360" y="3283243"/>
              <a:ext cx="1368152" cy="9233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internal procedure definitions</a:t>
              </a:r>
              <a:endParaRPr lang="nl-BE" dirty="0"/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6948264" y="3608149"/>
              <a:ext cx="864096" cy="576064"/>
              <a:chOff x="6948264" y="3608149"/>
              <a:chExt cx="864096" cy="576064"/>
            </a:xfrm>
          </p:grpSpPr>
          <p:sp>
            <p:nvSpPr>
              <p:cNvPr id="23" name="Right Brace 22"/>
              <p:cNvSpPr/>
              <p:nvPr/>
            </p:nvSpPr>
            <p:spPr>
              <a:xfrm>
                <a:off x="6948264" y="3608149"/>
                <a:ext cx="144016" cy="576064"/>
              </a:xfrm>
              <a:prstGeom prst="righ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4" name="Straight Arrow Connector 23"/>
              <p:cNvCxnSpPr>
                <a:stCxn id="21" idx="1"/>
                <a:endCxn id="23" idx="1"/>
              </p:cNvCxnSpPr>
              <p:nvPr/>
            </p:nvCxnSpPr>
            <p:spPr>
              <a:xfrm flipH="1">
                <a:off x="7092280" y="3744908"/>
                <a:ext cx="720080" cy="15127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5" name="Group 24"/>
          <p:cNvGrpSpPr/>
          <p:nvPr/>
        </p:nvGrpSpPr>
        <p:grpSpPr>
          <a:xfrm>
            <a:off x="6156176" y="2483604"/>
            <a:ext cx="2232248" cy="501874"/>
            <a:chOff x="6948264" y="3707740"/>
            <a:chExt cx="2232248" cy="501874"/>
          </a:xfrm>
        </p:grpSpPr>
        <p:sp>
          <p:nvSpPr>
            <p:cNvPr id="26" name="TextBox 25"/>
            <p:cNvSpPr txBox="1"/>
            <p:nvPr/>
          </p:nvSpPr>
          <p:spPr>
            <a:xfrm>
              <a:off x="7812360" y="3707740"/>
              <a:ext cx="136815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start of unit</a:t>
              </a:r>
              <a:endParaRPr lang="nl-BE" dirty="0"/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6948264" y="3892406"/>
              <a:ext cx="864096" cy="317208"/>
              <a:chOff x="6948264" y="3892406"/>
              <a:chExt cx="864096" cy="317208"/>
            </a:xfrm>
          </p:grpSpPr>
          <p:sp>
            <p:nvSpPr>
              <p:cNvPr id="28" name="Right Brace 27"/>
              <p:cNvSpPr/>
              <p:nvPr/>
            </p:nvSpPr>
            <p:spPr>
              <a:xfrm>
                <a:off x="6948264" y="3959032"/>
                <a:ext cx="144016" cy="250582"/>
              </a:xfrm>
              <a:prstGeom prst="righ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9" name="Straight Arrow Connector 28"/>
              <p:cNvCxnSpPr>
                <a:stCxn id="26" idx="1"/>
                <a:endCxn id="28" idx="1"/>
              </p:cNvCxnSpPr>
              <p:nvPr/>
            </p:nvCxnSpPr>
            <p:spPr>
              <a:xfrm flipH="1">
                <a:off x="7092280" y="3892406"/>
                <a:ext cx="720080" cy="19191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1" name="Group 30"/>
          <p:cNvGrpSpPr/>
          <p:nvPr/>
        </p:nvGrpSpPr>
        <p:grpSpPr>
          <a:xfrm>
            <a:off x="6156176" y="6372036"/>
            <a:ext cx="2232248" cy="369332"/>
            <a:chOff x="6948264" y="3912290"/>
            <a:chExt cx="2232248" cy="369332"/>
          </a:xfrm>
        </p:grpSpPr>
        <p:sp>
          <p:nvSpPr>
            <p:cNvPr id="32" name="TextBox 31"/>
            <p:cNvSpPr txBox="1"/>
            <p:nvPr/>
          </p:nvSpPr>
          <p:spPr>
            <a:xfrm>
              <a:off x="7812360" y="3912290"/>
              <a:ext cx="136815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end of unit</a:t>
              </a:r>
              <a:endParaRPr lang="nl-BE" dirty="0"/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6948264" y="3959032"/>
              <a:ext cx="864096" cy="250582"/>
              <a:chOff x="6948264" y="3959032"/>
              <a:chExt cx="864096" cy="250582"/>
            </a:xfrm>
          </p:grpSpPr>
          <p:sp>
            <p:nvSpPr>
              <p:cNvPr id="34" name="Right Brace 33"/>
              <p:cNvSpPr/>
              <p:nvPr/>
            </p:nvSpPr>
            <p:spPr>
              <a:xfrm>
                <a:off x="6948264" y="3959032"/>
                <a:ext cx="144016" cy="250582"/>
              </a:xfrm>
              <a:prstGeom prst="righ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35" name="Straight Arrow Connector 34"/>
              <p:cNvCxnSpPr>
                <a:stCxn id="32" idx="1"/>
                <a:endCxn id="34" idx="1"/>
              </p:cNvCxnSpPr>
              <p:nvPr/>
            </p:nvCxnSpPr>
            <p:spPr>
              <a:xfrm flipH="1" flipV="1">
                <a:off x="7092280" y="4084323"/>
                <a:ext cx="720080" cy="1263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426654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Overloading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70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755576" y="1257722"/>
            <a:ext cx="7344816" cy="477053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INTERFACE operator(*)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MODULE PROCEDURE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rat_mul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int_rat_mul</a:t>
            </a:r>
            <a:endParaRPr lang="en-US" sz="1600" b="1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INTERFACE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rat_add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operator(*)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rat_print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CONTAINS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int_rat_mul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a) RESULT(b)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IMPLICIT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INTEGER, VALUE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TYPE(rational), INTENT(IN) ::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TYPE(rational) ::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b = rational(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a%sign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a%num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a%denom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END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FUNDION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int_rat_mul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763688" y="3883240"/>
            <a:ext cx="6933800" cy="841904"/>
            <a:chOff x="-410183" y="1990575"/>
            <a:chExt cx="6588117" cy="869422"/>
          </a:xfrm>
        </p:grpSpPr>
        <p:sp>
          <p:nvSpPr>
            <p:cNvPr id="7" name="Rounded Rectangle 6"/>
            <p:cNvSpPr/>
            <p:nvPr/>
          </p:nvSpPr>
          <p:spPr>
            <a:xfrm>
              <a:off x="-410183" y="2308230"/>
              <a:ext cx="3742833" cy="551767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562671" y="1990575"/>
              <a:ext cx="1615263" cy="66745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signature differs</a:t>
              </a:r>
            </a:p>
            <a:p>
              <a:r>
                <a:rPr lang="en-US" dirty="0" smtClean="0">
                  <a:solidFill>
                    <a:srgbClr val="C00000"/>
                  </a:solidFill>
                  <a:cs typeface="Courier New" panose="02070309020205020404" pitchFamily="49" charset="0"/>
                </a:rPr>
                <a:t>from </a:t>
              </a:r>
              <a:r>
                <a:rPr lang="en-US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rat_mul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  <a:endCxn id="7" idx="3"/>
            </p:cNvCxnSpPr>
            <p:nvPr/>
          </p:nvCxnSpPr>
          <p:spPr>
            <a:xfrm flipH="1">
              <a:off x="3332650" y="2324304"/>
              <a:ext cx="1230021" cy="25981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2483769" y="1434968"/>
            <a:ext cx="6129587" cy="625880"/>
            <a:chOff x="752925" y="1990575"/>
            <a:chExt cx="5823995" cy="646337"/>
          </a:xfrm>
        </p:grpSpPr>
        <p:sp>
          <p:nvSpPr>
            <p:cNvPr id="13" name="Rounded Rectangle 12"/>
            <p:cNvSpPr/>
            <p:nvPr/>
          </p:nvSpPr>
          <p:spPr>
            <a:xfrm>
              <a:off x="752925" y="2308230"/>
              <a:ext cx="1388386" cy="328682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562671" y="1990575"/>
              <a:ext cx="2014249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overloaded operator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5" name="Straight Arrow Connector 14"/>
            <p:cNvCxnSpPr>
              <a:stCxn id="14" idx="1"/>
              <a:endCxn id="13" idx="3"/>
            </p:cNvCxnSpPr>
            <p:nvPr/>
          </p:nvCxnSpPr>
          <p:spPr>
            <a:xfrm flipH="1">
              <a:off x="2141311" y="2181277"/>
              <a:ext cx="2421360" cy="29129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62149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overloaded operator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71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55576" y="1700808"/>
            <a:ext cx="7344816" cy="35394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PROGRAM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rational_test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USE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rationals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TYPE(rational) :: a, b,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c, d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a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rational(3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5)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b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rational(-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1, 2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c =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a*b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d =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3*a</a:t>
            </a:r>
            <a:endParaRPr lang="en-US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 PROGRAM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rational_test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763688" y="3595208"/>
            <a:ext cx="4837809" cy="625880"/>
            <a:chOff x="1642359" y="1990575"/>
            <a:chExt cx="4596621" cy="646337"/>
          </a:xfrm>
        </p:grpSpPr>
        <p:sp>
          <p:nvSpPr>
            <p:cNvPr id="7" name="Rounded Rectangle 6"/>
            <p:cNvSpPr/>
            <p:nvPr/>
          </p:nvSpPr>
          <p:spPr>
            <a:xfrm>
              <a:off x="1642359" y="2308230"/>
              <a:ext cx="498951" cy="328682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562671" y="1990575"/>
              <a:ext cx="1676309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call to </a:t>
              </a:r>
              <a:r>
                <a:rPr lang="en-US" dirty="0" err="1" smtClean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rat_mul</a:t>
              </a:r>
              <a:endParaRPr lang="nl-B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  <a:endCxn id="7" idx="3"/>
            </p:cNvCxnSpPr>
            <p:nvPr/>
          </p:nvCxnSpPr>
          <p:spPr>
            <a:xfrm flipH="1">
              <a:off x="2141310" y="2181277"/>
              <a:ext cx="2421361" cy="291295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1763688" y="4384671"/>
            <a:ext cx="5009557" cy="556496"/>
            <a:chOff x="1642359" y="2308230"/>
            <a:chExt cx="4759806" cy="574686"/>
          </a:xfrm>
        </p:grpSpPr>
        <p:sp>
          <p:nvSpPr>
            <p:cNvPr id="12" name="Rounded Rectangle 11"/>
            <p:cNvSpPr/>
            <p:nvPr/>
          </p:nvSpPr>
          <p:spPr>
            <a:xfrm>
              <a:off x="1642359" y="2308230"/>
              <a:ext cx="498951" cy="328682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379081" y="2501512"/>
              <a:ext cx="2023084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call to </a:t>
              </a:r>
              <a:r>
                <a:rPr lang="en-US" dirty="0" err="1" smtClean="0">
                  <a:solidFill>
                    <a:srgbClr val="C00000"/>
                  </a:solidFill>
                </a:rPr>
                <a:t>int_</a:t>
              </a:r>
              <a:r>
                <a:rPr lang="en-US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rat_mul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4" name="Straight Arrow Connector 13"/>
            <p:cNvCxnSpPr>
              <a:stCxn id="13" idx="1"/>
              <a:endCxn id="12" idx="3"/>
            </p:cNvCxnSpPr>
            <p:nvPr/>
          </p:nvCxnSpPr>
          <p:spPr>
            <a:xfrm flipH="1" flipV="1">
              <a:off x="2141310" y="2472572"/>
              <a:ext cx="2237771" cy="21964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36046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Procedure type definitions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Declare function to compute quadrature of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72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2409850"/>
            <a:ext cx="7344816" cy="25545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quad_function_interface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INTERFACE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FUNCTION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quad_function_type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(x) RESULT(f)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USE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precision_defs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INTENT(IN) :: x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f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END FUNCTION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quad_function_type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END INTERFACE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quad_function_interface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195736" y="3652499"/>
            <a:ext cx="6287845" cy="2033656"/>
            <a:chOff x="381377" y="782786"/>
            <a:chExt cx="5974364" cy="2100130"/>
          </a:xfrm>
        </p:grpSpPr>
        <p:sp>
          <p:nvSpPr>
            <p:cNvPr id="7" name="Rounded Rectangle 6"/>
            <p:cNvSpPr/>
            <p:nvPr/>
          </p:nvSpPr>
          <p:spPr>
            <a:xfrm>
              <a:off x="381377" y="782786"/>
              <a:ext cx="3626156" cy="512813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379081" y="2501512"/>
              <a:ext cx="1976660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procedure signature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0"/>
              <a:endCxn id="7" idx="3"/>
            </p:cNvCxnSpPr>
            <p:nvPr/>
          </p:nvCxnSpPr>
          <p:spPr>
            <a:xfrm flipH="1" flipV="1">
              <a:off x="4007533" y="1039193"/>
              <a:ext cx="1359879" cy="1462319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2843808" y="2907512"/>
            <a:ext cx="5922338" cy="1322869"/>
            <a:chOff x="852337" y="782786"/>
            <a:chExt cx="5627079" cy="1366107"/>
          </a:xfrm>
        </p:grpSpPr>
        <p:sp>
          <p:nvSpPr>
            <p:cNvPr id="14" name="Rounded Rectangle 13"/>
            <p:cNvSpPr/>
            <p:nvPr/>
          </p:nvSpPr>
          <p:spPr>
            <a:xfrm>
              <a:off x="852337" y="782786"/>
              <a:ext cx="2120959" cy="328683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379081" y="1767489"/>
              <a:ext cx="2100335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procedure type name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>
              <a:stCxn id="15" idx="0"/>
              <a:endCxn id="14" idx="3"/>
            </p:cNvCxnSpPr>
            <p:nvPr/>
          </p:nvCxnSpPr>
          <p:spPr>
            <a:xfrm flipH="1" flipV="1">
              <a:off x="2973296" y="947127"/>
              <a:ext cx="2455952" cy="82036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63296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Procedure as argument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function that computes quadrature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73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2409850"/>
            <a:ext cx="7344816" cy="37856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quad_mod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PRIVATE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PUBLIC :: quad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CONTAINS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FUNCTION quad(f, a, b) RESULT(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q_f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USE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precision_defs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USE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quad_function_interace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IMPLICIT NONE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PROCEDURE(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quad_function_type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f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INTENT(IN) :: a, b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q_f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END FUNCTION quad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quad_mod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691680" y="3861048"/>
            <a:ext cx="5976664" cy="1062861"/>
            <a:chOff x="852337" y="13867"/>
            <a:chExt cx="5678697" cy="1097602"/>
          </a:xfrm>
        </p:grpSpPr>
        <p:sp>
          <p:nvSpPr>
            <p:cNvPr id="7" name="Rounded Rectangle 6"/>
            <p:cNvSpPr/>
            <p:nvPr/>
          </p:nvSpPr>
          <p:spPr>
            <a:xfrm>
              <a:off x="852337" y="782786"/>
              <a:ext cx="3489320" cy="328683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986626" y="13867"/>
              <a:ext cx="1544408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procedure type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  <a:endCxn id="7" idx="3"/>
            </p:cNvCxnSpPr>
            <p:nvPr/>
          </p:nvCxnSpPr>
          <p:spPr>
            <a:xfrm flipH="1">
              <a:off x="4341657" y="204569"/>
              <a:ext cx="644969" cy="74255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81236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higher order procedures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alling function that computes quadrature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74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2409850"/>
            <a:ext cx="7344816" cy="40318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PROGRAM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quad_test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USE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precision_defs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USE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quad_mod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IMPLICIT NONE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PRINT *, quad(f, -1.0_dp, 1.0_dp)</a:t>
            </a:r>
          </a:p>
          <a:p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CONTAINS</a:t>
            </a:r>
          </a:p>
          <a:p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FUNCTION f(x)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INTENT(IN) :: x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f = EXP(x)*COS(x)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FUNCTION f</a:t>
            </a:r>
          </a:p>
          <a:p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PROGRAM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quad_test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208406" y="3861048"/>
            <a:ext cx="7500606" cy="1062861"/>
            <a:chOff x="393157" y="13867"/>
            <a:chExt cx="7126664" cy="1097602"/>
          </a:xfrm>
        </p:grpSpPr>
        <p:sp>
          <p:nvSpPr>
            <p:cNvPr id="7" name="Rounded Rectangle 6"/>
            <p:cNvSpPr/>
            <p:nvPr/>
          </p:nvSpPr>
          <p:spPr>
            <a:xfrm>
              <a:off x="393157" y="782786"/>
              <a:ext cx="3215648" cy="328683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986626" y="13867"/>
              <a:ext cx="2533195" cy="66745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same signature as</a:t>
              </a:r>
              <a:br>
                <a:rPr lang="en-US" dirty="0" smtClean="0">
                  <a:solidFill>
                    <a:srgbClr val="C00000"/>
                  </a:solidFill>
                </a:rPr>
              </a:br>
              <a:r>
                <a:rPr lang="en-US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quad_function_type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  <a:endCxn id="7" idx="3"/>
            </p:cNvCxnSpPr>
            <p:nvPr/>
          </p:nvCxnSpPr>
          <p:spPr>
            <a:xfrm flipH="1">
              <a:off x="3608805" y="347596"/>
              <a:ext cx="1377821" cy="59953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1217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Internal procedures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Procedures local in procedures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75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2132856"/>
            <a:ext cx="7344816" cy="45243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ELEMENTAL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FUNCTION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on_line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(x, y)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RESULT(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is_on_line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IMPLICIT NONE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INTENT(IN)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x, y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LOGICAL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is_on_line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y_exp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y_exp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line(x)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is_on_line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equal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(y,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y_exp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CONTAINS</a:t>
            </a:r>
            <a:endParaRPr lang="en-US" sz="16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PURE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FUNCTION 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equal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(a, b)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RESULT(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is_equal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IMPLICIT NONE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INTENT(IN)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a, b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LOGICAL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is_equal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is_equal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ABS(a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 b) &lt; epsilon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END FUNCTION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equal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FUNCTION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on_line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187624" y="3574758"/>
            <a:ext cx="7203896" cy="1294402"/>
            <a:chOff x="529993" y="-225243"/>
            <a:chExt cx="6844747" cy="1336712"/>
          </a:xfrm>
        </p:grpSpPr>
        <p:sp>
          <p:nvSpPr>
            <p:cNvPr id="7" name="Rounded Rectangle 6"/>
            <p:cNvSpPr/>
            <p:nvPr/>
          </p:nvSpPr>
          <p:spPr>
            <a:xfrm>
              <a:off x="529993" y="782786"/>
              <a:ext cx="3078812" cy="328683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566658" y="-225243"/>
              <a:ext cx="2808082" cy="66745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internal function, can only</a:t>
              </a:r>
              <a:br>
                <a:rPr lang="en-US" dirty="0" smtClean="0">
                  <a:solidFill>
                    <a:srgbClr val="C00000"/>
                  </a:solidFill>
                </a:rPr>
              </a:br>
              <a:r>
                <a:rPr lang="en-US" dirty="0" smtClean="0">
                  <a:solidFill>
                    <a:srgbClr val="C00000"/>
                  </a:solidFill>
                </a:rPr>
                <a:t>be call from within </a:t>
              </a:r>
              <a:r>
                <a:rPr lang="en-US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on_line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  <a:endCxn id="7" idx="3"/>
            </p:cNvCxnSpPr>
            <p:nvPr/>
          </p:nvCxnSpPr>
          <p:spPr>
            <a:xfrm flipH="1">
              <a:off x="3608805" y="108485"/>
              <a:ext cx="957853" cy="83864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5739302" y="4581128"/>
            <a:ext cx="3297194" cy="1728192"/>
            <a:chOff x="5739302" y="4581128"/>
            <a:chExt cx="3297194" cy="1728192"/>
          </a:xfrm>
        </p:grpSpPr>
        <p:sp>
          <p:nvSpPr>
            <p:cNvPr id="11" name="TextBox 10"/>
            <p:cNvSpPr txBox="1"/>
            <p:nvPr/>
          </p:nvSpPr>
          <p:spPr>
            <a:xfrm>
              <a:off x="5739302" y="5478323"/>
              <a:ext cx="2721130" cy="8309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One level of internal</a:t>
              </a:r>
              <a:br>
                <a:rPr lang="en-US" sz="2400" dirty="0" smtClean="0"/>
              </a:br>
              <a:r>
                <a:rPr lang="en-US" sz="2400" dirty="0" smtClean="0"/>
                <a:t>procedures only!</a:t>
              </a:r>
              <a:endParaRPr lang="nl-BE" sz="2400" dirty="0"/>
            </a:p>
          </p:txBody>
        </p:sp>
        <p:pic>
          <p:nvPicPr>
            <p:cNvPr id="12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79987" y="4581128"/>
              <a:ext cx="856509" cy="8788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0" name="Group 19"/>
          <p:cNvGrpSpPr/>
          <p:nvPr/>
        </p:nvGrpSpPr>
        <p:grpSpPr>
          <a:xfrm>
            <a:off x="2807805" y="1916832"/>
            <a:ext cx="6149096" cy="2014482"/>
            <a:chOff x="2807805" y="1916832"/>
            <a:chExt cx="6149096" cy="2014482"/>
          </a:xfrm>
        </p:grpSpPr>
        <p:pic>
          <p:nvPicPr>
            <p:cNvPr id="18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00392" y="1916832"/>
              <a:ext cx="856509" cy="8788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3" name="Group 12"/>
            <p:cNvGrpSpPr/>
            <p:nvPr/>
          </p:nvGrpSpPr>
          <p:grpSpPr>
            <a:xfrm>
              <a:off x="2807805" y="2636912"/>
              <a:ext cx="5292588" cy="1294402"/>
              <a:chOff x="1730251" y="-225243"/>
              <a:chExt cx="5028728" cy="1336712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1730251" y="782786"/>
                <a:ext cx="1878555" cy="328683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4848908" y="-225243"/>
                <a:ext cx="1910071" cy="66745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never use </a:t>
                </a:r>
                <a:r>
                  <a:rPr lang="en-US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==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 or </a:t>
                </a:r>
                <a:r>
                  <a:rPr lang="en-US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/=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/>
                </a:r>
                <a:br>
                  <a:rPr lang="en-US" dirty="0" smtClean="0">
                    <a:solidFill>
                      <a:srgbClr val="C00000"/>
                    </a:solidFill>
                  </a:rPr>
                </a:br>
                <a:r>
                  <a:rPr lang="en-US" dirty="0" smtClean="0">
                    <a:solidFill>
                      <a:srgbClr val="C00000"/>
                    </a:solidFill>
                  </a:rPr>
                  <a:t>to compare </a:t>
                </a:r>
                <a:r>
                  <a:rPr lang="en-US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REAL</a:t>
                </a:r>
                <a:endParaRPr lang="nl-BE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6" name="Straight Arrow Connector 15"/>
              <p:cNvCxnSpPr>
                <a:stCxn id="15" idx="1"/>
                <a:endCxn id="14" idx="3"/>
              </p:cNvCxnSpPr>
              <p:nvPr/>
            </p:nvCxnSpPr>
            <p:spPr>
              <a:xfrm flipH="1">
                <a:off x="3608806" y="108486"/>
                <a:ext cx="1240102" cy="838642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65292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I/O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600" dirty="0">
                <a:hlinkClick r:id="rId2"/>
              </a:rPr>
              <a:t>https://</a:t>
            </a:r>
            <a:r>
              <a:rPr lang="nl-BE" sz="1600" dirty="0" smtClean="0">
                <a:hlinkClick r:id="rId2"/>
              </a:rPr>
              <a:t>github.com/gjbex/training-material/tree/master/Fortran/IO</a:t>
            </a:r>
            <a:r>
              <a:rPr lang="nl-BE" sz="1600" dirty="0" smtClean="0"/>
              <a:t> </a:t>
            </a:r>
            <a:endParaRPr lang="nl-BE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76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65303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Files &amp; records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Two types of records</a:t>
            </a:r>
          </a:p>
          <a:p>
            <a:pPr lvl="1"/>
            <a:r>
              <a:rPr lang="en-US" dirty="0" smtClean="0"/>
              <a:t>data records</a:t>
            </a:r>
          </a:p>
          <a:p>
            <a:pPr lvl="2"/>
            <a:r>
              <a:rPr lang="en-US" dirty="0" smtClean="0"/>
              <a:t>formatted: human readable</a:t>
            </a:r>
          </a:p>
          <a:p>
            <a:pPr lvl="2"/>
            <a:r>
              <a:rPr lang="en-US" dirty="0" smtClean="0"/>
              <a:t>unformatted: binary</a:t>
            </a:r>
          </a:p>
          <a:p>
            <a:pPr lvl="1"/>
            <a:r>
              <a:rPr lang="en-US" dirty="0" err="1" smtClean="0"/>
              <a:t>endfile</a:t>
            </a:r>
            <a:r>
              <a:rPr lang="en-US" dirty="0" smtClean="0"/>
              <a:t> record</a:t>
            </a:r>
          </a:p>
          <a:p>
            <a:r>
              <a:rPr lang="en-US" dirty="0" smtClean="0"/>
              <a:t>File = sequence of data records + </a:t>
            </a:r>
            <a:r>
              <a:rPr lang="en-US" dirty="0" err="1" smtClean="0"/>
              <a:t>endfile</a:t>
            </a:r>
            <a:r>
              <a:rPr lang="en-US" dirty="0" smtClean="0"/>
              <a:t> record</a:t>
            </a:r>
          </a:p>
          <a:p>
            <a:pPr lvl="1"/>
            <a:r>
              <a:rPr lang="en-US" dirty="0" smtClean="0"/>
              <a:t>either formatted, or </a:t>
            </a:r>
            <a:r>
              <a:rPr lang="en-US" dirty="0" err="1" smtClean="0"/>
              <a:t>unformattred</a:t>
            </a:r>
            <a:r>
              <a:rPr lang="en-US" dirty="0" smtClean="0"/>
              <a:t>, </a:t>
            </a:r>
            <a:r>
              <a:rPr lang="en-US" i="1" dirty="0" smtClean="0"/>
              <a:t>not</a:t>
            </a:r>
            <a:r>
              <a:rPr lang="en-US" dirty="0" smtClean="0"/>
              <a:t> both</a:t>
            </a:r>
          </a:p>
          <a:p>
            <a:pPr lvl="1"/>
            <a:r>
              <a:rPr lang="en-US" dirty="0" smtClean="0"/>
              <a:t>two types</a:t>
            </a:r>
          </a:p>
          <a:p>
            <a:pPr lvl="2"/>
            <a:r>
              <a:rPr lang="en-US" dirty="0" smtClean="0"/>
              <a:t>internal: in-memory file</a:t>
            </a:r>
          </a:p>
          <a:p>
            <a:pPr lvl="2"/>
            <a:r>
              <a:rPr lang="en-US" dirty="0" smtClean="0"/>
              <a:t>external: on file system, e.g., on disk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77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85143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access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Three modes</a:t>
            </a:r>
          </a:p>
          <a:p>
            <a:pPr lvl="1"/>
            <a:r>
              <a:rPr lang="en-US" dirty="0" smtClean="0"/>
              <a:t>sequential</a:t>
            </a:r>
          </a:p>
          <a:p>
            <a:pPr lvl="1"/>
            <a:r>
              <a:rPr lang="en-US" dirty="0" smtClean="0"/>
              <a:t>direct access</a:t>
            </a:r>
          </a:p>
          <a:p>
            <a:pPr lvl="2"/>
            <a:r>
              <a:rPr lang="en-US" dirty="0" smtClean="0"/>
              <a:t>all records must have same length</a:t>
            </a:r>
          </a:p>
          <a:p>
            <a:pPr lvl="2"/>
            <a:r>
              <a:rPr lang="en-US" dirty="0" smtClean="0"/>
              <a:t>access by record number</a:t>
            </a:r>
          </a:p>
          <a:p>
            <a:pPr lvl="2"/>
            <a:r>
              <a:rPr lang="en-US" dirty="0" smtClean="0"/>
              <a:t>only for external files</a:t>
            </a:r>
          </a:p>
          <a:p>
            <a:pPr lvl="1"/>
            <a:r>
              <a:rPr lang="en-US" dirty="0" smtClean="0"/>
              <a:t>stream access</a:t>
            </a:r>
          </a:p>
          <a:p>
            <a:pPr lvl="2"/>
            <a:r>
              <a:rPr lang="en-US" dirty="0" smtClean="0"/>
              <a:t>allows to reposition in the file</a:t>
            </a:r>
          </a:p>
          <a:p>
            <a:pPr lvl="2"/>
            <a:r>
              <a:rPr lang="en-US" dirty="0" smtClean="0"/>
              <a:t>no record-based I/O, better portability</a:t>
            </a:r>
            <a:endParaRPr lang="nl-BE" dirty="0"/>
          </a:p>
          <a:p>
            <a:r>
              <a:rPr lang="en-US" dirty="0" smtClean="0"/>
              <a:t>Files associated to units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78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56744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 I/O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Units defined in </a:t>
            </a:r>
            <a:r>
              <a:rPr lang="en-US" dirty="0" err="1" smtClean="0"/>
              <a:t>iso_fortran_env</a:t>
            </a:r>
            <a:endParaRPr lang="en-US" dirty="0" smtClean="0"/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USE, INTRINSIC ::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iso_fortran_env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Standard input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input_unit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Standard output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output_unit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Standard error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error_unit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79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3859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data types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github.com/gjbex/training-material/tree/master/Fortran/Types</a:t>
            </a:r>
            <a:r>
              <a:rPr lang="en-US" sz="1600" dirty="0" smtClean="0"/>
              <a:t> </a:t>
            </a:r>
            <a:endParaRPr lang="nl-BE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79205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Opening a file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80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1731252"/>
            <a:ext cx="7344816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OPEN(             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FILE=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ACCESS='sequential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ACTION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readwrite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STATUS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='new', 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FORM='formatted',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IOSTAT=status,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IOMSG=message 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   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904615" y="1268760"/>
            <a:ext cx="5398574" cy="1232056"/>
            <a:chOff x="1145755" y="-160857"/>
            <a:chExt cx="5129431" cy="1272326"/>
          </a:xfrm>
        </p:grpSpPr>
        <p:sp>
          <p:nvSpPr>
            <p:cNvPr id="7" name="Rounded Rectangle 6"/>
            <p:cNvSpPr/>
            <p:nvPr/>
          </p:nvSpPr>
          <p:spPr>
            <a:xfrm>
              <a:off x="1145755" y="890183"/>
              <a:ext cx="1094689" cy="221286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269650" y="-160857"/>
              <a:ext cx="3005536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file handle,  constant 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INTEGER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  <a:endCxn id="7" idx="3"/>
            </p:cNvCxnSpPr>
            <p:nvPr/>
          </p:nvCxnSpPr>
          <p:spPr>
            <a:xfrm flipH="1">
              <a:off x="2240444" y="29845"/>
              <a:ext cx="1029205" cy="97098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1907704" y="1701178"/>
            <a:ext cx="4076409" cy="1017404"/>
            <a:chOff x="1145755" y="60810"/>
            <a:chExt cx="3873184" cy="1050659"/>
          </a:xfrm>
        </p:grpSpPr>
        <p:sp>
          <p:nvSpPr>
            <p:cNvPr id="14" name="Rounded Rectangle 13"/>
            <p:cNvSpPr/>
            <p:nvPr/>
          </p:nvSpPr>
          <p:spPr>
            <a:xfrm>
              <a:off x="1145755" y="890183"/>
              <a:ext cx="1094689" cy="221286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403553" y="60810"/>
              <a:ext cx="1615386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file name, string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>
              <a:stCxn id="15" idx="1"/>
              <a:endCxn id="14" idx="3"/>
            </p:cNvCxnSpPr>
            <p:nvPr/>
          </p:nvCxnSpPr>
          <p:spPr>
            <a:xfrm flipH="1">
              <a:off x="2240444" y="251512"/>
              <a:ext cx="1163109" cy="74931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2123728" y="2133226"/>
            <a:ext cx="6893391" cy="841845"/>
            <a:chOff x="1310825" y="242108"/>
            <a:chExt cx="6549727" cy="869361"/>
          </a:xfrm>
        </p:grpSpPr>
        <p:sp>
          <p:nvSpPr>
            <p:cNvPr id="18" name="Rounded Rectangle 17"/>
            <p:cNvSpPr/>
            <p:nvPr/>
          </p:nvSpPr>
          <p:spPr>
            <a:xfrm>
              <a:off x="1310825" y="890183"/>
              <a:ext cx="1388454" cy="221286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158114" y="242108"/>
              <a:ext cx="4702438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access method: 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sequential</a:t>
              </a:r>
              <a:r>
                <a:rPr lang="en-US" dirty="0" smtClean="0">
                  <a:solidFill>
                    <a:srgbClr val="C00000"/>
                  </a:solidFill>
                </a:rPr>
                <a:t>, 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direct</a:t>
              </a:r>
              <a:r>
                <a:rPr lang="en-US" dirty="0" smtClean="0">
                  <a:solidFill>
                    <a:srgbClr val="C00000"/>
                  </a:solidFill>
                </a:rPr>
                <a:t>, 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stream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0" name="Straight Arrow Connector 19"/>
            <p:cNvCxnSpPr>
              <a:stCxn id="19" idx="1"/>
              <a:endCxn id="18" idx="3"/>
            </p:cNvCxnSpPr>
            <p:nvPr/>
          </p:nvCxnSpPr>
          <p:spPr>
            <a:xfrm flipH="1">
              <a:off x="2699279" y="432810"/>
              <a:ext cx="458835" cy="56801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2123728" y="2565275"/>
            <a:ext cx="5888892" cy="646611"/>
            <a:chOff x="924173" y="455597"/>
            <a:chExt cx="5595308" cy="667746"/>
          </a:xfrm>
        </p:grpSpPr>
        <p:sp>
          <p:nvSpPr>
            <p:cNvPr id="23" name="Rounded Rectangle 22"/>
            <p:cNvSpPr/>
            <p:nvPr/>
          </p:nvSpPr>
          <p:spPr>
            <a:xfrm>
              <a:off x="924173" y="911642"/>
              <a:ext cx="1316271" cy="211701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113553" y="455597"/>
              <a:ext cx="3405928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action: 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read</a:t>
              </a:r>
              <a:r>
                <a:rPr lang="en-US" dirty="0" smtClean="0">
                  <a:solidFill>
                    <a:srgbClr val="C00000"/>
                  </a:solidFill>
                </a:rPr>
                <a:t>, 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write</a:t>
              </a:r>
              <a:r>
                <a:rPr lang="en-US" dirty="0" smtClean="0">
                  <a:solidFill>
                    <a:srgbClr val="C00000"/>
                  </a:solidFill>
                </a:rPr>
                <a:t>, </a:t>
              </a:r>
              <a:r>
                <a:rPr lang="en-US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readwrite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5" name="Straight Arrow Connector 24"/>
            <p:cNvCxnSpPr>
              <a:stCxn id="24" idx="1"/>
              <a:endCxn id="23" idx="3"/>
            </p:cNvCxnSpPr>
            <p:nvPr/>
          </p:nvCxnSpPr>
          <p:spPr>
            <a:xfrm flipH="1">
              <a:off x="2240444" y="646299"/>
              <a:ext cx="873109" cy="37119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2144509" y="2997324"/>
            <a:ext cx="6454658" cy="471052"/>
            <a:chOff x="1696518" y="636895"/>
            <a:chExt cx="6132867" cy="486448"/>
          </a:xfrm>
        </p:grpSpPr>
        <p:sp>
          <p:nvSpPr>
            <p:cNvPr id="33" name="Rounded Rectangle 32"/>
            <p:cNvSpPr/>
            <p:nvPr/>
          </p:nvSpPr>
          <p:spPr>
            <a:xfrm>
              <a:off x="1696518" y="902732"/>
              <a:ext cx="563671" cy="220611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'</a:t>
              </a:r>
              <a:endParaRPr lang="nl-BE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751291" y="636895"/>
              <a:ext cx="4078094" cy="38140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file status: 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new</a:t>
              </a:r>
              <a:r>
                <a:rPr lang="en-US" dirty="0" smtClean="0">
                  <a:solidFill>
                    <a:srgbClr val="C00000"/>
                  </a:solidFill>
                </a:rPr>
                <a:t>, 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old</a:t>
              </a:r>
              <a:r>
                <a:rPr lang="en-US" dirty="0" smtClean="0">
                  <a:solidFill>
                    <a:srgbClr val="C00000"/>
                  </a:solidFill>
                </a:rPr>
                <a:t>, 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replace</a:t>
              </a:r>
              <a:r>
                <a:rPr lang="en-US" dirty="0" smtClean="0">
                  <a:solidFill>
                    <a:srgbClr val="C00000"/>
                  </a:solidFill>
                </a:rPr>
                <a:t>, 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scratch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5" name="Straight Arrow Connector 34"/>
            <p:cNvCxnSpPr>
              <a:stCxn id="34" idx="1"/>
              <a:endCxn id="33" idx="3"/>
            </p:cNvCxnSpPr>
            <p:nvPr/>
          </p:nvCxnSpPr>
          <p:spPr>
            <a:xfrm flipH="1">
              <a:off x="2260189" y="827597"/>
              <a:ext cx="1491102" cy="18544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1888847" y="3429370"/>
            <a:ext cx="6790362" cy="369332"/>
            <a:chOff x="1678601" y="816300"/>
            <a:chExt cx="6451834" cy="381403"/>
          </a:xfrm>
        </p:grpSpPr>
        <p:sp>
          <p:nvSpPr>
            <p:cNvPr id="39" name="Rounded Rectangle 38"/>
            <p:cNvSpPr/>
            <p:nvPr/>
          </p:nvSpPr>
          <p:spPr>
            <a:xfrm>
              <a:off x="1678601" y="885245"/>
              <a:ext cx="1249444" cy="220611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885897" y="816300"/>
              <a:ext cx="4244538" cy="38140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record format: 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formatted</a:t>
              </a:r>
              <a:r>
                <a:rPr lang="en-US" dirty="0" smtClean="0">
                  <a:solidFill>
                    <a:srgbClr val="C00000"/>
                  </a:solidFill>
                </a:rPr>
                <a:t>, 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unformatted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41" name="Straight Arrow Connector 40"/>
            <p:cNvCxnSpPr>
              <a:stCxn id="40" idx="1"/>
              <a:endCxn id="39" idx="3"/>
            </p:cNvCxnSpPr>
            <p:nvPr/>
          </p:nvCxnSpPr>
          <p:spPr>
            <a:xfrm flipH="1" flipV="1">
              <a:off x="2928045" y="995551"/>
              <a:ext cx="957852" cy="1145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/>
          <p:cNvGrpSpPr/>
          <p:nvPr/>
        </p:nvGrpSpPr>
        <p:grpSpPr>
          <a:xfrm>
            <a:off x="2123728" y="3738381"/>
            <a:ext cx="6761879" cy="492368"/>
            <a:chOff x="1891899" y="902732"/>
            <a:chExt cx="6424774" cy="508461"/>
          </a:xfrm>
        </p:grpSpPr>
        <p:sp>
          <p:nvSpPr>
            <p:cNvPr id="44" name="Rounded Rectangle 43"/>
            <p:cNvSpPr/>
            <p:nvPr/>
          </p:nvSpPr>
          <p:spPr>
            <a:xfrm>
              <a:off x="1891899" y="902732"/>
              <a:ext cx="752599" cy="220611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670770" y="1029789"/>
              <a:ext cx="4645903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INTEGER</a:t>
              </a:r>
              <a:r>
                <a:rPr lang="en-US" dirty="0" smtClean="0">
                  <a:solidFill>
                    <a:srgbClr val="C00000"/>
                  </a:solidFill>
                </a:rPr>
                <a:t> variable: 0 for success, non-0 for failure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46" name="Straight Arrow Connector 45"/>
            <p:cNvCxnSpPr>
              <a:stCxn id="45" idx="1"/>
              <a:endCxn id="44" idx="3"/>
            </p:cNvCxnSpPr>
            <p:nvPr/>
          </p:nvCxnSpPr>
          <p:spPr>
            <a:xfrm flipH="1" flipV="1">
              <a:off x="2644498" y="1013038"/>
              <a:ext cx="1026272" cy="20745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>
          <a:xfrm>
            <a:off x="1979713" y="4004333"/>
            <a:ext cx="5855990" cy="667757"/>
            <a:chOff x="1748533" y="902731"/>
            <a:chExt cx="5564051" cy="689584"/>
          </a:xfrm>
        </p:grpSpPr>
        <p:sp>
          <p:nvSpPr>
            <p:cNvPr id="50" name="Rounded Rectangle 49"/>
            <p:cNvSpPr/>
            <p:nvPr/>
          </p:nvSpPr>
          <p:spPr>
            <a:xfrm>
              <a:off x="1748533" y="902731"/>
              <a:ext cx="895965" cy="233816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595822" y="1210911"/>
              <a:ext cx="3716762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string variable: error message on failure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52" name="Straight Arrow Connector 51"/>
            <p:cNvCxnSpPr>
              <a:stCxn id="51" idx="1"/>
              <a:endCxn id="50" idx="3"/>
            </p:cNvCxnSpPr>
            <p:nvPr/>
          </p:nvCxnSpPr>
          <p:spPr>
            <a:xfrm flipH="1" flipV="1">
              <a:off x="2644498" y="1019639"/>
              <a:ext cx="951324" cy="38197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TextBox 53"/>
          <p:cNvSpPr txBox="1"/>
          <p:nvPr/>
        </p:nvSpPr>
        <p:spPr>
          <a:xfrm>
            <a:off x="2367706" y="4869160"/>
            <a:ext cx="568969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  <a:r>
              <a:rPr lang="en-US" dirty="0" smtClean="0"/>
              <a:t> </a:t>
            </a:r>
            <a:r>
              <a:rPr lang="en-US" i="1" dirty="0" smtClean="0"/>
              <a:t>must</a:t>
            </a:r>
            <a:r>
              <a:rPr lang="en-US" dirty="0" smtClean="0"/>
              <a:t> be present if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STATUS</a:t>
            </a:r>
            <a:r>
              <a:rPr lang="en-US" dirty="0" smtClean="0"/>
              <a:t> is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old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replace</a:t>
            </a:r>
            <a:r>
              <a:rPr lang="en-US" dirty="0" smtClean="0"/>
              <a:t>,</a:t>
            </a:r>
          </a:p>
          <a:p>
            <a:r>
              <a:rPr lang="en-US" i="1" dirty="0" smtClean="0"/>
              <a:t>must not </a:t>
            </a:r>
            <a:r>
              <a:rPr lang="en-US" dirty="0" smtClean="0"/>
              <a:t>be present if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STATUS</a:t>
            </a:r>
            <a:r>
              <a:rPr lang="en-US" dirty="0" smtClean="0"/>
              <a:t> is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scratch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54710" y="6372036"/>
            <a:ext cx="75026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POSITION</a:t>
            </a:r>
            <a:r>
              <a:rPr lang="en-US" dirty="0" smtClean="0"/>
              <a:t> must be present if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STATUS</a:t>
            </a:r>
            <a:r>
              <a:rPr lang="en-US" dirty="0" smtClean="0"/>
              <a:t> is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old</a:t>
            </a:r>
            <a:r>
              <a:rPr lang="en-US" dirty="0" smtClean="0"/>
              <a:t>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ACCESS</a:t>
            </a:r>
            <a:r>
              <a:rPr lang="en-US" dirty="0" smtClean="0"/>
              <a:t> is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sequential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367706" y="5620930"/>
            <a:ext cx="568969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if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STATUS</a:t>
            </a:r>
            <a:r>
              <a:rPr lang="en-US" dirty="0" smtClean="0"/>
              <a:t> is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replace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ACTION</a:t>
            </a:r>
            <a:r>
              <a:rPr lang="en-US" dirty="0" smtClean="0"/>
              <a:t> </a:t>
            </a:r>
            <a:r>
              <a:rPr lang="en-US" i="1" dirty="0" smtClean="0"/>
              <a:t>must not</a:t>
            </a:r>
            <a:r>
              <a:rPr lang="en-US" dirty="0" smtClean="0"/>
              <a:t> be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read</a:t>
            </a:r>
            <a:r>
              <a:rPr lang="en-US" dirty="0" smtClean="0"/>
              <a:t>,</a:t>
            </a:r>
          </a:p>
          <a:p>
            <a:r>
              <a:rPr lang="en-US" dirty="0" smtClean="0"/>
              <a:t>if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STATUS</a:t>
            </a:r>
            <a:r>
              <a:rPr lang="en-US" dirty="0" smtClean="0"/>
              <a:t> is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scratch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ACTIO</a:t>
            </a:r>
            <a:r>
              <a:rPr lang="en-US" dirty="0" smtClean="0"/>
              <a:t>N </a:t>
            </a:r>
            <a:r>
              <a:rPr lang="en-US" i="1" dirty="0" smtClean="0"/>
              <a:t>must</a:t>
            </a:r>
            <a:r>
              <a:rPr lang="en-US" dirty="0" smtClean="0"/>
              <a:t> be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readwrite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8346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5" grpId="0" animBg="1"/>
      <p:bldP spid="57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Closing a file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81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683568" y="1731252"/>
            <a:ext cx="7344816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CLOSE(            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     &amp;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IOSTAT=status,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IOMSG=message 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   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75656" y="3995772"/>
            <a:ext cx="559332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close 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TATUS</a:t>
            </a:r>
            <a:r>
              <a:rPr lang="en-US" dirty="0" smtClean="0"/>
              <a:t> </a:t>
            </a:r>
            <a:r>
              <a:rPr lang="en-US" i="1" dirty="0" smtClean="0"/>
              <a:t>can</a:t>
            </a:r>
            <a:r>
              <a:rPr lang="en-US" dirty="0" smtClean="0"/>
              <a:t> be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keep</a:t>
            </a:r>
            <a:r>
              <a:rPr lang="en-US" dirty="0" smtClean="0"/>
              <a:t> if open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STATUS</a:t>
            </a:r>
            <a:r>
              <a:rPr lang="en-US" dirty="0" smtClean="0"/>
              <a:t> is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scratch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1238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 status!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 status for all I/O operations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OPEN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CLOSE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READ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en-US" dirty="0" smtClean="0"/>
              <a:t>, …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82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11560" y="3284984"/>
            <a:ext cx="7920880" cy="15696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(status /= 0) THEN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WRITE (UNIT=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error_unit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FMT="('# error: ', A)")) message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STOP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IF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   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411760" y="5282044"/>
            <a:ext cx="5760640" cy="1027276"/>
            <a:chOff x="467544" y="4437112"/>
            <a:chExt cx="5760640" cy="1027276"/>
          </a:xfrm>
        </p:grpSpPr>
        <p:pic>
          <p:nvPicPr>
            <p:cNvPr id="8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36096" y="4651655"/>
              <a:ext cx="792088" cy="8127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467544" y="4437112"/>
              <a:ext cx="4972002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Always, always check </a:t>
              </a:r>
              <a:r>
                <a:rPr lang="en-US" sz="28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IOSTAT</a:t>
              </a:r>
              <a:r>
                <a:rPr lang="en-US" sz="2800" dirty="0" smtClean="0"/>
                <a:t>!!!</a:t>
              </a:r>
              <a:endParaRPr lang="nl-BE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323832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(Minimalistic) record formats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 of </a:t>
            </a:r>
            <a:r>
              <a:rPr lang="en-US" dirty="0" err="1" smtClean="0"/>
              <a:t>specifiers</a:t>
            </a:r>
            <a:endParaRPr lang="en-US" dirty="0" smtClean="0"/>
          </a:p>
          <a:p>
            <a:pPr lvl="1"/>
            <a:r>
              <a:rPr lang="en-US" dirty="0" smtClean="0"/>
              <a:t>real: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endParaRPr lang="en-US" i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integer: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endParaRPr lang="en-US" i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characters: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</a:p>
          <a:p>
            <a:pPr lvl="1"/>
            <a:r>
              <a:rPr lang="en-US" dirty="0" smtClean="0"/>
              <a:t>logical: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endParaRPr lang="en-US" i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literal string</a:t>
            </a:r>
          </a:p>
          <a:p>
            <a:pPr lvl="1"/>
            <a:r>
              <a:rPr lang="en-US" dirty="0" err="1" smtClean="0"/>
              <a:t>sublists</a:t>
            </a:r>
            <a:endParaRPr lang="en-US" dirty="0" smtClean="0"/>
          </a:p>
          <a:p>
            <a:pPr lvl="1"/>
            <a:r>
              <a:rPr lang="en-US" dirty="0" smtClean="0"/>
              <a:t>repetitions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83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419872" y="4221088"/>
            <a:ext cx="5472608" cy="3385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"(I5, ':', 2(E10.2, ';'), E10.2)"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3419872" y="4653136"/>
            <a:ext cx="5472608" cy="792088"/>
            <a:chOff x="3419872" y="4653136"/>
            <a:chExt cx="5472608" cy="792088"/>
          </a:xfrm>
        </p:grpSpPr>
        <p:sp>
          <p:nvSpPr>
            <p:cNvPr id="7" name="TextBox 6"/>
            <p:cNvSpPr txBox="1"/>
            <p:nvPr/>
          </p:nvSpPr>
          <p:spPr>
            <a:xfrm>
              <a:off x="3419872" y="5106670"/>
              <a:ext cx="5472608" cy="33855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"(I5, ':', E10.2, ';', E10.2, ';', E10.2)"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 rot="5400000">
              <a:off x="5965258" y="4582444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2800" b="1" dirty="0" smtClean="0">
                  <a:sym typeface="Symbol"/>
                </a:rPr>
                <a:t></a:t>
              </a:r>
              <a:endParaRPr lang="nl-BE" sz="2800" b="1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565253" y="1949931"/>
            <a:ext cx="4039195" cy="1501591"/>
            <a:chOff x="4565253" y="1949931"/>
            <a:chExt cx="4039195" cy="1501591"/>
          </a:xfrm>
        </p:grpSpPr>
        <p:pic>
          <p:nvPicPr>
            <p:cNvPr id="10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40352" y="2564904"/>
              <a:ext cx="864096" cy="8866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/>
            <p:cNvSpPr txBox="1"/>
            <p:nvPr/>
          </p:nvSpPr>
          <p:spPr>
            <a:xfrm>
              <a:off x="4565253" y="1949931"/>
              <a:ext cx="3319115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/>
                <a:t>If record width too small:</a:t>
              </a:r>
              <a:br>
                <a:rPr lang="en-US" sz="2400" dirty="0" smtClean="0"/>
              </a:br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*********</a:t>
              </a:r>
              <a:endParaRPr lang="nl-BE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115616" y="5733256"/>
            <a:ext cx="7200800" cy="1008112"/>
            <a:chOff x="1331640" y="5805264"/>
            <a:chExt cx="7200800" cy="1008112"/>
          </a:xfrm>
        </p:grpSpPr>
        <p:pic>
          <p:nvPicPr>
            <p:cNvPr id="14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68344" y="5926758"/>
              <a:ext cx="864096" cy="8866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12"/>
            <p:cNvSpPr txBox="1"/>
            <p:nvPr/>
          </p:nvSpPr>
          <p:spPr>
            <a:xfrm>
              <a:off x="1331640" y="5805264"/>
              <a:ext cx="6372450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Use same format specification for write and read!</a:t>
              </a:r>
              <a:endParaRPr lang="nl-BE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959647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bldLvl="2"/>
      <p:bldP spid="5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to a file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Unformatted records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Formatted records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84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683568" y="2189182"/>
            <a:ext cx="7344816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WRITE (           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     &amp;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IOSTAT=status,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IOMSG=message        &amp;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x, y, z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   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3568" y="4493438"/>
            <a:ext cx="7344816" cy="206210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WRITE (           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FMT='(3F25.15)',     &amp;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IOSTAT=status,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IOMSG=message        &amp;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x, y, z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   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1814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from a file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Unformatted records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Formatted records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85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683568" y="2189182"/>
            <a:ext cx="7344816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READ (            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     &amp;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IOSTAT=status,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IOMSG=message        &amp;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x, y, z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   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3568" y="4493438"/>
            <a:ext cx="7344816" cy="206210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READ (            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FMT='(3F25.15)',     &amp;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IOSTAT=status,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IOMSG=message        &amp;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x, y, z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   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5922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animBg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positioning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Go to beginning of file</a:t>
            </a:r>
          </a:p>
          <a:p>
            <a:pPr lvl="1"/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REWIND(UNIT=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&amp;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IOSTAT=status,  &amp;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IOMSG=message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Determine current position</a:t>
            </a:r>
          </a:p>
          <a:p>
            <a:pPr lvl="1"/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INQUIRE(UNIT=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POS=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file_pos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Read at position</a:t>
            </a:r>
          </a:p>
          <a:p>
            <a:pPr lvl="1"/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READ(UNIT=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POS=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file_pos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…) …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Write at position</a:t>
            </a:r>
          </a:p>
          <a:p>
            <a:pPr lvl="1"/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WRITE(UNIT=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POS=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file_pos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…) …</a:t>
            </a:r>
            <a:endParaRPr lang="en-US" sz="2400" dirty="0" smtClean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86</a:t>
            </a:fld>
            <a:endParaRPr lang="nl-BE"/>
          </a:p>
        </p:txBody>
      </p:sp>
      <p:grpSp>
        <p:nvGrpSpPr>
          <p:cNvPr id="11" name="Group 10"/>
          <p:cNvGrpSpPr/>
          <p:nvPr/>
        </p:nvGrpSpPr>
        <p:grpSpPr>
          <a:xfrm>
            <a:off x="323528" y="3140968"/>
            <a:ext cx="1728192" cy="3456384"/>
            <a:chOff x="323528" y="3140968"/>
            <a:chExt cx="1728192" cy="3456384"/>
          </a:xfrm>
        </p:grpSpPr>
        <p:sp>
          <p:nvSpPr>
            <p:cNvPr id="9" name="Left Brace 8"/>
            <p:cNvSpPr/>
            <p:nvPr/>
          </p:nvSpPr>
          <p:spPr>
            <a:xfrm>
              <a:off x="323528" y="3140968"/>
              <a:ext cx="144016" cy="2880320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29637" y="6135687"/>
              <a:ext cx="1522083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stream I/O</a:t>
              </a:r>
              <a:endParaRPr lang="nl-BE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51560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Inquiries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dirty="0" smtClean="0"/>
              <a:t>nquiry by unit, e.g.,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INQUIRE(UNIT=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&amp;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POSITION=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file_pos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INQUIRE(UNIT=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&amp;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NAME=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smtClean="0"/>
              <a:t>Inquiry by name, e.g.,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INQUIRE(FILE=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&amp;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EXIST=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file_exists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87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36269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bldLvl="2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 write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88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2189182"/>
            <a:ext cx="7344816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PARAMETER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9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nr_data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:: x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OPEN(UNIT=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FILE=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ACCESS=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stream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', &amp;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ACTION=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'write',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STATUS=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'replace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               &amp;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FORM=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unformatted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IOSTAT=status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IOMSG=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WRITE (UNIT=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IOSTAT=status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IOMSG=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x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CLOSE(UNIT=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IOSTAT=status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IOMSG=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5740911" y="4221088"/>
            <a:ext cx="3079561" cy="1521460"/>
            <a:chOff x="4295949" y="-250442"/>
            <a:chExt cx="2926035" cy="1571191"/>
          </a:xfrm>
        </p:grpSpPr>
        <p:sp>
          <p:nvSpPr>
            <p:cNvPr id="7" name="Rounded Rectangle 6"/>
            <p:cNvSpPr/>
            <p:nvPr/>
          </p:nvSpPr>
          <p:spPr>
            <a:xfrm>
              <a:off x="5169442" y="-250442"/>
              <a:ext cx="311146" cy="233816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295949" y="939345"/>
              <a:ext cx="2926035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complete array written at once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0"/>
              <a:endCxn id="7" idx="2"/>
            </p:cNvCxnSpPr>
            <p:nvPr/>
          </p:nvCxnSpPr>
          <p:spPr>
            <a:xfrm flipH="1" flipV="1">
              <a:off x="5325015" y="-16626"/>
              <a:ext cx="433952" cy="95597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395536" y="6021288"/>
            <a:ext cx="6592171" cy="717132"/>
            <a:chOff x="395536" y="6135687"/>
            <a:chExt cx="6592171" cy="717132"/>
          </a:xfrm>
        </p:grpSpPr>
        <p:sp>
          <p:nvSpPr>
            <p:cNvPr id="20" name="TextBox 19"/>
            <p:cNvSpPr txBox="1"/>
            <p:nvPr/>
          </p:nvSpPr>
          <p:spPr>
            <a:xfrm>
              <a:off x="395536" y="6135687"/>
              <a:ext cx="5939318" cy="46166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If possible, write large </a:t>
              </a:r>
              <a:r>
                <a:rPr lang="en-US" sz="2400" dirty="0" err="1" smtClean="0"/>
                <a:t>chuncks</a:t>
              </a:r>
              <a:r>
                <a:rPr lang="en-US" sz="2400" dirty="0" smtClean="0"/>
                <a:t> of data at once</a:t>
              </a:r>
              <a:endParaRPr lang="nl-BE" sz="2400" dirty="0"/>
            </a:p>
          </p:txBody>
        </p:sp>
        <p:pic>
          <p:nvPicPr>
            <p:cNvPr id="21" name="Picture 3" descr="C:\Users\lucg5005\AppData\Local\Microsoft\Windows\Temporary Internet Files\Content.IE5\T8RCCH8G\cute_snail_by_gniyuhs-d4lvbji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00192" y="6165304"/>
              <a:ext cx="687515" cy="6875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682195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 read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89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11560" y="1340768"/>
            <a:ext cx="7344816" cy="45243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PARAMETER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9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x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OPEN(UNIT=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FILE=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ACCESS=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stream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', &amp;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ACTION='read', STATUS='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               &amp;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FORM=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'unformatted',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IOSTAT=status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IOMSG=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WHILE (.TRUE.)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READ (UNIT=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IOSTAT=status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IOMSG=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x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IF (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is_iostat_end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(status)) THEN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EXIT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IF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CLOSE(UNIT=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IOSTAT=status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IOMSG=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691680" y="3839510"/>
            <a:ext cx="4787546" cy="1110950"/>
            <a:chOff x="4090691" y="-267930"/>
            <a:chExt cx="4548873" cy="1147262"/>
          </a:xfrm>
        </p:grpSpPr>
        <p:sp>
          <p:nvSpPr>
            <p:cNvPr id="7" name="Rounded Rectangle 6"/>
            <p:cNvSpPr/>
            <p:nvPr/>
          </p:nvSpPr>
          <p:spPr>
            <a:xfrm>
              <a:off x="4090691" y="-267930"/>
              <a:ext cx="2394639" cy="233815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116965" y="497928"/>
              <a:ext cx="3522599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tests whether end of file was reached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0"/>
              <a:endCxn id="7" idx="2"/>
            </p:cNvCxnSpPr>
            <p:nvPr/>
          </p:nvCxnSpPr>
          <p:spPr>
            <a:xfrm flipH="1" flipV="1">
              <a:off x="5288010" y="-34115"/>
              <a:ext cx="1590255" cy="53204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2837645" y="5949280"/>
            <a:ext cx="4326643" cy="830997"/>
            <a:chOff x="2837645" y="5949280"/>
            <a:chExt cx="4326643" cy="830997"/>
          </a:xfrm>
        </p:grpSpPr>
        <p:pic>
          <p:nvPicPr>
            <p:cNvPr id="11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60232" y="6152166"/>
              <a:ext cx="504056" cy="5171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2837645" y="5949280"/>
              <a:ext cx="3731342" cy="83099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at end of file, x is undefined:</a:t>
              </a:r>
              <a:br>
                <a:rPr lang="en-US" sz="2400" dirty="0" smtClean="0"/>
              </a:br>
              <a:r>
                <a:rPr lang="en-US" sz="2400" dirty="0" smtClean="0"/>
                <a:t>don't use value!</a:t>
              </a:r>
              <a:endParaRPr lang="nl-BE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39768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Implicit types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Convention: type based on first character of variable name</a:t>
            </a:r>
          </a:p>
          <a:p>
            <a:pPr lvl="1"/>
            <a:r>
              <a:rPr lang="en-US" dirty="0" smtClean="0"/>
              <a:t>'</a:t>
            </a:r>
            <a:r>
              <a:rPr lang="en-US" dirty="0" err="1" smtClean="0"/>
              <a:t>i</a:t>
            </a:r>
            <a:r>
              <a:rPr lang="en-US" dirty="0" smtClean="0"/>
              <a:t>' to 'p':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</a:p>
          <a:p>
            <a:pPr lvl="1"/>
            <a:r>
              <a:rPr lang="en-US" dirty="0" smtClean="0"/>
              <a:t>'a' to 'h', 'q' to 'z':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</a:t>
            </a:r>
            <a:r>
              <a:rPr lang="en-US" dirty="0" smtClean="0"/>
              <a:t> 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 PRECISION</a:t>
            </a:r>
          </a:p>
          <a:p>
            <a:r>
              <a:rPr lang="en-US" dirty="0" smtClean="0"/>
              <a:t>Advantage: saves typing, no need to declare variables</a:t>
            </a:r>
          </a:p>
          <a:p>
            <a:r>
              <a:rPr lang="en-US" dirty="0" smtClean="0"/>
              <a:t>Disadvantage: no need to declare variables</a:t>
            </a:r>
          </a:p>
          <a:p>
            <a:pPr lvl="1"/>
            <a:r>
              <a:rPr lang="en-US" dirty="0" smtClean="0"/>
              <a:t>mistakes likely</a:t>
            </a:r>
            <a:endParaRPr lang="nl-BE" dirty="0"/>
          </a:p>
        </p:txBody>
      </p:sp>
      <p:pic>
        <p:nvPicPr>
          <p:cNvPr id="1026" name="Picture 2" descr="C:\Users\lucg5005\AppData\Local\Microsoft\Windows\Temporary Internet Files\Content.IE5\CWZUAEH4\lgi01a2013092906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2564904"/>
            <a:ext cx="871413" cy="894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9309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line interaction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600" dirty="0">
                <a:hlinkClick r:id="rId2"/>
              </a:rPr>
              <a:t>https://</a:t>
            </a:r>
            <a:r>
              <a:rPr lang="nl-BE" sz="1600" dirty="0" smtClean="0">
                <a:hlinkClick r:id="rId2"/>
              </a:rPr>
              <a:t>github.com/gjbex/training-material/tree/master/Fortran/Miscellaneous</a:t>
            </a:r>
            <a:r>
              <a:rPr lang="nl-BE" sz="1600" dirty="0" smtClean="0"/>
              <a:t> </a:t>
            </a:r>
            <a:endParaRPr lang="nl-BE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90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50290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line arguments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Number of command line arguments: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COMMAND_ARGUMENT_COUNT()</a:t>
            </a:r>
          </a:p>
          <a:p>
            <a:r>
              <a:rPr lang="en-US" dirty="0" smtClean="0"/>
              <a:t>Get a command line argument, e.g., second:</a:t>
            </a:r>
          </a:p>
          <a:p>
            <a:pPr lvl="1"/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CALL GET_COMMAND_ARGUMENT(2, value)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91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3838396"/>
            <a:ext cx="7344816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PARAMETER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max_len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1024,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expected_count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3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CHARACTER(LEN=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max_len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value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(COMMAND_ARGUMENT_COUNT() /=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expected_count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THEN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IF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CALL GET_COMMAND_ARGUMENT(1, value)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82095" y="5911140"/>
            <a:ext cx="4642233" cy="8617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Tip: make your life easy, use parameter-weaver</a:t>
            </a:r>
            <a:r>
              <a:rPr lang="en-US" dirty="0"/>
              <a:t/>
            </a:r>
            <a:br>
              <a:rPr lang="en-US" dirty="0"/>
            </a:br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github.com/gjbex/parameter-weaver</a:t>
            </a:r>
            <a:r>
              <a:rPr lang="en-US" sz="1600" dirty="0"/>
              <a:t> </a:t>
            </a:r>
            <a:br>
              <a:rPr lang="en-US" sz="1600" dirty="0"/>
            </a:br>
            <a:r>
              <a:rPr lang="en-US" sz="1600" dirty="0">
                <a:hlinkClick r:id="rId3"/>
              </a:rPr>
              <a:t>http://parameter-weaver.readthedocs.org/en/latest</a:t>
            </a:r>
            <a:r>
              <a:rPr lang="en-US" sz="1600" dirty="0" smtClean="0">
                <a:hlinkClick r:id="rId3"/>
              </a:rPr>
              <a:t>/</a:t>
            </a:r>
            <a:r>
              <a:rPr lang="en-US" sz="1600" dirty="0" smtClean="0"/>
              <a:t>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778647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Converting strings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convert command line arguments, use internal files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92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2776860"/>
            <a:ext cx="7344816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CALL GET_COMMAND_ARGUMENT(1,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READ (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FMT='(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E25.15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)',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IOSTAT=status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IOMSG=message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(status /= 0)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WRITE (UNIT=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error_unit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FMT='(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2A)')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'#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error: ', trim(message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STOP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IF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080779" y="2861403"/>
            <a:ext cx="3197886" cy="1143661"/>
            <a:chOff x="5390637" y="-1234632"/>
            <a:chExt cx="3038462" cy="1181043"/>
          </a:xfrm>
        </p:grpSpPr>
        <p:sp>
          <p:nvSpPr>
            <p:cNvPr id="7" name="Rounded Rectangle 6"/>
            <p:cNvSpPr/>
            <p:nvPr/>
          </p:nvSpPr>
          <p:spPr>
            <a:xfrm>
              <a:off x="5390637" y="-287404"/>
              <a:ext cx="752600" cy="233815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644407" y="-1234632"/>
              <a:ext cx="2784692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format string for real number</a:t>
              </a:r>
              <a:endParaRPr lang="nl-B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2"/>
              <a:endCxn id="7" idx="3"/>
            </p:cNvCxnSpPr>
            <p:nvPr/>
          </p:nvCxnSpPr>
          <p:spPr>
            <a:xfrm flipH="1">
              <a:off x="6143237" y="-853228"/>
              <a:ext cx="893516" cy="682732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57376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Environment variables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 an environment variable, 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HOME</a:t>
            </a:r>
          </a:p>
          <a:p>
            <a:pPr lvl="1"/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GET_ENVIRONMENT_VARIABLE('HOME', value)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93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95536" y="2667684"/>
            <a:ext cx="7776864" cy="40318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PARAMETER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max_len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1024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CHARACTER(LEN=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max_len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value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:: status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CALL GET_ENVIRONMENT_VARIABLE('HOME', value, status=status)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(status &gt; 0) THEN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! not defined, do something like initialize to default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 IF (status &lt; 0) THEN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! environment variable longer than length of value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! value contains truncated environment variable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STOP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IF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9167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 codes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Return codes allow command lines scripts to check for (un)</a:t>
            </a:r>
            <a:r>
              <a:rPr lang="en-US" dirty="0" err="1" smtClean="0"/>
              <a:t>succesful</a:t>
            </a:r>
            <a:r>
              <a:rPr lang="en-US" dirty="0" smtClean="0"/>
              <a:t> execution</a:t>
            </a:r>
          </a:p>
          <a:p>
            <a:r>
              <a:rPr lang="en-US" dirty="0" smtClean="0"/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STOP</a:t>
            </a:r>
            <a:r>
              <a:rPr lang="en-US" dirty="0" smtClean="0"/>
              <a:t> with number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94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3284984"/>
            <a:ext cx="7344816" cy="25545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PARAMETER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file_not_found_err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1,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not_integer_err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2,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negative_arg_err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3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(…) THEN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WRITE (UNIT=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error_unit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FMT='(A)')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error_message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STOP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file_not_found_err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IF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99992" y="5734997"/>
            <a:ext cx="1425390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echo $?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7" name="Picture 6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0659" y="2636912"/>
            <a:ext cx="504056" cy="50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200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 &amp; further reading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95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96883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Fortran 2003/2008 is a very modern programming language</a:t>
            </a:r>
          </a:p>
          <a:p>
            <a:r>
              <a:rPr lang="en-US" dirty="0" smtClean="0"/>
              <a:t>Fortran has been designed for scientific computing</a:t>
            </a:r>
          </a:p>
          <a:p>
            <a:r>
              <a:rPr lang="en-US" dirty="0" smtClean="0"/>
              <a:t>High level language, good compilers</a:t>
            </a:r>
            <a:br>
              <a:rPr lang="en-US" dirty="0" smtClean="0"/>
            </a:br>
            <a:r>
              <a:rPr lang="en-US" dirty="0" smtClean="0"/>
              <a:t>= highly efficient code</a:t>
            </a:r>
          </a:p>
          <a:p>
            <a:r>
              <a:rPr lang="en-US" dirty="0" smtClean="0"/>
              <a:t>Much more to explore, e.g., object-oriented programming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96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09476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Chapman, S.</a:t>
            </a:r>
            <a:br>
              <a:rPr lang="en-US" dirty="0"/>
            </a:br>
            <a:r>
              <a:rPr lang="en-US" dirty="0"/>
              <a:t>Fortran 95/2003 for scientists and engineers</a:t>
            </a:r>
            <a:br>
              <a:rPr lang="en-US" dirty="0"/>
            </a:br>
            <a:r>
              <a:rPr lang="en-US" i="1" dirty="0" smtClean="0"/>
              <a:t>McGraw-Hill</a:t>
            </a:r>
            <a:r>
              <a:rPr lang="en-US" i="1" dirty="0"/>
              <a:t>, </a:t>
            </a:r>
            <a:r>
              <a:rPr lang="en-US" b="1" dirty="0"/>
              <a:t>2007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err="1"/>
              <a:t>Clerman</a:t>
            </a:r>
            <a:r>
              <a:rPr lang="en-US" dirty="0"/>
              <a:t>, N. S. &amp; Spector, W.</a:t>
            </a:r>
            <a:br>
              <a:rPr lang="en-US" dirty="0"/>
            </a:br>
            <a:r>
              <a:rPr lang="en-US" dirty="0"/>
              <a:t>Modern Fortran: style and usage</a:t>
            </a:r>
            <a:br>
              <a:rPr lang="en-US" dirty="0"/>
            </a:br>
            <a:r>
              <a:rPr lang="en-US" i="1" dirty="0"/>
              <a:t>Cambridge University Press, </a:t>
            </a:r>
            <a:r>
              <a:rPr lang="en-US" b="1" dirty="0"/>
              <a:t>2011</a:t>
            </a:r>
            <a:r>
              <a:rPr lang="en-US" dirty="0"/>
              <a:t> </a:t>
            </a:r>
            <a:endParaRPr lang="en-US" dirty="0" smtClean="0"/>
          </a:p>
          <a:p>
            <a:r>
              <a:rPr lang="nb-NO" dirty="0"/>
              <a:t>Brainerd, W. S.</a:t>
            </a:r>
            <a:br>
              <a:rPr lang="nb-NO" dirty="0"/>
            </a:br>
            <a:r>
              <a:rPr lang="nb-NO" dirty="0"/>
              <a:t>Guide to Fortran 2003 programming</a:t>
            </a:r>
            <a:br>
              <a:rPr lang="nb-NO" dirty="0"/>
            </a:br>
            <a:r>
              <a:rPr lang="nb-NO" i="1" dirty="0"/>
              <a:t>Springer, </a:t>
            </a:r>
            <a:r>
              <a:rPr lang="nb-NO" b="1" dirty="0" smtClean="0"/>
              <a:t>2009</a:t>
            </a:r>
            <a:r>
              <a:rPr lang="en-US" dirty="0" smtClean="0"/>
              <a:t/>
            </a:r>
            <a:br>
              <a:rPr lang="en-US" dirty="0" smtClean="0"/>
            </a:b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97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69262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30002</TotalTime>
  <Words>5413</Words>
  <Application>Microsoft Office PowerPoint</Application>
  <PresentationFormat>On-screen Show (4:3)</PresentationFormat>
  <Paragraphs>1579</Paragraphs>
  <Slides>97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97</vt:i4>
      </vt:variant>
    </vt:vector>
  </HeadingPairs>
  <TitlesOfParts>
    <vt:vector size="98" baseType="lpstr">
      <vt:lpstr>Office Theme</vt:lpstr>
      <vt:lpstr>Fortran for the 21st century</vt:lpstr>
      <vt:lpstr>Introduction</vt:lpstr>
      <vt:lpstr>Typographic conventions for slides</vt:lpstr>
      <vt:lpstr>Slides &amp; sample code</vt:lpstr>
      <vt:lpstr>Code format &amp; program structure</vt:lpstr>
      <vt:lpstr>Free source form</vt:lpstr>
      <vt:lpstr>Program unit structure</vt:lpstr>
      <vt:lpstr>Basic data types</vt:lpstr>
      <vt:lpstr>Implicit types</vt:lpstr>
      <vt:lpstr>No implicits</vt:lpstr>
      <vt:lpstr>Fortran 90 versus Fortran 95+</vt:lpstr>
      <vt:lpstr>Platform independence</vt:lpstr>
      <vt:lpstr>Alternative kinds</vt:lpstr>
      <vt:lpstr>Basic types</vt:lpstr>
      <vt:lpstr>Type conversions &amp; KIND function</vt:lpstr>
      <vt:lpstr>Numerical models</vt:lpstr>
      <vt:lpstr>Values for real &amp; integer types</vt:lpstr>
      <vt:lpstr>Infinity &amp; NaN</vt:lpstr>
      <vt:lpstr>Better infinities &amp; NaNs</vt:lpstr>
      <vt:lpstr>Strings</vt:lpstr>
      <vt:lpstr>Control constructs</vt:lpstr>
      <vt:lpstr>Conditional statements: IF</vt:lpstr>
      <vt:lpstr>Conditional statements: SELECT</vt:lpstr>
      <vt:lpstr>Conditional statements: WHERE</vt:lpstr>
      <vt:lpstr>Iteration statements: DO</vt:lpstr>
      <vt:lpstr>Iterations statements: DO WHILE</vt:lpstr>
      <vt:lpstr>EXIT and CYCLE</vt:lpstr>
      <vt:lpstr>Iteration statements: FORALL</vt:lpstr>
      <vt:lpstr>BLOCK construct</vt:lpstr>
      <vt:lpstr>Named blocks</vt:lpstr>
      <vt:lpstr>Arrays</vt:lpstr>
      <vt:lpstr>Array declaration &amp; initialization</vt:lpstr>
      <vt:lpstr>Array indexing</vt:lpstr>
      <vt:lpstr>Array storage</vt:lpstr>
      <vt:lpstr>Array indexing: custom bounds</vt:lpstr>
      <vt:lpstr>Array indexing: slicing</vt:lpstr>
      <vt:lpstr>Array operations</vt:lpstr>
      <vt:lpstr>Intrinsic functions on arrays</vt:lpstr>
      <vt:lpstr>Allocatable variables: motivation</vt:lpstr>
      <vt:lpstr>Allocatable arrays</vt:lpstr>
      <vt:lpstr>Pointers</vt:lpstr>
      <vt:lpstr>Pointers &amp; targets</vt:lpstr>
      <vt:lpstr>Associations</vt:lpstr>
      <vt:lpstr>User defined types</vt:lpstr>
      <vt:lpstr>User defined types defined</vt:lpstr>
      <vt:lpstr>Flexible data representations</vt:lpstr>
      <vt:lpstr>Procedures</vt:lpstr>
      <vt:lpstr>Arguments &amp; scope</vt:lpstr>
      <vt:lpstr>Subroutine definition</vt:lpstr>
      <vt:lpstr>Function definition</vt:lpstr>
      <vt:lpstr>Keyword arguments</vt:lpstr>
      <vt:lpstr>Optional arguments</vt:lpstr>
      <vt:lpstr>Arrays &amp; strings as arguments</vt:lpstr>
      <vt:lpstr>Pure functions</vt:lpstr>
      <vt:lpstr>Elemental functions</vt:lpstr>
      <vt:lpstr>Elemental subroutines</vt:lpstr>
      <vt:lpstr>Elemental intrinsic procedures</vt:lpstr>
      <vt:lpstr>Recursive procedures</vt:lpstr>
      <vt:lpstr>Initialization of local variables</vt:lpstr>
      <vt:lpstr>Where to define procedures</vt:lpstr>
      <vt:lpstr>Modules</vt:lpstr>
      <vt:lpstr>Modules</vt:lpstr>
      <vt:lpstr>Module definition</vt:lpstr>
      <vt:lpstr>Using modules</vt:lpstr>
      <vt:lpstr>Modules &amp; user defined types</vt:lpstr>
      <vt:lpstr>"Constructor"</vt:lpstr>
      <vt:lpstr>Working with rationals</vt:lpstr>
      <vt:lpstr>Interface for constructor</vt:lpstr>
      <vt:lpstr>Interface for operator</vt:lpstr>
      <vt:lpstr>Overloading</vt:lpstr>
      <vt:lpstr>Using overloaded operator</vt:lpstr>
      <vt:lpstr>Procedure type definitions</vt:lpstr>
      <vt:lpstr>Procedure as argument</vt:lpstr>
      <vt:lpstr>Using higher order procedures</vt:lpstr>
      <vt:lpstr>Internal procedures</vt:lpstr>
      <vt:lpstr>File I/O</vt:lpstr>
      <vt:lpstr>Files &amp; records</vt:lpstr>
      <vt:lpstr>File access</vt:lpstr>
      <vt:lpstr>Standard I/O</vt:lpstr>
      <vt:lpstr>Opening a file</vt:lpstr>
      <vt:lpstr>Closing a file</vt:lpstr>
      <vt:lpstr>Check status!</vt:lpstr>
      <vt:lpstr>(Minimalistic) record formats</vt:lpstr>
      <vt:lpstr>Writing to a file</vt:lpstr>
      <vt:lpstr>Reading from a file</vt:lpstr>
      <vt:lpstr>File positioning</vt:lpstr>
      <vt:lpstr>Inquiries</vt:lpstr>
      <vt:lpstr>Stream write</vt:lpstr>
      <vt:lpstr>Stream read</vt:lpstr>
      <vt:lpstr>Command line interaction</vt:lpstr>
      <vt:lpstr>Command line arguments</vt:lpstr>
      <vt:lpstr>Converting strings</vt:lpstr>
      <vt:lpstr>Environment variables</vt:lpstr>
      <vt:lpstr>Return codes</vt:lpstr>
      <vt:lpstr>Conclusion &amp; further reading</vt:lpstr>
      <vt:lpstr>Conclusions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Fortran for the 21st century</dc:title>
  <dc:creator>Geert Jan Bex</dc:creator>
  <cp:lastModifiedBy>Geert Jan Bex</cp:lastModifiedBy>
  <cp:revision>252</cp:revision>
  <dcterms:created xsi:type="dcterms:W3CDTF">2015-03-25T05:43:07Z</dcterms:created>
  <dcterms:modified xsi:type="dcterms:W3CDTF">2015-04-23T10:26:33Z</dcterms:modified>
</cp:coreProperties>
</file>