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7" r:id="rId2"/>
    <p:sldId id="305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306" r:id="rId11"/>
    <p:sldId id="267" r:id="rId12"/>
    <p:sldId id="268" r:id="rId13"/>
    <p:sldId id="307" r:id="rId14"/>
    <p:sldId id="269" r:id="rId15"/>
    <p:sldId id="270" r:id="rId16"/>
    <p:sldId id="271" r:id="rId17"/>
    <p:sldId id="272" r:id="rId18"/>
    <p:sldId id="273" r:id="rId19"/>
    <p:sldId id="300" r:id="rId20"/>
    <p:sldId id="301" r:id="rId21"/>
    <p:sldId id="302" r:id="rId22"/>
    <p:sldId id="303" r:id="rId23"/>
    <p:sldId id="275" r:id="rId24"/>
    <p:sldId id="308" r:id="rId25"/>
    <p:sldId id="281" r:id="rId26"/>
    <p:sldId id="332" r:id="rId27"/>
    <p:sldId id="284" r:id="rId28"/>
    <p:sldId id="286" r:id="rId29"/>
    <p:sldId id="294" r:id="rId30"/>
    <p:sldId id="295" r:id="rId31"/>
    <p:sldId id="296" r:id="rId32"/>
    <p:sldId id="297" r:id="rId33"/>
    <p:sldId id="298" r:id="rId34"/>
    <p:sldId id="285" r:id="rId35"/>
    <p:sldId id="299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2" r:id="rId46"/>
    <p:sldId id="323" r:id="rId47"/>
    <p:sldId id="321" r:id="rId48"/>
    <p:sldId id="325" r:id="rId49"/>
    <p:sldId id="326" r:id="rId50"/>
    <p:sldId id="328" r:id="rId51"/>
    <p:sldId id="310" r:id="rId52"/>
    <p:sldId id="280" r:id="rId53"/>
    <p:sldId id="304" r:id="rId54"/>
    <p:sldId id="309" r:id="rId55"/>
    <p:sldId id="311" r:id="rId56"/>
    <p:sldId id="276" r:id="rId57"/>
    <p:sldId id="277" r:id="rId58"/>
    <p:sldId id="278" r:id="rId59"/>
    <p:sldId id="329" r:id="rId60"/>
    <p:sldId id="330" r:id="rId61"/>
    <p:sldId id="331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DB51DD-5ACA-4EFB-84EA-35023374257F}">
          <p14:sldIdLst>
            <p14:sldId id="257"/>
          </p14:sldIdLst>
        </p14:section>
        <p14:section name="worker" id="{6218294E-E907-441A-8198-6780B12DECEF}">
          <p14:sldIdLst>
            <p14:sldId id="305"/>
            <p14:sldId id="259"/>
            <p14:sldId id="260"/>
            <p14:sldId id="261"/>
            <p14:sldId id="262"/>
            <p14:sldId id="263"/>
            <p14:sldId id="264"/>
            <p14:sldId id="265"/>
            <p14:sldId id="306"/>
            <p14:sldId id="267"/>
            <p14:sldId id="268"/>
            <p14:sldId id="307"/>
            <p14:sldId id="269"/>
            <p14:sldId id="270"/>
            <p14:sldId id="271"/>
            <p14:sldId id="272"/>
            <p14:sldId id="273"/>
            <p14:sldId id="300"/>
            <p14:sldId id="301"/>
            <p14:sldId id="302"/>
            <p14:sldId id="303"/>
            <p14:sldId id="275"/>
            <p14:sldId id="308"/>
            <p14:sldId id="281"/>
            <p14:sldId id="332"/>
            <p14:sldId id="284"/>
            <p14:sldId id="286"/>
            <p14:sldId id="294"/>
            <p14:sldId id="295"/>
            <p14:sldId id="296"/>
            <p14:sldId id="297"/>
            <p14:sldId id="298"/>
            <p14:sldId id="285"/>
            <p14:sldId id="299"/>
            <p14:sldId id="312"/>
          </p14:sldIdLst>
        </p14:section>
        <p14:section name="atools" id="{4EBA814D-8AEA-4C75-9511-4C84730B1EBE}">
          <p14:sldIdLst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10"/>
            <p14:sldId id="280"/>
            <p14:sldId id="304"/>
          </p14:sldIdLst>
        </p14:section>
        <p14:section name="Appendices" id="{CA376358-C11A-4EA5-B94D-CA8F0408E18D}">
          <p14:sldIdLst>
            <p14:sldId id="309"/>
            <p14:sldId id="311"/>
            <p14:sldId id="276"/>
            <p14:sldId id="277"/>
            <p14:sldId id="27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97" d="100"/>
          <a:sy n="97" d="100"/>
        </p:scale>
        <p:origin x="28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4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0301008"/>
        <c:axId val="330302968"/>
      </c:scatterChart>
      <c:valAx>
        <c:axId val="330301008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30302968"/>
        <c:crosses val="autoZero"/>
        <c:crossBetween val="midCat"/>
        <c:majorUnit val="4"/>
        <c:minorUnit val="4"/>
      </c:valAx>
      <c:valAx>
        <c:axId val="330302968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0301008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0301400"/>
        <c:axId val="330303752"/>
      </c:scatterChart>
      <c:valAx>
        <c:axId val="3303014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30303752"/>
        <c:crosses val="autoZero"/>
        <c:crossBetween val="midCat"/>
        <c:majorUnit val="4"/>
        <c:minorUnit val="4"/>
      </c:valAx>
      <c:valAx>
        <c:axId val="330303752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0301400"/>
        <c:crosses val="autoZero"/>
        <c:crossBetween val="midCat"/>
        <c:majorUnit val="4"/>
        <c:minorUnit val="4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684032"/>
        <c:axId val="331684424"/>
      </c:scatterChart>
      <c:valAx>
        <c:axId val="33168403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31684424"/>
        <c:crosses val="autoZero"/>
        <c:crossBetween val="midCat"/>
        <c:minorUnit val="4"/>
      </c:valAx>
      <c:valAx>
        <c:axId val="331684424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1684032"/>
        <c:crosses val="autoZero"/>
        <c:crossBetween val="midCat"/>
        <c:majorUnit val="2"/>
        <c:minorUnit val="2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688344"/>
        <c:axId val="331686776"/>
      </c:scatterChart>
      <c:valAx>
        <c:axId val="33168834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31686776"/>
        <c:crosses val="autoZero"/>
        <c:crossBetween val="midCat"/>
        <c:majorUnit val="4"/>
      </c:valAx>
      <c:valAx>
        <c:axId val="331686776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1688344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684816"/>
        <c:axId val="331685600"/>
      </c:scatterChart>
      <c:valAx>
        <c:axId val="33168481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31685600"/>
        <c:crosses val="autoZero"/>
        <c:crossBetween val="midCat"/>
        <c:majorUnit val="4"/>
        <c:minorUnit val="4"/>
      </c:valAx>
      <c:valAx>
        <c:axId val="331685600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16848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2017-10-16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96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2017-10-16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2017-10-16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2017-10-16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2017-10-16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2017-10-16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2017-10-16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orker.readthedocs.io/en/latest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geertjan.bex@uhasselt.be" TargetMode="External"/><Relationship Id="rId4" Type="http://schemas.openxmlformats.org/officeDocument/2006/relationships/hyperlink" Target="https://github.com/gjbex/atools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3.png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openxmlformats.org/officeDocument/2006/relationships/image" Target="../media/image11.png"/><Relationship Id="rId10" Type="http://schemas.openxmlformats.org/officeDocument/2006/relationships/image" Target="../media/image14.jpeg"/><Relationship Id="rId4" Type="http://schemas.openxmlformats.org/officeDocument/2006/relationships/image" Target="../media/image10.jpeg"/><Relationship Id="rId9" Type="http://schemas.openxmlformats.org/officeDocument/2006/relationships/image" Target="../media/image8.wmf"/><Relationship Id="rId14" Type="http://schemas.openxmlformats.org/officeDocument/2006/relationships/image" Target="../media/image16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</a:t>
            </a:r>
            <a:r>
              <a:rPr lang="en-US" dirty="0" smtClean="0"/>
              <a:t>orker &amp; </a:t>
            </a:r>
            <a:r>
              <a:rPr lang="en-US" dirty="0" err="1" smtClean="0"/>
              <a:t>atools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training session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4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MapReduce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case: MapReduce</a:t>
            </a:r>
            <a:endParaRPr lang="nl-BE" dirty="0" smtClean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dirty="0" smtClean="0"/>
              <a:t> 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-epilog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 smtClean="0"/>
              <a:t>Monitoring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summary of a job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Number of successfully completed items</a:t>
            </a:r>
          </a:p>
          <a:p>
            <a:pPr lvl="1"/>
            <a:r>
              <a:rPr lang="en-US" dirty="0" smtClean="0"/>
              <a:t>Number of failed items</a:t>
            </a:r>
          </a:p>
          <a:p>
            <a:r>
              <a:rPr lang="en-US" dirty="0" smtClean="0"/>
              <a:t>Monitoring progress of a running job</a:t>
            </a:r>
          </a:p>
          <a:p>
            <a:endParaRPr lang="en-US" dirty="0" smtClean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-n 60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Resuming a job that hit the </a:t>
            </a:r>
            <a:r>
              <a:rPr lang="en-US" dirty="0" err="1" smtClean="0"/>
              <a:t>walltime</a:t>
            </a:r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Redoing failed work items</a:t>
            </a:r>
            <a:endParaRPr lang="nl-BE" dirty="0" smtClean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ime limits: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timedrun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per work item</a:t>
            </a:r>
          </a:p>
          <a:p>
            <a:pPr lvl="1"/>
            <a:r>
              <a:rPr lang="en-US" dirty="0" smtClean="0"/>
              <a:t>Avoid spending all </a:t>
            </a:r>
            <a:r>
              <a:rPr lang="en-US" dirty="0" err="1" smtClean="0"/>
              <a:t>walltime</a:t>
            </a:r>
            <a:r>
              <a:rPr lang="en-US" dirty="0" smtClean="0"/>
              <a:t> on a few work items that (accidentally) run too long</a:t>
            </a:r>
            <a:endParaRPr lang="nl-B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bash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BE" dirty="0" err="1" smtClean="0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=5:ppn=20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values in data</a:t>
            </a: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 smtClean="0">
                    <a:latin typeface="Calibri" pitchFamily="34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ggregating text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done from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orker epilog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 smtClean="0"/>
              <a:t> option)</a:t>
            </a:r>
          </a:p>
          <a:p>
            <a:pPr lvl="1"/>
            <a:r>
              <a:rPr lang="en-US" dirty="0" smtClean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310616"/>
            <a:ext cx="7558479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wcat  –data data.csv   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-output output.csv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36096" y="3140968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aggregation: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wreduce  –data 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parameter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Python pickle </a:t>
            </a:r>
            <a:r>
              <a:rPr lang="en-US" dirty="0" err="1" smtClean="0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aggregated data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data to add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new data to aggregate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aggregated data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load analysis: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important!</a:t>
            </a:r>
          </a:p>
          <a:p>
            <a:pPr lvl="1"/>
            <a:r>
              <a:rPr lang="en-US" dirty="0" smtClean="0"/>
              <a:t>do all workers approximately the same amount of work?</a:t>
            </a:r>
          </a:p>
          <a:p>
            <a:pPr lvl="1"/>
            <a:r>
              <a:rPr lang="en-US" dirty="0" smtClean="0"/>
              <a:t>easy if all work items take the same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 smtClean="0"/>
              <a:t> </a:t>
            </a:r>
            <a:r>
              <a:rPr lang="en-US" smtClean="0"/>
              <a:t>to analyze </a:t>
            </a:r>
            <a:r>
              <a:rPr lang="en-US" dirty="0" smtClean="0"/>
              <a:t>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workers: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 nodes=5:ppn=20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100 cores</a:t>
            </a:r>
          </a:p>
          <a:p>
            <a:pPr lvl="2"/>
            <a:r>
              <a:rPr lang="en-US" dirty="0" smtClean="0"/>
              <a:t>1 master</a:t>
            </a:r>
          </a:p>
          <a:p>
            <a:pPr lvl="2"/>
            <a:r>
              <a:rPr lang="en-US" dirty="0" smtClean="0"/>
              <a:t>99 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nodes=5:ppn=20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100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 smtClean="0"/>
              <a:t>100 slaves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19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99 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100 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default: violates MPI standard!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: multiple data sources</a:t>
            </a:r>
            <a:endParaRPr lang="nl-BE" dirty="0" smtClean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2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7" y="2889250"/>
            <a:ext cx="1098699" cy="1143000"/>
            <a:chOff x="1165083" y="2285992"/>
            <a:chExt cx="1098840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1098840" cy="36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</a:t>
              </a:r>
              <a:endParaRPr lang="nl-BE" dirty="0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806007" cy="1155524"/>
            <a:chOff x="2857488" y="5572140"/>
            <a:chExt cx="1805373" cy="1154974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805373" cy="369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batch.pbs.worker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3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worker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work items, i.e., </a:t>
            </a:r>
            <a:r>
              <a:rPr lang="en-US" dirty="0" smtClean="0">
                <a:solidFill>
                  <a:srgbClr val="FF0000"/>
                </a:solidFill>
              </a:rPr>
              <a:t>#work items/#</a:t>
            </a:r>
            <a:r>
              <a:rPr lang="en-US" dirty="0" err="1" smtClean="0">
                <a:solidFill>
                  <a:srgbClr val="FF0000"/>
                </a:solidFill>
              </a:rPr>
              <a:t>proc</a:t>
            </a:r>
            <a:r>
              <a:rPr lang="en-US" dirty="0" smtClean="0">
                <a:solidFill>
                  <a:srgbClr val="FF0000"/>
                </a:solidFill>
              </a:rPr>
              <a:t> &gt;&gt;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/>
              <a:t>Work item is not multithreaded</a:t>
            </a:r>
          </a:p>
          <a:p>
            <a:r>
              <a:rPr lang="en-US" dirty="0" smtClean="0"/>
              <a:t>Work item is multithreaded</a:t>
            </a:r>
          </a:p>
          <a:p>
            <a:pPr lvl="1"/>
            <a:r>
              <a:rPr lang="en-US" dirty="0" smtClean="0"/>
              <a:t>will work, but user must be careful to request the right resources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 smtClean="0"/>
              <a:t>  flag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&amp;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worker module only required for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r>
              <a:rPr lang="en-US" dirty="0" smtClean="0"/>
              <a:t>, …</a:t>
            </a:r>
          </a:p>
          <a:p>
            <a:r>
              <a:rPr lang="en-US" dirty="0"/>
              <a:t>N</a:t>
            </a:r>
            <a:r>
              <a:rPr lang="en-US" dirty="0" smtClean="0"/>
              <a:t>o need to load in PBS script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purge</a:t>
            </a:r>
          </a:p>
          <a:p>
            <a:pPr lvl="1"/>
            <a:r>
              <a:rPr lang="en-US" dirty="0" smtClean="0"/>
              <a:t>minimizes conflicts</a:t>
            </a:r>
          </a:p>
          <a:p>
            <a:r>
              <a:rPr lang="en-US" dirty="0" smtClean="0"/>
              <a:t>However, MPI may be problematic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mpi4py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software uses multithreading automatically, e.g.,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Will use as many threads as there are cores, regardless of system load</a:t>
            </a:r>
          </a:p>
          <a:p>
            <a:pPr lvl="1"/>
            <a:r>
              <a:rPr lang="en-US" dirty="0" smtClean="0"/>
              <a:t>20 cores/node</a:t>
            </a:r>
          </a:p>
          <a:p>
            <a:pPr lvl="1"/>
            <a:r>
              <a:rPr lang="en-US" dirty="0" smtClean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20 × 20</a:t>
              </a:r>
              <a:r>
                <a:rPr lang="en-US" sz="3600" dirty="0" smtClean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Oversubscription: </a:t>
            </a:r>
            <a:r>
              <a:rPr lang="en-US" sz="3600" i="1" dirty="0" smtClean="0">
                <a:solidFill>
                  <a:srgbClr val="C00000"/>
                </a:solidFill>
              </a:rPr>
              <a:t>very</a:t>
            </a:r>
            <a:r>
              <a:rPr lang="en-US" sz="3600" dirty="0" smtClean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R, most of the time: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r>
              <a:rPr lang="nl-BE" dirty="0" smtClean="0"/>
              <a:t> call</a:t>
            </a:r>
          </a:p>
          <a:p>
            <a:pPr lvl="1"/>
            <a:r>
              <a:rPr lang="en-US" dirty="0" smtClean="0"/>
              <a:t>Use compiler flag: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554545"/>
            <a:chOff x="2267745" y="2204864"/>
            <a:chExt cx="4752528" cy="255454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554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walltime=1:00:00,nodes=5:ppn=20</a:t>
              </a:r>
              <a:endParaRPr lang="nl-NL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6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6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case: parameter exploration  </a:t>
            </a:r>
            <a:endParaRPr lang="nl-BE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" name="TextBox 1"/>
          <p:cNvSpPr txBox="1"/>
          <p:nvPr/>
        </p:nvSpPr>
        <p:spPr>
          <a:xfrm rot="20014377">
            <a:off x="5050943" y="4350183"/>
            <a:ext cx="4084067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Many single core computations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89256" y="5722937"/>
            <a:ext cx="71654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However: memory, total time to solution?</a:t>
            </a:r>
            <a:endParaRPr lang="en-US" sz="32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4758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So, what about </a:t>
            </a:r>
            <a:r>
              <a:rPr lang="en-US" sz="3600" dirty="0" err="1" smtClean="0"/>
              <a:t>OpenMP</a:t>
            </a:r>
            <a:endParaRPr lang="en-US" sz="3600" dirty="0"/>
          </a:p>
          <a:p>
            <a:r>
              <a:rPr lang="en-US" sz="3600" dirty="0" smtClean="0"/>
              <a:t>and MPI work items???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7645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No worries: </a:t>
            </a:r>
            <a:r>
              <a:rPr lang="en-US" sz="4400" i="1" dirty="0" err="1" smtClean="0"/>
              <a:t>atools</a:t>
            </a:r>
            <a:r>
              <a:rPr lang="en-US" sz="4400" i="1" dirty="0" smtClean="0"/>
              <a:t> to the rescue!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83594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revisited: parameter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8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case: parameter exploration  </a:t>
            </a:r>
            <a:endParaRPr lang="nl-BE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38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4997948" y="4350183"/>
            <a:ext cx="419005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Many multimode computations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aenv</a:t>
            </a:r>
            <a:endParaRPr lang="nl-BE" dirty="0" smtClean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176597" y="5550331"/>
            <a:ext cx="7510203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76597" y="3419589"/>
            <a:ext cx="7491153" cy="2031325"/>
            <a:chOff x="827584" y="3967896"/>
            <a:chExt cx="7491153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28296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worker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-data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pPr lvl="1"/>
            <a:r>
              <a:rPr lang="en-US" dirty="0" smtClean="0"/>
              <a:t>add line to initialize parameters: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dirty="0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-t …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60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 smtClean="0"/>
              <a:t>Logging</a:t>
            </a:r>
            <a:endParaRPr lang="nl-BE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Logging for</a:t>
            </a:r>
          </a:p>
          <a:p>
            <a:pPr lvl="1"/>
            <a:r>
              <a:rPr lang="en-US" dirty="0" smtClean="0"/>
              <a:t>bookkeeping: success/failures?</a:t>
            </a:r>
          </a:p>
          <a:p>
            <a:pPr lvl="1"/>
            <a:r>
              <a:rPr lang="en-US" dirty="0" smtClean="0"/>
              <a:t>redo failures</a:t>
            </a:r>
          </a:p>
          <a:p>
            <a:pPr lvl="1"/>
            <a:r>
              <a:rPr lang="en-US" dirty="0" smtClean="0"/>
              <a:t>performance analysis</a:t>
            </a:r>
          </a:p>
          <a:p>
            <a:r>
              <a:rPr lang="en-US" dirty="0" smtClean="0"/>
              <a:t>Scheduler provides logs</a:t>
            </a:r>
          </a:p>
          <a:p>
            <a:pPr lvl="1"/>
            <a:r>
              <a:rPr lang="en-US" dirty="0" smtClean="0"/>
              <a:t>inconvenient</a:t>
            </a:r>
          </a:p>
          <a:p>
            <a:pPr lvl="1"/>
            <a:r>
              <a:rPr lang="en-US" dirty="0" smtClean="0"/>
              <a:t>not always user-accessible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568" y="1772816"/>
            <a:ext cx="7491153" cy="2585323"/>
            <a:chOff x="827584" y="3967896"/>
            <a:chExt cx="7491153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</a:p>
            <a:p>
              <a:pPr eaLnBrk="1" hangingPunct="1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PBS_O_WORKDIR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$pressure  –t $temperature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humidity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11:47:46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by r1i1n3 at 2016-09-02 11:47:46: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11:47:47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016558" y="6194850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job.pbs.log145485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running or finished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job.pbs.log145485  \</a:t>
            </a:r>
            <a:b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again</a:t>
            </a:r>
            <a:endParaRPr lang="nl-BE" dirty="0" smtClean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Resume a job that hit the </a:t>
            </a:r>
            <a:r>
              <a:rPr lang="en-US" dirty="0" err="1" smtClean="0"/>
              <a:t>walltime</a:t>
            </a:r>
            <a:endParaRPr lang="en-US" dirty="0" smtClean="0"/>
          </a:p>
          <a:p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 failed work items</a:t>
            </a:r>
            <a:endParaRPr lang="nl-BE" dirty="0" smtClean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07505" y="4639684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  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--redo)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46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07505" y="2276689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  \  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-l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PBS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adapt PBS file for </a:t>
            </a:r>
            <a:r>
              <a:rPr lang="en-US" dirty="0" err="1" smtClean="0"/>
              <a:t>atools</a:t>
            </a:r>
            <a:endParaRPr lang="en-US" dirty="0" smtClean="0"/>
          </a:p>
          <a:p>
            <a:pPr lvl="1"/>
            <a:r>
              <a:rPr lang="en-US" dirty="0" smtClean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logging and using </a:t>
            </a:r>
            <a:r>
              <a:rPr lang="en-US" dirty="0" err="1" smtClean="0"/>
              <a:t>aenv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647663" y="2780928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647663" y="438757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aggregations: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Takes care of</a:t>
            </a:r>
          </a:p>
          <a:p>
            <a:pPr lvl="1"/>
            <a:r>
              <a:rPr lang="en-US" dirty="0" smtClean="0"/>
              <a:t>missing files (failed items)</a:t>
            </a:r>
          </a:p>
          <a:p>
            <a:pPr lvl="1"/>
            <a:r>
              <a:rPr lang="en-US" dirty="0" smtClean="0"/>
              <a:t>incomplete data (failed items), use</a:t>
            </a:r>
            <a:br>
              <a:rPr lang="en-US" dirty="0" smtClean="0"/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  --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list_incomplete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correct order</a:t>
            </a:r>
          </a:p>
          <a:p>
            <a:r>
              <a:rPr lang="en-US" dirty="0" smtClean="0"/>
              <a:t>For CSV,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1"/>
            <a:r>
              <a:rPr lang="en-US" dirty="0" smtClean="0"/>
              <a:t>single column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1988840"/>
            <a:ext cx="7374135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areduce  --t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{t}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940152" y="2708920"/>
            <a:ext cx="2520280" cy="656897"/>
            <a:chOff x="5356047" y="3215192"/>
            <a:chExt cx="2520280" cy="656897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5356047" y="3215192"/>
              <a:ext cx="666330" cy="4722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Non-trivial aggregations: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  <a:p>
            <a:pPr marL="971550" lvl="1" indent="-457200"/>
            <a:r>
              <a:rPr lang="en-US" dirty="0" smtClean="0"/>
              <a:t>extra argument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7374135" cy="193899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reduce  –-t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 output.bin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statistics: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mostly taken care of by  scheduler, but</a:t>
            </a:r>
          </a:p>
          <a:p>
            <a:pPr lvl="1"/>
            <a:r>
              <a:rPr lang="en-US" dirty="0" smtClean="0"/>
              <a:t>do all jobs approximately the same amount of work?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 smtClean="0"/>
              <a:t> to analyze 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nodes: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50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worker versus </a:t>
            </a:r>
            <a:r>
              <a:rPr lang="en-US" dirty="0" err="1" smtClean="0"/>
              <a:t>atools</a:t>
            </a:r>
            <a:endParaRPr lang="nl-BE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Common feature set</a:t>
            </a:r>
          </a:p>
          <a:p>
            <a:pPr lvl="1"/>
            <a:r>
              <a:rPr lang="en-US" dirty="0" smtClean="0"/>
              <a:t>resuming jobs/redoing failed items</a:t>
            </a:r>
          </a:p>
          <a:p>
            <a:pPr lvl="1"/>
            <a:r>
              <a:rPr lang="en-US" dirty="0" smtClean="0"/>
              <a:t>data aggregation</a:t>
            </a:r>
          </a:p>
          <a:p>
            <a:pPr lvl="1"/>
            <a:r>
              <a:rPr lang="en-US" dirty="0" smtClean="0"/>
              <a:t>job statistics</a:t>
            </a:r>
          </a:p>
          <a:p>
            <a:r>
              <a:rPr lang="en-US" dirty="0" smtClean="0"/>
              <a:t>Design principle: ease of use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88765"/>
              </p:ext>
            </p:extLst>
          </p:nvPr>
        </p:nvGraphicFramePr>
        <p:xfrm>
          <a:off x="457200" y="149579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246"/>
                <a:gridCol w="1080120"/>
                <a:gridCol w="9846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atools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core</a:t>
                      </a:r>
                      <a:r>
                        <a:rPr lang="en-US" baseline="0" dirty="0" smtClean="0"/>
                        <a:t>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multithreaded work items/node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$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multithreaded work items/node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Multi-node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Supports multiple</a:t>
                      </a:r>
                      <a:r>
                        <a:rPr lang="en-US" baseline="0" dirty="0" smtClean="0"/>
                        <a:t> schedulers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9420760">
            <a:off x="6484846" y="2377481"/>
            <a:ext cx="211109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Complimentary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worker</a:t>
            </a:r>
          </a:p>
          <a:p>
            <a:pPr lvl="1"/>
            <a:r>
              <a:rPr lang="en-US" dirty="0" smtClean="0"/>
              <a:t>website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github.com/gjbex/worker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http://worker.readthedocs.io/en/latest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atools</a:t>
            </a:r>
            <a:endParaRPr lang="en-US" dirty="0" smtClean="0"/>
          </a:p>
          <a:p>
            <a:pPr lvl="1"/>
            <a:r>
              <a:rPr lang="en-US" dirty="0" smtClean="0"/>
              <a:t>website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4"/>
              </a:rPr>
              <a:t>https://github.com/gjbex/atools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documentation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http://atools.readthedocs.io/en/latest/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Developer</a:t>
            </a:r>
            <a:br>
              <a:rPr lang="en-US" dirty="0" smtClean="0"/>
            </a:br>
            <a:r>
              <a:rPr lang="en-US" dirty="0" smtClean="0">
                <a:hlinkClick r:id="rId5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I: worker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Perl 5.x scripts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 generate PBS scripts</a:t>
            </a:r>
          </a:p>
          <a:p>
            <a:r>
              <a:rPr lang="en-US" dirty="0" smtClean="0"/>
              <a:t>Back end: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dirty="0" smtClean="0"/>
              <a:t> application</a:t>
            </a:r>
          </a:p>
          <a:p>
            <a:pPr lvl="1"/>
            <a:r>
              <a:rPr lang="en-US" dirty="0" smtClean="0"/>
              <a:t>C + MPI</a:t>
            </a:r>
          </a:p>
          <a:p>
            <a:pPr lvl="1"/>
            <a:r>
              <a:rPr lang="en-US" dirty="0" smtClean="0"/>
              <a:t>can be used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 processing: informally</a:t>
            </a:r>
            <a:endParaRPr lang="nl-BE" smtClean="0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initialization &amp; operation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termination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II: </a:t>
            </a:r>
            <a:r>
              <a:rPr lang="en-US" dirty="0" err="1" smtClean="0"/>
              <a:t>atools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running R</a:t>
            </a:r>
            <a:endParaRPr lang="nl-NL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is not parallelized</a:t>
            </a:r>
          </a:p>
          <a:p>
            <a:pPr lvl="1"/>
            <a:r>
              <a:rPr lang="en-US" dirty="0" smtClean="0"/>
              <a:t>or, not efficiently</a:t>
            </a:r>
          </a:p>
          <a:p>
            <a:pPr eaLnBrk="1" hangingPunct="1"/>
            <a:r>
              <a:rPr lang="en-US" dirty="0" smtClean="0"/>
              <a:t>However, some usage </a:t>
            </a:r>
            <a:r>
              <a:rPr lang="en-US" dirty="0" err="1" smtClean="0"/>
              <a:t>scenario’s</a:t>
            </a:r>
            <a:r>
              <a:rPr lang="en-US" dirty="0" smtClean="0"/>
              <a:t> can be done in parallel, e.g.,</a:t>
            </a:r>
          </a:p>
          <a:p>
            <a:pPr lvl="1" eaLnBrk="1" hangingPunct="1"/>
            <a:r>
              <a:rPr lang="en-US" dirty="0" smtClean="0"/>
              <a:t>parameter exploration</a:t>
            </a:r>
            <a:endParaRPr lang="nl-NL" dirty="0" smtClean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{(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1.3, 5.7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3.4, 2.1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&lt;- c(a, b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</a:p>
          <a:p>
            <a:pPr lvl="1"/>
            <a:r>
              <a:rPr lang="en-US" dirty="0" smtClean="0"/>
              <a:t>Bash scripts, wrappers around Python scripts</a:t>
            </a:r>
          </a:p>
          <a:p>
            <a:pPr lvl="1"/>
            <a:r>
              <a:rPr lang="en-US" dirty="0" smtClean="0"/>
              <a:t>Bash features in PBS scripts</a:t>
            </a:r>
          </a:p>
          <a:p>
            <a:r>
              <a:rPr lang="en-US" dirty="0" smtClean="0"/>
              <a:t>Back end</a:t>
            </a:r>
          </a:p>
          <a:p>
            <a:pPr lvl="1"/>
            <a:r>
              <a:rPr lang="en-US" dirty="0" smtClean="0"/>
              <a:t>Python 2.7.x scripts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78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feature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Assigning result of command to variable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Creating file handle for command input from command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971601" y="2276689"/>
            <a:ext cx="7344815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71601" y="4532927"/>
            <a:ext cx="7344815" cy="1200329"/>
            <a:chOff x="973922" y="3967896"/>
            <a:chExt cx="7344815" cy="1200329"/>
          </a:xfrm>
        </p:grpSpPr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973922" y="3967896"/>
              <a:ext cx="7344814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6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running R with worker</a:t>
            </a:r>
            <a:endParaRPr lang="nl-NL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thinking, 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the job:</a:t>
            </a:r>
            <a:endParaRPr lang="nl-NL" dirty="0" smtClean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worker/1.6.7-intel-2015a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batch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program_pe.pbs  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–data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15882"/>
            <a:chOff x="1331640" y="3497263"/>
            <a:chExt cx="4392489" cy="1815882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1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program_pe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walltime=1:00:00,nodes=2:ppn=20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case: 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Solution: worker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dirty="0" smtClean="0"/>
              <a:t> </a:t>
            </a:r>
            <a:endParaRPr lang="nl-BE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simulates job arrays, i.e.,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459613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2406</Words>
  <Application>Microsoft Office PowerPoint</Application>
  <PresentationFormat>On-screen Show (4:3)</PresentationFormat>
  <Paragraphs>841</Paragraphs>
  <Slides>61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Vergelijking</vt:lpstr>
      <vt:lpstr>Equation</vt:lpstr>
      <vt:lpstr>worker &amp; atools training session</vt:lpstr>
      <vt:lpstr>Scenario: parameter exploration</vt:lpstr>
      <vt:lpstr>Use case: parameter exploration  </vt:lpstr>
      <vt:lpstr>Solution: worker with -data</vt:lpstr>
      <vt:lpstr>Data exploration: steps</vt:lpstr>
      <vt:lpstr>Example: running R</vt:lpstr>
      <vt:lpstr>Example: running R with worker</vt:lpstr>
      <vt:lpstr>Use case: Torque job arrays</vt:lpstr>
      <vt:lpstr>Solution: worker with –t </vt:lpstr>
      <vt:lpstr>Scenario: MapReduce</vt:lpstr>
      <vt:lpstr>Use case: MapReduce</vt:lpstr>
      <vt:lpstr>Solution: -prolog &amp; -epilog</vt:lpstr>
      <vt:lpstr>worker features</vt:lpstr>
      <vt:lpstr>Monitoring jobs: wsummarize</vt:lpstr>
      <vt:lpstr>Resuming jobs: wresume</vt:lpstr>
      <vt:lpstr>Time limits: timedrun</vt:lpstr>
      <vt:lpstr>Data aggregation</vt:lpstr>
      <vt:lpstr>Aggregating text files: wcat</vt:lpstr>
      <vt:lpstr>Non-trivial aggregation: wreduce</vt:lpstr>
      <vt:lpstr>Example Python pickle reductor</vt:lpstr>
      <vt:lpstr>Work load analysis: wload</vt:lpstr>
      <vt:lpstr>Load balance</vt:lpstr>
      <vt:lpstr>wsub: multiple data sources</vt:lpstr>
      <vt:lpstr>worker tuning</vt:lpstr>
      <vt:lpstr>How to use worker well?</vt:lpstr>
      <vt:lpstr>worker &amp; conflicts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PowerPoint Presentation</vt:lpstr>
      <vt:lpstr>Scenario revisited: parameter exploration</vt:lpstr>
      <vt:lpstr>Use case: parameter exploration  </vt:lpstr>
      <vt:lpstr>Solution: aenv</vt:lpstr>
      <vt:lpstr>Data exploration: steps</vt:lpstr>
      <vt:lpstr>Torque job arrays</vt:lpstr>
      <vt:lpstr>atools features</vt:lpstr>
      <vt:lpstr>Logging</vt:lpstr>
      <vt:lpstr>Logging: alog</vt:lpstr>
      <vt:lpstr>Monitoring: arange</vt:lpstr>
      <vt:lpstr>Resuming jobs: arange again</vt:lpstr>
      <vt:lpstr>Adapting PBS files: acreate</vt:lpstr>
      <vt:lpstr>Simple aggregations: areduce</vt:lpstr>
      <vt:lpstr>Non-trivial aggregations: areduce</vt:lpstr>
      <vt:lpstr>Job statistics: aload</vt:lpstr>
      <vt:lpstr>Comparison</vt:lpstr>
      <vt:lpstr>worker versus atools</vt:lpstr>
      <vt:lpstr>References</vt:lpstr>
      <vt:lpstr>Appendix I: worker implementation</vt:lpstr>
      <vt:lpstr>worker implementation</vt:lpstr>
      <vt:lpstr>worker processing: informally</vt:lpstr>
      <vt:lpstr>worker: initialization &amp; operation</vt:lpstr>
      <vt:lpstr>worker: termination</vt:lpstr>
      <vt:lpstr>Appendix II: atools implementation</vt:lpstr>
      <vt:lpstr>atools implementation</vt:lpstr>
      <vt:lpstr>Bash feature refresher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69</cp:revision>
  <dcterms:created xsi:type="dcterms:W3CDTF">2013-02-20T15:39:10Z</dcterms:created>
  <dcterms:modified xsi:type="dcterms:W3CDTF">2017-10-16T05:13:55Z</dcterms:modified>
</cp:coreProperties>
</file>